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64"/>
  </p:notesMasterIdLst>
  <p:handoutMasterIdLst>
    <p:handoutMasterId r:id="rId65"/>
  </p:handoutMasterIdLst>
  <p:sldIdLst>
    <p:sldId id="350" r:id="rId2"/>
    <p:sldId id="620" r:id="rId3"/>
    <p:sldId id="570" r:id="rId4"/>
    <p:sldId id="532" r:id="rId5"/>
    <p:sldId id="609" r:id="rId6"/>
    <p:sldId id="688" r:id="rId7"/>
    <p:sldId id="711" r:id="rId8"/>
    <p:sldId id="710" r:id="rId9"/>
    <p:sldId id="709" r:id="rId10"/>
    <p:sldId id="571" r:id="rId11"/>
    <p:sldId id="647" r:id="rId12"/>
    <p:sldId id="679" r:id="rId13"/>
    <p:sldId id="648" r:id="rId14"/>
    <p:sldId id="681" r:id="rId15"/>
    <p:sldId id="687" r:id="rId16"/>
    <p:sldId id="576" r:id="rId17"/>
    <p:sldId id="653" r:id="rId18"/>
    <p:sldId id="654" r:id="rId19"/>
    <p:sldId id="655" r:id="rId20"/>
    <p:sldId id="657" r:id="rId21"/>
    <p:sldId id="678" r:id="rId22"/>
    <p:sldId id="659" r:id="rId23"/>
    <p:sldId id="661" r:id="rId24"/>
    <p:sldId id="662" r:id="rId25"/>
    <p:sldId id="683" r:id="rId26"/>
    <p:sldId id="684" r:id="rId27"/>
    <p:sldId id="685" r:id="rId28"/>
    <p:sldId id="686" r:id="rId29"/>
    <p:sldId id="674" r:id="rId30"/>
    <p:sldId id="675" r:id="rId31"/>
    <p:sldId id="676" r:id="rId32"/>
    <p:sldId id="621" r:id="rId33"/>
    <p:sldId id="638" r:id="rId34"/>
    <p:sldId id="641" r:id="rId35"/>
    <p:sldId id="682" r:id="rId36"/>
    <p:sldId id="623" r:id="rId37"/>
    <p:sldId id="663" r:id="rId38"/>
    <p:sldId id="667" r:id="rId39"/>
    <p:sldId id="668" r:id="rId40"/>
    <p:sldId id="615" r:id="rId41"/>
    <p:sldId id="713" r:id="rId42"/>
    <p:sldId id="714" r:id="rId43"/>
    <p:sldId id="643" r:id="rId44"/>
    <p:sldId id="715" r:id="rId45"/>
    <p:sldId id="474" r:id="rId46"/>
    <p:sldId id="690" r:id="rId47"/>
    <p:sldId id="637" r:id="rId48"/>
    <p:sldId id="642" r:id="rId49"/>
    <p:sldId id="694" r:id="rId50"/>
    <p:sldId id="695" r:id="rId51"/>
    <p:sldId id="696" r:id="rId52"/>
    <p:sldId id="697" r:id="rId53"/>
    <p:sldId id="698" r:id="rId54"/>
    <p:sldId id="699" r:id="rId55"/>
    <p:sldId id="700" r:id="rId56"/>
    <p:sldId id="701" r:id="rId57"/>
    <p:sldId id="702" r:id="rId58"/>
    <p:sldId id="703" r:id="rId59"/>
    <p:sldId id="704" r:id="rId60"/>
    <p:sldId id="705" r:id="rId61"/>
    <p:sldId id="708" r:id="rId62"/>
    <p:sldId id="496" r:id="rId63"/>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Default Section" id="{2332C548-8EF1-4534-B9D8-02F7C1676B97}">
          <p14:sldIdLst>
            <p14:sldId id="350"/>
            <p14:sldId id="620"/>
            <p14:sldId id="570"/>
            <p14:sldId id="532"/>
            <p14:sldId id="609"/>
            <p14:sldId id="688"/>
            <p14:sldId id="711"/>
            <p14:sldId id="710"/>
            <p14:sldId id="709"/>
            <p14:sldId id="571"/>
            <p14:sldId id="647"/>
            <p14:sldId id="679"/>
            <p14:sldId id="648"/>
            <p14:sldId id="681"/>
            <p14:sldId id="687"/>
            <p14:sldId id="576"/>
            <p14:sldId id="653"/>
            <p14:sldId id="654"/>
            <p14:sldId id="655"/>
            <p14:sldId id="657"/>
            <p14:sldId id="678"/>
            <p14:sldId id="659"/>
            <p14:sldId id="661"/>
            <p14:sldId id="662"/>
            <p14:sldId id="683"/>
            <p14:sldId id="684"/>
            <p14:sldId id="685"/>
            <p14:sldId id="686"/>
            <p14:sldId id="674"/>
            <p14:sldId id="675"/>
            <p14:sldId id="676"/>
            <p14:sldId id="621"/>
            <p14:sldId id="638"/>
            <p14:sldId id="641"/>
            <p14:sldId id="682"/>
          </p14:sldIdLst>
        </p14:section>
        <p14:section name="Untitled Section" id="{EC3F6BC4-3AA5-4CF3-8A1E-352666DAFEB7}">
          <p14:sldIdLst>
            <p14:sldId id="623"/>
            <p14:sldId id="663"/>
            <p14:sldId id="667"/>
            <p14:sldId id="668"/>
            <p14:sldId id="615"/>
            <p14:sldId id="713"/>
            <p14:sldId id="714"/>
            <p14:sldId id="643"/>
            <p14:sldId id="715"/>
            <p14:sldId id="474"/>
            <p14:sldId id="690"/>
            <p14:sldId id="637"/>
            <p14:sldId id="642"/>
            <p14:sldId id="694"/>
            <p14:sldId id="695"/>
            <p14:sldId id="696"/>
            <p14:sldId id="697"/>
            <p14:sldId id="698"/>
            <p14:sldId id="699"/>
            <p14:sldId id="700"/>
            <p14:sldId id="701"/>
            <p14:sldId id="702"/>
            <p14:sldId id="703"/>
            <p14:sldId id="704"/>
            <p14:sldId id="705"/>
            <p14:sldId id="708"/>
            <p14:sldId id="49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739" userDrawn="1">
          <p15:clr>
            <a:srgbClr val="A4A3A4"/>
          </p15:clr>
        </p15:guide>
        <p15:guide id="2" pos="2279" userDrawn="1">
          <p15:clr>
            <a:srgbClr val="A4A3A4"/>
          </p15:clr>
        </p15:guide>
        <p15:guide id="3" orient="horz" pos="2928" userDrawn="1">
          <p15:clr>
            <a:srgbClr val="A4A3A4"/>
          </p15:clr>
        </p15:guide>
        <p15:guide id="4" pos="2209" userDrawn="1">
          <p15:clr>
            <a:srgbClr val="A4A3A4"/>
          </p15:clr>
        </p15:guide>
        <p15:guide id="5" orient="horz" pos="2909">
          <p15:clr>
            <a:srgbClr val="A4A3A4"/>
          </p15:clr>
        </p15:guide>
        <p15:guide id="6" orient="horz" pos="3110">
          <p15:clr>
            <a:srgbClr val="A4A3A4"/>
          </p15:clr>
        </p15:guide>
        <p15:guide id="7" pos="2210">
          <p15:clr>
            <a:srgbClr val="A4A3A4"/>
          </p15:clr>
        </p15:guide>
        <p15:guide id="8"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990000"/>
    <a:srgbClr val="008000"/>
    <a:srgbClr val="A50021"/>
    <a:srgbClr val="006666"/>
    <a:srgbClr val="006600"/>
    <a:srgbClr val="800000"/>
    <a:srgbClr val="FFFFCC"/>
    <a:srgbClr val="99FF66"/>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905" autoAdjust="0"/>
    <p:restoredTop sz="78998" autoAdjust="0"/>
  </p:normalViewPr>
  <p:slideViewPr>
    <p:cSldViewPr>
      <p:cViewPr>
        <p:scale>
          <a:sx n="70" d="100"/>
          <a:sy n="70" d="100"/>
        </p:scale>
        <p:origin x="-2814" y="-1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
    </p:cViewPr>
  </p:sorterViewPr>
  <p:notesViewPr>
    <p:cSldViewPr>
      <p:cViewPr varScale="1">
        <p:scale>
          <a:sx n="52" d="100"/>
          <a:sy n="52" d="100"/>
        </p:scale>
        <p:origin x="-2934" y="-84"/>
      </p:cViewPr>
      <p:guideLst>
        <p:guide orient="horz" pos="2739"/>
        <p:guide orient="horz" pos="2928"/>
        <p:guide orient="horz" pos="2909"/>
        <p:guide orient="horz" pos="3110"/>
        <p:guide pos="2279"/>
        <p:guide pos="2209"/>
        <p:guide pos="2210"/>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CarmenD\Documents\PSC%20Presentations\SCOA%20Presentation\2017\MTBPS%20Oct%20Nov%202017\Spending%20Information%2020171102.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CarmenD\Documents\PSC%20Presentations\SCOA%20Presentation\2017\MTBPS%20Oct%20Nov%202017\Vulindlela\Highest%20Vacancy%20Rate%20Dec%202016%20Sept%202017.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oleObject" Target="file:///C:\Users\CarmenD\Documents\PSC%20Presentations\SCOA%20Presentation\2017\MTBPS%20Oct%20Nov%202017\Performance%20Achieved%20201711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backWall>
      <c:spPr>
        <a:noFill/>
        <a:ln w="25400">
          <a:noFill/>
        </a:ln>
      </c:spPr>
    </c:backWall>
    <c:plotArea>
      <c:layout/>
      <c:bar3DChart>
        <c:barDir val="col"/>
        <c:grouping val="clustered"/>
        <c:ser>
          <c:idx val="0"/>
          <c:order val="0"/>
          <c:dPt>
            <c:idx val="0"/>
            <c:spPr>
              <a:solidFill>
                <a:srgbClr val="FF0000"/>
              </a:solidFill>
            </c:spPr>
          </c:dPt>
          <c:dPt>
            <c:idx val="1"/>
            <c:spPr>
              <a:solidFill>
                <a:srgbClr val="FFC000"/>
              </a:solidFill>
            </c:spPr>
          </c:dPt>
          <c:dPt>
            <c:idx val="2"/>
            <c:spPr>
              <a:solidFill>
                <a:srgbClr val="FFC000"/>
              </a:solidFill>
            </c:spPr>
          </c:dPt>
          <c:dPt>
            <c:idx val="3"/>
            <c:spPr>
              <a:solidFill>
                <a:srgbClr val="FF9900"/>
              </a:solidFill>
            </c:spPr>
          </c:dPt>
          <c:dPt>
            <c:idx val="4"/>
            <c:spPr>
              <a:solidFill>
                <a:srgbClr val="FFC000"/>
              </a:solidFill>
            </c:spPr>
          </c:dPt>
          <c:dPt>
            <c:idx val="5"/>
            <c:spPr>
              <a:solidFill>
                <a:srgbClr val="FF0000"/>
              </a:solidFill>
            </c:spPr>
          </c:dPt>
          <c:dLbls>
            <c:dLbl>
              <c:idx val="0"/>
              <c:layout>
                <c:manualLayout>
                  <c:x val="1.0538515463675617E-2"/>
                  <c:y val="-4.5642843604030342E-2"/>
                </c:manualLayout>
              </c:layout>
              <c:showVal val="1"/>
              <c:extLst>
                <c:ext xmlns:c15="http://schemas.microsoft.com/office/drawing/2012/chart" uri="{CE6537A1-D6FC-4f65-9D91-7224C49458BB}">
                  <c15:layout/>
                </c:ext>
              </c:extLst>
            </c:dLbl>
            <c:dLbl>
              <c:idx val="1"/>
              <c:layout>
                <c:manualLayout>
                  <c:x val="4.6564083912145702E-3"/>
                  <c:y val="-3.6109364766289051E-2"/>
                </c:manualLayout>
              </c:layout>
              <c:showVal val="1"/>
              <c:extLst>
                <c:ext xmlns:c15="http://schemas.microsoft.com/office/drawing/2012/chart" uri="{CE6537A1-D6FC-4f65-9D91-7224C49458BB}">
                  <c15:layout/>
                </c:ext>
              </c:extLst>
            </c:dLbl>
            <c:dLbl>
              <c:idx val="2"/>
              <c:layout>
                <c:manualLayout>
                  <c:x val="1.0538515463675617E-2"/>
                  <c:y val="-3.109452969734958E-2"/>
                </c:manualLayout>
              </c:layout>
              <c:spPr/>
              <c:txPr>
                <a:bodyPr/>
                <a:lstStyle/>
                <a:p>
                  <a:pPr>
                    <a:defRPr b="1">
                      <a:solidFill>
                        <a:schemeClr val="tx1"/>
                      </a:solidFill>
                    </a:defRPr>
                  </a:pPr>
                  <a:endParaRPr lang="en-US"/>
                </a:p>
              </c:txPr>
              <c:showVal val="1"/>
              <c:extLst>
                <c:ext xmlns:c15="http://schemas.microsoft.com/office/drawing/2012/chart" uri="{CE6537A1-D6FC-4f65-9D91-7224C49458BB}">
                  <c15:layout/>
                </c:ext>
              </c:extLst>
            </c:dLbl>
            <c:dLbl>
              <c:idx val="3"/>
              <c:layout>
                <c:manualLayout>
                  <c:x val="1.6747059985295042E-2"/>
                  <c:y val="-5.0683952039845472E-2"/>
                </c:manualLayout>
              </c:layout>
              <c:showVal val="1"/>
              <c:extLst>
                <c:ext xmlns:c15="http://schemas.microsoft.com/office/drawing/2012/chart" uri="{CE6537A1-D6FC-4f65-9D91-7224C49458BB}">
                  <c15:layout/>
                </c:ext>
              </c:extLst>
            </c:dLbl>
            <c:dLbl>
              <c:idx val="4"/>
              <c:layout>
                <c:manualLayout>
                  <c:x val="1.9851332246104754E-2"/>
                  <c:y val="-4.1424466885236079E-2"/>
                </c:manualLayout>
              </c:layout>
              <c:showVal val="1"/>
              <c:extLst>
                <c:ext xmlns:c15="http://schemas.microsoft.com/office/drawing/2012/chart" uri="{CE6537A1-D6FC-4f65-9D91-7224C49458BB}"/>
              </c:extLst>
            </c:dLbl>
            <c:spPr>
              <a:noFill/>
              <a:ln>
                <a:noFill/>
              </a:ln>
              <a:effectLst/>
            </c:spPr>
            <c:txPr>
              <a:bodyPr/>
              <a:lstStyle/>
              <a:p>
                <a:pPr>
                  <a:defRPr b="1">
                    <a:solidFill>
                      <a:schemeClr val="tx1"/>
                    </a:solidFill>
                  </a:defRPr>
                </a:pPr>
                <a:endParaRPr lang="en-US"/>
              </a:p>
            </c:txPr>
            <c:showVal val="1"/>
            <c:extLst>
              <c:ext xmlns:c15="http://schemas.microsoft.com/office/drawing/2012/chart" uri="{CE6537A1-D6FC-4f65-9D91-7224C49458BB}">
                <c15:showLeaderLines val="0"/>
              </c:ext>
            </c:extLst>
          </c:dLbls>
          <c:cat>
            <c:strRef>
              <c:f>Sheet1!$A$4:$A$7</c:f>
              <c:strCache>
                <c:ptCount val="4"/>
                <c:pt idx="0">
                  <c:v>2014/15</c:v>
                </c:pt>
                <c:pt idx="1">
                  <c:v>2015/16</c:v>
                </c:pt>
                <c:pt idx="2">
                  <c:v>2016/17</c:v>
                </c:pt>
                <c:pt idx="3">
                  <c:v>2017/18</c:v>
                </c:pt>
              </c:strCache>
            </c:strRef>
          </c:cat>
          <c:val>
            <c:numRef>
              <c:f>Sheet1!$B$4:$B$7</c:f>
              <c:numCache>
                <c:formatCode>0%</c:formatCode>
                <c:ptCount val="4"/>
                <c:pt idx="0">
                  <c:v>0.18000000000000002</c:v>
                </c:pt>
                <c:pt idx="1">
                  <c:v>0.69000000000000006</c:v>
                </c:pt>
                <c:pt idx="2">
                  <c:v>0.70000000000000007</c:v>
                </c:pt>
                <c:pt idx="3">
                  <c:v>0.7400000000000001</c:v>
                </c:pt>
              </c:numCache>
            </c:numRef>
          </c:val>
        </c:ser>
        <c:dLbls>
          <c:showVal val="1"/>
        </c:dLbls>
        <c:shape val="box"/>
        <c:axId val="111814912"/>
        <c:axId val="111845376"/>
        <c:axId val="0"/>
      </c:bar3DChart>
      <c:catAx>
        <c:axId val="111814912"/>
        <c:scaling>
          <c:orientation val="minMax"/>
        </c:scaling>
        <c:axPos val="b"/>
        <c:numFmt formatCode="General" sourceLinked="0"/>
        <c:majorTickMark val="none"/>
        <c:tickLblPos val="nextTo"/>
        <c:crossAx val="111845376"/>
        <c:crosses val="autoZero"/>
        <c:auto val="1"/>
        <c:lblAlgn val="ctr"/>
        <c:lblOffset val="100"/>
      </c:catAx>
      <c:valAx>
        <c:axId val="111845376"/>
        <c:scaling>
          <c:orientation val="minMax"/>
        </c:scaling>
        <c:delete val="1"/>
        <c:axPos val="l"/>
        <c:numFmt formatCode="0%" sourceLinked="1"/>
        <c:majorTickMark val="none"/>
        <c:tickLblPos val="none"/>
        <c:crossAx val="111814912"/>
        <c:crosses val="autoZero"/>
        <c:crossBetween val="between"/>
      </c:valAx>
    </c:plotArea>
    <c:plotVisOnly val="1"/>
    <c:dispBlanksAs val="gap"/>
  </c:chart>
  <c:spPr>
    <a:solidFill>
      <a:srgbClr val="DAEDEF"/>
    </a:solidFill>
  </c:spPr>
  <c:txPr>
    <a:bodyPr/>
    <a:lstStyle/>
    <a:p>
      <a:pPr>
        <a:defRPr sz="1800">
          <a:latin typeface="Calibri" panose="020F0502020204030204" pitchFamily="34" charset="0"/>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manualLayout>
          <c:layoutTarget val="inner"/>
          <c:xMode val="edge"/>
          <c:yMode val="edge"/>
          <c:x val="0.1058869178237966"/>
          <c:y val="7.4263482943509485E-2"/>
          <c:w val="0.89170769637401892"/>
          <c:h val="0.48870383078038432"/>
        </c:manualLayout>
      </c:layout>
      <c:bar3DChart>
        <c:barDir val="col"/>
        <c:grouping val="clustered"/>
        <c:ser>
          <c:idx val="0"/>
          <c:order val="0"/>
          <c:spPr>
            <a:solidFill>
              <a:schemeClr val="accent1">
                <a:lumMod val="50000"/>
              </a:schemeClr>
            </a:solidFill>
          </c:spPr>
          <c:dLbls>
            <c:dLbl>
              <c:idx val="0"/>
              <c:layout>
                <c:manualLayout>
                  <c:x val="2.9641897865690004E-3"/>
                  <c:y val="0.16760007381585795"/>
                </c:manualLayout>
              </c:layout>
              <c:showVal val="1"/>
              <c:extLst>
                <c:ext xmlns:c15="http://schemas.microsoft.com/office/drawing/2012/chart" uri="{CE6537A1-D6FC-4f65-9D91-7224C49458BB}">
                  <c15:layout/>
                </c:ext>
              </c:extLst>
            </c:dLbl>
            <c:dLbl>
              <c:idx val="1"/>
              <c:layout>
                <c:manualLayout>
                  <c:x val="5.928379573137999E-3"/>
                  <c:y val="0.17034761600956058"/>
                </c:manualLayout>
              </c:layout>
              <c:showVal val="1"/>
              <c:extLst>
                <c:ext xmlns:c15="http://schemas.microsoft.com/office/drawing/2012/chart" uri="{CE6537A1-D6FC-4f65-9D91-7224C49458BB}">
                  <c15:layout/>
                </c:ext>
              </c:extLst>
            </c:dLbl>
            <c:dLbl>
              <c:idx val="2"/>
              <c:layout>
                <c:manualLayout>
                  <c:x val="0"/>
                  <c:y val="0.17859024259066841"/>
                </c:manualLayout>
              </c:layout>
              <c:showVal val="1"/>
              <c:extLst>
                <c:ext xmlns:c15="http://schemas.microsoft.com/office/drawing/2012/chart" uri="{CE6537A1-D6FC-4f65-9D91-7224C49458BB}">
                  <c15:layout/>
                </c:ext>
              </c:extLst>
            </c:dLbl>
            <c:dLbl>
              <c:idx val="3"/>
              <c:layout>
                <c:manualLayout>
                  <c:x val="2.9641897865690004E-3"/>
                  <c:y val="0.17034761600956058"/>
                </c:manualLayout>
              </c:layout>
              <c:showVal val="1"/>
              <c:extLst>
                <c:ext xmlns:c15="http://schemas.microsoft.com/office/drawing/2012/chart" uri="{CE6537A1-D6FC-4f65-9D91-7224C49458BB}">
                  <c15:layout/>
                </c:ext>
              </c:extLst>
            </c:dLbl>
            <c:dLbl>
              <c:idx val="4"/>
              <c:layout>
                <c:manualLayout>
                  <c:x val="1.4820948932844995E-3"/>
                  <c:y val="0.17034761600956058"/>
                </c:manualLayout>
              </c:layout>
              <c:showVal val="1"/>
              <c:extLst>
                <c:ext xmlns:c15="http://schemas.microsoft.com/office/drawing/2012/chart" uri="{CE6537A1-D6FC-4f65-9D91-7224C49458BB}">
                  <c15:layout/>
                </c:ext>
              </c:extLst>
            </c:dLbl>
            <c:dLbl>
              <c:idx val="5"/>
              <c:layout>
                <c:manualLayout>
                  <c:x val="7.4104744664224981E-3"/>
                  <c:y val="0.15386236284734509"/>
                </c:manualLayout>
              </c:layout>
              <c:showVal val="1"/>
              <c:extLst>
                <c:ext xmlns:c15="http://schemas.microsoft.com/office/drawing/2012/chart" uri="{CE6537A1-D6FC-4f65-9D91-7224C49458BB}">
                  <c15:layout/>
                </c:ext>
              </c:extLst>
            </c:dLbl>
            <c:dLbl>
              <c:idx val="6"/>
              <c:layout>
                <c:manualLayout>
                  <c:x val="2.9641897865690004E-3"/>
                  <c:y val="0.15386236284734509"/>
                </c:manualLayout>
              </c:layout>
              <c:showVal val="1"/>
              <c:extLst>
                <c:ext xmlns:c15="http://schemas.microsoft.com/office/drawing/2012/chart" uri="{CE6537A1-D6FC-4f65-9D91-7224C49458BB}">
                  <c15:layout/>
                </c:ext>
              </c:extLst>
            </c:dLbl>
            <c:dLbl>
              <c:idx val="7"/>
              <c:layout>
                <c:manualLayout>
                  <c:x val="4.446284679853499E-3"/>
                  <c:y val="0.15386236284734509"/>
                </c:manualLayout>
              </c:layout>
              <c:showVal val="1"/>
              <c:extLst>
                <c:ext xmlns:c15="http://schemas.microsoft.com/office/drawing/2012/chart" uri="{CE6537A1-D6FC-4f65-9D91-7224C49458BB}">
                  <c15:layout/>
                </c:ext>
              </c:extLst>
            </c:dLbl>
            <c:dLbl>
              <c:idx val="8"/>
              <c:layout>
                <c:manualLayout>
                  <c:x val="7.4104744664224981E-3"/>
                  <c:y val="0.13737710968512951"/>
                </c:manualLayout>
              </c:layout>
              <c:showVal val="1"/>
              <c:extLst>
                <c:ext xmlns:c15="http://schemas.microsoft.com/office/drawing/2012/chart" uri="{CE6537A1-D6FC-4f65-9D91-7224C49458BB}">
                  <c15:layout/>
                </c:ext>
              </c:extLst>
            </c:dLbl>
            <c:dLbl>
              <c:idx val="9"/>
              <c:layout>
                <c:manualLayout>
                  <c:x val="7.4104744664224981E-3"/>
                  <c:y val="0.13737710968512951"/>
                </c:manualLayout>
              </c:layout>
              <c:showVal val="1"/>
              <c:extLst>
                <c:ext xmlns:c15="http://schemas.microsoft.com/office/drawing/2012/chart" uri="{CE6537A1-D6FC-4f65-9D91-7224C49458BB}">
                  <c15:layout/>
                </c:ext>
              </c:extLst>
            </c:dLbl>
            <c:dLbl>
              <c:idx val="10"/>
              <c:layout>
                <c:manualLayout>
                  <c:x val="2.9641897865690004E-3"/>
                  <c:y val="0.15386236284734509"/>
                </c:manualLayout>
              </c:layout>
              <c:showVal val="1"/>
              <c:extLst>
                <c:ext xmlns:c15="http://schemas.microsoft.com/office/drawing/2012/chart" uri="{CE6537A1-D6FC-4f65-9D91-7224C49458BB}">
                  <c15:layout/>
                </c:ext>
              </c:extLst>
            </c:dLbl>
            <c:dLbl>
              <c:idx val="11"/>
              <c:layout>
                <c:manualLayout>
                  <c:x val="5.928379573137999E-3"/>
                  <c:y val="0.13737710968512951"/>
                </c:manualLayout>
              </c:layout>
              <c:showVal val="1"/>
              <c:extLst>
                <c:ext xmlns:c15="http://schemas.microsoft.com/office/drawing/2012/chart" uri="{CE6537A1-D6FC-4f65-9D91-7224C49458BB}">
                  <c15:layout/>
                </c:ext>
              </c:extLst>
            </c:dLbl>
            <c:dLbl>
              <c:idx val="12"/>
              <c:layout>
                <c:manualLayout>
                  <c:x val="1.4820948932844995E-3"/>
                  <c:y val="0.13737710968512951"/>
                </c:manualLayout>
              </c:layout>
              <c:showVal val="1"/>
              <c:extLst>
                <c:ext xmlns:c15="http://schemas.microsoft.com/office/drawing/2012/chart" uri="{CE6537A1-D6FC-4f65-9D91-7224C49458BB}">
                  <c15:layout/>
                </c:ext>
              </c:extLst>
            </c:dLbl>
            <c:dLbl>
              <c:idx val="13"/>
              <c:layout>
                <c:manualLayout>
                  <c:x val="7.4104744664224981E-3"/>
                  <c:y val="0.13737710968512951"/>
                </c:manualLayout>
              </c:layout>
              <c:showVal val="1"/>
              <c:extLst>
                <c:ext xmlns:c15="http://schemas.microsoft.com/office/drawing/2012/chart" uri="{CE6537A1-D6FC-4f65-9D91-7224C49458BB}">
                  <c15:layout/>
                </c:ext>
              </c:extLst>
            </c:dLbl>
            <c:spPr>
              <a:noFill/>
              <a:ln>
                <a:noFill/>
              </a:ln>
              <a:effectLst/>
            </c:spPr>
            <c:txPr>
              <a:bodyPr rot="-5400000" vert="horz"/>
              <a:lstStyle/>
              <a:p>
                <a:pPr>
                  <a:defRPr sz="1700" b="1">
                    <a:solidFill>
                      <a:schemeClr val="bg1"/>
                    </a:solidFill>
                  </a:defRPr>
                </a:pPr>
                <a:endParaRPr lang="en-US"/>
              </a:p>
            </c:txPr>
            <c:showVal val="1"/>
            <c:extLst>
              <c:ext xmlns:c15="http://schemas.microsoft.com/office/drawing/2012/chart" uri="{CE6537A1-D6FC-4f65-9D91-7224C49458BB}">
                <c15:showLeaderLines val="0"/>
              </c:ext>
            </c:extLst>
          </c:dLbls>
          <c:cat>
            <c:strRef>
              <c:f>Sheet1!$B$3:$B$16</c:f>
              <c:strCache>
                <c:ptCount val="14"/>
                <c:pt idx="0">
                  <c:v>Telecomms and Postal Services</c:v>
                </c:pt>
                <c:pt idx="1">
                  <c:v>Military Veterans</c:v>
                </c:pt>
                <c:pt idx="2">
                  <c:v>Civilian Secretariat</c:v>
                </c:pt>
                <c:pt idx="3">
                  <c:v>Public Enterprises</c:v>
                </c:pt>
                <c:pt idx="4">
                  <c:v>Tourism</c:v>
                </c:pt>
                <c:pt idx="5">
                  <c:v>Cooperative Governance</c:v>
                </c:pt>
                <c:pt idx="6">
                  <c:v>Basic Education</c:v>
                </c:pt>
                <c:pt idx="7">
                  <c:v>Presidency</c:v>
                </c:pt>
                <c:pt idx="8">
                  <c:v>Labour</c:v>
                </c:pt>
                <c:pt idx="9">
                  <c:v>Arts and Culture</c:v>
                </c:pt>
                <c:pt idx="10">
                  <c:v>Traditional Affairs</c:v>
                </c:pt>
                <c:pt idx="11">
                  <c:v>Office of Chief Justice</c:v>
                </c:pt>
                <c:pt idx="12">
                  <c:v>Planning, M&amp;E</c:v>
                </c:pt>
                <c:pt idx="13">
                  <c:v>Public Service and Admin</c:v>
                </c:pt>
              </c:strCache>
            </c:strRef>
          </c:cat>
          <c:val>
            <c:numRef>
              <c:f>Sheet1!$C$3:$C$16</c:f>
              <c:numCache>
                <c:formatCode>0.0%</c:formatCode>
                <c:ptCount val="14"/>
                <c:pt idx="0">
                  <c:v>0.7340000000000001</c:v>
                </c:pt>
                <c:pt idx="1">
                  <c:v>0.84400000000000008</c:v>
                </c:pt>
                <c:pt idx="2">
                  <c:v>0.89900000000000002</c:v>
                </c:pt>
                <c:pt idx="3">
                  <c:v>0.94699999999999995</c:v>
                </c:pt>
                <c:pt idx="4">
                  <c:v>0.95500000000000007</c:v>
                </c:pt>
                <c:pt idx="5">
                  <c:v>0.95600000000000007</c:v>
                </c:pt>
                <c:pt idx="6">
                  <c:v>0.95800000000000007</c:v>
                </c:pt>
                <c:pt idx="7">
                  <c:v>0.97100000000000009</c:v>
                </c:pt>
                <c:pt idx="8">
                  <c:v>0.97100000000000009</c:v>
                </c:pt>
                <c:pt idx="9">
                  <c:v>0.97400000000000009</c:v>
                </c:pt>
                <c:pt idx="10">
                  <c:v>0.97500000000000009</c:v>
                </c:pt>
                <c:pt idx="11">
                  <c:v>0.97900000000000009</c:v>
                </c:pt>
                <c:pt idx="12">
                  <c:v>0.97900000000000009</c:v>
                </c:pt>
                <c:pt idx="13">
                  <c:v>0.97900000000000009</c:v>
                </c:pt>
              </c:numCache>
            </c:numRef>
          </c:val>
        </c:ser>
        <c:dLbls>
          <c:showVal val="1"/>
        </c:dLbls>
        <c:gapWidth val="85"/>
        <c:gapDepth val="73"/>
        <c:shape val="box"/>
        <c:axId val="70094208"/>
        <c:axId val="70096000"/>
        <c:axId val="0"/>
      </c:bar3DChart>
      <c:catAx>
        <c:axId val="70094208"/>
        <c:scaling>
          <c:orientation val="minMax"/>
        </c:scaling>
        <c:axPos val="b"/>
        <c:numFmt formatCode="General" sourceLinked="0"/>
        <c:majorTickMark val="none"/>
        <c:tickLblPos val="nextTo"/>
        <c:crossAx val="70096000"/>
        <c:crosses val="autoZero"/>
        <c:auto val="1"/>
        <c:lblAlgn val="ctr"/>
        <c:lblOffset val="100"/>
      </c:catAx>
      <c:valAx>
        <c:axId val="70096000"/>
        <c:scaling>
          <c:orientation val="minMax"/>
        </c:scaling>
        <c:delete val="1"/>
        <c:axPos val="l"/>
        <c:numFmt formatCode="0.0%" sourceLinked="1"/>
        <c:tickLblPos val="none"/>
        <c:crossAx val="70094208"/>
        <c:crosses val="autoZero"/>
        <c:crossBetween val="between"/>
      </c:valAx>
    </c:plotArea>
    <c:plotVisOnly val="1"/>
    <c:dispBlanksAs val="gap"/>
  </c:chart>
  <c:txPr>
    <a:bodyPr/>
    <a:lstStyle/>
    <a:p>
      <a:pPr>
        <a:defRPr sz="1800">
          <a:latin typeface="Calibri" panose="020F050202020403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backWall>
      <c:spPr>
        <a:noFill/>
        <a:ln w="25400">
          <a:noFill/>
        </a:ln>
      </c:spPr>
    </c:backWall>
    <c:plotArea>
      <c:layout>
        <c:manualLayout>
          <c:layoutTarget val="inner"/>
          <c:xMode val="edge"/>
          <c:yMode val="edge"/>
          <c:x val="7.5325548767406478E-2"/>
          <c:y val="0"/>
          <c:w val="0.88649500990539021"/>
          <c:h val="0.7043619633865813"/>
        </c:manualLayout>
      </c:layout>
      <c:bar3DChart>
        <c:barDir val="col"/>
        <c:grouping val="clustered"/>
        <c:ser>
          <c:idx val="0"/>
          <c:order val="0"/>
          <c:spPr>
            <a:solidFill>
              <a:srgbClr val="FF9900"/>
            </a:solidFill>
          </c:spPr>
          <c:dPt>
            <c:idx val="0"/>
          </c:dPt>
          <c:dPt>
            <c:idx val="1"/>
            <c:spPr>
              <a:solidFill>
                <a:srgbClr val="FF0000"/>
              </a:solidFill>
            </c:spPr>
          </c:dPt>
          <c:dPt>
            <c:idx val="2"/>
            <c:spPr>
              <a:solidFill>
                <a:srgbClr val="FFC000"/>
              </a:solidFill>
            </c:spPr>
          </c:dPt>
          <c:dPt>
            <c:idx val="3"/>
          </c:dPt>
          <c:dPt>
            <c:idx val="4"/>
          </c:dPt>
          <c:dPt>
            <c:idx val="5"/>
          </c:dPt>
          <c:dLbls>
            <c:dLbl>
              <c:idx val="0"/>
              <c:layout>
                <c:manualLayout>
                  <c:x val="7.4027268575099596E-4"/>
                  <c:y val="0.23747580678170266"/>
                </c:manualLayout>
              </c:layout>
              <c:showVal val="1"/>
              <c:extLst>
                <c:ext xmlns:c15="http://schemas.microsoft.com/office/drawing/2012/chart" uri="{CE6537A1-D6FC-4f65-9D91-7224C49458BB}">
                  <c15:layout/>
                </c:ext>
              </c:extLst>
            </c:dLbl>
            <c:dLbl>
              <c:idx val="1"/>
              <c:layout>
                <c:manualLayout>
                  <c:x val="3.0233266262596347E-3"/>
                  <c:y val="0.25182070413228946"/>
                </c:manualLayout>
              </c:layout>
              <c:showVal val="1"/>
              <c:extLst>
                <c:ext xmlns:c15="http://schemas.microsoft.com/office/drawing/2012/chart" uri="{CE6537A1-D6FC-4f65-9D91-7224C49458BB}">
                  <c15:layout/>
                </c:ext>
              </c:extLst>
            </c:dLbl>
            <c:dLbl>
              <c:idx val="2"/>
              <c:layout>
                <c:manualLayout>
                  <c:x val="5.6394196941080641E-3"/>
                  <c:y val="0.21025295435010144"/>
                </c:manualLayout>
              </c:layout>
              <c:spPr/>
              <c:txPr>
                <a:bodyPr/>
                <a:lstStyle/>
                <a:p>
                  <a:pPr>
                    <a:defRPr/>
                  </a:pPr>
                  <a:endParaRPr lang="en-US"/>
                </a:p>
              </c:txPr>
              <c:showVal val="1"/>
              <c:extLst>
                <c:ext xmlns:c15="http://schemas.microsoft.com/office/drawing/2012/chart" uri="{CE6537A1-D6FC-4f65-9D91-7224C49458BB}">
                  <c15:layout/>
                </c:ext>
              </c:extLst>
            </c:dLbl>
            <c:dLbl>
              <c:idx val="3"/>
              <c:layout>
                <c:manualLayout>
                  <c:x val="1.6747059985295042E-2"/>
                  <c:y val="-5.0683952039845472E-2"/>
                </c:manualLayout>
              </c:layout>
              <c:showVal val="1"/>
              <c:extLst>
                <c:ext xmlns:c15="http://schemas.microsoft.com/office/drawing/2012/chart" uri="{CE6537A1-D6FC-4f65-9D91-7224C49458BB}"/>
              </c:extLst>
            </c:dLbl>
            <c:dLbl>
              <c:idx val="4"/>
              <c:layout>
                <c:manualLayout>
                  <c:x val="1.9851332246104754E-2"/>
                  <c:y val="-4.1424466885236079E-2"/>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Sheet1!$A$7:$A$9</c:f>
              <c:strCache>
                <c:ptCount val="3"/>
                <c:pt idx="0">
                  <c:v>2015/16</c:v>
                </c:pt>
                <c:pt idx="1">
                  <c:v>2016/17</c:v>
                </c:pt>
                <c:pt idx="2">
                  <c:v>2017/18</c:v>
                </c:pt>
              </c:strCache>
            </c:strRef>
          </c:cat>
          <c:val>
            <c:numRef>
              <c:f>Sheet1!$B$7:$B$9</c:f>
              <c:numCache>
                <c:formatCode>0%</c:formatCode>
                <c:ptCount val="3"/>
                <c:pt idx="0">
                  <c:v>0.29000000000000004</c:v>
                </c:pt>
                <c:pt idx="1">
                  <c:v>0.36000000000000004</c:v>
                </c:pt>
                <c:pt idx="2">
                  <c:v>0.23</c:v>
                </c:pt>
              </c:numCache>
            </c:numRef>
          </c:val>
        </c:ser>
        <c:dLbls>
          <c:showVal val="1"/>
        </c:dLbls>
        <c:shape val="box"/>
        <c:axId val="112349568"/>
        <c:axId val="112351104"/>
        <c:axId val="0"/>
      </c:bar3DChart>
      <c:catAx>
        <c:axId val="112349568"/>
        <c:scaling>
          <c:orientation val="minMax"/>
        </c:scaling>
        <c:axPos val="b"/>
        <c:numFmt formatCode="General" sourceLinked="0"/>
        <c:majorTickMark val="none"/>
        <c:tickLblPos val="nextTo"/>
        <c:crossAx val="112351104"/>
        <c:crosses val="autoZero"/>
        <c:auto val="1"/>
        <c:lblAlgn val="ctr"/>
        <c:lblOffset val="100"/>
      </c:catAx>
      <c:valAx>
        <c:axId val="112351104"/>
        <c:scaling>
          <c:orientation val="minMax"/>
        </c:scaling>
        <c:delete val="1"/>
        <c:axPos val="l"/>
        <c:numFmt formatCode="0%" sourceLinked="1"/>
        <c:majorTickMark val="none"/>
        <c:tickLblPos val="none"/>
        <c:crossAx val="112349568"/>
        <c:crosses val="autoZero"/>
        <c:crossBetween val="between"/>
      </c:valAx>
    </c:plotArea>
    <c:plotVisOnly val="1"/>
    <c:dispBlanksAs val="gap"/>
  </c:chart>
  <c:spPr>
    <a:solidFill>
      <a:srgbClr val="DAEDEF"/>
    </a:solidFill>
  </c:spPr>
  <c:txPr>
    <a:bodyPr/>
    <a:lstStyle/>
    <a:p>
      <a:pPr>
        <a:defRPr sz="2000">
          <a:latin typeface="Calibri" panose="020F050202020403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style val="5"/>
  <c:clrMapOvr bg1="lt1" tx1="dk1" bg2="lt2" tx2="dk2" accent1="accent1" accent2="accent2" accent3="accent3" accent4="accent4" accent5="accent5" accent6="accent6" hlink="hlink" folHlink="folHlink"/>
  <c:chart>
    <c:autoTitleDeleted val="1"/>
    <c:plotArea>
      <c:layout/>
      <c:lineChart>
        <c:grouping val="standard"/>
        <c:ser>
          <c:idx val="0"/>
          <c:order val="0"/>
          <c:spPr>
            <a:ln w="38100">
              <a:solidFill>
                <a:srgbClr val="DAEDEF">
                  <a:lumMod val="50000"/>
                </a:srgbClr>
              </a:solidFill>
            </a:ln>
          </c:spPr>
          <c:marker>
            <c:symbol val="triangle"/>
            <c:size val="16"/>
            <c:spPr>
              <a:solidFill>
                <a:srgbClr val="C00000"/>
              </a:solidFill>
              <a:ln>
                <a:solidFill>
                  <a:srgbClr val="DAEDEF">
                    <a:lumMod val="50000"/>
                  </a:srgbClr>
                </a:solidFill>
              </a:ln>
            </c:spPr>
          </c:marker>
          <c:dPt>
            <c:idx val="3"/>
            <c:marker>
              <c:spPr>
                <a:solidFill>
                  <a:srgbClr val="A50021"/>
                </a:solidFill>
                <a:ln>
                  <a:solidFill>
                    <a:srgbClr val="DAEDEF">
                      <a:lumMod val="50000"/>
                    </a:srgbClr>
                  </a:solidFill>
                </a:ln>
              </c:spPr>
            </c:marker>
          </c:dPt>
          <c:dLbls>
            <c:spPr>
              <a:noFill/>
              <a:ln>
                <a:noFill/>
              </a:ln>
              <a:effectLst/>
            </c:spPr>
            <c:showVal val="1"/>
            <c:extLst>
              <c:ext xmlns:c15="http://schemas.microsoft.com/office/drawing/2012/chart" uri="{CE6537A1-D6FC-4f65-9D91-7224C49458BB}">
                <c15:layout/>
                <c15:showLeaderLines val="0"/>
              </c:ext>
            </c:extLst>
          </c:dLbls>
          <c:cat>
            <c:strRef>
              <c:f>Sheet1!$A$25:$A$28</c:f>
              <c:strCache>
                <c:ptCount val="4"/>
                <c:pt idx="0">
                  <c:v>2013/14</c:v>
                </c:pt>
                <c:pt idx="1">
                  <c:v>2014/15</c:v>
                </c:pt>
                <c:pt idx="2">
                  <c:v>2015/16</c:v>
                </c:pt>
                <c:pt idx="3">
                  <c:v>2016/17</c:v>
                </c:pt>
              </c:strCache>
            </c:strRef>
          </c:cat>
          <c:val>
            <c:numRef>
              <c:f>Sheet1!$B$25:$B$28</c:f>
              <c:numCache>
                <c:formatCode>General</c:formatCode>
                <c:ptCount val="4"/>
                <c:pt idx="0">
                  <c:v>290</c:v>
                </c:pt>
                <c:pt idx="1">
                  <c:v>563</c:v>
                </c:pt>
                <c:pt idx="2">
                  <c:v>238</c:v>
                </c:pt>
                <c:pt idx="3">
                  <c:v>758</c:v>
                </c:pt>
              </c:numCache>
            </c:numRef>
          </c:val>
        </c:ser>
        <c:dLbls>
          <c:showVal val="1"/>
        </c:dLbls>
        <c:marker val="1"/>
        <c:axId val="122564608"/>
        <c:axId val="122565760"/>
      </c:lineChart>
      <c:catAx>
        <c:axId val="122564608"/>
        <c:scaling>
          <c:orientation val="minMax"/>
        </c:scaling>
        <c:axPos val="b"/>
        <c:numFmt formatCode="General" sourceLinked="0"/>
        <c:majorTickMark val="none"/>
        <c:tickLblPos val="nextTo"/>
        <c:crossAx val="122565760"/>
        <c:crosses val="autoZero"/>
        <c:auto val="1"/>
        <c:lblAlgn val="ctr"/>
        <c:lblOffset val="100"/>
      </c:catAx>
      <c:valAx>
        <c:axId val="122565760"/>
        <c:scaling>
          <c:orientation val="minMax"/>
        </c:scaling>
        <c:delete val="1"/>
        <c:axPos val="l"/>
        <c:numFmt formatCode="General" sourceLinked="1"/>
        <c:majorTickMark val="none"/>
        <c:tickLblPos val="none"/>
        <c:crossAx val="122564608"/>
        <c:crosses val="autoZero"/>
        <c:crossBetween val="between"/>
      </c:valAx>
    </c:plotArea>
    <c:plotVisOnly val="1"/>
    <c:dispBlanksAs val="gap"/>
  </c:chart>
  <c:spPr>
    <a:solidFill>
      <a:srgbClr val="DAEDEF"/>
    </a:solidFill>
  </c:spPr>
  <c:txPr>
    <a:bodyPr/>
    <a:lstStyle/>
    <a:p>
      <a:pPr>
        <a:defRPr sz="2000">
          <a:latin typeface="Calibri" panose="020F0502020204030204"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1.5437891538965726E-3"/>
          <c:y val="0"/>
          <c:w val="0.99073726507662041"/>
          <c:h val="0.7567884322376881"/>
        </c:manualLayout>
      </c:layout>
      <c:bar3DChart>
        <c:barDir val="col"/>
        <c:grouping val="stacked"/>
        <c:ser>
          <c:idx val="0"/>
          <c:order val="0"/>
          <c:spPr>
            <a:solidFill>
              <a:srgbClr val="DAEDEF">
                <a:lumMod val="50000"/>
              </a:srgbClr>
            </a:solidFill>
          </c:spPr>
          <c:dPt>
            <c:idx val="0"/>
            <c:spPr>
              <a:solidFill>
                <a:srgbClr val="FF9900"/>
              </a:solidFill>
            </c:spPr>
          </c:dPt>
          <c:dPt>
            <c:idx val="1"/>
            <c:spPr>
              <a:solidFill>
                <a:srgbClr val="FFC000"/>
              </a:solidFill>
            </c:spPr>
          </c:dPt>
          <c:dPt>
            <c:idx val="2"/>
            <c:spPr>
              <a:solidFill>
                <a:srgbClr val="FFC000"/>
              </a:solidFill>
            </c:spPr>
          </c:dPt>
          <c:dPt>
            <c:idx val="3"/>
            <c:spPr>
              <a:solidFill>
                <a:srgbClr val="00B050"/>
              </a:solidFill>
            </c:spPr>
          </c:dPt>
          <c:dLbls>
            <c:dLbl>
              <c:idx val="0"/>
              <c:spPr>
                <a:noFill/>
                <a:ln>
                  <a:noFill/>
                </a:ln>
                <a:effectLst/>
              </c:spPr>
              <c:txPr>
                <a:bodyPr wrap="square" lIns="38100" tIns="19050" rIns="38100" bIns="19050" anchor="ctr">
                  <a:spAutoFit/>
                </a:bodyPr>
                <a:lstStyle/>
                <a:p>
                  <a:pPr>
                    <a:defRPr b="1">
                      <a:solidFill>
                        <a:schemeClr val="tx1"/>
                      </a:solidFill>
                    </a:defRPr>
                  </a:pPr>
                  <a:endParaRPr lang="en-US"/>
                </a:p>
              </c:txPr>
            </c:dLbl>
            <c:dLbl>
              <c:idx val="1"/>
              <c:spPr>
                <a:noFill/>
                <a:ln>
                  <a:noFill/>
                </a:ln>
                <a:effectLst/>
              </c:spPr>
              <c:txPr>
                <a:bodyPr wrap="square" lIns="38100" tIns="19050" rIns="38100" bIns="19050" anchor="ctr">
                  <a:spAutoFit/>
                </a:bodyPr>
                <a:lstStyle/>
                <a:p>
                  <a:pPr>
                    <a:defRPr b="1">
                      <a:solidFill>
                        <a:schemeClr val="tx1"/>
                      </a:solidFill>
                    </a:defRPr>
                  </a:pPr>
                  <a:endParaRPr lang="en-US"/>
                </a:p>
              </c:txPr>
            </c:dLbl>
            <c:dLbl>
              <c:idx val="2"/>
              <c:spPr>
                <a:noFill/>
                <a:ln>
                  <a:noFill/>
                </a:ln>
                <a:effectLst/>
              </c:spPr>
              <c:txPr>
                <a:bodyPr wrap="square" lIns="38100" tIns="19050" rIns="38100" bIns="19050" anchor="ctr">
                  <a:spAutoFit/>
                </a:bodyPr>
                <a:lstStyle/>
                <a:p>
                  <a:pPr>
                    <a:defRPr b="1">
                      <a:solidFill>
                        <a:schemeClr val="tx1"/>
                      </a:solidFill>
                    </a:defRPr>
                  </a:pPr>
                  <a:endParaRPr lang="en-US"/>
                </a:p>
              </c:txPr>
            </c:dLbl>
            <c:dLbl>
              <c:idx val="3"/>
              <c:layout>
                <c:manualLayout>
                  <c:x val="8.1035746590628361E-3"/>
                  <c:y val="-2.1544238421774279E-2"/>
                </c:manualLayout>
              </c:layout>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Sheet1!$A$36:$A$39</c:f>
              <c:strCache>
                <c:ptCount val="4"/>
                <c:pt idx="0">
                  <c:v>2013/14</c:v>
                </c:pt>
                <c:pt idx="1">
                  <c:v>2014/15</c:v>
                </c:pt>
                <c:pt idx="2">
                  <c:v>2015/16</c:v>
                </c:pt>
                <c:pt idx="3">
                  <c:v>2016/17</c:v>
                </c:pt>
              </c:strCache>
            </c:strRef>
          </c:cat>
          <c:val>
            <c:numRef>
              <c:f>Sheet1!$B$36:$B$39</c:f>
              <c:numCache>
                <c:formatCode>0%</c:formatCode>
                <c:ptCount val="4"/>
                <c:pt idx="0">
                  <c:v>0.26</c:v>
                </c:pt>
                <c:pt idx="1">
                  <c:v>0.19</c:v>
                </c:pt>
                <c:pt idx="2">
                  <c:v>0.12000000000000001</c:v>
                </c:pt>
                <c:pt idx="3">
                  <c:v>2.3E-2</c:v>
                </c:pt>
              </c:numCache>
            </c:numRef>
          </c:val>
        </c:ser>
        <c:dLbls>
          <c:showVal val="1"/>
        </c:dLbls>
        <c:gapWidth val="75"/>
        <c:shape val="box"/>
        <c:axId val="145920384"/>
        <c:axId val="145921920"/>
        <c:axId val="0"/>
      </c:bar3DChart>
      <c:catAx>
        <c:axId val="145920384"/>
        <c:scaling>
          <c:orientation val="minMax"/>
        </c:scaling>
        <c:axPos val="b"/>
        <c:numFmt formatCode="General" sourceLinked="0"/>
        <c:majorTickMark val="none"/>
        <c:tickLblPos val="nextTo"/>
        <c:crossAx val="145921920"/>
        <c:crosses val="autoZero"/>
        <c:auto val="1"/>
        <c:lblAlgn val="ctr"/>
        <c:lblOffset val="100"/>
      </c:catAx>
      <c:valAx>
        <c:axId val="145921920"/>
        <c:scaling>
          <c:orientation val="minMax"/>
        </c:scaling>
        <c:delete val="1"/>
        <c:axPos val="l"/>
        <c:numFmt formatCode="0%" sourceLinked="1"/>
        <c:majorTickMark val="none"/>
        <c:tickLblPos val="none"/>
        <c:crossAx val="145920384"/>
        <c:crosses val="autoZero"/>
        <c:crossBetween val="between"/>
      </c:valAx>
    </c:plotArea>
    <c:plotVisOnly val="1"/>
    <c:dispBlanksAs val="gap"/>
  </c:chart>
  <c:spPr>
    <a:solidFill>
      <a:srgbClr val="DAEDEF"/>
    </a:solidFill>
  </c:spPr>
  <c:txPr>
    <a:bodyPr/>
    <a:lstStyle/>
    <a:p>
      <a:pPr>
        <a:defRPr sz="2000">
          <a:latin typeface="Calibri" panose="020F0502020204030204"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5.6107324435683621E-2"/>
          <c:w val="0.73575105294699594"/>
          <c:h val="0.7121239490995025"/>
        </c:manualLayout>
      </c:layout>
      <c:bar3DChart>
        <c:barDir val="col"/>
        <c:grouping val="clustered"/>
        <c:ser>
          <c:idx val="0"/>
          <c:order val="0"/>
          <c:tx>
            <c:strRef>
              <c:f>Sheet1!$A$53</c:f>
              <c:strCache>
                <c:ptCount val="1"/>
                <c:pt idx="0">
                  <c:v>No of people suspended</c:v>
                </c:pt>
              </c:strCache>
            </c:strRef>
          </c:tx>
          <c:spPr>
            <a:solidFill>
              <a:schemeClr val="accent5">
                <a:lumMod val="50000"/>
              </a:schemeClr>
            </a:solidFill>
            <a:ln>
              <a:noFill/>
            </a:ln>
            <a:effectLst/>
            <a:sp3d/>
          </c:spPr>
          <c:dPt>
            <c:idx val="0"/>
          </c:dPt>
          <c:dLbls>
            <c:dLbl>
              <c:idx val="0"/>
              <c:layout>
                <c:manualLayout>
                  <c:x val="4.6904338294277564E-3"/>
                  <c:y val="0.16371882204897015"/>
                </c:manualLayout>
              </c:layout>
              <c:showVal val="1"/>
              <c:extLst>
                <c:ext xmlns:c15="http://schemas.microsoft.com/office/drawing/2012/chart" uri="{CE6537A1-D6FC-4f65-9D91-7224C49458BB}">
                  <c15:layout/>
                </c:ext>
              </c:extLst>
            </c:dLbl>
            <c:dLbl>
              <c:idx val="1"/>
              <c:layout>
                <c:manualLayout>
                  <c:x val="5.9047760681016524E-3"/>
                  <c:y val="0.13881791256298423"/>
                </c:manualLayout>
              </c:layout>
              <c:showVal val="1"/>
              <c:extLst>
                <c:ext xmlns:c15="http://schemas.microsoft.com/office/drawing/2012/chart" uri="{CE6537A1-D6FC-4f65-9D91-7224C49458BB}">
                  <c15:layout/>
                </c:ext>
              </c:extLst>
            </c:dLbl>
            <c:dLbl>
              <c:idx val="2"/>
              <c:layout>
                <c:manualLayout>
                  <c:x val="6.2539117725702864E-3"/>
                  <c:y val="0.13418845261719381"/>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mn-cs"/>
                  </a:defRPr>
                </a:pPr>
                <a:endParaRPr lang="en-US"/>
              </a:p>
            </c:txPr>
            <c:showVal val="1"/>
            <c:extLst>
              <c:ext xmlns:c15="http://schemas.microsoft.com/office/drawing/2012/chart" uri="{CE6537A1-D6FC-4f65-9D91-7224C49458BB}">
                <c15:showLeaderLines val="0"/>
              </c:ext>
            </c:extLst>
          </c:dLbls>
          <c:cat>
            <c:strRef>
              <c:f>Sheet1!$C$52:$E$52</c:f>
              <c:strCache>
                <c:ptCount val="3"/>
                <c:pt idx="0">
                  <c:v>2014/15</c:v>
                </c:pt>
                <c:pt idx="1">
                  <c:v>2015/16</c:v>
                </c:pt>
                <c:pt idx="2">
                  <c:v>2016/17</c:v>
                </c:pt>
              </c:strCache>
            </c:strRef>
          </c:cat>
          <c:val>
            <c:numRef>
              <c:f>Sheet1!$C$53:$E$53</c:f>
              <c:numCache>
                <c:formatCode>General</c:formatCode>
                <c:ptCount val="3"/>
                <c:pt idx="0">
                  <c:v>980</c:v>
                </c:pt>
                <c:pt idx="1">
                  <c:v>905</c:v>
                </c:pt>
                <c:pt idx="2">
                  <c:v>844</c:v>
                </c:pt>
              </c:numCache>
            </c:numRef>
          </c:val>
        </c:ser>
        <c:ser>
          <c:idx val="1"/>
          <c:order val="1"/>
          <c:tx>
            <c:strRef>
              <c:f>Sheet1!$A$54</c:f>
              <c:strCache>
                <c:ptCount val="1"/>
                <c:pt idx="0">
                  <c:v>No of people whose suspension exceeded 30 days</c:v>
                </c:pt>
              </c:strCache>
            </c:strRef>
          </c:tx>
          <c:spPr>
            <a:solidFill>
              <a:srgbClr val="C00000"/>
            </a:solidFill>
            <a:ln>
              <a:noFill/>
            </a:ln>
            <a:effectLst/>
            <a:sp3d/>
          </c:spPr>
          <c:dLbls>
            <c:dLbl>
              <c:idx val="0"/>
              <c:layout>
                <c:manualLayout>
                  <c:x val="2.7778201818164528E-3"/>
                  <c:y val="0.1276644483655956"/>
                </c:manualLayout>
              </c:layout>
              <c:showVal val="1"/>
              <c:extLst>
                <c:ext xmlns:c15="http://schemas.microsoft.com/office/drawing/2012/chart" uri="{CE6537A1-D6FC-4f65-9D91-7224C49458BB}">
                  <c15:layout/>
                </c:ext>
              </c:extLst>
            </c:dLbl>
            <c:dLbl>
              <c:idx val="1"/>
              <c:layout>
                <c:manualLayout>
                  <c:x val="4.6904338294276992E-3"/>
                  <c:y val="0.11104028022849723"/>
                </c:manualLayout>
              </c:layout>
              <c:showVal val="1"/>
              <c:extLst>
                <c:ext xmlns:c15="http://schemas.microsoft.com/office/drawing/2012/chart" uri="{CE6537A1-D6FC-4f65-9D91-7224C49458BB}">
                  <c15:layout/>
                </c:ext>
              </c:extLst>
            </c:dLbl>
            <c:dLbl>
              <c:idx val="2"/>
              <c:layout>
                <c:manualLayout>
                  <c:x val="5.9047760681015388E-3"/>
                  <c:y val="0.12492909639574069"/>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mn-cs"/>
                  </a:defRPr>
                </a:pPr>
                <a:endParaRPr lang="en-US"/>
              </a:p>
            </c:txPr>
            <c:showVal val="1"/>
            <c:extLst>
              <c:ext xmlns:c15="http://schemas.microsoft.com/office/drawing/2012/chart" uri="{CE6537A1-D6FC-4f65-9D91-7224C49458BB}">
                <c15:showLeaderLines val="0"/>
              </c:ext>
            </c:extLst>
          </c:dLbls>
          <c:cat>
            <c:strRef>
              <c:f>Sheet1!$C$52:$E$52</c:f>
              <c:strCache>
                <c:ptCount val="3"/>
                <c:pt idx="0">
                  <c:v>2014/15</c:v>
                </c:pt>
                <c:pt idx="1">
                  <c:v>2015/16</c:v>
                </c:pt>
                <c:pt idx="2">
                  <c:v>2016/17</c:v>
                </c:pt>
              </c:strCache>
            </c:strRef>
          </c:cat>
          <c:val>
            <c:numRef>
              <c:f>Sheet1!$C$54:$E$54</c:f>
              <c:numCache>
                <c:formatCode>General</c:formatCode>
                <c:ptCount val="3"/>
                <c:pt idx="0">
                  <c:v>331</c:v>
                </c:pt>
                <c:pt idx="1">
                  <c:v>377</c:v>
                </c:pt>
                <c:pt idx="2">
                  <c:v>625</c:v>
                </c:pt>
              </c:numCache>
            </c:numRef>
          </c:val>
        </c:ser>
        <c:dLbls>
          <c:showVal val="1"/>
        </c:dLbls>
        <c:shape val="box"/>
        <c:axId val="146214272"/>
        <c:axId val="146216064"/>
        <c:axId val="0"/>
      </c:bar3DChart>
      <c:catAx>
        <c:axId val="146214272"/>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crossAx val="146216064"/>
        <c:crosses val="autoZero"/>
        <c:auto val="1"/>
        <c:lblAlgn val="ctr"/>
        <c:lblOffset val="100"/>
      </c:catAx>
      <c:valAx>
        <c:axId val="146216064"/>
        <c:scaling>
          <c:orientation val="minMax"/>
        </c:scaling>
        <c:delete val="1"/>
        <c:axPos val="l"/>
        <c:numFmt formatCode="General" sourceLinked="1"/>
        <c:majorTickMark val="none"/>
        <c:tickLblPos val="none"/>
        <c:crossAx val="146214272"/>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chart>
  <c:spPr>
    <a:solidFill>
      <a:schemeClr val="accent5"/>
    </a:solidFill>
    <a:ln>
      <a:noFill/>
    </a:ln>
    <a:effectLst/>
  </c:spPr>
  <c:txPr>
    <a:bodyPr/>
    <a:lstStyle/>
    <a:p>
      <a:pPr>
        <a:defRPr sz="2000">
          <a:solidFill>
            <a:schemeClr val="tx1"/>
          </a:solidFill>
          <a:latin typeface="Calibri" panose="020F0502020204030204"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col"/>
        <c:grouping val="clustered"/>
        <c:ser>
          <c:idx val="0"/>
          <c:order val="0"/>
          <c:tx>
            <c:strRef>
              <c:f>'[Chart in Microsoft PowerPoint]Sheet1'!$B$1</c:f>
              <c:strCache>
                <c:ptCount val="1"/>
                <c:pt idx="0">
                  <c:v>SAPS</c:v>
                </c:pt>
              </c:strCache>
            </c:strRef>
          </c:tx>
          <c:spPr>
            <a:solidFill>
              <a:schemeClr val="accent5">
                <a:lumMod val="50000"/>
              </a:schemeClr>
            </a:solidFill>
          </c:spPr>
          <c:dLbls>
            <c:dLbl>
              <c:idx val="0"/>
              <c:layout>
                <c:manualLayout>
                  <c:x val="0"/>
                  <c:y val="0.11288636411859468"/>
                </c:manualLayout>
              </c:layout>
              <c:showVal val="1"/>
              <c:extLst>
                <c:ext xmlns:c15="http://schemas.microsoft.com/office/drawing/2012/chart" uri="{CE6537A1-D6FC-4f65-9D91-7224C49458BB}">
                  <c15:layout/>
                </c:ext>
              </c:extLst>
            </c:dLbl>
            <c:dLbl>
              <c:idx val="1"/>
              <c:layout>
                <c:manualLayout>
                  <c:x val="1.7123232262218984E-3"/>
                  <c:y val="0.11288636411859461"/>
                </c:manualLayout>
              </c:layout>
              <c:showVal val="1"/>
              <c:extLst>
                <c:ext xmlns:c15="http://schemas.microsoft.com/office/drawing/2012/chart" uri="{CE6537A1-D6FC-4f65-9D91-7224C49458BB}">
                  <c15:layout/>
                </c:ext>
              </c:extLst>
            </c:dLbl>
            <c:dLbl>
              <c:idx val="2"/>
              <c:layout>
                <c:manualLayout>
                  <c:x val="1.7123232262218984E-3"/>
                  <c:y val="0.11288636411859461"/>
                </c:manualLayout>
              </c:layout>
              <c:showVal val="1"/>
              <c:extLst>
                <c:ext xmlns:c15="http://schemas.microsoft.com/office/drawing/2012/chart" uri="{CE6537A1-D6FC-4f65-9D91-7224C49458BB}">
                  <c15:layout/>
                </c:ext>
              </c:extLst>
            </c:dLbl>
            <c:spPr>
              <a:noFill/>
              <a:ln>
                <a:noFill/>
              </a:ln>
              <a:effectLst/>
            </c:spPr>
            <c:txPr>
              <a:bodyPr/>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'[Chart in Microsoft PowerPoint]Sheet1'!$A$2:$A$4</c:f>
              <c:strCache>
                <c:ptCount val="3"/>
                <c:pt idx="0">
                  <c:v>2014/15</c:v>
                </c:pt>
                <c:pt idx="1">
                  <c:v>2015/16</c:v>
                </c:pt>
                <c:pt idx="2">
                  <c:v>2016/17</c:v>
                </c:pt>
              </c:strCache>
            </c:strRef>
          </c:cat>
          <c:val>
            <c:numRef>
              <c:f>'[Chart in Microsoft PowerPoint]Sheet1'!$B$2:$B$4</c:f>
              <c:numCache>
                <c:formatCode>General</c:formatCode>
                <c:ptCount val="3"/>
                <c:pt idx="0">
                  <c:v>853</c:v>
                </c:pt>
                <c:pt idx="1">
                  <c:v>753</c:v>
                </c:pt>
                <c:pt idx="2">
                  <c:v>412</c:v>
                </c:pt>
              </c:numCache>
            </c:numRef>
          </c:val>
        </c:ser>
        <c:ser>
          <c:idx val="1"/>
          <c:order val="1"/>
          <c:tx>
            <c:strRef>
              <c:f>'[Chart in Microsoft PowerPoint]Sheet1'!$C$1</c:f>
              <c:strCache>
                <c:ptCount val="1"/>
                <c:pt idx="0">
                  <c:v>Justice &amp; Cons Dev</c:v>
                </c:pt>
              </c:strCache>
            </c:strRef>
          </c:tx>
          <c:spPr>
            <a:solidFill>
              <a:srgbClr val="C00000"/>
            </a:solidFill>
          </c:spPr>
          <c:dLbls>
            <c:dLbl>
              <c:idx val="0"/>
              <c:layout>
                <c:manualLayout>
                  <c:x val="0"/>
                  <c:y val="4.7339443017475169E-2"/>
                </c:manualLayout>
              </c:layout>
              <c:spPr/>
              <c:txPr>
                <a:bodyPr/>
                <a:lstStyle/>
                <a:p>
                  <a:pPr>
                    <a:defRPr b="1">
                      <a:solidFill>
                        <a:schemeClr val="bg1"/>
                      </a:solidFill>
                    </a:defRPr>
                  </a:pPr>
                  <a:endParaRPr lang="en-US"/>
                </a:p>
              </c:txPr>
              <c:showVal val="1"/>
              <c:extLst>
                <c:ext xmlns:c15="http://schemas.microsoft.com/office/drawing/2012/chart" uri="{CE6537A1-D6FC-4f65-9D91-7224C49458BB}">
                  <c15:layout/>
                </c:ext>
              </c:extLst>
            </c:dLbl>
            <c:dLbl>
              <c:idx val="1"/>
              <c:layout>
                <c:manualLayout>
                  <c:x val="8.5616161311094265E-3"/>
                  <c:y val="6.1905425484390597E-2"/>
                </c:manualLayout>
              </c:layout>
              <c:spPr/>
              <c:txPr>
                <a:bodyPr/>
                <a:lstStyle/>
                <a:p>
                  <a:pPr>
                    <a:defRPr b="1">
                      <a:solidFill>
                        <a:schemeClr val="bg1"/>
                      </a:solidFill>
                    </a:defRPr>
                  </a:pPr>
                  <a:endParaRPr lang="en-US"/>
                </a:p>
              </c:txPr>
              <c:showVal val="1"/>
              <c:extLst>
                <c:ext xmlns:c15="http://schemas.microsoft.com/office/drawing/2012/chart" uri="{CE6537A1-D6FC-4f65-9D91-7224C49458BB}">
                  <c15:layout/>
                </c:ext>
              </c:extLst>
            </c:dLbl>
            <c:dLbl>
              <c:idx val="2"/>
              <c:layout>
                <c:manualLayout>
                  <c:x val="1.5410909035997082E-2"/>
                  <c:y val="4.3697947400746326E-2"/>
                </c:manualLayout>
              </c:layout>
              <c:spPr/>
              <c:txPr>
                <a:bodyPr/>
                <a:lstStyle/>
                <a:p>
                  <a:pPr>
                    <a:defRPr b="1">
                      <a:solidFill>
                        <a:schemeClr val="bg1"/>
                      </a:solidFill>
                    </a:defRPr>
                  </a:pPr>
                  <a:endParaRPr lang="en-US"/>
                </a:p>
              </c:txPr>
              <c:showVal val="1"/>
              <c:extLst>
                <c:ext xmlns:c15="http://schemas.microsoft.com/office/drawing/2012/chart" uri="{CE6537A1-D6FC-4f65-9D91-7224C49458BB}">
                  <c15:layout/>
                </c:ext>
              </c:extLst>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'[Chart in Microsoft PowerPoint]Sheet1'!$A$2:$A$4</c:f>
              <c:strCache>
                <c:ptCount val="3"/>
                <c:pt idx="0">
                  <c:v>2014/15</c:v>
                </c:pt>
                <c:pt idx="1">
                  <c:v>2015/16</c:v>
                </c:pt>
                <c:pt idx="2">
                  <c:v>2016/17</c:v>
                </c:pt>
              </c:strCache>
            </c:strRef>
          </c:cat>
          <c:val>
            <c:numRef>
              <c:f>'[Chart in Microsoft PowerPoint]Sheet1'!$C$2:$C$4</c:f>
              <c:numCache>
                <c:formatCode>General</c:formatCode>
                <c:ptCount val="3"/>
                <c:pt idx="0">
                  <c:v>39</c:v>
                </c:pt>
                <c:pt idx="1">
                  <c:v>66</c:v>
                </c:pt>
                <c:pt idx="2">
                  <c:v>27</c:v>
                </c:pt>
              </c:numCache>
            </c:numRef>
          </c:val>
        </c:ser>
        <c:ser>
          <c:idx val="2"/>
          <c:order val="2"/>
          <c:tx>
            <c:strRef>
              <c:f>'[Chart in Microsoft PowerPoint]Sheet1'!$D$1</c:f>
              <c:strCache>
                <c:ptCount val="1"/>
                <c:pt idx="0">
                  <c:v>Correctional Services</c:v>
                </c:pt>
              </c:strCache>
            </c:strRef>
          </c:tx>
          <c:spPr>
            <a:solidFill>
              <a:srgbClr val="FFC000"/>
            </a:solidFill>
          </c:spPr>
          <c:dLbls>
            <c:dLbl>
              <c:idx val="0"/>
              <c:layout>
                <c:manualLayout>
                  <c:x val="5.136969678665693E-3"/>
                  <c:y val="9.1037390418221481E-2"/>
                </c:manualLayout>
              </c:layout>
              <c:spPr/>
              <c:txPr>
                <a:bodyPr/>
                <a:lstStyle/>
                <a:p>
                  <a:pPr>
                    <a:defRPr b="1"/>
                  </a:pPr>
                  <a:endParaRPr lang="en-US"/>
                </a:p>
              </c:txPr>
              <c:showVal val="1"/>
              <c:extLst>
                <c:ext xmlns:c15="http://schemas.microsoft.com/office/drawing/2012/chart" uri="{CE6537A1-D6FC-4f65-9D91-7224C49458BB}">
                  <c15:layout/>
                </c:ext>
              </c:extLst>
            </c:dLbl>
            <c:dLbl>
              <c:idx val="1"/>
              <c:layout>
                <c:manualLayout>
                  <c:x val="3.4246464524437959E-3"/>
                  <c:y val="9.1037390418221412E-2"/>
                </c:manualLayout>
              </c:layout>
              <c:spPr/>
              <c:txPr>
                <a:bodyPr/>
                <a:lstStyle/>
                <a:p>
                  <a:pPr>
                    <a:defRPr b="1"/>
                  </a:pPr>
                  <a:endParaRPr lang="en-US"/>
                </a:p>
              </c:txPr>
              <c:showVal val="1"/>
              <c:extLst>
                <c:ext xmlns:c15="http://schemas.microsoft.com/office/drawing/2012/chart" uri="{CE6537A1-D6FC-4f65-9D91-7224C49458BB}">
                  <c15:layout/>
                </c:ext>
              </c:extLst>
            </c:dLbl>
            <c:dLbl>
              <c:idx val="2"/>
              <c:layout>
                <c:manualLayout>
                  <c:x val="6.8492929048875936E-3"/>
                  <c:y val="8.011290356803491E-2"/>
                </c:manualLayout>
              </c:layout>
              <c:spPr/>
              <c:txPr>
                <a:bodyPr/>
                <a:lstStyle/>
                <a:p>
                  <a:pPr>
                    <a:defRPr b="1"/>
                  </a:pPr>
                  <a:endParaRPr lang="en-US"/>
                </a:p>
              </c:txP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'[Chart in Microsoft PowerPoint]Sheet1'!$A$2:$A$4</c:f>
              <c:strCache>
                <c:ptCount val="3"/>
                <c:pt idx="0">
                  <c:v>2014/15</c:v>
                </c:pt>
                <c:pt idx="1">
                  <c:v>2015/16</c:v>
                </c:pt>
                <c:pt idx="2">
                  <c:v>2016/17</c:v>
                </c:pt>
              </c:strCache>
            </c:strRef>
          </c:cat>
          <c:val>
            <c:numRef>
              <c:f>'[Chart in Microsoft PowerPoint]Sheet1'!$D$2:$D$4</c:f>
              <c:numCache>
                <c:formatCode>General</c:formatCode>
                <c:ptCount val="3"/>
                <c:pt idx="0">
                  <c:v>311</c:v>
                </c:pt>
                <c:pt idx="1">
                  <c:v>415</c:v>
                </c:pt>
                <c:pt idx="2">
                  <c:v>330</c:v>
                </c:pt>
              </c:numCache>
            </c:numRef>
          </c:val>
        </c:ser>
        <c:ser>
          <c:idx val="3"/>
          <c:order val="3"/>
          <c:tx>
            <c:strRef>
              <c:f>'[Chart in Microsoft PowerPoint]Sheet1'!$E$1</c:f>
              <c:strCache>
                <c:ptCount val="1"/>
                <c:pt idx="0">
                  <c:v>Defence</c:v>
                </c:pt>
              </c:strCache>
            </c:strRef>
          </c:tx>
          <c:spPr>
            <a:solidFill>
              <a:srgbClr val="008000"/>
            </a:solidFill>
          </c:spPr>
          <c:dLbls>
            <c:dLbl>
              <c:idx val="0"/>
              <c:layout>
                <c:manualLayout>
                  <c:x val="1.5410909035997114E-2"/>
                  <c:y val="-3.6414956167288596E-3"/>
                </c:manualLayout>
              </c:layout>
              <c:spPr/>
              <c:txPr>
                <a:bodyPr/>
                <a:lstStyle/>
                <a:p>
                  <a:pPr>
                    <a:defRPr b="1">
                      <a:solidFill>
                        <a:schemeClr val="tx1"/>
                      </a:solidFill>
                    </a:defRPr>
                  </a:pPr>
                  <a:endParaRPr lang="en-US"/>
                </a:p>
              </c:txPr>
              <c:showVal val="1"/>
              <c:extLst>
                <c:ext xmlns:c15="http://schemas.microsoft.com/office/drawing/2012/chart" uri="{CE6537A1-D6FC-4f65-9D91-7224C49458BB}">
                  <c15:layout/>
                </c:ext>
              </c:extLst>
            </c:dLbl>
            <c:dLbl>
              <c:idx val="1"/>
              <c:layout>
                <c:manualLayout>
                  <c:x val="1.5410909035997082E-2"/>
                  <c:y val="0"/>
                </c:manualLayout>
              </c:layout>
              <c:spPr/>
              <c:txPr>
                <a:bodyPr/>
                <a:lstStyle/>
                <a:p>
                  <a:pPr>
                    <a:defRPr b="1"/>
                  </a:pPr>
                  <a:endParaRPr lang="en-US"/>
                </a:p>
              </c:txPr>
              <c:showVal val="1"/>
              <c:extLst>
                <c:ext xmlns:c15="http://schemas.microsoft.com/office/drawing/2012/chart" uri="{CE6537A1-D6FC-4f65-9D91-7224C49458BB}">
                  <c15:layout/>
                </c:ext>
              </c:extLst>
            </c:dLbl>
            <c:dLbl>
              <c:idx val="2"/>
              <c:layout>
                <c:manualLayout>
                  <c:x val="1.8835555488440878E-2"/>
                  <c:y val="3.6414956167288596E-3"/>
                </c:manualLayout>
              </c:layout>
              <c:spPr/>
              <c:txPr>
                <a:bodyPr/>
                <a:lstStyle/>
                <a:p>
                  <a:pPr>
                    <a:defRPr b="1">
                      <a:solidFill>
                        <a:schemeClr val="tx1"/>
                      </a:solidFill>
                    </a:defRPr>
                  </a:pPr>
                  <a:endParaRPr lang="en-US"/>
                </a:p>
              </c:txP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'[Chart in Microsoft PowerPoint]Sheet1'!$A$2:$A$4</c:f>
              <c:strCache>
                <c:ptCount val="3"/>
                <c:pt idx="0">
                  <c:v>2014/15</c:v>
                </c:pt>
                <c:pt idx="1">
                  <c:v>2015/16</c:v>
                </c:pt>
                <c:pt idx="2">
                  <c:v>2016/17</c:v>
                </c:pt>
              </c:strCache>
            </c:strRef>
          </c:cat>
          <c:val>
            <c:numRef>
              <c:f>'[Chart in Microsoft PowerPoint]Sheet1'!$E$2:$E$4</c:f>
              <c:numCache>
                <c:formatCode>General</c:formatCode>
                <c:ptCount val="3"/>
                <c:pt idx="0">
                  <c:v>19</c:v>
                </c:pt>
                <c:pt idx="1">
                  <c:v>26</c:v>
                </c:pt>
                <c:pt idx="2">
                  <c:v>0</c:v>
                </c:pt>
              </c:numCache>
            </c:numRef>
          </c:val>
        </c:ser>
        <c:dLbls>
          <c:showVal val="1"/>
        </c:dLbls>
        <c:shape val="box"/>
        <c:axId val="63037824"/>
        <c:axId val="63039360"/>
        <c:axId val="0"/>
      </c:bar3DChart>
      <c:catAx>
        <c:axId val="63037824"/>
        <c:scaling>
          <c:orientation val="minMax"/>
        </c:scaling>
        <c:axPos val="b"/>
        <c:numFmt formatCode="General" sourceLinked="0"/>
        <c:majorTickMark val="none"/>
        <c:tickLblPos val="nextTo"/>
        <c:txPr>
          <a:bodyPr/>
          <a:lstStyle/>
          <a:p>
            <a:pPr>
              <a:defRPr sz="1600" b="1"/>
            </a:pPr>
            <a:endParaRPr lang="en-US"/>
          </a:p>
        </c:txPr>
        <c:crossAx val="63039360"/>
        <c:crosses val="autoZero"/>
        <c:auto val="1"/>
        <c:lblAlgn val="ctr"/>
        <c:lblOffset val="100"/>
      </c:catAx>
      <c:valAx>
        <c:axId val="63039360"/>
        <c:scaling>
          <c:orientation val="minMax"/>
        </c:scaling>
        <c:delete val="1"/>
        <c:axPos val="l"/>
        <c:numFmt formatCode="General" sourceLinked="1"/>
        <c:majorTickMark val="none"/>
        <c:tickLblPos val="none"/>
        <c:crossAx val="63037824"/>
        <c:crosses val="autoZero"/>
        <c:crossBetween val="between"/>
      </c:valAx>
    </c:plotArea>
    <c:legend>
      <c:legendPos val="t"/>
    </c:legend>
    <c:plotVisOnly val="1"/>
    <c:dispBlanksAs val="gap"/>
  </c:chart>
  <c:spPr>
    <a:solidFill>
      <a:schemeClr val="accent5"/>
    </a:solidFill>
  </c:spPr>
  <c:txPr>
    <a:bodyPr/>
    <a:lstStyle/>
    <a:p>
      <a:pPr>
        <a:defRPr sz="1700">
          <a:latin typeface="Calibri" panose="020F0502020204030204"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floor>
      <c:spPr>
        <a:noFill/>
        <a:ln w="9525">
          <a:noFill/>
        </a:ln>
      </c:spPr>
    </c:floor>
    <c:plotArea>
      <c:layout/>
      <c:bar3DChart>
        <c:barDir val="col"/>
        <c:grouping val="clustered"/>
        <c:ser>
          <c:idx val="0"/>
          <c:order val="0"/>
          <c:tx>
            <c:strRef>
              <c:f>Sheet1!$A$63</c:f>
              <c:strCache>
                <c:ptCount val="1"/>
                <c:pt idx="0">
                  <c:v>Costs of suspensions</c:v>
                </c:pt>
              </c:strCache>
            </c:strRef>
          </c:tx>
          <c:spPr>
            <a:solidFill>
              <a:srgbClr val="DAEDEF">
                <a:lumMod val="50000"/>
              </a:srgbClr>
            </a:solidFill>
          </c:spPr>
          <c:dPt>
            <c:idx val="2"/>
            <c:spPr>
              <a:solidFill>
                <a:srgbClr val="FF0000"/>
              </a:solidFill>
            </c:spPr>
          </c:dPt>
          <c:dLbls>
            <c:dLbl>
              <c:idx val="0"/>
              <c:layout>
                <c:manualLayout>
                  <c:x val="-5.5555555555555558E-3"/>
                  <c:y val="0.11574074074074076"/>
                </c:manualLayout>
              </c:layout>
              <c:tx>
                <c:rich>
                  <a:bodyPr/>
                  <a:lstStyle/>
                  <a:p>
                    <a:r>
                      <a:rPr lang="en-US" sz="2000" dirty="0">
                        <a:solidFill>
                          <a:schemeClr val="bg1"/>
                        </a:solidFill>
                      </a:rPr>
                      <a:t>R </a:t>
                    </a:r>
                    <a:r>
                      <a:rPr lang="en-US" sz="2000" dirty="0" smtClean="0">
                        <a:solidFill>
                          <a:schemeClr val="bg1"/>
                        </a:solidFill>
                      </a:rPr>
                      <a:t>32m</a:t>
                    </a:r>
                    <a:endParaRPr lang="en-US" dirty="0"/>
                  </a:p>
                </c:rich>
              </c:tx>
              <c:showVal val="1"/>
              <c:extLst>
                <c:ext xmlns:c15="http://schemas.microsoft.com/office/drawing/2012/chart" uri="{CE6537A1-D6FC-4f65-9D91-7224C49458BB}">
                  <c15:layout/>
                </c:ext>
              </c:extLst>
            </c:dLbl>
            <c:dLbl>
              <c:idx val="1"/>
              <c:layout>
                <c:manualLayout>
                  <c:x val="5.5555555555555558E-3"/>
                  <c:y val="0.1111111111111111"/>
                </c:manualLayout>
              </c:layout>
              <c:tx>
                <c:rich>
                  <a:bodyPr/>
                  <a:lstStyle/>
                  <a:p>
                    <a:r>
                      <a:rPr lang="en-US" sz="2000" dirty="0">
                        <a:solidFill>
                          <a:schemeClr val="bg1"/>
                        </a:solidFill>
                      </a:rPr>
                      <a:t>R </a:t>
                    </a:r>
                    <a:r>
                      <a:rPr lang="en-US" sz="2000" dirty="0" smtClean="0">
                        <a:solidFill>
                          <a:schemeClr val="bg1"/>
                        </a:solidFill>
                      </a:rPr>
                      <a:t>37m</a:t>
                    </a:r>
                    <a:endParaRPr lang="en-US" dirty="0"/>
                  </a:p>
                </c:rich>
              </c:tx>
              <c:showVal val="1"/>
              <c:extLst>
                <c:ext xmlns:c15="http://schemas.microsoft.com/office/drawing/2012/chart" uri="{CE6537A1-D6FC-4f65-9D91-7224C49458BB}">
                  <c15:layout/>
                </c:ext>
              </c:extLst>
            </c:dLbl>
            <c:dLbl>
              <c:idx val="2"/>
              <c:layout>
                <c:manualLayout>
                  <c:x val="-3.2808737974435028E-3"/>
                  <c:y val="0.12977517714071288"/>
                </c:manualLayout>
              </c:layout>
              <c:tx>
                <c:rich>
                  <a:bodyPr/>
                  <a:lstStyle/>
                  <a:p>
                    <a:r>
                      <a:rPr lang="en-US" sz="2000" dirty="0">
                        <a:solidFill>
                          <a:schemeClr val="bg1"/>
                        </a:solidFill>
                      </a:rPr>
                      <a:t>R </a:t>
                    </a:r>
                    <a:r>
                      <a:rPr lang="en-US" sz="2000" dirty="0" smtClean="0">
                        <a:solidFill>
                          <a:schemeClr val="bg1"/>
                        </a:solidFill>
                      </a:rPr>
                      <a:t>98m</a:t>
                    </a:r>
                    <a:endParaRPr lang="en-US" dirty="0"/>
                  </a:p>
                </c:rich>
              </c:tx>
              <c:showVal val="1"/>
              <c:extLst>
                <c:ext xmlns:c15="http://schemas.microsoft.com/office/drawing/2012/chart" uri="{CE6537A1-D6FC-4f65-9D91-7224C49458BB}">
                  <c15:layout/>
                </c:ext>
              </c:extLst>
            </c:dLbl>
            <c:dLbl>
              <c:idx val="3"/>
              <c:tx>
                <c:rich>
                  <a:bodyPr/>
                  <a:lstStyle/>
                  <a:p>
                    <a:r>
                      <a:rPr lang="en-US" smtClean="0"/>
                      <a:t>R</a:t>
                    </a:r>
                    <a:r>
                      <a:rPr lang="en-US" baseline="0" smtClean="0"/>
                      <a:t> 98 m</a:t>
                    </a:r>
                    <a:endParaRPr lang="en-US" dirty="0"/>
                  </a:p>
                </c:rich>
              </c:tx>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Sheet1!$C$62:$E$62</c:f>
              <c:strCache>
                <c:ptCount val="3"/>
                <c:pt idx="0">
                  <c:v>2014/15</c:v>
                </c:pt>
                <c:pt idx="1">
                  <c:v>2015/16</c:v>
                </c:pt>
                <c:pt idx="2">
                  <c:v>2016/17</c:v>
                </c:pt>
              </c:strCache>
            </c:strRef>
          </c:cat>
          <c:val>
            <c:numRef>
              <c:f>Sheet1!$C$63:$E$63</c:f>
              <c:numCache>
                <c:formatCode>"R"\ #,##0.00;[Red]"R"\ #,##0.00</c:formatCode>
                <c:ptCount val="3"/>
                <c:pt idx="0">
                  <c:v>32000000</c:v>
                </c:pt>
                <c:pt idx="1">
                  <c:v>37000000</c:v>
                </c:pt>
                <c:pt idx="2" formatCode="General">
                  <c:v>98810239</c:v>
                </c:pt>
              </c:numCache>
            </c:numRef>
          </c:val>
        </c:ser>
        <c:dLbls>
          <c:showVal val="1"/>
        </c:dLbls>
        <c:gapWidth val="75"/>
        <c:shape val="box"/>
        <c:axId val="146748928"/>
        <c:axId val="146750464"/>
        <c:axId val="0"/>
      </c:bar3DChart>
      <c:catAx>
        <c:axId val="146748928"/>
        <c:scaling>
          <c:orientation val="minMax"/>
        </c:scaling>
        <c:axPos val="b"/>
        <c:numFmt formatCode="General" sourceLinked="0"/>
        <c:majorTickMark val="none"/>
        <c:tickLblPos val="nextTo"/>
        <c:crossAx val="146750464"/>
        <c:crosses val="autoZero"/>
        <c:auto val="1"/>
        <c:lblAlgn val="ctr"/>
        <c:lblOffset val="100"/>
      </c:catAx>
      <c:valAx>
        <c:axId val="146750464"/>
        <c:scaling>
          <c:orientation val="minMax"/>
        </c:scaling>
        <c:delete val="1"/>
        <c:axPos val="l"/>
        <c:numFmt formatCode="&quot;R&quot;\ #,##0.00;[Red]&quot;R&quot;\ #,##0.00" sourceLinked="1"/>
        <c:majorTickMark val="none"/>
        <c:tickLblPos val="none"/>
        <c:crossAx val="146748928"/>
        <c:crosses val="autoZero"/>
        <c:crossBetween val="between"/>
      </c:valAx>
    </c:plotArea>
    <c:plotVisOnly val="1"/>
    <c:dispBlanksAs val="gap"/>
  </c:chart>
  <c:spPr>
    <a:solidFill>
      <a:srgbClr val="DAEDEF"/>
    </a:solidFill>
  </c:spPr>
  <c:txPr>
    <a:bodyPr/>
    <a:lstStyle/>
    <a:p>
      <a:pPr>
        <a:defRPr sz="1900">
          <a:latin typeface="Calibri" panose="020F0502020204030204" pitchFamily="34" charset="0"/>
        </a:defRPr>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bar"/>
        <c:grouping val="stacked"/>
        <c:ser>
          <c:idx val="0"/>
          <c:order val="0"/>
          <c:tx>
            <c:strRef>
              <c:f>Sheet1!$B$1</c:f>
              <c:strCache>
                <c:ptCount val="1"/>
              </c:strCache>
            </c:strRef>
          </c:tx>
          <c:dLbls>
            <c:spPr>
              <a:noFill/>
              <a:ln>
                <a:noFill/>
              </a:ln>
              <a:effectLst/>
            </c:spPr>
            <c:showVal val="1"/>
            <c:extLst>
              <c:ext xmlns:c15="http://schemas.microsoft.com/office/drawing/2012/chart" uri="{CE6537A1-D6FC-4f65-9D91-7224C49458BB}">
                <c15:showLeaderLines val="0"/>
              </c:ext>
            </c:extLst>
          </c:dLbls>
          <c:cat>
            <c:strRef>
              <c:f>Sheet1!$A$2:$A$12</c:f>
              <c:strCache>
                <c:ptCount val="11"/>
                <c:pt idx="0">
                  <c:v>Office of the Chief Justice</c:v>
                </c:pt>
                <c:pt idx="1">
                  <c:v>Public Enterprises </c:v>
                </c:pt>
                <c:pt idx="2">
                  <c:v>Energy</c:v>
                </c:pt>
                <c:pt idx="3">
                  <c:v>Science &amp; Technology</c:v>
                </c:pt>
                <c:pt idx="4">
                  <c:v>Social Development</c:v>
                </c:pt>
                <c:pt idx="5">
                  <c:v>Public Service and Administration</c:v>
                </c:pt>
                <c:pt idx="6">
                  <c:v>Transport</c:v>
                </c:pt>
                <c:pt idx="7">
                  <c:v>Human Settlement </c:v>
                </c:pt>
                <c:pt idx="8">
                  <c:v>Planning, Monitoring and Evaluation</c:v>
                </c:pt>
                <c:pt idx="9">
                  <c:v>Sport and Recreation</c:v>
                </c:pt>
                <c:pt idx="10">
                  <c:v>Public Works</c:v>
                </c:pt>
              </c:strCache>
            </c:strRef>
          </c:cat>
          <c:val>
            <c:numRef>
              <c:f>Sheet1!$B$2:$B$12</c:f>
            </c:numRef>
          </c:val>
        </c:ser>
        <c:ser>
          <c:idx val="1"/>
          <c:order val="1"/>
          <c:tx>
            <c:strRef>
              <c:f>Sheet1!$C$1</c:f>
              <c:strCache>
                <c:ptCount val="1"/>
              </c:strCache>
            </c:strRef>
          </c:tx>
          <c:dLbls>
            <c:spPr>
              <a:noFill/>
              <a:ln>
                <a:noFill/>
              </a:ln>
              <a:effectLst/>
            </c:spPr>
            <c:showVal val="1"/>
            <c:extLst>
              <c:ext xmlns:c15="http://schemas.microsoft.com/office/drawing/2012/chart" uri="{CE6537A1-D6FC-4f65-9D91-7224C49458BB}">
                <c15:showLeaderLines val="0"/>
              </c:ext>
            </c:extLst>
          </c:dLbls>
          <c:cat>
            <c:strRef>
              <c:f>Sheet1!$A$2:$A$12</c:f>
              <c:strCache>
                <c:ptCount val="11"/>
                <c:pt idx="0">
                  <c:v>Office of the Chief Justice</c:v>
                </c:pt>
                <c:pt idx="1">
                  <c:v>Public Enterprises </c:v>
                </c:pt>
                <c:pt idx="2">
                  <c:v>Energy</c:v>
                </c:pt>
                <c:pt idx="3">
                  <c:v>Science &amp; Technology</c:v>
                </c:pt>
                <c:pt idx="4">
                  <c:v>Social Development</c:v>
                </c:pt>
                <c:pt idx="5">
                  <c:v>Public Service and Administration</c:v>
                </c:pt>
                <c:pt idx="6">
                  <c:v>Transport</c:v>
                </c:pt>
                <c:pt idx="7">
                  <c:v>Human Settlement </c:v>
                </c:pt>
                <c:pt idx="8">
                  <c:v>Planning, Monitoring and Evaluation</c:v>
                </c:pt>
                <c:pt idx="9">
                  <c:v>Sport and Recreation</c:v>
                </c:pt>
                <c:pt idx="10">
                  <c:v>Public Works</c:v>
                </c:pt>
              </c:strCache>
            </c:strRef>
          </c:cat>
          <c:val>
            <c:numRef>
              <c:f>Sheet1!$C$2:$C$12</c:f>
            </c:numRef>
          </c:val>
        </c:ser>
        <c:ser>
          <c:idx val="2"/>
          <c:order val="2"/>
          <c:tx>
            <c:strRef>
              <c:f>Sheet1!$D$1</c:f>
              <c:strCache>
                <c:ptCount val="1"/>
              </c:strCache>
            </c:strRef>
          </c:tx>
          <c:dLbls>
            <c:spPr>
              <a:noFill/>
              <a:ln>
                <a:noFill/>
              </a:ln>
              <a:effectLst/>
            </c:spPr>
            <c:showVal val="1"/>
            <c:extLst>
              <c:ext xmlns:c15="http://schemas.microsoft.com/office/drawing/2012/chart" uri="{CE6537A1-D6FC-4f65-9D91-7224C49458BB}">
                <c15:showLeaderLines val="0"/>
              </c:ext>
            </c:extLst>
          </c:dLbls>
          <c:cat>
            <c:strRef>
              <c:f>Sheet1!$A$2:$A$12</c:f>
              <c:strCache>
                <c:ptCount val="11"/>
                <c:pt idx="0">
                  <c:v>Office of the Chief Justice</c:v>
                </c:pt>
                <c:pt idx="1">
                  <c:v>Public Enterprises </c:v>
                </c:pt>
                <c:pt idx="2">
                  <c:v>Energy</c:v>
                </c:pt>
                <c:pt idx="3">
                  <c:v>Science &amp; Technology</c:v>
                </c:pt>
                <c:pt idx="4">
                  <c:v>Social Development</c:v>
                </c:pt>
                <c:pt idx="5">
                  <c:v>Public Service and Administration</c:v>
                </c:pt>
                <c:pt idx="6">
                  <c:v>Transport</c:v>
                </c:pt>
                <c:pt idx="7">
                  <c:v>Human Settlement </c:v>
                </c:pt>
                <c:pt idx="8">
                  <c:v>Planning, Monitoring and Evaluation</c:v>
                </c:pt>
                <c:pt idx="9">
                  <c:v>Sport and Recreation</c:v>
                </c:pt>
                <c:pt idx="10">
                  <c:v>Public Works</c:v>
                </c:pt>
              </c:strCache>
            </c:strRef>
          </c:cat>
          <c:val>
            <c:numRef>
              <c:f>Sheet1!$D$2:$D$12</c:f>
            </c:numRef>
          </c:val>
        </c:ser>
        <c:ser>
          <c:idx val="3"/>
          <c:order val="3"/>
          <c:tx>
            <c:strRef>
              <c:f>Sheet1!$E$1</c:f>
              <c:strCache>
                <c:ptCount val="1"/>
                <c:pt idx="0">
                  <c:v>Vacancy Rate Dec 2016</c:v>
                </c:pt>
              </c:strCache>
            </c:strRef>
          </c:tx>
          <c:spPr>
            <a:solidFill>
              <a:srgbClr val="A50021"/>
            </a:solidFill>
          </c:spPr>
          <c:dLbls>
            <c:dLbl>
              <c:idx val="0"/>
              <c:tx>
                <c:rich>
                  <a:bodyPr/>
                  <a:lstStyle/>
                  <a:p>
                    <a:r>
                      <a:rPr lang="en-US">
                        <a:solidFill>
                          <a:schemeClr val="bg1"/>
                        </a:solidFill>
                      </a:rPr>
                      <a:t>19.4</a:t>
                    </a:r>
                    <a:endParaRPr lang="en-US"/>
                  </a:p>
                </c:rich>
              </c:tx>
              <c:showVal val="1"/>
              <c:extLst>
                <c:ext xmlns:c15="http://schemas.microsoft.com/office/drawing/2012/chart" uri="{CE6537A1-D6FC-4f65-9D91-7224C49458BB}">
                  <c15:layout/>
                </c:ext>
              </c:extLst>
            </c:dLbl>
            <c:dLbl>
              <c:idx val="1"/>
              <c:tx>
                <c:rich>
                  <a:bodyPr/>
                  <a:lstStyle/>
                  <a:p>
                    <a:r>
                      <a:rPr lang="en-US">
                        <a:solidFill>
                          <a:schemeClr val="bg1"/>
                        </a:solidFill>
                      </a:rPr>
                      <a:t>12.6</a:t>
                    </a:r>
                    <a:endParaRPr lang="en-US"/>
                  </a:p>
                </c:rich>
              </c:tx>
              <c:showVal val="1"/>
              <c:extLst>
                <c:ext xmlns:c15="http://schemas.microsoft.com/office/drawing/2012/chart" uri="{CE6537A1-D6FC-4f65-9D91-7224C49458BB}">
                  <c15:layout/>
                </c:ext>
              </c:extLst>
            </c:dLbl>
            <c:dLbl>
              <c:idx val="2"/>
              <c:tx>
                <c:rich>
                  <a:bodyPr/>
                  <a:lstStyle/>
                  <a:p>
                    <a:r>
                      <a:rPr lang="en-US">
                        <a:solidFill>
                          <a:schemeClr val="bg1"/>
                        </a:solidFill>
                      </a:rPr>
                      <a:t>12.9</a:t>
                    </a:r>
                    <a:endParaRPr lang="en-US"/>
                  </a:p>
                </c:rich>
              </c:tx>
              <c:showVal val="1"/>
              <c:extLst>
                <c:ext xmlns:c15="http://schemas.microsoft.com/office/drawing/2012/chart" uri="{CE6537A1-D6FC-4f65-9D91-7224C49458BB}">
                  <c15:layout/>
                </c:ext>
              </c:extLst>
            </c:dLbl>
            <c:dLbl>
              <c:idx val="3"/>
              <c:tx>
                <c:rich>
                  <a:bodyPr/>
                  <a:lstStyle/>
                  <a:p>
                    <a:r>
                      <a:rPr lang="en-US">
                        <a:solidFill>
                          <a:schemeClr val="bg1"/>
                        </a:solidFill>
                      </a:rPr>
                      <a:t>6.6</a:t>
                    </a:r>
                    <a:endParaRPr lang="en-US"/>
                  </a:p>
                </c:rich>
              </c:tx>
              <c:showVal val="1"/>
              <c:extLst>
                <c:ext xmlns:c15="http://schemas.microsoft.com/office/drawing/2012/chart" uri="{CE6537A1-D6FC-4f65-9D91-7224C49458BB}">
                  <c15:layout/>
                </c:ext>
              </c:extLst>
            </c:dLbl>
            <c:dLbl>
              <c:idx val="4"/>
              <c:tx>
                <c:rich>
                  <a:bodyPr/>
                  <a:lstStyle/>
                  <a:p>
                    <a:r>
                      <a:rPr lang="en-US">
                        <a:solidFill>
                          <a:schemeClr val="bg1"/>
                        </a:solidFill>
                      </a:rPr>
                      <a:t>16.3</a:t>
                    </a:r>
                    <a:endParaRPr lang="en-US"/>
                  </a:p>
                </c:rich>
              </c:tx>
              <c:showVal val="1"/>
              <c:extLst>
                <c:ext xmlns:c15="http://schemas.microsoft.com/office/drawing/2012/chart" uri="{CE6537A1-D6FC-4f65-9D91-7224C49458BB}">
                  <c15:layout/>
                </c:ext>
              </c:extLst>
            </c:dLbl>
            <c:dLbl>
              <c:idx val="5"/>
              <c:tx>
                <c:rich>
                  <a:bodyPr/>
                  <a:lstStyle/>
                  <a:p>
                    <a:r>
                      <a:rPr lang="en-US">
                        <a:solidFill>
                          <a:schemeClr val="bg1"/>
                        </a:solidFill>
                      </a:rPr>
                      <a:t>16.2</a:t>
                    </a:r>
                    <a:endParaRPr lang="en-US"/>
                  </a:p>
                </c:rich>
              </c:tx>
              <c:showVal val="1"/>
              <c:extLst>
                <c:ext xmlns:c15="http://schemas.microsoft.com/office/drawing/2012/chart" uri="{CE6537A1-D6FC-4f65-9D91-7224C49458BB}">
                  <c15:layout/>
                </c:ext>
              </c:extLst>
            </c:dLbl>
            <c:dLbl>
              <c:idx val="6"/>
              <c:tx>
                <c:rich>
                  <a:bodyPr/>
                  <a:lstStyle/>
                  <a:p>
                    <a:r>
                      <a:rPr lang="en-US">
                        <a:solidFill>
                          <a:schemeClr val="bg1"/>
                        </a:solidFill>
                      </a:rPr>
                      <a:t>22.6</a:t>
                    </a:r>
                    <a:endParaRPr lang="en-US"/>
                  </a:p>
                </c:rich>
              </c:tx>
              <c:showVal val="1"/>
              <c:extLst>
                <c:ext xmlns:c15="http://schemas.microsoft.com/office/drawing/2012/chart" uri="{CE6537A1-D6FC-4f65-9D91-7224C49458BB}">
                  <c15:layout/>
                </c:ext>
              </c:extLst>
            </c:dLbl>
            <c:dLbl>
              <c:idx val="7"/>
              <c:tx>
                <c:rich>
                  <a:bodyPr/>
                  <a:lstStyle/>
                  <a:p>
                    <a:r>
                      <a:rPr lang="en-US">
                        <a:solidFill>
                          <a:schemeClr val="bg1"/>
                        </a:solidFill>
                      </a:rPr>
                      <a:t>24.9</a:t>
                    </a:r>
                    <a:endParaRPr lang="en-US"/>
                  </a:p>
                </c:rich>
              </c:tx>
              <c:showVal val="1"/>
              <c:extLst>
                <c:ext xmlns:c15="http://schemas.microsoft.com/office/drawing/2012/chart" uri="{CE6537A1-D6FC-4f65-9D91-7224C49458BB}">
                  <c15:layout/>
                </c:ext>
              </c:extLst>
            </c:dLbl>
            <c:dLbl>
              <c:idx val="8"/>
              <c:tx>
                <c:rich>
                  <a:bodyPr/>
                  <a:lstStyle/>
                  <a:p>
                    <a:r>
                      <a:rPr lang="en-US">
                        <a:solidFill>
                          <a:schemeClr val="bg1"/>
                        </a:solidFill>
                      </a:rPr>
                      <a:t>12.2</a:t>
                    </a:r>
                    <a:endParaRPr lang="en-US"/>
                  </a:p>
                </c:rich>
              </c:tx>
              <c:showVal val="1"/>
              <c:extLst>
                <c:ext xmlns:c15="http://schemas.microsoft.com/office/drawing/2012/chart" uri="{CE6537A1-D6FC-4f65-9D91-7224C49458BB}">
                  <c15:layout/>
                </c:ext>
              </c:extLst>
            </c:dLbl>
            <c:dLbl>
              <c:idx val="9"/>
              <c:tx>
                <c:rich>
                  <a:bodyPr/>
                  <a:lstStyle/>
                  <a:p>
                    <a:r>
                      <a:rPr lang="en-US">
                        <a:solidFill>
                          <a:schemeClr val="bg1"/>
                        </a:solidFill>
                      </a:rPr>
                      <a:t>24.1</a:t>
                    </a:r>
                    <a:endParaRPr lang="en-US"/>
                  </a:p>
                </c:rich>
              </c:tx>
              <c:showVal val="1"/>
              <c:extLst>
                <c:ext xmlns:c15="http://schemas.microsoft.com/office/drawing/2012/chart" uri="{CE6537A1-D6FC-4f65-9D91-7224C49458BB}">
                  <c15:layout/>
                </c:ext>
              </c:extLst>
            </c:dLbl>
            <c:dLbl>
              <c:idx val="10"/>
              <c:tx>
                <c:rich>
                  <a:bodyPr/>
                  <a:lstStyle/>
                  <a:p>
                    <a:r>
                      <a:rPr lang="en-US">
                        <a:solidFill>
                          <a:schemeClr val="bg1"/>
                        </a:solidFill>
                      </a:rPr>
                      <a:t>77.5</a:t>
                    </a:r>
                    <a:endParaRPr lang="en-US"/>
                  </a:p>
                </c:rich>
              </c:tx>
              <c:showVal val="1"/>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Val val="1"/>
            <c:extLst>
              <c:ext xmlns:c15="http://schemas.microsoft.com/office/drawing/2012/chart" uri="{CE6537A1-D6FC-4f65-9D91-7224C49458BB}">
                <c15:showLeaderLines val="0"/>
              </c:ext>
            </c:extLst>
          </c:dLbls>
          <c:cat>
            <c:strRef>
              <c:f>Sheet1!$A$2:$A$12</c:f>
              <c:strCache>
                <c:ptCount val="11"/>
                <c:pt idx="0">
                  <c:v>Office of the Chief Justice</c:v>
                </c:pt>
                <c:pt idx="1">
                  <c:v>Public Enterprises </c:v>
                </c:pt>
                <c:pt idx="2">
                  <c:v>Energy</c:v>
                </c:pt>
                <c:pt idx="3">
                  <c:v>Science &amp; Technology</c:v>
                </c:pt>
                <c:pt idx="4">
                  <c:v>Social Development</c:v>
                </c:pt>
                <c:pt idx="5">
                  <c:v>Public Service and Administration</c:v>
                </c:pt>
                <c:pt idx="6">
                  <c:v>Transport</c:v>
                </c:pt>
                <c:pt idx="7">
                  <c:v>Human Settlement </c:v>
                </c:pt>
                <c:pt idx="8">
                  <c:v>Planning, Monitoring and Evaluation</c:v>
                </c:pt>
                <c:pt idx="9">
                  <c:v>Sport and Recreation</c:v>
                </c:pt>
                <c:pt idx="10">
                  <c:v>Public Works</c:v>
                </c:pt>
              </c:strCache>
            </c:strRef>
          </c:cat>
          <c:val>
            <c:numRef>
              <c:f>Sheet1!$E$2:$E$12</c:f>
              <c:numCache>
                <c:formatCode>0.0%</c:formatCode>
                <c:ptCount val="11"/>
                <c:pt idx="0">
                  <c:v>0.19400000000000001</c:v>
                </c:pt>
                <c:pt idx="1">
                  <c:v>0.126</c:v>
                </c:pt>
                <c:pt idx="2">
                  <c:v>0.129</c:v>
                </c:pt>
                <c:pt idx="3">
                  <c:v>6.6000000000000003E-2</c:v>
                </c:pt>
                <c:pt idx="4">
                  <c:v>0.16300000000000001</c:v>
                </c:pt>
                <c:pt idx="5">
                  <c:v>0.16200000000000001</c:v>
                </c:pt>
                <c:pt idx="6">
                  <c:v>0.22600000000000001</c:v>
                </c:pt>
                <c:pt idx="7">
                  <c:v>0.24900000000000003</c:v>
                </c:pt>
                <c:pt idx="8">
                  <c:v>0.12200000000000001</c:v>
                </c:pt>
                <c:pt idx="9">
                  <c:v>0.24100000000000002</c:v>
                </c:pt>
                <c:pt idx="10">
                  <c:v>0.77500000000000013</c:v>
                </c:pt>
              </c:numCache>
            </c:numRef>
          </c:val>
        </c:ser>
        <c:ser>
          <c:idx val="4"/>
          <c:order val="4"/>
          <c:tx>
            <c:strRef>
              <c:f>Sheet1!$F$1</c:f>
              <c:strCache>
                <c:ptCount val="1"/>
                <c:pt idx="0">
                  <c:v>Vacancy Rate Sept 2017</c:v>
                </c:pt>
              </c:strCache>
            </c:strRef>
          </c:tx>
          <c:spPr>
            <a:solidFill>
              <a:srgbClr val="DAEDEF">
                <a:lumMod val="50000"/>
              </a:srgbClr>
            </a:solidFill>
          </c:spPr>
          <c:dLbls>
            <c:dLbl>
              <c:idx val="0"/>
              <c:tx>
                <c:rich>
                  <a:bodyPr/>
                  <a:lstStyle/>
                  <a:p>
                    <a:r>
                      <a:rPr lang="en-US">
                        <a:solidFill>
                          <a:schemeClr val="bg1"/>
                        </a:solidFill>
                      </a:rPr>
                      <a:t>15.7</a:t>
                    </a:r>
                    <a:endParaRPr lang="en-US"/>
                  </a:p>
                </c:rich>
              </c:tx>
              <c:showVal val="1"/>
              <c:extLst>
                <c:ext xmlns:c15="http://schemas.microsoft.com/office/drawing/2012/chart" uri="{CE6537A1-D6FC-4f65-9D91-7224C49458BB}">
                  <c15:layout/>
                </c:ext>
              </c:extLst>
            </c:dLbl>
            <c:dLbl>
              <c:idx val="1"/>
              <c:tx>
                <c:rich>
                  <a:bodyPr/>
                  <a:lstStyle/>
                  <a:p>
                    <a:r>
                      <a:rPr lang="en-US">
                        <a:solidFill>
                          <a:schemeClr val="bg1"/>
                        </a:solidFill>
                      </a:rPr>
                      <a:t>15.8</a:t>
                    </a:r>
                    <a:endParaRPr lang="en-US"/>
                  </a:p>
                </c:rich>
              </c:tx>
              <c:showVal val="1"/>
              <c:extLst>
                <c:ext xmlns:c15="http://schemas.microsoft.com/office/drawing/2012/chart" uri="{CE6537A1-D6FC-4f65-9D91-7224C49458BB}">
                  <c15:layout/>
                </c:ext>
              </c:extLst>
            </c:dLbl>
            <c:dLbl>
              <c:idx val="2"/>
              <c:tx>
                <c:rich>
                  <a:bodyPr/>
                  <a:lstStyle/>
                  <a:p>
                    <a:r>
                      <a:rPr lang="en-US">
                        <a:solidFill>
                          <a:schemeClr val="bg1"/>
                        </a:solidFill>
                      </a:rPr>
                      <a:t>16.2</a:t>
                    </a:r>
                    <a:endParaRPr lang="en-US"/>
                  </a:p>
                </c:rich>
              </c:tx>
              <c:showVal val="1"/>
              <c:extLst>
                <c:ext xmlns:c15="http://schemas.microsoft.com/office/drawing/2012/chart" uri="{CE6537A1-D6FC-4f65-9D91-7224C49458BB}">
                  <c15:layout/>
                </c:ext>
              </c:extLst>
            </c:dLbl>
            <c:dLbl>
              <c:idx val="3"/>
              <c:tx>
                <c:rich>
                  <a:bodyPr/>
                  <a:lstStyle/>
                  <a:p>
                    <a:r>
                      <a:rPr lang="en-US">
                        <a:solidFill>
                          <a:schemeClr val="bg1"/>
                        </a:solidFill>
                      </a:rPr>
                      <a:t>17.8</a:t>
                    </a:r>
                    <a:endParaRPr lang="en-US"/>
                  </a:p>
                </c:rich>
              </c:tx>
              <c:showVal val="1"/>
              <c:extLst>
                <c:ext xmlns:c15="http://schemas.microsoft.com/office/drawing/2012/chart" uri="{CE6537A1-D6FC-4f65-9D91-7224C49458BB}">
                  <c15:layout/>
                </c:ext>
              </c:extLst>
            </c:dLbl>
            <c:dLbl>
              <c:idx val="4"/>
              <c:tx>
                <c:rich>
                  <a:bodyPr/>
                  <a:lstStyle/>
                  <a:p>
                    <a:r>
                      <a:rPr lang="en-US">
                        <a:solidFill>
                          <a:schemeClr val="bg1"/>
                        </a:solidFill>
                      </a:rPr>
                      <a:t>19.8</a:t>
                    </a:r>
                    <a:endParaRPr lang="en-US"/>
                  </a:p>
                </c:rich>
              </c:tx>
              <c:showVal val="1"/>
              <c:extLst>
                <c:ext xmlns:c15="http://schemas.microsoft.com/office/drawing/2012/chart" uri="{CE6537A1-D6FC-4f65-9D91-7224C49458BB}">
                  <c15:layout/>
                </c:ext>
              </c:extLst>
            </c:dLbl>
            <c:dLbl>
              <c:idx val="5"/>
              <c:tx>
                <c:rich>
                  <a:bodyPr/>
                  <a:lstStyle/>
                  <a:p>
                    <a:r>
                      <a:rPr lang="en-US">
                        <a:solidFill>
                          <a:schemeClr val="bg1"/>
                        </a:solidFill>
                      </a:rPr>
                      <a:t>21.4</a:t>
                    </a:r>
                    <a:endParaRPr lang="en-US"/>
                  </a:p>
                </c:rich>
              </c:tx>
              <c:showVal val="1"/>
              <c:extLst>
                <c:ext xmlns:c15="http://schemas.microsoft.com/office/drawing/2012/chart" uri="{CE6537A1-D6FC-4f65-9D91-7224C49458BB}">
                  <c15:layout/>
                </c:ext>
              </c:extLst>
            </c:dLbl>
            <c:dLbl>
              <c:idx val="6"/>
              <c:tx>
                <c:rich>
                  <a:bodyPr/>
                  <a:lstStyle/>
                  <a:p>
                    <a:r>
                      <a:rPr lang="en-US">
                        <a:solidFill>
                          <a:schemeClr val="bg1"/>
                        </a:solidFill>
                      </a:rPr>
                      <a:t>25.1</a:t>
                    </a:r>
                    <a:endParaRPr lang="en-US"/>
                  </a:p>
                </c:rich>
              </c:tx>
              <c:showVal val="1"/>
              <c:extLst>
                <c:ext xmlns:c15="http://schemas.microsoft.com/office/drawing/2012/chart" uri="{CE6537A1-D6FC-4f65-9D91-7224C49458BB}">
                  <c15:layout/>
                </c:ext>
              </c:extLst>
            </c:dLbl>
            <c:dLbl>
              <c:idx val="7"/>
              <c:tx>
                <c:rich>
                  <a:bodyPr/>
                  <a:lstStyle/>
                  <a:p>
                    <a:r>
                      <a:rPr lang="en-US">
                        <a:solidFill>
                          <a:schemeClr val="bg1"/>
                        </a:solidFill>
                      </a:rPr>
                      <a:t>26.7</a:t>
                    </a:r>
                    <a:endParaRPr lang="en-US"/>
                  </a:p>
                </c:rich>
              </c:tx>
              <c:showVal val="1"/>
              <c:extLst>
                <c:ext xmlns:c15="http://schemas.microsoft.com/office/drawing/2012/chart" uri="{CE6537A1-D6FC-4f65-9D91-7224C49458BB}">
                  <c15:layout/>
                </c:ext>
              </c:extLst>
            </c:dLbl>
            <c:dLbl>
              <c:idx val="8"/>
              <c:tx>
                <c:rich>
                  <a:bodyPr/>
                  <a:lstStyle/>
                  <a:p>
                    <a:r>
                      <a:rPr lang="en-US">
                        <a:solidFill>
                          <a:schemeClr val="bg1"/>
                        </a:solidFill>
                      </a:rPr>
                      <a:t>28.3</a:t>
                    </a:r>
                    <a:endParaRPr lang="en-US"/>
                  </a:p>
                </c:rich>
              </c:tx>
              <c:showVal val="1"/>
              <c:extLst>
                <c:ext xmlns:c15="http://schemas.microsoft.com/office/drawing/2012/chart" uri="{CE6537A1-D6FC-4f65-9D91-7224C49458BB}">
                  <c15:layout/>
                </c:ext>
              </c:extLst>
            </c:dLbl>
            <c:dLbl>
              <c:idx val="9"/>
              <c:tx>
                <c:rich>
                  <a:bodyPr/>
                  <a:lstStyle/>
                  <a:p>
                    <a:r>
                      <a:rPr lang="en-US">
                        <a:solidFill>
                          <a:schemeClr val="bg1"/>
                        </a:solidFill>
                      </a:rPr>
                      <a:t>31.7</a:t>
                    </a:r>
                    <a:endParaRPr lang="en-US"/>
                  </a:p>
                </c:rich>
              </c:tx>
              <c:showVal val="1"/>
              <c:extLst>
                <c:ext xmlns:c15="http://schemas.microsoft.com/office/drawing/2012/chart" uri="{CE6537A1-D6FC-4f65-9D91-7224C49458BB}">
                  <c15:layout/>
                </c:ext>
              </c:extLst>
            </c:dLbl>
            <c:dLbl>
              <c:idx val="10"/>
              <c:tx>
                <c:rich>
                  <a:bodyPr/>
                  <a:lstStyle/>
                  <a:p>
                    <a:r>
                      <a:rPr lang="en-US">
                        <a:solidFill>
                          <a:schemeClr val="bg1"/>
                        </a:solidFill>
                      </a:rPr>
                      <a:t>53.4</a:t>
                    </a:r>
                    <a:endParaRPr lang="en-US"/>
                  </a:p>
                </c:rich>
              </c:tx>
              <c:showVal val="1"/>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Val val="1"/>
            <c:extLst>
              <c:ext xmlns:c15="http://schemas.microsoft.com/office/drawing/2012/chart" uri="{CE6537A1-D6FC-4f65-9D91-7224C49458BB}">
                <c15:showLeaderLines val="0"/>
              </c:ext>
            </c:extLst>
          </c:dLbls>
          <c:cat>
            <c:strRef>
              <c:f>Sheet1!$A$2:$A$12</c:f>
              <c:strCache>
                <c:ptCount val="11"/>
                <c:pt idx="0">
                  <c:v>Office of the Chief Justice</c:v>
                </c:pt>
                <c:pt idx="1">
                  <c:v>Public Enterprises </c:v>
                </c:pt>
                <c:pt idx="2">
                  <c:v>Energy</c:v>
                </c:pt>
                <c:pt idx="3">
                  <c:v>Science &amp; Technology</c:v>
                </c:pt>
                <c:pt idx="4">
                  <c:v>Social Development</c:v>
                </c:pt>
                <c:pt idx="5">
                  <c:v>Public Service and Administration</c:v>
                </c:pt>
                <c:pt idx="6">
                  <c:v>Transport</c:v>
                </c:pt>
                <c:pt idx="7">
                  <c:v>Human Settlement </c:v>
                </c:pt>
                <c:pt idx="8">
                  <c:v>Planning, Monitoring and Evaluation</c:v>
                </c:pt>
                <c:pt idx="9">
                  <c:v>Sport and Recreation</c:v>
                </c:pt>
                <c:pt idx="10">
                  <c:v>Public Works</c:v>
                </c:pt>
              </c:strCache>
            </c:strRef>
          </c:cat>
          <c:val>
            <c:numRef>
              <c:f>Sheet1!$F$2:$F$12</c:f>
              <c:numCache>
                <c:formatCode>0.0%</c:formatCode>
                <c:ptCount val="11"/>
                <c:pt idx="0">
                  <c:v>0.1570093457943926</c:v>
                </c:pt>
                <c:pt idx="1">
                  <c:v>0.15765765765765766</c:v>
                </c:pt>
                <c:pt idx="2">
                  <c:v>0.16155088852988692</c:v>
                </c:pt>
                <c:pt idx="3">
                  <c:v>0.17757009345794394</c:v>
                </c:pt>
                <c:pt idx="4">
                  <c:v>0.19791666666666669</c:v>
                </c:pt>
                <c:pt idx="5">
                  <c:v>0.21443298969072169</c:v>
                </c:pt>
                <c:pt idx="6">
                  <c:v>0.25142207053469856</c:v>
                </c:pt>
                <c:pt idx="7">
                  <c:v>0.26737967914438515</c:v>
                </c:pt>
                <c:pt idx="8">
                  <c:v>0.28301886792452846</c:v>
                </c:pt>
                <c:pt idx="9">
                  <c:v>0.3174603174603175</c:v>
                </c:pt>
                <c:pt idx="10">
                  <c:v>0.53408577878103836</c:v>
                </c:pt>
              </c:numCache>
            </c:numRef>
          </c:val>
        </c:ser>
        <c:dLbls>
          <c:showVal val="1"/>
        </c:dLbls>
        <c:gapWidth val="75"/>
        <c:shape val="box"/>
        <c:axId val="70009600"/>
        <c:axId val="70011136"/>
        <c:axId val="0"/>
      </c:bar3DChart>
      <c:catAx>
        <c:axId val="70009600"/>
        <c:scaling>
          <c:orientation val="minMax"/>
        </c:scaling>
        <c:axPos val="l"/>
        <c:numFmt formatCode="General" sourceLinked="0"/>
        <c:majorTickMark val="none"/>
        <c:tickLblPos val="nextTo"/>
        <c:crossAx val="70011136"/>
        <c:crosses val="autoZero"/>
        <c:auto val="1"/>
        <c:lblAlgn val="ctr"/>
        <c:lblOffset val="100"/>
      </c:catAx>
      <c:valAx>
        <c:axId val="70011136"/>
        <c:scaling>
          <c:orientation val="minMax"/>
        </c:scaling>
        <c:delete val="1"/>
        <c:axPos val="b"/>
        <c:numFmt formatCode="0.0%" sourceLinked="1"/>
        <c:majorTickMark val="none"/>
        <c:tickLblPos val="none"/>
        <c:crossAx val="70009600"/>
        <c:crosses val="autoZero"/>
        <c:crossBetween val="between"/>
      </c:valAx>
    </c:plotArea>
    <c:legend>
      <c:legendPos val="b"/>
    </c:legend>
    <c:plotVisOnly val="1"/>
    <c:dispBlanksAs val="gap"/>
  </c:chart>
  <c:spPr>
    <a:solidFill>
      <a:srgbClr val="DAEDEF"/>
    </a:solidFill>
  </c:spPr>
  <c:txPr>
    <a:bodyPr/>
    <a:lstStyle/>
    <a:p>
      <a:pPr>
        <a:defRPr sz="1600">
          <a:latin typeface="Calibri" panose="020F0502020204030204"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col"/>
        <c:grouping val="clustered"/>
        <c:ser>
          <c:idx val="0"/>
          <c:order val="0"/>
          <c:spPr>
            <a:solidFill>
              <a:schemeClr val="accent1">
                <a:lumMod val="50000"/>
              </a:schemeClr>
            </a:solidFill>
          </c:spPr>
          <c:dLbls>
            <c:dLbl>
              <c:idx val="0"/>
              <c:layout>
                <c:manualLayout>
                  <c:x val="1.6087679117939163E-3"/>
                  <c:y val="0.18290148831199832"/>
                </c:manualLayout>
              </c:layout>
              <c:showVal val="1"/>
              <c:extLst>
                <c:ext xmlns:c15="http://schemas.microsoft.com/office/drawing/2012/chart" uri="{CE6537A1-D6FC-4f65-9D91-7224C49458BB}">
                  <c15:layout/>
                </c:ext>
              </c:extLst>
            </c:dLbl>
            <c:dLbl>
              <c:idx val="1"/>
              <c:layout>
                <c:manualLayout>
                  <c:x val="-1.6087679117939163E-3"/>
                  <c:y val="0.18290148831199832"/>
                </c:manualLayout>
              </c:layout>
              <c:showVal val="1"/>
              <c:extLst>
                <c:ext xmlns:c15="http://schemas.microsoft.com/office/drawing/2012/chart" uri="{CE6537A1-D6FC-4f65-9D91-7224C49458BB}">
                  <c15:layout/>
                </c:ext>
              </c:extLst>
            </c:dLbl>
            <c:dLbl>
              <c:idx val="2"/>
              <c:layout>
                <c:manualLayout>
                  <c:x val="1.6087679117939163E-3"/>
                  <c:y val="0.19269978232871238"/>
                </c:manualLayout>
              </c:layout>
              <c:showVal val="1"/>
              <c:extLst>
                <c:ext xmlns:c15="http://schemas.microsoft.com/office/drawing/2012/chart" uri="{CE6537A1-D6FC-4f65-9D91-7224C49458BB}">
                  <c15:layout/>
                </c:ext>
              </c:extLst>
            </c:dLbl>
            <c:dLbl>
              <c:idx val="3"/>
              <c:layout>
                <c:manualLayout>
                  <c:x val="0"/>
                  <c:y val="0.18290148831199832"/>
                </c:manualLayout>
              </c:layout>
              <c:showVal val="1"/>
              <c:extLst>
                <c:ext xmlns:c15="http://schemas.microsoft.com/office/drawing/2012/chart" uri="{CE6537A1-D6FC-4f65-9D91-7224C49458BB}">
                  <c15:layout/>
                </c:ext>
              </c:extLst>
            </c:dLbl>
            <c:dLbl>
              <c:idx val="4"/>
              <c:layout>
                <c:manualLayout>
                  <c:x val="-4.8263037353817482E-3"/>
                  <c:y val="0.18943368432314109"/>
                </c:manualLayout>
              </c:layout>
              <c:showVal val="1"/>
              <c:extLst>
                <c:ext xmlns:c15="http://schemas.microsoft.com/office/drawing/2012/chart" uri="{CE6537A1-D6FC-4f65-9D91-7224C49458BB}">
                  <c15:layout/>
                </c:ext>
              </c:extLst>
            </c:dLbl>
            <c:dLbl>
              <c:idx val="5"/>
              <c:layout>
                <c:manualLayout>
                  <c:x val="8.0438395589695795E-3"/>
                  <c:y val="0.17636929230085546"/>
                </c:manualLayout>
              </c:layout>
              <c:showVal val="1"/>
              <c:extLst>
                <c:ext xmlns:c15="http://schemas.microsoft.com/office/drawing/2012/chart" uri="{CE6537A1-D6FC-4f65-9D91-7224C49458BB}">
                  <c15:layout/>
                </c:ext>
              </c:extLst>
            </c:dLbl>
            <c:dLbl>
              <c:idx val="6"/>
              <c:layout>
                <c:manualLayout>
                  <c:x val="3.2175358235878321E-3"/>
                  <c:y val="0.16003880227299846"/>
                </c:manualLayout>
              </c:layout>
              <c:showVal val="1"/>
              <c:extLst>
                <c:ext xmlns:c15="http://schemas.microsoft.com/office/drawing/2012/chart" uri="{CE6537A1-D6FC-4f65-9D91-7224C49458BB}">
                  <c15:layout/>
                </c:ext>
              </c:extLst>
            </c:dLbl>
            <c:dLbl>
              <c:idx val="7"/>
              <c:layout>
                <c:manualLayout>
                  <c:x val="0"/>
                  <c:y val="0.14044221423957012"/>
                </c:manualLayout>
              </c:layout>
              <c:showVal val="1"/>
              <c:extLst>
                <c:ext xmlns:c15="http://schemas.microsoft.com/office/drawing/2012/chart" uri="{CE6537A1-D6FC-4f65-9D91-7224C49458BB}">
                  <c15:layout/>
                </c:ext>
              </c:extLst>
            </c:dLbl>
            <c:dLbl>
              <c:idx val="8"/>
              <c:layout>
                <c:manualLayout>
                  <c:x val="-3.2175358235878321E-3"/>
                  <c:y val="0.12084562620614171"/>
                </c:manualLayout>
              </c:layout>
              <c:showVal val="1"/>
              <c:extLst>
                <c:ext xmlns:c15="http://schemas.microsoft.com/office/drawing/2012/chart" uri="{CE6537A1-D6FC-4f65-9D91-7224C49458BB}">
                  <c15:layout/>
                </c:ext>
              </c:extLst>
            </c:dLbl>
            <c:dLbl>
              <c:idx val="9"/>
              <c:layout>
                <c:manualLayout>
                  <c:x val="1.6087679117939163E-3"/>
                  <c:y val="0.10451513617828473"/>
                </c:manualLayout>
              </c:layout>
              <c:showVal val="1"/>
              <c:extLst>
                <c:ext xmlns:c15="http://schemas.microsoft.com/office/drawing/2012/chart" uri="{CE6537A1-D6FC-4f65-9D91-7224C49458BB}">
                  <c15:layout/>
                </c:ext>
              </c:extLst>
            </c:dLbl>
            <c:spPr>
              <a:noFill/>
              <a:ln>
                <a:noFill/>
              </a:ln>
              <a:effectLst/>
            </c:spPr>
            <c:txPr>
              <a:bodyPr rot="-5400000" vert="horz"/>
              <a:lstStyle/>
              <a:p>
                <a:pPr>
                  <a:defRPr b="1">
                    <a:solidFill>
                      <a:schemeClr val="bg1"/>
                    </a:solidFill>
                  </a:defRPr>
                </a:pPr>
                <a:endParaRPr lang="en-US"/>
              </a:p>
            </c:txPr>
            <c:showVal val="1"/>
            <c:extLst>
              <c:ext xmlns:c15="http://schemas.microsoft.com/office/drawing/2012/chart" uri="{CE6537A1-D6FC-4f65-9D91-7224C49458BB}">
                <c15:showLeaderLines val="0"/>
              </c:ext>
            </c:extLst>
          </c:dLbls>
          <c:cat>
            <c:strRef>
              <c:f>'Audit Outcomes'!$J$4:$J$13</c:f>
              <c:strCache>
                <c:ptCount val="10"/>
                <c:pt idx="0">
                  <c:v>Women</c:v>
                </c:pt>
                <c:pt idx="1">
                  <c:v>IPID</c:v>
                </c:pt>
                <c:pt idx="2">
                  <c:v>Energy</c:v>
                </c:pt>
                <c:pt idx="3">
                  <c:v>Water and Sanitation</c:v>
                </c:pt>
                <c:pt idx="4">
                  <c:v>Human Settlements</c:v>
                </c:pt>
                <c:pt idx="5">
                  <c:v>Public Works</c:v>
                </c:pt>
                <c:pt idx="6">
                  <c:v>Health </c:v>
                </c:pt>
                <c:pt idx="7">
                  <c:v>Military Veterans</c:v>
                </c:pt>
                <c:pt idx="8">
                  <c:v>Cilivian Secretariat</c:v>
                </c:pt>
                <c:pt idx="9">
                  <c:v>Office of the Chief Justice</c:v>
                </c:pt>
              </c:strCache>
            </c:strRef>
          </c:cat>
          <c:val>
            <c:numRef>
              <c:f>'Audit Outcomes'!$K$4:$K$13</c:f>
              <c:numCache>
                <c:formatCode>0.0%</c:formatCode>
                <c:ptCount val="10"/>
                <c:pt idx="0">
                  <c:v>0.31400000000000006</c:v>
                </c:pt>
                <c:pt idx="1">
                  <c:v>0.34100000000000008</c:v>
                </c:pt>
                <c:pt idx="2">
                  <c:v>0.41600000000000004</c:v>
                </c:pt>
                <c:pt idx="3">
                  <c:v>0.51300000000000001</c:v>
                </c:pt>
                <c:pt idx="4">
                  <c:v>0.52600000000000002</c:v>
                </c:pt>
                <c:pt idx="5">
                  <c:v>0.56299999999999994</c:v>
                </c:pt>
                <c:pt idx="6">
                  <c:v>0.58599999999999997</c:v>
                </c:pt>
                <c:pt idx="7">
                  <c:v>0.6090000000000001</c:v>
                </c:pt>
                <c:pt idx="8">
                  <c:v>0.65900000000000014</c:v>
                </c:pt>
                <c:pt idx="9">
                  <c:v>0.66700000000000015</c:v>
                </c:pt>
              </c:numCache>
            </c:numRef>
          </c:val>
        </c:ser>
        <c:dLbls>
          <c:showVal val="1"/>
        </c:dLbls>
        <c:gapWidth val="106"/>
        <c:gapDepth val="31"/>
        <c:shape val="box"/>
        <c:axId val="78507392"/>
        <c:axId val="83980288"/>
        <c:axId val="0"/>
      </c:bar3DChart>
      <c:catAx>
        <c:axId val="78507392"/>
        <c:scaling>
          <c:orientation val="minMax"/>
        </c:scaling>
        <c:axPos val="b"/>
        <c:numFmt formatCode="General" sourceLinked="0"/>
        <c:majorTickMark val="none"/>
        <c:tickLblPos val="nextTo"/>
        <c:crossAx val="83980288"/>
        <c:crosses val="autoZero"/>
        <c:auto val="1"/>
        <c:lblAlgn val="ctr"/>
        <c:lblOffset val="100"/>
      </c:catAx>
      <c:valAx>
        <c:axId val="83980288"/>
        <c:scaling>
          <c:orientation val="minMax"/>
        </c:scaling>
        <c:delete val="1"/>
        <c:axPos val="l"/>
        <c:numFmt formatCode="0.0%" sourceLinked="1"/>
        <c:majorTickMark val="none"/>
        <c:tickLblPos val="none"/>
        <c:crossAx val="78507392"/>
        <c:crosses val="autoZero"/>
        <c:crossBetween val="between"/>
      </c:valAx>
    </c:plotArea>
    <c:plotVisOnly val="1"/>
    <c:dispBlanksAs val="gap"/>
  </c:chart>
  <c:txPr>
    <a:bodyPr/>
    <a:lstStyle/>
    <a:p>
      <a:pPr>
        <a:defRPr sz="1800">
          <a:latin typeface="Calibri" panose="020F0502020204030204" pitchFamily="34"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0.29538</cdr:x>
      <cdr:y>0</cdr:y>
    </cdr:from>
    <cdr:to>
      <cdr:x>0.70462</cdr:x>
      <cdr:y>0.15832</cdr:y>
    </cdr:to>
    <cdr:sp macro="" textlink="">
      <cdr:nvSpPr>
        <cdr:cNvPr id="2" name="TextBox 1"/>
        <cdr:cNvSpPr txBox="1"/>
      </cdr:nvSpPr>
      <cdr:spPr>
        <a:xfrm xmlns:a="http://schemas.openxmlformats.org/drawingml/2006/main">
          <a:off x="2254162" y="0"/>
          <a:ext cx="3123072" cy="4864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latin typeface="Calibri" panose="020F0502020204030204" pitchFamily="34" charset="0"/>
            </a:rPr>
            <a:t>Cost of suspensions</a:t>
          </a:r>
          <a:endParaRPr lang="en-US" sz="2000" dirty="0">
            <a:latin typeface="Calibri" panose="020F0502020204030204" pitchFamily="34" charset="0"/>
          </a:endParaRPr>
        </a:p>
      </cdr:txBody>
    </cdr:sp>
  </cdr:relSizeAnchor>
  <cdr:relSizeAnchor xmlns:cdr="http://schemas.openxmlformats.org/drawingml/2006/chartDrawing">
    <cdr:from>
      <cdr:x>0.8185</cdr:x>
      <cdr:y>0.15062</cdr:y>
    </cdr:from>
    <cdr:to>
      <cdr:x>0.89291</cdr:x>
      <cdr:y>0.70475</cdr:y>
    </cdr:to>
    <cdr:sp macro="" textlink="">
      <cdr:nvSpPr>
        <cdr:cNvPr id="3" name="Up Arrow 2"/>
        <cdr:cNvSpPr/>
      </cdr:nvSpPr>
      <cdr:spPr>
        <a:xfrm xmlns:a="http://schemas.openxmlformats.org/drawingml/2006/main">
          <a:off x="6336704" y="411022"/>
          <a:ext cx="576064" cy="1512168"/>
        </a:xfrm>
        <a:prstGeom xmlns:a="http://schemas.openxmlformats.org/drawingml/2006/main" prst="upArrow">
          <a:avLst/>
        </a:prstGeom>
        <a:solidFill xmlns:a="http://schemas.openxmlformats.org/drawingml/2006/main">
          <a:srgbClr val="FF0000"/>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3"/>
            <a:ext cx="2946576" cy="494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23" name="Rectangle 3"/>
          <p:cNvSpPr>
            <a:spLocks noGrp="1" noChangeArrowheads="1"/>
          </p:cNvSpPr>
          <p:nvPr>
            <p:ph type="dt" sz="quarter" idx="1"/>
          </p:nvPr>
        </p:nvSpPr>
        <p:spPr bwMode="auto">
          <a:xfrm>
            <a:off x="3849488" y="3"/>
            <a:ext cx="2946575" cy="494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p:cNvSpPr>
            <a:spLocks noGrp="1" noChangeArrowheads="1"/>
          </p:cNvSpPr>
          <p:nvPr>
            <p:ph type="ftr" sz="quarter" idx="2"/>
          </p:nvPr>
        </p:nvSpPr>
        <p:spPr bwMode="auto">
          <a:xfrm>
            <a:off x="0" y="9376903"/>
            <a:ext cx="2946576" cy="494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25" name="Rectangle 5"/>
          <p:cNvSpPr>
            <a:spLocks noGrp="1" noChangeArrowheads="1"/>
          </p:cNvSpPr>
          <p:nvPr>
            <p:ph type="sldNum" sz="quarter" idx="3"/>
          </p:nvPr>
        </p:nvSpPr>
        <p:spPr bwMode="auto">
          <a:xfrm>
            <a:off x="3849488" y="9376903"/>
            <a:ext cx="2946575" cy="494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EFA0B5C-956D-4CEA-94AF-9FE26437EDCD}" type="slidenum">
              <a:rPr lang="en-US"/>
              <a:pPr>
                <a:defRPr/>
              </a:pPr>
              <a:t>‹#›</a:t>
            </a:fld>
            <a:endParaRPr lang="en-US" dirty="0"/>
          </a:p>
        </p:txBody>
      </p:sp>
    </p:spTree>
    <p:extLst>
      <p:ext uri="{BB962C8B-B14F-4D97-AF65-F5344CB8AC3E}">
        <p14:creationId xmlns:p14="http://schemas.microsoft.com/office/powerpoint/2010/main" xmlns="" val="106660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3"/>
            <a:ext cx="2946576" cy="494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849488" y="3"/>
            <a:ext cx="2946575" cy="494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930275" y="739775"/>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679606" y="4689245"/>
            <a:ext cx="5438464" cy="44429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376903"/>
            <a:ext cx="2946576" cy="494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49488" y="9376903"/>
            <a:ext cx="2946575" cy="494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0320A37-F253-471E-9565-A624697C406B}" type="slidenum">
              <a:rPr lang="en-US"/>
              <a:pPr>
                <a:defRPr/>
              </a:pPr>
              <a:t>‹#›</a:t>
            </a:fld>
            <a:endParaRPr lang="en-US" dirty="0"/>
          </a:p>
        </p:txBody>
      </p:sp>
    </p:spTree>
    <p:extLst>
      <p:ext uri="{BB962C8B-B14F-4D97-AF65-F5344CB8AC3E}">
        <p14:creationId xmlns:p14="http://schemas.microsoft.com/office/powerpoint/2010/main" xmlns="" val="379051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1</a:t>
            </a:fld>
            <a:endParaRPr lang="en-US" dirty="0"/>
          </a:p>
        </p:txBody>
      </p:sp>
    </p:spTree>
    <p:extLst>
      <p:ext uri="{BB962C8B-B14F-4D97-AF65-F5344CB8AC3E}">
        <p14:creationId xmlns:p14="http://schemas.microsoft.com/office/powerpoint/2010/main" xmlns="" val="154941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The reporting required in terms of Section 85(1) and € of the Public Finance Management Act (PFMA, 1999) requires the accounting officer of a department to report in a manner prescribed in terms of 4.3.1 of the Treasury Regulations (2002) to the executive authority, the Department of Public Service and Administration (DPSA) and the Public Service Commission (PSC) as soon as the disciplinary proceedings are completed.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NOTE: 18 (40%) of the 45 national departments submitted a ‘nil return’ – which means the department reported that no financial misconduct cases were finalised during 2014/15.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18 National</a:t>
            </a:r>
            <a:r>
              <a:rPr lang="en-ZA" baseline="0" dirty="0" smtClean="0"/>
              <a:t> Departments submitted a nil return – Basic Education, Civilian Secretariat for the Police, GCIS, Health, Human Settlements, International Relations and Cooperation, Justice and Constitutional Development, National School of Government, National Treasury, Office of the Chief Justice, OPSC, Public Enterprises, Science and Technology, Small Business Development, The Presidency, Tourism, Traditional Affairs and Transport.</a:t>
            </a:r>
            <a:endParaRPr lang="en-Z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endParaRPr lang="en-ZA"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24</a:t>
            </a:fld>
            <a:endParaRPr lang="en-ZA" dirty="0"/>
          </a:p>
        </p:txBody>
      </p:sp>
    </p:spTree>
    <p:extLst>
      <p:ext uri="{BB962C8B-B14F-4D97-AF65-F5344CB8AC3E}">
        <p14:creationId xmlns:p14="http://schemas.microsoft.com/office/powerpoint/2010/main" xmlns="" val="83426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29</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solidFill>
                  <a:prstClr val="black"/>
                </a:solidFill>
              </a:rPr>
              <a:pPr>
                <a:defRPr/>
              </a:pPr>
              <a:t>30</a:t>
            </a:fld>
            <a:endParaRPr lang="en-ZA" dirty="0">
              <a:solidFill>
                <a:prstClr val="black"/>
              </a:solidFill>
            </a:endParaRPr>
          </a:p>
        </p:txBody>
      </p:sp>
    </p:spTree>
    <p:extLst>
      <p:ext uri="{BB962C8B-B14F-4D97-AF65-F5344CB8AC3E}">
        <p14:creationId xmlns:p14="http://schemas.microsoft.com/office/powerpoint/2010/main" xmlns="" val="51816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000" dirty="0" smtClean="0">
              <a:solidFill>
                <a:schemeClr val="tx1"/>
              </a:solidFill>
              <a:cs typeface="Arial" charset="0"/>
            </a:endParaRPr>
          </a:p>
          <a:p>
            <a:pPr marL="171450" indent="-171450">
              <a:buFont typeface="Arial" pitchFamily="34" charset="0"/>
              <a:buChar char="•"/>
            </a:pPr>
            <a:endParaRPr lang="en-US" sz="1000" kern="1200" baseline="0" dirty="0" smtClean="0">
              <a:solidFill>
                <a:schemeClr val="tx1"/>
              </a:solidFill>
              <a:effectLst/>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31</a:t>
            </a:fld>
            <a:endParaRPr lang="en-ZA" dirty="0"/>
          </a:p>
        </p:txBody>
      </p:sp>
    </p:spTree>
    <p:extLst>
      <p:ext uri="{BB962C8B-B14F-4D97-AF65-F5344CB8AC3E}">
        <p14:creationId xmlns:p14="http://schemas.microsoft.com/office/powerpoint/2010/main" xmlns="" val="111735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June 2016</a:t>
            </a:r>
            <a:r>
              <a:rPr lang="en-ZA" baseline="0" dirty="0" smtClean="0"/>
              <a:t> data excludes the following departments – Defence, Home Affairs and National Treasury</a:t>
            </a:r>
            <a:endParaRPr lang="en-ZA"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32</a:t>
            </a:fld>
            <a:endParaRPr lang="en-US" dirty="0"/>
          </a:p>
        </p:txBody>
      </p:sp>
    </p:spTree>
    <p:extLst>
      <p:ext uri="{BB962C8B-B14F-4D97-AF65-F5344CB8AC3E}">
        <p14:creationId xmlns:p14="http://schemas.microsoft.com/office/powerpoint/2010/main" xmlns="" val="355613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ZA" sz="1050" dirty="0" smtClean="0"/>
              <a:t>Civilian Secretariat for Police – from 85.7% achieved in 2014/15</a:t>
            </a:r>
            <a:r>
              <a:rPr lang="en-ZA" sz="1050" baseline="0" dirty="0" smtClean="0"/>
              <a:t> to a significant reduction in 2015/16 (48.5%) with an increase in expenditure (98.9%) from 91.9% in 2014/15.</a:t>
            </a:r>
          </a:p>
          <a:p>
            <a:pPr marL="228600" indent="-228600">
              <a:buFont typeface="+mj-lt"/>
              <a:buAutoNum type="arabicPeriod"/>
            </a:pPr>
            <a:r>
              <a:rPr lang="en-ZA" sz="1050" baseline="0" dirty="0" smtClean="0"/>
              <a:t>Energy – shows an improvement from the 28.6% achieved in 2014/15, however still below 50% at 49.3% for 2015/15 with an increase in expenditure (98.3%) from 83.6% in 2014/15.</a:t>
            </a:r>
          </a:p>
          <a:p>
            <a:pPr marL="228600" indent="-228600">
              <a:buFont typeface="+mj-lt"/>
              <a:buAutoNum type="arabicPeriod"/>
            </a:pPr>
            <a:r>
              <a:rPr lang="en-ZA" sz="1050" baseline="0" dirty="0" smtClean="0"/>
              <a:t>Water Affairs – from 52.4% achieved in 2014/15 to 41.8% in 2015/16 with a significant increase in expenditure for 2015/16 (98.8%) from 84.7% in 2014/15.</a:t>
            </a:r>
          </a:p>
          <a:p>
            <a:pPr marL="228600" indent="-228600">
              <a:buFont typeface="+mj-lt"/>
              <a:buAutoNum type="arabicPeriod"/>
            </a:pPr>
            <a:r>
              <a:rPr lang="en-ZA" sz="1050" baseline="0" dirty="0" smtClean="0"/>
              <a:t>Women – shows an improvement from the 36.4% achieved in 2014/15 to 47% in 2015/16 yet still below 50% with an increase in expenditure for 2015/16 (99.9%) from 98.3% in 2014/15.</a:t>
            </a:r>
          </a:p>
          <a:p>
            <a:pPr marL="228600" indent="-228600">
              <a:buFont typeface="+mj-lt"/>
              <a:buAutoNum type="arabicPeriod"/>
            </a:pPr>
            <a:endParaRPr lang="en-ZA" sz="1050" dirty="0" smtClean="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34</a:t>
            </a:fld>
            <a:endParaRPr lang="en-US" dirty="0"/>
          </a:p>
        </p:txBody>
      </p:sp>
    </p:spTree>
    <p:extLst>
      <p:ext uri="{BB962C8B-B14F-4D97-AF65-F5344CB8AC3E}">
        <p14:creationId xmlns:p14="http://schemas.microsoft.com/office/powerpoint/2010/main" xmlns="" val="4909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ZA" sz="1050"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35</a:t>
            </a:fld>
            <a:endParaRPr lang="en-US" dirty="0"/>
          </a:p>
        </p:txBody>
      </p:sp>
    </p:spTree>
    <p:extLst>
      <p:ext uri="{BB962C8B-B14F-4D97-AF65-F5344CB8AC3E}">
        <p14:creationId xmlns:p14="http://schemas.microsoft.com/office/powerpoint/2010/main" xmlns="" val="32868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u="none" strike="noStrike" kern="1200" dirty="0" smtClean="0">
                <a:solidFill>
                  <a:schemeClr val="tx1"/>
                </a:solidFill>
                <a:effectLst/>
                <a:latin typeface="Arial" charset="0"/>
                <a:ea typeface="+mn-ea"/>
                <a:cs typeface="+mn-cs"/>
              </a:rPr>
              <a:t>Difference</a:t>
            </a:r>
            <a:r>
              <a:rPr lang="en-US" sz="1050" b="0" dirty="0" smtClean="0"/>
              <a:t> between 2014/15</a:t>
            </a:r>
            <a:r>
              <a:rPr lang="en-US" sz="1050" b="0" baseline="0" dirty="0" smtClean="0"/>
              <a:t> and 2015/16:</a:t>
            </a:r>
          </a:p>
          <a:p>
            <a:pPr marL="0" indent="0">
              <a:buFont typeface="+mj-lt"/>
              <a:buNone/>
            </a:pPr>
            <a:r>
              <a:rPr lang="en-US" sz="1200" b="0" i="0" u="none" strike="noStrike" kern="1200" dirty="0" smtClean="0">
                <a:solidFill>
                  <a:schemeClr val="tx1"/>
                </a:solidFill>
                <a:effectLst/>
                <a:latin typeface="Arial" charset="0"/>
                <a:ea typeface="+mn-ea"/>
                <a:cs typeface="+mn-cs"/>
              </a:rPr>
              <a:t>The Presidency</a:t>
            </a:r>
            <a:r>
              <a:rPr lang="en-US" sz="1050" b="0" dirty="0" smtClean="0"/>
              <a:t> </a:t>
            </a:r>
            <a:r>
              <a:rPr lang="en-US" sz="1200" b="0" i="0" u="none" strike="noStrike" kern="1200" dirty="0" smtClean="0">
                <a:solidFill>
                  <a:schemeClr val="tx1"/>
                </a:solidFill>
                <a:effectLst/>
                <a:latin typeface="Arial" charset="0"/>
                <a:ea typeface="+mn-ea"/>
                <a:cs typeface="+mn-cs"/>
              </a:rPr>
              <a:t>39</a:t>
            </a:r>
            <a:r>
              <a:rPr lang="en-US" sz="1050" b="0" i="0" u="none" strike="noStrike" kern="1200" dirty="0" smtClean="0">
                <a:solidFill>
                  <a:schemeClr val="tx1"/>
                </a:solidFill>
                <a:effectLst/>
                <a:latin typeface="Arial" charset="0"/>
                <a:ea typeface="+mn-ea"/>
                <a:cs typeface="+mn-cs"/>
              </a:rPr>
              <a:t>%</a:t>
            </a:r>
            <a:endParaRPr lang="en-US" sz="1050" b="0" dirty="0" smtClean="0"/>
          </a:p>
          <a:p>
            <a:pPr marL="0" indent="0">
              <a:buFont typeface="+mj-lt"/>
              <a:buNone/>
            </a:pPr>
            <a:r>
              <a:rPr lang="en-US" sz="1200" b="0" i="0" u="none" strike="noStrike" kern="1200" dirty="0" smtClean="0">
                <a:solidFill>
                  <a:schemeClr val="tx1"/>
                </a:solidFill>
                <a:effectLst/>
                <a:latin typeface="Arial" charset="0"/>
                <a:ea typeface="+mn-ea"/>
                <a:cs typeface="+mn-cs"/>
              </a:rPr>
              <a:t>Civilian Secretariat</a:t>
            </a:r>
            <a:r>
              <a:rPr lang="en-US" sz="1200" b="0" i="0" u="none" strike="noStrike" kern="1200" baseline="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rPr>
              <a:t>for Police </a:t>
            </a:r>
            <a:r>
              <a:rPr lang="en-US" sz="1050" b="0" dirty="0" smtClean="0"/>
              <a:t> </a:t>
            </a:r>
            <a:r>
              <a:rPr lang="en-US" sz="1200" b="0" i="0" u="none" strike="noStrike" kern="1200" dirty="0" smtClean="0">
                <a:solidFill>
                  <a:schemeClr val="tx1"/>
                </a:solidFill>
                <a:effectLst/>
                <a:latin typeface="Arial" charset="0"/>
                <a:ea typeface="+mn-ea"/>
                <a:cs typeface="+mn-cs"/>
              </a:rPr>
              <a:t>36.7</a:t>
            </a:r>
            <a:r>
              <a:rPr lang="en-US" sz="1050" b="0" i="0" u="none" strike="noStrike" kern="1200" dirty="0" smtClean="0">
                <a:solidFill>
                  <a:schemeClr val="tx1"/>
                </a:solidFill>
                <a:effectLst/>
                <a:latin typeface="Arial" charset="0"/>
                <a:ea typeface="+mn-ea"/>
                <a:cs typeface="+mn-cs"/>
              </a:rPr>
              <a:t>%</a:t>
            </a:r>
            <a:endParaRPr lang="en-US" sz="1050" b="0" dirty="0" smtClean="0"/>
          </a:p>
          <a:p>
            <a:pPr marL="0" indent="0">
              <a:buFont typeface="+mj-lt"/>
              <a:buNone/>
            </a:pPr>
            <a:r>
              <a:rPr lang="en-US" sz="1200" b="0" i="0" u="none" strike="noStrike" kern="1200" dirty="0" smtClean="0">
                <a:solidFill>
                  <a:schemeClr val="tx1"/>
                </a:solidFill>
                <a:effectLst/>
                <a:latin typeface="Arial" charset="0"/>
                <a:ea typeface="+mn-ea"/>
                <a:cs typeface="+mn-cs"/>
              </a:rPr>
              <a:t>Cooperative Governance  </a:t>
            </a:r>
            <a:r>
              <a:rPr lang="en-US" sz="1050" b="0" dirty="0" smtClean="0"/>
              <a:t> </a:t>
            </a:r>
            <a:r>
              <a:rPr lang="en-US" sz="1200" b="0" i="0" u="none" strike="noStrike" kern="1200" dirty="0" smtClean="0">
                <a:solidFill>
                  <a:schemeClr val="tx1"/>
                </a:solidFill>
                <a:effectLst/>
                <a:latin typeface="Arial" charset="0"/>
                <a:ea typeface="+mn-ea"/>
                <a:cs typeface="+mn-cs"/>
              </a:rPr>
              <a:t>28.7%</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Inter Relations and Cooperation</a:t>
            </a:r>
            <a:r>
              <a:rPr lang="en-US" sz="1050" b="0" dirty="0" smtClean="0"/>
              <a:t> </a:t>
            </a:r>
            <a:r>
              <a:rPr lang="en-US" sz="1200" b="0" i="0" u="none" strike="noStrike" kern="1200" dirty="0" smtClean="0">
                <a:solidFill>
                  <a:schemeClr val="tx1"/>
                </a:solidFill>
                <a:effectLst/>
                <a:latin typeface="Arial" charset="0"/>
                <a:ea typeface="+mn-ea"/>
                <a:cs typeface="+mn-cs"/>
              </a:rPr>
              <a:t>17.1%</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Mineral Resources</a:t>
            </a:r>
            <a:r>
              <a:rPr lang="en-US" sz="1050" b="0" dirty="0" smtClean="0"/>
              <a:t> </a:t>
            </a:r>
            <a:r>
              <a:rPr lang="en-US" sz="1200" b="0" i="0" u="none" strike="noStrike" kern="1200" dirty="0" smtClean="0">
                <a:solidFill>
                  <a:schemeClr val="tx1"/>
                </a:solidFill>
                <a:effectLst/>
                <a:latin typeface="Arial" charset="0"/>
                <a:ea typeface="+mn-ea"/>
                <a:cs typeface="+mn-cs"/>
              </a:rPr>
              <a:t>13.7%</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Justice and Constitutional Development</a:t>
            </a:r>
            <a:r>
              <a:rPr lang="en-US" sz="1050" b="0" dirty="0" smtClean="0"/>
              <a:t> </a:t>
            </a:r>
            <a:r>
              <a:rPr lang="en-US" sz="1200" b="0" i="0" u="none" strike="noStrike" kern="1200" dirty="0" smtClean="0">
                <a:solidFill>
                  <a:schemeClr val="tx1"/>
                </a:solidFill>
                <a:effectLst/>
                <a:latin typeface="Arial" charset="0"/>
                <a:ea typeface="+mn-ea"/>
                <a:cs typeface="+mn-cs"/>
              </a:rPr>
              <a:t>12.8%</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Water Sanitation</a:t>
            </a:r>
            <a:r>
              <a:rPr lang="en-US" sz="1050" b="0" dirty="0" smtClean="0"/>
              <a:t> </a:t>
            </a:r>
            <a:r>
              <a:rPr lang="en-US" sz="1200" b="0" i="0" u="none" strike="noStrike" kern="1200" dirty="0" smtClean="0">
                <a:solidFill>
                  <a:schemeClr val="tx1"/>
                </a:solidFill>
                <a:effectLst/>
                <a:latin typeface="Arial" charset="0"/>
                <a:ea typeface="+mn-ea"/>
                <a:cs typeface="+mn-cs"/>
              </a:rPr>
              <a:t>10.4%</a:t>
            </a:r>
            <a:r>
              <a:rPr lang="en-US" sz="1050" b="0" dirty="0" smtClean="0"/>
              <a:t> </a:t>
            </a:r>
          </a:p>
          <a:p>
            <a:pPr marL="0" indent="0">
              <a:buFont typeface="+mj-lt"/>
              <a:buNone/>
            </a:pPr>
            <a:r>
              <a:rPr lang="en-US" sz="1200" b="0" i="0" u="none" strike="noStrike" kern="1200" dirty="0" smtClean="0">
                <a:solidFill>
                  <a:schemeClr val="tx1"/>
                </a:solidFill>
                <a:effectLst/>
                <a:latin typeface="Arial" charset="0"/>
                <a:ea typeface="+mn-ea"/>
                <a:cs typeface="+mn-cs"/>
              </a:rPr>
              <a:t>Correctional Services</a:t>
            </a:r>
            <a:r>
              <a:rPr lang="en-US" sz="1050" b="0" dirty="0" smtClean="0"/>
              <a:t> </a:t>
            </a:r>
            <a:r>
              <a:rPr lang="en-US" sz="1200" b="0" i="0" u="none" strike="noStrike" kern="1200" dirty="0" smtClean="0">
                <a:solidFill>
                  <a:schemeClr val="tx1"/>
                </a:solidFill>
                <a:effectLst/>
                <a:latin typeface="Arial" charset="0"/>
                <a:ea typeface="+mn-ea"/>
                <a:cs typeface="+mn-cs"/>
              </a:rPr>
              <a:t>9.8%</a:t>
            </a:r>
            <a:r>
              <a:rPr lang="en-US" sz="1050" b="0" dirty="0" smtClean="0"/>
              <a:t> </a:t>
            </a:r>
            <a:endParaRPr lang="en-ZA" sz="1050" b="0"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36</a:t>
            </a:fld>
            <a:endParaRPr lang="en-US" dirty="0"/>
          </a:p>
        </p:txBody>
      </p:sp>
    </p:spTree>
    <p:extLst>
      <p:ext uri="{BB962C8B-B14F-4D97-AF65-F5344CB8AC3E}">
        <p14:creationId xmlns:p14="http://schemas.microsoft.com/office/powerpoint/2010/main" xmlns="" val="2580260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endParaRPr lang="en-ZA" baseline="0" dirty="0" smtClean="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45</a:t>
            </a:fld>
            <a:endParaRPr lang="en-US" dirty="0"/>
          </a:p>
        </p:txBody>
      </p:sp>
    </p:spTree>
    <p:extLst>
      <p:ext uri="{BB962C8B-B14F-4D97-AF65-F5344CB8AC3E}">
        <p14:creationId xmlns:p14="http://schemas.microsoft.com/office/powerpoint/2010/main" xmlns="" val="91399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endParaRPr lang="en-ZA" baseline="0" dirty="0" smtClean="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46</a:t>
            </a:fld>
            <a:endParaRPr lang="en-US" dirty="0"/>
          </a:p>
        </p:txBody>
      </p:sp>
    </p:spTree>
    <p:extLst>
      <p:ext uri="{BB962C8B-B14F-4D97-AF65-F5344CB8AC3E}">
        <p14:creationId xmlns:p14="http://schemas.microsoft.com/office/powerpoint/2010/main" xmlns="" val="91399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2</a:t>
            </a:fld>
            <a:endParaRPr lang="en-US" dirty="0"/>
          </a:p>
        </p:txBody>
      </p:sp>
    </p:spTree>
    <p:extLst>
      <p:ext uri="{BB962C8B-B14F-4D97-AF65-F5344CB8AC3E}">
        <p14:creationId xmlns:p14="http://schemas.microsoft.com/office/powerpoint/2010/main" xmlns="" val="3187642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62</a:t>
            </a:fld>
            <a:endParaRPr lang="en-US" dirty="0"/>
          </a:p>
        </p:txBody>
      </p:sp>
    </p:spTree>
    <p:extLst>
      <p:ext uri="{BB962C8B-B14F-4D97-AF65-F5344CB8AC3E}">
        <p14:creationId xmlns:p14="http://schemas.microsoft.com/office/powerpoint/2010/main" xmlns="" val="240692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3</a:t>
            </a:fld>
            <a:endParaRPr lang="en-ZA" dirty="0"/>
          </a:p>
        </p:txBody>
      </p:sp>
    </p:spTree>
    <p:extLst>
      <p:ext uri="{BB962C8B-B14F-4D97-AF65-F5344CB8AC3E}">
        <p14:creationId xmlns:p14="http://schemas.microsoft.com/office/powerpoint/2010/main" xmlns="" val="393355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10</a:t>
            </a:fld>
            <a:endParaRPr lang="en-US" dirty="0"/>
          </a:p>
        </p:txBody>
      </p:sp>
    </p:spTree>
    <p:extLst>
      <p:ext uri="{BB962C8B-B14F-4D97-AF65-F5344CB8AC3E}">
        <p14:creationId xmlns:p14="http://schemas.microsoft.com/office/powerpoint/2010/main" xmlns="" val="114254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itchFamily="34" charset="0"/>
              </a:rPr>
              <a:t>Out of 5800 SMS members in national departments, the PSC received 4264 (74%) financial disclosure forms by the due date. Out of the forty-four (44) national departments only twenty-three (23) achieved the required 100% compliance rate by the due date.</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8E0142F-AEE7-4C60-9566-96DEAF7E2560}" type="slidenum">
              <a:rPr lang="en-US" altLang="en-US"/>
              <a:pPr/>
              <a:t>17</a:t>
            </a:fld>
            <a:endParaRPr lang="en-US" altLang="en-US" dirty="0"/>
          </a:p>
        </p:txBody>
      </p:sp>
    </p:spTree>
    <p:extLst>
      <p:ext uri="{BB962C8B-B14F-4D97-AF65-F5344CB8AC3E}">
        <p14:creationId xmlns:p14="http://schemas.microsoft.com/office/powerpoint/2010/main" xmlns="" val="76964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20</a:t>
            </a:fld>
            <a:endParaRPr lang="en-US" dirty="0"/>
          </a:p>
        </p:txBody>
      </p:sp>
    </p:spTree>
    <p:extLst>
      <p:ext uri="{BB962C8B-B14F-4D97-AF65-F5344CB8AC3E}">
        <p14:creationId xmlns:p14="http://schemas.microsoft.com/office/powerpoint/2010/main" xmlns="" val="247769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320A37-F253-471E-9565-A624697C406B}" type="slidenum">
              <a:rPr lang="en-US" smtClean="0"/>
              <a:pPr>
                <a:defRPr/>
              </a:pPr>
              <a:t>21</a:t>
            </a:fld>
            <a:endParaRPr lang="en-US" dirty="0"/>
          </a:p>
        </p:txBody>
      </p:sp>
    </p:spTree>
    <p:extLst>
      <p:ext uri="{BB962C8B-B14F-4D97-AF65-F5344CB8AC3E}">
        <p14:creationId xmlns:p14="http://schemas.microsoft.com/office/powerpoint/2010/main" xmlns="" val="247769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The reporting required in terms of Section 85(1) and € of the Public Finance Management Act (PFMA, 1999) requires the accounting officer of a department to report in a manner prescribed in terms of 4.3.1 of the Treasury Regulations (2002) to the executive authority, the Department of Public Service and Administration (DPSA) and the Public Service Commission (PSC) as soon as the disciplinary proceedings are completed.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dirty="0" smtClean="0">
                <a:latin typeface="Calibri" pitchFamily="34" charset="0"/>
              </a:rPr>
              <a:t>NOTE: 18 (40%) of the 45 national departments submitted a ‘nil return’ – which means the department reported that no financial misconduct cases were finalised during 2014/15.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18 National</a:t>
            </a:r>
            <a:r>
              <a:rPr lang="en-ZA" baseline="0" dirty="0" smtClean="0"/>
              <a:t> Departments submitted a nil return – Basic Education, Civilian Secretariat for the Police, GCIS, Health, Human Settlements, International Relations and Cooperation, Justice and Constitutional Development, National School of Government, National Treasury, Office of the Chief Justice, OPSC, Public Enterprises, Science and Technology, Small Business Development, The Presidency, Tourism, Traditional Affairs and Transport.</a:t>
            </a:r>
            <a:endParaRPr lang="en-ZA"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b="0" dirty="0" smtClean="0">
              <a:latin typeface="Calibri" pitchFamily="34" charset="0"/>
            </a:endParaRPr>
          </a:p>
          <a:p>
            <a:endParaRPr lang="en-ZA"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22</a:t>
            </a:fld>
            <a:endParaRPr lang="en-ZA" dirty="0"/>
          </a:p>
        </p:txBody>
      </p:sp>
    </p:spTree>
    <p:extLst>
      <p:ext uri="{BB962C8B-B14F-4D97-AF65-F5344CB8AC3E}">
        <p14:creationId xmlns:p14="http://schemas.microsoft.com/office/powerpoint/2010/main" xmlns="" val="83426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23</a:t>
            </a:fld>
            <a:endParaRPr lang="en-ZA" dirty="0"/>
          </a:p>
        </p:txBody>
      </p:sp>
    </p:spTree>
    <p:extLst>
      <p:ext uri="{BB962C8B-B14F-4D97-AF65-F5344CB8AC3E}">
        <p14:creationId xmlns:p14="http://schemas.microsoft.com/office/powerpoint/2010/main" xmlns="" val="2995497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H:\doc\Public Service\main.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userDrawn="1"/>
        </p:nvSpPr>
        <p:spPr bwMode="auto">
          <a:xfrm>
            <a:off x="1187450" y="2924175"/>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smtClean="0"/>
          </a:p>
        </p:txBody>
      </p:sp>
      <p:sp>
        <p:nvSpPr>
          <p:cNvPr id="6" name="Text Box 10"/>
          <p:cNvSpPr txBox="1">
            <a:spLocks noChangeArrowheads="1"/>
          </p:cNvSpPr>
          <p:nvPr userDrawn="1"/>
        </p:nvSpPr>
        <p:spPr bwMode="auto">
          <a:xfrm>
            <a:off x="1187450" y="3141663"/>
            <a:ext cx="6913563" cy="5794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smtClean="0"/>
          </a:p>
        </p:txBody>
      </p:sp>
      <p:sp>
        <p:nvSpPr>
          <p:cNvPr id="7" name="Text Box 11"/>
          <p:cNvSpPr txBox="1">
            <a:spLocks noChangeArrowheads="1"/>
          </p:cNvSpPr>
          <p:nvPr userDrawn="1"/>
        </p:nvSpPr>
        <p:spPr bwMode="auto">
          <a:xfrm>
            <a:off x="1403350" y="38608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smtClean="0"/>
          </a:p>
        </p:txBody>
      </p:sp>
      <p:sp>
        <p:nvSpPr>
          <p:cNvPr id="8" name="Text Box 12"/>
          <p:cNvSpPr txBox="1">
            <a:spLocks noChangeArrowheads="1"/>
          </p:cNvSpPr>
          <p:nvPr userDrawn="1"/>
        </p:nvSpPr>
        <p:spPr bwMode="auto">
          <a:xfrm>
            <a:off x="1403350" y="29972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smtClean="0"/>
          </a:p>
        </p:txBody>
      </p:sp>
      <p:sp>
        <p:nvSpPr>
          <p:cNvPr id="9" name="Text Box 14"/>
          <p:cNvSpPr txBox="1">
            <a:spLocks noChangeArrowheads="1"/>
          </p:cNvSpPr>
          <p:nvPr userDrawn="1"/>
        </p:nvSpPr>
        <p:spPr bwMode="auto">
          <a:xfrm>
            <a:off x="1331913" y="29972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smtClean="0"/>
          </a:p>
        </p:txBody>
      </p:sp>
      <p:sp>
        <p:nvSpPr>
          <p:cNvPr id="10" name="Text Box 15"/>
          <p:cNvSpPr txBox="1">
            <a:spLocks noChangeArrowheads="1"/>
          </p:cNvSpPr>
          <p:nvPr userDrawn="1"/>
        </p:nvSpPr>
        <p:spPr bwMode="auto">
          <a:xfrm>
            <a:off x="1547813" y="32131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smtClean="0"/>
          </a:p>
        </p:txBody>
      </p:sp>
      <p:sp>
        <p:nvSpPr>
          <p:cNvPr id="4099" name="Rectangle 3"/>
          <p:cNvSpPr>
            <a:spLocks noGrp="1" noChangeArrowheads="1"/>
          </p:cNvSpPr>
          <p:nvPr>
            <p:ph type="ctrTitle"/>
          </p:nvPr>
        </p:nvSpPr>
        <p:spPr>
          <a:xfrm>
            <a:off x="684213" y="2708275"/>
            <a:ext cx="7772400" cy="1470025"/>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4508500"/>
            <a:ext cx="6400800" cy="1130300"/>
          </a:xfrm>
        </p:spPr>
        <p:txBody>
          <a:bodyPr/>
          <a:lstStyle>
            <a:lvl1pPr marL="0" indent="0" algn="ctr">
              <a:buFont typeface="Wingdings" pitchFamily="2" charset="2"/>
              <a:buNone/>
              <a:defRPr/>
            </a:lvl1pPr>
          </a:lstStyle>
          <a:p>
            <a:r>
              <a:rPr lang="en-US"/>
              <a:t>Click to edit Master subtitle style</a:t>
            </a:r>
          </a:p>
        </p:txBody>
      </p:sp>
      <p:sp>
        <p:nvSpPr>
          <p:cNvPr id="11" name="Rectangle 5"/>
          <p:cNvSpPr>
            <a:spLocks noGrp="1" noChangeArrowheads="1"/>
          </p:cNvSpPr>
          <p:nvPr>
            <p:ph type="dt" sz="half" idx="10"/>
          </p:nvPr>
        </p:nvSpPr>
        <p:spPr/>
        <p:txBody>
          <a:bodyPr/>
          <a:lstStyle>
            <a:lvl1pPr>
              <a:defRPr/>
            </a:lvl1pPr>
          </a:lstStyle>
          <a:p>
            <a:pPr>
              <a:defRPr/>
            </a:pPr>
            <a:fld id="{F70DC46F-45EE-43AC-9A3F-FB857474B9F1}" type="datetime3">
              <a:rPr lang="en-US"/>
              <a:pPr>
                <a:defRPr/>
              </a:pPr>
              <a:t>9 November 2017</a:t>
            </a:fld>
            <a:endParaRPr lang="en-US"/>
          </a:p>
        </p:txBody>
      </p:sp>
      <p:sp>
        <p:nvSpPr>
          <p:cNvPr id="12" name="Rectangle 6"/>
          <p:cNvSpPr>
            <a:spLocks noGrp="1" noChangeArrowheads="1"/>
          </p:cNvSpPr>
          <p:nvPr>
            <p:ph type="ftr" sz="quarter" idx="11"/>
          </p:nvPr>
        </p:nvSpPr>
        <p:spPr/>
        <p:txBody>
          <a:bodyPr/>
          <a:lstStyle>
            <a:lvl1pPr>
              <a:defRPr/>
            </a:lvl1pPr>
          </a:lstStyle>
          <a:p>
            <a:pPr>
              <a:defRPr/>
            </a:pPr>
            <a:endParaRPr lang="en-US"/>
          </a:p>
        </p:txBody>
      </p:sp>
      <p:sp>
        <p:nvSpPr>
          <p:cNvPr id="13" name="Rectangle 7"/>
          <p:cNvSpPr>
            <a:spLocks noGrp="1" noChangeArrowheads="1"/>
          </p:cNvSpPr>
          <p:nvPr>
            <p:ph type="sldNum" sz="quarter" idx="12"/>
          </p:nvPr>
        </p:nvSpPr>
        <p:spPr/>
        <p:txBody>
          <a:bodyPr/>
          <a:lstStyle>
            <a:lvl1pPr>
              <a:defRPr/>
            </a:lvl1pPr>
          </a:lstStyle>
          <a:p>
            <a:pPr>
              <a:defRPr/>
            </a:pPr>
            <a:fld id="{2DADEEE0-697C-4276-8F99-00170E0333F0}" type="slidenum">
              <a:rPr lang="en-US"/>
              <a:pPr>
                <a:defRPr/>
              </a:pPr>
              <a:t>‹#›</a:t>
            </a:fld>
            <a:endParaRPr lang="en-US" dirty="0"/>
          </a:p>
        </p:txBody>
      </p:sp>
    </p:spTree>
    <p:extLst>
      <p:ext uri="{BB962C8B-B14F-4D97-AF65-F5344CB8AC3E}">
        <p14:creationId xmlns:p14="http://schemas.microsoft.com/office/powerpoint/2010/main" xmlns="" val="200853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15F76B71-B8DE-4292-B713-F209C5D9BB6E}" type="datetime3">
              <a:rPr lang="en-US"/>
              <a:pPr>
                <a:defRPr/>
              </a:pPr>
              <a:t>9 November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9BFB2E-F073-43D2-AE78-F09813178E6F}" type="slidenum">
              <a:rPr lang="en-US"/>
              <a:pPr>
                <a:defRPr/>
              </a:pPr>
              <a:t>‹#›</a:t>
            </a:fld>
            <a:endParaRPr lang="en-US" dirty="0"/>
          </a:p>
        </p:txBody>
      </p:sp>
    </p:spTree>
    <p:extLst>
      <p:ext uri="{BB962C8B-B14F-4D97-AF65-F5344CB8AC3E}">
        <p14:creationId xmlns:p14="http://schemas.microsoft.com/office/powerpoint/2010/main" xmlns="" val="71350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713"/>
            <a:ext cx="2057400" cy="55054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620713"/>
            <a:ext cx="6019800"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2000FC09-5C39-430D-909A-D54753FBCEB1}" type="datetime3">
              <a:rPr lang="en-US"/>
              <a:pPr>
                <a:defRPr/>
              </a:pPr>
              <a:t>9 November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11485F-EE13-4ECA-BA84-8D082892DB44}" type="slidenum">
              <a:rPr lang="en-US"/>
              <a:pPr>
                <a:defRPr/>
              </a:pPr>
              <a:t>‹#›</a:t>
            </a:fld>
            <a:endParaRPr lang="en-US" dirty="0"/>
          </a:p>
        </p:txBody>
      </p:sp>
    </p:spTree>
    <p:extLst>
      <p:ext uri="{BB962C8B-B14F-4D97-AF65-F5344CB8AC3E}">
        <p14:creationId xmlns:p14="http://schemas.microsoft.com/office/powerpoint/2010/main" xmlns="" val="1975082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8229600" cy="796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90385D38-DA37-4868-8733-EB44581CDD00}" type="datetime3">
              <a:rPr lang="en-US"/>
              <a:pPr>
                <a:defRPr/>
              </a:pPr>
              <a:t>9 November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3EE502-E1CF-4BCD-90F8-84B6118EBD19}" type="slidenum">
              <a:rPr lang="en-US"/>
              <a:pPr>
                <a:defRPr/>
              </a:pPr>
              <a:t>‹#›</a:t>
            </a:fld>
            <a:endParaRPr lang="en-US" dirty="0"/>
          </a:p>
        </p:txBody>
      </p:sp>
    </p:spTree>
    <p:extLst>
      <p:ext uri="{BB962C8B-B14F-4D97-AF65-F5344CB8AC3E}">
        <p14:creationId xmlns:p14="http://schemas.microsoft.com/office/powerpoint/2010/main" xmlns="" val="368562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282EB684-CE2C-4953-85F3-588304F713B0}" type="datetime3">
              <a:rPr lang="en-US"/>
              <a:pPr>
                <a:defRPr/>
              </a:pPr>
              <a:t>9 November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0D2411-6FA9-43B7-AC87-AB368A9DC2CE}" type="slidenum">
              <a:rPr lang="en-US"/>
              <a:pPr>
                <a:defRPr/>
              </a:pPr>
              <a:t>‹#›</a:t>
            </a:fld>
            <a:endParaRPr lang="en-US" dirty="0"/>
          </a:p>
        </p:txBody>
      </p:sp>
    </p:spTree>
    <p:extLst>
      <p:ext uri="{BB962C8B-B14F-4D97-AF65-F5344CB8AC3E}">
        <p14:creationId xmlns:p14="http://schemas.microsoft.com/office/powerpoint/2010/main" xmlns="" val="61685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1FACEC9-1682-431E-B820-ED347535BA24}" type="datetime3">
              <a:rPr lang="en-US"/>
              <a:pPr>
                <a:defRPr/>
              </a:pPr>
              <a:t>9 November 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CB62B7-E926-440E-8079-DED3DE11AC9B}" type="slidenum">
              <a:rPr lang="en-US"/>
              <a:pPr>
                <a:defRPr/>
              </a:pPr>
              <a:t>‹#›</a:t>
            </a:fld>
            <a:endParaRPr lang="en-US" dirty="0"/>
          </a:p>
        </p:txBody>
      </p:sp>
    </p:spTree>
    <p:extLst>
      <p:ext uri="{BB962C8B-B14F-4D97-AF65-F5344CB8AC3E}">
        <p14:creationId xmlns:p14="http://schemas.microsoft.com/office/powerpoint/2010/main" xmlns="" val="146475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6DFBC443-2FF8-4E8D-B7FE-1ED6F4F00276}" type="datetime3">
              <a:rPr lang="en-US"/>
              <a:pPr>
                <a:defRPr/>
              </a:pPr>
              <a:t>9 November 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9E0B23-C5D6-4C00-98E0-DE1B14BCB150}" type="slidenum">
              <a:rPr lang="en-US"/>
              <a:pPr>
                <a:defRPr/>
              </a:pPr>
              <a:t>‹#›</a:t>
            </a:fld>
            <a:endParaRPr lang="en-US" dirty="0"/>
          </a:p>
        </p:txBody>
      </p:sp>
    </p:spTree>
    <p:extLst>
      <p:ext uri="{BB962C8B-B14F-4D97-AF65-F5344CB8AC3E}">
        <p14:creationId xmlns:p14="http://schemas.microsoft.com/office/powerpoint/2010/main" xmlns="" val="121650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C24FD099-EE1E-4A09-B84D-50DEB10AACFA}" type="datetime3">
              <a:rPr lang="en-US"/>
              <a:pPr>
                <a:defRPr/>
              </a:pPr>
              <a:t>9 November 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E58DA-E416-4ABA-8C65-0ACC5402DC22}" type="slidenum">
              <a:rPr lang="en-US"/>
              <a:pPr>
                <a:defRPr/>
              </a:pPr>
              <a:t>‹#›</a:t>
            </a:fld>
            <a:endParaRPr lang="en-US" dirty="0"/>
          </a:p>
        </p:txBody>
      </p:sp>
    </p:spTree>
    <p:extLst>
      <p:ext uri="{BB962C8B-B14F-4D97-AF65-F5344CB8AC3E}">
        <p14:creationId xmlns:p14="http://schemas.microsoft.com/office/powerpoint/2010/main" xmlns="" val="349279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FDA0AAEE-ABFE-43D1-9498-17AC126DC4F4}" type="datetime3">
              <a:rPr lang="en-US"/>
              <a:pPr>
                <a:defRPr/>
              </a:pPr>
              <a:t>9 November 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277919-8FA7-46C5-8405-389F5D9524EE}" type="slidenum">
              <a:rPr lang="en-US"/>
              <a:pPr>
                <a:defRPr/>
              </a:pPr>
              <a:t>‹#›</a:t>
            </a:fld>
            <a:endParaRPr lang="en-US" dirty="0"/>
          </a:p>
        </p:txBody>
      </p:sp>
    </p:spTree>
    <p:extLst>
      <p:ext uri="{BB962C8B-B14F-4D97-AF65-F5344CB8AC3E}">
        <p14:creationId xmlns:p14="http://schemas.microsoft.com/office/powerpoint/2010/main" xmlns="" val="390354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D5B79FD-A3B3-43DD-A58E-F915A60DDE65}" type="datetime3">
              <a:rPr lang="en-US"/>
              <a:pPr>
                <a:defRPr/>
              </a:pPr>
              <a:t>9 November 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E0B4DD-C070-49F0-B943-2ECBAB3319E1}" type="slidenum">
              <a:rPr lang="en-US"/>
              <a:pPr>
                <a:defRPr/>
              </a:pPr>
              <a:t>‹#›</a:t>
            </a:fld>
            <a:endParaRPr lang="en-US" dirty="0"/>
          </a:p>
        </p:txBody>
      </p:sp>
    </p:spTree>
    <p:extLst>
      <p:ext uri="{BB962C8B-B14F-4D97-AF65-F5344CB8AC3E}">
        <p14:creationId xmlns:p14="http://schemas.microsoft.com/office/powerpoint/2010/main" xmlns="" val="55985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110360-B948-4AB8-99BB-B8C7A03C1923}" type="datetime3">
              <a:rPr lang="en-US"/>
              <a:pPr>
                <a:defRPr/>
              </a:pPr>
              <a:t>9 November 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665290-8355-43E0-A603-535A0CEE5B05}" type="slidenum">
              <a:rPr lang="en-US"/>
              <a:pPr>
                <a:defRPr/>
              </a:pPr>
              <a:t>‹#›</a:t>
            </a:fld>
            <a:endParaRPr lang="en-US" dirty="0"/>
          </a:p>
        </p:txBody>
      </p:sp>
    </p:spTree>
    <p:extLst>
      <p:ext uri="{BB962C8B-B14F-4D97-AF65-F5344CB8AC3E}">
        <p14:creationId xmlns:p14="http://schemas.microsoft.com/office/powerpoint/2010/main" xmlns="" val="403671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DFE08D-E690-4DD4-9A32-DD2C9213D221}" type="datetime3">
              <a:rPr lang="en-US"/>
              <a:pPr>
                <a:defRPr/>
              </a:pPr>
              <a:t>9 November 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94FB92-6E45-4FED-A3CB-AC15A0E9862F}" type="slidenum">
              <a:rPr lang="en-US"/>
              <a:pPr>
                <a:defRPr/>
              </a:pPr>
              <a:t>‹#›</a:t>
            </a:fld>
            <a:endParaRPr lang="en-US" dirty="0"/>
          </a:p>
        </p:txBody>
      </p:sp>
    </p:spTree>
    <p:extLst>
      <p:ext uri="{BB962C8B-B14F-4D97-AF65-F5344CB8AC3E}">
        <p14:creationId xmlns:p14="http://schemas.microsoft.com/office/powerpoint/2010/main" xmlns="" val="24153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lide2_nu.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505DEC40-71E7-4E5C-9655-D052DD7F3A4A}" type="datetime3">
              <a:rPr lang="en-US"/>
              <a:pPr>
                <a:defRPr/>
              </a:pPr>
              <a:t>9 November 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4AB7F6A-3D73-438C-89CE-24DA91C3B9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53"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660033"/>
        </a:buClr>
        <a:buSzPct val="12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0ahUKEwjliOWFnonXAhWKbBoKHWMCBe8QjRwIBw&amp;url=https://www.greenwich.com/blog/nms-plans-require-good-governance-strengthen-market-structure-5&amp;psig=AOvVaw1IGyKXpNGFZBiwjUb-2R3d&amp;ust=150893362889163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0ahUKEwidtKL_iaLXAhWFSBQKHXSvAWEQjRwIBw&amp;url=https://tdahlborg.wordpress.com/category/non-compliant-patient/&amp;psig=AOvVaw1A9cf_CvpkL9oefL25utLw&amp;ust=150978724350272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vqIL7oInXAhULCBoKHTFhAtoQjRwIBw&amp;url=http://binaryoptionexpert.com/binary-options-signals/ze-binary-signals/&amp;psig=AOvVaw0UIclVkORPX1U1QGOuZ6MT&amp;ust=150893439944436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za/url?sa=i&amp;rct=j&amp;q=&amp;esrc=s&amp;source=images&amp;cd=&amp;cad=rja&amp;uact=8&amp;ved=0ahUKEwiDi92ShqLXAhUDWhQKHf_kBegQjRwIBw&amp;url=https://militarysaves.org/blog/1306-a-road-map-to-make-your-military-transition-spending-plan&amp;psig=AOvVaw0UjMVU4vrabdnQwT1Ce-vE&amp;ust=150978622453561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0ahUKEwiRm_aTjqLXAhXFyRQKHXbMCNMQjRwIBw&amp;url=https://soapboxhq.com/create-culture-accountability-workplace/&amp;psig=AOvVaw10wp_F1yUDr8Et3bpRHEgT&amp;ust=150978837734345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za/url?sa=i&amp;rct=j&amp;q=&amp;esrc=s&amp;source=images&amp;cd=&amp;cad=rja&amp;uact=8&amp;ved=0ahUKEwiRiuiah6LXAhXC7xQKHStDCcwQjRwIBw&amp;url=https://www.pinterest.com/pin/191473421631839710/&amp;psig=AOvVaw1c7UIhh8gXfuKwpEJhPQ0A&amp;ust=150978644519025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0ahUKEwiXtLGpiKLXAhWDaRQKHVzjCjwQjRwIBw&amp;url=https://ehotelier.com/insights/2015/07/31/why-good-human-resource-management-is-vital-for-small-hotels/&amp;psig=AOvVaw1TOVOevr9Xo7F1D2DC9FPq&amp;ust=1509786728826844" TargetMode="External"/><Relationship Id="rId2" Type="http://schemas.openxmlformats.org/officeDocument/2006/relationships/hyperlink" Target="https://www.google.co.za/url?sa=i&amp;rct=j&amp;q=&amp;esrc=s&amp;source=images&amp;cd=&amp;cad=rja&amp;uact=8&amp;ved=0ahUKEwjtmYqFiKLXAhUJkRQKHQXpBtsQjRwIBw&amp;url=https://www.canstockphoto.com/illustration/hr.html&amp;psig=AOvVaw1TOVOevr9Xo7F1D2DC9FPq&amp;ust=1509786728826844"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za/url?sa=i&amp;rct=j&amp;q=&amp;esrc=s&amp;source=images&amp;cd=&amp;cad=rja&amp;uact=8&amp;ved=0ahUKEwihjt6aiaLXAhXIWhQKHXMUB8AQjRwIBw&amp;url=https://www.123rf.com/clipart-vector/supply_chain_management.html&amp;psig=AOvVaw2hesV6K4E_wpaJ4Nel2xkx&amp;ust=1509787049108371"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za/url?sa=i&amp;rct=j&amp;q=&amp;esrc=s&amp;source=images&amp;cd=&amp;cad=rja&amp;uact=8&amp;ved=0ahUKEwj_68nXiaLXAhVFcRQKHYFsAsQQjRwIBw&amp;url=http://www.fotosearch.com/photos-images/ethical.html&amp;psig=AOvVaw1u2R_If_hcczVG-gltQQoT&amp;ust=15097871569086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4563" y="3068960"/>
            <a:ext cx="8849437" cy="3096344"/>
          </a:xfrm>
        </p:spPr>
        <p:txBody>
          <a:bodyPr/>
          <a:lstStyle/>
          <a:p>
            <a:pPr eaLnBrk="1" hangingPunct="1"/>
            <a:r>
              <a:rPr lang="en-US" sz="3600" b="1" dirty="0" smtClean="0">
                <a:ln w="19050">
                  <a:solidFill>
                    <a:schemeClr val="tx1"/>
                  </a:solidFill>
                </a:ln>
                <a:solidFill>
                  <a:schemeClr val="accent5">
                    <a:lumMod val="50000"/>
                  </a:schemeClr>
                </a:solidFill>
                <a:effectLst>
                  <a:outerShdw blurRad="38100" dist="25400" dir="5400000" algn="ctr" rotWithShape="0">
                    <a:srgbClr val="6E747A">
                      <a:alpha val="43000"/>
                    </a:srgbClr>
                  </a:outerShdw>
                </a:effectLst>
                <a:latin typeface="Arial Black" panose="020B0A04020102020204" pitchFamily="34" charset="0"/>
                <a:cs typeface="Aharoni" panose="02010803020104030203" pitchFamily="2" charset="-79"/>
              </a:rPr>
              <a:t>COMMENTS BY THE </a:t>
            </a:r>
            <a:br>
              <a:rPr lang="en-US" sz="3600" b="1" dirty="0" smtClean="0">
                <a:ln w="19050">
                  <a:solidFill>
                    <a:schemeClr val="tx1"/>
                  </a:solidFill>
                </a:ln>
                <a:solidFill>
                  <a:schemeClr val="accent5">
                    <a:lumMod val="50000"/>
                  </a:schemeClr>
                </a:solidFill>
                <a:effectLst>
                  <a:outerShdw blurRad="38100" dist="25400" dir="5400000" algn="ctr" rotWithShape="0">
                    <a:srgbClr val="6E747A">
                      <a:alpha val="43000"/>
                    </a:srgbClr>
                  </a:outerShdw>
                </a:effectLst>
                <a:latin typeface="Arial Black" panose="020B0A04020102020204" pitchFamily="34" charset="0"/>
                <a:cs typeface="Aharoni" panose="02010803020104030203" pitchFamily="2" charset="-79"/>
              </a:rPr>
            </a:br>
            <a:r>
              <a:rPr lang="en-US" sz="3600" b="1" dirty="0" smtClean="0">
                <a:ln w="19050">
                  <a:solidFill>
                    <a:schemeClr val="tx1"/>
                  </a:solidFill>
                </a:ln>
                <a:solidFill>
                  <a:schemeClr val="accent5">
                    <a:lumMod val="50000"/>
                  </a:schemeClr>
                </a:solidFill>
                <a:effectLst>
                  <a:outerShdw blurRad="38100" dist="25400" dir="5400000" algn="ctr" rotWithShape="0">
                    <a:srgbClr val="6E747A">
                      <a:alpha val="43000"/>
                    </a:srgbClr>
                  </a:outerShdw>
                </a:effectLst>
                <a:latin typeface="Arial Black" panose="020B0A04020102020204" pitchFamily="34" charset="0"/>
                <a:cs typeface="Aharoni" panose="02010803020104030203" pitchFamily="2" charset="-79"/>
              </a:rPr>
              <a:t>PUBLIC SERVICE COMMISSION ON THE MEDIUM TERM BUDGET POLICY STATEMENT</a:t>
            </a:r>
            <a:br>
              <a:rPr lang="en-US" sz="3600" b="1" dirty="0" smtClean="0">
                <a:ln w="19050">
                  <a:solidFill>
                    <a:schemeClr val="tx1"/>
                  </a:solidFill>
                </a:ln>
                <a:solidFill>
                  <a:schemeClr val="accent5">
                    <a:lumMod val="50000"/>
                  </a:schemeClr>
                </a:solidFill>
                <a:effectLst>
                  <a:outerShdw blurRad="38100" dist="25400" dir="5400000" algn="ctr" rotWithShape="0">
                    <a:srgbClr val="6E747A">
                      <a:alpha val="43000"/>
                    </a:srgbClr>
                  </a:outerShdw>
                </a:effectLst>
                <a:latin typeface="Arial Black" panose="020B0A04020102020204" pitchFamily="34" charset="0"/>
                <a:cs typeface="Aharoni" panose="02010803020104030203" pitchFamily="2" charset="-79"/>
              </a:rPr>
            </a:br>
            <a:r>
              <a:rPr lang="en-US" sz="3600" b="1" dirty="0">
                <a:ln w="19050">
                  <a:solidFill>
                    <a:schemeClr val="tx1"/>
                  </a:solidFill>
                </a:ln>
                <a:solidFill>
                  <a:schemeClr val="accent5">
                    <a:lumMod val="50000"/>
                  </a:schemeClr>
                </a:solidFill>
                <a:effectLst>
                  <a:outerShdw blurRad="38100" dist="25400" dir="5400000" algn="ctr" rotWithShape="0">
                    <a:srgbClr val="6E747A">
                      <a:alpha val="43000"/>
                    </a:srgbClr>
                  </a:outerShdw>
                </a:effectLst>
                <a:latin typeface="Arial Black" panose="020B0A04020102020204" pitchFamily="34" charset="0"/>
                <a:cs typeface="Aharoni" panose="02010803020104030203" pitchFamily="2" charset="-79"/>
              </a:rPr>
              <a:t/>
            </a:r>
            <a:br>
              <a:rPr lang="en-US" sz="3600" b="1" dirty="0">
                <a:ln w="19050">
                  <a:solidFill>
                    <a:schemeClr val="tx1"/>
                  </a:solidFill>
                </a:ln>
                <a:solidFill>
                  <a:schemeClr val="accent5">
                    <a:lumMod val="50000"/>
                  </a:schemeClr>
                </a:solidFill>
                <a:effectLst>
                  <a:outerShdw blurRad="38100" dist="25400" dir="5400000" algn="ctr" rotWithShape="0">
                    <a:srgbClr val="6E747A">
                      <a:alpha val="43000"/>
                    </a:srgbClr>
                  </a:outerShdw>
                </a:effectLst>
                <a:latin typeface="Arial Black" panose="020B0A04020102020204" pitchFamily="34" charset="0"/>
                <a:cs typeface="Aharoni" panose="02010803020104030203" pitchFamily="2" charset="-79"/>
              </a:rPr>
            </a:br>
            <a:r>
              <a:rPr lang="en-US" sz="3600" b="1" dirty="0" smtClean="0">
                <a:ln w="19050">
                  <a:solidFill>
                    <a:schemeClr val="tx1"/>
                  </a:solidFill>
                </a:ln>
                <a:solidFill>
                  <a:schemeClr val="accent5">
                    <a:lumMod val="50000"/>
                  </a:schemeClr>
                </a:solidFill>
                <a:effectLst>
                  <a:outerShdw blurRad="38100" dist="25400" dir="5400000" algn="ctr" rotWithShape="0">
                    <a:srgbClr val="6E747A">
                      <a:alpha val="43000"/>
                    </a:srgbClr>
                  </a:outerShdw>
                </a:effectLst>
                <a:latin typeface="Arial Black" panose="020B0A04020102020204" pitchFamily="34" charset="0"/>
                <a:cs typeface="Aharoni" panose="02010803020104030203" pitchFamily="2" charset="-79"/>
              </a:rPr>
              <a:t>8 November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290D2411-6FA9-43B7-AC87-AB368A9DC2CE}" type="slidenum">
              <a:rPr lang="en-US" sz="1400" b="0">
                <a:solidFill>
                  <a:schemeClr val="bg1"/>
                </a:solidFill>
              </a:rPr>
              <a:pPr>
                <a:defRPr/>
              </a:pPr>
              <a:t>10</a:t>
            </a:fld>
            <a:endParaRPr lang="en-US" sz="1400" b="0" dirty="0">
              <a:solidFill>
                <a:schemeClr val="bg1"/>
              </a:solidFill>
            </a:endParaRPr>
          </a:p>
        </p:txBody>
      </p:sp>
      <p:sp>
        <p:nvSpPr>
          <p:cNvPr id="6" name="Title 1"/>
          <p:cNvSpPr>
            <a:spLocks noGrp="1"/>
          </p:cNvSpPr>
          <p:nvPr>
            <p:ph type="title"/>
          </p:nvPr>
        </p:nvSpPr>
        <p:spPr>
          <a:xfrm>
            <a:off x="467544" y="620688"/>
            <a:ext cx="8229600" cy="864096"/>
          </a:xfrm>
        </p:spPr>
        <p:txBody>
          <a:bodyPr/>
          <a:lstStyle/>
          <a:p>
            <a:pPr>
              <a:lnSpc>
                <a:spcPct val="80000"/>
              </a:lnSpc>
            </a:pPr>
            <a:r>
              <a:rPr lang="en-US" sz="2800" b="1" dirty="0" smtClean="0">
                <a:solidFill>
                  <a:srgbClr val="800000"/>
                </a:solidFill>
                <a:latin typeface="Calibri" pitchFamily="34" charset="0"/>
                <a:cs typeface="Calibri" pitchFamily="34" charset="0"/>
              </a:rPr>
              <a:t>Governance issues across the public service</a:t>
            </a:r>
            <a:endParaRPr lang="en-US" sz="2800" b="1" dirty="0">
              <a:solidFill>
                <a:srgbClr val="800000"/>
              </a:solidFill>
              <a:latin typeface="Calibri" pitchFamily="34" charset="0"/>
              <a:cs typeface="Calibri" pitchFamily="34" charset="0"/>
            </a:endParaRPr>
          </a:p>
        </p:txBody>
      </p:sp>
      <p:sp>
        <p:nvSpPr>
          <p:cNvPr id="3" name="Content Placeholder 2"/>
          <p:cNvSpPr>
            <a:spLocks noGrp="1"/>
          </p:cNvSpPr>
          <p:nvPr>
            <p:ph idx="1"/>
          </p:nvPr>
        </p:nvSpPr>
        <p:spPr>
          <a:xfrm>
            <a:off x="4427984" y="1988840"/>
            <a:ext cx="4558410" cy="3290731"/>
          </a:xfrm>
        </p:spPr>
        <p:txBody>
          <a:bodyPr/>
          <a:lstStyle/>
          <a:p>
            <a:pPr>
              <a:lnSpc>
                <a:spcPts val="3200"/>
              </a:lnSpc>
              <a:buClrTx/>
              <a:buSzPct val="100000"/>
            </a:pPr>
            <a:r>
              <a:rPr lang="en-US" sz="2000" dirty="0" smtClean="0">
                <a:latin typeface="Calibri" pitchFamily="34" charset="0"/>
                <a:cs typeface="Calibri" pitchFamily="34" charset="0"/>
              </a:rPr>
              <a:t>Evidence presented focuses on:</a:t>
            </a:r>
          </a:p>
          <a:p>
            <a:pPr lvl="1">
              <a:lnSpc>
                <a:spcPts val="3200"/>
              </a:lnSpc>
            </a:pPr>
            <a:r>
              <a:rPr lang="en-US" sz="2000" dirty="0" smtClean="0">
                <a:latin typeface="Calibri" pitchFamily="34" charset="0"/>
                <a:cs typeface="Calibri" pitchFamily="34" charset="0"/>
              </a:rPr>
              <a:t>Performance Management</a:t>
            </a:r>
            <a:endParaRPr lang="en-US" sz="2000" dirty="0">
              <a:latin typeface="Calibri" pitchFamily="34" charset="0"/>
              <a:cs typeface="Calibri" pitchFamily="34" charset="0"/>
            </a:endParaRPr>
          </a:p>
          <a:p>
            <a:pPr lvl="1">
              <a:lnSpc>
                <a:spcPts val="3200"/>
              </a:lnSpc>
            </a:pPr>
            <a:r>
              <a:rPr lang="en-US" sz="2000" dirty="0">
                <a:latin typeface="Calibri" pitchFamily="34" charset="0"/>
                <a:cs typeface="Calibri" pitchFamily="34" charset="0"/>
              </a:rPr>
              <a:t>Financial Disclosure Framework</a:t>
            </a:r>
          </a:p>
          <a:p>
            <a:pPr lvl="1">
              <a:lnSpc>
                <a:spcPts val="3200"/>
              </a:lnSpc>
            </a:pPr>
            <a:r>
              <a:rPr lang="en-US" sz="2000" dirty="0">
                <a:latin typeface="Calibri" pitchFamily="34" charset="0"/>
                <a:cs typeface="Calibri" pitchFamily="34" charset="0"/>
              </a:rPr>
              <a:t>Financial </a:t>
            </a:r>
            <a:r>
              <a:rPr lang="en-US" sz="2000" dirty="0" smtClean="0">
                <a:latin typeface="Calibri" pitchFamily="34" charset="0"/>
                <a:cs typeface="Calibri" pitchFamily="34" charset="0"/>
              </a:rPr>
              <a:t>Misconduct</a:t>
            </a:r>
            <a:endParaRPr lang="en-US" sz="2000" dirty="0">
              <a:latin typeface="Calibri" pitchFamily="34" charset="0"/>
              <a:cs typeface="Calibri" pitchFamily="34" charset="0"/>
            </a:endParaRPr>
          </a:p>
          <a:p>
            <a:pPr lvl="1">
              <a:lnSpc>
                <a:spcPts val="3200"/>
              </a:lnSpc>
            </a:pPr>
            <a:r>
              <a:rPr lang="en-US" sz="2000" dirty="0" smtClean="0">
                <a:latin typeface="Calibri" pitchFamily="34" charset="0"/>
                <a:cs typeface="Calibri" pitchFamily="34" charset="0"/>
              </a:rPr>
              <a:t>Payment of Invoices</a:t>
            </a:r>
          </a:p>
          <a:p>
            <a:pPr lvl="1">
              <a:lnSpc>
                <a:spcPts val="3200"/>
              </a:lnSpc>
            </a:pPr>
            <a:r>
              <a:rPr lang="en-US" sz="2000" dirty="0" smtClean="0">
                <a:latin typeface="Calibri" pitchFamily="34" charset="0"/>
                <a:cs typeface="Calibri" pitchFamily="34" charset="0"/>
              </a:rPr>
              <a:t>Precautionary Suspensions</a:t>
            </a:r>
          </a:p>
          <a:p>
            <a:pPr lvl="1">
              <a:lnSpc>
                <a:spcPts val="3200"/>
              </a:lnSpc>
            </a:pPr>
            <a:r>
              <a:rPr lang="en-US" sz="2000" dirty="0" smtClean="0">
                <a:latin typeface="Calibri" pitchFamily="34" charset="0"/>
                <a:cs typeface="Calibri" pitchFamily="34" charset="0"/>
              </a:rPr>
              <a:t>Vacancy Rate</a:t>
            </a:r>
          </a:p>
        </p:txBody>
      </p:sp>
      <p:pic>
        <p:nvPicPr>
          <p:cNvPr id="2050" name="Picture 2" descr="Image result for Governanc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2204864"/>
            <a:ext cx="4320480" cy="32403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6593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182272" cy="2448272"/>
          </a:xfrm>
          <a:noFill/>
        </p:spPr>
        <p:txBody>
          <a:bodyPr/>
          <a:lstStyle/>
          <a:p>
            <a:pPr algn="just">
              <a:lnSpc>
                <a:spcPct val="120000"/>
              </a:lnSpc>
              <a:spcBef>
                <a:spcPts val="0"/>
              </a:spcBef>
            </a:pPr>
            <a:r>
              <a:rPr lang="en-US" sz="1900" dirty="0" smtClean="0">
                <a:latin typeface="Calibri" pitchFamily="34" charset="0"/>
                <a:cs typeface="Calibri" pitchFamily="34" charset="0"/>
              </a:rPr>
              <a:t>The foundation of effective governance and accountability is performance agreements (PAs).</a:t>
            </a:r>
          </a:p>
          <a:p>
            <a:pPr algn="just">
              <a:lnSpc>
                <a:spcPct val="120000"/>
              </a:lnSpc>
              <a:spcBef>
                <a:spcPts val="0"/>
              </a:spcBef>
            </a:pPr>
            <a:r>
              <a:rPr lang="en-US" sz="1900" dirty="0" smtClean="0">
                <a:latin typeface="Calibri" pitchFamily="34" charset="0"/>
                <a:cs typeface="Calibri" pitchFamily="34" charset="0"/>
              </a:rPr>
              <a:t>DGs and HoDs in the Public Service are required to enter into PAs with their EAs by end of May, and submission of the PAs to the DPME by end of June.</a:t>
            </a:r>
          </a:p>
          <a:p>
            <a:pPr algn="just">
              <a:lnSpc>
                <a:spcPct val="120000"/>
              </a:lnSpc>
              <a:spcBef>
                <a:spcPts val="0"/>
              </a:spcBef>
            </a:pPr>
            <a:r>
              <a:rPr lang="en-US" sz="1900" dirty="0" smtClean="0">
                <a:latin typeface="Calibri" pitchFamily="34" charset="0"/>
                <a:cs typeface="Calibri" pitchFamily="34" charset="0"/>
              </a:rPr>
              <a:t>Since the 2014/15 FY alarming submission rate of </a:t>
            </a:r>
            <a:r>
              <a:rPr lang="en-US" sz="1900" b="1" dirty="0" smtClean="0">
                <a:solidFill>
                  <a:srgbClr val="FF0000"/>
                </a:solidFill>
                <a:latin typeface="Calibri" pitchFamily="34" charset="0"/>
                <a:cs typeface="Calibri" pitchFamily="34" charset="0"/>
              </a:rPr>
              <a:t>18%</a:t>
            </a:r>
            <a:r>
              <a:rPr lang="en-US" sz="1900" b="1" dirty="0" smtClean="0">
                <a:latin typeface="Calibri" pitchFamily="34" charset="0"/>
                <a:cs typeface="Calibri" pitchFamily="34" charset="0"/>
              </a:rPr>
              <a:t> </a:t>
            </a:r>
            <a:r>
              <a:rPr lang="en-US" sz="1900" dirty="0" smtClean="0">
                <a:latin typeface="Calibri" pitchFamily="34" charset="0"/>
                <a:cs typeface="Calibri" pitchFamily="34" charset="0"/>
              </a:rPr>
              <a:t>there has been significant improvement during the 2015/16 and 2016/17 FYs. For 2017/18, there has been a slight increase in the submission rate </a:t>
            </a:r>
            <a:r>
              <a:rPr lang="en-US" sz="1900" b="1" dirty="0" smtClean="0">
                <a:solidFill>
                  <a:srgbClr val="FFC000"/>
                </a:solidFill>
                <a:latin typeface="Calibri" pitchFamily="34" charset="0"/>
                <a:cs typeface="Calibri" pitchFamily="34" charset="0"/>
              </a:rPr>
              <a:t>(74%).</a:t>
            </a:r>
          </a:p>
          <a:p>
            <a:pPr>
              <a:spcBef>
                <a:spcPts val="0"/>
              </a:spcBef>
            </a:pPr>
            <a:endParaRPr lang="en-US" sz="2000" b="1" dirty="0">
              <a:solidFill>
                <a:schemeClr val="accent5">
                  <a:lumMod val="50000"/>
                </a:schemeClr>
              </a:solidFill>
              <a:latin typeface="Calibri" pitchFamily="34" charset="0"/>
              <a:cs typeface="Calibri" pitchFamily="34" charset="0"/>
            </a:endParaRPr>
          </a:p>
          <a:p>
            <a:pPr algn="just">
              <a:spcBef>
                <a:spcPts val="0"/>
              </a:spcBef>
            </a:pPr>
            <a:endParaRPr lang="en-US" sz="2400" b="1" i="1" dirty="0" smtClean="0">
              <a:solidFill>
                <a:schemeClr val="accent5">
                  <a:lumMod val="25000"/>
                </a:schemeClr>
              </a:solidFill>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a:solidFill>
                  <a:srgbClr val="FFFFFF"/>
                </a:solidFill>
              </a:rPr>
              <a:pPr algn="r" eaLnBrk="0" hangingPunct="0"/>
              <a:t>11</a:t>
            </a:fld>
            <a:endParaRPr lang="en-US" sz="1400" dirty="0">
              <a:solidFill>
                <a:srgbClr val="FFFFFF"/>
              </a:solidFill>
            </a:endParaRPr>
          </a:p>
        </p:txBody>
      </p:sp>
      <p:sp>
        <p:nvSpPr>
          <p:cNvPr id="6" name="Title 1"/>
          <p:cNvSpPr>
            <a:spLocks noGrp="1"/>
          </p:cNvSpPr>
          <p:nvPr>
            <p:ph type="title"/>
          </p:nvPr>
        </p:nvSpPr>
        <p:spPr>
          <a:xfrm>
            <a:off x="460039" y="476672"/>
            <a:ext cx="8229600" cy="648072"/>
          </a:xfrm>
          <a:noFill/>
        </p:spPr>
        <p:txBody>
          <a:bodyPr/>
          <a:lstStyle/>
          <a:p>
            <a:r>
              <a:rPr lang="en-US" sz="2800" b="1" dirty="0" smtClean="0">
                <a:solidFill>
                  <a:srgbClr val="800000"/>
                </a:solidFill>
                <a:latin typeface="Calibri" pitchFamily="34" charset="0"/>
                <a:cs typeface="Calibri" pitchFamily="34" charset="0"/>
              </a:rPr>
              <a:t>Performance Management</a:t>
            </a:r>
            <a:endParaRPr lang="en-US" sz="2800" dirty="0">
              <a:solidFill>
                <a:srgbClr val="800000"/>
              </a:solidFill>
              <a:latin typeface="Berlin Sans FB Demi"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2879044972"/>
              </p:ext>
            </p:extLst>
          </p:nvPr>
        </p:nvGraphicFramePr>
        <p:xfrm>
          <a:off x="467544" y="3510966"/>
          <a:ext cx="8182272" cy="266429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67544" y="6309320"/>
            <a:ext cx="7992888" cy="523220"/>
          </a:xfrm>
          <a:prstGeom prst="rect">
            <a:avLst/>
          </a:prstGeom>
          <a:noFill/>
        </p:spPr>
        <p:txBody>
          <a:bodyPr wrap="square" rtlCol="0">
            <a:spAutoFit/>
          </a:bodyPr>
          <a:lstStyle/>
          <a:p>
            <a:r>
              <a:rPr lang="en-ZA" sz="1400" dirty="0" smtClean="0">
                <a:solidFill>
                  <a:srgbClr val="FFFFFF"/>
                </a:solidFill>
                <a:latin typeface="Calibri" panose="020F0502020204030204" pitchFamily="34" charset="0"/>
              </a:rPr>
              <a:t>Sources: a) PSC Factsheets for 2014/15 – 2015/16. b) PSC Verified Spreadsheet 2016/17. </a:t>
            </a:r>
          </a:p>
          <a:p>
            <a:r>
              <a:rPr lang="en-ZA" sz="1400" dirty="0" smtClean="0">
                <a:solidFill>
                  <a:srgbClr val="FFFFFF"/>
                </a:solidFill>
                <a:latin typeface="Calibri" panose="020F0502020204030204" pitchFamily="34" charset="0"/>
              </a:rPr>
              <a:t>Note: DMPE information for 2017/18 reflects information up until end of  </a:t>
            </a:r>
            <a:r>
              <a:rPr lang="en-US" sz="1400" dirty="0" smtClean="0">
                <a:solidFill>
                  <a:srgbClr val="FFFFFF"/>
                </a:solidFill>
                <a:latin typeface="Calibri" panose="020F0502020204030204" pitchFamily="34" charset="0"/>
              </a:rPr>
              <a:t>August 2017 (DPME).</a:t>
            </a:r>
            <a:endParaRPr lang="en-ZA" sz="1400" dirty="0">
              <a:solidFill>
                <a:srgbClr val="FFFFFF"/>
              </a:solidFill>
              <a:latin typeface="Calibri" panose="020F0502020204030204" pitchFamily="34" charset="0"/>
            </a:endParaRPr>
          </a:p>
        </p:txBody>
      </p:sp>
    </p:spTree>
    <p:extLst>
      <p:ext uri="{BB962C8B-B14F-4D97-AF65-F5344CB8AC3E}">
        <p14:creationId xmlns:p14="http://schemas.microsoft.com/office/powerpoint/2010/main" xmlns="" val="2049109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3" y="980728"/>
            <a:ext cx="8182273" cy="1512168"/>
          </a:xfrm>
        </p:spPr>
        <p:txBody>
          <a:bodyPr/>
          <a:lstStyle/>
          <a:p>
            <a:pPr algn="just">
              <a:lnSpc>
                <a:spcPct val="120000"/>
              </a:lnSpc>
              <a:spcBef>
                <a:spcPts val="0"/>
              </a:spcBef>
              <a:buClrTx/>
              <a:buSzPct val="100000"/>
            </a:pPr>
            <a:r>
              <a:rPr lang="en-US" sz="1900" dirty="0" smtClean="0">
                <a:latin typeface="Calibri" pitchFamily="34" charset="0"/>
                <a:cs typeface="Calibri" pitchFamily="34" charset="0"/>
              </a:rPr>
              <a:t>Of </a:t>
            </a:r>
            <a:r>
              <a:rPr lang="en-US" sz="1900" dirty="0">
                <a:latin typeface="Calibri" pitchFamily="34" charset="0"/>
                <a:cs typeface="Calibri" pitchFamily="34" charset="0"/>
              </a:rPr>
              <a:t>the </a:t>
            </a:r>
            <a:r>
              <a:rPr lang="en-US" sz="1900" dirty="0" smtClean="0">
                <a:latin typeface="Calibri" pitchFamily="34" charset="0"/>
                <a:cs typeface="Calibri" pitchFamily="34" charset="0"/>
              </a:rPr>
              <a:t>34 eligible DGs, 25 DGs submitted on time. It should be noted 2 depts. appointed new DGs (National Treasury and DPME). </a:t>
            </a:r>
          </a:p>
          <a:p>
            <a:pPr>
              <a:lnSpc>
                <a:spcPct val="120000"/>
              </a:lnSpc>
              <a:spcBef>
                <a:spcPts val="0"/>
              </a:spcBef>
              <a:buClrTx/>
              <a:buSzPct val="100000"/>
            </a:pPr>
            <a:r>
              <a:rPr lang="en-US" sz="1900" dirty="0">
                <a:latin typeface="Calibri" pitchFamily="34" charset="0"/>
                <a:cs typeface="Calibri" pitchFamily="34" charset="0"/>
              </a:rPr>
              <a:t>The </a:t>
            </a:r>
            <a:r>
              <a:rPr lang="en-US" sz="1900" dirty="0" smtClean="0">
                <a:latin typeface="Calibri" pitchFamily="34" charset="0"/>
                <a:cs typeface="Calibri" pitchFamily="34" charset="0"/>
              </a:rPr>
              <a:t> 6 departments </a:t>
            </a:r>
            <a:r>
              <a:rPr lang="en-US" sz="1900" dirty="0">
                <a:latin typeface="Calibri" pitchFamily="34" charset="0"/>
                <a:cs typeface="Calibri" pitchFamily="34" charset="0"/>
              </a:rPr>
              <a:t>that did not submit by the due date for </a:t>
            </a:r>
            <a:r>
              <a:rPr lang="en-US" sz="1900" dirty="0" smtClean="0">
                <a:latin typeface="Calibri" pitchFamily="34" charset="0"/>
                <a:cs typeface="Calibri" pitchFamily="34" charset="0"/>
              </a:rPr>
              <a:t>2017/18, and 3 departments submitted late:</a:t>
            </a:r>
            <a:endParaRPr lang="en-US" sz="2000" dirty="0">
              <a:latin typeface="Calibri" pitchFamily="34" charset="0"/>
              <a:cs typeface="Calibri" pitchFamily="34" charset="0"/>
            </a:endParaRPr>
          </a:p>
          <a:p>
            <a:pPr>
              <a:spcBef>
                <a:spcPts val="0"/>
              </a:spcBef>
              <a:buClrTx/>
              <a:buSzPct val="100000"/>
            </a:pPr>
            <a:endParaRPr lang="en-US" sz="2000" dirty="0" smtClean="0">
              <a:latin typeface="Calibri" pitchFamily="34" charset="0"/>
              <a:cs typeface="Calibri" pitchFamily="34" charset="0"/>
            </a:endParaRPr>
          </a:p>
          <a:p>
            <a:pPr>
              <a:spcBef>
                <a:spcPts val="0"/>
              </a:spcBef>
              <a:buClrTx/>
              <a:buSzPct val="100000"/>
            </a:pPr>
            <a:endParaRPr lang="en-US" sz="2000" b="1" dirty="0">
              <a:solidFill>
                <a:schemeClr val="accent5">
                  <a:lumMod val="50000"/>
                </a:schemeClr>
              </a:solidFill>
              <a:latin typeface="Calibri" pitchFamily="34" charset="0"/>
              <a:cs typeface="Calibri" pitchFamily="34" charset="0"/>
            </a:endParaRPr>
          </a:p>
          <a:p>
            <a:pPr algn="just">
              <a:spcBef>
                <a:spcPts val="0"/>
              </a:spcBef>
              <a:buClrTx/>
              <a:buSzPct val="100000"/>
            </a:pPr>
            <a:endParaRPr lang="en-US" sz="2400" b="1" i="1" dirty="0" smtClean="0">
              <a:solidFill>
                <a:schemeClr val="accent5">
                  <a:lumMod val="25000"/>
                </a:schemeClr>
              </a:solidFill>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12</a:t>
            </a:fld>
            <a:endParaRPr lang="en-US" sz="1400" b="0" dirty="0">
              <a:solidFill>
                <a:schemeClr val="bg1"/>
              </a:solidFill>
            </a:endParaRPr>
          </a:p>
        </p:txBody>
      </p:sp>
      <p:sp>
        <p:nvSpPr>
          <p:cNvPr id="6" name="Title 1"/>
          <p:cNvSpPr>
            <a:spLocks noGrp="1"/>
          </p:cNvSpPr>
          <p:nvPr>
            <p:ph type="title"/>
          </p:nvPr>
        </p:nvSpPr>
        <p:spPr>
          <a:xfrm>
            <a:off x="336831" y="533596"/>
            <a:ext cx="8682260" cy="504056"/>
          </a:xfrm>
          <a:noFill/>
        </p:spPr>
        <p:txBody>
          <a:bodyPr/>
          <a:lstStyle/>
          <a:p>
            <a:r>
              <a:rPr lang="en-US" sz="2800" b="1" dirty="0" smtClean="0">
                <a:solidFill>
                  <a:srgbClr val="800000"/>
                </a:solidFill>
                <a:latin typeface="Calibri" pitchFamily="34" charset="0"/>
                <a:cs typeface="Calibri" pitchFamily="34" charset="0"/>
              </a:rPr>
              <a:t>Performance Management (2)</a:t>
            </a:r>
            <a:endParaRPr lang="en-US" sz="2800" dirty="0">
              <a:solidFill>
                <a:srgbClr val="800000"/>
              </a:solidFill>
              <a:latin typeface="Berlin Sans FB Demi" pitchFamily="34" charset="0"/>
            </a:endParaRPr>
          </a:p>
        </p:txBody>
      </p:sp>
      <p:sp>
        <p:nvSpPr>
          <p:cNvPr id="4" name="TextBox 3"/>
          <p:cNvSpPr txBox="1"/>
          <p:nvPr/>
        </p:nvSpPr>
        <p:spPr>
          <a:xfrm>
            <a:off x="467544" y="6309320"/>
            <a:ext cx="7848872" cy="307777"/>
          </a:xfrm>
          <a:prstGeom prst="rect">
            <a:avLst/>
          </a:prstGeom>
          <a:noFill/>
        </p:spPr>
        <p:txBody>
          <a:bodyPr wrap="square" rtlCol="0">
            <a:spAutoFit/>
          </a:bodyPr>
          <a:lstStyle/>
          <a:p>
            <a:r>
              <a:rPr lang="en-ZA" sz="1400" dirty="0" smtClean="0">
                <a:solidFill>
                  <a:schemeClr val="bg1"/>
                </a:solidFill>
                <a:latin typeface="Calibri" pitchFamily="34" charset="0"/>
              </a:rPr>
              <a:t>Sourced</a:t>
            </a:r>
            <a:r>
              <a:rPr lang="en-US" sz="1400" dirty="0" smtClean="0">
                <a:solidFill>
                  <a:schemeClr val="bg1"/>
                </a:solidFill>
                <a:latin typeface="Calibri" pitchFamily="34" charset="0"/>
              </a:rPr>
              <a:t>: DPME as at end of August 2017.</a:t>
            </a:r>
            <a:endParaRPr lang="en-ZA" sz="1400" dirty="0">
              <a:solidFill>
                <a:schemeClr val="bg1"/>
              </a:solidFill>
              <a:latin typeface="Calibri"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027596436"/>
              </p:ext>
            </p:extLst>
          </p:nvPr>
        </p:nvGraphicFramePr>
        <p:xfrm>
          <a:off x="539552" y="2564904"/>
          <a:ext cx="8110264" cy="3528400"/>
        </p:xfrm>
        <a:graphic>
          <a:graphicData uri="http://schemas.openxmlformats.org/drawingml/2006/table">
            <a:tbl>
              <a:tblPr firstRow="1" bandRow="1">
                <a:tableStyleId>{8FD4443E-F989-4FC4-A0C8-D5A2AF1F390B}</a:tableStyleId>
              </a:tblPr>
              <a:tblGrid>
                <a:gridCol w="4562024"/>
                <a:gridCol w="1836900"/>
                <a:gridCol w="1711340"/>
              </a:tblGrid>
              <a:tr h="329575">
                <a:tc>
                  <a:txBody>
                    <a:bodyPr/>
                    <a:lstStyle/>
                    <a:p>
                      <a:pPr algn="ctr">
                        <a:lnSpc>
                          <a:spcPct val="80000"/>
                        </a:lnSpc>
                      </a:pPr>
                      <a:r>
                        <a:rPr lang="en-ZA" sz="1900" dirty="0" smtClean="0">
                          <a:latin typeface="Calibri" panose="020F0502020204030204" pitchFamily="34" charset="0"/>
                        </a:rPr>
                        <a:t>Departments</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80000"/>
                        </a:lnSpc>
                      </a:pPr>
                      <a:r>
                        <a:rPr lang="en-ZA" sz="1900" dirty="0" smtClean="0">
                          <a:latin typeface="Calibri" panose="020F0502020204030204" pitchFamily="34" charset="0"/>
                        </a:rPr>
                        <a:t>Submitted Late</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80000"/>
                        </a:lnSpc>
                      </a:pPr>
                      <a:r>
                        <a:rPr lang="en-ZA" sz="1900" dirty="0" smtClean="0">
                          <a:latin typeface="Calibri" panose="020F0502020204030204" pitchFamily="34" charset="0"/>
                        </a:rPr>
                        <a:t>Not Submitted</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355425">
                <a:tc>
                  <a:txBody>
                    <a:bodyPr/>
                    <a:lstStyle/>
                    <a:p>
                      <a:pPr marL="0" indent="0">
                        <a:lnSpc>
                          <a:spcPct val="80000"/>
                        </a:lnSpc>
                        <a:buFont typeface="+mj-lt"/>
                        <a:buNone/>
                      </a:pPr>
                      <a:r>
                        <a:rPr lang="en-US" sz="1900" dirty="0" smtClean="0">
                          <a:solidFill>
                            <a:schemeClr val="tx1"/>
                          </a:solidFill>
                          <a:latin typeface="Calibri" panose="020F0502020204030204" pitchFamily="34" charset="0"/>
                        </a:rPr>
                        <a:t>Civilian Secretariat for</a:t>
                      </a:r>
                      <a:r>
                        <a:rPr lang="en-US" sz="1900" baseline="0" dirty="0" smtClean="0">
                          <a:solidFill>
                            <a:schemeClr val="tx1"/>
                          </a:solidFill>
                          <a:latin typeface="Calibri" panose="020F0502020204030204" pitchFamily="34" charset="0"/>
                        </a:rPr>
                        <a:t> </a:t>
                      </a:r>
                      <a:r>
                        <a:rPr lang="en-US" sz="1900" dirty="0" smtClean="0">
                          <a:solidFill>
                            <a:schemeClr val="tx1"/>
                          </a:solidFill>
                          <a:latin typeface="Calibri" panose="020F0502020204030204" pitchFamily="34" charset="0"/>
                        </a:rPr>
                        <a:t>Police Service</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80000"/>
                        </a:lnSpc>
                      </a:pP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2000" b="1" dirty="0" smtClean="0">
                          <a:solidFill>
                            <a:srgbClr val="FF0000"/>
                          </a:solidFill>
                          <a:latin typeface="Calibri" panose="020F0502020204030204" pitchFamily="34" charset="0"/>
                          <a:sym typeface="Wingdings" panose="05000000000000000000" pitchFamily="2" charset="2"/>
                        </a:rPr>
                        <a:t></a:t>
                      </a:r>
                      <a:endParaRPr lang="en-ZA" sz="2000" b="1" dirty="0" smtClean="0">
                        <a:solidFill>
                          <a:srgbClr val="FF0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5425">
                <a:tc>
                  <a:txBody>
                    <a:bodyPr/>
                    <a:lstStyle/>
                    <a:p>
                      <a:pPr marL="0" indent="0">
                        <a:lnSpc>
                          <a:spcPct val="80000"/>
                        </a:lnSpc>
                        <a:buFont typeface="+mj-lt"/>
                        <a:buNone/>
                      </a:pPr>
                      <a:r>
                        <a:rPr lang="en-ZA" sz="1900" dirty="0" smtClean="0">
                          <a:solidFill>
                            <a:schemeClr val="tx1"/>
                          </a:solidFill>
                          <a:latin typeface="Calibri" panose="020F0502020204030204" pitchFamily="34" charset="0"/>
                        </a:rPr>
                        <a:t>Correctional Services</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80000"/>
                        </a:lnSpc>
                      </a:pP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2000" b="1" dirty="0" smtClean="0">
                          <a:solidFill>
                            <a:srgbClr val="FF0000"/>
                          </a:solidFill>
                          <a:latin typeface="Calibri" panose="020F0502020204030204" pitchFamily="34" charset="0"/>
                          <a:sym typeface="Wingdings" panose="05000000000000000000" pitchFamily="2" charset="2"/>
                        </a:rPr>
                        <a:t></a:t>
                      </a:r>
                      <a:endParaRPr lang="en-ZA" sz="2000" b="1" dirty="0" smtClean="0">
                        <a:solidFill>
                          <a:srgbClr val="FF0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5425">
                <a:tc>
                  <a:txBody>
                    <a:bodyPr/>
                    <a:lstStyle/>
                    <a:p>
                      <a:pPr marL="0" indent="0">
                        <a:lnSpc>
                          <a:spcPct val="80000"/>
                        </a:lnSpc>
                        <a:buFont typeface="+mj-lt"/>
                        <a:buNone/>
                      </a:pPr>
                      <a:r>
                        <a:rPr lang="en-ZA" sz="1900" dirty="0" smtClean="0">
                          <a:solidFill>
                            <a:schemeClr val="tx1"/>
                          </a:solidFill>
                          <a:latin typeface="Calibri" panose="020F0502020204030204" pitchFamily="34" charset="0"/>
                        </a:rPr>
                        <a:t>Defence (Secretary for Defence)</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80000"/>
                        </a:lnSpc>
                      </a:pPr>
                      <a:endParaRPr lang="en-ZA" sz="1900" b="1" dirty="0">
                        <a:solidFill>
                          <a:srgbClr val="FFC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sym typeface="Wingdings" panose="05000000000000000000" pitchFamily="2" charset="2"/>
                        </a:rPr>
                        <a:t></a:t>
                      </a:r>
                      <a:endParaRPr kumimoji="0" lang="en-ZA"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5425">
                <a:tc>
                  <a:txBody>
                    <a:bodyPr/>
                    <a:lstStyle/>
                    <a:p>
                      <a:pPr marL="0" indent="0" algn="l" defTabSz="914400" rtl="0" eaLnBrk="1" latinLnBrk="0" hangingPunct="1">
                        <a:lnSpc>
                          <a:spcPct val="80000"/>
                        </a:lnSpc>
                        <a:buFont typeface="+mj-lt"/>
                        <a:buNone/>
                      </a:pPr>
                      <a:r>
                        <a:rPr lang="en-ZA" sz="1900" kern="1200" dirty="0" smtClean="0">
                          <a:solidFill>
                            <a:schemeClr val="tx1"/>
                          </a:solidFill>
                          <a:latin typeface="Calibri" panose="020F0502020204030204" pitchFamily="34" charset="0"/>
                          <a:ea typeface="+mn-ea"/>
                          <a:cs typeface="+mn-cs"/>
                        </a:rPr>
                        <a:t>Human Settlements</a:t>
                      </a:r>
                      <a:endParaRPr lang="en-ZA" sz="1900" kern="1200" dirty="0">
                        <a:solidFill>
                          <a:schemeClr val="tx1"/>
                        </a:solidFill>
                        <a:latin typeface="Calibri" panose="020F0502020204030204" pitchFamily="34" charset="0"/>
                        <a:ea typeface="+mn-ea"/>
                        <a:cs typeface="+mn-cs"/>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80000"/>
                        </a:lnSpc>
                      </a:pPr>
                      <a:endParaRPr lang="en-ZA" sz="1900" b="1" dirty="0">
                        <a:solidFill>
                          <a:srgbClr val="FFC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sym typeface="Wingdings" panose="05000000000000000000" pitchFamily="2" charset="2"/>
                        </a:rPr>
                        <a:t></a:t>
                      </a:r>
                      <a:endParaRPr kumimoji="0" lang="en-ZA" sz="20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5425">
                <a:tc>
                  <a:txBody>
                    <a:bodyPr/>
                    <a:lstStyle/>
                    <a:p>
                      <a:pPr marL="0" indent="0">
                        <a:lnSpc>
                          <a:spcPct val="80000"/>
                        </a:lnSpc>
                        <a:buFont typeface="+mj-lt"/>
                        <a:buNone/>
                      </a:pPr>
                      <a:r>
                        <a:rPr lang="en-ZA" sz="1900" dirty="0" smtClean="0">
                          <a:solidFill>
                            <a:schemeClr val="tx1"/>
                          </a:solidFill>
                          <a:latin typeface="Calibri" panose="020F0502020204030204" pitchFamily="34" charset="0"/>
                        </a:rPr>
                        <a:t>State Security Agency</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80000"/>
                        </a:lnSpc>
                      </a:pPr>
                      <a:endParaRPr lang="en-ZA" sz="1900" b="1" dirty="0">
                        <a:solidFill>
                          <a:srgbClr val="FFC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2000" b="1" dirty="0" smtClean="0">
                          <a:solidFill>
                            <a:srgbClr val="FF0000"/>
                          </a:solidFill>
                          <a:latin typeface="Calibri" panose="020F0502020204030204" pitchFamily="34" charset="0"/>
                          <a:sym typeface="Wingdings" panose="05000000000000000000" pitchFamily="2" charset="2"/>
                        </a:rPr>
                        <a:t></a:t>
                      </a:r>
                      <a:endParaRPr lang="en-ZA" sz="2000" b="1" dirty="0" smtClean="0">
                        <a:solidFill>
                          <a:srgbClr val="FF0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5425">
                <a:tc>
                  <a:txBody>
                    <a:bodyPr/>
                    <a:lstStyle/>
                    <a:p>
                      <a:pPr marL="0" indent="0">
                        <a:lnSpc>
                          <a:spcPct val="80000"/>
                        </a:lnSpc>
                        <a:buFont typeface="+mj-lt"/>
                        <a:buNone/>
                      </a:pPr>
                      <a:r>
                        <a:rPr lang="en-ZA" sz="1900" dirty="0" smtClean="0">
                          <a:solidFill>
                            <a:schemeClr val="tx1"/>
                          </a:solidFill>
                          <a:latin typeface="Calibri" panose="020F0502020204030204" pitchFamily="34" charset="0"/>
                        </a:rPr>
                        <a:t>Public Enterprises </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ZA" sz="2000" b="1" i="0" u="none" strike="noStrike" kern="1200" cap="none" spc="0" normalizeH="0" baseline="0" noProof="0" dirty="0" smtClean="0">
                        <a:ln>
                          <a:noFill/>
                        </a:ln>
                        <a:solidFill>
                          <a:srgbClr val="FFC000"/>
                        </a:solidFill>
                        <a:effectLst/>
                        <a:uLnTx/>
                        <a:uFillTx/>
                        <a:latin typeface="Calibri" panose="020F0502020204030204" pitchFamily="34" charset="0"/>
                        <a:ea typeface="+mn-ea"/>
                        <a:cs typeface="+mn-cs"/>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2000" b="1" dirty="0" smtClean="0">
                          <a:solidFill>
                            <a:srgbClr val="FF0000"/>
                          </a:solidFill>
                          <a:latin typeface="Calibri" panose="020F0502020204030204" pitchFamily="34" charset="0"/>
                          <a:sym typeface="Wingdings" panose="05000000000000000000" pitchFamily="2" charset="2"/>
                        </a:rPr>
                        <a:t></a:t>
                      </a:r>
                      <a:endParaRPr lang="en-ZA" sz="2000" b="1" dirty="0" smtClean="0">
                        <a:solidFill>
                          <a:srgbClr val="FF0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5425">
                <a:tc>
                  <a:txBody>
                    <a:bodyPr/>
                    <a:lstStyle/>
                    <a:p>
                      <a:pPr marL="0" indent="0">
                        <a:lnSpc>
                          <a:spcPct val="80000"/>
                        </a:lnSpc>
                        <a:buFont typeface="+mj-lt"/>
                        <a:buNone/>
                      </a:pPr>
                      <a:r>
                        <a:rPr lang="en-ZA" sz="1900" dirty="0" smtClean="0">
                          <a:solidFill>
                            <a:schemeClr val="tx1"/>
                          </a:solidFill>
                          <a:latin typeface="Calibri" panose="020F0502020204030204" pitchFamily="34" charset="0"/>
                        </a:rPr>
                        <a:t>Independent Police Investigative Directorate</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2000" b="1" dirty="0" smtClean="0">
                          <a:solidFill>
                            <a:srgbClr val="FFC000"/>
                          </a:solidFill>
                          <a:latin typeface="Calibri" panose="020F0502020204030204" pitchFamily="34" charset="0"/>
                          <a:sym typeface="Wingdings" panose="05000000000000000000" pitchFamily="2" charset="2"/>
                        </a:rPr>
                        <a:t></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80000"/>
                        </a:lnSpc>
                      </a:pPr>
                      <a:endParaRPr lang="en-ZA" sz="1900" b="1" dirty="0">
                        <a:solidFill>
                          <a:srgbClr val="FF0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5425">
                <a:tc>
                  <a:txBody>
                    <a:bodyPr/>
                    <a:lstStyle/>
                    <a:p>
                      <a:pPr marL="0" indent="0">
                        <a:lnSpc>
                          <a:spcPct val="80000"/>
                        </a:lnSpc>
                        <a:buFont typeface="+mj-lt"/>
                        <a:buNone/>
                      </a:pPr>
                      <a:r>
                        <a:rPr lang="en-US" sz="1900" dirty="0" smtClean="0">
                          <a:solidFill>
                            <a:schemeClr val="tx1"/>
                          </a:solidFill>
                          <a:latin typeface="Calibri" panose="020F0502020204030204" pitchFamily="34" charset="0"/>
                        </a:rPr>
                        <a:t>Office of the Chief Justice</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2000" b="1" dirty="0" smtClean="0">
                          <a:solidFill>
                            <a:srgbClr val="FFC000"/>
                          </a:solidFill>
                          <a:latin typeface="Calibri" panose="020F0502020204030204" pitchFamily="34" charset="0"/>
                          <a:sym typeface="Wingdings" panose="05000000000000000000" pitchFamily="2" charset="2"/>
                        </a:rPr>
                        <a:t></a:t>
                      </a:r>
                      <a:endParaRPr lang="en-ZA" sz="2000" b="1" dirty="0" smtClean="0">
                        <a:solidFill>
                          <a:srgbClr val="FFC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80000"/>
                        </a:lnSpc>
                      </a:pPr>
                      <a:endParaRPr lang="en-ZA" sz="1900" b="1" dirty="0">
                        <a:solidFill>
                          <a:srgbClr val="FF0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5425">
                <a:tc>
                  <a:txBody>
                    <a:bodyPr/>
                    <a:lstStyle/>
                    <a:p>
                      <a:pPr marL="0" indent="0">
                        <a:lnSpc>
                          <a:spcPct val="80000"/>
                        </a:lnSpc>
                        <a:buFont typeface="+mj-lt"/>
                        <a:buNone/>
                      </a:pPr>
                      <a:r>
                        <a:rPr lang="en-ZA" sz="1900" dirty="0" smtClean="0">
                          <a:solidFill>
                            <a:schemeClr val="tx1"/>
                          </a:solidFill>
                          <a:latin typeface="Calibri" panose="020F0502020204030204" pitchFamily="34" charset="0"/>
                        </a:rPr>
                        <a:t>Stats SA</a:t>
                      </a:r>
                      <a:endParaRPr lang="en-ZA" sz="1900" dirty="0">
                        <a:solidFill>
                          <a:schemeClr val="tx1"/>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FFC000"/>
                          </a:solidFill>
                          <a:effectLst/>
                          <a:uLnTx/>
                          <a:uFillTx/>
                          <a:latin typeface="Calibri" panose="020F0502020204030204" pitchFamily="34" charset="0"/>
                          <a:ea typeface="+mn-ea"/>
                          <a:cs typeface="+mn-cs"/>
                          <a:sym typeface="Wingdings" panose="05000000000000000000" pitchFamily="2" charset="2"/>
                        </a:rPr>
                        <a:t></a:t>
                      </a:r>
                      <a:endParaRPr kumimoji="0" lang="en-ZA" sz="2000" b="1" i="0" u="none" strike="noStrike" kern="1200" cap="none" spc="0" normalizeH="0" baseline="0" noProof="0" dirty="0" smtClean="0">
                        <a:ln>
                          <a:noFill/>
                        </a:ln>
                        <a:solidFill>
                          <a:srgbClr val="FFC000"/>
                        </a:solidFill>
                        <a:effectLst/>
                        <a:uLnTx/>
                        <a:uFillTx/>
                        <a:latin typeface="Calibri" panose="020F0502020204030204" pitchFamily="34" charset="0"/>
                        <a:ea typeface="+mn-ea"/>
                        <a:cs typeface="+mn-cs"/>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80000"/>
                        </a:lnSpc>
                      </a:pPr>
                      <a:endParaRPr lang="en-ZA" sz="1900" b="1" dirty="0">
                        <a:solidFill>
                          <a:srgbClr val="FF0000"/>
                        </a:solidFill>
                        <a:latin typeface="Calibri" panose="020F050202020403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08448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1" y="980729"/>
            <a:ext cx="8127912" cy="1368151"/>
          </a:xfrm>
          <a:noFill/>
        </p:spPr>
        <p:txBody>
          <a:bodyPr/>
          <a:lstStyle/>
          <a:p>
            <a:pPr algn="just"/>
            <a:r>
              <a:rPr lang="en-US" sz="1900" dirty="0" smtClean="0">
                <a:latin typeface="Calibri" panose="020F0502020204030204" pitchFamily="34" charset="0"/>
              </a:rPr>
              <a:t>It should be noted that acting DGs are not required to submit PAs.</a:t>
            </a:r>
            <a:endParaRPr lang="en-US" sz="1900" dirty="0">
              <a:latin typeface="Calibri" panose="020F0502020204030204" pitchFamily="34" charset="0"/>
            </a:endParaRPr>
          </a:p>
          <a:p>
            <a:pPr algn="just"/>
            <a:r>
              <a:rPr lang="en-US" sz="1900" dirty="0" smtClean="0">
                <a:latin typeface="Calibri" panose="020F0502020204030204" pitchFamily="34" charset="0"/>
              </a:rPr>
              <a:t>In 2016/17 there was an increase in the number of acting DGs (</a:t>
            </a:r>
            <a:r>
              <a:rPr lang="en-US" sz="1900" b="1" dirty="0" smtClean="0">
                <a:latin typeface="Calibri" panose="020F0502020204030204" pitchFamily="34" charset="0"/>
              </a:rPr>
              <a:t>17</a:t>
            </a:r>
            <a:r>
              <a:rPr lang="en-US" sz="1900" dirty="0" smtClean="0">
                <a:latin typeface="Calibri" panose="020F0502020204030204" pitchFamily="34" charset="0"/>
              </a:rPr>
              <a:t>) against the </a:t>
            </a:r>
            <a:r>
              <a:rPr lang="en-US" sz="1900" b="1" dirty="0" smtClean="0">
                <a:latin typeface="Calibri" panose="020F0502020204030204" pitchFamily="34" charset="0"/>
              </a:rPr>
              <a:t>14</a:t>
            </a:r>
            <a:r>
              <a:rPr lang="en-US" sz="1900" dirty="0" smtClean="0">
                <a:latin typeface="Calibri" panose="020F0502020204030204" pitchFamily="34" charset="0"/>
              </a:rPr>
              <a:t> in 2015/16, out of 48 National Depts.</a:t>
            </a:r>
          </a:p>
          <a:p>
            <a:pPr algn="just"/>
            <a:r>
              <a:rPr lang="en-US" sz="1900" dirty="0" smtClean="0">
                <a:latin typeface="Calibri" panose="020F0502020204030204" pitchFamily="34" charset="0"/>
              </a:rPr>
              <a:t>For 2017/18 there is a decline in acting DGs, </a:t>
            </a:r>
            <a:r>
              <a:rPr lang="en-US" sz="1900" b="1" dirty="0" smtClean="0">
                <a:latin typeface="Calibri" panose="020F0502020204030204" pitchFamily="34" charset="0"/>
              </a:rPr>
              <a:t>11 </a:t>
            </a:r>
            <a:r>
              <a:rPr lang="en-US" sz="1900" dirty="0" smtClean="0">
                <a:latin typeface="Calibri" panose="020F0502020204030204" pitchFamily="34" charset="0"/>
              </a:rPr>
              <a:t>out of 47 </a:t>
            </a:r>
            <a:r>
              <a:rPr lang="en-US" sz="1900" dirty="0">
                <a:latin typeface="Calibri" panose="020F0502020204030204" pitchFamily="34" charset="0"/>
              </a:rPr>
              <a:t>N</a:t>
            </a:r>
            <a:r>
              <a:rPr lang="en-US" sz="1900" dirty="0" smtClean="0">
                <a:latin typeface="Calibri" panose="020F0502020204030204" pitchFamily="34" charset="0"/>
              </a:rPr>
              <a:t>ational depts.</a:t>
            </a:r>
            <a:endParaRPr lang="en-US" sz="1900" dirty="0"/>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13</a:t>
            </a:fld>
            <a:endParaRPr lang="en-US"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171404258"/>
              </p:ext>
            </p:extLst>
          </p:nvPr>
        </p:nvGraphicFramePr>
        <p:xfrm>
          <a:off x="827584" y="2348880"/>
          <a:ext cx="7560840"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bwMode="auto">
          <a:xfrm>
            <a:off x="539552" y="476672"/>
            <a:ext cx="8136904"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a:solidFill>
                  <a:srgbClr val="800000"/>
                </a:solidFill>
                <a:latin typeface="Calibri" pitchFamily="34" charset="0"/>
                <a:cs typeface="Calibri" pitchFamily="34" charset="0"/>
              </a:rPr>
              <a:t>Performance Management </a:t>
            </a:r>
            <a:r>
              <a:rPr lang="en-US" sz="2800" b="1" dirty="0" smtClean="0">
                <a:solidFill>
                  <a:srgbClr val="800000"/>
                </a:solidFill>
                <a:latin typeface="Calibri" pitchFamily="34" charset="0"/>
                <a:cs typeface="Calibri" pitchFamily="34" charset="0"/>
              </a:rPr>
              <a:t>(3)</a:t>
            </a:r>
            <a:endParaRPr lang="en-US" sz="2800" kern="0" dirty="0">
              <a:solidFill>
                <a:srgbClr val="800000"/>
              </a:solidFill>
              <a:latin typeface="Berlin Sans FB Demi" pitchFamily="34" charset="0"/>
            </a:endParaRPr>
          </a:p>
        </p:txBody>
      </p:sp>
      <p:sp>
        <p:nvSpPr>
          <p:cNvPr id="2" name="TextBox 1"/>
          <p:cNvSpPr txBox="1"/>
          <p:nvPr/>
        </p:nvSpPr>
        <p:spPr>
          <a:xfrm>
            <a:off x="179512" y="5085184"/>
            <a:ext cx="8496944" cy="1261884"/>
          </a:xfrm>
          <a:prstGeom prst="rect">
            <a:avLst/>
          </a:prstGeom>
          <a:noFill/>
        </p:spPr>
        <p:txBody>
          <a:bodyPr wrap="square" rtlCol="0">
            <a:spAutoFit/>
          </a:bodyPr>
          <a:lstStyle/>
          <a:p>
            <a:pPr marL="400050" lvl="1" algn="just"/>
            <a:r>
              <a:rPr lang="en-US" sz="1900" dirty="0" smtClean="0">
                <a:solidFill>
                  <a:srgbClr val="000000"/>
                </a:solidFill>
                <a:latin typeface="Calibri" panose="020F0502020204030204" pitchFamily="34" charset="0"/>
              </a:rPr>
              <a:t>The departments with acting DGs 1) Arts </a:t>
            </a:r>
            <a:r>
              <a:rPr lang="en-US" sz="1900" dirty="0">
                <a:solidFill>
                  <a:srgbClr val="000000"/>
                </a:solidFill>
                <a:latin typeface="Calibri" panose="020F0502020204030204" pitchFamily="34" charset="0"/>
              </a:rPr>
              <a:t>&amp; </a:t>
            </a:r>
            <a:r>
              <a:rPr lang="en-US" sz="1900" dirty="0" smtClean="0">
                <a:solidFill>
                  <a:srgbClr val="000000"/>
                </a:solidFill>
                <a:latin typeface="Calibri" panose="020F0502020204030204" pitchFamily="34" charset="0"/>
              </a:rPr>
              <a:t>Culture, 2) Communications, 3) Cooperative Governance, 4) Economic Development, 5) GCIS, 6) Military Veterans, 7) Mineral Resources, 8) Rural Development, 9) SAPS, 10) Social Development and 11) Transport</a:t>
            </a:r>
            <a:r>
              <a:rPr lang="en-US" sz="1900" dirty="0">
                <a:solidFill>
                  <a:srgbClr val="000000"/>
                </a:solidFill>
                <a:latin typeface="Calibri" panose="020F0502020204030204" pitchFamily="34" charset="0"/>
              </a:rPr>
              <a:t>. </a:t>
            </a:r>
          </a:p>
        </p:txBody>
      </p:sp>
      <p:sp>
        <p:nvSpPr>
          <p:cNvPr id="9" name="TextBox 8"/>
          <p:cNvSpPr txBox="1"/>
          <p:nvPr/>
        </p:nvSpPr>
        <p:spPr>
          <a:xfrm>
            <a:off x="467544" y="6309320"/>
            <a:ext cx="7848872" cy="307777"/>
          </a:xfrm>
          <a:prstGeom prst="rect">
            <a:avLst/>
          </a:prstGeom>
          <a:noFill/>
        </p:spPr>
        <p:txBody>
          <a:bodyPr wrap="square" rtlCol="0">
            <a:spAutoFit/>
          </a:bodyPr>
          <a:lstStyle/>
          <a:p>
            <a:r>
              <a:rPr lang="en-ZA" sz="1400" dirty="0" smtClean="0">
                <a:solidFill>
                  <a:schemeClr val="bg1"/>
                </a:solidFill>
                <a:latin typeface="Calibri" pitchFamily="34" charset="0"/>
              </a:rPr>
              <a:t>Sourced</a:t>
            </a:r>
            <a:r>
              <a:rPr lang="en-US" sz="1400" dirty="0" smtClean="0">
                <a:solidFill>
                  <a:schemeClr val="bg1"/>
                </a:solidFill>
                <a:latin typeface="Calibri" pitchFamily="34" charset="0"/>
              </a:rPr>
              <a:t>: DPME as at end of August 2017.</a:t>
            </a:r>
            <a:endParaRPr lang="en-ZA" sz="1400" dirty="0">
              <a:solidFill>
                <a:schemeClr val="bg1"/>
              </a:solidFill>
              <a:latin typeface="Calibri" pitchFamily="34" charset="0"/>
            </a:endParaRPr>
          </a:p>
        </p:txBody>
      </p:sp>
    </p:spTree>
    <p:extLst>
      <p:ext uri="{BB962C8B-B14F-4D97-AF65-F5344CB8AC3E}">
        <p14:creationId xmlns:p14="http://schemas.microsoft.com/office/powerpoint/2010/main" xmlns="" val="146157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7544" y="548680"/>
            <a:ext cx="8229600" cy="720081"/>
          </a:xfrm>
        </p:spPr>
        <p:txBody>
          <a:bodyPr/>
          <a:lstStyle/>
          <a:p>
            <a:r>
              <a:rPr lang="en-US" altLang="en-US" sz="2800" b="1" kern="1200" dirty="0">
                <a:solidFill>
                  <a:srgbClr val="800000"/>
                </a:solidFill>
                <a:latin typeface="Calibri" pitchFamily="34" charset="0"/>
                <a:cs typeface="Calibri" pitchFamily="34" charset="0"/>
              </a:rPr>
              <a:t>Performance Management (4) </a:t>
            </a:r>
            <a:endParaRPr lang="en-ZA" altLang="en-US" sz="2400" dirty="0" smtClean="0">
              <a:solidFill>
                <a:srgbClr val="800000"/>
              </a:solidFill>
            </a:endParaRPr>
          </a:p>
        </p:txBody>
      </p:sp>
      <p:sp>
        <p:nvSpPr>
          <p:cNvPr id="44035" name="Content Placeholder 2"/>
          <p:cNvSpPr>
            <a:spLocks noGrp="1"/>
          </p:cNvSpPr>
          <p:nvPr>
            <p:ph idx="1"/>
          </p:nvPr>
        </p:nvSpPr>
        <p:spPr>
          <a:xfrm>
            <a:off x="539552" y="1124744"/>
            <a:ext cx="8230369" cy="5016153"/>
          </a:xfrm>
          <a:noFill/>
        </p:spPr>
        <p:txBody>
          <a:bodyPr/>
          <a:lstStyle/>
          <a:p>
            <a:pPr algn="just" eaLnBrk="1" hangingPunct="1">
              <a:lnSpc>
                <a:spcPct val="130000"/>
              </a:lnSpc>
            </a:pPr>
            <a:r>
              <a:rPr lang="en-ZA" altLang="en-US" sz="1900" dirty="0" smtClean="0">
                <a:latin typeface="Calibri" panose="020F0502020204030204" pitchFamily="34" charset="0"/>
              </a:rPr>
              <a:t>According to the DPSA, the average time spent by DGs/HoDs in a post has improved over the past three years from 2.7 years to 3.08 years.  </a:t>
            </a:r>
          </a:p>
          <a:p>
            <a:pPr algn="just" eaLnBrk="1" hangingPunct="1">
              <a:lnSpc>
                <a:spcPct val="130000"/>
              </a:lnSpc>
            </a:pPr>
            <a:r>
              <a:rPr lang="en-ZA" altLang="en-US" sz="1900" dirty="0" smtClean="0">
                <a:latin typeface="Calibri" panose="020F0502020204030204" pitchFamily="34" charset="0"/>
              </a:rPr>
              <a:t>At the national level, the average is just over 3.5 years, whereas the average for provinces is below 3 years. These figures are much higher than the statistics reported by the Institute of Race Relations  (IRR - August 2017). </a:t>
            </a:r>
          </a:p>
          <a:p>
            <a:pPr algn="just" eaLnBrk="1" hangingPunct="1">
              <a:lnSpc>
                <a:spcPct val="130000"/>
              </a:lnSpc>
            </a:pPr>
            <a:r>
              <a:rPr lang="en-ZA" altLang="en-US" sz="1900" dirty="0" smtClean="0">
                <a:latin typeface="Calibri" panose="020F0502020204030204" pitchFamily="34" charset="0"/>
              </a:rPr>
              <a:t>According to the IRR report (2017:06) between May 2009 up to March 2017, a total of 172 individuals have held the position of DG in </a:t>
            </a:r>
            <a:r>
              <a:rPr lang="en-ZA" altLang="en-US" sz="1900" b="1" dirty="0" smtClean="0">
                <a:latin typeface="Calibri" panose="020F0502020204030204" pitchFamily="34" charset="0"/>
              </a:rPr>
              <a:t>38 key national departments</a:t>
            </a:r>
            <a:r>
              <a:rPr lang="en-ZA" altLang="en-US" sz="1900" dirty="0" smtClean="0">
                <a:latin typeface="Calibri" panose="020F0502020204030204" pitchFamily="34" charset="0"/>
              </a:rPr>
              <a:t>, either on a fixed term contract or acting capacity. The figures represent an average of 22 months for a DG in their posts before a change occurs.</a:t>
            </a:r>
          </a:p>
          <a:p>
            <a:pPr algn="just" eaLnBrk="1" hangingPunct="1">
              <a:lnSpc>
                <a:spcPct val="130000"/>
              </a:lnSpc>
            </a:pPr>
            <a:r>
              <a:rPr lang="en-ZA" altLang="en-US" sz="1900" dirty="0" smtClean="0">
                <a:latin typeface="Calibri" panose="020F0502020204030204" pitchFamily="34" charset="0"/>
              </a:rPr>
              <a:t>In spite of the differences, the statistics affirm the concerns alluded to in the National Development Plan (NDP, Vison 2030) regarding instability at the political administrative interface. </a:t>
            </a:r>
          </a:p>
        </p:txBody>
      </p:sp>
      <p:sp>
        <p:nvSpPr>
          <p:cNvPr id="44036" name="Slide Number Placeholder 3"/>
          <p:cNvSpPr txBox="1">
            <a:spLocks noGrp="1"/>
          </p:cNvSpPr>
          <p:nvPr/>
        </p:nvSpPr>
        <p:spPr bwMode="auto">
          <a:xfrm>
            <a:off x="6588224"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pitchFamily="34"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r>
              <a:rPr lang="en-US" altLang="en-US" sz="1400" dirty="0" smtClean="0">
                <a:solidFill>
                  <a:schemeClr val="bg1"/>
                </a:solidFill>
              </a:rPr>
              <a:t>14</a:t>
            </a:r>
            <a:endParaRPr lang="en-US" altLang="en-US" sz="1400" dirty="0">
              <a:solidFill>
                <a:schemeClr val="bg1"/>
              </a:solidFill>
            </a:endParaRPr>
          </a:p>
        </p:txBody>
      </p:sp>
    </p:spTree>
    <p:extLst>
      <p:ext uri="{BB962C8B-B14F-4D97-AF65-F5344CB8AC3E}">
        <p14:creationId xmlns:p14="http://schemas.microsoft.com/office/powerpoint/2010/main" xmlns="" val="966968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46856" y="311373"/>
            <a:ext cx="8229600" cy="633413"/>
          </a:xfrm>
        </p:spPr>
        <p:txBody>
          <a:bodyPr/>
          <a:lstStyle/>
          <a:p>
            <a:r>
              <a:rPr lang="en-US" altLang="en-US" sz="2400" b="1" kern="1200" dirty="0">
                <a:solidFill>
                  <a:srgbClr val="800000"/>
                </a:solidFill>
                <a:latin typeface="Calibri" pitchFamily="34" charset="0"/>
                <a:cs typeface="Calibri" pitchFamily="34" charset="0"/>
              </a:rPr>
              <a:t>Performance Management </a:t>
            </a:r>
            <a:r>
              <a:rPr lang="en-US" altLang="en-US" sz="2400" b="1" kern="1200" dirty="0" smtClean="0">
                <a:solidFill>
                  <a:srgbClr val="800000"/>
                </a:solidFill>
                <a:latin typeface="Calibri" pitchFamily="34" charset="0"/>
                <a:cs typeface="Calibri" pitchFamily="34" charset="0"/>
              </a:rPr>
              <a:t>(5) </a:t>
            </a:r>
            <a:endParaRPr lang="en-ZA" altLang="en-US" sz="2400" b="1" dirty="0" smtClean="0">
              <a:solidFill>
                <a:srgbClr val="800000"/>
              </a:solidFill>
              <a:latin typeface="Arial Black" pitchFamily="34" charset="0"/>
            </a:endParaRPr>
          </a:p>
        </p:txBody>
      </p:sp>
      <p:sp>
        <p:nvSpPr>
          <p:cNvPr id="45059" name="Content Placeholder 2"/>
          <p:cNvSpPr>
            <a:spLocks noGrp="1"/>
          </p:cNvSpPr>
          <p:nvPr>
            <p:ph idx="1"/>
          </p:nvPr>
        </p:nvSpPr>
        <p:spPr>
          <a:xfrm>
            <a:off x="466725" y="764704"/>
            <a:ext cx="8209731" cy="5401146"/>
          </a:xfrm>
        </p:spPr>
        <p:txBody>
          <a:bodyPr/>
          <a:lstStyle/>
          <a:p>
            <a:pPr algn="just">
              <a:lnSpc>
                <a:spcPct val="120000"/>
              </a:lnSpc>
            </a:pPr>
            <a:r>
              <a:rPr lang="en-ZA" altLang="en-US" sz="2000" b="1" dirty="0" smtClean="0">
                <a:solidFill>
                  <a:srgbClr val="FF0000"/>
                </a:solidFill>
                <a:latin typeface="Calibri" panose="020F0502020204030204" pitchFamily="34" charset="0"/>
              </a:rPr>
              <a:t>So what is the PSC doing regarding this matter?</a:t>
            </a:r>
          </a:p>
          <a:p>
            <a:pPr algn="just">
              <a:lnSpc>
                <a:spcPct val="130000"/>
              </a:lnSpc>
            </a:pPr>
            <a:r>
              <a:rPr lang="en-ZA" altLang="en-US" sz="1900" dirty="0" smtClean="0">
                <a:latin typeface="Calibri" panose="020F0502020204030204" pitchFamily="34" charset="0"/>
              </a:rPr>
              <a:t>The PSC has engaged with the Minister for Pubic Service and Administration (MPSA) and Minister in The Presidency to discuss issues pertaining to the career incidents of DGs/HoDs. </a:t>
            </a:r>
          </a:p>
          <a:p>
            <a:pPr algn="just">
              <a:lnSpc>
                <a:spcPct val="130000"/>
              </a:lnSpc>
            </a:pPr>
            <a:r>
              <a:rPr lang="en-US" altLang="en-US" sz="1900" dirty="0" smtClean="0">
                <a:latin typeface="Calibri" panose="020F0502020204030204" pitchFamily="34" charset="0"/>
              </a:rPr>
              <a:t>In 2014 the PSC submitted a report to the Presidency after the precautionary suspension of some DGs requesting that the role of EAs in disciplining HoDs be clarified. The PSC is also mediating in some of the current disciplinary cases. </a:t>
            </a:r>
            <a:endParaRPr lang="en-ZA" altLang="en-US" sz="1900" dirty="0" smtClean="0">
              <a:latin typeface="Calibri" panose="020F0502020204030204" pitchFamily="34" charset="0"/>
            </a:endParaRPr>
          </a:p>
          <a:p>
            <a:pPr algn="just">
              <a:lnSpc>
                <a:spcPct val="130000"/>
              </a:lnSpc>
            </a:pPr>
            <a:r>
              <a:rPr lang="en-ZA" altLang="en-US" sz="1900" dirty="0" smtClean="0">
                <a:latin typeface="Calibri" panose="020F0502020204030204" pitchFamily="34" charset="0"/>
              </a:rPr>
              <a:t>The PSC has engaged with EAs after investigating grievances of HoDs and in some instances, the PSC’s interventions have resulted in the reinstatement of some HoDs and/or their deployment to other areas where their skills can be appropriately utilised. </a:t>
            </a:r>
          </a:p>
          <a:p>
            <a:pPr algn="just">
              <a:lnSpc>
                <a:spcPct val="130000"/>
              </a:lnSpc>
            </a:pPr>
            <a:r>
              <a:rPr lang="en-ZA" altLang="en-US" sz="1900" dirty="0" smtClean="0">
                <a:latin typeface="Calibri" panose="020F0502020204030204" pitchFamily="34" charset="0"/>
              </a:rPr>
              <a:t>However, in some instances the PSC is unable to assist because the parties end up pursuing legal action.</a:t>
            </a:r>
          </a:p>
        </p:txBody>
      </p:sp>
      <p:sp>
        <p:nvSpPr>
          <p:cNvPr id="5" name="Slide Number Placeholder 3"/>
          <p:cNvSpPr txBox="1">
            <a:spLocks noGrp="1"/>
          </p:cNvSpPr>
          <p:nvPr/>
        </p:nvSpPr>
        <p:spPr bwMode="auto">
          <a:xfrm>
            <a:off x="6588224"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pitchFamily="34"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r>
              <a:rPr lang="en-US" altLang="en-US" sz="1400" dirty="0" smtClean="0">
                <a:solidFill>
                  <a:schemeClr val="bg1"/>
                </a:solidFill>
              </a:rPr>
              <a:t>15</a:t>
            </a:r>
            <a:endParaRPr lang="en-US" altLang="en-US" sz="1400" dirty="0">
              <a:solidFill>
                <a:schemeClr val="bg1"/>
              </a:solidFill>
            </a:endParaRPr>
          </a:p>
        </p:txBody>
      </p:sp>
    </p:spTree>
    <p:extLst>
      <p:ext uri="{BB962C8B-B14F-4D97-AF65-F5344CB8AC3E}">
        <p14:creationId xmlns:p14="http://schemas.microsoft.com/office/powerpoint/2010/main" xmlns="" val="2185502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548680"/>
            <a:ext cx="8229600" cy="576263"/>
          </a:xfrm>
          <a:noFill/>
        </p:spPr>
        <p:txBody>
          <a:bodyPr/>
          <a:lstStyle/>
          <a:p>
            <a:r>
              <a:rPr lang="en-US" sz="2800" b="1" dirty="0">
                <a:solidFill>
                  <a:srgbClr val="800000"/>
                </a:solidFill>
                <a:latin typeface="Calibri" pitchFamily="34" charset="0"/>
                <a:cs typeface="Calibri" pitchFamily="34" charset="0"/>
              </a:rPr>
              <a:t>Non-Compliance with financial disclosure framework</a:t>
            </a:r>
            <a:endParaRPr lang="en-US" sz="2800" dirty="0">
              <a:solidFill>
                <a:srgbClr val="800000"/>
              </a:solidFill>
              <a:latin typeface="Berlin Sans FB Demi" pitchFamily="34" charset="0"/>
            </a:endParaRPr>
          </a:p>
        </p:txBody>
      </p:sp>
      <p:sp>
        <p:nvSpPr>
          <p:cNvPr id="6147" name="Content Placeholder 2"/>
          <p:cNvSpPr>
            <a:spLocks noGrp="1"/>
          </p:cNvSpPr>
          <p:nvPr>
            <p:ph idx="1"/>
          </p:nvPr>
        </p:nvSpPr>
        <p:spPr>
          <a:xfrm>
            <a:off x="467544" y="1124744"/>
            <a:ext cx="8219257" cy="1134382"/>
          </a:xfrm>
          <a:noFill/>
        </p:spPr>
        <p:txBody>
          <a:bodyPr/>
          <a:lstStyle/>
          <a:p>
            <a:pPr algn="just">
              <a:lnSpc>
                <a:spcPct val="110000"/>
              </a:lnSpc>
              <a:spcBef>
                <a:spcPts val="0"/>
              </a:spcBef>
              <a:buClrTx/>
              <a:buSzPct val="100000"/>
              <a:defRPr/>
            </a:pPr>
            <a:r>
              <a:rPr lang="en-GB" sz="2000" dirty="0">
                <a:latin typeface="Calibri" pitchFamily="34" charset="0"/>
                <a:cs typeface="Calibri" pitchFamily="34" charset="0"/>
              </a:rPr>
              <a:t>The number of forms received and outstanding </a:t>
            </a:r>
            <a:r>
              <a:rPr lang="en-GB" sz="2000" dirty="0" smtClean="0">
                <a:latin typeface="Calibri" pitchFamily="34" charset="0"/>
                <a:cs typeface="Calibri" pitchFamily="34" charset="0"/>
              </a:rPr>
              <a:t>after </a:t>
            </a:r>
            <a:r>
              <a:rPr lang="en-GB" sz="2000" dirty="0">
                <a:latin typeface="Calibri" pitchFamily="34" charset="0"/>
                <a:cs typeface="Calibri" pitchFamily="34" charset="0"/>
              </a:rPr>
              <a:t>validation with departments for the </a:t>
            </a:r>
            <a:r>
              <a:rPr lang="en-GB" sz="2000" dirty="0" smtClean="0">
                <a:latin typeface="Calibri" pitchFamily="34" charset="0"/>
                <a:cs typeface="Calibri" pitchFamily="34" charset="0"/>
              </a:rPr>
              <a:t>2016/17 </a:t>
            </a:r>
            <a:r>
              <a:rPr lang="en-GB" sz="2000" dirty="0">
                <a:latin typeface="Calibri" pitchFamily="34" charset="0"/>
                <a:cs typeface="Calibri" pitchFamily="34" charset="0"/>
              </a:rPr>
              <a:t>financial </a:t>
            </a:r>
            <a:r>
              <a:rPr lang="en-GB" sz="2000" dirty="0" smtClean="0">
                <a:latin typeface="Calibri" pitchFamily="34" charset="0"/>
                <a:cs typeface="Calibri" pitchFamily="34" charset="0"/>
              </a:rPr>
              <a:t>year, shows a 99% compliance rate for National Departments:</a:t>
            </a:r>
            <a:endParaRPr lang="en-ZA" sz="2000" dirty="0" smtClean="0"/>
          </a:p>
          <a:p>
            <a:pPr lvl="1" indent="-342900" algn="just">
              <a:lnSpc>
                <a:spcPct val="110000"/>
              </a:lnSpc>
              <a:buFont typeface="Wingdings" panose="05000000000000000000" pitchFamily="2" charset="2"/>
              <a:buChar char="§"/>
              <a:tabLst>
                <a:tab pos="457200" algn="l"/>
              </a:tabLst>
              <a:defRPr/>
            </a:pPr>
            <a:endParaRPr lang="en-ZA" sz="2000" dirty="0" smtClean="0"/>
          </a:p>
          <a:p>
            <a:pPr lvl="1" indent="-342900" algn="just">
              <a:lnSpc>
                <a:spcPct val="110000"/>
              </a:lnSpc>
              <a:buFont typeface="Wingdings" panose="05000000000000000000" pitchFamily="2" charset="2"/>
              <a:buChar char="§"/>
              <a:tabLst>
                <a:tab pos="457200" algn="l"/>
              </a:tabLst>
              <a:defRPr/>
            </a:pPr>
            <a:endParaRPr lang="en-ZA" sz="2000" dirty="0" smtClean="0"/>
          </a:p>
          <a:p>
            <a:pPr lvl="1" indent="-342900" algn="just">
              <a:lnSpc>
                <a:spcPct val="110000"/>
              </a:lnSpc>
              <a:buFont typeface="Wingdings" panose="05000000000000000000" pitchFamily="2" charset="2"/>
              <a:buChar char="§"/>
              <a:tabLst>
                <a:tab pos="457200" algn="l"/>
              </a:tabLst>
              <a:defRPr/>
            </a:pPr>
            <a:endParaRPr lang="en-ZA" sz="2000" dirty="0" smtClean="0"/>
          </a:p>
          <a:p>
            <a:pPr lvl="1" indent="-342900" algn="just">
              <a:lnSpc>
                <a:spcPct val="110000"/>
              </a:lnSpc>
              <a:buFont typeface="Wingdings" panose="05000000000000000000" pitchFamily="2" charset="2"/>
              <a:buChar char="§"/>
              <a:tabLst>
                <a:tab pos="457200" algn="l"/>
              </a:tabLst>
              <a:defRPr/>
            </a:pPr>
            <a:endParaRPr lang="en-ZA" sz="2000" dirty="0" smtClean="0"/>
          </a:p>
        </p:txBody>
      </p:sp>
      <p:sp>
        <p:nvSpPr>
          <p:cNvPr id="7171" name="Slide Number Placeholder 3"/>
          <p:cNvSpPr>
            <a:spLocks noGrp="1"/>
          </p:cNvSpPr>
          <p:nvPr>
            <p:ph type="sldNum" sz="quarter" idx="12"/>
          </p:nvPr>
        </p:nvSpPr>
        <p:spPr>
          <a:xfrm>
            <a:off x="6553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hangingPunct="0"/>
            <a:fld id="{76AD6A78-59B4-4DFC-9BF4-BEA113970F60}" type="slidenum">
              <a:rPr lang="en-US" altLang="en-US" sz="1400" b="0">
                <a:solidFill>
                  <a:schemeClr val="bg1"/>
                </a:solidFill>
                <a:latin typeface="Arial" charset="0"/>
              </a:rPr>
              <a:pPr algn="r" eaLnBrk="0" hangingPunct="0"/>
              <a:t>17</a:t>
            </a:fld>
            <a:endParaRPr lang="en-US" altLang="en-US" sz="1400" b="0" dirty="0">
              <a:solidFill>
                <a:schemeClr val="bg1"/>
              </a:solidFill>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73681808"/>
              </p:ext>
            </p:extLst>
          </p:nvPr>
        </p:nvGraphicFramePr>
        <p:xfrm>
          <a:off x="683568" y="2348880"/>
          <a:ext cx="7776865" cy="1728192"/>
        </p:xfrm>
        <a:graphic>
          <a:graphicData uri="http://schemas.openxmlformats.org/drawingml/2006/table">
            <a:tbl>
              <a:tblPr firstRow="1" firstCol="1" bandRow="1"/>
              <a:tblGrid>
                <a:gridCol w="1267234"/>
                <a:gridCol w="1301926"/>
                <a:gridCol w="1438971"/>
                <a:gridCol w="1301926"/>
                <a:gridCol w="1370449"/>
                <a:gridCol w="1096359"/>
              </a:tblGrid>
              <a:tr h="751811">
                <a:tc rowSpan="2">
                  <a:txBody>
                    <a:bodyPr/>
                    <a:lstStyle/>
                    <a:p>
                      <a:pPr algn="ctr">
                        <a:lnSpc>
                          <a:spcPct val="90000"/>
                        </a:lnSpc>
                        <a:spcAft>
                          <a:spcPts val="0"/>
                        </a:spcAft>
                      </a:pPr>
                      <a:r>
                        <a:rPr lang="en-ZA" sz="1600" b="1" dirty="0">
                          <a:solidFill>
                            <a:schemeClr val="bg1"/>
                          </a:solidFill>
                          <a:effectLst/>
                          <a:latin typeface="Calibri" pitchFamily="34" charset="0"/>
                          <a:ea typeface="Times New Roman"/>
                          <a:cs typeface="Times New Roman"/>
                        </a:rPr>
                        <a:t>National Departments</a:t>
                      </a:r>
                      <a:endParaRPr lang="en-ZA" sz="1600" b="1" dirty="0">
                        <a:solidFill>
                          <a:schemeClr val="bg1"/>
                        </a:solidFill>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31849B"/>
                    </a:solidFill>
                  </a:tcPr>
                </a:tc>
                <a:tc>
                  <a:txBody>
                    <a:bodyPr/>
                    <a:lstStyle/>
                    <a:p>
                      <a:pPr algn="ctr">
                        <a:lnSpc>
                          <a:spcPct val="90000"/>
                        </a:lnSpc>
                        <a:spcAft>
                          <a:spcPts val="0"/>
                        </a:spcAft>
                      </a:pPr>
                      <a:r>
                        <a:rPr lang="en-ZA" sz="1600" b="1" dirty="0" smtClean="0">
                          <a:solidFill>
                            <a:schemeClr val="bg1"/>
                          </a:solidFill>
                          <a:effectLst/>
                          <a:latin typeface="Calibri" pitchFamily="34" charset="0"/>
                          <a:ea typeface="Times New Roman"/>
                          <a:cs typeface="Times New Roman"/>
                        </a:rPr>
                        <a:t>No. of SMS Members</a:t>
                      </a:r>
                      <a:endParaRPr lang="en-ZA" sz="1600" b="1" dirty="0">
                        <a:solidFill>
                          <a:schemeClr val="bg1"/>
                        </a:solidFill>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31849B"/>
                    </a:solidFill>
                  </a:tcPr>
                </a:tc>
                <a:tc>
                  <a:txBody>
                    <a:bodyPr/>
                    <a:lstStyle/>
                    <a:p>
                      <a:pPr algn="ctr">
                        <a:lnSpc>
                          <a:spcPct val="90000"/>
                        </a:lnSpc>
                        <a:spcAft>
                          <a:spcPts val="0"/>
                        </a:spcAft>
                      </a:pPr>
                      <a:r>
                        <a:rPr lang="en-ZA" sz="1600" b="1" dirty="0" smtClean="0">
                          <a:solidFill>
                            <a:schemeClr val="bg1"/>
                          </a:solidFill>
                          <a:effectLst/>
                          <a:latin typeface="Calibri" pitchFamily="34" charset="0"/>
                          <a:ea typeface="Times New Roman"/>
                          <a:cs typeface="Times New Roman"/>
                        </a:rPr>
                        <a:t>No. of Forms Submitted Manually</a:t>
                      </a:r>
                      <a:endParaRPr lang="en-ZA" sz="1600" b="1" dirty="0">
                        <a:solidFill>
                          <a:schemeClr val="bg1"/>
                        </a:solidFill>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31849B"/>
                    </a:solidFill>
                  </a:tcPr>
                </a:tc>
                <a:tc>
                  <a:txBody>
                    <a:bodyPr/>
                    <a:lstStyle/>
                    <a:p>
                      <a:pPr algn="ctr">
                        <a:lnSpc>
                          <a:spcPct val="90000"/>
                        </a:lnSpc>
                        <a:spcAft>
                          <a:spcPts val="0"/>
                        </a:spcAft>
                      </a:pPr>
                      <a:r>
                        <a:rPr lang="en-ZA" sz="1600" b="1" dirty="0" smtClean="0">
                          <a:solidFill>
                            <a:schemeClr val="bg1"/>
                          </a:solidFill>
                          <a:effectLst/>
                          <a:latin typeface="Calibri" pitchFamily="34" charset="0"/>
                          <a:ea typeface="Times New Roman"/>
                          <a:cs typeface="Times New Roman"/>
                        </a:rPr>
                        <a:t>No. of forms submitted via E-disclosure</a:t>
                      </a:r>
                      <a:endParaRPr lang="en-ZA" sz="1600" b="1" dirty="0">
                        <a:solidFill>
                          <a:schemeClr val="bg1"/>
                        </a:solidFill>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31849B"/>
                    </a:solidFill>
                  </a:tcPr>
                </a:tc>
                <a:tc>
                  <a:txBody>
                    <a:bodyPr/>
                    <a:lstStyle/>
                    <a:p>
                      <a:pPr algn="ctr">
                        <a:lnSpc>
                          <a:spcPct val="90000"/>
                        </a:lnSpc>
                        <a:spcAft>
                          <a:spcPts val="0"/>
                        </a:spcAft>
                      </a:pPr>
                      <a:r>
                        <a:rPr lang="en-ZA" sz="1600" b="1" dirty="0" smtClean="0">
                          <a:solidFill>
                            <a:schemeClr val="bg1"/>
                          </a:solidFill>
                          <a:effectLst/>
                          <a:latin typeface="Calibri" pitchFamily="34" charset="0"/>
                          <a:ea typeface="Times New Roman"/>
                          <a:cs typeface="Times New Roman"/>
                        </a:rPr>
                        <a:t>No. of Forms Outstanding</a:t>
                      </a:r>
                      <a:endParaRPr lang="en-ZA" sz="1600" b="1" dirty="0">
                        <a:solidFill>
                          <a:schemeClr val="bg1"/>
                        </a:solidFill>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31849B"/>
                    </a:solidFill>
                  </a:tcPr>
                </a:tc>
                <a:tc>
                  <a:txBody>
                    <a:bodyPr/>
                    <a:lstStyle/>
                    <a:p>
                      <a:pPr algn="ctr">
                        <a:lnSpc>
                          <a:spcPct val="90000"/>
                        </a:lnSpc>
                        <a:spcAft>
                          <a:spcPts val="0"/>
                        </a:spcAft>
                      </a:pPr>
                      <a:r>
                        <a:rPr lang="en-ZA" sz="1600" b="1" dirty="0" smtClean="0">
                          <a:solidFill>
                            <a:schemeClr val="bg1"/>
                          </a:solidFill>
                          <a:effectLst/>
                          <a:latin typeface="Calibri" pitchFamily="34" charset="0"/>
                          <a:ea typeface="Times New Roman"/>
                          <a:cs typeface="Times New Roman"/>
                        </a:rPr>
                        <a:t>% Received</a:t>
                      </a:r>
                      <a:endParaRPr lang="en-ZA" sz="1600" b="1" dirty="0">
                        <a:solidFill>
                          <a:schemeClr val="bg1"/>
                        </a:solidFill>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31849B"/>
                    </a:solidFill>
                  </a:tcPr>
                </a:tc>
              </a:tr>
              <a:tr h="438550">
                <a:tc vMerge="1">
                  <a:txBody>
                    <a:bodyPr/>
                    <a:lstStyle/>
                    <a:p>
                      <a:pPr>
                        <a:lnSpc>
                          <a:spcPct val="90000"/>
                        </a:lnSpc>
                        <a:spcAft>
                          <a:spcPts val="0"/>
                        </a:spcAft>
                      </a:pPr>
                      <a:endParaRPr lang="en-ZA" sz="1800" b="0" dirty="0">
                        <a:effectLst/>
                        <a:latin typeface="Calibri" pitchFamily="34" charset="0"/>
                        <a:ea typeface="Calibri"/>
                        <a:cs typeface="Times New Roman"/>
                      </a:endParaRPr>
                    </a:p>
                  </a:txBody>
                  <a:tcPr marL="68584" marR="68584"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DAEEF3"/>
                    </a:solidFill>
                  </a:tcPr>
                </a:tc>
                <a:tc>
                  <a:txBody>
                    <a:bodyPr/>
                    <a:lstStyle/>
                    <a:p>
                      <a:pPr algn="ctr">
                        <a:lnSpc>
                          <a:spcPct val="90000"/>
                        </a:lnSpc>
                        <a:spcAft>
                          <a:spcPts val="0"/>
                        </a:spcAft>
                      </a:pPr>
                      <a:r>
                        <a:rPr lang="en-ZA" sz="1600" b="0" dirty="0" smtClean="0">
                          <a:effectLst/>
                          <a:latin typeface="Calibri" pitchFamily="34" charset="0"/>
                          <a:ea typeface="Calibri"/>
                          <a:cs typeface="Times New Roman"/>
                        </a:rPr>
                        <a:t>6 045</a:t>
                      </a:r>
                      <a:endParaRPr lang="en-ZA" sz="1600" b="0" dirty="0">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DAEEF3"/>
                    </a:solidFill>
                  </a:tcPr>
                </a:tc>
                <a:tc>
                  <a:txBody>
                    <a:bodyPr/>
                    <a:lstStyle/>
                    <a:p>
                      <a:pPr algn="ctr">
                        <a:lnSpc>
                          <a:spcPct val="90000"/>
                        </a:lnSpc>
                        <a:spcAft>
                          <a:spcPts val="0"/>
                        </a:spcAft>
                      </a:pPr>
                      <a:r>
                        <a:rPr lang="en-ZA" sz="1600" b="0" dirty="0" smtClean="0">
                          <a:effectLst/>
                          <a:latin typeface="Calibri" pitchFamily="34" charset="0"/>
                          <a:ea typeface="Calibri"/>
                          <a:cs typeface="Times New Roman"/>
                        </a:rPr>
                        <a:t>343</a:t>
                      </a:r>
                      <a:endParaRPr lang="en-ZA" sz="1600" b="0" dirty="0">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DAEEF3"/>
                    </a:solidFill>
                  </a:tcPr>
                </a:tc>
                <a:tc>
                  <a:txBody>
                    <a:bodyPr/>
                    <a:lstStyle/>
                    <a:p>
                      <a:pPr algn="ctr">
                        <a:lnSpc>
                          <a:spcPct val="90000"/>
                        </a:lnSpc>
                        <a:spcAft>
                          <a:spcPts val="0"/>
                        </a:spcAft>
                      </a:pPr>
                      <a:r>
                        <a:rPr lang="en-ZA" sz="1600" b="0" dirty="0" smtClean="0">
                          <a:effectLst/>
                          <a:latin typeface="Calibri" pitchFamily="34" charset="0"/>
                          <a:ea typeface="Calibri"/>
                          <a:cs typeface="Times New Roman"/>
                        </a:rPr>
                        <a:t>5 636</a:t>
                      </a:r>
                      <a:endParaRPr lang="en-ZA" sz="1600" b="0" dirty="0">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DAEEF3"/>
                    </a:solidFill>
                  </a:tcPr>
                </a:tc>
                <a:tc>
                  <a:txBody>
                    <a:bodyPr/>
                    <a:lstStyle/>
                    <a:p>
                      <a:pPr algn="ctr">
                        <a:lnSpc>
                          <a:spcPct val="90000"/>
                        </a:lnSpc>
                        <a:spcAft>
                          <a:spcPts val="0"/>
                        </a:spcAft>
                      </a:pPr>
                      <a:r>
                        <a:rPr lang="en-ZA" sz="1600" b="0" dirty="0" smtClean="0">
                          <a:effectLst/>
                          <a:latin typeface="Calibri" pitchFamily="34" charset="0"/>
                          <a:ea typeface="Calibri"/>
                          <a:cs typeface="Times New Roman"/>
                        </a:rPr>
                        <a:t>66</a:t>
                      </a:r>
                      <a:endParaRPr lang="en-ZA" sz="1600" b="0" dirty="0">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DAEEF3"/>
                    </a:solidFill>
                  </a:tcPr>
                </a:tc>
                <a:tc>
                  <a:txBody>
                    <a:bodyPr/>
                    <a:lstStyle/>
                    <a:p>
                      <a:pPr algn="ctr">
                        <a:lnSpc>
                          <a:spcPct val="90000"/>
                        </a:lnSpc>
                        <a:spcAft>
                          <a:spcPts val="0"/>
                        </a:spcAft>
                      </a:pPr>
                      <a:r>
                        <a:rPr lang="en-ZA" sz="1600" b="1" dirty="0" smtClean="0">
                          <a:solidFill>
                            <a:schemeClr val="bg1"/>
                          </a:solidFill>
                          <a:effectLst/>
                          <a:latin typeface="Calibri" pitchFamily="34" charset="0"/>
                          <a:ea typeface="Times New Roman"/>
                          <a:cs typeface="Times New Roman"/>
                        </a:rPr>
                        <a:t>99%</a:t>
                      </a:r>
                      <a:endParaRPr lang="en-ZA" sz="1600" b="1" dirty="0">
                        <a:solidFill>
                          <a:schemeClr val="bg1"/>
                        </a:solidFill>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tr>
              <a:tr h="537831">
                <a:tc gridSpan="6">
                  <a:txBody>
                    <a:bodyPr/>
                    <a:lstStyle/>
                    <a:p>
                      <a:pPr algn="l">
                        <a:lnSpc>
                          <a:spcPct val="90000"/>
                        </a:lnSpc>
                        <a:spcAft>
                          <a:spcPts val="0"/>
                        </a:spcAft>
                      </a:pPr>
                      <a:r>
                        <a:rPr lang="en-ZA" sz="1600" b="1" dirty="0" smtClean="0">
                          <a:solidFill>
                            <a:schemeClr val="bg1"/>
                          </a:solidFill>
                          <a:effectLst/>
                          <a:latin typeface="Calibri" pitchFamily="34" charset="0"/>
                          <a:ea typeface="Times New Roman"/>
                          <a:cs typeface="Times New Roman"/>
                        </a:rPr>
                        <a:t>Total of both manual submission &amp; E-disclosure</a:t>
                      </a:r>
                      <a:r>
                        <a:rPr lang="en-ZA" sz="1600" b="0" dirty="0" smtClean="0">
                          <a:solidFill>
                            <a:schemeClr val="bg1"/>
                          </a:solidFill>
                          <a:effectLst/>
                          <a:latin typeface="Calibri" pitchFamily="34" charset="0"/>
                          <a:ea typeface="Times New Roman"/>
                          <a:cs typeface="Times New Roman"/>
                        </a:rPr>
                        <a:t> = </a:t>
                      </a:r>
                      <a:r>
                        <a:rPr lang="en-ZA" sz="1600" b="0" dirty="0">
                          <a:effectLst/>
                          <a:latin typeface="Calibri" pitchFamily="34" charset="0"/>
                          <a:ea typeface="Calibri"/>
                          <a:cs typeface="Times New Roman"/>
                        </a:rPr>
                        <a:t> </a:t>
                      </a:r>
                      <a:r>
                        <a:rPr lang="en-ZA" sz="1600" b="1" dirty="0" smtClean="0">
                          <a:solidFill>
                            <a:schemeClr val="bg1"/>
                          </a:solidFill>
                          <a:effectLst/>
                          <a:latin typeface="Calibri" pitchFamily="34" charset="0"/>
                          <a:ea typeface="Calibri"/>
                          <a:cs typeface="Times New Roman"/>
                        </a:rPr>
                        <a:t>5 979</a:t>
                      </a:r>
                      <a:endParaRPr lang="en-ZA" sz="1600" b="1" dirty="0">
                        <a:solidFill>
                          <a:schemeClr val="bg1"/>
                        </a:solidFill>
                        <a:effectLst/>
                        <a:latin typeface="Calibri" pitchFamily="34" charset="0"/>
                        <a:ea typeface="Calibri"/>
                        <a:cs typeface="Times New Roman"/>
                      </a:endParaRPr>
                    </a:p>
                  </a:txBody>
                  <a:tcPr marL="68584" marR="68584"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31849B"/>
                    </a:solidFill>
                  </a:tcPr>
                </a:tc>
                <a:tc hMerge="1">
                  <a:txBody>
                    <a:bodyPr/>
                    <a:lstStyle/>
                    <a:p>
                      <a:pPr algn="ctr">
                        <a:lnSpc>
                          <a:spcPct val="90000"/>
                        </a:lnSpc>
                        <a:spcAft>
                          <a:spcPts val="0"/>
                        </a:spcAft>
                      </a:pPr>
                      <a:endParaRPr lang="en-ZA" sz="1800" b="0" dirty="0">
                        <a:solidFill>
                          <a:srgbClr val="FFFFCC"/>
                        </a:solidFill>
                        <a:effectLst/>
                        <a:latin typeface="Calibri" pitchFamily="34" charset="0"/>
                        <a:ea typeface="Calibri"/>
                        <a:cs typeface="Times New Roman"/>
                      </a:endParaRPr>
                    </a:p>
                  </a:txBody>
                  <a:tcPr marL="68584" marR="68584"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31849B"/>
                    </a:solidFill>
                  </a:tcPr>
                </a:tc>
                <a:tc hMerge="1">
                  <a:txBody>
                    <a:bodyPr/>
                    <a:lstStyle/>
                    <a:p>
                      <a:pPr>
                        <a:lnSpc>
                          <a:spcPct val="90000"/>
                        </a:lnSpc>
                        <a:spcAft>
                          <a:spcPts val="0"/>
                        </a:spcAft>
                      </a:pPr>
                      <a:endParaRPr lang="en-ZA" sz="1800" b="0" dirty="0">
                        <a:effectLst/>
                        <a:latin typeface="Calibri" pitchFamily="34" charset="0"/>
                        <a:ea typeface="Calibri"/>
                        <a:cs typeface="Times New Roman"/>
                      </a:endParaRPr>
                    </a:p>
                  </a:txBody>
                  <a:tcPr marL="0" marR="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bl>
          </a:graphicData>
        </a:graphic>
      </p:graphicFrame>
      <p:pic>
        <p:nvPicPr>
          <p:cNvPr id="5122" name="Picture 2" descr="Related image">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0509" b="27613"/>
          <a:stretch/>
        </p:blipFill>
        <p:spPr bwMode="auto">
          <a:xfrm>
            <a:off x="2195736" y="4313247"/>
            <a:ext cx="3867150" cy="1619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90808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476672"/>
            <a:ext cx="8856662" cy="647700"/>
          </a:xfrm>
          <a:noFill/>
        </p:spPr>
        <p:txBody>
          <a:bodyPr/>
          <a:lstStyle/>
          <a:p>
            <a:pPr>
              <a:lnSpc>
                <a:spcPct val="90000"/>
              </a:lnSpc>
              <a:defRPr/>
            </a:pPr>
            <a:r>
              <a:rPr lang="en-US" sz="2800" b="1" dirty="0">
                <a:solidFill>
                  <a:srgbClr val="800000"/>
                </a:solidFill>
                <a:latin typeface="Calibri" pitchFamily="34" charset="0"/>
                <a:cs typeface="Calibri" pitchFamily="34" charset="0"/>
              </a:rPr>
              <a:t>Non-Compliance with financial disclosure framework </a:t>
            </a:r>
            <a:r>
              <a:rPr lang="en-US" sz="2800" b="1" dirty="0" smtClean="0">
                <a:solidFill>
                  <a:srgbClr val="800000"/>
                </a:solidFill>
                <a:latin typeface="Calibri" pitchFamily="34" charset="0"/>
                <a:cs typeface="Calibri" pitchFamily="34" charset="0"/>
              </a:rPr>
              <a:t>(2)</a:t>
            </a:r>
            <a:endParaRPr lang="en-ZA" sz="6600" dirty="0">
              <a:latin typeface="Berlin Sans FB Demi" panose="020E0802020502020306" pitchFamily="34" charset="0"/>
            </a:endParaRPr>
          </a:p>
        </p:txBody>
      </p:sp>
      <p:sp>
        <p:nvSpPr>
          <p:cNvPr id="3" name="Content Placeholder 2"/>
          <p:cNvSpPr>
            <a:spLocks noGrp="1"/>
          </p:cNvSpPr>
          <p:nvPr>
            <p:ph idx="1"/>
          </p:nvPr>
        </p:nvSpPr>
        <p:spPr>
          <a:xfrm>
            <a:off x="478429" y="980728"/>
            <a:ext cx="8498334" cy="720725"/>
          </a:xfrm>
        </p:spPr>
        <p:txBody>
          <a:bodyPr/>
          <a:lstStyle/>
          <a:p>
            <a:pPr>
              <a:lnSpc>
                <a:spcPct val="110000"/>
              </a:lnSpc>
              <a:spcBef>
                <a:spcPts val="0"/>
              </a:spcBef>
              <a:buClrTx/>
              <a:buSzPct val="100000"/>
              <a:tabLst>
                <a:tab pos="457200" algn="l"/>
              </a:tabLst>
              <a:defRPr/>
            </a:pPr>
            <a:r>
              <a:rPr lang="en-ZA" sz="2000" dirty="0">
                <a:latin typeface="Calibri" pitchFamily="34" charset="0"/>
                <a:cs typeface="Calibri" pitchFamily="34" charset="0"/>
              </a:rPr>
              <a:t>There are departments that still did not submit </a:t>
            </a:r>
            <a:r>
              <a:rPr lang="en-ZA" sz="2000" dirty="0" smtClean="0">
                <a:latin typeface="Calibri" pitchFamily="34" charset="0"/>
                <a:cs typeface="Calibri" pitchFamily="34" charset="0"/>
              </a:rPr>
              <a:t>100% for the 2016/17 </a:t>
            </a:r>
            <a:r>
              <a:rPr lang="en-ZA" sz="2000" dirty="0">
                <a:latin typeface="Calibri" pitchFamily="34" charset="0"/>
                <a:cs typeface="Calibri" pitchFamily="34" charset="0"/>
              </a:rPr>
              <a:t>financial year </a:t>
            </a:r>
            <a:r>
              <a:rPr lang="en-ZA" sz="2000" dirty="0" smtClean="0">
                <a:latin typeface="Calibri" pitchFamily="34" charset="0"/>
                <a:cs typeface="Calibri" pitchFamily="34" charset="0"/>
              </a:rPr>
              <a:t>by the end of  September 2017. </a:t>
            </a:r>
            <a:endParaRPr lang="en-US" sz="2000" dirty="0">
              <a:ea typeface="Calibri"/>
            </a:endParaRPr>
          </a:p>
          <a:p>
            <a:pPr algn="just">
              <a:buClrTx/>
              <a:buSzPct val="100000"/>
              <a:defRPr/>
            </a:pPr>
            <a:endParaRPr lang="en-US" sz="2000" dirty="0" smtClean="0">
              <a:ea typeface="Calibri"/>
            </a:endParaRPr>
          </a:p>
          <a:p>
            <a:pPr algn="just">
              <a:buClrTx/>
              <a:buSzPct val="100000"/>
              <a:defRPr/>
            </a:pPr>
            <a:endParaRPr lang="en-US" sz="2000" dirty="0">
              <a:ea typeface="Calibri"/>
            </a:endParaRPr>
          </a:p>
          <a:p>
            <a:pPr algn="just">
              <a:buClrTx/>
              <a:buSzPct val="100000"/>
              <a:defRPr/>
            </a:pPr>
            <a:endParaRPr lang="en-US" sz="2000" dirty="0" smtClean="0">
              <a:ea typeface="Calibri"/>
            </a:endParaRPr>
          </a:p>
          <a:p>
            <a:pPr algn="just">
              <a:buClrTx/>
              <a:buSzPct val="100000"/>
              <a:defRPr/>
            </a:pPr>
            <a:endParaRPr lang="en-ZA" sz="2000" dirty="0"/>
          </a:p>
        </p:txBody>
      </p:sp>
      <p:sp>
        <p:nvSpPr>
          <p:cNvPr id="13316" name="Slide Number Placeholder 3"/>
          <p:cNvSpPr>
            <a:spLocks noGrp="1"/>
          </p:cNvSpPr>
          <p:nvPr>
            <p:ph type="sldNum" sz="quarter" idx="12"/>
          </p:nvPr>
        </p:nvSpPr>
        <p:spPr>
          <a:xfrm>
            <a:off x="6553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07519695-54FE-43F9-9EF7-B472A97C7415}" type="slidenum">
              <a:rPr lang="en-US" altLang="en-US" sz="1400" b="0">
                <a:solidFill>
                  <a:schemeClr val="bg1"/>
                </a:solidFill>
                <a:latin typeface="Arial" charset="0"/>
              </a:rPr>
              <a:pPr algn="r"/>
              <a:t>18</a:t>
            </a:fld>
            <a:endParaRPr lang="en-US" altLang="en-US" sz="1400" b="0" dirty="0">
              <a:solidFill>
                <a:schemeClr val="bg1"/>
              </a:solidFill>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50130275"/>
              </p:ext>
            </p:extLst>
          </p:nvPr>
        </p:nvGraphicFramePr>
        <p:xfrm>
          <a:off x="511830" y="1772816"/>
          <a:ext cx="8164625" cy="4392492"/>
        </p:xfrm>
        <a:graphic>
          <a:graphicData uri="http://schemas.openxmlformats.org/drawingml/2006/table">
            <a:tbl>
              <a:tblPr firstRow="1" bandRow="1">
                <a:tableStyleId>{8FD4443E-F989-4FC4-A0C8-D5A2AF1F390B}</a:tableStyleId>
              </a:tblPr>
              <a:tblGrid>
                <a:gridCol w="2362316"/>
                <a:gridCol w="1199118"/>
                <a:gridCol w="1281740"/>
                <a:gridCol w="1281740"/>
                <a:gridCol w="1068116"/>
                <a:gridCol w="971595"/>
              </a:tblGrid>
              <a:tr h="878498">
                <a:tc>
                  <a:txBody>
                    <a:bodyPr/>
                    <a:lstStyle/>
                    <a:p>
                      <a:pPr algn="ctr">
                        <a:lnSpc>
                          <a:spcPct val="110000"/>
                        </a:lnSpc>
                        <a:spcAft>
                          <a:spcPts val="0"/>
                        </a:spcAft>
                      </a:pPr>
                      <a:r>
                        <a:rPr lang="en-ZA" sz="1600" b="0" dirty="0" smtClean="0">
                          <a:effectLst/>
                          <a:latin typeface="Calibri" panose="020F0502020204030204" pitchFamily="34" charset="0"/>
                        </a:rPr>
                        <a:t>Departments</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110000"/>
                        </a:lnSpc>
                        <a:spcAft>
                          <a:spcPts val="0"/>
                        </a:spcAft>
                      </a:pPr>
                      <a:r>
                        <a:rPr lang="en-ZA" sz="1600" b="0" dirty="0" smtClean="0">
                          <a:effectLst/>
                          <a:latin typeface="Calibri" panose="020F0502020204030204" pitchFamily="34" charset="0"/>
                        </a:rPr>
                        <a:t>No. of SMS</a:t>
                      </a:r>
                      <a:r>
                        <a:rPr lang="en-ZA" sz="1600" b="0" baseline="0" dirty="0" smtClean="0">
                          <a:effectLst/>
                          <a:latin typeface="Calibri" panose="020F0502020204030204" pitchFamily="34" charset="0"/>
                        </a:rPr>
                        <a:t> </a:t>
                      </a:r>
                      <a:r>
                        <a:rPr lang="en-ZA" sz="1600" b="0" dirty="0" smtClean="0">
                          <a:effectLst/>
                          <a:latin typeface="Calibri" panose="020F0502020204030204" pitchFamily="34" charset="0"/>
                        </a:rPr>
                        <a:t>members</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110000"/>
                        </a:lnSpc>
                        <a:spcAft>
                          <a:spcPts val="0"/>
                        </a:spcAft>
                      </a:pPr>
                      <a:r>
                        <a:rPr lang="en-ZA" sz="1600" b="0" dirty="0" smtClean="0">
                          <a:effectLst/>
                          <a:latin typeface="Calibri" panose="020F0502020204030204" pitchFamily="34" charset="0"/>
                        </a:rPr>
                        <a:t>No. of forms submitted manually</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110000"/>
                        </a:lnSpc>
                        <a:spcAft>
                          <a:spcPts val="0"/>
                        </a:spcAft>
                      </a:pPr>
                      <a:r>
                        <a:rPr lang="en-ZA" sz="1600" b="0" dirty="0" smtClean="0">
                          <a:effectLst/>
                          <a:latin typeface="Calibri" panose="020F0502020204030204" pitchFamily="34" charset="0"/>
                        </a:rPr>
                        <a:t>No. of forms submitted via E-disclosure </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110000"/>
                        </a:lnSpc>
                        <a:spcAft>
                          <a:spcPts val="0"/>
                        </a:spcAft>
                      </a:pPr>
                      <a:r>
                        <a:rPr lang="en-ZA" sz="1600" b="0" dirty="0" smtClean="0">
                          <a:effectLst/>
                          <a:latin typeface="Calibri" panose="020F0502020204030204" pitchFamily="34" charset="0"/>
                        </a:rPr>
                        <a:t> No. Of forms out-standing</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110000"/>
                        </a:lnSpc>
                        <a:spcAft>
                          <a:spcPts val="0"/>
                        </a:spcAft>
                      </a:pPr>
                      <a:r>
                        <a:rPr lang="en-ZA" sz="1600" b="0" dirty="0" smtClean="0">
                          <a:effectLst/>
                          <a:latin typeface="Calibri" panose="020F0502020204030204" pitchFamily="34" charset="0"/>
                        </a:rPr>
                        <a:t> </a:t>
                      </a:r>
                    </a:p>
                    <a:p>
                      <a:pPr algn="ctr">
                        <a:lnSpc>
                          <a:spcPct val="110000"/>
                        </a:lnSpc>
                        <a:spcAft>
                          <a:spcPts val="0"/>
                        </a:spcAft>
                      </a:pPr>
                      <a:r>
                        <a:rPr lang="en-ZA" sz="1600" b="0" dirty="0" smtClean="0">
                          <a:effectLst/>
                          <a:latin typeface="Calibri" panose="020F0502020204030204" pitchFamily="34" charset="0"/>
                        </a:rPr>
                        <a:t>% received</a:t>
                      </a:r>
                      <a:endParaRPr lang="en-ZA" sz="1600" b="0" dirty="0">
                        <a:solidFill>
                          <a:schemeClr val="bg1"/>
                        </a:solidFill>
                        <a:effectLst/>
                        <a:latin typeface="Calibri" pitchFamily="34" charset="0"/>
                        <a:ea typeface="Calibri"/>
                        <a:cs typeface="Times New Roman"/>
                      </a:endParaRPr>
                    </a:p>
                  </a:txBody>
                  <a:tcPr marL="68566" marR="6856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585665">
                <a:tc>
                  <a:txBody>
                    <a:bodyPr/>
                    <a:lstStyle/>
                    <a:p>
                      <a:pPr algn="just">
                        <a:lnSpc>
                          <a:spcPct val="110000"/>
                        </a:lnSpc>
                        <a:spcAft>
                          <a:spcPts val="0"/>
                        </a:spcAft>
                      </a:pPr>
                      <a:r>
                        <a:rPr lang="en-ZA" sz="1600" b="0" dirty="0" smtClean="0">
                          <a:solidFill>
                            <a:schemeClr val="tx1"/>
                          </a:solidFill>
                          <a:effectLst/>
                          <a:latin typeface="Calibri" pitchFamily="34" charset="0"/>
                          <a:ea typeface="Calibri"/>
                          <a:cs typeface="Times New Roman"/>
                        </a:rPr>
                        <a:t>Agriculture, Forestry and Fisheries</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122</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121</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92833">
                <a:tc>
                  <a:txBody>
                    <a:bodyPr/>
                    <a:lstStyle/>
                    <a:p>
                      <a:pPr algn="just">
                        <a:lnSpc>
                          <a:spcPct val="110000"/>
                        </a:lnSpc>
                        <a:spcAft>
                          <a:spcPts val="0"/>
                        </a:spcAft>
                      </a:pPr>
                      <a:r>
                        <a:rPr lang="en-ZA" sz="1600" b="0" dirty="0" smtClean="0">
                          <a:solidFill>
                            <a:schemeClr val="tx1"/>
                          </a:solidFill>
                          <a:effectLst/>
                          <a:latin typeface="Calibri" pitchFamily="34" charset="0"/>
                          <a:ea typeface="Calibri"/>
                          <a:cs typeface="Times New Roman"/>
                        </a:rPr>
                        <a:t>Arts and Culture</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49</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48</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98%</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92833">
                <a:tc>
                  <a:txBody>
                    <a:bodyPr/>
                    <a:lstStyle/>
                    <a:p>
                      <a:pPr algn="just">
                        <a:lnSpc>
                          <a:spcPct val="110000"/>
                        </a:lnSpc>
                        <a:spcAft>
                          <a:spcPts val="0"/>
                        </a:spcAft>
                      </a:pPr>
                      <a:r>
                        <a:rPr lang="en-ZA" sz="1600" b="0" dirty="0" smtClean="0">
                          <a:solidFill>
                            <a:schemeClr val="tx1"/>
                          </a:solidFill>
                          <a:effectLst/>
                          <a:latin typeface="Calibri" pitchFamily="34" charset="0"/>
                          <a:ea typeface="Calibri"/>
                          <a:cs typeface="Times New Roman"/>
                        </a:rPr>
                        <a:t>Communications</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30</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pPr>
                      <a:r>
                        <a:rPr lang="en-ZA" sz="1600" b="0" dirty="0" smtClean="0">
                          <a:solidFill>
                            <a:schemeClr val="tx1"/>
                          </a:solidFill>
                          <a:effectLst/>
                          <a:latin typeface="Calibri" pitchFamily="34" charset="0"/>
                          <a:cs typeface="Arial" pitchFamily="34" charset="0"/>
                        </a:rPr>
                        <a:t>28</a:t>
                      </a:r>
                      <a:endParaRPr lang="en-ZA" sz="1600" b="0" dirty="0">
                        <a:solidFill>
                          <a:schemeClr val="tx1"/>
                        </a:solidFill>
                        <a:effectLst/>
                        <a:latin typeface="Calibri" pitchFamily="34" charset="0"/>
                        <a:cs typeface="Arial" pitchFamily="34" charset="0"/>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2</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93%</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92833">
                <a:tc>
                  <a:txBody>
                    <a:bodyPr/>
                    <a:lstStyle/>
                    <a:p>
                      <a:pPr algn="just">
                        <a:lnSpc>
                          <a:spcPct val="110000"/>
                        </a:lnSpc>
                        <a:spcAft>
                          <a:spcPts val="0"/>
                        </a:spcAft>
                      </a:pPr>
                      <a:r>
                        <a:rPr lang="en-ZA" sz="1600" b="0" dirty="0" smtClean="0">
                          <a:solidFill>
                            <a:schemeClr val="tx1"/>
                          </a:solidFill>
                          <a:effectLst/>
                          <a:latin typeface="Calibri" pitchFamily="34" charset="0"/>
                          <a:ea typeface="Calibri"/>
                          <a:cs typeface="Times New Roman"/>
                        </a:rPr>
                        <a:t>Correctional Services</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205</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198</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7</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97%</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92833">
                <a:tc>
                  <a:txBody>
                    <a:bodyPr/>
                    <a:lstStyle/>
                    <a:p>
                      <a:pPr marL="0" algn="just" defTabSz="914400" rtl="0" eaLnBrk="1" latinLnBrk="0" hangingPunct="1">
                        <a:lnSpc>
                          <a:spcPct val="110000"/>
                        </a:lnSpc>
                        <a:spcAft>
                          <a:spcPts val="0"/>
                        </a:spcAft>
                      </a:pPr>
                      <a:r>
                        <a:rPr lang="en-ZA" sz="1600" b="0" kern="1200" dirty="0" smtClean="0">
                          <a:solidFill>
                            <a:schemeClr val="tx1"/>
                          </a:solidFill>
                          <a:effectLst/>
                          <a:latin typeface="Calibri" pitchFamily="34" charset="0"/>
                          <a:ea typeface="Calibri"/>
                          <a:cs typeface="Times New Roman"/>
                        </a:rPr>
                        <a:t>Defence</a:t>
                      </a:r>
                      <a:endParaRPr lang="en-ZA" sz="1600" b="0" kern="120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lumMod val="75000"/>
                      </a:schemeClr>
                    </a:solidFill>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309</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298</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11</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96%</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92833">
                <a:tc>
                  <a:txBody>
                    <a:bodyPr/>
                    <a:lstStyle/>
                    <a:p>
                      <a:pPr algn="just">
                        <a:lnSpc>
                          <a:spcPct val="110000"/>
                        </a:lnSpc>
                        <a:spcAft>
                          <a:spcPts val="0"/>
                        </a:spcAft>
                      </a:pPr>
                      <a:r>
                        <a:rPr lang="en-ZA" sz="1600" b="0" dirty="0" smtClean="0">
                          <a:solidFill>
                            <a:schemeClr val="tx1"/>
                          </a:solidFill>
                          <a:effectLst/>
                          <a:latin typeface="Calibri" pitchFamily="34" charset="0"/>
                          <a:ea typeface="Calibri"/>
                          <a:cs typeface="Times New Roman"/>
                        </a:rPr>
                        <a:t>Environmental Affairs</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184</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183</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585665">
                <a:tc>
                  <a:txBody>
                    <a:bodyPr/>
                    <a:lstStyle/>
                    <a:p>
                      <a:pPr algn="just">
                        <a:lnSpc>
                          <a:spcPct val="110000"/>
                        </a:lnSpc>
                        <a:spcAft>
                          <a:spcPts val="0"/>
                        </a:spcAft>
                      </a:pPr>
                      <a:r>
                        <a:rPr lang="en-ZA" sz="1600" b="0" dirty="0" smtClean="0">
                          <a:solidFill>
                            <a:schemeClr val="tx1"/>
                          </a:solidFill>
                          <a:effectLst/>
                          <a:latin typeface="Calibri" pitchFamily="34" charset="0"/>
                          <a:ea typeface="Calibri"/>
                          <a:cs typeface="Times New Roman"/>
                        </a:rPr>
                        <a:t>Higher Education and Training</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161</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14</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146</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92833">
                <a:tc>
                  <a:txBody>
                    <a:bodyPr/>
                    <a:lstStyle/>
                    <a:p>
                      <a:pPr algn="just">
                        <a:lnSpc>
                          <a:spcPct val="110000"/>
                        </a:lnSpc>
                        <a:spcAft>
                          <a:spcPts val="0"/>
                        </a:spcAft>
                      </a:pPr>
                      <a:r>
                        <a:rPr lang="en-ZA" sz="1600" b="0" dirty="0" smtClean="0">
                          <a:solidFill>
                            <a:schemeClr val="tx1"/>
                          </a:solidFill>
                          <a:effectLst/>
                          <a:latin typeface="Calibri" pitchFamily="34" charset="0"/>
                          <a:ea typeface="Calibri"/>
                          <a:cs typeface="Times New Roman"/>
                        </a:rPr>
                        <a:t>Home Affairs</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139</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138</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92833">
                <a:tc>
                  <a:txBody>
                    <a:bodyPr/>
                    <a:lstStyle/>
                    <a:p>
                      <a:pPr algn="just">
                        <a:lnSpc>
                          <a:spcPct val="110000"/>
                        </a:lnSpc>
                        <a:spcAft>
                          <a:spcPts val="0"/>
                        </a:spcAft>
                      </a:pPr>
                      <a:r>
                        <a:rPr lang="en-ZA" sz="1600" b="0" dirty="0" smtClean="0">
                          <a:solidFill>
                            <a:schemeClr val="tx1"/>
                          </a:solidFill>
                          <a:effectLst/>
                          <a:latin typeface="Calibri" pitchFamily="34" charset="0"/>
                          <a:ea typeface="Calibri"/>
                          <a:cs typeface="Times New Roman"/>
                        </a:rPr>
                        <a:t>Human Settlements</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80</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78</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2</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98%</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92833">
                <a:tc>
                  <a:txBody>
                    <a:bodyPr/>
                    <a:lstStyle/>
                    <a:p>
                      <a:pPr algn="just">
                        <a:lnSpc>
                          <a:spcPct val="110000"/>
                        </a:lnSpc>
                        <a:spcAft>
                          <a:spcPts val="0"/>
                        </a:spcAft>
                      </a:pPr>
                      <a:r>
                        <a:rPr lang="en-ZA" sz="1600" b="0" baseline="0" dirty="0" smtClean="0">
                          <a:solidFill>
                            <a:schemeClr val="tx1"/>
                          </a:solidFill>
                          <a:effectLst/>
                          <a:latin typeface="Calibri" panose="020F0502020204030204" pitchFamily="34" charset="0"/>
                        </a:rPr>
                        <a:t> International Relations </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267</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266</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lnSpc>
                          <a:spcPct val="11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6378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476672"/>
            <a:ext cx="8856662" cy="647700"/>
          </a:xfrm>
          <a:noFill/>
        </p:spPr>
        <p:txBody>
          <a:bodyPr/>
          <a:lstStyle/>
          <a:p>
            <a:pPr>
              <a:lnSpc>
                <a:spcPct val="90000"/>
              </a:lnSpc>
              <a:defRPr/>
            </a:pPr>
            <a:r>
              <a:rPr lang="en-US" sz="2800" b="1" dirty="0">
                <a:solidFill>
                  <a:srgbClr val="800000"/>
                </a:solidFill>
                <a:latin typeface="Calibri" pitchFamily="34" charset="0"/>
                <a:cs typeface="Calibri" pitchFamily="34" charset="0"/>
              </a:rPr>
              <a:t>Non-Compliance with financial disclosure framework </a:t>
            </a:r>
            <a:r>
              <a:rPr lang="en-US" sz="2800" b="1" dirty="0" smtClean="0">
                <a:solidFill>
                  <a:srgbClr val="800000"/>
                </a:solidFill>
                <a:latin typeface="Calibri" pitchFamily="34" charset="0"/>
                <a:cs typeface="Calibri" pitchFamily="34" charset="0"/>
              </a:rPr>
              <a:t>(3)</a:t>
            </a:r>
            <a:endParaRPr lang="en-ZA" sz="6600" dirty="0">
              <a:latin typeface="Berlin Sans FB Demi" panose="020E0802020502020306" pitchFamily="34" charset="0"/>
            </a:endParaRPr>
          </a:p>
        </p:txBody>
      </p:sp>
      <p:sp>
        <p:nvSpPr>
          <p:cNvPr id="13316" name="Slide Number Placeholder 3"/>
          <p:cNvSpPr>
            <a:spLocks noGrp="1"/>
          </p:cNvSpPr>
          <p:nvPr>
            <p:ph type="sldNum" sz="quarter" idx="12"/>
          </p:nvPr>
        </p:nvSpPr>
        <p:spPr>
          <a:xfrm>
            <a:off x="6553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07519695-54FE-43F9-9EF7-B472A97C7415}" type="slidenum">
              <a:rPr lang="en-US" altLang="en-US" sz="1400" b="0">
                <a:solidFill>
                  <a:schemeClr val="bg1"/>
                </a:solidFill>
                <a:latin typeface="Arial" charset="0"/>
              </a:rPr>
              <a:pPr algn="r"/>
              <a:t>19</a:t>
            </a:fld>
            <a:endParaRPr lang="en-US" altLang="en-US" sz="1400" b="0" dirty="0">
              <a:solidFill>
                <a:schemeClr val="bg1"/>
              </a:solidFill>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22348321"/>
              </p:ext>
            </p:extLst>
          </p:nvPr>
        </p:nvGraphicFramePr>
        <p:xfrm>
          <a:off x="539552" y="1108152"/>
          <a:ext cx="8308643" cy="4950319"/>
        </p:xfrm>
        <a:graphic>
          <a:graphicData uri="http://schemas.openxmlformats.org/drawingml/2006/table">
            <a:tbl>
              <a:tblPr firstRow="1" bandRow="1">
                <a:tableStyleId>{8FD4443E-F989-4FC4-A0C8-D5A2AF1F390B}</a:tableStyleId>
              </a:tblPr>
              <a:tblGrid>
                <a:gridCol w="2403986"/>
                <a:gridCol w="1220269"/>
                <a:gridCol w="1304349"/>
                <a:gridCol w="1304349"/>
                <a:gridCol w="1086957"/>
                <a:gridCol w="988733"/>
              </a:tblGrid>
              <a:tr h="1000111">
                <a:tc>
                  <a:txBody>
                    <a:bodyPr/>
                    <a:lstStyle/>
                    <a:p>
                      <a:pPr algn="ctr">
                        <a:lnSpc>
                          <a:spcPct val="90000"/>
                        </a:lnSpc>
                        <a:spcAft>
                          <a:spcPts val="0"/>
                        </a:spcAft>
                      </a:pPr>
                      <a:r>
                        <a:rPr lang="en-ZA" sz="1600" b="0" dirty="0" smtClean="0">
                          <a:effectLst/>
                          <a:latin typeface="Calibri" panose="020F0502020204030204" pitchFamily="34" charset="0"/>
                        </a:rPr>
                        <a:t>Departments</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90000"/>
                        </a:lnSpc>
                        <a:spcAft>
                          <a:spcPts val="0"/>
                        </a:spcAft>
                      </a:pPr>
                      <a:r>
                        <a:rPr lang="en-ZA" sz="1600" b="0" dirty="0" smtClean="0">
                          <a:effectLst/>
                          <a:latin typeface="Calibri" panose="020F0502020204030204" pitchFamily="34" charset="0"/>
                        </a:rPr>
                        <a:t>No. of SMS</a:t>
                      </a:r>
                      <a:r>
                        <a:rPr lang="en-ZA" sz="1600" b="0" baseline="0" dirty="0" smtClean="0">
                          <a:effectLst/>
                          <a:latin typeface="Calibri" panose="020F0502020204030204" pitchFamily="34" charset="0"/>
                        </a:rPr>
                        <a:t> </a:t>
                      </a:r>
                      <a:r>
                        <a:rPr lang="en-ZA" sz="1600" b="0" dirty="0" smtClean="0">
                          <a:effectLst/>
                          <a:latin typeface="Calibri" panose="020F0502020204030204" pitchFamily="34" charset="0"/>
                        </a:rPr>
                        <a:t>members</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90000"/>
                        </a:lnSpc>
                        <a:spcAft>
                          <a:spcPts val="0"/>
                        </a:spcAft>
                      </a:pPr>
                      <a:r>
                        <a:rPr lang="en-ZA" sz="1600" b="0" dirty="0" smtClean="0">
                          <a:effectLst/>
                          <a:latin typeface="Calibri" panose="020F0502020204030204" pitchFamily="34" charset="0"/>
                        </a:rPr>
                        <a:t>No. of forms submitted manually</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90000"/>
                        </a:lnSpc>
                        <a:spcAft>
                          <a:spcPts val="0"/>
                        </a:spcAft>
                      </a:pPr>
                      <a:r>
                        <a:rPr lang="en-ZA" sz="1600" b="0" dirty="0" smtClean="0">
                          <a:effectLst/>
                          <a:latin typeface="Calibri" panose="020F0502020204030204" pitchFamily="34" charset="0"/>
                        </a:rPr>
                        <a:t>No. of forms submitted via E-disclosure </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90000"/>
                        </a:lnSpc>
                        <a:spcAft>
                          <a:spcPts val="0"/>
                        </a:spcAft>
                      </a:pPr>
                      <a:r>
                        <a:rPr lang="en-ZA" sz="1600" b="0" dirty="0" smtClean="0">
                          <a:effectLst/>
                          <a:latin typeface="Calibri" panose="020F0502020204030204" pitchFamily="34" charset="0"/>
                        </a:rPr>
                        <a:t> No. Of forms out-standing</a:t>
                      </a:r>
                      <a:endParaRPr lang="en-ZA" sz="1600" b="0" dirty="0">
                        <a:solidFill>
                          <a:schemeClr val="bg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lnSpc>
                          <a:spcPct val="90000"/>
                        </a:lnSpc>
                        <a:spcAft>
                          <a:spcPts val="0"/>
                        </a:spcAft>
                      </a:pPr>
                      <a:r>
                        <a:rPr lang="en-ZA" sz="1600" b="0" dirty="0" smtClean="0">
                          <a:effectLst/>
                          <a:latin typeface="Calibri" panose="020F0502020204030204" pitchFamily="34" charset="0"/>
                        </a:rPr>
                        <a:t> </a:t>
                      </a:r>
                    </a:p>
                    <a:p>
                      <a:pPr algn="ctr">
                        <a:lnSpc>
                          <a:spcPct val="90000"/>
                        </a:lnSpc>
                        <a:spcAft>
                          <a:spcPts val="0"/>
                        </a:spcAft>
                      </a:pPr>
                      <a:r>
                        <a:rPr lang="en-ZA" sz="1600" b="0" dirty="0" smtClean="0">
                          <a:effectLst/>
                          <a:latin typeface="Calibri" panose="020F0502020204030204" pitchFamily="34" charset="0"/>
                        </a:rPr>
                        <a:t>% received</a:t>
                      </a:r>
                      <a:endParaRPr lang="en-ZA" sz="1600" b="0" dirty="0">
                        <a:solidFill>
                          <a:schemeClr val="bg1"/>
                        </a:solidFill>
                        <a:effectLst/>
                        <a:latin typeface="Calibri" pitchFamily="34" charset="0"/>
                        <a:ea typeface="Calibri"/>
                        <a:cs typeface="Times New Roman"/>
                      </a:endParaRPr>
                    </a:p>
                  </a:txBody>
                  <a:tcPr marL="68566" marR="68566"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Justice and CD</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lumMod val="75000"/>
                      </a:schemeClr>
                    </a:solidFill>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165</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162</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3</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algn="ctr" defTabSz="914400" rtl="0" eaLnBrk="1" latinLnBrk="0" hangingPunct="1">
                        <a:lnSpc>
                          <a:spcPct val="90000"/>
                        </a:lnSpc>
                        <a:spcAft>
                          <a:spcPts val="0"/>
                        </a:spcAft>
                      </a:pPr>
                      <a:r>
                        <a:rPr lang="en-ZA" sz="1600" b="0" kern="1200" dirty="0" smtClean="0">
                          <a:solidFill>
                            <a:schemeClr val="tx1"/>
                          </a:solidFill>
                          <a:effectLst/>
                          <a:latin typeface="Calibri" pitchFamily="34" charset="0"/>
                          <a:ea typeface="Calibri"/>
                          <a:cs typeface="Times New Roman"/>
                        </a:rPr>
                        <a:t>99%</a:t>
                      </a:r>
                      <a:endParaRPr lang="en-ZA" sz="1600" b="0" kern="120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lumMod val="75000"/>
                      </a:schemeClr>
                    </a:solidFill>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Labour</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123</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4</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118</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Military Veterans</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22</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lumMod val="75000"/>
                      </a:schemeClr>
                    </a:solidFill>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pPr>
                      <a:r>
                        <a:rPr lang="en-ZA" sz="1600" b="0" dirty="0" smtClean="0">
                          <a:solidFill>
                            <a:schemeClr val="tx1"/>
                          </a:solidFill>
                          <a:effectLst/>
                          <a:latin typeface="Calibri" pitchFamily="34" charset="0"/>
                          <a:cs typeface="Arial" pitchFamily="34" charset="0"/>
                        </a:rPr>
                        <a:t>21</a:t>
                      </a:r>
                      <a:endParaRPr lang="en-ZA" sz="1600" b="0" dirty="0">
                        <a:solidFill>
                          <a:schemeClr val="tx1"/>
                        </a:solidFill>
                        <a:effectLst/>
                        <a:latin typeface="Calibri" pitchFamily="34" charset="0"/>
                        <a:cs typeface="Arial" pitchFamily="34" charset="0"/>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Mineral Resources</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73</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72</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98%</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National School of Government</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lumMod val="75000"/>
                      </a:schemeClr>
                    </a:solidFill>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45</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44</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98%</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lumMod val="75000"/>
                      </a:schemeClr>
                    </a:solidFill>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National Treasury</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255</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42</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97%</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400044">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Office of Public Service Commission</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43</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42</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98%</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Public Enterprises </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60</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59</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98%</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Public Service and Administration</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93</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92</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8421" marR="6842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Public Works</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176</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172</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4</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98%</a:t>
                      </a:r>
                      <a:endParaRPr lang="en-ZA" sz="1600" b="0" dirty="0">
                        <a:solidFill>
                          <a:schemeClr val="tx1"/>
                        </a:solidFill>
                        <a:effectLst/>
                        <a:latin typeface="Calibri" pitchFamily="34" charset="0"/>
                        <a:ea typeface="Calibri"/>
                        <a:cs typeface="Times New Roman"/>
                      </a:endParaRPr>
                    </a:p>
                  </a:txBody>
                  <a:tcPr marL="68566" marR="68566"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Rural Development and Land Reform</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287</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279</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8</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97%</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Social Development</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108</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pPr>
                      <a:r>
                        <a:rPr lang="en-ZA" sz="1600" b="0" dirty="0" smtClean="0">
                          <a:solidFill>
                            <a:schemeClr val="tx1"/>
                          </a:solidFill>
                          <a:effectLst/>
                          <a:latin typeface="Calibri" pitchFamily="34" charset="0"/>
                          <a:cs typeface="Arial" pitchFamily="34" charset="0"/>
                        </a:rPr>
                        <a:t>106</a:t>
                      </a:r>
                      <a:endParaRPr lang="en-ZA" sz="1600" b="0" dirty="0">
                        <a:solidFill>
                          <a:schemeClr val="tx1"/>
                        </a:solidFill>
                        <a:effectLst/>
                        <a:latin typeface="Calibri" pitchFamily="34" charset="0"/>
                        <a:cs typeface="Arial" pitchFamily="34" charset="0"/>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2</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98%</a:t>
                      </a:r>
                      <a:endParaRPr lang="en-ZA" sz="1600" b="0" dirty="0">
                        <a:solidFill>
                          <a:schemeClr val="tx1"/>
                        </a:solidFill>
                        <a:effectLst/>
                        <a:latin typeface="Calibri" pitchFamily="34" charset="0"/>
                        <a:ea typeface="Calibri"/>
                        <a:cs typeface="Times New Roman"/>
                      </a:endParaRPr>
                    </a:p>
                  </a:txBody>
                  <a:tcPr marL="63568" marR="63568"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Statistics South Africa</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223</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0</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222</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1</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00022">
                <a:tc>
                  <a:txBody>
                    <a:bodyPr/>
                    <a:lstStyle/>
                    <a:p>
                      <a:pPr algn="just">
                        <a:lnSpc>
                          <a:spcPct val="90000"/>
                        </a:lnSpc>
                        <a:spcAft>
                          <a:spcPts val="0"/>
                        </a:spcAft>
                      </a:pPr>
                      <a:r>
                        <a:rPr lang="en-ZA" sz="1600" b="0" dirty="0" smtClean="0">
                          <a:solidFill>
                            <a:schemeClr val="tx1"/>
                          </a:solidFill>
                          <a:effectLst/>
                          <a:latin typeface="Calibri" pitchFamily="34" charset="0"/>
                          <a:ea typeface="Calibri"/>
                          <a:cs typeface="Times New Roman"/>
                        </a:rPr>
                        <a:t>Police</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913</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3</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905</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5</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spcAft>
                          <a:spcPts val="0"/>
                        </a:spcAft>
                      </a:pPr>
                      <a:r>
                        <a:rPr lang="en-ZA" sz="1600" b="0" dirty="0" smtClean="0">
                          <a:solidFill>
                            <a:schemeClr val="tx1"/>
                          </a:solidFill>
                          <a:effectLst/>
                          <a:latin typeface="Calibri" pitchFamily="34" charset="0"/>
                          <a:ea typeface="Calibri"/>
                          <a:cs typeface="Times New Roman"/>
                        </a:rPr>
                        <a:t>99%</a:t>
                      </a:r>
                      <a:endParaRPr lang="en-ZA" sz="1600" b="0" dirty="0">
                        <a:solidFill>
                          <a:schemeClr val="tx1"/>
                        </a:solidFill>
                        <a:effectLst/>
                        <a:latin typeface="Calibri" pitchFamily="34" charset="0"/>
                        <a:ea typeface="Calibri"/>
                        <a:cs typeface="Times New Roman"/>
                      </a:endParaRPr>
                    </a:p>
                  </a:txBody>
                  <a:tcPr marL="63572" marR="63572"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7756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476672"/>
            <a:ext cx="8352928" cy="811635"/>
          </a:xfrm>
          <a:noFill/>
        </p:spPr>
        <p:txBody>
          <a:bodyPr/>
          <a:lstStyle/>
          <a:p>
            <a:r>
              <a:rPr lang="en-US" sz="2800" b="1" dirty="0" smtClean="0">
                <a:solidFill>
                  <a:srgbClr val="800000"/>
                </a:solidFill>
                <a:latin typeface="Calibri" panose="020F0502020204030204" pitchFamily="34" charset="0"/>
              </a:rPr>
              <a:t>Outline of the Presentation</a:t>
            </a:r>
          </a:p>
        </p:txBody>
      </p:sp>
      <p:sp>
        <p:nvSpPr>
          <p:cNvPr id="4099" name="Rectangle 3"/>
          <p:cNvSpPr>
            <a:spLocks noGrp="1" noChangeArrowheads="1"/>
          </p:cNvSpPr>
          <p:nvPr>
            <p:ph type="body" idx="1"/>
          </p:nvPr>
        </p:nvSpPr>
        <p:spPr>
          <a:xfrm>
            <a:off x="755576" y="1196752"/>
            <a:ext cx="7848872" cy="4896544"/>
          </a:xfrm>
          <a:noFill/>
        </p:spPr>
        <p:txBody>
          <a:bodyPr/>
          <a:lstStyle/>
          <a:p>
            <a:pPr algn="just">
              <a:lnSpc>
                <a:spcPct val="130000"/>
              </a:lnSpc>
              <a:spcBef>
                <a:spcPts val="0"/>
              </a:spcBef>
              <a:defRPr/>
            </a:pPr>
            <a:r>
              <a:rPr lang="en-US" sz="2000" dirty="0" smtClean="0">
                <a:latin typeface="Calibri" pitchFamily="34" charset="0"/>
                <a:cs typeface="Calibri" pitchFamily="34" charset="0"/>
              </a:rPr>
              <a:t>Introduction </a:t>
            </a:r>
          </a:p>
          <a:p>
            <a:pPr algn="just">
              <a:lnSpc>
                <a:spcPct val="130000"/>
              </a:lnSpc>
              <a:spcBef>
                <a:spcPts val="0"/>
              </a:spcBef>
              <a:defRPr/>
            </a:pPr>
            <a:r>
              <a:rPr lang="en-US" sz="2000" dirty="0" smtClean="0">
                <a:latin typeface="Calibri" pitchFamily="34" charset="0"/>
                <a:cs typeface="Calibri" pitchFamily="34" charset="0"/>
              </a:rPr>
              <a:t>Strategies available to significantly improve management practices in the public services</a:t>
            </a:r>
          </a:p>
          <a:p>
            <a:pPr algn="just">
              <a:lnSpc>
                <a:spcPct val="130000"/>
              </a:lnSpc>
              <a:spcBef>
                <a:spcPts val="0"/>
              </a:spcBef>
              <a:defRPr/>
            </a:pPr>
            <a:r>
              <a:rPr lang="en-US" sz="2000" dirty="0" smtClean="0">
                <a:latin typeface="Calibri" pitchFamily="34" charset="0"/>
                <a:cs typeface="Calibri" pitchFamily="34" charset="0"/>
              </a:rPr>
              <a:t>Discuss issues of governance across the public service</a:t>
            </a:r>
          </a:p>
          <a:p>
            <a:pPr algn="just">
              <a:lnSpc>
                <a:spcPct val="130000"/>
              </a:lnSpc>
              <a:spcBef>
                <a:spcPts val="0"/>
              </a:spcBef>
              <a:defRPr/>
            </a:pPr>
            <a:r>
              <a:rPr lang="en-US" sz="2000" dirty="0" smtClean="0">
                <a:latin typeface="Calibri" pitchFamily="34" charset="0"/>
                <a:cs typeface="Calibri" pitchFamily="34" charset="0"/>
              </a:rPr>
              <a:t>Expenditure against budgets versus performance for national departments for 2016/17 financial year</a:t>
            </a:r>
          </a:p>
          <a:p>
            <a:pPr algn="just">
              <a:lnSpc>
                <a:spcPct val="130000"/>
              </a:lnSpc>
              <a:spcBef>
                <a:spcPts val="0"/>
              </a:spcBef>
              <a:defRPr/>
            </a:pPr>
            <a:r>
              <a:rPr lang="en-US" sz="2000" dirty="0" smtClean="0">
                <a:latin typeface="Calibri" pitchFamily="34" charset="0"/>
                <a:cs typeface="Calibri" pitchFamily="34" charset="0"/>
              </a:rPr>
              <a:t>Opportunities for efficiency, effectiveness and value for money</a:t>
            </a:r>
          </a:p>
          <a:p>
            <a:pPr algn="just">
              <a:lnSpc>
                <a:spcPct val="130000"/>
              </a:lnSpc>
              <a:spcBef>
                <a:spcPts val="0"/>
              </a:spcBef>
              <a:defRPr/>
            </a:pPr>
            <a:r>
              <a:rPr lang="en-US" sz="2000" dirty="0" smtClean="0">
                <a:latin typeface="Calibri" pitchFamily="34" charset="0"/>
                <a:cs typeface="Calibri" pitchFamily="34" charset="0"/>
              </a:rPr>
              <a:t>Measures to ensure effective and efficient performance within the public service in the medium term</a:t>
            </a:r>
          </a:p>
          <a:p>
            <a:pPr algn="just">
              <a:lnSpc>
                <a:spcPct val="130000"/>
              </a:lnSpc>
              <a:spcBef>
                <a:spcPts val="0"/>
              </a:spcBef>
              <a:defRPr/>
            </a:pPr>
            <a:r>
              <a:rPr lang="en-US" sz="2000" dirty="0" smtClean="0">
                <a:latin typeface="Calibri" pitchFamily="34" charset="0"/>
                <a:cs typeface="Calibri" pitchFamily="34" charset="0"/>
              </a:rPr>
              <a:t>Proposed major risk areas</a:t>
            </a:r>
          </a:p>
          <a:p>
            <a:pPr algn="just">
              <a:lnSpc>
                <a:spcPct val="130000"/>
              </a:lnSpc>
              <a:spcBef>
                <a:spcPts val="0"/>
              </a:spcBef>
              <a:defRPr/>
            </a:pPr>
            <a:r>
              <a:rPr lang="en-US" sz="2000" dirty="0" smtClean="0">
                <a:latin typeface="Calibri" pitchFamily="34" charset="0"/>
                <a:cs typeface="Calibri" pitchFamily="34" charset="0"/>
              </a:rPr>
              <a:t>Concluding Remarks</a:t>
            </a:r>
          </a:p>
          <a:p>
            <a:pPr marL="0" indent="0" algn="just">
              <a:spcBef>
                <a:spcPts val="0"/>
              </a:spcBef>
              <a:buFont typeface="Wingdings" pitchFamily="2" charset="2"/>
              <a:buNone/>
              <a:defRPr/>
            </a:pPr>
            <a:endParaRPr lang="en-US" sz="2800" dirty="0" smtClean="0">
              <a:latin typeface="Calibri" panose="020F0502020204030204" pitchFamily="34" charset="0"/>
            </a:endParaRPr>
          </a:p>
          <a:p>
            <a:pPr marL="457200" indent="-457200" algn="just">
              <a:lnSpc>
                <a:spcPct val="120000"/>
              </a:lnSpc>
              <a:spcBef>
                <a:spcPts val="0"/>
              </a:spcBef>
              <a:buFont typeface="Wingdings" pitchFamily="2" charset="2"/>
              <a:buNone/>
              <a:defRPr/>
            </a:pPr>
            <a:endParaRPr lang="en-US" sz="2000" dirty="0" smtClean="0">
              <a:latin typeface="Calibri" panose="020F0502020204030204" pitchFamily="34" charset="0"/>
            </a:endParaRPr>
          </a:p>
          <a:p>
            <a:pPr marL="457200" indent="-457200" algn="just">
              <a:lnSpc>
                <a:spcPct val="120000"/>
              </a:lnSpc>
              <a:spcBef>
                <a:spcPts val="0"/>
              </a:spcBef>
              <a:buFont typeface="Wingdings" pitchFamily="2" charset="2"/>
              <a:buNone/>
              <a:defRPr/>
            </a:pPr>
            <a:endParaRPr lang="en-US" sz="2000" dirty="0" smtClean="0">
              <a:latin typeface="Calibri" panose="020F0502020204030204" pitchFamily="34" charset="0"/>
            </a:endParaRPr>
          </a:p>
        </p:txBody>
      </p:sp>
      <p:sp>
        <p:nvSpPr>
          <p:cNvPr id="4100"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88B7C7-0D87-43EA-A137-47814DE74BE3}" type="slidenum">
              <a:rPr lang="en-US" smtClean="0">
                <a:solidFill>
                  <a:schemeClr val="bg1"/>
                </a:solidFill>
              </a:rPr>
              <a:pPr eaLnBrk="1" hangingPunct="1"/>
              <a:t>2</a:t>
            </a:fld>
            <a:endParaRPr lang="en-US" dirty="0" smtClean="0">
              <a:solidFill>
                <a:schemeClr val="bg1"/>
              </a:solidFill>
            </a:endParaRPr>
          </a:p>
        </p:txBody>
      </p:sp>
    </p:spTree>
    <p:extLst>
      <p:ext uri="{BB962C8B-B14F-4D97-AF65-F5344CB8AC3E}">
        <p14:creationId xmlns:p14="http://schemas.microsoft.com/office/powerpoint/2010/main" xmlns="" val="2315458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865"/>
            <a:ext cx="8229600" cy="648073"/>
          </a:xfrm>
        </p:spPr>
        <p:txBody>
          <a:bodyPr/>
          <a:lstStyle/>
          <a:p>
            <a:r>
              <a:rPr lang="en-US" sz="2800" b="1" dirty="0">
                <a:solidFill>
                  <a:srgbClr val="800000"/>
                </a:solidFill>
                <a:latin typeface="Calibri" pitchFamily="34" charset="0"/>
                <a:cs typeface="Calibri" pitchFamily="34" charset="0"/>
              </a:rPr>
              <a:t>Potential cases of conflicts of interest in </a:t>
            </a:r>
            <a:r>
              <a:rPr lang="en-US" sz="2800" b="1" dirty="0" smtClean="0">
                <a:solidFill>
                  <a:srgbClr val="800000"/>
                </a:solidFill>
                <a:latin typeface="Calibri" pitchFamily="34" charset="0"/>
                <a:cs typeface="Calibri" pitchFamily="34" charset="0"/>
              </a:rPr>
              <a:t>2015/16</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012457426"/>
              </p:ext>
            </p:extLst>
          </p:nvPr>
        </p:nvGraphicFramePr>
        <p:xfrm>
          <a:off x="455845" y="1700806"/>
          <a:ext cx="8229600" cy="4464497"/>
        </p:xfrm>
        <a:graphic>
          <a:graphicData uri="http://schemas.openxmlformats.org/drawingml/2006/table">
            <a:tbl>
              <a:tblPr firstRow="1" bandRow="1">
                <a:tableStyleId>{5C22544A-7EE6-4342-B048-85BDC9FD1C3A}</a:tableStyleId>
              </a:tblPr>
              <a:tblGrid>
                <a:gridCol w="2743200"/>
                <a:gridCol w="2743200"/>
                <a:gridCol w="2743200"/>
              </a:tblGrid>
              <a:tr h="402685">
                <a:tc>
                  <a:txBody>
                    <a:bodyPr/>
                    <a:lstStyle/>
                    <a:p>
                      <a:pPr algn="ctr">
                        <a:lnSpc>
                          <a:spcPct val="110000"/>
                        </a:lnSpc>
                      </a:pPr>
                      <a:r>
                        <a:rPr lang="en-US" sz="1700" dirty="0" smtClean="0">
                          <a:latin typeface="Calibri" panose="020F0502020204030204" pitchFamily="34" charset="0"/>
                        </a:rPr>
                        <a:t>Departments</a:t>
                      </a:r>
                      <a:endParaRPr lang="en-US" sz="1700" dirty="0">
                        <a:latin typeface="Calibri" panose="020F0502020204030204" pitchFamily="34" charset="0"/>
                      </a:endParaRPr>
                    </a:p>
                  </a:txBody>
                  <a:tcPr>
                    <a:solidFill>
                      <a:schemeClr val="accent1">
                        <a:lumMod val="75000"/>
                      </a:schemeClr>
                    </a:solidFill>
                  </a:tcPr>
                </a:tc>
                <a:tc>
                  <a:txBody>
                    <a:bodyPr/>
                    <a:lstStyle/>
                    <a:p>
                      <a:pPr algn="ctr">
                        <a:lnSpc>
                          <a:spcPct val="110000"/>
                        </a:lnSpc>
                      </a:pPr>
                      <a:r>
                        <a:rPr lang="en-US" sz="1700" dirty="0" smtClean="0">
                          <a:latin typeface="Calibri" panose="020F0502020204030204" pitchFamily="34" charset="0"/>
                        </a:rPr>
                        <a:t>Forms scrutinized</a:t>
                      </a:r>
                      <a:endParaRPr lang="en-US" sz="1700" dirty="0">
                        <a:latin typeface="Calibri" panose="020F0502020204030204" pitchFamily="34" charset="0"/>
                      </a:endParaRPr>
                    </a:p>
                  </a:txBody>
                  <a:tcPr>
                    <a:solidFill>
                      <a:schemeClr val="accent1">
                        <a:lumMod val="75000"/>
                      </a:schemeClr>
                    </a:solidFill>
                  </a:tcPr>
                </a:tc>
                <a:tc>
                  <a:txBody>
                    <a:bodyPr/>
                    <a:lstStyle/>
                    <a:p>
                      <a:pPr algn="ctr">
                        <a:lnSpc>
                          <a:spcPct val="110000"/>
                        </a:lnSpc>
                      </a:pPr>
                      <a:r>
                        <a:rPr lang="en-US" sz="1700" dirty="0" smtClean="0">
                          <a:latin typeface="Calibri" panose="020F0502020204030204" pitchFamily="34" charset="0"/>
                        </a:rPr>
                        <a:t>No. of potential conflicts</a:t>
                      </a:r>
                      <a:endParaRPr lang="en-US" sz="1700" dirty="0">
                        <a:latin typeface="Calibri" panose="020F0502020204030204" pitchFamily="34" charset="0"/>
                      </a:endParaRPr>
                    </a:p>
                  </a:txBody>
                  <a:tcPr>
                    <a:solidFill>
                      <a:schemeClr val="accent1">
                        <a:lumMod val="75000"/>
                      </a:schemeClr>
                    </a:solidFill>
                  </a:tcPr>
                </a:tc>
              </a:tr>
              <a:tr h="479936">
                <a:tc>
                  <a:txBody>
                    <a:bodyPr/>
                    <a:lstStyle/>
                    <a:p>
                      <a:pPr>
                        <a:lnSpc>
                          <a:spcPct val="110000"/>
                        </a:lnSpc>
                      </a:pPr>
                      <a:r>
                        <a:rPr lang="en-US" sz="1700" b="1" dirty="0" smtClean="0">
                          <a:latin typeface="Calibri" panose="020F0502020204030204" pitchFamily="34" charset="0"/>
                        </a:rPr>
                        <a:t>SAPS</a:t>
                      </a:r>
                      <a:endParaRPr lang="en-US" sz="1700" b="1"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862</a:t>
                      </a:r>
                      <a:endParaRPr lang="en-US" sz="1700"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73</a:t>
                      </a:r>
                      <a:endParaRPr lang="en-US" sz="1700" dirty="0">
                        <a:latin typeface="Calibri" panose="020F0502020204030204" pitchFamily="34" charset="0"/>
                      </a:endParaRPr>
                    </a:p>
                  </a:txBody>
                  <a:tcPr/>
                </a:tc>
              </a:tr>
              <a:tr h="702260">
                <a:tc gridSpan="3">
                  <a:txBody>
                    <a:bodyPr/>
                    <a:lstStyle/>
                    <a:p>
                      <a:pPr>
                        <a:lnSpc>
                          <a:spcPct val="110000"/>
                        </a:lnSpc>
                      </a:pPr>
                      <a:r>
                        <a:rPr lang="en-US" sz="1700" b="1" dirty="0" smtClean="0">
                          <a:latin typeface="Calibri" panose="020F0502020204030204" pitchFamily="34" charset="0"/>
                        </a:rPr>
                        <a:t>Note: </a:t>
                      </a:r>
                      <a:r>
                        <a:rPr lang="en-US" sz="1700" dirty="0" smtClean="0">
                          <a:latin typeface="Calibri" panose="020F0502020204030204" pitchFamily="34" charset="0"/>
                        </a:rPr>
                        <a:t>Potential conflict was identified for the acting National Commissioner, 7 DDGs, 17 CDs and 48 Ds</a:t>
                      </a:r>
                      <a:endParaRPr lang="en-US" sz="1700" dirty="0">
                        <a:latin typeface="Calibri" panose="020F0502020204030204" pitchFamily="34" charset="0"/>
                      </a:endParaRPr>
                    </a:p>
                  </a:txBody>
                  <a:tcPr>
                    <a:solidFill>
                      <a:schemeClr val="bg1">
                        <a:lumMod val="95000"/>
                      </a:schemeClr>
                    </a:solidFill>
                  </a:tcPr>
                </a:tc>
                <a:tc hMerge="1">
                  <a:txBody>
                    <a:bodyPr/>
                    <a:lstStyle/>
                    <a:p>
                      <a:pPr algn="r"/>
                      <a:endParaRPr lang="en-US" sz="1600" dirty="0">
                        <a:latin typeface="Calibri" panose="020F0502020204030204" pitchFamily="34" charset="0"/>
                      </a:endParaRPr>
                    </a:p>
                  </a:txBody>
                  <a:tcPr/>
                </a:tc>
                <a:tc hMerge="1">
                  <a:txBody>
                    <a:bodyPr/>
                    <a:lstStyle/>
                    <a:p>
                      <a:pPr algn="r"/>
                      <a:endParaRPr lang="en-US" sz="1600" dirty="0">
                        <a:latin typeface="Calibri" panose="020F0502020204030204" pitchFamily="34" charset="0"/>
                      </a:endParaRPr>
                    </a:p>
                  </a:txBody>
                  <a:tcPr/>
                </a:tc>
              </a:tr>
              <a:tr h="479936">
                <a:tc>
                  <a:txBody>
                    <a:bodyPr/>
                    <a:lstStyle/>
                    <a:p>
                      <a:pPr>
                        <a:lnSpc>
                          <a:spcPct val="110000"/>
                        </a:lnSpc>
                      </a:pPr>
                      <a:r>
                        <a:rPr lang="en-US" sz="1700" b="1" dirty="0" smtClean="0">
                          <a:latin typeface="Calibri" panose="020F0502020204030204" pitchFamily="34" charset="0"/>
                        </a:rPr>
                        <a:t>DRDLR</a:t>
                      </a:r>
                      <a:endParaRPr lang="en-US" sz="1700" b="1"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259</a:t>
                      </a:r>
                      <a:endParaRPr lang="en-US" sz="1700"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60</a:t>
                      </a:r>
                      <a:endParaRPr lang="en-US" sz="1700" dirty="0">
                        <a:latin typeface="Calibri" panose="020F0502020204030204" pitchFamily="34" charset="0"/>
                      </a:endParaRPr>
                    </a:p>
                  </a:txBody>
                  <a:tcPr/>
                </a:tc>
              </a:tr>
              <a:tr h="479936">
                <a:tc gridSpan="3">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700" b="1" dirty="0" smtClean="0">
                          <a:latin typeface="Calibri" panose="020F0502020204030204" pitchFamily="34" charset="0"/>
                        </a:rPr>
                        <a:t>Note: </a:t>
                      </a:r>
                      <a:r>
                        <a:rPr lang="en-US" sz="1700" dirty="0" smtClean="0">
                          <a:latin typeface="Calibri" panose="020F0502020204030204" pitchFamily="34" charset="0"/>
                        </a:rPr>
                        <a:t>Potential conflict was identified for 1 DDG, 16 CDs and 43 Ds</a:t>
                      </a:r>
                      <a:endParaRPr lang="en-US" sz="1700" dirty="0">
                        <a:latin typeface="Calibri" panose="020F0502020204030204" pitchFamily="34" charset="0"/>
                      </a:endParaRPr>
                    </a:p>
                  </a:txBody>
                  <a:tcPr>
                    <a:solidFill>
                      <a:schemeClr val="bg1">
                        <a:lumMod val="95000"/>
                      </a:schemeClr>
                    </a:solidFill>
                  </a:tcPr>
                </a:tc>
                <a:tc hMerge="1">
                  <a:txBody>
                    <a:bodyPr/>
                    <a:lstStyle/>
                    <a:p>
                      <a:pPr algn="r"/>
                      <a:endParaRPr lang="en-US" sz="1600" dirty="0">
                        <a:latin typeface="Calibri" panose="020F0502020204030204" pitchFamily="34" charset="0"/>
                      </a:endParaRPr>
                    </a:p>
                  </a:txBody>
                  <a:tcPr/>
                </a:tc>
                <a:tc hMerge="1">
                  <a:txBody>
                    <a:bodyPr/>
                    <a:lstStyle/>
                    <a:p>
                      <a:pPr algn="r"/>
                      <a:endParaRPr lang="en-US" sz="1600" dirty="0">
                        <a:latin typeface="Calibri" panose="020F0502020204030204" pitchFamily="34" charset="0"/>
                      </a:endParaRPr>
                    </a:p>
                  </a:txBody>
                  <a:tcPr/>
                </a:tc>
              </a:tr>
              <a:tr h="479936">
                <a:tc>
                  <a:txBody>
                    <a:bodyPr/>
                    <a:lstStyle/>
                    <a:p>
                      <a:pPr>
                        <a:lnSpc>
                          <a:spcPct val="110000"/>
                        </a:lnSpc>
                      </a:pPr>
                      <a:r>
                        <a:rPr lang="en-US" sz="1700" b="1" dirty="0" smtClean="0">
                          <a:latin typeface="Calibri" panose="020F0502020204030204" pitchFamily="34" charset="0"/>
                        </a:rPr>
                        <a:t>Defence</a:t>
                      </a:r>
                      <a:endParaRPr lang="en-US" sz="1700" b="1"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315</a:t>
                      </a:r>
                      <a:endParaRPr lang="en-US" sz="1700"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55</a:t>
                      </a:r>
                      <a:endParaRPr lang="en-US" sz="1700" dirty="0">
                        <a:latin typeface="Calibri" panose="020F0502020204030204" pitchFamily="34" charset="0"/>
                      </a:endParaRPr>
                    </a:p>
                  </a:txBody>
                  <a:tcPr/>
                </a:tc>
              </a:tr>
              <a:tr h="479936">
                <a:tc gridSpan="3">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700" b="1" dirty="0" smtClean="0">
                          <a:latin typeface="Calibri" panose="020F0502020204030204" pitchFamily="34" charset="0"/>
                        </a:rPr>
                        <a:t>Note: </a:t>
                      </a:r>
                      <a:r>
                        <a:rPr lang="en-US" sz="1700" dirty="0" smtClean="0">
                          <a:latin typeface="Calibri" panose="020F0502020204030204" pitchFamily="34" charset="0"/>
                        </a:rPr>
                        <a:t>Potential conflict was identified for the DG, 18 DDGs, 13 CDs and 23 Ds</a:t>
                      </a:r>
                      <a:endParaRPr lang="en-US" sz="1700" dirty="0">
                        <a:latin typeface="Calibri" panose="020F0502020204030204" pitchFamily="34" charset="0"/>
                      </a:endParaRPr>
                    </a:p>
                  </a:txBody>
                  <a:tcPr>
                    <a:solidFill>
                      <a:schemeClr val="bg1">
                        <a:lumMod val="95000"/>
                      </a:schemeClr>
                    </a:solidFill>
                  </a:tcPr>
                </a:tc>
                <a:tc hMerge="1">
                  <a:txBody>
                    <a:bodyPr/>
                    <a:lstStyle/>
                    <a:p>
                      <a:pPr algn="r"/>
                      <a:endParaRPr lang="en-US" sz="1600" dirty="0">
                        <a:latin typeface="Calibri" panose="020F0502020204030204" pitchFamily="34" charset="0"/>
                      </a:endParaRPr>
                    </a:p>
                  </a:txBody>
                  <a:tcPr/>
                </a:tc>
                <a:tc hMerge="1">
                  <a:txBody>
                    <a:bodyPr/>
                    <a:lstStyle/>
                    <a:p>
                      <a:pPr algn="r"/>
                      <a:endParaRPr lang="en-US" sz="1600" dirty="0">
                        <a:latin typeface="Calibri" panose="020F0502020204030204" pitchFamily="34" charset="0"/>
                      </a:endParaRPr>
                    </a:p>
                  </a:txBody>
                  <a:tcPr/>
                </a:tc>
              </a:tr>
              <a:tr h="479936">
                <a:tc>
                  <a:txBody>
                    <a:bodyPr/>
                    <a:lstStyle/>
                    <a:p>
                      <a:pPr>
                        <a:lnSpc>
                          <a:spcPct val="110000"/>
                        </a:lnSpc>
                      </a:pPr>
                      <a:r>
                        <a:rPr lang="en-US" sz="1700" b="1" dirty="0" smtClean="0">
                          <a:latin typeface="Calibri" panose="020F0502020204030204" pitchFamily="34" charset="0"/>
                        </a:rPr>
                        <a:t>Trade &amp; Industry</a:t>
                      </a:r>
                      <a:endParaRPr lang="en-US" sz="1700" b="1"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238</a:t>
                      </a:r>
                      <a:endParaRPr lang="en-US" sz="1700"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55</a:t>
                      </a:r>
                      <a:endParaRPr lang="en-US" sz="1700" dirty="0">
                        <a:latin typeface="Calibri" panose="020F0502020204030204" pitchFamily="34" charset="0"/>
                      </a:endParaRPr>
                    </a:p>
                  </a:txBody>
                  <a:tcPr/>
                </a:tc>
              </a:tr>
              <a:tr h="479936">
                <a:tc gridSpan="3">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700" b="1" dirty="0" smtClean="0">
                          <a:latin typeface="Calibri" panose="020F0502020204030204" pitchFamily="34" charset="0"/>
                        </a:rPr>
                        <a:t>Note: </a:t>
                      </a:r>
                      <a:r>
                        <a:rPr lang="en-US" sz="1700" dirty="0" smtClean="0">
                          <a:latin typeface="Calibri" panose="020F0502020204030204" pitchFamily="34" charset="0"/>
                        </a:rPr>
                        <a:t>Potential conflict was identified for the 3 DDGs, 9 CDs and 43 Ds</a:t>
                      </a:r>
                      <a:endParaRPr lang="en-US" sz="1700" dirty="0">
                        <a:latin typeface="Calibri" panose="020F0502020204030204" pitchFamily="34" charset="0"/>
                      </a:endParaRPr>
                    </a:p>
                  </a:txBody>
                  <a:tcPr>
                    <a:solidFill>
                      <a:schemeClr val="bg1">
                        <a:lumMod val="95000"/>
                      </a:schemeClr>
                    </a:solidFill>
                  </a:tcPr>
                </a:tc>
                <a:tc hMerge="1">
                  <a:txBody>
                    <a:bodyPr/>
                    <a:lstStyle/>
                    <a:p>
                      <a:pPr algn="r"/>
                      <a:endParaRPr lang="en-US" sz="1600" dirty="0">
                        <a:latin typeface="Calibri" panose="020F0502020204030204" pitchFamily="34" charset="0"/>
                      </a:endParaRPr>
                    </a:p>
                  </a:txBody>
                  <a:tcPr/>
                </a:tc>
                <a:tc hMerge="1">
                  <a:txBody>
                    <a:bodyPr/>
                    <a:lstStyle/>
                    <a:p>
                      <a:pPr algn="r"/>
                      <a:endParaRPr lang="en-US" sz="1600" dirty="0">
                        <a:latin typeface="Calibri" panose="020F0502020204030204" pitchFamily="34" charset="0"/>
                      </a:endParaRPr>
                    </a:p>
                  </a:txBody>
                  <a:tcPr/>
                </a:tc>
              </a:tr>
            </a:tbl>
          </a:graphicData>
        </a:graphic>
      </p:graphicFrame>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20</a:t>
            </a:fld>
            <a:endParaRPr lang="en-US" dirty="0">
              <a:solidFill>
                <a:schemeClr val="bg1"/>
              </a:solidFill>
            </a:endParaRPr>
          </a:p>
        </p:txBody>
      </p:sp>
      <p:sp>
        <p:nvSpPr>
          <p:cNvPr id="7" name="Title 1"/>
          <p:cNvSpPr txBox="1">
            <a:spLocks/>
          </p:cNvSpPr>
          <p:nvPr/>
        </p:nvSpPr>
        <p:spPr bwMode="auto">
          <a:xfrm>
            <a:off x="455847" y="836712"/>
            <a:ext cx="8229600" cy="864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30000"/>
              </a:lnSpc>
            </a:pPr>
            <a:r>
              <a:rPr lang="en-ZA" sz="1900" kern="0" dirty="0" smtClean="0">
                <a:latin typeface="Calibri" pitchFamily="34" charset="0"/>
                <a:cs typeface="Calibri" pitchFamily="34" charset="0"/>
              </a:rPr>
              <a:t>These are departments that has a high potential conflict of interest in 2015/16 financial year (above 50).</a:t>
            </a:r>
            <a:r>
              <a:rPr lang="en-US" sz="1900" b="1" kern="0" dirty="0" smtClean="0">
                <a:solidFill>
                  <a:srgbClr val="800000"/>
                </a:solidFill>
                <a:latin typeface="Calibri" pitchFamily="34" charset="0"/>
                <a:cs typeface="Calibri" pitchFamily="34" charset="0"/>
              </a:rPr>
              <a:t> </a:t>
            </a:r>
            <a:endParaRPr lang="en-US" sz="1900" kern="0" dirty="0"/>
          </a:p>
        </p:txBody>
      </p:sp>
    </p:spTree>
    <p:extLst>
      <p:ext uri="{BB962C8B-B14F-4D97-AF65-F5344CB8AC3E}">
        <p14:creationId xmlns:p14="http://schemas.microsoft.com/office/powerpoint/2010/main" xmlns="" val="218126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865"/>
            <a:ext cx="8229600" cy="648073"/>
          </a:xfrm>
        </p:spPr>
        <p:txBody>
          <a:bodyPr/>
          <a:lstStyle/>
          <a:p>
            <a:r>
              <a:rPr lang="en-US" sz="2800" b="1" dirty="0">
                <a:solidFill>
                  <a:srgbClr val="800000"/>
                </a:solidFill>
                <a:latin typeface="Calibri" pitchFamily="34" charset="0"/>
                <a:cs typeface="Calibri" pitchFamily="34" charset="0"/>
              </a:rPr>
              <a:t>Potential cases of conflicts of interest in </a:t>
            </a:r>
            <a:r>
              <a:rPr lang="en-US" sz="2800" b="1" dirty="0" smtClean="0">
                <a:solidFill>
                  <a:srgbClr val="800000"/>
                </a:solidFill>
                <a:latin typeface="Calibri" pitchFamily="34" charset="0"/>
                <a:cs typeface="Calibri" pitchFamily="34" charset="0"/>
              </a:rPr>
              <a:t>2015/16 (2)</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50939121"/>
              </p:ext>
            </p:extLst>
          </p:nvPr>
        </p:nvGraphicFramePr>
        <p:xfrm>
          <a:off x="539549" y="980728"/>
          <a:ext cx="8145897" cy="2376263"/>
        </p:xfrm>
        <a:graphic>
          <a:graphicData uri="http://schemas.openxmlformats.org/drawingml/2006/table">
            <a:tbl>
              <a:tblPr firstRow="1" bandRow="1">
                <a:tableStyleId>{5C22544A-7EE6-4342-B048-85BDC9FD1C3A}</a:tableStyleId>
              </a:tblPr>
              <a:tblGrid>
                <a:gridCol w="2715299"/>
                <a:gridCol w="2715299"/>
                <a:gridCol w="2715299"/>
              </a:tblGrid>
              <a:tr h="412019">
                <a:tc>
                  <a:txBody>
                    <a:bodyPr/>
                    <a:lstStyle/>
                    <a:p>
                      <a:pPr algn="ctr">
                        <a:lnSpc>
                          <a:spcPct val="110000"/>
                        </a:lnSpc>
                      </a:pPr>
                      <a:r>
                        <a:rPr lang="en-US" sz="1700" dirty="0" smtClean="0">
                          <a:latin typeface="Calibri" panose="020F0502020204030204" pitchFamily="34" charset="0"/>
                        </a:rPr>
                        <a:t>Departments</a:t>
                      </a:r>
                      <a:endParaRPr lang="en-US" sz="1700" dirty="0">
                        <a:latin typeface="Calibri" panose="020F0502020204030204" pitchFamily="34" charset="0"/>
                      </a:endParaRPr>
                    </a:p>
                  </a:txBody>
                  <a:tcPr>
                    <a:solidFill>
                      <a:schemeClr val="accent1">
                        <a:lumMod val="75000"/>
                      </a:schemeClr>
                    </a:solidFill>
                  </a:tcPr>
                </a:tc>
                <a:tc>
                  <a:txBody>
                    <a:bodyPr/>
                    <a:lstStyle/>
                    <a:p>
                      <a:pPr algn="ctr">
                        <a:lnSpc>
                          <a:spcPct val="110000"/>
                        </a:lnSpc>
                      </a:pPr>
                      <a:r>
                        <a:rPr lang="en-US" sz="1700" dirty="0" smtClean="0">
                          <a:latin typeface="Calibri" panose="020F0502020204030204" pitchFamily="34" charset="0"/>
                        </a:rPr>
                        <a:t>Forms scrutinized</a:t>
                      </a:r>
                      <a:endParaRPr lang="en-US" sz="1700" dirty="0">
                        <a:latin typeface="Calibri" panose="020F0502020204030204" pitchFamily="34" charset="0"/>
                      </a:endParaRPr>
                    </a:p>
                  </a:txBody>
                  <a:tcPr>
                    <a:solidFill>
                      <a:schemeClr val="accent1">
                        <a:lumMod val="75000"/>
                      </a:schemeClr>
                    </a:solidFill>
                  </a:tcPr>
                </a:tc>
                <a:tc>
                  <a:txBody>
                    <a:bodyPr/>
                    <a:lstStyle/>
                    <a:p>
                      <a:pPr algn="ctr">
                        <a:lnSpc>
                          <a:spcPct val="110000"/>
                        </a:lnSpc>
                      </a:pPr>
                      <a:r>
                        <a:rPr lang="en-US" sz="1700" dirty="0" smtClean="0">
                          <a:latin typeface="Calibri" panose="020F0502020204030204" pitchFamily="34" charset="0"/>
                        </a:rPr>
                        <a:t>No. of potential conflicts</a:t>
                      </a:r>
                      <a:endParaRPr lang="en-US" sz="1700" dirty="0">
                        <a:latin typeface="Calibri" panose="020F0502020204030204" pitchFamily="34" charset="0"/>
                      </a:endParaRPr>
                    </a:p>
                  </a:txBody>
                  <a:tcPr>
                    <a:solidFill>
                      <a:schemeClr val="accent1">
                        <a:lumMod val="75000"/>
                      </a:schemeClr>
                    </a:solidFill>
                  </a:tcPr>
                </a:tc>
              </a:tr>
              <a:tr h="491061">
                <a:tc>
                  <a:txBody>
                    <a:bodyPr/>
                    <a:lstStyle/>
                    <a:p>
                      <a:pPr>
                        <a:lnSpc>
                          <a:spcPct val="110000"/>
                        </a:lnSpc>
                      </a:pPr>
                      <a:r>
                        <a:rPr lang="en-US" sz="1700" b="1" dirty="0" smtClean="0">
                          <a:latin typeface="Calibri" panose="020F0502020204030204" pitchFamily="34" charset="0"/>
                        </a:rPr>
                        <a:t>National Treasury</a:t>
                      </a:r>
                      <a:endParaRPr lang="en-US" sz="1700" b="1"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316</a:t>
                      </a:r>
                      <a:endParaRPr lang="en-US" sz="1700"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54</a:t>
                      </a:r>
                      <a:endParaRPr lang="en-US" sz="1700" dirty="0">
                        <a:latin typeface="Calibri" panose="020F0502020204030204" pitchFamily="34" charset="0"/>
                      </a:endParaRPr>
                    </a:p>
                  </a:txBody>
                  <a:tcPr/>
                </a:tc>
              </a:tr>
              <a:tr h="491061">
                <a:tc gridSpan="3">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700" b="1" dirty="0" smtClean="0">
                          <a:latin typeface="Calibri" panose="020F0502020204030204" pitchFamily="34" charset="0"/>
                        </a:rPr>
                        <a:t>Note: </a:t>
                      </a:r>
                      <a:r>
                        <a:rPr lang="en-US" sz="1700" dirty="0" smtClean="0">
                          <a:latin typeface="Calibri" panose="020F0502020204030204" pitchFamily="34" charset="0"/>
                        </a:rPr>
                        <a:t>Potential conflict was identified for 4 DDGs, 5</a:t>
                      </a:r>
                      <a:r>
                        <a:rPr lang="en-US" sz="1700" baseline="0" dirty="0" smtClean="0">
                          <a:latin typeface="Calibri" panose="020F0502020204030204" pitchFamily="34" charset="0"/>
                        </a:rPr>
                        <a:t> </a:t>
                      </a:r>
                      <a:r>
                        <a:rPr lang="en-US" sz="1700" dirty="0" smtClean="0">
                          <a:latin typeface="Calibri" panose="020F0502020204030204" pitchFamily="34" charset="0"/>
                        </a:rPr>
                        <a:t>CDs and 44 Ds</a:t>
                      </a:r>
                      <a:endParaRPr lang="en-US" sz="1700" dirty="0">
                        <a:latin typeface="Calibri" panose="020F0502020204030204" pitchFamily="34" charset="0"/>
                      </a:endParaRPr>
                    </a:p>
                  </a:txBody>
                  <a:tcPr>
                    <a:solidFill>
                      <a:schemeClr val="bg1">
                        <a:lumMod val="95000"/>
                      </a:schemeClr>
                    </a:solidFill>
                  </a:tcPr>
                </a:tc>
                <a:tc hMerge="1">
                  <a:txBody>
                    <a:bodyPr/>
                    <a:lstStyle/>
                    <a:p>
                      <a:pPr algn="r"/>
                      <a:endParaRPr lang="en-US" sz="1600" dirty="0">
                        <a:latin typeface="Calibri" panose="020F0502020204030204" pitchFamily="34" charset="0"/>
                      </a:endParaRPr>
                    </a:p>
                  </a:txBody>
                  <a:tcPr/>
                </a:tc>
                <a:tc hMerge="1">
                  <a:txBody>
                    <a:bodyPr/>
                    <a:lstStyle/>
                    <a:p>
                      <a:pPr algn="r"/>
                      <a:endParaRPr lang="en-US" sz="1600" dirty="0">
                        <a:latin typeface="Calibri" panose="020F0502020204030204" pitchFamily="34" charset="0"/>
                      </a:endParaRPr>
                    </a:p>
                  </a:txBody>
                  <a:tcPr/>
                </a:tc>
              </a:tr>
              <a:tr h="491061">
                <a:tc>
                  <a:txBody>
                    <a:bodyPr/>
                    <a:lstStyle/>
                    <a:p>
                      <a:pPr>
                        <a:lnSpc>
                          <a:spcPct val="110000"/>
                        </a:lnSpc>
                      </a:pPr>
                      <a:r>
                        <a:rPr lang="en-US" sz="1700" b="1" dirty="0" smtClean="0">
                          <a:latin typeface="Calibri" panose="020F0502020204030204" pitchFamily="34" charset="0"/>
                        </a:rPr>
                        <a:t>International Relations</a:t>
                      </a:r>
                      <a:endParaRPr lang="en-US" sz="1700" b="1"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259</a:t>
                      </a:r>
                      <a:endParaRPr lang="en-US" sz="1700" dirty="0">
                        <a:latin typeface="Calibri" panose="020F0502020204030204" pitchFamily="34" charset="0"/>
                      </a:endParaRPr>
                    </a:p>
                  </a:txBody>
                  <a:tcPr/>
                </a:tc>
                <a:tc>
                  <a:txBody>
                    <a:bodyPr/>
                    <a:lstStyle/>
                    <a:p>
                      <a:pPr algn="r">
                        <a:lnSpc>
                          <a:spcPct val="110000"/>
                        </a:lnSpc>
                      </a:pPr>
                      <a:r>
                        <a:rPr lang="en-US" sz="1700" dirty="0" smtClean="0">
                          <a:latin typeface="Calibri" panose="020F0502020204030204" pitchFamily="34" charset="0"/>
                        </a:rPr>
                        <a:t>53</a:t>
                      </a:r>
                      <a:endParaRPr lang="en-US" sz="1700" dirty="0">
                        <a:latin typeface="Calibri" panose="020F0502020204030204" pitchFamily="34" charset="0"/>
                      </a:endParaRPr>
                    </a:p>
                  </a:txBody>
                  <a:tcPr/>
                </a:tc>
              </a:tr>
              <a:tr h="491061">
                <a:tc gridSpan="3">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700" b="1" dirty="0" smtClean="0">
                          <a:latin typeface="Calibri" panose="020F0502020204030204" pitchFamily="34" charset="0"/>
                        </a:rPr>
                        <a:t>Note: </a:t>
                      </a:r>
                      <a:r>
                        <a:rPr lang="en-US" sz="1700" dirty="0" smtClean="0">
                          <a:latin typeface="Calibri" panose="020F0502020204030204" pitchFamily="34" charset="0"/>
                        </a:rPr>
                        <a:t>Potential conflict was identified for 1 DDG, 17</a:t>
                      </a:r>
                      <a:r>
                        <a:rPr lang="en-US" sz="1700" baseline="0" dirty="0" smtClean="0">
                          <a:latin typeface="Calibri" panose="020F0502020204030204" pitchFamily="34" charset="0"/>
                        </a:rPr>
                        <a:t> </a:t>
                      </a:r>
                      <a:r>
                        <a:rPr lang="en-US" sz="1700" dirty="0" smtClean="0">
                          <a:latin typeface="Calibri" panose="020F0502020204030204" pitchFamily="34" charset="0"/>
                        </a:rPr>
                        <a:t>CDs and 35 Ds</a:t>
                      </a:r>
                      <a:endParaRPr lang="en-US" sz="1700" dirty="0">
                        <a:latin typeface="Calibri" panose="020F0502020204030204" pitchFamily="34" charset="0"/>
                      </a:endParaRPr>
                    </a:p>
                  </a:txBody>
                  <a:tcPr>
                    <a:solidFill>
                      <a:schemeClr val="bg1">
                        <a:lumMod val="95000"/>
                      </a:schemeClr>
                    </a:solidFill>
                  </a:tcPr>
                </a:tc>
                <a:tc hMerge="1">
                  <a:txBody>
                    <a:bodyPr/>
                    <a:lstStyle/>
                    <a:p>
                      <a:pPr algn="r">
                        <a:lnSpc>
                          <a:spcPct val="110000"/>
                        </a:lnSpc>
                      </a:pPr>
                      <a:endParaRPr lang="en-US" sz="1600" dirty="0">
                        <a:latin typeface="Calibri" panose="020F0502020204030204" pitchFamily="34" charset="0"/>
                      </a:endParaRPr>
                    </a:p>
                  </a:txBody>
                  <a:tcPr/>
                </a:tc>
                <a:tc hMerge="1">
                  <a:txBody>
                    <a:bodyPr/>
                    <a:lstStyle/>
                    <a:p>
                      <a:pPr algn="r">
                        <a:lnSpc>
                          <a:spcPct val="110000"/>
                        </a:lnSpc>
                      </a:pPr>
                      <a:endParaRPr lang="en-US" sz="1600" dirty="0">
                        <a:latin typeface="Calibri" panose="020F0502020204030204" pitchFamily="34" charset="0"/>
                      </a:endParaRPr>
                    </a:p>
                  </a:txBody>
                  <a:tcPr/>
                </a:tc>
              </a:tr>
            </a:tbl>
          </a:graphicData>
        </a:graphic>
      </p:graphicFrame>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21</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373597966"/>
              </p:ext>
            </p:extLst>
          </p:nvPr>
        </p:nvGraphicFramePr>
        <p:xfrm>
          <a:off x="516224" y="3646852"/>
          <a:ext cx="8160231" cy="2501319"/>
        </p:xfrm>
        <a:graphic>
          <a:graphicData uri="http://schemas.openxmlformats.org/drawingml/2006/table">
            <a:tbl>
              <a:tblPr firstRow="1" bandRow="1">
                <a:tableStyleId>{5C22544A-7EE6-4342-B048-85BDC9FD1C3A}</a:tableStyleId>
              </a:tblPr>
              <a:tblGrid>
                <a:gridCol w="3501768"/>
                <a:gridCol w="4658463"/>
              </a:tblGrid>
              <a:tr h="3407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tx1"/>
                          </a:solidFill>
                          <a:latin typeface="Calibri" panose="020F0502020204030204" pitchFamily="34" charset="0"/>
                        </a:rPr>
                        <a:t>NOTE:</a:t>
                      </a:r>
                      <a:r>
                        <a:rPr lang="en-ZA" sz="1800" dirty="0" smtClean="0">
                          <a:solidFill>
                            <a:schemeClr val="tx1"/>
                          </a:solidFill>
                          <a:latin typeface="Calibri" panose="020F0502020204030204" pitchFamily="34" charset="0"/>
                        </a:rPr>
                        <a:t> Potential</a:t>
                      </a:r>
                      <a:r>
                        <a:rPr lang="en-ZA" sz="1800" baseline="0" dirty="0" smtClean="0">
                          <a:solidFill>
                            <a:schemeClr val="tx1"/>
                          </a:solidFill>
                          <a:latin typeface="Calibri" panose="020F0502020204030204" pitchFamily="34" charset="0"/>
                        </a:rPr>
                        <a:t> Conflict of Interest were identified for the following DGs</a:t>
                      </a:r>
                      <a:endParaRPr lang="en-ZA" sz="1700" dirty="0">
                        <a:solidFill>
                          <a:schemeClr val="tx1"/>
                        </a:solidFill>
                        <a:latin typeface="Calibri" panose="020F0502020204030204" pitchFamily="34" charset="0"/>
                      </a:endParaRPr>
                    </a:p>
                  </a:txBody>
                  <a:tcPr>
                    <a:solidFill>
                      <a:srgbClr val="FFC000"/>
                    </a:solidFill>
                  </a:tcPr>
                </a:tc>
                <a:tc hMerge="1">
                  <a:txBody>
                    <a:bodyPr/>
                    <a:lstStyle/>
                    <a:p>
                      <a:endParaRPr lang="en-ZA" sz="1700" dirty="0">
                        <a:latin typeface="Calibri" panose="020F0502020204030204" pitchFamily="34" charset="0"/>
                      </a:endParaRPr>
                    </a:p>
                  </a:txBody>
                  <a:tcPr/>
                </a:tc>
              </a:tr>
              <a:tr h="340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smtClean="0">
                          <a:latin typeface="Calibri" panose="020F0502020204030204" pitchFamily="34" charset="0"/>
                        </a:rPr>
                        <a:t>Agriculture, Forestry and Fisheries</a:t>
                      </a:r>
                      <a:endParaRPr lang="en-ZA" sz="1700" dirty="0">
                        <a:latin typeface="Calibri" panose="020F0502020204030204" pitchFamily="34" charset="0"/>
                      </a:endParaRPr>
                    </a:p>
                  </a:txBody>
                  <a:tcPr/>
                </a:tc>
                <a:tc>
                  <a:txBody>
                    <a:bodyPr/>
                    <a:lstStyle/>
                    <a:p>
                      <a:r>
                        <a:rPr lang="en-ZA" sz="1700" dirty="0" smtClean="0">
                          <a:latin typeface="Calibri" panose="020F0502020204030204" pitchFamily="34" charset="0"/>
                        </a:rPr>
                        <a:t>Public Enterprises</a:t>
                      </a:r>
                      <a:endParaRPr lang="en-ZA" sz="1700" dirty="0">
                        <a:latin typeface="Calibri" panose="020F0502020204030204" pitchFamily="34" charset="0"/>
                      </a:endParaRPr>
                    </a:p>
                  </a:txBody>
                  <a:tcPr/>
                </a:tc>
              </a:tr>
              <a:tr h="340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smtClean="0">
                          <a:latin typeface="Calibri" panose="020F0502020204030204" pitchFamily="34" charset="0"/>
                        </a:rPr>
                        <a:t>Civilian Secretariat for Police</a:t>
                      </a:r>
                      <a:endParaRPr lang="en-ZA" sz="17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smtClean="0">
                          <a:latin typeface="Calibri" panose="020F0502020204030204" pitchFamily="34" charset="0"/>
                        </a:rPr>
                        <a:t>Telecommunications and Postal Services</a:t>
                      </a:r>
                      <a:endParaRPr lang="en-ZA" sz="1700" dirty="0">
                        <a:latin typeface="Calibri" panose="020F0502020204030204" pitchFamily="34" charset="0"/>
                      </a:endParaRPr>
                    </a:p>
                  </a:txBody>
                  <a:tcPr/>
                </a:tc>
              </a:tr>
              <a:tr h="340725">
                <a:tc>
                  <a:txBody>
                    <a:bodyPr/>
                    <a:lstStyle/>
                    <a:p>
                      <a:r>
                        <a:rPr lang="en-ZA" sz="1700" dirty="0" smtClean="0">
                          <a:latin typeface="Calibri" panose="020F0502020204030204" pitchFamily="34" charset="0"/>
                        </a:rPr>
                        <a:t>Economic Development</a:t>
                      </a:r>
                    </a:p>
                  </a:txBody>
                  <a:tcPr/>
                </a:tc>
                <a:tc>
                  <a:txBody>
                    <a:bodyPr/>
                    <a:lstStyle/>
                    <a:p>
                      <a:r>
                        <a:rPr lang="en-ZA" sz="1700" dirty="0" smtClean="0">
                          <a:latin typeface="Calibri" panose="020F0502020204030204" pitchFamily="34" charset="0"/>
                        </a:rPr>
                        <a:t>Planning, Monitoring and Evaluation</a:t>
                      </a:r>
                      <a:endParaRPr lang="en-ZA" sz="1700" dirty="0">
                        <a:latin typeface="Calibri" panose="020F0502020204030204" pitchFamily="34" charset="0"/>
                      </a:endParaRPr>
                    </a:p>
                  </a:txBody>
                  <a:tcPr/>
                </a:tc>
              </a:tr>
              <a:tr h="340725">
                <a:tc>
                  <a:txBody>
                    <a:bodyPr/>
                    <a:lstStyle/>
                    <a:p>
                      <a:r>
                        <a:rPr lang="en-ZA" sz="1700" dirty="0" smtClean="0">
                          <a:latin typeface="Calibri" panose="020F0502020204030204" pitchFamily="34" charset="0"/>
                        </a:rPr>
                        <a:t>IPID</a:t>
                      </a:r>
                      <a:endParaRPr lang="en-ZA" sz="1700" dirty="0">
                        <a:latin typeface="Calibri" panose="020F0502020204030204" pitchFamily="34" charset="0"/>
                      </a:endParaRPr>
                    </a:p>
                  </a:txBody>
                  <a:tcPr/>
                </a:tc>
                <a:tc>
                  <a:txBody>
                    <a:bodyPr/>
                    <a:lstStyle/>
                    <a:p>
                      <a:r>
                        <a:rPr lang="en-ZA" sz="1700" dirty="0" smtClean="0">
                          <a:latin typeface="Calibri" panose="020F0502020204030204" pitchFamily="34" charset="0"/>
                        </a:rPr>
                        <a:t>Transport</a:t>
                      </a:r>
                      <a:endParaRPr lang="en-ZA" sz="1700" dirty="0">
                        <a:latin typeface="Calibri" panose="020F0502020204030204" pitchFamily="34" charset="0"/>
                      </a:endParaRPr>
                    </a:p>
                  </a:txBody>
                  <a:tcPr/>
                </a:tc>
              </a:tr>
              <a:tr h="340725">
                <a:tc>
                  <a:txBody>
                    <a:bodyPr/>
                    <a:lstStyle/>
                    <a:p>
                      <a:r>
                        <a:rPr lang="en-ZA" sz="1700" dirty="0" smtClean="0">
                          <a:latin typeface="Calibri" panose="020F0502020204030204" pitchFamily="34" charset="0"/>
                        </a:rPr>
                        <a:t>Justice and CD</a:t>
                      </a:r>
                      <a:endParaRPr lang="en-ZA" sz="17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smtClean="0">
                          <a:latin typeface="Calibri" panose="020F0502020204030204" pitchFamily="34" charset="0"/>
                        </a:rPr>
                        <a:t>Water and Sanitation</a:t>
                      </a:r>
                      <a:endParaRPr lang="en-ZA" sz="1700" dirty="0">
                        <a:latin typeface="Calibri" panose="020F0502020204030204" pitchFamily="34" charset="0"/>
                      </a:endParaRPr>
                    </a:p>
                  </a:txBody>
                  <a:tcPr/>
                </a:tc>
              </a:tr>
              <a:tr h="382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smtClean="0">
                          <a:latin typeface="Calibri" panose="020F0502020204030204" pitchFamily="34" charset="0"/>
                        </a:rPr>
                        <a:t>Military Veterans</a:t>
                      </a:r>
                      <a:endParaRPr lang="en-ZA" sz="1700" dirty="0">
                        <a:latin typeface="Calibri" panose="020F0502020204030204" pitchFamily="34" charset="0"/>
                      </a:endParaRPr>
                    </a:p>
                  </a:txBody>
                  <a:tcPr/>
                </a:tc>
                <a:tc>
                  <a:txBody>
                    <a:bodyPr/>
                    <a:lstStyle/>
                    <a:p>
                      <a:endParaRPr lang="en-ZA" sz="1700"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xmlns="" val="3633668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22</a:t>
            </a:fld>
            <a:endParaRPr lang="en-US" sz="1400" b="0" dirty="0">
              <a:solidFill>
                <a:schemeClr val="bg1"/>
              </a:solidFill>
            </a:endParaRPr>
          </a:p>
        </p:txBody>
      </p:sp>
      <p:sp>
        <p:nvSpPr>
          <p:cNvPr id="8" name="Title 1"/>
          <p:cNvSpPr txBox="1">
            <a:spLocks/>
          </p:cNvSpPr>
          <p:nvPr/>
        </p:nvSpPr>
        <p:spPr bwMode="auto">
          <a:xfrm>
            <a:off x="439826" y="476672"/>
            <a:ext cx="822651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Financial Misconduct</a:t>
            </a:r>
            <a:endParaRPr lang="en-US" sz="2800" dirty="0">
              <a:solidFill>
                <a:srgbClr val="800000"/>
              </a:solidFill>
              <a:latin typeface="Berlin Sans FB Demi" pitchFamily="34" charset="0"/>
            </a:endParaRPr>
          </a:p>
        </p:txBody>
      </p:sp>
      <p:sp>
        <p:nvSpPr>
          <p:cNvPr id="3" name="Rectangle 2"/>
          <p:cNvSpPr/>
          <p:nvPr/>
        </p:nvSpPr>
        <p:spPr>
          <a:xfrm>
            <a:off x="670074" y="1160997"/>
            <a:ext cx="7966248" cy="707886"/>
          </a:xfrm>
          <a:prstGeom prst="rect">
            <a:avLst/>
          </a:prstGeom>
        </p:spPr>
        <p:txBody>
          <a:bodyPr wrap="square">
            <a:spAutoFit/>
          </a:bodyPr>
          <a:lstStyle/>
          <a:p>
            <a:pPr marL="342900" indent="-342900" algn="just">
              <a:buFont typeface="Wingdings" panose="05000000000000000000" pitchFamily="2" charset="2"/>
              <a:buChar char="§"/>
            </a:pPr>
            <a:r>
              <a:rPr lang="en-ZA" sz="2000" b="0" dirty="0">
                <a:latin typeface="Calibri" pitchFamily="34" charset="0"/>
              </a:rPr>
              <a:t>There has been a </a:t>
            </a:r>
            <a:r>
              <a:rPr lang="en-ZA" sz="2000" b="0" dirty="0" smtClean="0">
                <a:latin typeface="Calibri" pitchFamily="34" charset="0"/>
              </a:rPr>
              <a:t>significant increase in the finalised financial </a:t>
            </a:r>
            <a:r>
              <a:rPr lang="en-ZA" sz="2000" b="0" dirty="0">
                <a:latin typeface="Calibri" pitchFamily="34" charset="0"/>
              </a:rPr>
              <a:t>misconduct </a:t>
            </a:r>
            <a:r>
              <a:rPr lang="en-ZA" sz="2000" b="0" dirty="0" smtClean="0">
                <a:latin typeface="Calibri" pitchFamily="34" charset="0"/>
              </a:rPr>
              <a:t>cases reported </a:t>
            </a:r>
            <a:r>
              <a:rPr lang="en-ZA" sz="2000" b="0" dirty="0">
                <a:latin typeface="Calibri" pitchFamily="34" charset="0"/>
              </a:rPr>
              <a:t>by national departments for </a:t>
            </a:r>
            <a:r>
              <a:rPr lang="en-ZA" sz="2000" b="0" dirty="0" smtClean="0">
                <a:latin typeface="Calibri" pitchFamily="34" charset="0"/>
              </a:rPr>
              <a:t>the 2016/17 FY.</a:t>
            </a:r>
            <a:endParaRPr lang="en-ZA" sz="2000" b="0" dirty="0">
              <a:latin typeface="Calibri"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2245596"/>
              </p:ext>
            </p:extLst>
          </p:nvPr>
        </p:nvGraphicFramePr>
        <p:xfrm>
          <a:off x="670074" y="1988840"/>
          <a:ext cx="7966248"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38328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23</a:t>
            </a:fld>
            <a:endParaRPr lang="en-US" sz="1400" b="0" dirty="0">
              <a:solidFill>
                <a:schemeClr val="bg1"/>
              </a:solidFill>
            </a:endParaRPr>
          </a:p>
        </p:txBody>
      </p:sp>
      <p:sp>
        <p:nvSpPr>
          <p:cNvPr id="8" name="Title 1"/>
          <p:cNvSpPr txBox="1">
            <a:spLocks/>
          </p:cNvSpPr>
          <p:nvPr/>
        </p:nvSpPr>
        <p:spPr bwMode="auto">
          <a:xfrm>
            <a:off x="377770" y="404664"/>
            <a:ext cx="8226510" cy="724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Financial Misconduct (2)</a:t>
            </a:r>
            <a:endParaRPr lang="en-US" sz="2800" dirty="0">
              <a:solidFill>
                <a:srgbClr val="800000"/>
              </a:solidFill>
              <a:latin typeface="Berlin Sans FB Demi" pitchFamily="34" charset="0"/>
            </a:endParaRPr>
          </a:p>
        </p:txBody>
      </p:sp>
      <p:sp>
        <p:nvSpPr>
          <p:cNvPr id="3" name="TextBox 2"/>
          <p:cNvSpPr txBox="1"/>
          <p:nvPr/>
        </p:nvSpPr>
        <p:spPr>
          <a:xfrm>
            <a:off x="526728" y="962023"/>
            <a:ext cx="7992888" cy="677108"/>
          </a:xfrm>
          <a:prstGeom prst="rect">
            <a:avLst/>
          </a:prstGeom>
          <a:noFill/>
        </p:spPr>
        <p:txBody>
          <a:bodyPr wrap="square" rtlCol="0">
            <a:spAutoFit/>
          </a:bodyPr>
          <a:lstStyle/>
          <a:p>
            <a:pPr marL="342900" indent="-342900" algn="just">
              <a:buFont typeface="Wingdings" panose="05000000000000000000" pitchFamily="2" charset="2"/>
              <a:buChar char="§"/>
            </a:pPr>
            <a:r>
              <a:rPr lang="en-ZA" sz="1900" b="0" dirty="0" smtClean="0">
                <a:latin typeface="Calibri" pitchFamily="34" charset="0"/>
              </a:rPr>
              <a:t>The information reflects the cost of financial misconduct from 2013/14 to 2016/17</a:t>
            </a:r>
            <a:endParaRPr lang="en-ZA" sz="1900" b="0" dirty="0">
              <a:latin typeface="Calibri" pitchFamily="34" charset="0"/>
            </a:endParaRPr>
          </a:p>
        </p:txBody>
      </p:sp>
      <p:sp>
        <p:nvSpPr>
          <p:cNvPr id="12" name="TextBox 11"/>
          <p:cNvSpPr txBox="1"/>
          <p:nvPr/>
        </p:nvSpPr>
        <p:spPr>
          <a:xfrm>
            <a:off x="683568" y="3200152"/>
            <a:ext cx="7920712" cy="677108"/>
          </a:xfrm>
          <a:prstGeom prst="rect">
            <a:avLst/>
          </a:prstGeom>
          <a:noFill/>
        </p:spPr>
        <p:txBody>
          <a:bodyPr wrap="square" rtlCol="0">
            <a:spAutoFit/>
          </a:bodyPr>
          <a:lstStyle/>
          <a:p>
            <a:pPr marL="342900" indent="-342900" algn="just">
              <a:buFont typeface="Wingdings" panose="05000000000000000000" pitchFamily="2" charset="2"/>
              <a:buChar char="§"/>
            </a:pPr>
            <a:r>
              <a:rPr lang="en-ZA" sz="1900" b="0" dirty="0" smtClean="0">
                <a:latin typeface="Calibri" pitchFamily="34" charset="0"/>
              </a:rPr>
              <a:t>There has been a gradual decline in the amount not recovered, 2016/17 shows a notable reduction at 2% .</a:t>
            </a:r>
            <a:endParaRPr lang="en-ZA" sz="1900" b="0" dirty="0">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4290354334"/>
              </p:ext>
            </p:extLst>
          </p:nvPr>
        </p:nvGraphicFramePr>
        <p:xfrm>
          <a:off x="749165" y="1700808"/>
          <a:ext cx="7548013" cy="1316051"/>
        </p:xfrm>
        <a:graphic>
          <a:graphicData uri="http://schemas.openxmlformats.org/drawingml/2006/table">
            <a:tbl>
              <a:tblPr firstRow="1" bandRow="1">
                <a:tableStyleId>{8FD4443E-F989-4FC4-A0C8-D5A2AF1F390B}</a:tableStyleId>
              </a:tblPr>
              <a:tblGrid>
                <a:gridCol w="923663"/>
                <a:gridCol w="916000"/>
                <a:gridCol w="936104"/>
                <a:gridCol w="864096"/>
                <a:gridCol w="936104"/>
                <a:gridCol w="936104"/>
                <a:gridCol w="1130426"/>
                <a:gridCol w="905516"/>
              </a:tblGrid>
              <a:tr h="273473">
                <a:tc gridSpan="2">
                  <a:txBody>
                    <a:bodyPr/>
                    <a:lstStyle/>
                    <a:p>
                      <a:pPr algn="ctr"/>
                      <a:r>
                        <a:rPr lang="en-ZA" sz="1400" b="1" dirty="0" smtClean="0">
                          <a:latin typeface="Calibri" pitchFamily="34" charset="0"/>
                        </a:rPr>
                        <a:t>2013/14</a:t>
                      </a:r>
                      <a:endParaRPr lang="en-ZA" sz="1400" b="1"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ZA" dirty="0"/>
                    </a:p>
                  </a:txBody>
                  <a:tcPr/>
                </a:tc>
                <a:tc gridSpan="2">
                  <a:txBody>
                    <a:bodyPr/>
                    <a:lstStyle/>
                    <a:p>
                      <a:pPr algn="ctr"/>
                      <a:r>
                        <a:rPr lang="en-ZA" sz="1400" b="1" dirty="0" smtClean="0">
                          <a:latin typeface="Calibri" pitchFamily="34" charset="0"/>
                        </a:rPr>
                        <a:t>2014/15</a:t>
                      </a:r>
                      <a:endParaRPr lang="en-ZA" sz="1400" b="1"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ZA" dirty="0"/>
                    </a:p>
                  </a:txBody>
                  <a:tcPr/>
                </a:tc>
                <a:tc gridSpan="2">
                  <a:txBody>
                    <a:bodyPr/>
                    <a:lstStyle/>
                    <a:p>
                      <a:pPr algn="ctr"/>
                      <a:r>
                        <a:rPr lang="en-ZA" sz="1400" b="1" dirty="0" smtClean="0">
                          <a:latin typeface="Calibri" pitchFamily="34" charset="0"/>
                        </a:rPr>
                        <a:t>2015/16</a:t>
                      </a:r>
                      <a:endParaRPr lang="en-ZA" sz="1400" b="1"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ZA" dirty="0"/>
                    </a:p>
                  </a:txBody>
                  <a:tcPr/>
                </a:tc>
                <a:tc>
                  <a:txBody>
                    <a:bodyPr/>
                    <a:lstStyle/>
                    <a:p>
                      <a:pPr algn="ctr"/>
                      <a:r>
                        <a:rPr lang="en-ZA" sz="1400" b="1" dirty="0" smtClean="0">
                          <a:latin typeface="Calibri" pitchFamily="34" charset="0"/>
                        </a:rPr>
                        <a:t>2016/17</a:t>
                      </a:r>
                      <a:endParaRPr lang="en-ZA" sz="1400" b="1"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ZA" sz="1400" b="1"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631985">
                <a:tc>
                  <a:txBody>
                    <a:bodyPr/>
                    <a:lstStyle/>
                    <a:p>
                      <a:pPr algn="ctr">
                        <a:lnSpc>
                          <a:spcPct val="80000"/>
                        </a:lnSpc>
                      </a:pPr>
                      <a:r>
                        <a:rPr lang="en-ZA" sz="1200" b="0" dirty="0" smtClean="0">
                          <a:solidFill>
                            <a:schemeClr val="tx1"/>
                          </a:solidFill>
                          <a:latin typeface="Calibri" pitchFamily="34" charset="0"/>
                        </a:rPr>
                        <a:t>Amount involved</a:t>
                      </a:r>
                      <a:endParaRPr lang="en-ZA" sz="1200" b="0" dirty="0">
                        <a:solidFill>
                          <a:schemeClr val="tx1"/>
                        </a:solidFill>
                        <a:latin typeface="Calibri"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ZA" sz="1200" b="0" dirty="0" smtClean="0">
                          <a:solidFill>
                            <a:schemeClr val="tx1"/>
                          </a:solidFill>
                          <a:latin typeface="Calibri" pitchFamily="34" charset="0"/>
                        </a:rPr>
                        <a:t>Amount not recovered</a:t>
                      </a:r>
                      <a:endParaRPr lang="en-ZA" sz="1200" b="0" dirty="0">
                        <a:solidFill>
                          <a:schemeClr val="tx1"/>
                        </a:solidFill>
                        <a:latin typeface="Calibri"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ZA" sz="1200" b="0" dirty="0" smtClean="0">
                          <a:solidFill>
                            <a:schemeClr val="tx1"/>
                          </a:solidFill>
                          <a:latin typeface="Calibri" pitchFamily="34" charset="0"/>
                        </a:rPr>
                        <a:t>Amount involved</a:t>
                      </a:r>
                      <a:endParaRPr lang="en-ZA" sz="1200" b="0" dirty="0">
                        <a:solidFill>
                          <a:schemeClr val="tx1"/>
                        </a:solidFill>
                        <a:latin typeface="Calibri"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ZA" sz="1200" b="0" dirty="0" smtClean="0">
                          <a:solidFill>
                            <a:schemeClr val="tx1"/>
                          </a:solidFill>
                          <a:latin typeface="Calibri" pitchFamily="34" charset="0"/>
                        </a:rPr>
                        <a:t>Amount not recovered</a:t>
                      </a:r>
                      <a:endParaRPr lang="en-ZA" sz="1200" b="0" dirty="0">
                        <a:solidFill>
                          <a:schemeClr val="tx1"/>
                        </a:solidFill>
                        <a:latin typeface="Calibri"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ZA" sz="1200" b="0" dirty="0" smtClean="0">
                          <a:solidFill>
                            <a:schemeClr val="tx1"/>
                          </a:solidFill>
                          <a:latin typeface="Calibri" pitchFamily="34" charset="0"/>
                        </a:rPr>
                        <a:t>Amount involved</a:t>
                      </a:r>
                      <a:endParaRPr lang="en-ZA" sz="1200" b="0" dirty="0">
                        <a:solidFill>
                          <a:schemeClr val="tx1"/>
                        </a:solidFill>
                        <a:latin typeface="Calibri"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ZA" sz="1200" b="0" dirty="0" smtClean="0">
                          <a:solidFill>
                            <a:schemeClr val="tx1"/>
                          </a:solidFill>
                          <a:latin typeface="Calibri" pitchFamily="34" charset="0"/>
                        </a:rPr>
                        <a:t>Amount not recovered</a:t>
                      </a:r>
                      <a:endParaRPr lang="en-ZA" sz="1200" b="0" dirty="0">
                        <a:solidFill>
                          <a:schemeClr val="tx1"/>
                        </a:solidFill>
                        <a:latin typeface="Calibri"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ZA" sz="1200" b="0" dirty="0" smtClean="0">
                          <a:solidFill>
                            <a:schemeClr val="tx1"/>
                          </a:solidFill>
                          <a:latin typeface="Calibri" pitchFamily="34" charset="0"/>
                        </a:rPr>
                        <a:t>Amount involved</a:t>
                      </a:r>
                      <a:endParaRPr lang="en-ZA" sz="1200" b="0" dirty="0">
                        <a:solidFill>
                          <a:schemeClr val="tx1"/>
                        </a:solidFill>
                        <a:latin typeface="Calibri"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pPr>
                      <a:r>
                        <a:rPr lang="en-ZA" sz="1200" b="0" dirty="0" smtClean="0">
                          <a:solidFill>
                            <a:schemeClr val="tx1"/>
                          </a:solidFill>
                          <a:latin typeface="Calibri" pitchFamily="34" charset="0"/>
                        </a:rPr>
                        <a:t>Amount not recovered</a:t>
                      </a:r>
                      <a:endParaRPr lang="en-ZA" sz="1200" b="0" dirty="0">
                        <a:solidFill>
                          <a:schemeClr val="tx1"/>
                        </a:solidFill>
                        <a:latin typeface="Calibri"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379266">
                <a:tc>
                  <a:txBody>
                    <a:bodyPr/>
                    <a:lstStyle/>
                    <a:p>
                      <a:pPr algn="r"/>
                      <a:r>
                        <a:rPr lang="en-ZA" sz="1400" b="0" dirty="0" smtClean="0">
                          <a:solidFill>
                            <a:schemeClr val="tx1"/>
                          </a:solidFill>
                          <a:latin typeface="Calibri" pitchFamily="34" charset="0"/>
                        </a:rPr>
                        <a:t>R47,6m</a:t>
                      </a:r>
                      <a:endParaRPr lang="en-ZA" sz="1400" b="0"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sz="1400" b="0" dirty="0" smtClean="0">
                          <a:solidFill>
                            <a:schemeClr val="tx1"/>
                          </a:solidFill>
                          <a:latin typeface="Calibri" pitchFamily="34" charset="0"/>
                        </a:rPr>
                        <a:t>R12,2m</a:t>
                      </a:r>
                      <a:endParaRPr lang="en-ZA" sz="1400" b="0"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sz="1400" b="0" dirty="0" smtClean="0">
                          <a:solidFill>
                            <a:schemeClr val="tx1"/>
                          </a:solidFill>
                          <a:latin typeface="Calibri" pitchFamily="34" charset="0"/>
                        </a:rPr>
                        <a:t>R156,3m</a:t>
                      </a:r>
                      <a:endParaRPr lang="en-ZA" sz="1400" b="0"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sz="1400" b="0" dirty="0" smtClean="0">
                          <a:solidFill>
                            <a:schemeClr val="tx1"/>
                          </a:solidFill>
                          <a:latin typeface="Calibri" pitchFamily="34" charset="0"/>
                        </a:rPr>
                        <a:t>R29,4m</a:t>
                      </a:r>
                      <a:endParaRPr lang="en-ZA" sz="1400" b="0"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sz="1400" b="0" dirty="0" smtClean="0">
                          <a:solidFill>
                            <a:schemeClr val="tx1"/>
                          </a:solidFill>
                          <a:latin typeface="Calibri" pitchFamily="34" charset="0"/>
                        </a:rPr>
                        <a:t>R66,5m</a:t>
                      </a:r>
                      <a:endParaRPr lang="en-ZA" sz="1400" b="0"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sz="1400" b="0" dirty="0" smtClean="0">
                          <a:solidFill>
                            <a:schemeClr val="tx1"/>
                          </a:solidFill>
                          <a:latin typeface="Calibri" pitchFamily="34" charset="0"/>
                        </a:rPr>
                        <a:t>R8,1m</a:t>
                      </a:r>
                      <a:endParaRPr lang="en-ZA" sz="1400" b="0"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sz="1400" b="0" dirty="0" smtClean="0">
                          <a:solidFill>
                            <a:schemeClr val="tx1"/>
                          </a:solidFill>
                          <a:latin typeface="Calibri" pitchFamily="34" charset="0"/>
                        </a:rPr>
                        <a:t>R246m</a:t>
                      </a:r>
                      <a:endParaRPr lang="en-ZA" sz="1400" b="0"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sz="1400" b="0" dirty="0" smtClean="0">
                          <a:solidFill>
                            <a:schemeClr val="tx1"/>
                          </a:solidFill>
                          <a:latin typeface="Calibri" pitchFamily="34" charset="0"/>
                        </a:rPr>
                        <a:t>R5.7m</a:t>
                      </a:r>
                      <a:endParaRPr lang="en-ZA" sz="1400" b="0"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3122059341"/>
              </p:ext>
            </p:extLst>
          </p:nvPr>
        </p:nvGraphicFramePr>
        <p:xfrm>
          <a:off x="683568" y="3877260"/>
          <a:ext cx="7920712" cy="2357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449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24</a:t>
            </a:fld>
            <a:endParaRPr lang="en-US" sz="1400" b="0" dirty="0">
              <a:solidFill>
                <a:schemeClr val="bg1"/>
              </a:solidFill>
            </a:endParaRPr>
          </a:p>
        </p:txBody>
      </p:sp>
      <p:sp>
        <p:nvSpPr>
          <p:cNvPr id="8" name="Title 1"/>
          <p:cNvSpPr txBox="1">
            <a:spLocks/>
          </p:cNvSpPr>
          <p:nvPr/>
        </p:nvSpPr>
        <p:spPr bwMode="auto">
          <a:xfrm>
            <a:off x="439826" y="404664"/>
            <a:ext cx="822651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Financial Misconduct (3)</a:t>
            </a:r>
            <a:endParaRPr lang="en-US" sz="2800" dirty="0">
              <a:solidFill>
                <a:srgbClr val="800000"/>
              </a:solidFill>
              <a:latin typeface="Berlin Sans FB Demi" pitchFamily="34" charset="0"/>
            </a:endParaRPr>
          </a:p>
        </p:txBody>
      </p:sp>
      <p:sp>
        <p:nvSpPr>
          <p:cNvPr id="3" name="Rectangle 2"/>
          <p:cNvSpPr/>
          <p:nvPr/>
        </p:nvSpPr>
        <p:spPr>
          <a:xfrm>
            <a:off x="523032" y="980728"/>
            <a:ext cx="8126784" cy="708353"/>
          </a:xfrm>
          <a:prstGeom prst="rect">
            <a:avLst/>
          </a:prstGeom>
        </p:spPr>
        <p:txBody>
          <a:bodyPr wrap="square">
            <a:spAutoFit/>
          </a:bodyPr>
          <a:lstStyle/>
          <a:p>
            <a:pPr marL="342900" indent="-342900" algn="just">
              <a:buFont typeface="Wingdings" panose="05000000000000000000" pitchFamily="2" charset="2"/>
              <a:buChar char="§"/>
            </a:pPr>
            <a:r>
              <a:rPr lang="en-ZA" sz="2000" b="0" dirty="0" smtClean="0">
                <a:latin typeface="Calibri" pitchFamily="34" charset="0"/>
              </a:rPr>
              <a:t>The departments where amounts not recovered are over R 500k (2016/17 FY):</a:t>
            </a:r>
          </a:p>
        </p:txBody>
      </p:sp>
      <p:graphicFrame>
        <p:nvGraphicFramePr>
          <p:cNvPr id="2" name="Table 1"/>
          <p:cNvGraphicFramePr>
            <a:graphicFrameLocks noGrp="1"/>
          </p:cNvGraphicFramePr>
          <p:nvPr>
            <p:extLst>
              <p:ext uri="{D42A27DB-BD31-4B8C-83A1-F6EECF244321}">
                <p14:modId xmlns:p14="http://schemas.microsoft.com/office/powerpoint/2010/main" xmlns="" val="49456113"/>
              </p:ext>
            </p:extLst>
          </p:nvPr>
        </p:nvGraphicFramePr>
        <p:xfrm>
          <a:off x="539552" y="1916831"/>
          <a:ext cx="8110264" cy="4308616"/>
        </p:xfrm>
        <a:graphic>
          <a:graphicData uri="http://schemas.openxmlformats.org/drawingml/2006/table">
            <a:tbl>
              <a:tblPr firstRow="1" bandRow="1">
                <a:tableStyleId>{8FD4443E-F989-4FC4-A0C8-D5A2AF1F390B}</a:tableStyleId>
              </a:tblPr>
              <a:tblGrid>
                <a:gridCol w="1587867"/>
                <a:gridCol w="1724679"/>
                <a:gridCol w="4797718"/>
              </a:tblGrid>
              <a:tr h="407858">
                <a:tc>
                  <a:txBody>
                    <a:bodyPr/>
                    <a:lstStyle/>
                    <a:p>
                      <a:pPr algn="ctr"/>
                      <a:r>
                        <a:rPr lang="en-ZA" sz="1900" dirty="0" smtClean="0">
                          <a:solidFill>
                            <a:schemeClr val="bg1"/>
                          </a:solidFill>
                          <a:latin typeface="Calibri" panose="020F0502020204030204" pitchFamily="34" charset="0"/>
                        </a:rPr>
                        <a:t>Department</a:t>
                      </a:r>
                      <a:endParaRPr lang="en-ZA" sz="1900" dirty="0">
                        <a:solidFill>
                          <a:schemeClr val="bg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r>
                        <a:rPr lang="en-ZA" sz="1900" dirty="0" smtClean="0">
                          <a:solidFill>
                            <a:schemeClr val="bg1"/>
                          </a:solidFill>
                          <a:latin typeface="Calibri" pitchFamily="34" charset="0"/>
                        </a:rPr>
                        <a:t>Amount</a:t>
                      </a:r>
                      <a:endParaRPr lang="en-ZA" sz="1900" dirty="0">
                        <a:solidFill>
                          <a:schemeClr val="bg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r>
                        <a:rPr lang="en-ZA" sz="1900" dirty="0" smtClean="0">
                          <a:solidFill>
                            <a:schemeClr val="bg1"/>
                          </a:solidFill>
                          <a:latin typeface="Calibri" pitchFamily="34" charset="0"/>
                        </a:rPr>
                        <a:t>Reasons</a:t>
                      </a:r>
                      <a:endParaRPr lang="en-ZA" sz="1900" dirty="0">
                        <a:solidFill>
                          <a:schemeClr val="bg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1325539">
                <a:tc>
                  <a:txBody>
                    <a:bodyPr/>
                    <a:lstStyle/>
                    <a:p>
                      <a:r>
                        <a:rPr lang="en-ZA" sz="1900" b="1" dirty="0" smtClean="0">
                          <a:solidFill>
                            <a:schemeClr val="tx1"/>
                          </a:solidFill>
                          <a:latin typeface="Calibri" pitchFamily="34" charset="0"/>
                        </a:rPr>
                        <a:t>Public Works</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900" dirty="0" smtClean="0">
                          <a:solidFill>
                            <a:schemeClr val="tx1"/>
                          </a:solidFill>
                          <a:latin typeface="Calibri" panose="020F0502020204030204" pitchFamily="34" charset="0"/>
                        </a:rPr>
                        <a:t>R 1 890 405.59 </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900" dirty="0" smtClean="0">
                          <a:solidFill>
                            <a:schemeClr val="tx1"/>
                          </a:solidFill>
                          <a:latin typeface="Calibri" panose="020F0502020204030204" pitchFamily="34" charset="0"/>
                        </a:rPr>
                        <a:t>This relates</a:t>
                      </a:r>
                      <a:r>
                        <a:rPr lang="en-ZA" sz="1900" baseline="0" dirty="0" smtClean="0">
                          <a:solidFill>
                            <a:schemeClr val="tx1"/>
                          </a:solidFill>
                          <a:latin typeface="Calibri" panose="020F0502020204030204" pitchFamily="34" charset="0"/>
                        </a:rPr>
                        <a:t> to an amount of approximately R 101m involved, with an amount of R 59k recovered and R 99m considered as recovered due to “No Loss To State”</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189538">
                <a:tc>
                  <a:txBody>
                    <a:bodyPr/>
                    <a:lstStyle/>
                    <a:p>
                      <a:r>
                        <a:rPr lang="en-ZA" sz="1900" b="1" dirty="0" smtClean="0">
                          <a:solidFill>
                            <a:schemeClr val="tx1"/>
                          </a:solidFill>
                          <a:latin typeface="Calibri" pitchFamily="34" charset="0"/>
                        </a:rPr>
                        <a:t>IPID</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900" dirty="0" smtClean="0">
                          <a:solidFill>
                            <a:schemeClr val="tx1"/>
                          </a:solidFill>
                          <a:latin typeface="Calibri" panose="020F0502020204030204" pitchFamily="34" charset="0"/>
                        </a:rPr>
                        <a:t>R 1 800 000.00</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900" dirty="0" smtClean="0">
                          <a:solidFill>
                            <a:schemeClr val="tx1"/>
                          </a:solidFill>
                          <a:latin typeface="Calibri" panose="020F0502020204030204" pitchFamily="34" charset="0"/>
                        </a:rPr>
                        <a:t>This relates</a:t>
                      </a:r>
                      <a:r>
                        <a:rPr lang="en-ZA" sz="1900" baseline="0" dirty="0" smtClean="0">
                          <a:solidFill>
                            <a:schemeClr val="tx1"/>
                          </a:solidFill>
                          <a:latin typeface="Calibri" panose="020F0502020204030204" pitchFamily="34" charset="0"/>
                        </a:rPr>
                        <a:t> to an amount of approximately R 2.3m involved, with R 0.00 recovered and R 500k considered as recovered due to “No Loss To State”</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325539">
                <a:tc>
                  <a:txBody>
                    <a:bodyPr/>
                    <a:lstStyle/>
                    <a:p>
                      <a:r>
                        <a:rPr lang="en-ZA" sz="1900" b="1" dirty="0" smtClean="0">
                          <a:solidFill>
                            <a:schemeClr val="tx1"/>
                          </a:solidFill>
                          <a:latin typeface="Calibri" pitchFamily="34" charset="0"/>
                        </a:rPr>
                        <a:t>Basic Education</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900" dirty="0" smtClean="0">
                          <a:solidFill>
                            <a:schemeClr val="tx1"/>
                          </a:solidFill>
                          <a:latin typeface="Calibri" panose="020F0502020204030204" pitchFamily="34" charset="0"/>
                        </a:rPr>
                        <a:t>R 1 268 060.47</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900" dirty="0" smtClean="0">
                          <a:solidFill>
                            <a:schemeClr val="tx1"/>
                          </a:solidFill>
                          <a:latin typeface="Calibri" panose="020F0502020204030204" pitchFamily="34" charset="0"/>
                        </a:rPr>
                        <a:t>This relates</a:t>
                      </a:r>
                      <a:r>
                        <a:rPr lang="en-ZA" sz="1900" baseline="0" dirty="0" smtClean="0">
                          <a:solidFill>
                            <a:schemeClr val="tx1"/>
                          </a:solidFill>
                          <a:latin typeface="Calibri" panose="020F0502020204030204" pitchFamily="34" charset="0"/>
                        </a:rPr>
                        <a:t> to an amount of approximately R 89m involved, with an amount of    R 281k  recovered and R 87m considered as recovered due to “No Loss To State”</a:t>
                      </a:r>
                      <a:endParaRPr lang="en-ZA" sz="19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8055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43" y="1052736"/>
            <a:ext cx="8257121" cy="4968552"/>
          </a:xfrm>
        </p:spPr>
        <p:txBody>
          <a:bodyPr/>
          <a:lstStyle/>
          <a:p>
            <a:pPr marL="457200" indent="-457200" algn="just" eaLnBrk="1" hangingPunct="1">
              <a:lnSpc>
                <a:spcPct val="120000"/>
              </a:lnSpc>
              <a:buClrTx/>
              <a:buSzPct val="100000"/>
              <a:defRPr/>
            </a:pPr>
            <a:r>
              <a:rPr lang="en-ZA" sz="2000" dirty="0" smtClean="0">
                <a:latin typeface="Calibri" panose="020F0502020204030204" pitchFamily="34" charset="0"/>
                <a:cs typeface="Calibri" panose="020F0502020204030204" pitchFamily="34" charset="0"/>
              </a:rPr>
              <a:t>Cash </a:t>
            </a:r>
            <a:r>
              <a:rPr lang="en-ZA" sz="2000" dirty="0">
                <a:latin typeface="Calibri" panose="020F0502020204030204" pitchFamily="34" charset="0"/>
                <a:cs typeface="Calibri" panose="020F0502020204030204" pitchFamily="34" charset="0"/>
              </a:rPr>
              <a:t>flow is the lifeblood of small </a:t>
            </a:r>
            <a:r>
              <a:rPr lang="en-ZA" sz="2000" dirty="0" smtClean="0">
                <a:latin typeface="Calibri" panose="020F0502020204030204" pitchFamily="34" charset="0"/>
                <a:cs typeface="Calibri" panose="020F0502020204030204" pitchFamily="34" charset="0"/>
              </a:rPr>
              <a:t>business. Therefore, late </a:t>
            </a:r>
            <a:r>
              <a:rPr lang="en-ZA" sz="2000" dirty="0">
                <a:latin typeface="Calibri" panose="020F0502020204030204" pitchFamily="34" charset="0"/>
                <a:cs typeface="Calibri" panose="020F0502020204030204" pitchFamily="34" charset="0"/>
              </a:rPr>
              <a:t>and non-payment of suppliers defeats government’s objective of inclusive economic growth. </a:t>
            </a:r>
            <a:endParaRPr lang="en-ZA" sz="2000" dirty="0" smtClean="0">
              <a:latin typeface="Calibri" panose="020F0502020204030204" pitchFamily="34" charset="0"/>
              <a:cs typeface="Calibri" panose="020F0502020204030204" pitchFamily="34" charset="0"/>
            </a:endParaRPr>
          </a:p>
          <a:p>
            <a:pPr marL="457200" indent="-457200" algn="just" eaLnBrk="1" hangingPunct="1">
              <a:lnSpc>
                <a:spcPct val="120000"/>
              </a:lnSpc>
              <a:buClrTx/>
              <a:buSzPct val="100000"/>
              <a:defRPr/>
            </a:pPr>
            <a:r>
              <a:rPr lang="en-ZA" sz="2000" dirty="0" smtClean="0">
                <a:latin typeface="Calibri" panose="020F0502020204030204" pitchFamily="34" charset="0"/>
                <a:cs typeface="Calibri" panose="020F0502020204030204" pitchFamily="34" charset="0"/>
              </a:rPr>
              <a:t>Failure to pay suppliers timeously is a financial misconduct in terms of the PFMA.</a:t>
            </a:r>
          </a:p>
          <a:p>
            <a:pPr marL="457200" indent="-457200" algn="just" eaLnBrk="1" hangingPunct="1">
              <a:lnSpc>
                <a:spcPct val="120000"/>
              </a:lnSpc>
              <a:buClrTx/>
              <a:buSzPct val="100000"/>
              <a:defRPr/>
            </a:pPr>
            <a:r>
              <a:rPr lang="en-ZA" sz="2000" dirty="0" smtClean="0">
                <a:latin typeface="Calibri" panose="020F0502020204030204" pitchFamily="34" charset="0"/>
                <a:cs typeface="Calibri" panose="020F0502020204030204" pitchFamily="34" charset="0"/>
              </a:rPr>
              <a:t>A Special Unit has been established within the DPME which works in a trilateral partnership with the National Treasury and the DPSA.</a:t>
            </a:r>
          </a:p>
          <a:p>
            <a:pPr marL="457200" indent="-457200" algn="just" eaLnBrk="1" hangingPunct="1">
              <a:lnSpc>
                <a:spcPct val="120000"/>
              </a:lnSpc>
              <a:buClrTx/>
              <a:buSzPct val="100000"/>
              <a:defRPr/>
            </a:pPr>
            <a:r>
              <a:rPr lang="en-ZA" sz="2000" dirty="0" smtClean="0">
                <a:latin typeface="Calibri" panose="020F0502020204030204" pitchFamily="34" charset="0"/>
                <a:cs typeface="Calibri" panose="020F0502020204030204" pitchFamily="34" charset="0"/>
              </a:rPr>
              <a:t>The mandate of this Special Unit include investigating cases where there is late or non-payment of legitimate invoices within the 30 days, identifying the causes for delays and non-payment, facilitating the process for instituting misconduct proceedings to ensure that there are consequences for late and non-payment and support/intervene in cases of continuous non-compliance.</a:t>
            </a:r>
          </a:p>
          <a:p>
            <a:pPr marL="698500" algn="just" eaLnBrk="1" hangingPunct="1">
              <a:defRPr/>
            </a:pPr>
            <a:endParaRPr lang="en-US" sz="1900" dirty="0" smtClean="0">
              <a:latin typeface="Calibri" pitchFamily="34" charset="0"/>
              <a:cs typeface="Calibri" pitchFamily="34" charset="0"/>
            </a:endParaRPr>
          </a:p>
          <a:p>
            <a:pPr>
              <a:spcBef>
                <a:spcPts val="0"/>
              </a:spcBef>
              <a:spcAft>
                <a:spcPts val="0"/>
              </a:spcAft>
            </a:pPr>
            <a:endParaRPr lang="en-US" sz="2000" dirty="0">
              <a:latin typeface="Calibri" pitchFamily="34" charset="0"/>
              <a:cs typeface="Calibri" pitchFamily="34" charset="0"/>
            </a:endParaRPr>
          </a:p>
          <a:p>
            <a:pPr>
              <a:spcBef>
                <a:spcPts val="0"/>
              </a:spcBef>
              <a:spcAft>
                <a:spcPts val="0"/>
              </a:spcAft>
            </a:pPr>
            <a:endParaRPr lang="en-US" sz="2000" dirty="0" smtClean="0">
              <a:latin typeface="Calibri" pitchFamily="34" charset="0"/>
              <a:cs typeface="Calibri" pitchFamily="34" charset="0"/>
            </a:endParaRPr>
          </a:p>
          <a:p>
            <a:pPr>
              <a:spcBef>
                <a:spcPts val="0"/>
              </a:spcBef>
              <a:spcAft>
                <a:spcPts val="0"/>
              </a:spcAft>
            </a:pPr>
            <a:endParaRPr lang="en-US" sz="2000" dirty="0">
              <a:latin typeface="Calibri" pitchFamily="34" charset="0"/>
              <a:cs typeface="Calibri" pitchFamily="34" charset="0"/>
            </a:endParaRPr>
          </a:p>
          <a:p>
            <a:pPr marL="0" indent="0">
              <a:spcBef>
                <a:spcPts val="0"/>
              </a:spcBef>
              <a:spcAft>
                <a:spcPts val="0"/>
              </a:spcAft>
              <a:buNone/>
            </a:pPr>
            <a:endParaRPr lang="en-US" sz="2000" dirty="0" smtClean="0">
              <a:latin typeface="Calibri" pitchFamily="34" charset="0"/>
              <a:cs typeface="Calibri" pitchFamily="34" charset="0"/>
            </a:endParaRPr>
          </a:p>
          <a:p>
            <a:pPr marL="0" indent="0">
              <a:spcBef>
                <a:spcPts val="0"/>
              </a:spcBef>
              <a:spcAft>
                <a:spcPts val="0"/>
              </a:spcAft>
              <a:buNone/>
            </a:pPr>
            <a:endParaRPr lang="en-US" sz="2000" dirty="0">
              <a:latin typeface="Calibri" pitchFamily="34" charset="0"/>
              <a:cs typeface="Calibri" pitchFamily="34" charset="0"/>
            </a:endParaRPr>
          </a:p>
          <a:p>
            <a:pPr marL="0" indent="0">
              <a:spcBef>
                <a:spcPts val="0"/>
              </a:spcBef>
              <a:spcAft>
                <a:spcPts val="0"/>
              </a:spcAft>
              <a:buNone/>
            </a:pPr>
            <a:endParaRPr lang="en-US" sz="2000" dirty="0" smtClean="0">
              <a:latin typeface="Calibri" pitchFamily="34" charset="0"/>
              <a:cs typeface="Calibri" pitchFamily="34" charset="0"/>
            </a:endParaRPr>
          </a:p>
          <a:p>
            <a:pPr marL="0" indent="0">
              <a:spcBef>
                <a:spcPts val="0"/>
              </a:spcBef>
              <a:spcAft>
                <a:spcPts val="0"/>
              </a:spcAft>
              <a:buNone/>
            </a:pPr>
            <a:endParaRPr lang="en-US" sz="2000" dirty="0" smtClean="0">
              <a:latin typeface="Calibri" pitchFamily="34" charset="0"/>
              <a:cs typeface="Calibri" pitchFamily="34" charset="0"/>
            </a:endParaRPr>
          </a:p>
          <a:p>
            <a:pPr marL="0" indent="0">
              <a:spcBef>
                <a:spcPts val="0"/>
              </a:spcBef>
              <a:spcAft>
                <a:spcPts val="0"/>
              </a:spcAft>
              <a:buNone/>
            </a:pPr>
            <a:endParaRPr lang="en-US" sz="2000" b="1" dirty="0" smtClean="0">
              <a:latin typeface="Calibri" pitchFamily="34" charset="0"/>
              <a:cs typeface="Calibri" pitchFamily="34" charset="0"/>
            </a:endParaRPr>
          </a:p>
          <a:p>
            <a:pPr>
              <a:spcBef>
                <a:spcPts val="0"/>
              </a:spcBef>
              <a:spcAft>
                <a:spcPts val="0"/>
              </a:spcAft>
            </a:pPr>
            <a:endParaRPr lang="en-US" sz="2000" dirty="0">
              <a:latin typeface="Calibri" pitchFamily="34" charset="0"/>
              <a:cs typeface="Calibri" pitchFamily="34" charset="0"/>
            </a:endParaRPr>
          </a:p>
        </p:txBody>
      </p:sp>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25</a:t>
            </a:fld>
            <a:endParaRPr lang="en-US" sz="1400" b="0" dirty="0">
              <a:solidFill>
                <a:schemeClr val="bg1"/>
              </a:solidFill>
            </a:endParaRPr>
          </a:p>
        </p:txBody>
      </p:sp>
      <p:sp>
        <p:nvSpPr>
          <p:cNvPr id="8" name="Title 1"/>
          <p:cNvSpPr txBox="1">
            <a:spLocks/>
          </p:cNvSpPr>
          <p:nvPr/>
        </p:nvSpPr>
        <p:spPr bwMode="auto">
          <a:xfrm>
            <a:off x="179512" y="476672"/>
            <a:ext cx="8748464"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Payment of Invoices</a:t>
            </a:r>
            <a:endParaRPr lang="en-US" sz="2800" dirty="0">
              <a:solidFill>
                <a:srgbClr val="800000"/>
              </a:solidFill>
              <a:latin typeface="Berlin Sans FB Demi" pitchFamily="34" charset="0"/>
            </a:endParaRPr>
          </a:p>
        </p:txBody>
      </p:sp>
    </p:spTree>
    <p:extLst>
      <p:ext uri="{BB962C8B-B14F-4D97-AF65-F5344CB8AC3E}">
        <p14:creationId xmlns:p14="http://schemas.microsoft.com/office/powerpoint/2010/main" xmlns="" val="3916788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66" y="805257"/>
            <a:ext cx="8075240" cy="675881"/>
          </a:xfrm>
        </p:spPr>
        <p:txBody>
          <a:bodyPr/>
          <a:lstStyle/>
          <a:p>
            <a:pPr lvl="0" eaLnBrk="1" hangingPunct="1"/>
            <a:r>
              <a:rPr lang="en-US" sz="2800" b="1" kern="1200" dirty="0" smtClean="0">
                <a:solidFill>
                  <a:srgbClr val="800000"/>
                </a:solidFill>
                <a:latin typeface="Calibri" pitchFamily="34" charset="0"/>
                <a:ea typeface="+mn-ea"/>
                <a:cs typeface="Calibri" pitchFamily="34" charset="0"/>
              </a:rPr>
              <a:t>Payment of Invoices (2)  </a:t>
            </a:r>
            <a:r>
              <a:rPr lang="en-US" sz="2800" kern="1200" dirty="0">
                <a:solidFill>
                  <a:srgbClr val="800000"/>
                </a:solidFill>
                <a:latin typeface="Berlin Sans FB Demi" pitchFamily="34" charset="0"/>
                <a:ea typeface="+mn-ea"/>
                <a:cs typeface="+mn-cs"/>
              </a:rPr>
              <a:t/>
            </a:r>
            <a:br>
              <a:rPr lang="en-US" sz="2800" kern="1200" dirty="0">
                <a:solidFill>
                  <a:srgbClr val="800000"/>
                </a:solidFill>
                <a:latin typeface="Berlin Sans FB Demi" pitchFamily="34" charset="0"/>
                <a:ea typeface="+mn-ea"/>
                <a:cs typeface="+mn-cs"/>
              </a:rPr>
            </a:br>
            <a:endParaRPr lang="en-US" dirty="0"/>
          </a:p>
        </p:txBody>
      </p:sp>
      <p:sp>
        <p:nvSpPr>
          <p:cNvPr id="3" name="Content Placeholder 2"/>
          <p:cNvSpPr>
            <a:spLocks noGrp="1"/>
          </p:cNvSpPr>
          <p:nvPr>
            <p:ph idx="1"/>
          </p:nvPr>
        </p:nvSpPr>
        <p:spPr>
          <a:xfrm>
            <a:off x="611560" y="980728"/>
            <a:ext cx="8064896" cy="783814"/>
          </a:xfrm>
        </p:spPr>
        <p:txBody>
          <a:bodyPr/>
          <a:lstStyle/>
          <a:p>
            <a:pPr algn="just">
              <a:lnSpc>
                <a:spcPct val="130000"/>
              </a:lnSpc>
            </a:pPr>
            <a:r>
              <a:rPr lang="en-US" sz="2000" dirty="0" smtClean="0">
                <a:latin typeface="Calibri" panose="020F0502020204030204" pitchFamily="34" charset="0"/>
              </a:rPr>
              <a:t>Invoices paid after 30 days for the first 2 quarters </a:t>
            </a:r>
            <a:r>
              <a:rPr lang="en-US" sz="2000" dirty="0">
                <a:latin typeface="Calibri" panose="020F0502020204030204" pitchFamily="34" charset="0"/>
              </a:rPr>
              <a:t>(2017/18</a:t>
            </a:r>
            <a:r>
              <a:rPr lang="en-US" sz="2000" dirty="0" smtClean="0">
                <a:latin typeface="Calibri" panose="020F0502020204030204" pitchFamily="34" charset="0"/>
              </a:rPr>
              <a:t>), by national departments:</a:t>
            </a:r>
          </a:p>
          <a:p>
            <a:endParaRPr lang="en-US" sz="2000" dirty="0"/>
          </a:p>
        </p:txBody>
      </p:sp>
      <p:sp>
        <p:nvSpPr>
          <p:cNvPr id="4" name="Date Placeholder 3"/>
          <p:cNvSpPr>
            <a:spLocks noGrp="1"/>
          </p:cNvSpPr>
          <p:nvPr>
            <p:ph type="dt" sz="half" idx="10"/>
          </p:nvPr>
        </p:nvSpPr>
        <p:spPr>
          <a:xfrm>
            <a:off x="457200" y="6381327"/>
            <a:ext cx="8147248" cy="340147"/>
          </a:xfrm>
        </p:spPr>
        <p:txBody>
          <a:bodyPr/>
          <a:lstStyle/>
          <a:p>
            <a:pPr>
              <a:defRPr/>
            </a:pPr>
            <a:r>
              <a:rPr lang="en-US" sz="1200" b="1" dirty="0" smtClean="0">
                <a:solidFill>
                  <a:schemeClr val="bg1"/>
                </a:solidFill>
                <a:latin typeface="Calibri" panose="020F0502020204030204" pitchFamily="34" charset="0"/>
              </a:rPr>
              <a:t>Sources: National Treasury Progress on the FOSAD Plan of Action: Quarter 2 Reporting for 2017/18</a:t>
            </a:r>
            <a:endParaRPr lang="en-US" sz="1200" b="1" dirty="0">
              <a:solidFill>
                <a:schemeClr val="bg1"/>
              </a:solidFill>
              <a:latin typeface="Calibri" panose="020F0502020204030204" pitchFamily="34" charset="0"/>
            </a:endParaRPr>
          </a:p>
          <a:p>
            <a:pPr>
              <a:defRPr/>
            </a:pP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335229625"/>
              </p:ext>
            </p:extLst>
          </p:nvPr>
        </p:nvGraphicFramePr>
        <p:xfrm>
          <a:off x="611560" y="1988840"/>
          <a:ext cx="7992887" cy="3537378"/>
        </p:xfrm>
        <a:graphic>
          <a:graphicData uri="http://schemas.openxmlformats.org/drawingml/2006/table">
            <a:tbl>
              <a:tblPr firstRow="1" bandRow="1">
                <a:tableStyleId>{5C22544A-7EE6-4342-B048-85BDC9FD1C3A}</a:tableStyleId>
              </a:tblPr>
              <a:tblGrid>
                <a:gridCol w="1858945"/>
                <a:gridCol w="3444028"/>
                <a:gridCol w="2689914"/>
              </a:tblGrid>
              <a:tr h="648072">
                <a:tc>
                  <a:txBody>
                    <a:bodyPr/>
                    <a:lstStyle/>
                    <a:p>
                      <a:pPr algn="ctr"/>
                      <a:r>
                        <a:rPr lang="en-US" sz="1900" b="1" dirty="0" smtClean="0">
                          <a:solidFill>
                            <a:schemeClr val="bg1"/>
                          </a:solidFill>
                          <a:latin typeface="Calibri" panose="020F0502020204030204" pitchFamily="34" charset="0"/>
                        </a:rPr>
                        <a:t>Months</a:t>
                      </a:r>
                      <a:endParaRPr lang="en-US" sz="1900" b="1" dirty="0">
                        <a:solidFill>
                          <a:schemeClr val="bg1"/>
                        </a:solidFill>
                        <a:latin typeface="Calibri" panose="020F0502020204030204" pitchFamily="34" charset="0"/>
                      </a:endParaRPr>
                    </a:p>
                  </a:txBody>
                  <a:tcPr>
                    <a:solidFill>
                      <a:schemeClr val="accent1">
                        <a:lumMod val="50000"/>
                      </a:schemeClr>
                    </a:solidFill>
                  </a:tcPr>
                </a:tc>
                <a:tc>
                  <a:txBody>
                    <a:bodyPr/>
                    <a:lstStyle/>
                    <a:p>
                      <a:pPr algn="ctr"/>
                      <a:r>
                        <a:rPr lang="en-US" sz="1900" b="1" dirty="0" smtClean="0">
                          <a:solidFill>
                            <a:schemeClr val="bg1"/>
                          </a:solidFill>
                          <a:latin typeface="Calibri" panose="020F0502020204030204" pitchFamily="34" charset="0"/>
                        </a:rPr>
                        <a:t>No of Invoices Paid After 30 Days</a:t>
                      </a:r>
                      <a:endParaRPr lang="en-US" sz="1900" b="1" dirty="0">
                        <a:solidFill>
                          <a:schemeClr val="bg1"/>
                        </a:solidFill>
                        <a:latin typeface="Calibri" panose="020F0502020204030204" pitchFamily="34" charset="0"/>
                      </a:endParaRPr>
                    </a:p>
                  </a:txBody>
                  <a:tcPr>
                    <a:solidFill>
                      <a:schemeClr val="accent1">
                        <a:lumMod val="50000"/>
                      </a:schemeClr>
                    </a:solidFill>
                  </a:tcPr>
                </a:tc>
                <a:tc>
                  <a:txBody>
                    <a:bodyPr/>
                    <a:lstStyle/>
                    <a:p>
                      <a:pPr algn="ctr"/>
                      <a:r>
                        <a:rPr lang="en-US" sz="1900" b="1" dirty="0" smtClean="0">
                          <a:solidFill>
                            <a:schemeClr val="bg1"/>
                          </a:solidFill>
                          <a:latin typeface="Calibri" panose="020F0502020204030204" pitchFamily="34" charset="0"/>
                        </a:rPr>
                        <a:t>Rand Value</a:t>
                      </a:r>
                      <a:endParaRPr lang="en-US" sz="1900" b="1" dirty="0">
                        <a:solidFill>
                          <a:schemeClr val="bg1"/>
                        </a:solidFill>
                        <a:latin typeface="Calibri" panose="020F0502020204030204" pitchFamily="34" charset="0"/>
                      </a:endParaRPr>
                    </a:p>
                  </a:txBody>
                  <a:tcPr>
                    <a:solidFill>
                      <a:schemeClr val="accent1">
                        <a:lumMod val="50000"/>
                      </a:schemeClr>
                    </a:solidFill>
                  </a:tcPr>
                </a:tc>
              </a:tr>
              <a:tr h="477803">
                <a:tc>
                  <a:txBody>
                    <a:bodyPr/>
                    <a:lstStyle/>
                    <a:p>
                      <a:pPr algn="l"/>
                      <a:r>
                        <a:rPr lang="en-US" sz="1900" b="1" dirty="0" smtClean="0">
                          <a:latin typeface="Calibri" panose="020F0502020204030204" pitchFamily="34" charset="0"/>
                        </a:rPr>
                        <a:t>April</a:t>
                      </a:r>
                      <a:endParaRPr lang="en-US" sz="1900" b="1" dirty="0">
                        <a:latin typeface="Calibri" panose="020F0502020204030204" pitchFamily="34" charset="0"/>
                      </a:endParaRPr>
                    </a:p>
                  </a:txBody>
                  <a:tcPr>
                    <a:solidFill>
                      <a:schemeClr val="accent5">
                        <a:lumMod val="90000"/>
                      </a:schemeClr>
                    </a:solidFill>
                  </a:tcPr>
                </a:tc>
                <a:tc>
                  <a:txBody>
                    <a:bodyPr/>
                    <a:lstStyle/>
                    <a:p>
                      <a:pPr algn="r" fontAlgn="b"/>
                      <a:r>
                        <a:rPr lang="en-US" sz="1900" b="0" dirty="0" smtClean="0">
                          <a:latin typeface="Calibri" panose="020F0502020204030204" pitchFamily="34" charset="0"/>
                        </a:rPr>
                        <a:t>                 13 571 </a:t>
                      </a:r>
                      <a:endParaRPr lang="en-US" sz="1900" b="0" dirty="0">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 235</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5m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r>
              <a:tr h="477803">
                <a:tc>
                  <a:txBody>
                    <a:bodyPr/>
                    <a:lstStyle/>
                    <a:p>
                      <a:pPr algn="l"/>
                      <a:r>
                        <a:rPr lang="en-US" sz="1900" b="1" dirty="0" smtClean="0">
                          <a:latin typeface="Calibri" panose="020F0502020204030204" pitchFamily="34" charset="0"/>
                        </a:rPr>
                        <a:t>May</a:t>
                      </a:r>
                      <a:endParaRPr lang="en-US" sz="1900" b="1" dirty="0">
                        <a:latin typeface="Calibri" panose="020F0502020204030204" pitchFamily="34" charset="0"/>
                      </a:endParaRPr>
                    </a:p>
                  </a:txBody>
                  <a:tcPr>
                    <a:solidFill>
                      <a:schemeClr val="accent5">
                        <a:lumMod val="90000"/>
                      </a:schemeClr>
                    </a:solidFill>
                  </a:tcPr>
                </a:tc>
                <a:tc>
                  <a:txBody>
                    <a:bodyPr/>
                    <a:lstStyle/>
                    <a:p>
                      <a:pPr algn="r" fontAlgn="b"/>
                      <a:r>
                        <a:rPr lang="en-US" sz="1900" b="0" dirty="0" smtClean="0">
                          <a:latin typeface="Calibri" panose="020F0502020204030204" pitchFamily="34" charset="0"/>
                        </a:rPr>
                        <a:t>                 16 657 </a:t>
                      </a:r>
                      <a:endParaRPr lang="en-US" sz="1900" b="0" dirty="0">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 645</a:t>
                      </a:r>
                      <a:r>
                        <a:rPr lang="en-US" sz="1900" b="0" i="0" u="none" strike="noStrike" baseline="0" dirty="0" smtClean="0">
                          <a:solidFill>
                            <a:srgbClr val="000000"/>
                          </a:solidFill>
                          <a:effectLst/>
                          <a:latin typeface="Calibri" panose="020F0502020204030204" pitchFamily="34" charset="0"/>
                        </a:rPr>
                        <a:t>m</a:t>
                      </a:r>
                      <a:r>
                        <a:rPr lang="en-US" sz="1900" b="0" i="0" u="none" strike="noStrike" dirty="0" smtClean="0">
                          <a:solidFill>
                            <a:srgbClr val="000000"/>
                          </a:solidFill>
                          <a:effectLst/>
                          <a:latin typeface="Calibri" panose="020F0502020204030204" pitchFamily="34" charset="0"/>
                        </a:rPr>
                        <a:t> </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r>
              <a:tr h="477803">
                <a:tc>
                  <a:txBody>
                    <a:bodyPr/>
                    <a:lstStyle/>
                    <a:p>
                      <a:pPr algn="l"/>
                      <a:r>
                        <a:rPr lang="en-US" sz="1900" b="1" dirty="0" smtClean="0">
                          <a:latin typeface="Calibri" panose="020F0502020204030204" pitchFamily="34" charset="0"/>
                        </a:rPr>
                        <a:t>June</a:t>
                      </a:r>
                      <a:endParaRPr lang="en-US" sz="1900" b="1" dirty="0">
                        <a:latin typeface="Calibri" panose="020F0502020204030204" pitchFamily="34" charset="0"/>
                      </a:endParaRPr>
                    </a:p>
                  </a:txBody>
                  <a:tcPr>
                    <a:solidFill>
                      <a:schemeClr val="accent5">
                        <a:lumMod val="90000"/>
                      </a:schemeClr>
                    </a:solidFill>
                  </a:tcPr>
                </a:tc>
                <a:tc>
                  <a:txBody>
                    <a:bodyPr/>
                    <a:lstStyle/>
                    <a:p>
                      <a:pPr algn="r" fontAlgn="b"/>
                      <a:r>
                        <a:rPr lang="en-US" sz="1900" b="0" dirty="0" smtClean="0">
                          <a:latin typeface="Calibri" panose="020F0502020204030204" pitchFamily="34" charset="0"/>
                        </a:rPr>
                        <a:t>                 28 282 </a:t>
                      </a:r>
                      <a:endParaRPr lang="en-US" sz="1900" b="0" dirty="0">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 578</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6m </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r>
              <a:tr h="477803">
                <a:tc>
                  <a:txBody>
                    <a:bodyPr/>
                    <a:lstStyle/>
                    <a:p>
                      <a:pPr algn="l"/>
                      <a:r>
                        <a:rPr lang="en-US" sz="1900" b="1" dirty="0" smtClean="0">
                          <a:latin typeface="Calibri" panose="020F0502020204030204" pitchFamily="34" charset="0"/>
                        </a:rPr>
                        <a:t>July</a:t>
                      </a:r>
                      <a:endParaRPr lang="en-US" sz="1900" b="1" dirty="0">
                        <a:latin typeface="Calibri" panose="020F0502020204030204" pitchFamily="34" charset="0"/>
                      </a:endParaRPr>
                    </a:p>
                  </a:txBody>
                  <a:tcPr>
                    <a:solidFill>
                      <a:schemeClr val="accent5">
                        <a:lumMod val="75000"/>
                      </a:schemeClr>
                    </a:solidFill>
                  </a:tcPr>
                </a:tc>
                <a:tc>
                  <a:txBody>
                    <a:bodyPr/>
                    <a:lstStyle/>
                    <a:p>
                      <a:pPr algn="r" fontAlgn="b"/>
                      <a:r>
                        <a:rPr lang="en-US" sz="1900" b="0" smtClean="0">
                          <a:latin typeface="Calibri" panose="020F0502020204030204" pitchFamily="34" charset="0"/>
                        </a:rPr>
                        <a:t>                 10 714 </a:t>
                      </a:r>
                      <a:endParaRPr lang="en-US" sz="1900" b="0" dirty="0">
                        <a:latin typeface="Calibri" panose="020F0502020204030204" pitchFamily="34" charset="0"/>
                      </a:endParaRPr>
                    </a:p>
                  </a:txBody>
                  <a:tcPr marL="9525" marR="9525" marT="9525" marB="0" anchor="b">
                    <a:solidFill>
                      <a:schemeClr val="accent5">
                        <a:lumMod val="75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 504</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6m </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r>
              <a:tr h="477803">
                <a:tc>
                  <a:txBody>
                    <a:bodyPr/>
                    <a:lstStyle/>
                    <a:p>
                      <a:pPr algn="l"/>
                      <a:r>
                        <a:rPr lang="en-US" sz="1900" b="1" dirty="0" smtClean="0">
                          <a:latin typeface="Calibri" panose="020F0502020204030204" pitchFamily="34" charset="0"/>
                        </a:rPr>
                        <a:t>August</a:t>
                      </a:r>
                      <a:endParaRPr lang="en-US" sz="1900" b="1" dirty="0">
                        <a:latin typeface="Calibri" panose="020F0502020204030204" pitchFamily="34" charset="0"/>
                      </a:endParaRPr>
                    </a:p>
                  </a:txBody>
                  <a:tcPr>
                    <a:solidFill>
                      <a:schemeClr val="accent5">
                        <a:lumMod val="75000"/>
                      </a:schemeClr>
                    </a:solidFill>
                  </a:tcPr>
                </a:tc>
                <a:tc>
                  <a:txBody>
                    <a:bodyPr/>
                    <a:lstStyle/>
                    <a:p>
                      <a:pPr algn="r" fontAlgn="b"/>
                      <a:r>
                        <a:rPr lang="en-US" sz="1900" b="0" smtClean="0">
                          <a:latin typeface="Calibri" panose="020F0502020204030204" pitchFamily="34" charset="0"/>
                        </a:rPr>
                        <a:t>                 11 566 </a:t>
                      </a:r>
                      <a:endParaRPr lang="en-US" sz="1900" b="0" dirty="0">
                        <a:latin typeface="Calibri" panose="020F0502020204030204" pitchFamily="34" charset="0"/>
                      </a:endParaRPr>
                    </a:p>
                  </a:txBody>
                  <a:tcPr marL="9525" marR="9525" marT="9525" marB="0" anchor="b">
                    <a:solidFill>
                      <a:schemeClr val="accent5">
                        <a:lumMod val="75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 240</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5m </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r>
              <a:tr h="477803">
                <a:tc>
                  <a:txBody>
                    <a:bodyPr/>
                    <a:lstStyle/>
                    <a:p>
                      <a:pPr algn="l"/>
                      <a:r>
                        <a:rPr lang="en-US" sz="1900" b="1" dirty="0" smtClean="0">
                          <a:latin typeface="Calibri" panose="020F0502020204030204" pitchFamily="34" charset="0"/>
                        </a:rPr>
                        <a:t>September</a:t>
                      </a:r>
                      <a:endParaRPr lang="en-US" sz="1900" b="1" dirty="0">
                        <a:latin typeface="Calibri" panose="020F0502020204030204" pitchFamily="34" charset="0"/>
                      </a:endParaRPr>
                    </a:p>
                  </a:txBody>
                  <a:tcPr>
                    <a:solidFill>
                      <a:schemeClr val="accent5">
                        <a:lumMod val="75000"/>
                      </a:schemeClr>
                    </a:solidFill>
                  </a:tcPr>
                </a:tc>
                <a:tc>
                  <a:txBody>
                    <a:bodyPr/>
                    <a:lstStyle/>
                    <a:p>
                      <a:pPr algn="r" fontAlgn="b"/>
                      <a:r>
                        <a:rPr lang="en-US" sz="1900" b="0" smtClean="0">
                          <a:latin typeface="Calibri" panose="020F0502020204030204" pitchFamily="34" charset="0"/>
                        </a:rPr>
                        <a:t>                 12 467 </a:t>
                      </a:r>
                      <a:endParaRPr lang="en-US" sz="1900" b="0" dirty="0">
                        <a:latin typeface="Calibri" panose="020F0502020204030204" pitchFamily="34" charset="0"/>
                      </a:endParaRPr>
                    </a:p>
                  </a:txBody>
                  <a:tcPr marL="9525" marR="9525" marT="9525" marB="0" anchor="b">
                    <a:solidFill>
                      <a:schemeClr val="accent5">
                        <a:lumMod val="75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 486</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9m </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r>
            </a:tbl>
          </a:graphicData>
        </a:graphic>
      </p:graphicFrame>
      <p:sp>
        <p:nvSpPr>
          <p:cNvPr id="6" name="Slide Number Placeholder 3"/>
          <p:cNvSpPr txBox="1">
            <a:spLocks noGrp="1"/>
          </p:cNvSpPr>
          <p:nvPr/>
        </p:nvSpPr>
        <p:spPr bwMode="auto">
          <a:xfrm>
            <a:off x="6516216" y="634746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pitchFamily="34"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r>
              <a:rPr lang="en-US" altLang="en-US" sz="1400" dirty="0" smtClean="0">
                <a:solidFill>
                  <a:schemeClr val="bg1"/>
                </a:solidFill>
              </a:rPr>
              <a:t>26</a:t>
            </a:r>
            <a:endParaRPr lang="en-US" altLang="en-US" sz="1400" dirty="0">
              <a:solidFill>
                <a:schemeClr val="bg1"/>
              </a:solidFill>
            </a:endParaRPr>
          </a:p>
        </p:txBody>
      </p:sp>
    </p:spTree>
    <p:extLst>
      <p:ext uri="{BB962C8B-B14F-4D97-AF65-F5344CB8AC3E}">
        <p14:creationId xmlns:p14="http://schemas.microsoft.com/office/powerpoint/2010/main" xmlns="" val="2087938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548680"/>
            <a:ext cx="8075240" cy="675881"/>
          </a:xfrm>
        </p:spPr>
        <p:txBody>
          <a:bodyPr/>
          <a:lstStyle/>
          <a:p>
            <a:pPr lvl="0" eaLnBrk="1" hangingPunct="1"/>
            <a:r>
              <a:rPr lang="en-US" sz="2800" b="1" kern="1200" dirty="0" smtClean="0">
                <a:solidFill>
                  <a:srgbClr val="800000"/>
                </a:solidFill>
                <a:latin typeface="Calibri" pitchFamily="34" charset="0"/>
                <a:ea typeface="+mn-ea"/>
                <a:cs typeface="Calibri" pitchFamily="34" charset="0"/>
              </a:rPr>
              <a:t>Payment of Invoices (3)</a:t>
            </a:r>
            <a:endParaRPr lang="en-US" dirty="0"/>
          </a:p>
        </p:txBody>
      </p:sp>
      <p:sp>
        <p:nvSpPr>
          <p:cNvPr id="3" name="Content Placeholder 2"/>
          <p:cNvSpPr>
            <a:spLocks noGrp="1"/>
          </p:cNvSpPr>
          <p:nvPr>
            <p:ph idx="1"/>
          </p:nvPr>
        </p:nvSpPr>
        <p:spPr>
          <a:xfrm>
            <a:off x="467544" y="1124744"/>
            <a:ext cx="8208912" cy="576064"/>
          </a:xfrm>
        </p:spPr>
        <p:txBody>
          <a:bodyPr/>
          <a:lstStyle/>
          <a:p>
            <a:pPr algn="just">
              <a:lnSpc>
                <a:spcPct val="130000"/>
              </a:lnSpc>
            </a:pPr>
            <a:r>
              <a:rPr lang="en-US" sz="2000" dirty="0" smtClean="0">
                <a:latin typeface="Calibri" panose="020F0502020204030204" pitchFamily="34" charset="0"/>
              </a:rPr>
              <a:t>Invoices older than 30 days and not paid for the first 2 quarters (2017/18)</a:t>
            </a:r>
            <a:endParaRPr lang="en-US" sz="2000" dirty="0"/>
          </a:p>
        </p:txBody>
      </p:sp>
      <p:graphicFrame>
        <p:nvGraphicFramePr>
          <p:cNvPr id="10" name="Table 9"/>
          <p:cNvGraphicFramePr>
            <a:graphicFrameLocks noGrp="1"/>
          </p:cNvGraphicFramePr>
          <p:nvPr>
            <p:extLst>
              <p:ext uri="{D42A27DB-BD31-4B8C-83A1-F6EECF244321}">
                <p14:modId xmlns:p14="http://schemas.microsoft.com/office/powerpoint/2010/main" xmlns="" val="3143818536"/>
              </p:ext>
            </p:extLst>
          </p:nvPr>
        </p:nvGraphicFramePr>
        <p:xfrm>
          <a:off x="827583" y="1700808"/>
          <a:ext cx="7704857" cy="3744414"/>
        </p:xfrm>
        <a:graphic>
          <a:graphicData uri="http://schemas.openxmlformats.org/drawingml/2006/table">
            <a:tbl>
              <a:tblPr firstRow="1" bandRow="1">
                <a:tableStyleId>{5C22544A-7EE6-4342-B048-85BDC9FD1C3A}</a:tableStyleId>
              </a:tblPr>
              <a:tblGrid>
                <a:gridCol w="1333534"/>
                <a:gridCol w="4000598"/>
                <a:gridCol w="2370725"/>
              </a:tblGrid>
              <a:tr h="836520">
                <a:tc>
                  <a:txBody>
                    <a:bodyPr/>
                    <a:lstStyle/>
                    <a:p>
                      <a:pPr algn="ctr"/>
                      <a:r>
                        <a:rPr lang="en-US" sz="1900" b="1" dirty="0" smtClean="0">
                          <a:solidFill>
                            <a:schemeClr val="bg1"/>
                          </a:solidFill>
                          <a:latin typeface="Calibri" panose="020F0502020204030204" pitchFamily="34" charset="0"/>
                        </a:rPr>
                        <a:t>Months</a:t>
                      </a:r>
                      <a:endParaRPr lang="en-US" sz="1900" b="1" dirty="0">
                        <a:solidFill>
                          <a:schemeClr val="bg1"/>
                        </a:solidFill>
                        <a:latin typeface="Calibri" panose="020F0502020204030204" pitchFamily="34" charset="0"/>
                      </a:endParaRPr>
                    </a:p>
                  </a:txBody>
                  <a:tcPr>
                    <a:solidFill>
                      <a:schemeClr val="accent1">
                        <a:lumMod val="50000"/>
                      </a:schemeClr>
                    </a:solidFill>
                  </a:tcPr>
                </a:tc>
                <a:tc>
                  <a:txBody>
                    <a:bodyPr/>
                    <a:lstStyle/>
                    <a:p>
                      <a:pPr algn="ctr"/>
                      <a:r>
                        <a:rPr lang="en-US" sz="1900" b="1" dirty="0" smtClean="0">
                          <a:solidFill>
                            <a:schemeClr val="bg1"/>
                          </a:solidFill>
                          <a:latin typeface="Calibri" panose="020F0502020204030204" pitchFamily="34" charset="0"/>
                        </a:rPr>
                        <a:t>No of</a:t>
                      </a:r>
                      <a:r>
                        <a:rPr lang="en-US" sz="1900" b="1" baseline="0" dirty="0" smtClean="0">
                          <a:solidFill>
                            <a:schemeClr val="bg1"/>
                          </a:solidFill>
                          <a:latin typeface="Calibri" panose="020F0502020204030204" pitchFamily="34" charset="0"/>
                        </a:rPr>
                        <a:t> Invoices Older than 30 Days not paid</a:t>
                      </a:r>
                      <a:endParaRPr lang="en-US" sz="1900" b="1" dirty="0">
                        <a:solidFill>
                          <a:schemeClr val="bg1"/>
                        </a:solidFill>
                        <a:latin typeface="Calibri" panose="020F0502020204030204" pitchFamily="34" charset="0"/>
                      </a:endParaRPr>
                    </a:p>
                  </a:txBody>
                  <a:tcPr>
                    <a:solidFill>
                      <a:schemeClr val="accent1">
                        <a:lumMod val="50000"/>
                      </a:schemeClr>
                    </a:solidFill>
                  </a:tcPr>
                </a:tc>
                <a:tc>
                  <a:txBody>
                    <a:bodyPr/>
                    <a:lstStyle/>
                    <a:p>
                      <a:pPr algn="ctr"/>
                      <a:r>
                        <a:rPr lang="en-US" sz="1900" b="1" dirty="0" smtClean="0">
                          <a:solidFill>
                            <a:schemeClr val="bg1"/>
                          </a:solidFill>
                          <a:latin typeface="Calibri" panose="020F0502020204030204" pitchFamily="34" charset="0"/>
                        </a:rPr>
                        <a:t>Rand Value</a:t>
                      </a:r>
                      <a:endParaRPr lang="en-US" sz="1900" b="1" dirty="0">
                        <a:solidFill>
                          <a:schemeClr val="bg1"/>
                        </a:solidFill>
                        <a:latin typeface="Calibri" panose="020F0502020204030204" pitchFamily="34" charset="0"/>
                      </a:endParaRPr>
                    </a:p>
                  </a:txBody>
                  <a:tcPr>
                    <a:solidFill>
                      <a:schemeClr val="accent1">
                        <a:lumMod val="50000"/>
                      </a:schemeClr>
                    </a:solidFill>
                  </a:tcPr>
                </a:tc>
              </a:tr>
              <a:tr h="484649">
                <a:tc>
                  <a:txBody>
                    <a:bodyPr/>
                    <a:lstStyle/>
                    <a:p>
                      <a:pPr algn="l"/>
                      <a:r>
                        <a:rPr lang="en-US" sz="1900" b="1" dirty="0" smtClean="0">
                          <a:latin typeface="Calibri" panose="020F0502020204030204" pitchFamily="34" charset="0"/>
                        </a:rPr>
                        <a:t>April</a:t>
                      </a:r>
                      <a:endParaRPr lang="en-US" sz="1900" b="1" dirty="0">
                        <a:latin typeface="Calibri" panose="020F0502020204030204" pitchFamily="34" charset="0"/>
                      </a:endParaRPr>
                    </a:p>
                  </a:txBody>
                  <a:tcPr>
                    <a:solidFill>
                      <a:schemeClr val="accent5">
                        <a:lumMod val="90000"/>
                      </a:schemeClr>
                    </a:solidFill>
                  </a:tcPr>
                </a:tc>
                <a:tc>
                  <a:txBody>
                    <a:bodyPr/>
                    <a:lstStyle/>
                    <a:p>
                      <a:pPr algn="r" fontAlgn="b"/>
                      <a:r>
                        <a:rPr lang="en-US" sz="1900" b="0" dirty="0">
                          <a:latin typeface="Calibri" panose="020F0502020204030204" pitchFamily="34" charset="0"/>
                        </a:rPr>
                        <a:t>            </a:t>
                      </a:r>
                      <a:r>
                        <a:rPr lang="en-US" sz="1900" b="0" dirty="0" smtClean="0">
                          <a:latin typeface="Calibri" panose="020F0502020204030204" pitchFamily="34" charset="0"/>
                        </a:rPr>
                        <a:t>15 301 </a:t>
                      </a:r>
                      <a:endParaRPr lang="en-US" sz="1900" b="0" dirty="0">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134</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9m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r>
              <a:tr h="484649">
                <a:tc>
                  <a:txBody>
                    <a:bodyPr/>
                    <a:lstStyle/>
                    <a:p>
                      <a:pPr algn="l"/>
                      <a:r>
                        <a:rPr lang="en-US" sz="1900" b="1" dirty="0" smtClean="0">
                          <a:latin typeface="Calibri" panose="020F0502020204030204" pitchFamily="34" charset="0"/>
                        </a:rPr>
                        <a:t>May</a:t>
                      </a:r>
                      <a:endParaRPr lang="en-US" sz="1900" b="1" dirty="0">
                        <a:latin typeface="Calibri" panose="020F0502020204030204" pitchFamily="34" charset="0"/>
                      </a:endParaRPr>
                    </a:p>
                  </a:txBody>
                  <a:tcPr>
                    <a:solidFill>
                      <a:schemeClr val="accent5">
                        <a:lumMod val="90000"/>
                      </a:schemeClr>
                    </a:solidFill>
                  </a:tcPr>
                </a:tc>
                <a:tc>
                  <a:txBody>
                    <a:bodyPr/>
                    <a:lstStyle/>
                    <a:p>
                      <a:pPr algn="r" fontAlgn="b"/>
                      <a:r>
                        <a:rPr lang="en-US" sz="1900" b="0" dirty="0">
                          <a:latin typeface="Calibri" panose="020F0502020204030204" pitchFamily="34" charset="0"/>
                        </a:rPr>
                        <a:t>               </a:t>
                      </a:r>
                      <a:r>
                        <a:rPr lang="en-US" sz="1900" b="0" dirty="0" smtClean="0">
                          <a:latin typeface="Calibri" panose="020F0502020204030204" pitchFamily="34" charset="0"/>
                        </a:rPr>
                        <a:t>2 660 </a:t>
                      </a:r>
                      <a:endParaRPr lang="en-US" sz="1900" b="0" dirty="0">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157</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5m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r>
              <a:tr h="484649">
                <a:tc>
                  <a:txBody>
                    <a:bodyPr/>
                    <a:lstStyle/>
                    <a:p>
                      <a:pPr algn="l"/>
                      <a:r>
                        <a:rPr lang="en-US" sz="1900" b="1" dirty="0" smtClean="0">
                          <a:latin typeface="Calibri" panose="020F0502020204030204" pitchFamily="34" charset="0"/>
                        </a:rPr>
                        <a:t>June</a:t>
                      </a:r>
                      <a:endParaRPr lang="en-US" sz="1900" b="1" dirty="0">
                        <a:latin typeface="Calibri" panose="020F0502020204030204" pitchFamily="34" charset="0"/>
                      </a:endParaRPr>
                    </a:p>
                  </a:txBody>
                  <a:tcPr>
                    <a:solidFill>
                      <a:schemeClr val="accent5">
                        <a:lumMod val="90000"/>
                      </a:schemeClr>
                    </a:solidFill>
                  </a:tcPr>
                </a:tc>
                <a:tc>
                  <a:txBody>
                    <a:bodyPr/>
                    <a:lstStyle/>
                    <a:p>
                      <a:pPr algn="r" fontAlgn="b"/>
                      <a:r>
                        <a:rPr lang="en-US" sz="1900" b="0" dirty="0">
                          <a:latin typeface="Calibri" panose="020F0502020204030204" pitchFamily="34" charset="0"/>
                        </a:rPr>
                        <a:t>               </a:t>
                      </a:r>
                      <a:r>
                        <a:rPr lang="en-US" sz="1900" b="0" dirty="0" smtClean="0">
                          <a:latin typeface="Calibri" panose="020F0502020204030204" pitchFamily="34" charset="0"/>
                        </a:rPr>
                        <a:t>9 915 </a:t>
                      </a:r>
                      <a:endParaRPr lang="en-US" sz="1900" b="0" dirty="0">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115</a:t>
                      </a:r>
                      <a:r>
                        <a:rPr lang="en-US" sz="1900" b="0" i="0" u="none" strike="noStrike" baseline="0" dirty="0" smtClean="0">
                          <a:solidFill>
                            <a:srgbClr val="000000"/>
                          </a:solidFill>
                          <a:effectLst/>
                          <a:latin typeface="Calibri" panose="020F0502020204030204" pitchFamily="34" charset="0"/>
                        </a:rPr>
                        <a:t>m</a:t>
                      </a:r>
                      <a:r>
                        <a:rPr lang="en-US" sz="1900" b="0" i="0" u="none" strike="noStrike" dirty="0" smtClean="0">
                          <a:solidFill>
                            <a:srgbClr val="000000"/>
                          </a:solidFill>
                          <a:effectLst/>
                          <a:latin typeface="Calibri" panose="020F0502020204030204" pitchFamily="34" charset="0"/>
                        </a:rPr>
                        <a:t> </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r>
              <a:tr h="484649">
                <a:tc>
                  <a:txBody>
                    <a:bodyPr/>
                    <a:lstStyle/>
                    <a:p>
                      <a:pPr algn="l"/>
                      <a:r>
                        <a:rPr lang="en-US" sz="1900" b="1" dirty="0" smtClean="0">
                          <a:latin typeface="Calibri" panose="020F0502020204030204" pitchFamily="34" charset="0"/>
                        </a:rPr>
                        <a:t>July</a:t>
                      </a:r>
                      <a:endParaRPr lang="en-US" sz="1900" b="1" dirty="0">
                        <a:latin typeface="Calibri" panose="020F0502020204030204" pitchFamily="34" charset="0"/>
                      </a:endParaRPr>
                    </a:p>
                  </a:txBody>
                  <a:tcPr>
                    <a:solidFill>
                      <a:schemeClr val="accent5">
                        <a:lumMod val="75000"/>
                      </a:schemeClr>
                    </a:solidFill>
                  </a:tcPr>
                </a:tc>
                <a:tc>
                  <a:txBody>
                    <a:bodyPr/>
                    <a:lstStyle/>
                    <a:p>
                      <a:pPr algn="r" fontAlgn="b"/>
                      <a:r>
                        <a:rPr lang="en-US" sz="1900" b="0" dirty="0">
                          <a:latin typeface="Calibri" panose="020F0502020204030204" pitchFamily="34" charset="0"/>
                        </a:rPr>
                        <a:t>               </a:t>
                      </a:r>
                      <a:r>
                        <a:rPr lang="en-US" sz="1900" b="0" dirty="0" smtClean="0">
                          <a:latin typeface="Calibri" panose="020F0502020204030204" pitchFamily="34" charset="0"/>
                        </a:rPr>
                        <a:t>1 791 </a:t>
                      </a:r>
                      <a:endParaRPr lang="en-US" sz="1900" b="0" dirty="0">
                        <a:latin typeface="Calibri" panose="020F0502020204030204" pitchFamily="34" charset="0"/>
                      </a:endParaRPr>
                    </a:p>
                  </a:txBody>
                  <a:tcPr marL="9525" marR="9525" marT="9525" marB="0" anchor="b">
                    <a:solidFill>
                      <a:schemeClr val="accent5">
                        <a:lumMod val="75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186</a:t>
                      </a:r>
                      <a:r>
                        <a:rPr lang="en-US" sz="1900" b="0" i="0" u="none" strike="noStrike" baseline="0" dirty="0" smtClean="0">
                          <a:solidFill>
                            <a:srgbClr val="000000"/>
                          </a:solidFill>
                          <a:effectLst/>
                          <a:latin typeface="Calibri" panose="020F0502020204030204" pitchFamily="34" charset="0"/>
                        </a:rPr>
                        <a:t>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r>
              <a:tr h="484649">
                <a:tc>
                  <a:txBody>
                    <a:bodyPr/>
                    <a:lstStyle/>
                    <a:p>
                      <a:pPr algn="l"/>
                      <a:r>
                        <a:rPr lang="en-US" sz="1900" b="1" dirty="0" smtClean="0">
                          <a:latin typeface="Calibri" panose="020F0502020204030204" pitchFamily="34" charset="0"/>
                        </a:rPr>
                        <a:t>August</a:t>
                      </a:r>
                      <a:endParaRPr lang="en-US" sz="1900" b="1" dirty="0">
                        <a:latin typeface="Calibri" panose="020F0502020204030204" pitchFamily="34" charset="0"/>
                      </a:endParaRPr>
                    </a:p>
                  </a:txBody>
                  <a:tcPr>
                    <a:solidFill>
                      <a:schemeClr val="accent5">
                        <a:lumMod val="75000"/>
                      </a:schemeClr>
                    </a:solidFill>
                  </a:tcPr>
                </a:tc>
                <a:tc>
                  <a:txBody>
                    <a:bodyPr/>
                    <a:lstStyle/>
                    <a:p>
                      <a:pPr algn="r" fontAlgn="b"/>
                      <a:r>
                        <a:rPr lang="en-US" sz="1900" b="0" dirty="0">
                          <a:latin typeface="Calibri" panose="020F0502020204030204" pitchFamily="34" charset="0"/>
                        </a:rPr>
                        <a:t>               </a:t>
                      </a:r>
                      <a:r>
                        <a:rPr lang="en-US" sz="1900" b="0" dirty="0" smtClean="0">
                          <a:latin typeface="Calibri" panose="020F0502020204030204" pitchFamily="34" charset="0"/>
                        </a:rPr>
                        <a:t>9 235 </a:t>
                      </a:r>
                      <a:endParaRPr lang="en-US" sz="1900" b="0" dirty="0">
                        <a:latin typeface="Calibri" panose="020F0502020204030204" pitchFamily="34" charset="0"/>
                      </a:endParaRPr>
                    </a:p>
                  </a:txBody>
                  <a:tcPr marL="9525" marR="9525" marT="9525" marB="0" anchor="b">
                    <a:solidFill>
                      <a:schemeClr val="accent5">
                        <a:lumMod val="75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264</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8m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r>
              <a:tr h="484649">
                <a:tc>
                  <a:txBody>
                    <a:bodyPr/>
                    <a:lstStyle/>
                    <a:p>
                      <a:pPr algn="l"/>
                      <a:r>
                        <a:rPr lang="en-US" sz="1900" b="1" dirty="0" smtClean="0">
                          <a:latin typeface="Calibri" panose="020F0502020204030204" pitchFamily="34" charset="0"/>
                        </a:rPr>
                        <a:t>September</a:t>
                      </a:r>
                      <a:endParaRPr lang="en-US" sz="1900" b="1" dirty="0">
                        <a:latin typeface="Calibri" panose="020F0502020204030204" pitchFamily="34" charset="0"/>
                      </a:endParaRPr>
                    </a:p>
                  </a:txBody>
                  <a:tcPr>
                    <a:solidFill>
                      <a:schemeClr val="accent5">
                        <a:lumMod val="75000"/>
                      </a:schemeClr>
                    </a:solidFill>
                  </a:tcPr>
                </a:tc>
                <a:tc>
                  <a:txBody>
                    <a:bodyPr/>
                    <a:lstStyle/>
                    <a:p>
                      <a:pPr algn="r" fontAlgn="b"/>
                      <a:r>
                        <a:rPr lang="en-US" sz="1900" b="0" dirty="0">
                          <a:latin typeface="Calibri" panose="020F0502020204030204" pitchFamily="34" charset="0"/>
                        </a:rPr>
                        <a:t>               </a:t>
                      </a:r>
                      <a:r>
                        <a:rPr lang="en-US" sz="1900" b="0" dirty="0" smtClean="0">
                          <a:latin typeface="Calibri" panose="020F0502020204030204" pitchFamily="34" charset="0"/>
                        </a:rPr>
                        <a:t>8 925 </a:t>
                      </a:r>
                      <a:endParaRPr lang="en-US" sz="1900" b="0" dirty="0">
                        <a:latin typeface="Calibri" panose="020F0502020204030204" pitchFamily="34" charset="0"/>
                      </a:endParaRPr>
                    </a:p>
                  </a:txBody>
                  <a:tcPr marL="9525" marR="9525" marT="9525" marB="0" anchor="b">
                    <a:solidFill>
                      <a:schemeClr val="accent5">
                        <a:lumMod val="75000"/>
                      </a:schemeClr>
                    </a:solidFill>
                  </a:tcPr>
                </a:tc>
                <a:tc>
                  <a:txBody>
                    <a:bodyPr/>
                    <a:lstStyle/>
                    <a:p>
                      <a:pPr algn="r" fontAlgn="b"/>
                      <a:r>
                        <a:rPr lang="en-US" sz="1900" b="0" i="0" u="none" strike="noStrike" dirty="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a:t>
                      </a:r>
                      <a:r>
                        <a:rPr lang="en-US" sz="1900" b="0" i="0" u="none" strike="noStrike" dirty="0" smtClean="0">
                          <a:solidFill>
                            <a:srgbClr val="000000"/>
                          </a:solidFill>
                          <a:effectLst/>
                          <a:latin typeface="Calibri" panose="020F0502020204030204" pitchFamily="34" charset="0"/>
                        </a:rPr>
                        <a:t>35</a:t>
                      </a:r>
                      <a:r>
                        <a:rPr lang="en-US" sz="1900" b="0" i="0" u="none" strike="noStrike" baseline="0" dirty="0" smtClean="0">
                          <a:solidFill>
                            <a:srgbClr val="000000"/>
                          </a:solidFill>
                          <a:effectLst/>
                          <a:latin typeface="Calibri" panose="020F0502020204030204" pitchFamily="34" charset="0"/>
                        </a:rPr>
                        <a:t>.</a:t>
                      </a:r>
                      <a:r>
                        <a:rPr lang="en-US" sz="1900" b="0" i="0" u="none" strike="noStrike" dirty="0" smtClean="0">
                          <a:solidFill>
                            <a:srgbClr val="000000"/>
                          </a:solidFill>
                          <a:effectLst/>
                          <a:latin typeface="Calibri" panose="020F0502020204030204" pitchFamily="34" charset="0"/>
                        </a:rPr>
                        <a:t>8m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r>
            </a:tbl>
          </a:graphicData>
        </a:graphic>
      </p:graphicFrame>
      <p:sp>
        <p:nvSpPr>
          <p:cNvPr id="11" name="Rectangle 10"/>
          <p:cNvSpPr/>
          <p:nvPr/>
        </p:nvSpPr>
        <p:spPr>
          <a:xfrm>
            <a:off x="467544" y="5445224"/>
            <a:ext cx="8208912" cy="852541"/>
          </a:xfrm>
          <a:prstGeom prst="rect">
            <a:avLst/>
          </a:prstGeom>
        </p:spPr>
        <p:txBody>
          <a:bodyPr wrap="square">
            <a:spAutoFit/>
          </a:bodyPr>
          <a:lstStyle/>
          <a:p>
            <a:pPr marL="342900" indent="-342900" algn="just" eaLnBrk="0" hangingPunct="0">
              <a:lnSpc>
                <a:spcPct val="130000"/>
              </a:lnSpc>
              <a:spcBef>
                <a:spcPct val="20000"/>
              </a:spcBef>
              <a:buClr>
                <a:srgbClr val="660033"/>
              </a:buClr>
              <a:buSzPct val="120000"/>
              <a:buFont typeface="Wingdings" pitchFamily="2" charset="2"/>
              <a:buChar char="§"/>
            </a:pPr>
            <a:r>
              <a:rPr lang="en-US" sz="1900" dirty="0" smtClean="0">
                <a:latin typeface="Calibri" panose="020F0502020204030204" pitchFamily="34" charset="0"/>
              </a:rPr>
              <a:t>Both these numbers of invoices paid after 30 days and older than 30 days not paid remains a concern in the current economic climate.</a:t>
            </a:r>
            <a:endParaRPr lang="en-US" sz="1900" dirty="0">
              <a:latin typeface="Calibri" panose="020F0502020204030204" pitchFamily="34" charset="0"/>
            </a:endParaRPr>
          </a:p>
        </p:txBody>
      </p:sp>
      <p:sp>
        <p:nvSpPr>
          <p:cNvPr id="6" name="Slide Number Placeholder 3"/>
          <p:cNvSpPr txBox="1">
            <a:spLocks noGrp="1"/>
          </p:cNvSpPr>
          <p:nvPr/>
        </p:nvSpPr>
        <p:spPr bwMode="auto">
          <a:xfrm>
            <a:off x="6542856" y="631491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pitchFamily="34" charset="-128"/>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r>
              <a:rPr lang="en-US" altLang="en-US" sz="1400" dirty="0" smtClean="0">
                <a:solidFill>
                  <a:schemeClr val="bg1"/>
                </a:solidFill>
              </a:rPr>
              <a:t>27</a:t>
            </a:r>
            <a:endParaRPr lang="en-US" altLang="en-US" sz="1400" dirty="0">
              <a:solidFill>
                <a:schemeClr val="bg1"/>
              </a:solidFill>
            </a:endParaRPr>
          </a:p>
        </p:txBody>
      </p:sp>
    </p:spTree>
    <p:extLst>
      <p:ext uri="{BB962C8B-B14F-4D97-AF65-F5344CB8AC3E}">
        <p14:creationId xmlns:p14="http://schemas.microsoft.com/office/powerpoint/2010/main" xmlns="" val="257417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684459"/>
          </a:xfrm>
        </p:spPr>
        <p:txBody>
          <a:bodyPr/>
          <a:lstStyle/>
          <a:p>
            <a:r>
              <a:rPr lang="en-US" sz="2800" b="1" dirty="0" smtClean="0">
                <a:solidFill>
                  <a:srgbClr val="990000"/>
                </a:solidFill>
                <a:latin typeface="Calibri" panose="020F0502020204030204" pitchFamily="34" charset="0"/>
              </a:rPr>
              <a:t>Payment of Invoices (4)</a:t>
            </a:r>
            <a:endParaRPr lang="en-US" sz="2800" b="1" dirty="0">
              <a:solidFill>
                <a:srgbClr val="990000"/>
              </a:solidFill>
              <a:latin typeface="Calibri" panose="020F0502020204030204" pitchFamily="34" charset="0"/>
            </a:endParaRPr>
          </a:p>
        </p:txBody>
      </p:sp>
      <p:sp>
        <p:nvSpPr>
          <p:cNvPr id="3" name="Content Placeholder 2"/>
          <p:cNvSpPr>
            <a:spLocks noGrp="1"/>
          </p:cNvSpPr>
          <p:nvPr>
            <p:ph idx="1"/>
          </p:nvPr>
        </p:nvSpPr>
        <p:spPr>
          <a:xfrm>
            <a:off x="467544" y="1052736"/>
            <a:ext cx="7993707" cy="983382"/>
          </a:xfrm>
          <a:noFill/>
        </p:spPr>
        <p:txBody>
          <a:bodyPr/>
          <a:lstStyle/>
          <a:p>
            <a:pPr algn="just">
              <a:lnSpc>
                <a:spcPct val="130000"/>
              </a:lnSpc>
            </a:pPr>
            <a:r>
              <a:rPr lang="en-US" sz="1900" dirty="0">
                <a:latin typeface="Calibri" panose="020F0502020204030204" pitchFamily="34" charset="0"/>
              </a:rPr>
              <a:t>The following </a:t>
            </a:r>
            <a:r>
              <a:rPr lang="en-US" sz="1900" dirty="0" smtClean="0">
                <a:latin typeface="Calibri" panose="020F0502020204030204" pitchFamily="34" charset="0"/>
              </a:rPr>
              <a:t>departments are the main transgressors contributing significantly to the 8 925 invoices not paid by end of September 2017:</a:t>
            </a:r>
            <a:endParaRPr lang="en-US" sz="1900"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28</a:t>
            </a:fld>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755674426"/>
              </p:ext>
            </p:extLst>
          </p:nvPr>
        </p:nvGraphicFramePr>
        <p:xfrm>
          <a:off x="611560" y="2060848"/>
          <a:ext cx="7992889" cy="3168352"/>
        </p:xfrm>
        <a:graphic>
          <a:graphicData uri="http://schemas.openxmlformats.org/drawingml/2006/table">
            <a:tbl>
              <a:tblPr firstRow="1" bandRow="1">
                <a:tableStyleId>{5C22544A-7EE6-4342-B048-85BDC9FD1C3A}</a:tableStyleId>
              </a:tblPr>
              <a:tblGrid>
                <a:gridCol w="4104455"/>
                <a:gridCol w="2520280"/>
                <a:gridCol w="1368154"/>
              </a:tblGrid>
              <a:tr h="494164">
                <a:tc>
                  <a:txBody>
                    <a:bodyPr/>
                    <a:lstStyle/>
                    <a:p>
                      <a:pPr algn="ctr">
                        <a:lnSpc>
                          <a:spcPct val="130000"/>
                        </a:lnSpc>
                      </a:pPr>
                      <a:r>
                        <a:rPr lang="en-US" sz="1900" dirty="0" smtClean="0">
                          <a:solidFill>
                            <a:schemeClr val="bg1"/>
                          </a:solidFill>
                          <a:latin typeface="Calibri" panose="020F0502020204030204" pitchFamily="34" charset="0"/>
                        </a:rPr>
                        <a:t>Departments</a:t>
                      </a:r>
                      <a:endParaRPr lang="en-US" sz="1900" dirty="0">
                        <a:solidFill>
                          <a:schemeClr val="bg1"/>
                        </a:solidFill>
                        <a:latin typeface="Calibri" panose="020F0502020204030204" pitchFamily="34" charset="0"/>
                      </a:endParaRPr>
                    </a:p>
                  </a:txBody>
                  <a:tcPr>
                    <a:solidFill>
                      <a:schemeClr val="accent1">
                        <a:lumMod val="50000"/>
                      </a:schemeClr>
                    </a:solidFill>
                  </a:tcPr>
                </a:tc>
                <a:tc>
                  <a:txBody>
                    <a:bodyPr/>
                    <a:lstStyle/>
                    <a:p>
                      <a:pPr marL="0" algn="ctr" defTabSz="914400" rtl="0" eaLnBrk="1" fontAlgn="b" latinLnBrk="0" hangingPunct="1">
                        <a:lnSpc>
                          <a:spcPct val="130000"/>
                        </a:lnSpc>
                      </a:pPr>
                      <a:r>
                        <a:rPr lang="en-US" sz="1900" b="1" kern="1200" dirty="0" smtClean="0">
                          <a:solidFill>
                            <a:schemeClr val="bg1"/>
                          </a:solidFill>
                          <a:latin typeface="Calibri" panose="020F0502020204030204" pitchFamily="34" charset="0"/>
                          <a:ea typeface="+mn-ea"/>
                          <a:cs typeface="+mn-cs"/>
                        </a:rPr>
                        <a:t>Number of Invoices</a:t>
                      </a:r>
                      <a:endParaRPr lang="en-US" sz="1900" b="1" kern="1200" dirty="0">
                        <a:solidFill>
                          <a:schemeClr val="bg1"/>
                        </a:solidFill>
                        <a:latin typeface="Calibri" panose="020F0502020204030204" pitchFamily="34" charset="0"/>
                        <a:ea typeface="+mn-ea"/>
                        <a:cs typeface="+mn-cs"/>
                      </a:endParaRPr>
                    </a:p>
                  </a:txBody>
                  <a:tcPr marL="9525" marR="9525" marT="9525" marB="0" anchor="b">
                    <a:solidFill>
                      <a:schemeClr val="accent1">
                        <a:lumMod val="50000"/>
                      </a:schemeClr>
                    </a:solidFill>
                  </a:tcPr>
                </a:tc>
                <a:tc>
                  <a:txBody>
                    <a:bodyPr/>
                    <a:lstStyle/>
                    <a:p>
                      <a:pPr marL="0" algn="ctr" defTabSz="914400" rtl="0" eaLnBrk="1" fontAlgn="b" latinLnBrk="0" hangingPunct="1">
                        <a:lnSpc>
                          <a:spcPct val="130000"/>
                        </a:lnSpc>
                      </a:pPr>
                      <a:r>
                        <a:rPr lang="en-US" sz="1900" b="1" kern="1200" dirty="0" smtClean="0">
                          <a:solidFill>
                            <a:schemeClr val="bg1"/>
                          </a:solidFill>
                          <a:latin typeface="Calibri" panose="020F0502020204030204" pitchFamily="34" charset="0"/>
                          <a:ea typeface="+mn-ea"/>
                          <a:cs typeface="+mn-cs"/>
                        </a:rPr>
                        <a:t>Amounts</a:t>
                      </a:r>
                      <a:endParaRPr lang="en-US" sz="1900" b="1" kern="1200" dirty="0">
                        <a:solidFill>
                          <a:schemeClr val="bg1"/>
                        </a:solidFill>
                        <a:latin typeface="Calibri" panose="020F0502020204030204" pitchFamily="34" charset="0"/>
                        <a:ea typeface="+mn-ea"/>
                        <a:cs typeface="+mn-cs"/>
                      </a:endParaRPr>
                    </a:p>
                  </a:txBody>
                  <a:tcPr marL="9525" marR="9525" marT="9525" marB="0" anchor="b">
                    <a:solidFill>
                      <a:schemeClr val="accent1">
                        <a:lumMod val="50000"/>
                      </a:schemeClr>
                    </a:solidFill>
                  </a:tcPr>
                </a:tc>
              </a:tr>
              <a:tr h="403662">
                <a:tc>
                  <a:txBody>
                    <a:bodyPr/>
                    <a:lstStyle/>
                    <a:p>
                      <a:pPr algn="l" fontAlgn="b">
                        <a:lnSpc>
                          <a:spcPct val="130000"/>
                        </a:lnSpc>
                      </a:pPr>
                      <a:r>
                        <a:rPr lang="en-US" sz="1900" b="0" i="0" u="none" strike="noStrike" dirty="0" smtClean="0">
                          <a:solidFill>
                            <a:srgbClr val="000000"/>
                          </a:solidFill>
                          <a:effectLst/>
                          <a:latin typeface="Calibri" panose="020F0502020204030204" pitchFamily="34" charset="0"/>
                        </a:rPr>
                        <a:t>Public Works</a:t>
                      </a:r>
                      <a:r>
                        <a:rPr lang="en-US" sz="1900" b="0" i="0" u="none" strike="noStrike" baseline="0" dirty="0" smtClean="0">
                          <a:solidFill>
                            <a:srgbClr val="000000"/>
                          </a:solidFill>
                          <a:effectLst/>
                          <a:latin typeface="Calibri" panose="020F0502020204030204" pitchFamily="34" charset="0"/>
                        </a:rPr>
                        <a:t> &amp; PMTE</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8 525</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8.903</a:t>
                      </a:r>
                      <a:r>
                        <a:rPr lang="en-US" sz="1900" b="0" i="0" u="none" strike="noStrike" dirty="0" smtClean="0">
                          <a:solidFill>
                            <a:srgbClr val="000000"/>
                          </a:solidFill>
                          <a:effectLst/>
                          <a:latin typeface="Calibri" panose="020F0502020204030204" pitchFamily="34" charset="0"/>
                        </a:rPr>
                        <a:t>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r>
              <a:tr h="397928">
                <a:tc>
                  <a:txBody>
                    <a:bodyPr/>
                    <a:lstStyle/>
                    <a:p>
                      <a:pPr algn="l" fontAlgn="b">
                        <a:lnSpc>
                          <a:spcPct val="130000"/>
                        </a:lnSpc>
                      </a:pPr>
                      <a:r>
                        <a:rPr lang="en-US" sz="1900" b="0" i="0" u="none" strike="noStrike" dirty="0" smtClean="0">
                          <a:solidFill>
                            <a:srgbClr val="000000"/>
                          </a:solidFill>
                          <a:effectLst/>
                          <a:latin typeface="Calibri" panose="020F0502020204030204" pitchFamily="34" charset="0"/>
                        </a:rPr>
                        <a:t>GoGTA</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77</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R 10.606m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r>
              <a:tr h="403662">
                <a:tc>
                  <a:txBody>
                    <a:bodyPr/>
                    <a:lstStyle/>
                    <a:p>
                      <a:pPr algn="l" fontAlgn="b">
                        <a:lnSpc>
                          <a:spcPct val="130000"/>
                        </a:lnSpc>
                      </a:pPr>
                      <a:r>
                        <a:rPr lang="en-US" sz="1900" b="0" i="0" u="none" strike="noStrike" dirty="0" smtClean="0">
                          <a:solidFill>
                            <a:srgbClr val="000000"/>
                          </a:solidFill>
                          <a:effectLst/>
                          <a:latin typeface="Calibri" panose="020F0502020204030204" pitchFamily="34" charset="0"/>
                        </a:rPr>
                        <a:t>Water</a:t>
                      </a:r>
                      <a:r>
                        <a:rPr lang="en-US" sz="1900" b="0" i="0" u="none" strike="noStrike" baseline="0" dirty="0" smtClean="0">
                          <a:solidFill>
                            <a:srgbClr val="000000"/>
                          </a:solidFill>
                          <a:effectLst/>
                          <a:latin typeface="Calibri" panose="020F0502020204030204" pitchFamily="34" charset="0"/>
                        </a:rPr>
                        <a:t> and Sanitation</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54</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2.335</a:t>
                      </a:r>
                      <a:r>
                        <a:rPr lang="en-US" sz="1900" b="0" i="0" u="none" strike="noStrike" dirty="0" smtClean="0">
                          <a:solidFill>
                            <a:srgbClr val="000000"/>
                          </a:solidFill>
                          <a:effectLst/>
                          <a:latin typeface="Calibri" panose="020F0502020204030204" pitchFamily="34" charset="0"/>
                        </a:rPr>
                        <a:t>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r>
              <a:tr h="460824">
                <a:tc>
                  <a:txBody>
                    <a:bodyPr/>
                    <a:lstStyle/>
                    <a:p>
                      <a:pPr marL="0" marR="0" indent="0" algn="l" defTabSz="914400" rtl="0" eaLnBrk="1" fontAlgn="b" latinLnBrk="0" hangingPunct="1">
                        <a:lnSpc>
                          <a:spcPct val="130000"/>
                        </a:lnSpc>
                        <a:spcBef>
                          <a:spcPts val="0"/>
                        </a:spcBef>
                        <a:spcAft>
                          <a:spcPts val="0"/>
                        </a:spcAft>
                        <a:buClrTx/>
                        <a:buSzTx/>
                        <a:buFontTx/>
                        <a:buNone/>
                        <a:tabLst/>
                        <a:defRPr/>
                      </a:pPr>
                      <a:r>
                        <a:rPr lang="en-US" sz="1900" b="0" i="0" u="none" strike="noStrike" dirty="0" smtClean="0">
                          <a:solidFill>
                            <a:srgbClr val="000000"/>
                          </a:solidFill>
                          <a:effectLst/>
                          <a:latin typeface="Calibri" panose="020F0502020204030204" pitchFamily="34" charset="0"/>
                        </a:rPr>
                        <a:t>International Relations</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30</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8.096</a:t>
                      </a:r>
                      <a:r>
                        <a:rPr lang="en-US" sz="1900" b="0" i="0" u="none" strike="noStrike" dirty="0" smtClean="0">
                          <a:solidFill>
                            <a:srgbClr val="000000"/>
                          </a:solidFill>
                          <a:effectLst/>
                          <a:latin typeface="Calibri" panose="020F0502020204030204" pitchFamily="34" charset="0"/>
                        </a:rPr>
                        <a:t>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r>
              <a:tr h="504056">
                <a:tc>
                  <a:txBody>
                    <a:bodyPr/>
                    <a:lstStyle/>
                    <a:p>
                      <a:pPr algn="l" fontAlgn="b">
                        <a:lnSpc>
                          <a:spcPct val="130000"/>
                        </a:lnSpc>
                      </a:pPr>
                      <a:r>
                        <a:rPr lang="en-US" sz="1900" b="0" i="0" u="none" strike="noStrike" dirty="0" smtClean="0">
                          <a:solidFill>
                            <a:srgbClr val="000000"/>
                          </a:solidFill>
                          <a:effectLst/>
                          <a:latin typeface="Calibri" panose="020F0502020204030204" pitchFamily="34" charset="0"/>
                        </a:rPr>
                        <a:t>Social Development</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28</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R 3.483m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lumMod val="90000"/>
                      </a:schemeClr>
                    </a:solidFill>
                  </a:tcPr>
                </a:tc>
              </a:tr>
              <a:tr h="504056">
                <a:tc>
                  <a:txBody>
                    <a:bodyPr/>
                    <a:lstStyle/>
                    <a:p>
                      <a:pPr algn="l" fontAlgn="b">
                        <a:lnSpc>
                          <a:spcPct val="130000"/>
                        </a:lnSpc>
                      </a:pPr>
                      <a:r>
                        <a:rPr lang="en-US" sz="1900" b="0" i="0" u="none" strike="noStrike" dirty="0" smtClean="0">
                          <a:solidFill>
                            <a:srgbClr val="000000"/>
                          </a:solidFill>
                          <a:effectLst/>
                          <a:latin typeface="Calibri" panose="020F0502020204030204" pitchFamily="34" charset="0"/>
                        </a:rPr>
                        <a:t>Rural</a:t>
                      </a:r>
                      <a:r>
                        <a:rPr lang="en-US" sz="1900" b="0" i="0" u="none" strike="noStrike" baseline="0" dirty="0" smtClean="0">
                          <a:solidFill>
                            <a:srgbClr val="000000"/>
                          </a:solidFill>
                          <a:effectLst/>
                          <a:latin typeface="Calibri" panose="020F0502020204030204" pitchFamily="34" charset="0"/>
                        </a:rPr>
                        <a:t> Development and Land Reform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27</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c>
                  <a:txBody>
                    <a:bodyPr/>
                    <a:lstStyle/>
                    <a:p>
                      <a:pPr algn="r" fontAlgn="b">
                        <a:lnSpc>
                          <a:spcPct val="130000"/>
                        </a:lnSpc>
                      </a:pPr>
                      <a:r>
                        <a:rPr lang="en-US" sz="1900" b="0" i="0" u="none" strike="noStrike" dirty="0" smtClean="0">
                          <a:solidFill>
                            <a:srgbClr val="000000"/>
                          </a:solidFill>
                          <a:effectLst/>
                          <a:latin typeface="Calibri" panose="020F0502020204030204" pitchFamily="34" charset="0"/>
                        </a:rPr>
                        <a:t>R</a:t>
                      </a:r>
                      <a:r>
                        <a:rPr lang="en-US" sz="1900" b="0" i="0" u="none" strike="noStrike" baseline="0" dirty="0" smtClean="0">
                          <a:solidFill>
                            <a:srgbClr val="000000"/>
                          </a:solidFill>
                          <a:effectLst/>
                          <a:latin typeface="Calibri" panose="020F0502020204030204" pitchFamily="34" charset="0"/>
                        </a:rPr>
                        <a:t> 1.256</a:t>
                      </a:r>
                      <a:r>
                        <a:rPr lang="en-US" sz="1900" b="0" i="0" u="none" strike="noStrike" dirty="0" smtClean="0">
                          <a:solidFill>
                            <a:srgbClr val="000000"/>
                          </a:solidFill>
                          <a:effectLst/>
                          <a:latin typeface="Calibri" panose="020F0502020204030204" pitchFamily="34" charset="0"/>
                        </a:rPr>
                        <a:t>m</a:t>
                      </a:r>
                      <a:endParaRPr lang="en-US" sz="1900" b="0" i="0" u="none" strike="noStrike" dirty="0">
                        <a:solidFill>
                          <a:srgbClr val="000000"/>
                        </a:solidFill>
                        <a:effectLst/>
                        <a:latin typeface="Calibri" panose="020F0502020204030204" pitchFamily="34" charset="0"/>
                      </a:endParaRPr>
                    </a:p>
                  </a:txBody>
                  <a:tcPr marL="9525" marR="9525" marT="9525" marB="0" anchor="b">
                    <a:solidFill>
                      <a:schemeClr val="accent5"/>
                    </a:solidFill>
                  </a:tcPr>
                </a:tc>
              </a:tr>
            </a:tbl>
          </a:graphicData>
        </a:graphic>
      </p:graphicFrame>
    </p:spTree>
    <p:extLst>
      <p:ext uri="{BB962C8B-B14F-4D97-AF65-F5344CB8AC3E}">
        <p14:creationId xmlns:p14="http://schemas.microsoft.com/office/powerpoint/2010/main" xmlns="" val="4028762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schemeClr val="bg1"/>
                </a:solidFill>
                <a:latin typeface="Calibri"/>
                <a:ea typeface="+mn-ea"/>
              </a:rPr>
              <a:pPr algn="r" eaLnBrk="0" fontAlgn="auto" hangingPunct="0">
                <a:spcBef>
                  <a:spcPts val="0"/>
                </a:spcBef>
                <a:spcAft>
                  <a:spcPts val="0"/>
                </a:spcAft>
              </a:pPr>
              <a:t>29</a:t>
            </a:fld>
            <a:endParaRPr lang="en-US" sz="1400" b="0" dirty="0">
              <a:solidFill>
                <a:schemeClr val="bg1"/>
              </a:solidFill>
              <a:latin typeface="Calibri"/>
              <a:ea typeface="+mn-ea"/>
            </a:endParaRPr>
          </a:p>
        </p:txBody>
      </p:sp>
      <p:sp>
        <p:nvSpPr>
          <p:cNvPr id="42" name="Rectangle 41"/>
          <p:cNvSpPr/>
          <p:nvPr/>
        </p:nvSpPr>
        <p:spPr>
          <a:xfrm>
            <a:off x="524884" y="980728"/>
            <a:ext cx="8124931" cy="2723823"/>
          </a:xfrm>
          <a:prstGeom prst="rect">
            <a:avLst/>
          </a:prstGeom>
          <a:noFill/>
        </p:spPr>
        <p:txBody>
          <a:bodyPr wrap="square">
            <a:spAutoFit/>
          </a:bodyPr>
          <a:lstStyle/>
          <a:p>
            <a:pPr marL="285750" indent="-285750" algn="just" fontAlgn="auto">
              <a:spcBef>
                <a:spcPts val="0"/>
              </a:spcBef>
              <a:spcAft>
                <a:spcPts val="0"/>
              </a:spcAft>
              <a:buClr>
                <a:srgbClr val="4472C4">
                  <a:lumMod val="25000"/>
                </a:srgbClr>
              </a:buClr>
              <a:buSzPct val="100000"/>
              <a:buFont typeface="Arial" pitchFamily="34" charset="0"/>
              <a:buChar char="•"/>
            </a:pPr>
            <a:r>
              <a:rPr lang="en-US" sz="1900" b="0" dirty="0" smtClean="0">
                <a:solidFill>
                  <a:prstClr val="black"/>
                </a:solidFill>
                <a:latin typeface="Calibri" panose="020F0502020204030204" pitchFamily="34" charset="0"/>
                <a:cs typeface="Arial" pitchFamily="34" charset="0"/>
              </a:rPr>
              <a:t>A good indicator of the health of the HR administration is precautionary suspensions.</a:t>
            </a:r>
          </a:p>
          <a:p>
            <a:pPr marL="285750" indent="-285750" algn="just" fontAlgn="auto">
              <a:spcBef>
                <a:spcPts val="0"/>
              </a:spcBef>
              <a:spcAft>
                <a:spcPts val="0"/>
              </a:spcAft>
              <a:buClr>
                <a:srgbClr val="4472C4">
                  <a:lumMod val="25000"/>
                </a:srgbClr>
              </a:buClr>
              <a:buSzPct val="100000"/>
              <a:buFont typeface="Arial" pitchFamily="34" charset="0"/>
              <a:buChar char="•"/>
            </a:pPr>
            <a:r>
              <a:rPr lang="en-US" sz="1900" b="0" dirty="0" smtClean="0">
                <a:solidFill>
                  <a:prstClr val="black"/>
                </a:solidFill>
                <a:latin typeface="Calibri" panose="020F0502020204030204" pitchFamily="34" charset="0"/>
                <a:cs typeface="Arial" pitchFamily="34" charset="0"/>
              </a:rPr>
              <a:t>If officials are placed for long periods on suspension, it means a department does not deal promptly with discipline processes. If the department is not dealing promptly with discipline, the probability is high that other HR  processes are also inefficient.</a:t>
            </a:r>
          </a:p>
          <a:p>
            <a:pPr marL="285750" indent="-285750" algn="just" fontAlgn="auto">
              <a:spcBef>
                <a:spcPts val="0"/>
              </a:spcBef>
              <a:spcAft>
                <a:spcPts val="0"/>
              </a:spcAft>
              <a:buClr>
                <a:srgbClr val="4472C4">
                  <a:lumMod val="25000"/>
                </a:srgbClr>
              </a:buClr>
              <a:buSzPct val="100000"/>
              <a:buFont typeface="Arial" pitchFamily="34" charset="0"/>
              <a:buChar char="•"/>
            </a:pPr>
            <a:r>
              <a:rPr lang="en-US" sz="1900" dirty="0" smtClean="0">
                <a:latin typeface="Calibri" panose="020F0502020204030204" pitchFamily="34" charset="0"/>
                <a:cs typeface="Arial" charset="0"/>
              </a:rPr>
              <a:t>2017/18 reflects a reduction in the number of people suspended. However, there is a significant increase in the number of people whose suspension exceeded 30 days.</a:t>
            </a:r>
            <a:endParaRPr lang="en-US" sz="1900" dirty="0" smtClean="0">
              <a:latin typeface="Calibri" panose="020F0502020204030204" pitchFamily="34" charset="0"/>
              <a:cs typeface="Arial" pitchFamily="34" charset="0"/>
            </a:endParaRPr>
          </a:p>
        </p:txBody>
      </p:sp>
      <p:sp>
        <p:nvSpPr>
          <p:cNvPr id="14" name="Title 1"/>
          <p:cNvSpPr txBox="1">
            <a:spLocks/>
          </p:cNvSpPr>
          <p:nvPr/>
        </p:nvSpPr>
        <p:spPr bwMode="auto">
          <a:xfrm>
            <a:off x="524885" y="476672"/>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Precautionary Suspensions</a:t>
            </a:r>
            <a:endParaRPr lang="en-US" sz="2800" b="1" kern="0" dirty="0">
              <a:solidFill>
                <a:srgbClr val="800000"/>
              </a:solidFill>
              <a:latin typeface="Calibri" pitchFamily="34" charset="0"/>
              <a:cs typeface="Calibri"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2492408867"/>
              </p:ext>
            </p:extLst>
          </p:nvPr>
        </p:nvGraphicFramePr>
        <p:xfrm>
          <a:off x="552403" y="3704551"/>
          <a:ext cx="8097413" cy="2574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33129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3204" y="404664"/>
            <a:ext cx="8229600" cy="725488"/>
          </a:xfrm>
          <a:noFill/>
        </p:spPr>
        <p:txBody>
          <a:bodyPr/>
          <a:lstStyle/>
          <a:p>
            <a:pPr eaLnBrk="1" hangingPunct="1"/>
            <a:r>
              <a:rPr lang="en-US" sz="2800" b="1" kern="1200" dirty="0" smtClean="0">
                <a:solidFill>
                  <a:srgbClr val="800000"/>
                </a:solidFill>
                <a:latin typeface="Calibri" pitchFamily="34" charset="0"/>
                <a:cs typeface="Calibri" pitchFamily="34" charset="0"/>
              </a:rPr>
              <a:t>Introduction</a:t>
            </a:r>
            <a:endParaRPr lang="en-US" sz="2800" b="1" kern="1200" dirty="0">
              <a:solidFill>
                <a:srgbClr val="800000"/>
              </a:solidFill>
              <a:latin typeface="Calibri" pitchFamily="34" charset="0"/>
              <a:cs typeface="Calibri" pitchFamily="34" charset="0"/>
            </a:endParaRPr>
          </a:p>
        </p:txBody>
      </p:sp>
      <p:sp>
        <p:nvSpPr>
          <p:cNvPr id="3075" name="Rectangle 3"/>
          <p:cNvSpPr>
            <a:spLocks noGrp="1" noChangeArrowheads="1"/>
          </p:cNvSpPr>
          <p:nvPr>
            <p:ph type="body" idx="1"/>
          </p:nvPr>
        </p:nvSpPr>
        <p:spPr>
          <a:xfrm>
            <a:off x="419583" y="1196752"/>
            <a:ext cx="8294653" cy="3816424"/>
          </a:xfrm>
        </p:spPr>
        <p:txBody>
          <a:bodyPr/>
          <a:lstStyle/>
          <a:p>
            <a:pPr marL="342900" lvl="1" indent="-342900" eaLnBrk="1" hangingPunct="1">
              <a:lnSpc>
                <a:spcPts val="3200"/>
              </a:lnSpc>
              <a:spcBef>
                <a:spcPct val="0"/>
              </a:spcBef>
              <a:buFont typeface="Arial" panose="020B0604020202020204" pitchFamily="34" charset="0"/>
              <a:buChar char="•"/>
            </a:pPr>
            <a:r>
              <a:rPr lang="en-US" sz="2000" dirty="0">
                <a:latin typeface="Calibri" pitchFamily="34" charset="0"/>
                <a:cs typeface="Calibri" pitchFamily="34" charset="0"/>
              </a:rPr>
              <a:t>Data used-</a:t>
            </a:r>
          </a:p>
          <a:p>
            <a:pPr lvl="1" algn="just" eaLnBrk="1" hangingPunct="1">
              <a:lnSpc>
                <a:spcPts val="3200"/>
              </a:lnSpc>
              <a:spcBef>
                <a:spcPct val="0"/>
              </a:spcBef>
              <a:buSzPct val="100000"/>
              <a:buFont typeface="Arial" panose="020B0604020202020204" pitchFamily="34" charset="0"/>
              <a:buChar char="•"/>
            </a:pPr>
            <a:r>
              <a:rPr lang="en-US" sz="2000" dirty="0">
                <a:latin typeface="Calibri" pitchFamily="34" charset="0"/>
                <a:cs typeface="Calibri" pitchFamily="34" charset="0"/>
              </a:rPr>
              <a:t>Annual reports for the </a:t>
            </a:r>
            <a:r>
              <a:rPr lang="en-US" sz="2000" dirty="0" smtClean="0">
                <a:latin typeface="Calibri" pitchFamily="34" charset="0"/>
                <a:cs typeface="Calibri" pitchFamily="34" charset="0"/>
              </a:rPr>
              <a:t>2014/15, 2015/16 </a:t>
            </a:r>
            <a:r>
              <a:rPr lang="en-US" sz="2000" dirty="0">
                <a:latin typeface="Calibri" pitchFamily="34" charset="0"/>
                <a:cs typeface="Calibri" pitchFamily="34" charset="0"/>
              </a:rPr>
              <a:t>and </a:t>
            </a:r>
            <a:r>
              <a:rPr lang="en-US" sz="2000" dirty="0" smtClean="0">
                <a:latin typeface="Calibri" pitchFamily="34" charset="0"/>
                <a:cs typeface="Calibri" pitchFamily="34" charset="0"/>
              </a:rPr>
              <a:t>2016/17 </a:t>
            </a:r>
            <a:r>
              <a:rPr lang="en-US" sz="2000" dirty="0">
                <a:latin typeface="Calibri" pitchFamily="34" charset="0"/>
                <a:cs typeface="Calibri" pitchFamily="34" charset="0"/>
              </a:rPr>
              <a:t>FYs</a:t>
            </a:r>
          </a:p>
          <a:p>
            <a:pPr lvl="1" algn="just" eaLnBrk="1" hangingPunct="1">
              <a:lnSpc>
                <a:spcPts val="3200"/>
              </a:lnSpc>
              <a:spcBef>
                <a:spcPct val="0"/>
              </a:spcBef>
              <a:buSzPct val="100000"/>
              <a:buFont typeface="Arial" panose="020B0604020202020204" pitchFamily="34" charset="0"/>
              <a:buChar char="•"/>
            </a:pPr>
            <a:r>
              <a:rPr lang="en-US" sz="2000" dirty="0">
                <a:latin typeface="Calibri" pitchFamily="34" charset="0"/>
                <a:cs typeface="Calibri" pitchFamily="34" charset="0"/>
              </a:rPr>
              <a:t>Other data available, e.g. PSC database and factsheets (research),                                         DPME, National Treasury, and the </a:t>
            </a:r>
            <a:r>
              <a:rPr lang="en-US" sz="2000" dirty="0" smtClean="0">
                <a:latin typeface="Calibri" pitchFamily="34" charset="0"/>
                <a:cs typeface="Calibri" pitchFamily="34" charset="0"/>
              </a:rPr>
              <a:t>DPSA.</a:t>
            </a:r>
            <a:endParaRPr lang="en-US" sz="2000" dirty="0">
              <a:latin typeface="Calibri" pitchFamily="34" charset="0"/>
              <a:cs typeface="Calibri" pitchFamily="34" charset="0"/>
            </a:endParaRPr>
          </a:p>
          <a:p>
            <a:pPr marL="342900" lvl="1" indent="-342900" eaLnBrk="1" hangingPunct="1">
              <a:lnSpc>
                <a:spcPts val="3200"/>
              </a:lnSpc>
              <a:spcBef>
                <a:spcPct val="0"/>
              </a:spcBef>
              <a:buFont typeface="Arial" panose="020B0604020202020204" pitchFamily="34" charset="0"/>
              <a:buChar char="•"/>
            </a:pPr>
            <a:r>
              <a:rPr lang="en-US" sz="2000" dirty="0" smtClean="0">
                <a:latin typeface="Calibri" pitchFamily="34" charset="0"/>
                <a:cs typeface="Calibri" pitchFamily="34" charset="0"/>
              </a:rPr>
              <a:t>Annual </a:t>
            </a:r>
            <a:r>
              <a:rPr lang="en-US" sz="2000" dirty="0">
                <a:latin typeface="Calibri" pitchFamily="34" charset="0"/>
                <a:cs typeface="Calibri" pitchFamily="34" charset="0"/>
              </a:rPr>
              <a:t>Reports (</a:t>
            </a:r>
            <a:r>
              <a:rPr lang="en-US" sz="2000" dirty="0" smtClean="0">
                <a:latin typeface="Calibri" pitchFamily="34" charset="0"/>
                <a:cs typeface="Calibri" pitchFamily="34" charset="0"/>
              </a:rPr>
              <a:t>2016/17) </a:t>
            </a:r>
            <a:r>
              <a:rPr lang="en-US" sz="2000" dirty="0">
                <a:latin typeface="Calibri" pitchFamily="34" charset="0"/>
                <a:cs typeface="Calibri" pitchFamily="34" charset="0"/>
              </a:rPr>
              <a:t>– not available at the time of compilation of this </a:t>
            </a:r>
            <a:r>
              <a:rPr lang="en-US" sz="2000" dirty="0" smtClean="0">
                <a:latin typeface="Calibri" pitchFamily="34" charset="0"/>
                <a:cs typeface="Calibri" pitchFamily="34" charset="0"/>
              </a:rPr>
              <a:t>presentation:</a:t>
            </a:r>
            <a:endParaRPr lang="en-US" sz="2000" dirty="0">
              <a:latin typeface="Calibri" pitchFamily="34" charset="0"/>
              <a:cs typeface="Calibri" pitchFamily="34" charset="0"/>
            </a:endParaRPr>
          </a:p>
          <a:p>
            <a:pPr marL="857250" lvl="2" indent="-457200" eaLnBrk="1" hangingPunct="1">
              <a:lnSpc>
                <a:spcPts val="3200"/>
              </a:lnSpc>
              <a:spcBef>
                <a:spcPct val="0"/>
              </a:spcBef>
              <a:buFont typeface="+mj-lt"/>
              <a:buAutoNum type="alphaLcPeriod"/>
            </a:pPr>
            <a:r>
              <a:rPr lang="en-US" sz="2000" dirty="0" smtClean="0">
                <a:latin typeface="Calibri" pitchFamily="34" charset="0"/>
                <a:cs typeface="Calibri" pitchFamily="34" charset="0"/>
              </a:rPr>
              <a:t>Defence</a:t>
            </a:r>
          </a:p>
          <a:p>
            <a:pPr marL="857250" lvl="2" indent="-457200" eaLnBrk="1" hangingPunct="1">
              <a:lnSpc>
                <a:spcPts val="3200"/>
              </a:lnSpc>
              <a:spcBef>
                <a:spcPct val="0"/>
              </a:spcBef>
              <a:buFont typeface="+mj-lt"/>
              <a:buAutoNum type="alphaLcPeriod"/>
            </a:pPr>
            <a:r>
              <a:rPr lang="en-US" sz="2000" dirty="0" smtClean="0">
                <a:latin typeface="Calibri" pitchFamily="34" charset="0"/>
                <a:cs typeface="Calibri" pitchFamily="34" charset="0"/>
              </a:rPr>
              <a:t>Environmental Affairs</a:t>
            </a:r>
          </a:p>
          <a:p>
            <a:pPr marL="342900" lvl="1" indent="-342900" eaLnBrk="1" hangingPunct="1">
              <a:lnSpc>
                <a:spcPts val="3200"/>
              </a:lnSpc>
              <a:spcBef>
                <a:spcPct val="0"/>
              </a:spcBef>
              <a:buFont typeface="Arial" panose="020B0604020202020204" pitchFamily="34" charset="0"/>
              <a:buChar char="•"/>
            </a:pPr>
            <a:endParaRPr lang="en-US" sz="2000" dirty="0" smtClean="0">
              <a:latin typeface="Calibri" pitchFamily="34" charset="0"/>
              <a:ea typeface="+mn-ea"/>
              <a:cs typeface="Calibri" pitchFamily="34" charset="0"/>
            </a:endParaRPr>
          </a:p>
          <a:p>
            <a:pPr lvl="1" eaLnBrk="1" hangingPunct="1">
              <a:lnSpc>
                <a:spcPts val="3200"/>
              </a:lnSpc>
              <a:spcBef>
                <a:spcPct val="0"/>
              </a:spcBef>
              <a:buFont typeface="Courier New" panose="02070309020205020404" pitchFamily="49" charset="0"/>
              <a:buChar char="o"/>
            </a:pPr>
            <a:endParaRPr lang="en-US" sz="2000" dirty="0" smtClean="0">
              <a:latin typeface="Calibri" pitchFamily="34" charset="0"/>
              <a:cs typeface="Calibri" pitchFamily="34" charset="0"/>
            </a:endParaRPr>
          </a:p>
          <a:p>
            <a:pPr lvl="1" eaLnBrk="1" hangingPunct="1">
              <a:lnSpc>
                <a:spcPts val="3200"/>
              </a:lnSpc>
              <a:spcBef>
                <a:spcPct val="0"/>
              </a:spcBef>
              <a:buFont typeface="Courier New" panose="02070309020205020404" pitchFamily="49" charset="0"/>
              <a:buChar char="o"/>
            </a:pPr>
            <a:endParaRPr lang="en-US" sz="2000" dirty="0">
              <a:latin typeface="Calibri" pitchFamily="34" charset="0"/>
              <a:cs typeface="Calibri" pitchFamily="34" charset="0"/>
            </a:endParaRPr>
          </a:p>
        </p:txBody>
      </p:sp>
      <p:sp>
        <p:nvSpPr>
          <p:cNvPr id="5"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a:t>
            </a:fld>
            <a:endParaRPr lang="en-US" sz="1400" b="0" dirty="0">
              <a:solidFill>
                <a:schemeClr val="bg1"/>
              </a:solidFill>
            </a:endParaRPr>
          </a:p>
        </p:txBody>
      </p:sp>
      <p:pic>
        <p:nvPicPr>
          <p:cNvPr id="2" name="Picture 2" descr="Related image">
            <a:hlinkClick r:id="rId3"/>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2000" contrast="100000"/>
                    </a14:imgEffect>
                  </a14:imgLayer>
                </a14:imgProps>
              </a:ext>
              <a:ext uri="{28A0092B-C50C-407E-A947-70E740481C1C}">
                <a14:useLocalDpi xmlns:a14="http://schemas.microsoft.com/office/drawing/2010/main" xmlns="" val="0"/>
              </a:ext>
            </a:extLst>
          </a:blip>
          <a:srcRect/>
          <a:stretch>
            <a:fillRect/>
          </a:stretch>
        </p:blipFill>
        <p:spPr bwMode="auto">
          <a:xfrm rot="648598">
            <a:off x="4321925" y="3598219"/>
            <a:ext cx="2127383" cy="100425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txBox="1">
            <a:spLocks noChangeArrowheads="1"/>
          </p:cNvSpPr>
          <p:nvPr/>
        </p:nvSpPr>
        <p:spPr bwMode="auto">
          <a:xfrm>
            <a:off x="404551" y="4772828"/>
            <a:ext cx="8241577" cy="875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0033"/>
              </a:buClr>
              <a:buSzPct val="12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eaLnBrk="1" hangingPunct="1">
              <a:lnSpc>
                <a:spcPts val="3200"/>
              </a:lnSpc>
              <a:spcBef>
                <a:spcPct val="0"/>
              </a:spcBef>
              <a:buFont typeface="Arial" panose="020B0604020202020204" pitchFamily="34" charset="0"/>
              <a:buChar char="•"/>
            </a:pPr>
            <a:r>
              <a:rPr lang="en-US" sz="2000" b="1" kern="0" dirty="0" smtClean="0">
                <a:latin typeface="Calibri" pitchFamily="34" charset="0"/>
                <a:cs typeface="Calibri" pitchFamily="34" charset="0"/>
              </a:rPr>
              <a:t>NOTE: </a:t>
            </a:r>
            <a:r>
              <a:rPr lang="en-US" sz="2000" kern="0" dirty="0" smtClean="0">
                <a:latin typeface="Calibri" pitchFamily="34" charset="0"/>
                <a:cs typeface="Calibri" pitchFamily="34" charset="0"/>
              </a:rPr>
              <a:t>Cooperative Governance is in the process of amending its AR based on AG findings, although the AR was published.</a:t>
            </a:r>
            <a:endParaRPr lang="en-US" sz="2400" kern="0" dirty="0">
              <a:latin typeface="Calibri" pitchFamily="34" charset="0"/>
              <a:cs typeface="Calibri" pitchFamily="34" charset="0"/>
            </a:endParaRPr>
          </a:p>
        </p:txBody>
      </p:sp>
    </p:spTree>
    <p:extLst>
      <p:ext uri="{BB962C8B-B14F-4D97-AF65-F5344CB8AC3E}">
        <p14:creationId xmlns:p14="http://schemas.microsoft.com/office/powerpoint/2010/main" xmlns="" val="2618188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550562" y="6381750"/>
            <a:ext cx="2133600" cy="476250"/>
          </a:xfrm>
          <a:prstGeom prst="rect">
            <a:avLst/>
          </a:prstGeom>
          <a:noFill/>
          <a:ln w="9525">
            <a:noFill/>
            <a:miter lim="800000"/>
            <a:headEnd/>
            <a:tailEnd/>
          </a:ln>
        </p:spPr>
        <p:txBody>
          <a:bodyPr/>
          <a:lstStyle/>
          <a:p>
            <a:pPr algn="r" eaLnBrk="0" fontAlgn="auto" hangingPunct="0">
              <a:spcBef>
                <a:spcPts val="0"/>
              </a:spcBef>
              <a:spcAft>
                <a:spcPts val="0"/>
              </a:spcAft>
            </a:pPr>
            <a:fld id="{3D7D7202-78FF-4AF5-8E29-E0B756925B96}" type="slidenum">
              <a:rPr lang="en-US" sz="1400" b="0">
                <a:solidFill>
                  <a:schemeClr val="bg1"/>
                </a:solidFill>
                <a:latin typeface="Calibri"/>
                <a:ea typeface="+mn-ea"/>
              </a:rPr>
              <a:pPr algn="r" eaLnBrk="0" fontAlgn="auto" hangingPunct="0">
                <a:spcBef>
                  <a:spcPts val="0"/>
                </a:spcBef>
                <a:spcAft>
                  <a:spcPts val="0"/>
                </a:spcAft>
              </a:pPr>
              <a:t>30</a:t>
            </a:fld>
            <a:endParaRPr lang="en-US" sz="1400" b="0" dirty="0">
              <a:solidFill>
                <a:schemeClr val="bg1"/>
              </a:solidFill>
              <a:latin typeface="Calibri"/>
              <a:ea typeface="+mn-ea"/>
            </a:endParaRPr>
          </a:p>
        </p:txBody>
      </p:sp>
      <p:sp>
        <p:nvSpPr>
          <p:cNvPr id="14" name="Title 1"/>
          <p:cNvSpPr txBox="1">
            <a:spLocks/>
          </p:cNvSpPr>
          <p:nvPr/>
        </p:nvSpPr>
        <p:spPr bwMode="auto">
          <a:xfrm>
            <a:off x="534279" y="404664"/>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Precautionary Suspensions (2)</a:t>
            </a:r>
            <a:endParaRPr lang="en-US" sz="2800" b="1" kern="0" dirty="0">
              <a:solidFill>
                <a:srgbClr val="800000"/>
              </a:solidFill>
              <a:latin typeface="Calibri" pitchFamily="34" charset="0"/>
              <a:cs typeface="Calibri" pitchFamily="34" charset="0"/>
            </a:endParaRPr>
          </a:p>
        </p:txBody>
      </p:sp>
      <p:sp>
        <p:nvSpPr>
          <p:cNvPr id="2" name="TextBox 1"/>
          <p:cNvSpPr txBox="1"/>
          <p:nvPr/>
        </p:nvSpPr>
        <p:spPr>
          <a:xfrm>
            <a:off x="613994" y="1002634"/>
            <a:ext cx="8070169" cy="384721"/>
          </a:xfrm>
          <a:prstGeom prst="rect">
            <a:avLst/>
          </a:prstGeom>
          <a:noFill/>
        </p:spPr>
        <p:txBody>
          <a:bodyPr wrap="square" rtlCol="0">
            <a:spAutoFit/>
          </a:bodyPr>
          <a:lstStyle/>
          <a:p>
            <a:pPr marL="342900" indent="-342900">
              <a:buFont typeface="Wingdings" panose="05000000000000000000" pitchFamily="2" charset="2"/>
              <a:buChar char="§"/>
            </a:pPr>
            <a:r>
              <a:rPr lang="en-ZA" sz="1900" dirty="0" smtClean="0">
                <a:latin typeface="Calibri" panose="020F0502020204030204" pitchFamily="34" charset="0"/>
              </a:rPr>
              <a:t>The departments mainly contributing to number of people suspended are:</a:t>
            </a:r>
            <a:endParaRPr lang="en-ZA" sz="1900" dirty="0">
              <a:latin typeface="Calibri" panose="020F0502020204030204" pitchFamily="34" charset="0"/>
            </a:endParaRPr>
          </a:p>
        </p:txBody>
      </p:sp>
      <p:sp>
        <p:nvSpPr>
          <p:cNvPr id="5" name="TextBox 4"/>
          <p:cNvSpPr txBox="1"/>
          <p:nvPr/>
        </p:nvSpPr>
        <p:spPr>
          <a:xfrm>
            <a:off x="583095" y="5119866"/>
            <a:ext cx="8229600" cy="1261884"/>
          </a:xfrm>
          <a:prstGeom prst="rect">
            <a:avLst/>
          </a:prstGeom>
          <a:noFill/>
        </p:spPr>
        <p:txBody>
          <a:bodyPr wrap="square" rtlCol="0">
            <a:spAutoFit/>
          </a:bodyPr>
          <a:lstStyle/>
          <a:p>
            <a:pPr marL="342900" indent="-342900" algn="just">
              <a:buFont typeface="Wingdings" panose="05000000000000000000" pitchFamily="2" charset="2"/>
              <a:buChar char="§"/>
            </a:pPr>
            <a:r>
              <a:rPr lang="en-ZA" sz="1900" dirty="0" smtClean="0">
                <a:latin typeface="Calibri" panose="020F0502020204030204" pitchFamily="34" charset="0"/>
              </a:rPr>
              <a:t>Although there is </a:t>
            </a:r>
            <a:r>
              <a:rPr lang="en-ZA" sz="1900" dirty="0">
                <a:latin typeface="Calibri" panose="020F0502020204030204" pitchFamily="34" charset="0"/>
              </a:rPr>
              <a:t>a </a:t>
            </a:r>
            <a:r>
              <a:rPr lang="en-ZA" sz="1900" dirty="0" smtClean="0">
                <a:latin typeface="Calibri" panose="020F0502020204030204" pitchFamily="34" charset="0"/>
              </a:rPr>
              <a:t>notable downward trend in the number of people suspended, the SAPS figures for 2016/17 (412) remains very high, followed by Correctional Services (330). Note that Defence AR for 2016/17 was not available.</a:t>
            </a:r>
            <a:endParaRPr lang="en-ZA" sz="1900" dirty="0">
              <a:latin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1422163597"/>
              </p:ext>
            </p:extLst>
          </p:nvPr>
        </p:nvGraphicFramePr>
        <p:xfrm>
          <a:off x="940666" y="1484784"/>
          <a:ext cx="7416824" cy="3487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34228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31</a:t>
            </a:fld>
            <a:endParaRPr lang="en-US" sz="1400" b="0" dirty="0">
              <a:solidFill>
                <a:schemeClr val="bg1"/>
              </a:solidFill>
            </a:endParaRPr>
          </a:p>
        </p:txBody>
      </p:sp>
      <p:sp>
        <p:nvSpPr>
          <p:cNvPr id="8" name="Title 1"/>
          <p:cNvSpPr>
            <a:spLocks noGrp="1"/>
          </p:cNvSpPr>
          <p:nvPr>
            <p:ph type="title"/>
          </p:nvPr>
        </p:nvSpPr>
        <p:spPr>
          <a:xfrm>
            <a:off x="585726" y="404664"/>
            <a:ext cx="8229600" cy="720080"/>
          </a:xfrm>
          <a:noFill/>
        </p:spPr>
        <p:txBody>
          <a:bodyPr>
            <a:noAutofit/>
          </a:bodyPr>
          <a:lstStyle/>
          <a:p>
            <a:r>
              <a:rPr lang="en-US" sz="2800" b="1" dirty="0" smtClean="0">
                <a:solidFill>
                  <a:srgbClr val="800000"/>
                </a:solidFill>
                <a:latin typeface="Calibri" pitchFamily="34" charset="0"/>
                <a:cs typeface="Calibri" pitchFamily="34" charset="0"/>
              </a:rPr>
              <a:t>Precautionary Suspensions (3)</a:t>
            </a:r>
            <a:endParaRPr lang="en-US" sz="3200" dirty="0">
              <a:solidFill>
                <a:srgbClr val="800000"/>
              </a:solidFill>
              <a:latin typeface="Berlin Sans FB Demi" pitchFamily="34" charset="0"/>
            </a:endParaRPr>
          </a:p>
        </p:txBody>
      </p:sp>
      <p:sp>
        <p:nvSpPr>
          <p:cNvPr id="6" name="Title 1"/>
          <p:cNvSpPr txBox="1">
            <a:spLocks/>
          </p:cNvSpPr>
          <p:nvPr/>
        </p:nvSpPr>
        <p:spPr bwMode="auto">
          <a:xfrm>
            <a:off x="434912" y="1340768"/>
            <a:ext cx="822960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342900" indent="-342900" algn="just">
              <a:lnSpc>
                <a:spcPct val="130000"/>
              </a:lnSpc>
              <a:buFont typeface="Wingdings" panose="05000000000000000000" pitchFamily="2" charset="2"/>
              <a:buChar char="§"/>
            </a:pPr>
            <a:r>
              <a:rPr lang="en-US" sz="2000" b="0" dirty="0" smtClean="0">
                <a:solidFill>
                  <a:schemeClr val="tx1"/>
                </a:solidFill>
                <a:latin typeface="Calibri" pitchFamily="34" charset="0"/>
                <a:cs typeface="Calibri" pitchFamily="34" charset="0"/>
              </a:rPr>
              <a:t>There has been a significant increase in the cost of suspensions </a:t>
            </a:r>
            <a:r>
              <a:rPr lang="en-US" sz="2000" dirty="0" smtClean="0">
                <a:solidFill>
                  <a:schemeClr val="tx1"/>
                </a:solidFill>
                <a:latin typeface="Calibri" pitchFamily="34" charset="0"/>
                <a:cs typeface="Calibri" pitchFamily="34" charset="0"/>
              </a:rPr>
              <a:t>during 2016/17 financial year, which further contributes to the budgetary challenges.</a:t>
            </a:r>
            <a:endParaRPr lang="en-US" sz="2400" dirty="0">
              <a:solidFill>
                <a:schemeClr val="tx1"/>
              </a:solidFill>
              <a:cs typeface="Arial" charset="0"/>
            </a:endParaRPr>
          </a:p>
        </p:txBody>
      </p:sp>
      <p:graphicFrame>
        <p:nvGraphicFramePr>
          <p:cNvPr id="12" name="Chart 11"/>
          <p:cNvGraphicFramePr>
            <a:graphicFrameLocks/>
          </p:cNvGraphicFramePr>
          <p:nvPr>
            <p:extLst>
              <p:ext uri="{D42A27DB-BD31-4B8C-83A1-F6EECF244321}">
                <p14:modId xmlns:p14="http://schemas.microsoft.com/office/powerpoint/2010/main" xmlns="" val="3787567114"/>
              </p:ext>
            </p:extLst>
          </p:nvPr>
        </p:nvGraphicFramePr>
        <p:xfrm>
          <a:off x="730690" y="2420888"/>
          <a:ext cx="7631396" cy="3072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66391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32</a:t>
            </a:fld>
            <a:endParaRPr lang="en-US" sz="1400" b="0" dirty="0">
              <a:solidFill>
                <a:schemeClr val="bg1"/>
              </a:solidFill>
            </a:endParaRPr>
          </a:p>
        </p:txBody>
      </p:sp>
      <p:sp>
        <p:nvSpPr>
          <p:cNvPr id="8" name="Title 1"/>
          <p:cNvSpPr txBox="1">
            <a:spLocks/>
          </p:cNvSpPr>
          <p:nvPr/>
        </p:nvSpPr>
        <p:spPr bwMode="auto">
          <a:xfrm>
            <a:off x="575556" y="548680"/>
            <a:ext cx="8110264" cy="5323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Vacancy Rate</a:t>
            </a:r>
            <a:endParaRPr lang="en-US" sz="2800" dirty="0">
              <a:solidFill>
                <a:srgbClr val="800000"/>
              </a:solidFill>
              <a:latin typeface="Berlin Sans FB Dem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32058325"/>
              </p:ext>
            </p:extLst>
          </p:nvPr>
        </p:nvGraphicFramePr>
        <p:xfrm>
          <a:off x="905508" y="1106084"/>
          <a:ext cx="7547519" cy="1483793"/>
        </p:xfrm>
        <a:graphic>
          <a:graphicData uri="http://schemas.openxmlformats.org/drawingml/2006/table">
            <a:tbl>
              <a:tblPr firstRow="1" bandRow="1">
                <a:tableStyleId>{8FD4443E-F989-4FC4-A0C8-D5A2AF1F390B}</a:tableStyleId>
              </a:tblPr>
              <a:tblGrid>
                <a:gridCol w="2445956"/>
                <a:gridCol w="1899981"/>
                <a:gridCol w="1524357"/>
                <a:gridCol w="1677225"/>
              </a:tblGrid>
              <a:tr h="386513">
                <a:tc>
                  <a:txBody>
                    <a:bodyPr/>
                    <a:lstStyle/>
                    <a:p>
                      <a:endParaRPr lang="en-ZA" sz="1800"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r>
                        <a:rPr lang="en-ZA" sz="1800" dirty="0" smtClean="0">
                          <a:latin typeface="Calibri" panose="020F0502020204030204" pitchFamily="34" charset="0"/>
                        </a:rPr>
                        <a:t>2016/06</a:t>
                      </a:r>
                      <a:r>
                        <a:rPr lang="en-ZA" sz="1800" baseline="0" dirty="0" smtClean="0">
                          <a:latin typeface="Calibri" panose="020F0502020204030204" pitchFamily="34" charset="0"/>
                        </a:rPr>
                        <a:t>*</a:t>
                      </a:r>
                      <a:endParaRPr lang="en-ZA" sz="1800"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r>
                        <a:rPr lang="en-ZA" sz="1800" dirty="0" smtClean="0">
                          <a:latin typeface="Calibri" pitchFamily="34" charset="0"/>
                        </a:rPr>
                        <a:t>2016/12*</a:t>
                      </a:r>
                      <a:endParaRPr lang="en-ZA" sz="1800"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latin typeface="Calibri" pitchFamily="34" charset="0"/>
                        </a:rPr>
                        <a:t>2017/09</a:t>
                      </a:r>
                      <a:r>
                        <a:rPr lang="en-ZA" sz="1800" baseline="0" dirty="0" smtClean="0">
                          <a:latin typeface="Calibri" panose="020F0502020204030204" pitchFamily="34" charset="0"/>
                        </a:rPr>
                        <a:t>*</a:t>
                      </a:r>
                      <a:endParaRPr lang="en-ZA" sz="1800" dirty="0">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364693">
                <a:tc>
                  <a:txBody>
                    <a:bodyPr/>
                    <a:lstStyle/>
                    <a:p>
                      <a:r>
                        <a:rPr lang="en-ZA" sz="1800" b="1" dirty="0" smtClean="0">
                          <a:solidFill>
                            <a:schemeClr val="tx1"/>
                          </a:solidFill>
                          <a:latin typeface="Calibri" panose="020F0502020204030204" pitchFamily="34" charset="0"/>
                        </a:rPr>
                        <a:t>Number of Posts</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anose="020F0502020204030204" pitchFamily="34" charset="0"/>
                        </a:rPr>
                        <a:t>343 816</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itchFamily="34" charset="0"/>
                        </a:rPr>
                        <a:t>338 303</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itchFamily="34" charset="0"/>
                        </a:rPr>
                        <a:t>328 855</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64693">
                <a:tc>
                  <a:txBody>
                    <a:bodyPr/>
                    <a:lstStyle/>
                    <a:p>
                      <a:r>
                        <a:rPr lang="en-ZA" sz="1800" b="1" dirty="0" smtClean="0">
                          <a:solidFill>
                            <a:schemeClr val="tx1"/>
                          </a:solidFill>
                          <a:latin typeface="Calibri" panose="020F0502020204030204" pitchFamily="34" charset="0"/>
                        </a:rPr>
                        <a:t>Number</a:t>
                      </a:r>
                      <a:r>
                        <a:rPr lang="en-ZA" sz="1800" b="1" baseline="0" dirty="0" smtClean="0">
                          <a:solidFill>
                            <a:schemeClr val="tx1"/>
                          </a:solidFill>
                          <a:latin typeface="Calibri" panose="020F0502020204030204" pitchFamily="34" charset="0"/>
                        </a:rPr>
                        <a:t> </a:t>
                      </a:r>
                      <a:r>
                        <a:rPr lang="en-ZA" sz="1800" b="1" dirty="0" smtClean="0">
                          <a:solidFill>
                            <a:schemeClr val="tx1"/>
                          </a:solidFill>
                          <a:latin typeface="Calibri" panose="020F0502020204030204" pitchFamily="34" charset="0"/>
                        </a:rPr>
                        <a:t>of Posts Filled</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anose="020F0502020204030204" pitchFamily="34" charset="0"/>
                        </a:rPr>
                        <a:t>320 360</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itchFamily="34" charset="0"/>
                        </a:rPr>
                        <a:t>331 376 </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itchFamily="34" charset="0"/>
                        </a:rPr>
                        <a:t>310 788</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64693">
                <a:tc>
                  <a:txBody>
                    <a:bodyPr/>
                    <a:lstStyle/>
                    <a:p>
                      <a:r>
                        <a:rPr lang="en-ZA" sz="1800" b="1" dirty="0" smtClean="0">
                          <a:solidFill>
                            <a:schemeClr val="tx1"/>
                          </a:solidFill>
                          <a:latin typeface="Calibri" panose="020F0502020204030204" pitchFamily="34" charset="0"/>
                        </a:rPr>
                        <a:t>Vacancy</a:t>
                      </a:r>
                      <a:r>
                        <a:rPr lang="en-ZA" sz="1800" b="1" baseline="0" dirty="0" smtClean="0">
                          <a:solidFill>
                            <a:schemeClr val="tx1"/>
                          </a:solidFill>
                          <a:latin typeface="Calibri" panose="020F0502020204030204" pitchFamily="34" charset="0"/>
                        </a:rPr>
                        <a:t> Rate</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anose="020F0502020204030204" pitchFamily="34" charset="0"/>
                        </a:rPr>
                        <a:t>6.8%</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itchFamily="34" charset="0"/>
                        </a:rPr>
                        <a:t>7.4%</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r"/>
                      <a:r>
                        <a:rPr lang="en-ZA" sz="1800" b="1" dirty="0" smtClean="0">
                          <a:solidFill>
                            <a:schemeClr val="tx1"/>
                          </a:solidFill>
                          <a:latin typeface="Calibri" pitchFamily="34" charset="0"/>
                        </a:rPr>
                        <a:t>5.5%</a:t>
                      </a:r>
                      <a:endParaRPr lang="en-ZA" sz="1800" b="1" dirty="0">
                        <a:solidFill>
                          <a:schemeClr val="tx1"/>
                        </a:solidFill>
                        <a:latin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3" name="TextBox 2"/>
          <p:cNvSpPr txBox="1"/>
          <p:nvPr/>
        </p:nvSpPr>
        <p:spPr>
          <a:xfrm>
            <a:off x="683568" y="2708920"/>
            <a:ext cx="7848872" cy="3391698"/>
          </a:xfrm>
          <a:prstGeom prst="rect">
            <a:avLst/>
          </a:prstGeom>
          <a:noFill/>
        </p:spPr>
        <p:txBody>
          <a:bodyPr wrap="square" rtlCol="0">
            <a:spAutoFit/>
          </a:bodyPr>
          <a:lstStyle/>
          <a:p>
            <a:pPr marL="342900" indent="-342900" algn="just" eaLnBrk="0" hangingPunct="0">
              <a:lnSpc>
                <a:spcPct val="120000"/>
              </a:lnSpc>
              <a:buFont typeface="Wingdings" panose="05000000000000000000" pitchFamily="2" charset="2"/>
              <a:buChar char="§"/>
            </a:pPr>
            <a:r>
              <a:rPr lang="en-ZA" sz="2000" dirty="0" smtClean="0">
                <a:latin typeface="Calibri" panose="020F0502020204030204" pitchFamily="34" charset="0"/>
                <a:ea typeface="+mj-ea"/>
                <a:cs typeface="Arial" charset="0"/>
              </a:rPr>
              <a:t>Although there seems to be a decline in the vacancy rate based on the Sept 2017 figures, it should be seen in context of the reduced numbers of posts. </a:t>
            </a:r>
          </a:p>
          <a:p>
            <a:pPr marL="342900" indent="-342900" algn="just" eaLnBrk="0" hangingPunct="0">
              <a:lnSpc>
                <a:spcPct val="120000"/>
              </a:lnSpc>
              <a:buFont typeface="Wingdings" panose="05000000000000000000" pitchFamily="2" charset="2"/>
              <a:buChar char="§"/>
            </a:pPr>
            <a:r>
              <a:rPr lang="en-ZA" sz="2000" dirty="0" smtClean="0">
                <a:latin typeface="Calibri" panose="020F0502020204030204" pitchFamily="34" charset="0"/>
                <a:ea typeface="+mj-ea"/>
                <a:cs typeface="Arial" charset="0"/>
              </a:rPr>
              <a:t>Sept 2017 reflects a -6.2% reduction in the number of posts filled. </a:t>
            </a:r>
          </a:p>
          <a:p>
            <a:pPr marL="342900" indent="-342900" algn="just" eaLnBrk="0" hangingPunct="0">
              <a:lnSpc>
                <a:spcPct val="120000"/>
              </a:lnSpc>
              <a:buFont typeface="Wingdings" panose="05000000000000000000" pitchFamily="2" charset="2"/>
              <a:buChar char="§"/>
            </a:pPr>
            <a:r>
              <a:rPr lang="en-ZA" sz="2000" dirty="0">
                <a:latin typeface="Calibri" pitchFamily="34" charset="0"/>
                <a:cs typeface="Arial" charset="0"/>
              </a:rPr>
              <a:t>The changes in the number of posts and number of posts filled, </a:t>
            </a:r>
            <a:r>
              <a:rPr lang="en-ZA" sz="2000" dirty="0" smtClean="0">
                <a:latin typeface="Calibri" pitchFamily="34" charset="0"/>
                <a:cs typeface="Arial" charset="0"/>
              </a:rPr>
              <a:t>are </a:t>
            </a:r>
            <a:r>
              <a:rPr lang="en-ZA" sz="2000" dirty="0">
                <a:latin typeface="Calibri" pitchFamily="34" charset="0"/>
                <a:cs typeface="Arial" charset="0"/>
              </a:rPr>
              <a:t>attributed to the cleaning of PERSAL and </a:t>
            </a:r>
            <a:r>
              <a:rPr lang="en-ZA" sz="2000" dirty="0" smtClean="0">
                <a:latin typeface="Calibri" pitchFamily="34" charset="0"/>
                <a:cs typeface="Arial" charset="0"/>
              </a:rPr>
              <a:t>abolishing of </a:t>
            </a:r>
            <a:r>
              <a:rPr lang="en-ZA" sz="2000" dirty="0">
                <a:latin typeface="Calibri" pitchFamily="34" charset="0"/>
                <a:cs typeface="Arial" charset="0"/>
              </a:rPr>
              <a:t>posts within departments. These interventions is a direct result of the bold steps taken by National Treasury in the 2016/17 Budget to contain compensation in the public sector</a:t>
            </a:r>
            <a:r>
              <a:rPr lang="en-ZA" sz="2000" dirty="0" smtClean="0">
                <a:latin typeface="Calibri" pitchFamily="34" charset="0"/>
                <a:cs typeface="Arial" charset="0"/>
              </a:rPr>
              <a:t>.</a:t>
            </a:r>
            <a:endParaRPr lang="en-ZA" sz="2000" dirty="0" smtClean="0">
              <a:latin typeface="Calibri" panose="020F0502020204030204" pitchFamily="34" charset="0"/>
              <a:ea typeface="+mj-ea"/>
              <a:cs typeface="Arial" charset="0"/>
            </a:endParaRPr>
          </a:p>
        </p:txBody>
      </p:sp>
      <p:sp>
        <p:nvSpPr>
          <p:cNvPr id="4" name="TextBox 3"/>
          <p:cNvSpPr txBox="1"/>
          <p:nvPr/>
        </p:nvSpPr>
        <p:spPr>
          <a:xfrm>
            <a:off x="500664" y="6247363"/>
            <a:ext cx="7913655" cy="600164"/>
          </a:xfrm>
          <a:prstGeom prst="rect">
            <a:avLst/>
          </a:prstGeom>
          <a:noFill/>
        </p:spPr>
        <p:txBody>
          <a:bodyPr wrap="square" rtlCol="0">
            <a:spAutoFit/>
          </a:bodyPr>
          <a:lstStyle/>
          <a:p>
            <a:pPr marL="171450" indent="-171450">
              <a:buFont typeface="Arial" charset="0"/>
              <a:buChar char="•"/>
            </a:pPr>
            <a:r>
              <a:rPr lang="en-ZA" sz="1100" dirty="0" smtClean="0">
                <a:solidFill>
                  <a:schemeClr val="bg1"/>
                </a:solidFill>
                <a:latin typeface="Calibri" panose="020F0502020204030204" pitchFamily="34" charset="0"/>
              </a:rPr>
              <a:t>Table Source – DPSA Report on Strategic HR Performance dated end June &amp; end Dec 2016 and end Sept 2017</a:t>
            </a:r>
          </a:p>
          <a:p>
            <a:pPr marL="171450" indent="-171450">
              <a:buFont typeface="Arial" charset="0"/>
              <a:buChar char="•"/>
            </a:pPr>
            <a:r>
              <a:rPr lang="en-ZA" sz="1100" dirty="0" smtClean="0">
                <a:solidFill>
                  <a:schemeClr val="bg1"/>
                </a:solidFill>
                <a:latin typeface="Calibri" panose="020F0502020204030204" pitchFamily="34" charset="0"/>
              </a:rPr>
              <a:t>Figures for Dec 2016 excludes the following departments; Defence, Home Affairs and National Treasury</a:t>
            </a:r>
          </a:p>
          <a:p>
            <a:pPr marL="171450" indent="-171450">
              <a:buFont typeface="Arial" charset="0"/>
              <a:buChar char="•"/>
            </a:pPr>
            <a:r>
              <a:rPr lang="en-ZA" sz="1100" dirty="0" smtClean="0">
                <a:solidFill>
                  <a:schemeClr val="bg1"/>
                </a:solidFill>
                <a:latin typeface="Calibri" panose="020F0502020204030204" pitchFamily="34" charset="0"/>
              </a:rPr>
              <a:t>Figures for Sept 2017 excludes the following departments</a:t>
            </a:r>
            <a:r>
              <a:rPr lang="en-ZA" sz="1100" dirty="0">
                <a:solidFill>
                  <a:schemeClr val="bg1"/>
                </a:solidFill>
                <a:latin typeface="Calibri" panose="020F0502020204030204" pitchFamily="34" charset="0"/>
              </a:rPr>
              <a:t>; Defence, Home </a:t>
            </a:r>
            <a:r>
              <a:rPr lang="en-ZA" sz="1100" dirty="0" smtClean="0">
                <a:solidFill>
                  <a:schemeClr val="bg1"/>
                </a:solidFill>
                <a:latin typeface="Calibri" panose="020F0502020204030204" pitchFamily="34" charset="0"/>
              </a:rPr>
              <a:t>Affairs, National Treasury and Rural Dev &amp; Land Reform</a:t>
            </a:r>
          </a:p>
        </p:txBody>
      </p:sp>
    </p:spTree>
    <p:extLst>
      <p:ext uri="{BB962C8B-B14F-4D97-AF65-F5344CB8AC3E}">
        <p14:creationId xmlns:p14="http://schemas.microsoft.com/office/powerpoint/2010/main" xmlns="" val="3128582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9"/>
            <a:ext cx="8229600" cy="648072"/>
          </a:xfrm>
        </p:spPr>
        <p:txBody>
          <a:bodyPr/>
          <a:lstStyle/>
          <a:p>
            <a:pPr algn="just">
              <a:lnSpc>
                <a:spcPct val="120000"/>
              </a:lnSpc>
              <a:spcBef>
                <a:spcPts val="0"/>
              </a:spcBef>
              <a:buClrTx/>
              <a:buSzPct val="100000"/>
            </a:pPr>
            <a:r>
              <a:rPr lang="en-US" sz="1900" dirty="0" smtClean="0">
                <a:latin typeface="Calibri" panose="020F0502020204030204" pitchFamily="34" charset="0"/>
              </a:rPr>
              <a:t>Departments with the highest vacancy rates as at Sept 2017 in comparison with rates as at Dec 2016.</a:t>
            </a:r>
            <a:endParaRPr lang="en-US" sz="1900"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33</a:t>
            </a:fld>
            <a:endParaRPr lang="en-US" dirty="0">
              <a:solidFill>
                <a:schemeClr val="bg1"/>
              </a:solidFill>
            </a:endParaRPr>
          </a:p>
        </p:txBody>
      </p:sp>
      <p:sp>
        <p:nvSpPr>
          <p:cNvPr id="7" name="Title 1"/>
          <p:cNvSpPr txBox="1">
            <a:spLocks/>
          </p:cNvSpPr>
          <p:nvPr/>
        </p:nvSpPr>
        <p:spPr bwMode="auto">
          <a:xfrm>
            <a:off x="560579" y="548680"/>
            <a:ext cx="8110264" cy="5323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800000"/>
                </a:solidFill>
                <a:latin typeface="Calibri" pitchFamily="34" charset="0"/>
                <a:cs typeface="Calibri" pitchFamily="34" charset="0"/>
              </a:rPr>
              <a:t>Vacancy Rate (2)</a:t>
            </a:r>
            <a:endParaRPr lang="en-US" sz="2800" dirty="0">
              <a:solidFill>
                <a:srgbClr val="800000"/>
              </a:solidFill>
              <a:latin typeface="Berlin Sans FB Demi"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3642619718"/>
              </p:ext>
            </p:extLst>
          </p:nvPr>
        </p:nvGraphicFramePr>
        <p:xfrm>
          <a:off x="560579" y="1802130"/>
          <a:ext cx="8043869" cy="436317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rot="5400000">
            <a:off x="6968589" y="3480682"/>
            <a:ext cx="2119590" cy="369333"/>
          </a:xfrm>
          <a:prstGeom prst="rect">
            <a:avLst/>
          </a:prstGeom>
          <a:noFill/>
        </p:spPr>
        <p:txBody>
          <a:bodyPr wrap="square" rtlCol="0">
            <a:spAutoFit/>
          </a:bodyPr>
          <a:lstStyle/>
          <a:p>
            <a:pPr algn="ctr"/>
            <a:r>
              <a:rPr lang="en-ZA" dirty="0" smtClean="0">
                <a:latin typeface="Calibri" panose="020F0502020204030204" pitchFamily="34" charset="0"/>
              </a:rPr>
              <a:t>Percentage</a:t>
            </a:r>
            <a:endParaRPr lang="en-ZA" dirty="0">
              <a:latin typeface="Calibri" panose="020F0502020204030204" pitchFamily="34" charset="0"/>
            </a:endParaRPr>
          </a:p>
        </p:txBody>
      </p:sp>
    </p:spTree>
    <p:extLst>
      <p:ext uri="{BB962C8B-B14F-4D97-AF65-F5344CB8AC3E}">
        <p14:creationId xmlns:p14="http://schemas.microsoft.com/office/powerpoint/2010/main" xmlns="" val="3430249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6977" y="600607"/>
            <a:ext cx="8061486" cy="504056"/>
          </a:xfrm>
          <a:noFill/>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a:t>
            </a:r>
            <a:endParaRPr lang="en-US" sz="3200" b="1" kern="1200" dirty="0">
              <a:solidFill>
                <a:srgbClr val="800000"/>
              </a:solidFill>
              <a:latin typeface="Calibri" pitchFamily="34" charset="0"/>
              <a:ea typeface="+mj-ea"/>
              <a:cs typeface="Calibri" pitchFamily="34" charset="0"/>
            </a:endParaRPr>
          </a:p>
        </p:txBody>
      </p:sp>
      <p:sp>
        <p:nvSpPr>
          <p:cNvPr id="2" name="TextBox 1"/>
          <p:cNvSpPr txBox="1"/>
          <p:nvPr/>
        </p:nvSpPr>
        <p:spPr>
          <a:xfrm>
            <a:off x="417510" y="1124744"/>
            <a:ext cx="7992889" cy="1015663"/>
          </a:xfrm>
          <a:prstGeom prst="rect">
            <a:avLst/>
          </a:prstGeom>
          <a:noFill/>
        </p:spPr>
        <p:txBody>
          <a:bodyPr wrap="square" rtlCol="0">
            <a:spAutoFit/>
          </a:bodyPr>
          <a:lstStyle/>
          <a:p>
            <a:pPr marL="342900" indent="-342900" algn="just" eaLnBrk="0" hangingPunct="0">
              <a:buFont typeface="Wingdings" panose="05000000000000000000" pitchFamily="2" charset="2"/>
              <a:buChar char="§"/>
            </a:pPr>
            <a:r>
              <a:rPr lang="en-ZA" sz="2000" dirty="0" smtClean="0">
                <a:latin typeface="Calibri" pitchFamily="34" charset="0"/>
                <a:ea typeface="+mj-ea"/>
                <a:cs typeface="Arial" charset="0"/>
              </a:rPr>
              <a:t>Ten lowest performing departments for the 2016/17 FY,  in respect of the achievement of planned targets (detailed information Appendix A to the presentation):</a:t>
            </a:r>
            <a:endParaRPr lang="en-ZA" sz="2000" dirty="0">
              <a:latin typeface="Calibri" pitchFamily="34" charset="0"/>
              <a:ea typeface="+mj-ea"/>
              <a:cs typeface="Arial" charset="0"/>
            </a:endParaRPr>
          </a:p>
        </p:txBody>
      </p:sp>
      <p:sp>
        <p:nvSpPr>
          <p:cNvPr id="14"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34</a:t>
            </a:fld>
            <a:endParaRPr lang="en-US" sz="1400"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1028081202"/>
              </p:ext>
            </p:extLst>
          </p:nvPr>
        </p:nvGraphicFramePr>
        <p:xfrm>
          <a:off x="755576" y="2204864"/>
          <a:ext cx="789424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6672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6977" y="600607"/>
            <a:ext cx="8061486" cy="504056"/>
          </a:xfrm>
          <a:noFill/>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 (2)</a:t>
            </a:r>
            <a:endParaRPr lang="en-US" sz="3200" b="1" kern="1200" dirty="0">
              <a:solidFill>
                <a:srgbClr val="800000"/>
              </a:solidFill>
              <a:latin typeface="Calibri" pitchFamily="34" charset="0"/>
              <a:ea typeface="+mj-ea"/>
              <a:cs typeface="Calibri" pitchFamily="34" charset="0"/>
            </a:endParaRPr>
          </a:p>
        </p:txBody>
      </p:sp>
      <p:sp>
        <p:nvSpPr>
          <p:cNvPr id="2" name="TextBox 1"/>
          <p:cNvSpPr txBox="1"/>
          <p:nvPr/>
        </p:nvSpPr>
        <p:spPr>
          <a:xfrm>
            <a:off x="395536" y="1286897"/>
            <a:ext cx="7992889" cy="400110"/>
          </a:xfrm>
          <a:prstGeom prst="rect">
            <a:avLst/>
          </a:prstGeom>
          <a:noFill/>
        </p:spPr>
        <p:txBody>
          <a:bodyPr wrap="square" rtlCol="0">
            <a:spAutoFit/>
          </a:bodyPr>
          <a:lstStyle/>
          <a:p>
            <a:pPr marL="342900" indent="-342900" algn="just" eaLnBrk="0" hangingPunct="0">
              <a:buFont typeface="Wingdings" panose="05000000000000000000" pitchFamily="2" charset="2"/>
              <a:buChar char="§"/>
            </a:pPr>
            <a:r>
              <a:rPr lang="en-ZA" sz="2000" dirty="0" smtClean="0">
                <a:latin typeface="Calibri" pitchFamily="34" charset="0"/>
                <a:ea typeface="+mj-ea"/>
                <a:cs typeface="Arial" charset="0"/>
              </a:rPr>
              <a:t>Departments that underspent below the norm of 98%:</a:t>
            </a:r>
            <a:endParaRPr lang="en-ZA" sz="2000" dirty="0">
              <a:latin typeface="Calibri" pitchFamily="34" charset="0"/>
              <a:ea typeface="+mj-ea"/>
              <a:cs typeface="Arial" charset="0"/>
            </a:endParaRPr>
          </a:p>
        </p:txBody>
      </p:sp>
      <p:sp>
        <p:nvSpPr>
          <p:cNvPr id="14"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35</a:t>
            </a:fld>
            <a:endParaRPr lang="en-US" sz="1400" b="0" dirty="0">
              <a:solidFill>
                <a:schemeClr val="bg1"/>
              </a:solidFill>
            </a:endParaRPr>
          </a:p>
        </p:txBody>
      </p:sp>
      <p:cxnSp>
        <p:nvCxnSpPr>
          <p:cNvPr id="13" name="Straight Connector 12"/>
          <p:cNvCxnSpPr/>
          <p:nvPr/>
        </p:nvCxnSpPr>
        <p:spPr>
          <a:xfrm>
            <a:off x="742255" y="1881815"/>
            <a:ext cx="7704856" cy="0"/>
          </a:xfrm>
          <a:prstGeom prst="line">
            <a:avLst/>
          </a:prstGeom>
          <a:solidFill>
            <a:schemeClr val="accent5"/>
          </a:solidFill>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6252" y="1687007"/>
            <a:ext cx="693379" cy="369332"/>
          </a:xfrm>
          <a:prstGeom prst="rect">
            <a:avLst/>
          </a:prstGeom>
          <a:solidFill>
            <a:schemeClr val="accent5"/>
          </a:solidFill>
          <a:ln>
            <a:solidFill>
              <a:schemeClr val="accent5">
                <a:lumMod val="75000"/>
              </a:schemeClr>
            </a:solidFill>
          </a:ln>
        </p:spPr>
        <p:txBody>
          <a:bodyPr wrap="square" rtlCol="0">
            <a:spAutoFit/>
          </a:bodyPr>
          <a:lstStyle/>
          <a:p>
            <a:r>
              <a:rPr lang="en-US" dirty="0" smtClean="0"/>
              <a:t>98%</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xmlns="" val="590406480"/>
              </p:ext>
            </p:extLst>
          </p:nvPr>
        </p:nvGraphicFramePr>
        <p:xfrm>
          <a:off x="395536" y="1687007"/>
          <a:ext cx="8568952" cy="462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47965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6977" y="600607"/>
            <a:ext cx="8061486" cy="504056"/>
          </a:xfrm>
          <a:noFill/>
        </p:spPr>
        <p:txBody>
          <a:bodyPr/>
          <a:lstStyle/>
          <a:p>
            <a:pPr lvl="1" eaLnBrk="1" hangingPunct="1">
              <a:lnSpc>
                <a:spcPct val="80000"/>
              </a:lnSpc>
            </a:pPr>
            <a:r>
              <a:rPr lang="en-US" sz="3200" b="1" kern="1200" dirty="0" smtClean="0">
                <a:solidFill>
                  <a:srgbClr val="800000"/>
                </a:solidFill>
                <a:latin typeface="Calibri" pitchFamily="34" charset="0"/>
                <a:ea typeface="+mj-ea"/>
                <a:cs typeface="Calibri" pitchFamily="34" charset="0"/>
              </a:rPr>
              <a:t>Performance vs. Expenditure (3)</a:t>
            </a:r>
            <a:endParaRPr lang="en-US" sz="3200" b="1" kern="1200" dirty="0">
              <a:solidFill>
                <a:srgbClr val="800000"/>
              </a:solidFill>
              <a:latin typeface="Calibri" pitchFamily="34" charset="0"/>
              <a:ea typeface="+mj-ea"/>
              <a:cs typeface="Calibri" pitchFamily="34" charset="0"/>
            </a:endParaRPr>
          </a:p>
        </p:txBody>
      </p:sp>
      <p:sp>
        <p:nvSpPr>
          <p:cNvPr id="2" name="TextBox 1"/>
          <p:cNvSpPr txBox="1"/>
          <p:nvPr/>
        </p:nvSpPr>
        <p:spPr>
          <a:xfrm>
            <a:off x="539551" y="1124744"/>
            <a:ext cx="8110265" cy="2308324"/>
          </a:xfrm>
          <a:prstGeom prst="rect">
            <a:avLst/>
          </a:prstGeom>
          <a:noFill/>
        </p:spPr>
        <p:txBody>
          <a:bodyPr wrap="square" rtlCol="0">
            <a:spAutoFit/>
          </a:bodyPr>
          <a:lstStyle/>
          <a:p>
            <a:pPr marL="342900" indent="-342900" algn="just" eaLnBrk="0" hangingPunct="0">
              <a:lnSpc>
                <a:spcPct val="120000"/>
              </a:lnSpc>
              <a:buFont typeface="Wingdings" panose="05000000000000000000" pitchFamily="2" charset="2"/>
              <a:buChar char="§"/>
            </a:pPr>
            <a:r>
              <a:rPr lang="en-ZA" sz="2000" dirty="0" smtClean="0">
                <a:latin typeface="Calibri" pitchFamily="34" charset="0"/>
                <a:ea typeface="+mj-ea"/>
                <a:cs typeface="Arial" charset="0"/>
              </a:rPr>
              <a:t>With the name changes, mergers, discontinuation and introduction of new programmes it is difficult to establish a trend in the performance of the national departments. Of the 47 departments, 16 (34%) have made changes to programmes over the last 3 FYs.</a:t>
            </a:r>
          </a:p>
          <a:p>
            <a:pPr marL="342900" indent="-342900" algn="just" eaLnBrk="0" hangingPunct="0">
              <a:lnSpc>
                <a:spcPct val="120000"/>
              </a:lnSpc>
              <a:buFont typeface="Wingdings" panose="05000000000000000000" pitchFamily="2" charset="2"/>
              <a:buChar char="§"/>
            </a:pPr>
            <a:r>
              <a:rPr lang="en-ZA" sz="2000" dirty="0" smtClean="0">
                <a:latin typeface="Calibri" pitchFamily="34" charset="0"/>
                <a:ea typeface="+mj-ea"/>
                <a:cs typeface="Arial" charset="0"/>
              </a:rPr>
              <a:t>Nevertheless, there were noteworthy declines detected in the overall performance of the following departments  for 2016/17:</a:t>
            </a:r>
            <a:endParaRPr lang="en-ZA" sz="2000" dirty="0">
              <a:latin typeface="Calibri" pitchFamily="34" charset="0"/>
              <a:ea typeface="+mj-ea"/>
              <a:cs typeface="Arial" charset="0"/>
            </a:endParaRPr>
          </a:p>
        </p:txBody>
      </p:sp>
      <p:sp>
        <p:nvSpPr>
          <p:cNvPr id="14"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36</a:t>
            </a:fld>
            <a:endParaRPr lang="en-US" sz="1400" b="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097869869"/>
              </p:ext>
            </p:extLst>
          </p:nvPr>
        </p:nvGraphicFramePr>
        <p:xfrm>
          <a:off x="971599" y="3433068"/>
          <a:ext cx="6984777" cy="2746662"/>
        </p:xfrm>
        <a:graphic>
          <a:graphicData uri="http://schemas.openxmlformats.org/drawingml/2006/table">
            <a:tbl>
              <a:tblPr/>
              <a:tblGrid>
                <a:gridCol w="3168353"/>
                <a:gridCol w="1197133"/>
                <a:gridCol w="1251139"/>
                <a:gridCol w="1368152"/>
              </a:tblGrid>
              <a:tr h="371498">
                <a:tc>
                  <a:txBody>
                    <a:bodyPr/>
                    <a:lstStyle/>
                    <a:p>
                      <a:pPr algn="l" fontAlgn="b">
                        <a:lnSpc>
                          <a:spcPct val="120000"/>
                        </a:lnSpc>
                      </a:pPr>
                      <a:endParaRPr lang="en-ZA" sz="1400" b="1" i="0" u="none" strike="noStrike" dirty="0">
                        <a:solidFill>
                          <a:schemeClr val="bg1"/>
                        </a:solidFill>
                        <a:effectLst/>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lnSpc>
                          <a:spcPct val="120000"/>
                        </a:lnSpc>
                      </a:pPr>
                      <a:r>
                        <a:rPr lang="en-ZA" sz="1400" b="1" i="0" u="none" strike="noStrike" dirty="0" smtClean="0">
                          <a:solidFill>
                            <a:schemeClr val="bg1"/>
                          </a:solidFill>
                          <a:effectLst/>
                          <a:latin typeface="Calibri"/>
                        </a:rPr>
                        <a:t>2014/2015</a:t>
                      </a:r>
                      <a:endParaRPr lang="en-ZA" sz="1400" b="1" i="0" u="none" strike="noStrike" dirty="0">
                        <a:solidFill>
                          <a:schemeClr val="bg1"/>
                        </a:solidFill>
                        <a:effectLst/>
                        <a:latin typeface="Calibri"/>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lnSpc>
                          <a:spcPct val="120000"/>
                        </a:lnSpc>
                      </a:pPr>
                      <a:r>
                        <a:rPr lang="en-ZA" sz="1400" b="1" i="0" u="none" strike="noStrike" dirty="0" smtClean="0">
                          <a:solidFill>
                            <a:schemeClr val="bg1"/>
                          </a:solidFill>
                          <a:effectLst/>
                          <a:latin typeface="Calibri"/>
                        </a:rPr>
                        <a:t>2015/16</a:t>
                      </a:r>
                      <a:endParaRPr lang="en-ZA" sz="1400" b="1" i="0" u="none" strike="noStrike" dirty="0">
                        <a:solidFill>
                          <a:schemeClr val="bg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lnSpc>
                          <a:spcPct val="120000"/>
                        </a:lnSpc>
                      </a:pPr>
                      <a:r>
                        <a:rPr lang="en-ZA" sz="1400" b="1" i="0" u="none" strike="noStrike" dirty="0" smtClean="0">
                          <a:solidFill>
                            <a:schemeClr val="bg1"/>
                          </a:solidFill>
                          <a:effectLst/>
                          <a:latin typeface="Calibri"/>
                        </a:rPr>
                        <a:t>2016/17</a:t>
                      </a:r>
                      <a:endParaRPr lang="en-ZA" sz="1400" b="1" i="0" u="none" strike="noStrike" dirty="0">
                        <a:solidFill>
                          <a:schemeClr val="bg1"/>
                        </a:solidFill>
                        <a:effectLst/>
                        <a:latin typeface="Calibri"/>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317221">
                <a:tc>
                  <a:txBody>
                    <a:bodyPr/>
                    <a:lstStyle/>
                    <a:p>
                      <a:pPr algn="l" fontAlgn="b">
                        <a:lnSpc>
                          <a:spcPct val="120000"/>
                        </a:lnSpc>
                      </a:pPr>
                      <a:r>
                        <a:rPr lang="en-ZA" sz="1400" b="0" i="0" u="none" strike="noStrike" dirty="0">
                          <a:solidFill>
                            <a:schemeClr val="tx1"/>
                          </a:solidFill>
                          <a:effectLst/>
                          <a:latin typeface="Calibri"/>
                        </a:rPr>
                        <a:t>Basic Education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0" i="0" u="none" strike="noStrike" dirty="0">
                          <a:solidFill>
                            <a:schemeClr val="tx1"/>
                          </a:solidFill>
                          <a:effectLst/>
                          <a:latin typeface="Calibri"/>
                        </a:rPr>
                        <a:t>83.9%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1" i="0" u="none" strike="noStrike" dirty="0">
                          <a:solidFill>
                            <a:srgbClr val="FF9900"/>
                          </a:solidFill>
                          <a:effectLst/>
                          <a:latin typeface="Calibri"/>
                        </a:rPr>
                        <a:t>73.3%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1" i="0" u="none" strike="noStrike" dirty="0">
                          <a:solidFill>
                            <a:srgbClr val="FF0000"/>
                          </a:solidFill>
                          <a:effectLst/>
                          <a:latin typeface="Calibri"/>
                        </a:rPr>
                        <a:t>68.2%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315325">
                <a:tc>
                  <a:txBody>
                    <a:bodyPr/>
                    <a:lstStyle/>
                    <a:p>
                      <a:pPr algn="l" fontAlgn="b">
                        <a:lnSpc>
                          <a:spcPct val="120000"/>
                        </a:lnSpc>
                      </a:pPr>
                      <a:r>
                        <a:rPr lang="en-ZA" sz="1400" b="0" i="0" u="none" strike="noStrike" dirty="0">
                          <a:solidFill>
                            <a:schemeClr val="tx1"/>
                          </a:solidFill>
                          <a:effectLst/>
                          <a:latin typeface="Calibri"/>
                        </a:rPr>
                        <a:t>Energy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0" i="0" u="none" strike="noStrike" dirty="0">
                          <a:solidFill>
                            <a:schemeClr val="tx1"/>
                          </a:solidFill>
                          <a:effectLst/>
                          <a:latin typeface="Calibri"/>
                        </a:rPr>
                        <a:t>28.6%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1" i="0" u="none" strike="noStrike" dirty="0">
                          <a:solidFill>
                            <a:srgbClr val="FF0000"/>
                          </a:solidFill>
                          <a:effectLst/>
                          <a:latin typeface="Calibri"/>
                        </a:rPr>
                        <a:t>49.3%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1" i="0" u="none" strike="noStrike" dirty="0">
                          <a:solidFill>
                            <a:srgbClr val="FF0000"/>
                          </a:solidFill>
                          <a:effectLst/>
                          <a:latin typeface="Calibri"/>
                        </a:rPr>
                        <a:t>41.6%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345211">
                <a:tc>
                  <a:txBody>
                    <a:bodyPr/>
                    <a:lstStyle/>
                    <a:p>
                      <a:pPr algn="l" fontAlgn="b">
                        <a:lnSpc>
                          <a:spcPct val="120000"/>
                        </a:lnSpc>
                      </a:pPr>
                      <a:r>
                        <a:rPr lang="en-ZA" sz="1400" b="0" i="0" u="none" strike="noStrike" dirty="0">
                          <a:solidFill>
                            <a:schemeClr val="tx1"/>
                          </a:solidFill>
                          <a:effectLst/>
                          <a:latin typeface="Calibri"/>
                        </a:rPr>
                        <a:t>Health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0" i="0" u="none" strike="noStrike" dirty="0">
                          <a:solidFill>
                            <a:schemeClr val="tx1"/>
                          </a:solidFill>
                          <a:effectLst/>
                          <a:latin typeface="Calibri"/>
                        </a:rPr>
                        <a:t>63.5%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1" i="0" u="none" strike="noStrike" dirty="0">
                          <a:solidFill>
                            <a:srgbClr val="FF0000"/>
                          </a:solidFill>
                          <a:effectLst/>
                          <a:latin typeface="Calibri"/>
                        </a:rPr>
                        <a:t>59.5%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1" i="0" u="none" strike="noStrike" dirty="0">
                          <a:solidFill>
                            <a:srgbClr val="FF0000"/>
                          </a:solidFill>
                          <a:effectLst/>
                          <a:latin typeface="Calibri"/>
                        </a:rPr>
                        <a:t>58.6%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61240">
                <a:tc>
                  <a:txBody>
                    <a:bodyPr/>
                    <a:lstStyle/>
                    <a:p>
                      <a:pPr algn="l" fontAlgn="b">
                        <a:lnSpc>
                          <a:spcPct val="120000"/>
                        </a:lnSpc>
                      </a:pPr>
                      <a:r>
                        <a:rPr lang="en-ZA" sz="1400" b="0" i="0" u="none" strike="noStrike" dirty="0">
                          <a:solidFill>
                            <a:schemeClr val="tx1"/>
                          </a:solidFill>
                          <a:effectLst/>
                          <a:latin typeface="Calibri"/>
                        </a:rPr>
                        <a:t>Human Settlements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0" i="0" u="none" strike="noStrike" dirty="0">
                          <a:solidFill>
                            <a:schemeClr val="tx1"/>
                          </a:solidFill>
                          <a:effectLst/>
                          <a:latin typeface="Calibri"/>
                        </a:rPr>
                        <a:t>72.6%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marL="0" algn="r" defTabSz="914400" rtl="0" eaLnBrk="1" fontAlgn="b" latinLnBrk="0" hangingPunct="1">
                        <a:lnSpc>
                          <a:spcPct val="120000"/>
                        </a:lnSpc>
                      </a:pPr>
                      <a:r>
                        <a:rPr lang="en-ZA" sz="1400" b="1" i="0" u="none" strike="noStrike" kern="1200" dirty="0">
                          <a:solidFill>
                            <a:srgbClr val="FF9900"/>
                          </a:solidFill>
                          <a:effectLst/>
                          <a:latin typeface="Calibri"/>
                          <a:ea typeface="+mn-ea"/>
                          <a:cs typeface="+mn-cs"/>
                        </a:rPr>
                        <a:t>76.7%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1" i="0" u="none" strike="noStrike" dirty="0">
                          <a:solidFill>
                            <a:srgbClr val="FF0000"/>
                          </a:solidFill>
                          <a:effectLst/>
                          <a:latin typeface="Calibri"/>
                        </a:rPr>
                        <a:t>52.6%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279900">
                <a:tc>
                  <a:txBody>
                    <a:bodyPr/>
                    <a:lstStyle/>
                    <a:p>
                      <a:pPr algn="l" fontAlgn="b">
                        <a:lnSpc>
                          <a:spcPct val="120000"/>
                        </a:lnSpc>
                      </a:pPr>
                      <a:r>
                        <a:rPr lang="en-ZA" sz="1400" b="0" i="0" u="none" strike="noStrike" dirty="0" smtClean="0">
                          <a:solidFill>
                            <a:schemeClr val="tx1"/>
                          </a:solidFill>
                          <a:effectLst/>
                          <a:latin typeface="Calibri"/>
                        </a:rPr>
                        <a:t>IPID</a:t>
                      </a:r>
                      <a:endParaRPr lang="en-ZA" sz="1400" b="0" i="0" u="none" strike="noStrike" dirty="0">
                        <a:solidFill>
                          <a:schemeClr val="tx1"/>
                        </a:solidFill>
                        <a:effectLst/>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0" i="0" u="none" strike="noStrike" dirty="0">
                          <a:solidFill>
                            <a:schemeClr val="tx1"/>
                          </a:solidFill>
                          <a:effectLst/>
                          <a:latin typeface="Calibri"/>
                        </a:rPr>
                        <a:t>86.7%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1" i="0" u="none" strike="noStrike" dirty="0">
                          <a:solidFill>
                            <a:srgbClr val="FF9900"/>
                          </a:solidFill>
                          <a:effectLst/>
                          <a:latin typeface="Calibri"/>
                        </a:rPr>
                        <a:t>76.3%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1" i="0" u="none" strike="noStrike" dirty="0">
                          <a:solidFill>
                            <a:srgbClr val="FF0000"/>
                          </a:solidFill>
                          <a:effectLst/>
                          <a:latin typeface="Calibri"/>
                        </a:rPr>
                        <a:t>34.1%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47516">
                <a:tc>
                  <a:txBody>
                    <a:bodyPr/>
                    <a:lstStyle/>
                    <a:p>
                      <a:pPr algn="l" fontAlgn="b">
                        <a:lnSpc>
                          <a:spcPct val="120000"/>
                        </a:lnSpc>
                      </a:pPr>
                      <a:r>
                        <a:rPr lang="en-ZA" sz="1400" b="0" i="0" u="none" strike="noStrike" dirty="0">
                          <a:solidFill>
                            <a:schemeClr val="tx1"/>
                          </a:solidFill>
                          <a:effectLst/>
                          <a:latin typeface="Calibri"/>
                        </a:rPr>
                        <a:t>Office of the Chief Justice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200" b="0" i="1" u="none" strike="noStrike" dirty="0">
                          <a:solidFill>
                            <a:schemeClr val="tx1"/>
                          </a:solidFill>
                          <a:effectLst/>
                          <a:latin typeface="Calibri"/>
                        </a:rPr>
                        <a:t>New Dept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1" i="0" u="none" strike="noStrike" dirty="0">
                          <a:solidFill>
                            <a:srgbClr val="FF9900"/>
                          </a:solidFill>
                          <a:effectLst/>
                          <a:latin typeface="Calibri"/>
                        </a:rPr>
                        <a:t>77.1%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1" i="0" u="none" strike="noStrike" dirty="0">
                          <a:solidFill>
                            <a:srgbClr val="FF0000"/>
                          </a:solidFill>
                          <a:effectLst/>
                          <a:latin typeface="Calibri"/>
                        </a:rPr>
                        <a:t>66.7%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247516">
                <a:tc>
                  <a:txBody>
                    <a:bodyPr/>
                    <a:lstStyle/>
                    <a:p>
                      <a:pPr algn="l" fontAlgn="b">
                        <a:lnSpc>
                          <a:spcPct val="120000"/>
                        </a:lnSpc>
                      </a:pPr>
                      <a:r>
                        <a:rPr lang="en-ZA" sz="1400" b="0" i="0" u="none" strike="noStrike" dirty="0">
                          <a:solidFill>
                            <a:schemeClr val="tx1"/>
                          </a:solidFill>
                          <a:effectLst/>
                          <a:latin typeface="Calibri"/>
                        </a:rPr>
                        <a:t>Public Works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0" i="0" u="none" strike="noStrike" dirty="0">
                          <a:solidFill>
                            <a:schemeClr val="tx1"/>
                          </a:solidFill>
                          <a:effectLst/>
                          <a:latin typeface="Calibri"/>
                        </a:rPr>
                        <a:t>45.5%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1" i="0" u="none" strike="noStrike" dirty="0">
                          <a:solidFill>
                            <a:srgbClr val="FF9900"/>
                          </a:solidFill>
                          <a:effectLst/>
                          <a:latin typeface="Calibri"/>
                        </a:rPr>
                        <a:t>63.2%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lnSpc>
                          <a:spcPct val="120000"/>
                        </a:lnSpc>
                      </a:pPr>
                      <a:r>
                        <a:rPr lang="en-ZA" sz="1400" b="1" i="0" u="none" strike="noStrike" dirty="0">
                          <a:solidFill>
                            <a:srgbClr val="FF0000"/>
                          </a:solidFill>
                          <a:effectLst/>
                          <a:latin typeface="Calibri"/>
                        </a:rPr>
                        <a:t>56.3%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326551">
                <a:tc>
                  <a:txBody>
                    <a:bodyPr/>
                    <a:lstStyle/>
                    <a:p>
                      <a:pPr algn="l" fontAlgn="b">
                        <a:lnSpc>
                          <a:spcPct val="120000"/>
                        </a:lnSpc>
                      </a:pPr>
                      <a:r>
                        <a:rPr lang="en-ZA" sz="1400" b="0" i="0" u="none" strike="noStrike" dirty="0">
                          <a:solidFill>
                            <a:schemeClr val="tx1"/>
                          </a:solidFill>
                          <a:effectLst/>
                          <a:latin typeface="Calibri"/>
                        </a:rPr>
                        <a:t>Women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0" i="0" u="none" strike="noStrike" dirty="0">
                          <a:solidFill>
                            <a:schemeClr val="tx1"/>
                          </a:solidFill>
                          <a:effectLst/>
                          <a:latin typeface="Calibri"/>
                        </a:rPr>
                        <a:t>36.4%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1" i="0" u="none" strike="noStrike" dirty="0">
                          <a:solidFill>
                            <a:srgbClr val="FF0000"/>
                          </a:solidFill>
                          <a:effectLst/>
                          <a:latin typeface="Calibri"/>
                        </a:rPr>
                        <a:t>47.1%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r" fontAlgn="b">
                        <a:lnSpc>
                          <a:spcPct val="120000"/>
                        </a:lnSpc>
                      </a:pPr>
                      <a:r>
                        <a:rPr lang="en-ZA" sz="1400" b="1" i="0" u="none" strike="noStrike" dirty="0">
                          <a:solidFill>
                            <a:srgbClr val="FF0000"/>
                          </a:solidFill>
                          <a:effectLst/>
                          <a:latin typeface="Calibri"/>
                        </a:rPr>
                        <a:t>31.4%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
        <p:nvSpPr>
          <p:cNvPr id="7" name="Down Arrow 6"/>
          <p:cNvSpPr/>
          <p:nvPr/>
        </p:nvSpPr>
        <p:spPr>
          <a:xfrm>
            <a:off x="8028384" y="3789040"/>
            <a:ext cx="288032" cy="2376264"/>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498077" y="6230103"/>
            <a:ext cx="7848872" cy="646331"/>
          </a:xfrm>
          <a:prstGeom prst="rect">
            <a:avLst/>
          </a:prstGeom>
          <a:noFill/>
        </p:spPr>
        <p:txBody>
          <a:bodyPr wrap="square" rtlCol="0">
            <a:spAutoFit/>
          </a:bodyPr>
          <a:lstStyle/>
          <a:p>
            <a:pPr algn="just"/>
            <a:r>
              <a:rPr lang="en-ZA" sz="1200" dirty="0" smtClean="0">
                <a:solidFill>
                  <a:schemeClr val="bg1"/>
                </a:solidFill>
                <a:latin typeface="Calibri" panose="020F0502020204030204" pitchFamily="34" charset="0"/>
              </a:rPr>
              <a:t>The 16 depts. are Arts and Culture, Civilian Secretariat, Comms and GCIS, Cooperative Governance and Traditional Affairs, Economic Dev, Energy, Higher Education, Human Settlement, IPID, Sport and Recreation, The Presidency, Trade and Industry, Water and Sanitation, and Women.</a:t>
            </a:r>
            <a:endParaRPr lang="en-ZA"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3917944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73192" y="476672"/>
            <a:ext cx="8229600" cy="868933"/>
          </a:xfrm>
        </p:spPr>
        <p:txBody>
          <a:bodyPr/>
          <a:lstStyle/>
          <a:p>
            <a:r>
              <a:rPr lang="en-US" sz="2800" b="1" kern="1200" dirty="0">
                <a:solidFill>
                  <a:srgbClr val="800000"/>
                </a:solidFill>
                <a:latin typeface="Calibri" pitchFamily="34" charset="0"/>
                <a:cs typeface="Calibri" pitchFamily="34" charset="0"/>
              </a:rPr>
              <a:t>Opportunities for efficiency, effectiveness and value for </a:t>
            </a:r>
            <a:r>
              <a:rPr lang="en-US" sz="2800" b="1" kern="1200" dirty="0" smtClean="0">
                <a:solidFill>
                  <a:srgbClr val="800000"/>
                </a:solidFill>
                <a:latin typeface="Calibri" pitchFamily="34" charset="0"/>
                <a:cs typeface="Calibri" pitchFamily="34" charset="0"/>
              </a:rPr>
              <a:t>money</a:t>
            </a:r>
            <a:endParaRPr lang="en-ZA" sz="4000" dirty="0"/>
          </a:p>
        </p:txBody>
      </p:sp>
      <p:sp>
        <p:nvSpPr>
          <p:cNvPr id="6" name="Content Placeholder 2"/>
          <p:cNvSpPr>
            <a:spLocks noGrp="1"/>
          </p:cNvSpPr>
          <p:nvPr>
            <p:ph idx="1"/>
          </p:nvPr>
        </p:nvSpPr>
        <p:spPr>
          <a:xfrm>
            <a:off x="387530" y="1345605"/>
            <a:ext cx="8493355" cy="859259"/>
          </a:xfrm>
          <a:noFill/>
        </p:spPr>
        <p:txBody>
          <a:bodyPr/>
          <a:lstStyle/>
          <a:p>
            <a:pPr marL="342900" lvl="1" indent="-342900">
              <a:lnSpc>
                <a:spcPct val="120000"/>
              </a:lnSpc>
              <a:spcBef>
                <a:spcPts val="0"/>
              </a:spcBef>
              <a:buClrTx/>
              <a:buFont typeface="Wingdings" panose="05000000000000000000" pitchFamily="2" charset="2"/>
              <a:buChar char="§"/>
            </a:pPr>
            <a:r>
              <a:rPr lang="en-US" sz="1900" dirty="0">
                <a:latin typeface="Calibri" pitchFamily="34" charset="0"/>
                <a:cs typeface="Calibri" pitchFamily="34" charset="0"/>
              </a:rPr>
              <a:t>The table below shows departments </a:t>
            </a:r>
            <a:r>
              <a:rPr lang="en-US" sz="1900" dirty="0" smtClean="0">
                <a:latin typeface="Calibri" pitchFamily="34" charset="0"/>
                <a:cs typeface="Calibri" pitchFamily="34" charset="0"/>
              </a:rPr>
              <a:t>with an increased number and cost for </a:t>
            </a:r>
            <a:r>
              <a:rPr lang="en-US" sz="1900" dirty="0">
                <a:latin typeface="Calibri" pitchFamily="34" charset="0"/>
                <a:cs typeface="Calibri" pitchFamily="34" charset="0"/>
              </a:rPr>
              <a:t>the use of consultants for the </a:t>
            </a:r>
            <a:r>
              <a:rPr lang="en-US" sz="1900" dirty="0" smtClean="0">
                <a:latin typeface="Calibri" pitchFamily="34" charset="0"/>
                <a:cs typeface="Calibri" pitchFamily="34" charset="0"/>
              </a:rPr>
              <a:t>2015/16 and 2016/17 </a:t>
            </a:r>
            <a:r>
              <a:rPr lang="en-US" sz="1900" dirty="0">
                <a:latin typeface="Calibri" pitchFamily="34" charset="0"/>
                <a:cs typeface="Calibri" pitchFamily="34" charset="0"/>
              </a:rPr>
              <a:t>financial </a:t>
            </a:r>
            <a:r>
              <a:rPr lang="en-US" sz="1900" dirty="0" smtClean="0">
                <a:latin typeface="Calibri" pitchFamily="34" charset="0"/>
                <a:cs typeface="Calibri" pitchFamily="34" charset="0"/>
              </a:rPr>
              <a:t>year</a:t>
            </a:r>
          </a:p>
          <a:p>
            <a:pPr marL="342900" lvl="1" indent="-342900">
              <a:lnSpc>
                <a:spcPct val="120000"/>
              </a:lnSpc>
              <a:spcBef>
                <a:spcPts val="0"/>
              </a:spcBef>
              <a:buClrTx/>
              <a:buFont typeface="Wingdings" panose="05000000000000000000" pitchFamily="2" charset="2"/>
              <a:buChar char="§"/>
            </a:pPr>
            <a:endParaRPr lang="en-US" sz="1900" b="1" i="1" dirty="0">
              <a:solidFill>
                <a:schemeClr val="accent5">
                  <a:lumMod val="25000"/>
                </a:schemeClr>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37</a:t>
            </a:fld>
            <a:endParaRPr lang="en-US"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xmlns="" val="1326893537"/>
              </p:ext>
            </p:extLst>
          </p:nvPr>
        </p:nvGraphicFramePr>
        <p:xfrm>
          <a:off x="611560" y="2348880"/>
          <a:ext cx="7992888" cy="3309389"/>
        </p:xfrm>
        <a:graphic>
          <a:graphicData uri="http://schemas.openxmlformats.org/drawingml/2006/table">
            <a:tbl>
              <a:tblPr firstRow="1" bandRow="1">
                <a:tableStyleId>{5C22544A-7EE6-4342-B048-85BDC9FD1C3A}</a:tableStyleId>
              </a:tblPr>
              <a:tblGrid>
                <a:gridCol w="1814116"/>
                <a:gridCol w="1383040"/>
                <a:gridCol w="1598578"/>
                <a:gridCol w="1623445"/>
                <a:gridCol w="1573709"/>
              </a:tblGrid>
              <a:tr h="580547">
                <a:tc rowSpan="2">
                  <a:txBody>
                    <a:bodyPr/>
                    <a:lstStyle/>
                    <a:p>
                      <a:pPr marL="0" marR="0" algn="ctr">
                        <a:lnSpc>
                          <a:spcPct val="120000"/>
                        </a:lnSpc>
                        <a:spcBef>
                          <a:spcPts val="0"/>
                        </a:spcBef>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 Name of Departments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solidFill>
                      <a:schemeClr val="accent1">
                        <a:lumMod val="50000"/>
                      </a:schemeClr>
                    </a:solidFill>
                  </a:tcPr>
                </a:tc>
                <a:tc>
                  <a:txBody>
                    <a:bodyPr/>
                    <a:lstStyle/>
                    <a:p>
                      <a:pPr marL="0" marR="0" algn="ctr">
                        <a:lnSpc>
                          <a:spcPct val="130000"/>
                        </a:lnSpc>
                        <a:spcBef>
                          <a:spcPts val="0"/>
                        </a:spcBef>
                        <a:spcAft>
                          <a:spcPts val="0"/>
                        </a:spcAft>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Number of Consultants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marL="0" marR="0" algn="ctr">
                        <a:lnSpc>
                          <a:spcPct val="130000"/>
                        </a:lnSpc>
                        <a:spcBef>
                          <a:spcPts val="0"/>
                        </a:spcBef>
                        <a:spcAft>
                          <a:spcPts val="0"/>
                        </a:spcAft>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Number of Consultants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solidFill>
                      <a:schemeClr val="accent1">
                        <a:lumMod val="50000"/>
                      </a:schemeClr>
                    </a:solidFill>
                  </a:tcPr>
                </a:tc>
                <a:tc>
                  <a:txBody>
                    <a:bodyPr/>
                    <a:lstStyle/>
                    <a:p>
                      <a:pPr marL="0" marR="0" algn="ctr">
                        <a:lnSpc>
                          <a:spcPct val="130000"/>
                        </a:lnSpc>
                        <a:spcBef>
                          <a:spcPts val="0"/>
                        </a:spcBef>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Consultants </a:t>
                      </a:r>
                      <a:endParaRPr lang="en-ZA"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Costs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marL="0" marR="0" algn="ctr">
                        <a:lnSpc>
                          <a:spcPct val="130000"/>
                        </a:lnSpc>
                        <a:spcBef>
                          <a:spcPts val="0"/>
                        </a:spcBef>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Consultants </a:t>
                      </a:r>
                      <a:endParaRPr lang="en-ZA"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Costs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solidFill>
                      <a:schemeClr val="accent1">
                        <a:lumMod val="50000"/>
                      </a:schemeClr>
                    </a:solidFill>
                  </a:tcPr>
                </a:tc>
              </a:tr>
              <a:tr h="358937">
                <a:tc vMerge="1">
                  <a:txBody>
                    <a:bodyPr/>
                    <a:lstStyle/>
                    <a:p>
                      <a:pPr marL="0" marR="0" algn="ctr" defTabSz="914400" rtl="0" eaLnBrk="1" latinLnBrk="0" hangingPunct="1">
                        <a:lnSpc>
                          <a:spcPct val="115000"/>
                        </a:lnSpc>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b">
                    <a:solidFill>
                      <a:schemeClr val="accent1">
                        <a:lumMod val="50000"/>
                      </a:schemeClr>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ZA"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2015/16</a:t>
                      </a:r>
                      <a:endPar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defTabSz="914400" rtl="0" eaLnBrk="1" latinLnBrk="0" hangingPunct="1">
                        <a:lnSpc>
                          <a:spcPct val="130000"/>
                        </a:lnSpc>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ZA"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2016/17</a:t>
                      </a:r>
                      <a:endPar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defTabSz="914400" rtl="0" eaLnBrk="1" latinLnBrk="0" hangingPunct="1">
                        <a:lnSpc>
                          <a:spcPct val="130000"/>
                        </a:lnSpc>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solidFill>
                      <a:schemeClr val="accent1">
                        <a:lumMod val="50000"/>
                      </a:schemeClr>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ZA"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2015/16</a:t>
                      </a:r>
                      <a:endPar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defTabSz="914400" rtl="0" eaLnBrk="1" latinLnBrk="0" hangingPunct="1">
                        <a:lnSpc>
                          <a:spcPct val="130000"/>
                        </a:lnSpc>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ZA"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2016/17</a:t>
                      </a:r>
                      <a:endPar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defTabSz="914400" rtl="0" eaLnBrk="1" latinLnBrk="0" hangingPunct="1">
                        <a:lnSpc>
                          <a:spcPct val="130000"/>
                        </a:lnSpc>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solidFill>
                      <a:schemeClr val="accent1">
                        <a:lumMod val="50000"/>
                      </a:schemeClr>
                    </a:solidFill>
                  </a:tcPr>
                </a:tc>
              </a:tr>
              <a:tr h="395060">
                <a:tc>
                  <a:txBody>
                    <a:bodyPr/>
                    <a:lstStyle/>
                    <a:p>
                      <a:pPr marL="0" indent="0" algn="l" defTabSz="914400" rtl="0" eaLnBrk="1" fontAlgn="b" latinLnBrk="0" hangingPunct="1">
                        <a:lnSpc>
                          <a:spcPct val="120000"/>
                        </a:lnSpc>
                        <a:buFont typeface="+mj-lt"/>
                        <a:buNone/>
                      </a:pPr>
                      <a:r>
                        <a:rPr lang="en-ZA" sz="1800" b="0" i="0" u="none" strike="noStrike" kern="1200" dirty="0" smtClean="0">
                          <a:solidFill>
                            <a:schemeClr val="tx1"/>
                          </a:solidFill>
                          <a:effectLst/>
                          <a:latin typeface="Calibri" panose="020F0502020204030204" pitchFamily="34" charset="0"/>
                          <a:ea typeface="+mn-ea"/>
                          <a:cs typeface="Calibri" panose="020F0502020204030204" pitchFamily="34" charset="0"/>
                        </a:rPr>
                        <a:t>Energy</a:t>
                      </a:r>
                      <a:endParaRPr lang="en-ZA" sz="18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tc>
                  <a:txBody>
                    <a:bodyPr/>
                    <a:lstStyle/>
                    <a:p>
                      <a:pPr algn="r">
                        <a:lnSpc>
                          <a:spcPct val="130000"/>
                        </a:lnSpc>
                      </a:pPr>
                      <a:r>
                        <a:rPr lang="en-ZA" sz="1700" dirty="0" smtClean="0">
                          <a:latin typeface="Calibri" panose="020F0502020204030204" pitchFamily="34" charset="0"/>
                          <a:cs typeface="Calibri" panose="020F0502020204030204" pitchFamily="34" charset="0"/>
                        </a:rPr>
                        <a:t>8</a:t>
                      </a:r>
                      <a:endParaRPr lang="en-ZA" sz="1700" dirty="0">
                        <a:latin typeface="Calibri" panose="020F0502020204030204" pitchFamily="34" charset="0"/>
                        <a:cs typeface="Calibri" panose="020F0502020204030204" pitchFamily="34" charset="0"/>
                      </a:endParaRPr>
                    </a:p>
                  </a:txBody>
                  <a:tcPr/>
                </a:tc>
                <a:tc>
                  <a:txBody>
                    <a:bodyPr/>
                    <a:lstStyle/>
                    <a:p>
                      <a:pPr algn="r">
                        <a:lnSpc>
                          <a:spcPct val="130000"/>
                        </a:lnSpc>
                      </a:pPr>
                      <a:r>
                        <a:rPr lang="en-ZA" sz="1700" dirty="0" smtClean="0">
                          <a:latin typeface="Calibri" panose="020F0502020204030204" pitchFamily="34" charset="0"/>
                          <a:cs typeface="Calibri" panose="020F0502020204030204" pitchFamily="34" charset="0"/>
                        </a:rPr>
                        <a:t>120</a:t>
                      </a:r>
                      <a:endParaRPr lang="en-ZA" sz="1700" dirty="0">
                        <a:latin typeface="Calibri" panose="020F0502020204030204" pitchFamily="34" charset="0"/>
                        <a:cs typeface="Calibri" panose="020F0502020204030204" pitchFamily="34" charset="0"/>
                      </a:endParaRPr>
                    </a:p>
                  </a:txBody>
                  <a:tcPr/>
                </a:tc>
                <a:tc>
                  <a:txBody>
                    <a:bodyPr/>
                    <a:lstStyle/>
                    <a:p>
                      <a:pPr marL="0" marR="0" indent="0" algn="r" defTabSz="914400" rtl="0" eaLnBrk="1" fontAlgn="auto" latinLnBrk="0" hangingPunct="1">
                        <a:lnSpc>
                          <a:spcPct val="130000"/>
                        </a:lnSpc>
                        <a:spcBef>
                          <a:spcPts val="0"/>
                        </a:spcBef>
                        <a:spcAft>
                          <a:spcPts val="0"/>
                        </a:spcAft>
                        <a:buClrTx/>
                        <a:buSzTx/>
                        <a:buFontTx/>
                        <a:buNone/>
                        <a:tabLst/>
                        <a:defRPr/>
                      </a:pPr>
                      <a:r>
                        <a:rPr lang="en-ZA" sz="1700" b="0" u="none" strike="noStrike" dirty="0" smtClean="0">
                          <a:solidFill>
                            <a:schemeClr val="tx1"/>
                          </a:solidFill>
                          <a:effectLst/>
                          <a:latin typeface="Calibri" panose="020F0502020204030204" pitchFamily="34" charset="0"/>
                          <a:cs typeface="Calibri" panose="020F0502020204030204" pitchFamily="34" charset="0"/>
                        </a:rPr>
                        <a:t>R 8 908 075</a:t>
                      </a:r>
                      <a:endParaRPr lang="en-ZA" sz="1700" b="0" i="0" u="none" strike="noStrike" dirty="0" smtClean="0">
                        <a:solidFill>
                          <a:schemeClr val="tx1"/>
                        </a:solidFill>
                        <a:effectLst/>
                        <a:latin typeface="Calibri" panose="020F0502020204030204" pitchFamily="34" charset="0"/>
                        <a:cs typeface="Calibri" panose="020F0502020204030204" pitchFamily="34" charset="0"/>
                      </a:endParaRPr>
                    </a:p>
                  </a:txBody>
                  <a:tcPr/>
                </a:tc>
                <a:tc>
                  <a:txBody>
                    <a:bodyPr/>
                    <a:lstStyle/>
                    <a:p>
                      <a:pPr marL="0" marR="0" indent="0" algn="r" defTabSz="914400" rtl="0" eaLnBrk="1" fontAlgn="auto" latinLnBrk="0" hangingPunct="1">
                        <a:lnSpc>
                          <a:spcPct val="130000"/>
                        </a:lnSpc>
                        <a:spcBef>
                          <a:spcPts val="0"/>
                        </a:spcBef>
                        <a:spcAft>
                          <a:spcPts val="0"/>
                        </a:spcAft>
                        <a:buClrTx/>
                        <a:buSzTx/>
                        <a:buFontTx/>
                        <a:buNone/>
                        <a:tabLst/>
                        <a:defRPr/>
                      </a:pPr>
                      <a:r>
                        <a:rPr lang="en-ZA" sz="1700" b="0" i="0" u="none" strike="noStrike" dirty="0" smtClean="0">
                          <a:solidFill>
                            <a:schemeClr val="tx1"/>
                          </a:solidFill>
                          <a:effectLst/>
                          <a:latin typeface="Calibri" panose="020F0502020204030204" pitchFamily="34" charset="0"/>
                          <a:cs typeface="Calibri" panose="020F0502020204030204" pitchFamily="34" charset="0"/>
                        </a:rPr>
                        <a:t>R 277 002</a:t>
                      </a:r>
                      <a:r>
                        <a:rPr lang="en-ZA" sz="1700" b="0" i="0" u="none" strike="noStrike" baseline="0" dirty="0" smtClean="0">
                          <a:solidFill>
                            <a:schemeClr val="tx1"/>
                          </a:solidFill>
                          <a:effectLst/>
                          <a:latin typeface="Calibri" panose="020F0502020204030204" pitchFamily="34" charset="0"/>
                          <a:cs typeface="Calibri" panose="020F0502020204030204" pitchFamily="34" charset="0"/>
                        </a:rPr>
                        <a:t> </a:t>
                      </a:r>
                      <a:r>
                        <a:rPr lang="en-ZA" sz="1700" b="0" i="0" u="none" strike="noStrike" dirty="0" smtClean="0">
                          <a:solidFill>
                            <a:schemeClr val="tx1"/>
                          </a:solidFill>
                          <a:effectLst/>
                          <a:latin typeface="Calibri" panose="020F0502020204030204" pitchFamily="34" charset="0"/>
                          <a:cs typeface="Calibri" panose="020F0502020204030204" pitchFamily="34" charset="0"/>
                        </a:rPr>
                        <a:t>386</a:t>
                      </a:r>
                    </a:p>
                  </a:txBody>
                  <a:tcPr/>
                </a:tc>
              </a:tr>
              <a:tr h="411393">
                <a:tc>
                  <a:txBody>
                    <a:bodyPr/>
                    <a:lstStyle/>
                    <a:p>
                      <a:pPr marL="0" indent="0" algn="l" defTabSz="914400" rtl="0" eaLnBrk="1" fontAlgn="b" latinLnBrk="0" hangingPunct="1">
                        <a:lnSpc>
                          <a:spcPct val="120000"/>
                        </a:lnSpc>
                        <a:buFont typeface="+mj-lt"/>
                        <a:buNone/>
                      </a:pPr>
                      <a:r>
                        <a:rPr lang="en-ZA" sz="1800" b="0" i="0" u="none" strike="noStrike" kern="1200" dirty="0" smtClean="0">
                          <a:solidFill>
                            <a:schemeClr val="tx1"/>
                          </a:solidFill>
                          <a:effectLst/>
                          <a:latin typeface="Calibri" panose="020F0502020204030204" pitchFamily="34" charset="0"/>
                          <a:ea typeface="+mn-ea"/>
                          <a:cs typeface="Calibri" panose="020F0502020204030204" pitchFamily="34" charset="0"/>
                        </a:rPr>
                        <a:t> NSG</a:t>
                      </a:r>
                      <a:endParaRPr lang="en-ZA" sz="18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7620" marR="7620" marT="7620" marB="0" anchor="b"/>
                </a:tc>
                <a:tc>
                  <a:txBody>
                    <a:bodyPr/>
                    <a:lstStyle/>
                    <a:p>
                      <a:pPr algn="r">
                        <a:lnSpc>
                          <a:spcPct val="130000"/>
                        </a:lnSpc>
                      </a:pPr>
                      <a:r>
                        <a:rPr lang="en-ZA" sz="1700" dirty="0" smtClean="0">
                          <a:latin typeface="Calibri" panose="020F0502020204030204" pitchFamily="34" charset="0"/>
                          <a:cs typeface="Calibri" panose="020F0502020204030204" pitchFamily="34" charset="0"/>
                        </a:rPr>
                        <a:t>21</a:t>
                      </a:r>
                    </a:p>
                  </a:txBody>
                  <a:tcPr/>
                </a:tc>
                <a:tc>
                  <a:txBody>
                    <a:bodyPr/>
                    <a:lstStyle/>
                    <a:p>
                      <a:pPr algn="r" fontAlgn="b">
                        <a:lnSpc>
                          <a:spcPct val="130000"/>
                        </a:lnSpc>
                      </a:pPr>
                      <a:r>
                        <a:rPr lang="en-ZA" sz="1700" b="0" i="0" u="none" strike="noStrike" dirty="0" smtClean="0">
                          <a:solidFill>
                            <a:schemeClr val="tx1"/>
                          </a:solidFill>
                          <a:effectLst/>
                          <a:latin typeface="Calibri" panose="020F0502020204030204" pitchFamily="34" charset="0"/>
                          <a:cs typeface="Calibri" panose="020F0502020204030204" pitchFamily="34" charset="0"/>
                        </a:rPr>
                        <a:t>158</a:t>
                      </a:r>
                      <a:endParaRPr lang="en-ZA" sz="17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b"/>
                </a:tc>
                <a:tc>
                  <a:txBody>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en-ZA" sz="1700" u="none" strike="noStrike" dirty="0" smtClean="0">
                          <a:solidFill>
                            <a:schemeClr val="tx1"/>
                          </a:solidFill>
                          <a:effectLst/>
                          <a:latin typeface="Calibri" panose="020F0502020204030204" pitchFamily="34" charset="0"/>
                          <a:cs typeface="Calibri" panose="020F0502020204030204" pitchFamily="34" charset="0"/>
                        </a:rPr>
                        <a:t>R 21 975 072</a:t>
                      </a:r>
                      <a:endParaRPr lang="en-ZA" sz="1700" b="0" i="0" u="none" strike="noStrike" dirty="0" smtClean="0">
                        <a:solidFill>
                          <a:schemeClr val="tx1"/>
                        </a:solidFill>
                        <a:effectLst/>
                        <a:latin typeface="Calibri" panose="020F0502020204030204" pitchFamily="34" charset="0"/>
                        <a:cs typeface="Calibri" panose="020F0502020204030204" pitchFamily="34" charset="0"/>
                      </a:endParaRPr>
                    </a:p>
                  </a:txBody>
                  <a:tcPr/>
                </a:tc>
                <a:tc>
                  <a:txBody>
                    <a:bodyPr/>
                    <a:lstStyle/>
                    <a:p>
                      <a:pPr algn="r" fontAlgn="b">
                        <a:lnSpc>
                          <a:spcPct val="130000"/>
                        </a:lnSpc>
                      </a:pPr>
                      <a:r>
                        <a:rPr lang="en-ZA" sz="1700" b="0" i="0" u="none" strike="noStrike" dirty="0" smtClean="0">
                          <a:solidFill>
                            <a:schemeClr val="tx1"/>
                          </a:solidFill>
                          <a:effectLst/>
                          <a:latin typeface="Calibri" panose="020F0502020204030204" pitchFamily="34" charset="0"/>
                          <a:cs typeface="Calibri" panose="020F0502020204030204" pitchFamily="34" charset="0"/>
                        </a:rPr>
                        <a:t>R 29 412 111</a:t>
                      </a:r>
                      <a:endParaRPr lang="en-ZA" sz="17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b"/>
                </a:tc>
              </a:tr>
              <a:tr h="331059">
                <a:tc>
                  <a:txBody>
                    <a:bodyPr/>
                    <a:lstStyle/>
                    <a:p>
                      <a:pPr marL="0" marR="0" indent="0" algn="l" defTabSz="914400" rtl="0" eaLnBrk="1" fontAlgn="b" latinLnBrk="0" hangingPunct="1">
                        <a:lnSpc>
                          <a:spcPct val="120000"/>
                        </a:lnSpc>
                        <a:spcBef>
                          <a:spcPts val="0"/>
                        </a:spcBef>
                        <a:spcAft>
                          <a:spcPts val="0"/>
                        </a:spcAft>
                        <a:buClrTx/>
                        <a:buSzTx/>
                        <a:buFont typeface="+mj-lt"/>
                        <a:buNone/>
                        <a:tabLst/>
                        <a:defRPr/>
                      </a:pPr>
                      <a:r>
                        <a:rPr lang="en-ZA" sz="1800" b="0" i="0" u="none" strike="noStrike" kern="1200" dirty="0" smtClean="0">
                          <a:solidFill>
                            <a:schemeClr val="tx1"/>
                          </a:solidFill>
                          <a:effectLst/>
                          <a:latin typeface="Calibri" panose="020F0502020204030204" pitchFamily="34" charset="0"/>
                          <a:ea typeface="+mn-ea"/>
                          <a:cs typeface="Calibri" panose="020F0502020204030204" pitchFamily="34" charset="0"/>
                        </a:rPr>
                        <a:t> DPSA</a:t>
                      </a:r>
                      <a:endParaRPr lang="en-ZA" sz="18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7620" marR="7620" marT="7620" marB="0" anchor="b"/>
                </a:tc>
                <a:tc>
                  <a:txBody>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en-ZA" sz="1700" u="none" strike="noStrike" dirty="0" smtClean="0">
                          <a:solidFill>
                            <a:schemeClr val="tx1"/>
                          </a:solidFill>
                          <a:effectLst/>
                          <a:latin typeface="Calibri" panose="020F0502020204030204" pitchFamily="34" charset="0"/>
                          <a:cs typeface="Calibri" panose="020F0502020204030204" pitchFamily="34" charset="0"/>
                        </a:rPr>
                        <a:t>6</a:t>
                      </a:r>
                      <a:endParaRPr lang="en-ZA" sz="1700" b="0" i="0" u="none" strike="noStrike" dirty="0" smtClean="0">
                        <a:solidFill>
                          <a:schemeClr val="tx1"/>
                        </a:solidFill>
                        <a:effectLst/>
                        <a:latin typeface="Calibri" panose="020F0502020204030204" pitchFamily="34" charset="0"/>
                        <a:cs typeface="Calibri" panose="020F0502020204030204" pitchFamily="34" charset="0"/>
                      </a:endParaRPr>
                    </a:p>
                  </a:txBody>
                  <a:tcPr/>
                </a:tc>
                <a:tc>
                  <a:txBody>
                    <a:bodyPr/>
                    <a:lstStyle/>
                    <a:p>
                      <a:pPr algn="r" fontAlgn="b">
                        <a:lnSpc>
                          <a:spcPct val="130000"/>
                        </a:lnSpc>
                      </a:pPr>
                      <a:r>
                        <a:rPr lang="en-ZA" sz="1700" b="0" i="0" u="none" strike="noStrike" dirty="0" smtClean="0">
                          <a:solidFill>
                            <a:schemeClr val="tx1"/>
                          </a:solidFill>
                          <a:effectLst/>
                          <a:latin typeface="Calibri" panose="020F0502020204030204" pitchFamily="34" charset="0"/>
                          <a:cs typeface="Calibri" panose="020F0502020204030204" pitchFamily="34" charset="0"/>
                        </a:rPr>
                        <a:t>130</a:t>
                      </a:r>
                      <a:endParaRPr lang="en-ZA" sz="17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b"/>
                </a:tc>
                <a:tc>
                  <a:txBody>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en-ZA" sz="1700" u="none" strike="noStrike" dirty="0" smtClean="0">
                          <a:solidFill>
                            <a:schemeClr val="tx1"/>
                          </a:solidFill>
                          <a:effectLst/>
                          <a:latin typeface="Calibri" panose="020F0502020204030204" pitchFamily="34" charset="0"/>
                          <a:cs typeface="Calibri" panose="020F0502020204030204" pitchFamily="34" charset="0"/>
                        </a:rPr>
                        <a:t>R 6 512 615</a:t>
                      </a:r>
                      <a:endParaRPr lang="en-ZA" sz="1700" b="0" i="0" u="none" strike="noStrike" dirty="0" smtClean="0">
                        <a:solidFill>
                          <a:schemeClr val="tx1"/>
                        </a:solidFill>
                        <a:effectLst/>
                        <a:latin typeface="Calibri" panose="020F0502020204030204" pitchFamily="34" charset="0"/>
                        <a:cs typeface="Calibri" panose="020F0502020204030204" pitchFamily="34" charset="0"/>
                      </a:endParaRPr>
                    </a:p>
                  </a:txBody>
                  <a:tcPr/>
                </a:tc>
                <a:tc>
                  <a:txBody>
                    <a:bodyPr/>
                    <a:lstStyle/>
                    <a:p>
                      <a:pPr algn="r" fontAlgn="b">
                        <a:lnSpc>
                          <a:spcPct val="130000"/>
                        </a:lnSpc>
                      </a:pPr>
                      <a:r>
                        <a:rPr lang="en-US" sz="1700" b="0" i="0" u="none" strike="noStrike" dirty="0">
                          <a:solidFill>
                            <a:srgbClr val="000000"/>
                          </a:solidFill>
                          <a:effectLst/>
                          <a:latin typeface="Calibri" panose="020F0502020204030204" pitchFamily="34" charset="0"/>
                          <a:cs typeface="Calibri" panose="020F0502020204030204" pitchFamily="34" charset="0"/>
                        </a:rPr>
                        <a:t>R </a:t>
                      </a:r>
                      <a:r>
                        <a:rPr lang="en-US" sz="1700" b="0" i="0" u="none" strike="noStrike" dirty="0" smtClean="0">
                          <a:solidFill>
                            <a:srgbClr val="000000"/>
                          </a:solidFill>
                          <a:effectLst/>
                          <a:latin typeface="Calibri" panose="020F0502020204030204" pitchFamily="34" charset="0"/>
                          <a:cs typeface="Calibri" panose="020F0502020204030204" pitchFamily="34" charset="0"/>
                        </a:rPr>
                        <a:t>7 419 113</a:t>
                      </a:r>
                      <a:endParaRPr lang="en-US" sz="17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r h="405671">
                <a:tc>
                  <a:txBody>
                    <a:bodyPr/>
                    <a:lstStyle/>
                    <a:p>
                      <a:pPr marL="0" indent="0" algn="l" defTabSz="914400" rtl="0" eaLnBrk="1" fontAlgn="b" latinLnBrk="0" hangingPunct="1">
                        <a:lnSpc>
                          <a:spcPct val="120000"/>
                        </a:lnSpc>
                        <a:buFont typeface="+mj-lt"/>
                        <a:buNone/>
                      </a:pPr>
                      <a:r>
                        <a:rPr lang="en-ZA" sz="1800" b="0" i="0" u="none" strike="noStrike" kern="1200" dirty="0" smtClean="0">
                          <a:solidFill>
                            <a:schemeClr val="tx1"/>
                          </a:solidFill>
                          <a:effectLst/>
                          <a:latin typeface="Calibri" panose="020F0502020204030204" pitchFamily="34" charset="0"/>
                          <a:ea typeface="+mn-ea"/>
                          <a:cs typeface="Calibri" panose="020F0502020204030204" pitchFamily="34" charset="0"/>
                        </a:rPr>
                        <a:t> Stats SA</a:t>
                      </a:r>
                      <a:endParaRPr lang="en-ZA" sz="18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7620" marR="7620" marT="7620" marB="0" anchor="b"/>
                </a:tc>
                <a:tc>
                  <a:txBody>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en-ZA" sz="1700" u="none" strike="noStrike" dirty="0" smtClean="0">
                          <a:solidFill>
                            <a:schemeClr val="tx1"/>
                          </a:solidFill>
                          <a:effectLst/>
                          <a:latin typeface="Calibri" panose="020F0502020204030204" pitchFamily="34" charset="0"/>
                          <a:cs typeface="Calibri" panose="020F0502020204030204" pitchFamily="34" charset="0"/>
                        </a:rPr>
                        <a:t>15</a:t>
                      </a:r>
                      <a:endParaRPr lang="en-ZA" sz="1700" b="0" i="0" u="none" strike="noStrike" dirty="0" smtClean="0">
                        <a:solidFill>
                          <a:schemeClr val="tx1"/>
                        </a:solidFill>
                        <a:effectLst/>
                        <a:latin typeface="Calibri" panose="020F0502020204030204" pitchFamily="34" charset="0"/>
                        <a:cs typeface="Calibri" panose="020F0502020204030204" pitchFamily="34" charset="0"/>
                      </a:endParaRPr>
                    </a:p>
                  </a:txBody>
                  <a:tcPr/>
                </a:tc>
                <a:tc>
                  <a:txBody>
                    <a:bodyPr/>
                    <a:lstStyle/>
                    <a:p>
                      <a:pPr algn="r" fontAlgn="b">
                        <a:lnSpc>
                          <a:spcPct val="130000"/>
                        </a:lnSpc>
                      </a:pPr>
                      <a:r>
                        <a:rPr lang="en-ZA" sz="1700" b="0" i="0" u="none" strike="noStrike" dirty="0" smtClean="0">
                          <a:solidFill>
                            <a:schemeClr val="tx1"/>
                          </a:solidFill>
                          <a:effectLst/>
                          <a:latin typeface="Calibri" panose="020F0502020204030204" pitchFamily="34" charset="0"/>
                          <a:cs typeface="Calibri" panose="020F0502020204030204" pitchFamily="34" charset="0"/>
                        </a:rPr>
                        <a:t>21</a:t>
                      </a:r>
                      <a:endParaRPr lang="en-ZA" sz="17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b"/>
                </a:tc>
                <a:tc>
                  <a:txBody>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en-ZA" sz="1700" u="none" strike="noStrike" dirty="0" smtClean="0">
                          <a:solidFill>
                            <a:schemeClr val="tx1"/>
                          </a:solidFill>
                          <a:effectLst/>
                          <a:latin typeface="Calibri" panose="020F0502020204030204" pitchFamily="34" charset="0"/>
                          <a:cs typeface="Calibri" panose="020F0502020204030204" pitchFamily="34" charset="0"/>
                        </a:rPr>
                        <a:t>R 15 414 000</a:t>
                      </a:r>
                      <a:endParaRPr lang="en-ZA" sz="1700" b="0" i="0" u="none" strike="noStrike" dirty="0" smtClean="0">
                        <a:solidFill>
                          <a:schemeClr val="tx1"/>
                        </a:solidFill>
                        <a:effectLst/>
                        <a:latin typeface="Calibri" panose="020F0502020204030204" pitchFamily="34" charset="0"/>
                        <a:cs typeface="Calibri" panose="020F0502020204030204" pitchFamily="34" charset="0"/>
                      </a:endParaRPr>
                    </a:p>
                  </a:txBody>
                  <a:tcPr/>
                </a:tc>
                <a:tc>
                  <a:txBody>
                    <a:bodyPr/>
                    <a:lstStyle/>
                    <a:p>
                      <a:pPr algn="r" fontAlgn="b">
                        <a:lnSpc>
                          <a:spcPct val="130000"/>
                        </a:lnSpc>
                      </a:pPr>
                      <a:r>
                        <a:rPr lang="en-ZA" sz="1700" b="0" i="0" u="none" strike="noStrike" dirty="0" smtClean="0">
                          <a:solidFill>
                            <a:schemeClr val="tx1"/>
                          </a:solidFill>
                          <a:effectLst/>
                          <a:latin typeface="Calibri" panose="020F0502020204030204" pitchFamily="34" charset="0"/>
                          <a:cs typeface="Calibri" panose="020F0502020204030204" pitchFamily="34" charset="0"/>
                        </a:rPr>
                        <a:t>R 17 474 000</a:t>
                      </a:r>
                      <a:endParaRPr lang="en-ZA" sz="17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b"/>
                </a:tc>
              </a:tr>
              <a:tr h="453510">
                <a:tc>
                  <a:txBody>
                    <a:bodyPr/>
                    <a:lstStyle/>
                    <a:p>
                      <a:pPr marL="0" indent="0" algn="l" defTabSz="914400" rtl="0" eaLnBrk="1" fontAlgn="b" latinLnBrk="0" hangingPunct="1">
                        <a:lnSpc>
                          <a:spcPct val="120000"/>
                        </a:lnSpc>
                        <a:buFont typeface="+mj-lt"/>
                        <a:buNone/>
                      </a:pPr>
                      <a:r>
                        <a:rPr lang="en-ZA" sz="1800" b="0" i="0" u="none" strike="noStrike" kern="1200" dirty="0" smtClean="0">
                          <a:solidFill>
                            <a:schemeClr val="tx1"/>
                          </a:solidFill>
                          <a:effectLst/>
                          <a:latin typeface="Calibri" panose="020F0502020204030204" pitchFamily="34" charset="0"/>
                          <a:ea typeface="+mn-ea"/>
                          <a:cs typeface="Calibri" panose="020F0502020204030204" pitchFamily="34" charset="0"/>
                        </a:rPr>
                        <a:t> Tourism</a:t>
                      </a:r>
                      <a:endParaRPr lang="en-ZA" sz="18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7620" marR="7620" marT="7620" marB="0" anchor="b"/>
                </a:tc>
                <a:tc>
                  <a:txBody>
                    <a:bodyPr/>
                    <a:lstStyle/>
                    <a:p>
                      <a:pPr algn="r">
                        <a:lnSpc>
                          <a:spcPct val="130000"/>
                        </a:lnSpc>
                      </a:pPr>
                      <a:r>
                        <a:rPr lang="en-ZA" sz="1700" dirty="0" smtClean="0">
                          <a:latin typeface="Calibri" panose="020F0502020204030204" pitchFamily="34" charset="0"/>
                          <a:cs typeface="Calibri" panose="020F0502020204030204" pitchFamily="34" charset="0"/>
                        </a:rPr>
                        <a:t>8</a:t>
                      </a:r>
                    </a:p>
                  </a:txBody>
                  <a:tcPr/>
                </a:tc>
                <a:tc>
                  <a:txBody>
                    <a:bodyPr/>
                    <a:lstStyle/>
                    <a:p>
                      <a:pPr algn="r" fontAlgn="b">
                        <a:lnSpc>
                          <a:spcPct val="130000"/>
                        </a:lnSpc>
                      </a:pPr>
                      <a:r>
                        <a:rPr lang="en-ZA" sz="1700" b="0" i="0" u="none" strike="noStrike" dirty="0" smtClean="0">
                          <a:solidFill>
                            <a:schemeClr val="tx1"/>
                          </a:solidFill>
                          <a:effectLst/>
                          <a:latin typeface="Calibri" panose="020F0502020204030204" pitchFamily="34" charset="0"/>
                          <a:cs typeface="Calibri" panose="020F0502020204030204" pitchFamily="34" charset="0"/>
                        </a:rPr>
                        <a:t>44</a:t>
                      </a:r>
                      <a:endParaRPr lang="en-ZA" sz="17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b"/>
                </a:tc>
                <a:tc>
                  <a:txBody>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en-ZA" sz="1700" u="none" strike="noStrike" dirty="0" smtClean="0">
                          <a:solidFill>
                            <a:schemeClr val="tx1"/>
                          </a:solidFill>
                          <a:effectLst/>
                          <a:latin typeface="Calibri" panose="020F0502020204030204" pitchFamily="34" charset="0"/>
                          <a:cs typeface="Calibri" panose="020F0502020204030204" pitchFamily="34" charset="0"/>
                        </a:rPr>
                        <a:t>R 24 586 743</a:t>
                      </a:r>
                      <a:endParaRPr lang="en-ZA" sz="1700" b="0" i="0" u="none" strike="noStrike" dirty="0" smtClean="0">
                        <a:solidFill>
                          <a:schemeClr val="tx1"/>
                        </a:solidFill>
                        <a:effectLst/>
                        <a:latin typeface="Calibri" panose="020F0502020204030204" pitchFamily="34" charset="0"/>
                        <a:cs typeface="Calibri" panose="020F0502020204030204" pitchFamily="34" charset="0"/>
                      </a:endParaRPr>
                    </a:p>
                  </a:txBody>
                  <a:tcPr/>
                </a:tc>
                <a:tc>
                  <a:txBody>
                    <a:bodyPr/>
                    <a:lstStyle/>
                    <a:p>
                      <a:pPr algn="r" fontAlgn="b">
                        <a:lnSpc>
                          <a:spcPct val="130000"/>
                        </a:lnSpc>
                      </a:pPr>
                      <a:r>
                        <a:rPr lang="en-US" sz="1700" b="0" i="0" u="none" strike="noStrike" dirty="0">
                          <a:solidFill>
                            <a:srgbClr val="000000"/>
                          </a:solidFill>
                          <a:effectLst/>
                          <a:latin typeface="Calibri" panose="020F0502020204030204" pitchFamily="34" charset="0"/>
                          <a:cs typeface="Calibri" panose="020F0502020204030204" pitchFamily="34" charset="0"/>
                        </a:rPr>
                        <a:t>R </a:t>
                      </a:r>
                      <a:r>
                        <a:rPr lang="en-US" sz="1700" b="0" i="0" u="none" strike="noStrike" dirty="0" smtClean="0">
                          <a:solidFill>
                            <a:srgbClr val="000000"/>
                          </a:solidFill>
                          <a:effectLst/>
                          <a:latin typeface="Calibri" panose="020F0502020204030204" pitchFamily="34" charset="0"/>
                          <a:cs typeface="Calibri" panose="020F0502020204030204" pitchFamily="34" charset="0"/>
                        </a:rPr>
                        <a:t>123</a:t>
                      </a:r>
                      <a:r>
                        <a:rPr lang="en-US" sz="1700" b="0" i="0" u="none" strike="noStrike" baseline="0" dirty="0" smtClean="0">
                          <a:solidFill>
                            <a:srgbClr val="000000"/>
                          </a:solidFill>
                          <a:effectLst/>
                          <a:latin typeface="Calibri" panose="020F0502020204030204" pitchFamily="34" charset="0"/>
                          <a:cs typeface="Calibri" panose="020F0502020204030204" pitchFamily="34" charset="0"/>
                        </a:rPr>
                        <a:t> </a:t>
                      </a:r>
                      <a:r>
                        <a:rPr lang="en-US" sz="1700" b="0" i="0" u="none" strike="noStrike" dirty="0" smtClean="0">
                          <a:solidFill>
                            <a:srgbClr val="000000"/>
                          </a:solidFill>
                          <a:effectLst/>
                          <a:latin typeface="Calibri" panose="020F0502020204030204" pitchFamily="34" charset="0"/>
                          <a:cs typeface="Calibri" panose="020F0502020204030204" pitchFamily="34" charset="0"/>
                        </a:rPr>
                        <a:t>894</a:t>
                      </a:r>
                      <a:r>
                        <a:rPr lang="en-US" sz="1700" b="0" i="0" u="none" strike="noStrike" baseline="0" dirty="0" smtClean="0">
                          <a:solidFill>
                            <a:srgbClr val="000000"/>
                          </a:solidFill>
                          <a:effectLst/>
                          <a:latin typeface="Calibri" panose="020F0502020204030204" pitchFamily="34" charset="0"/>
                          <a:cs typeface="Calibri" panose="020F0502020204030204" pitchFamily="34" charset="0"/>
                        </a:rPr>
                        <a:t> </a:t>
                      </a:r>
                      <a:r>
                        <a:rPr lang="en-US" sz="1700" b="0" i="0" u="none" strike="noStrike" dirty="0" smtClean="0">
                          <a:solidFill>
                            <a:srgbClr val="000000"/>
                          </a:solidFill>
                          <a:effectLst/>
                          <a:latin typeface="Calibri" panose="020F0502020204030204" pitchFamily="34" charset="0"/>
                          <a:cs typeface="Calibri" panose="020F0502020204030204" pitchFamily="34" charset="0"/>
                        </a:rPr>
                        <a:t>801</a:t>
                      </a:r>
                      <a:endParaRPr lang="en-US" sz="17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xmlns="" val="3270522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38</a:t>
            </a:fld>
            <a:endParaRPr lang="en-US" sz="1400" b="0" dirty="0">
              <a:solidFill>
                <a:schemeClr val="bg1"/>
              </a:solidFill>
            </a:endParaRPr>
          </a:p>
        </p:txBody>
      </p:sp>
      <p:sp>
        <p:nvSpPr>
          <p:cNvPr id="2" name="TextBox 1"/>
          <p:cNvSpPr txBox="1"/>
          <p:nvPr/>
        </p:nvSpPr>
        <p:spPr>
          <a:xfrm>
            <a:off x="179512" y="1412776"/>
            <a:ext cx="8568952" cy="5001369"/>
          </a:xfrm>
          <a:prstGeom prst="rect">
            <a:avLst/>
          </a:prstGeom>
          <a:noFill/>
        </p:spPr>
        <p:txBody>
          <a:bodyPr wrap="square" rtlCol="0">
            <a:spAutoFit/>
          </a:bodyPr>
          <a:lstStyle/>
          <a:p>
            <a:pPr marL="457200" indent="-457200" algn="just">
              <a:lnSpc>
                <a:spcPct val="110000"/>
              </a:lnSpc>
              <a:buFont typeface="Wingdings" panose="05000000000000000000" pitchFamily="2" charset="2"/>
              <a:buChar char="§"/>
            </a:pPr>
            <a:r>
              <a:rPr lang="en-ZA" sz="1900" dirty="0" smtClean="0">
                <a:latin typeface="Calibri" pitchFamily="34" charset="0"/>
              </a:rPr>
              <a:t>Of these 27 depts. the following departments incurred the highest costs:</a:t>
            </a:r>
          </a:p>
          <a:p>
            <a:pPr lvl="2" indent="-457200" algn="just">
              <a:lnSpc>
                <a:spcPct val="110000"/>
              </a:lnSpc>
              <a:buFont typeface="Wingdings" panose="05000000000000000000" pitchFamily="2" charset="2"/>
              <a:buChar char="§"/>
            </a:pPr>
            <a:r>
              <a:rPr lang="en-ZA" sz="1900" b="1" dirty="0" smtClean="0">
                <a:latin typeface="Calibri" pitchFamily="34" charset="0"/>
              </a:rPr>
              <a:t>National Treasury  </a:t>
            </a:r>
            <a:r>
              <a:rPr lang="en-ZA" sz="1900" dirty="0" smtClean="0">
                <a:latin typeface="Calibri" pitchFamily="34" charset="0"/>
              </a:rPr>
              <a:t>– reported a cost of R527m of which R10m was spent on the Infrastructure Delivery Improvement Programme (IDIP), R8.2m on service provider to develop and deliver training programmes to support Infrastructure Delivery Management System (IDMS), R5.2m provision of technical assistance to the IDIP and R4.7m to support the Free State Provincial Treasury with the implementation and management of IDMS.</a:t>
            </a:r>
          </a:p>
          <a:p>
            <a:pPr lvl="2" indent="-457200" algn="just">
              <a:lnSpc>
                <a:spcPct val="110000"/>
              </a:lnSpc>
              <a:buFont typeface="Wingdings" panose="05000000000000000000" pitchFamily="2" charset="2"/>
              <a:buChar char="§"/>
            </a:pPr>
            <a:r>
              <a:rPr lang="en-ZA" sz="1900" b="1" dirty="0" smtClean="0">
                <a:latin typeface="Calibri" pitchFamily="34" charset="0"/>
              </a:rPr>
              <a:t>Transport  </a:t>
            </a:r>
            <a:r>
              <a:rPr lang="en-ZA" sz="1900" b="1" dirty="0">
                <a:latin typeface="Calibri" pitchFamily="34" charset="0"/>
              </a:rPr>
              <a:t>-  </a:t>
            </a:r>
            <a:r>
              <a:rPr lang="en-ZA" sz="1900" dirty="0">
                <a:latin typeface="Calibri" pitchFamily="34" charset="0"/>
              </a:rPr>
              <a:t>reported a cost of </a:t>
            </a:r>
            <a:r>
              <a:rPr lang="en-ZA" sz="1900" dirty="0" smtClean="0">
                <a:latin typeface="Calibri" pitchFamily="34" charset="0"/>
              </a:rPr>
              <a:t>R443m </a:t>
            </a:r>
            <a:r>
              <a:rPr lang="en-ZA" sz="1900" dirty="0">
                <a:latin typeface="Calibri" pitchFamily="34" charset="0"/>
              </a:rPr>
              <a:t>of which </a:t>
            </a:r>
            <a:r>
              <a:rPr lang="en-ZA" sz="1900" dirty="0" smtClean="0">
                <a:latin typeface="Calibri" pitchFamily="34" charset="0"/>
              </a:rPr>
              <a:t>R269m </a:t>
            </a:r>
            <a:r>
              <a:rPr lang="en-ZA" sz="1900" dirty="0">
                <a:latin typeface="Calibri" pitchFamily="34" charset="0"/>
              </a:rPr>
              <a:t>was spent on eNaTIS, </a:t>
            </a:r>
            <a:r>
              <a:rPr lang="en-ZA" sz="1900" dirty="0" smtClean="0">
                <a:latin typeface="Calibri" pitchFamily="34" charset="0"/>
              </a:rPr>
              <a:t>R 113m </a:t>
            </a:r>
            <a:r>
              <a:rPr lang="en-ZA" sz="1900" dirty="0">
                <a:latin typeface="Calibri" pitchFamily="34" charset="0"/>
              </a:rPr>
              <a:t>on Taxi Scrapping Administrator and </a:t>
            </a:r>
            <a:r>
              <a:rPr lang="en-ZA" sz="1900" dirty="0" smtClean="0">
                <a:latin typeface="Calibri" pitchFamily="34" charset="0"/>
              </a:rPr>
              <a:t>R11 m </a:t>
            </a:r>
            <a:r>
              <a:rPr lang="en-ZA" sz="1900" dirty="0">
                <a:latin typeface="Calibri" pitchFamily="34" charset="0"/>
              </a:rPr>
              <a:t>on S’Hamba Sonke. </a:t>
            </a:r>
            <a:endParaRPr lang="en-ZA" sz="1900" dirty="0" smtClean="0">
              <a:latin typeface="Calibri" pitchFamily="34" charset="0"/>
            </a:endParaRPr>
          </a:p>
          <a:p>
            <a:pPr lvl="2" indent="-457200" algn="just">
              <a:lnSpc>
                <a:spcPct val="110000"/>
              </a:lnSpc>
              <a:buFont typeface="Wingdings" panose="05000000000000000000" pitchFamily="2" charset="2"/>
              <a:buChar char="§"/>
            </a:pPr>
            <a:r>
              <a:rPr lang="en-ZA" sz="2000" b="1" dirty="0">
                <a:latin typeface="Calibri" pitchFamily="34" charset="0"/>
              </a:rPr>
              <a:t>Rural Development – </a:t>
            </a:r>
            <a:r>
              <a:rPr lang="en-ZA" sz="2000" dirty="0">
                <a:latin typeface="Calibri" pitchFamily="34" charset="0"/>
              </a:rPr>
              <a:t>reported a cost of </a:t>
            </a:r>
            <a:r>
              <a:rPr lang="en-ZA" sz="2000" dirty="0" smtClean="0">
                <a:latin typeface="Calibri" pitchFamily="34" charset="0"/>
              </a:rPr>
              <a:t>R441m </a:t>
            </a:r>
            <a:r>
              <a:rPr lang="en-ZA" sz="2000" dirty="0">
                <a:latin typeface="Calibri" pitchFamily="34" charset="0"/>
              </a:rPr>
              <a:t>of which R128m was spent on Legal Services, </a:t>
            </a:r>
            <a:r>
              <a:rPr lang="en-ZA" sz="2000" dirty="0" smtClean="0">
                <a:latin typeface="Calibri" pitchFamily="34" charset="0"/>
              </a:rPr>
              <a:t>R91m </a:t>
            </a:r>
            <a:r>
              <a:rPr lang="en-ZA" sz="2000" dirty="0">
                <a:latin typeface="Calibri" pitchFamily="34" charset="0"/>
              </a:rPr>
              <a:t>on Project Management, </a:t>
            </a:r>
            <a:r>
              <a:rPr lang="en-ZA" sz="2000" dirty="0" smtClean="0">
                <a:latin typeface="Calibri" pitchFamily="34" charset="0"/>
              </a:rPr>
              <a:t>R80m </a:t>
            </a:r>
            <a:r>
              <a:rPr lang="en-ZA" sz="2000" dirty="0">
                <a:latin typeface="Calibri" pitchFamily="34" charset="0"/>
              </a:rPr>
              <a:t>on Research and Advisory, and R1m respectively spent on the Audit Committee, Board Members, Financial Management and HR Management</a:t>
            </a:r>
            <a:r>
              <a:rPr lang="en-ZA" sz="2000" dirty="0" smtClean="0">
                <a:latin typeface="Calibri" pitchFamily="34" charset="0"/>
              </a:rPr>
              <a:t>.</a:t>
            </a:r>
            <a:endParaRPr lang="en-ZA" sz="2000" b="0" dirty="0">
              <a:latin typeface="Calibri" pitchFamily="34" charset="0"/>
            </a:endParaRPr>
          </a:p>
        </p:txBody>
      </p:sp>
      <p:sp>
        <p:nvSpPr>
          <p:cNvPr id="6" name="Title 1"/>
          <p:cNvSpPr>
            <a:spLocks noGrp="1"/>
          </p:cNvSpPr>
          <p:nvPr>
            <p:ph type="title"/>
          </p:nvPr>
        </p:nvSpPr>
        <p:spPr>
          <a:xfrm>
            <a:off x="539552" y="548680"/>
            <a:ext cx="8229600" cy="868933"/>
          </a:xfrm>
        </p:spPr>
        <p:txBody>
          <a:bodyPr/>
          <a:lstStyle/>
          <a:p>
            <a:r>
              <a:rPr lang="en-US" sz="2800" b="1" kern="1200" dirty="0">
                <a:solidFill>
                  <a:srgbClr val="800000"/>
                </a:solidFill>
                <a:latin typeface="Calibri" pitchFamily="34" charset="0"/>
                <a:cs typeface="Calibri" pitchFamily="34" charset="0"/>
              </a:rPr>
              <a:t>Opportunities for efficiency, effectiveness and value for </a:t>
            </a:r>
            <a:r>
              <a:rPr lang="en-US" sz="2800" b="1" kern="1200" dirty="0" smtClean="0">
                <a:solidFill>
                  <a:srgbClr val="800000"/>
                </a:solidFill>
                <a:latin typeface="Calibri" pitchFamily="34" charset="0"/>
                <a:cs typeface="Calibri" pitchFamily="34" charset="0"/>
              </a:rPr>
              <a:t>money (2)</a:t>
            </a:r>
            <a:endParaRPr lang="en-ZA" sz="4000" dirty="0"/>
          </a:p>
        </p:txBody>
      </p:sp>
    </p:spTree>
    <p:extLst>
      <p:ext uri="{BB962C8B-B14F-4D97-AF65-F5344CB8AC3E}">
        <p14:creationId xmlns:p14="http://schemas.microsoft.com/office/powerpoint/2010/main" xmlns="" val="3153052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16216" y="630932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39</a:t>
            </a:fld>
            <a:endParaRPr lang="en-US" sz="1400" b="0" dirty="0">
              <a:solidFill>
                <a:schemeClr val="bg1"/>
              </a:solidFill>
            </a:endParaRPr>
          </a:p>
        </p:txBody>
      </p:sp>
      <p:sp>
        <p:nvSpPr>
          <p:cNvPr id="2" name="TextBox 1"/>
          <p:cNvSpPr txBox="1"/>
          <p:nvPr/>
        </p:nvSpPr>
        <p:spPr>
          <a:xfrm>
            <a:off x="180390" y="1275634"/>
            <a:ext cx="8784097" cy="5033686"/>
          </a:xfrm>
          <a:prstGeom prst="rect">
            <a:avLst/>
          </a:prstGeom>
          <a:noFill/>
        </p:spPr>
        <p:txBody>
          <a:bodyPr wrap="square" rtlCol="0">
            <a:spAutoFit/>
          </a:bodyPr>
          <a:lstStyle/>
          <a:p>
            <a:pPr lvl="2" indent="-457200" algn="just">
              <a:lnSpc>
                <a:spcPct val="130000"/>
              </a:lnSpc>
              <a:buClr>
                <a:schemeClr val="accent5">
                  <a:lumMod val="50000"/>
                </a:schemeClr>
              </a:buClr>
              <a:buFont typeface="Wingdings" panose="05000000000000000000" pitchFamily="2" charset="2"/>
              <a:buChar char="§"/>
            </a:pPr>
            <a:r>
              <a:rPr lang="en-ZA" sz="1900" b="1" dirty="0" smtClean="0">
                <a:latin typeface="Calibri" pitchFamily="34" charset="0"/>
              </a:rPr>
              <a:t>Energy  </a:t>
            </a:r>
            <a:r>
              <a:rPr lang="en-ZA" sz="1900" b="1" dirty="0">
                <a:latin typeface="Calibri" pitchFamily="34" charset="0"/>
              </a:rPr>
              <a:t>– </a:t>
            </a:r>
            <a:r>
              <a:rPr lang="en-ZA" sz="1900" dirty="0">
                <a:latin typeface="Calibri" pitchFamily="34" charset="0"/>
              </a:rPr>
              <a:t>reported a cost of </a:t>
            </a:r>
            <a:r>
              <a:rPr lang="en-ZA" sz="1900" dirty="0" smtClean="0">
                <a:latin typeface="Calibri" pitchFamily="34" charset="0"/>
              </a:rPr>
              <a:t>R 277m </a:t>
            </a:r>
            <a:r>
              <a:rPr lang="en-ZA" sz="1900" dirty="0">
                <a:latin typeface="Calibri" pitchFamily="34" charset="0"/>
              </a:rPr>
              <a:t>of which </a:t>
            </a:r>
            <a:r>
              <a:rPr lang="en-ZA" sz="1900" dirty="0" smtClean="0">
                <a:latin typeface="Calibri" pitchFamily="34" charset="0"/>
              </a:rPr>
              <a:t>R 171m </a:t>
            </a:r>
            <a:r>
              <a:rPr lang="en-ZA" sz="1900" dirty="0">
                <a:latin typeface="Calibri" pitchFamily="34" charset="0"/>
              </a:rPr>
              <a:t>was spent on the procurement of the </a:t>
            </a:r>
            <a:r>
              <a:rPr lang="en-ZA" sz="1900" dirty="0" smtClean="0">
                <a:latin typeface="Calibri" pitchFamily="34" charset="0"/>
              </a:rPr>
              <a:t>Nuclear New Build Programme (NNBP) </a:t>
            </a:r>
            <a:r>
              <a:rPr lang="en-ZA" sz="1900" dirty="0">
                <a:latin typeface="Calibri" pitchFamily="34" charset="0"/>
              </a:rPr>
              <a:t>Management System, </a:t>
            </a:r>
            <a:r>
              <a:rPr lang="en-ZA" sz="1900" dirty="0" smtClean="0">
                <a:latin typeface="Calibri" pitchFamily="34" charset="0"/>
              </a:rPr>
              <a:t>R 20m </a:t>
            </a:r>
            <a:r>
              <a:rPr lang="en-ZA" sz="1900" dirty="0">
                <a:latin typeface="Calibri" pitchFamily="34" charset="0"/>
              </a:rPr>
              <a:t>was spent on appointment of transactional advisors to review the state of readiness for the National New Build Programme. </a:t>
            </a:r>
            <a:endParaRPr lang="en-ZA" sz="1900" dirty="0" smtClean="0">
              <a:latin typeface="Calibri" pitchFamily="34" charset="0"/>
            </a:endParaRPr>
          </a:p>
          <a:p>
            <a:pPr lvl="2" indent="-457200" algn="just">
              <a:lnSpc>
                <a:spcPct val="130000"/>
              </a:lnSpc>
              <a:buClr>
                <a:schemeClr val="accent5">
                  <a:lumMod val="50000"/>
                </a:schemeClr>
              </a:buClr>
              <a:buFont typeface="Wingdings" panose="05000000000000000000" pitchFamily="2" charset="2"/>
              <a:buChar char="§"/>
            </a:pPr>
            <a:r>
              <a:rPr lang="en-ZA" sz="1900" b="1" dirty="0">
                <a:latin typeface="Calibri" pitchFamily="34" charset="0"/>
              </a:rPr>
              <a:t>Cooperative Governance – </a:t>
            </a:r>
            <a:r>
              <a:rPr lang="en-ZA" sz="1900" dirty="0">
                <a:latin typeface="Calibri" pitchFamily="34" charset="0"/>
              </a:rPr>
              <a:t>reported a cost of </a:t>
            </a:r>
            <a:r>
              <a:rPr lang="en-ZA" sz="1900" dirty="0" smtClean="0">
                <a:latin typeface="Calibri" pitchFamily="34" charset="0"/>
              </a:rPr>
              <a:t>R 186m </a:t>
            </a:r>
            <a:r>
              <a:rPr lang="en-ZA" sz="1900" dirty="0">
                <a:latin typeface="Calibri" pitchFamily="34" charset="0"/>
              </a:rPr>
              <a:t>of which </a:t>
            </a:r>
            <a:r>
              <a:rPr lang="en-ZA" sz="1900" dirty="0" smtClean="0">
                <a:latin typeface="Calibri" pitchFamily="34" charset="0"/>
              </a:rPr>
              <a:t>R 106m </a:t>
            </a:r>
            <a:r>
              <a:rPr lang="en-ZA" sz="1900" dirty="0">
                <a:latin typeface="Calibri" pitchFamily="34" charset="0"/>
              </a:rPr>
              <a:t>was spent on the </a:t>
            </a:r>
            <a:r>
              <a:rPr lang="en-ZA" sz="1900" dirty="0" smtClean="0">
                <a:latin typeface="Calibri" pitchFamily="34" charset="0"/>
              </a:rPr>
              <a:t>appointment of a service provider to review </a:t>
            </a:r>
            <a:r>
              <a:rPr lang="en-ZA" sz="1900" dirty="0">
                <a:latin typeface="Calibri" pitchFamily="34" charset="0"/>
              </a:rPr>
              <a:t>and </a:t>
            </a:r>
            <a:r>
              <a:rPr lang="en-ZA" sz="1900" dirty="0" smtClean="0">
                <a:latin typeface="Calibri" pitchFamily="34" charset="0"/>
              </a:rPr>
              <a:t>enhance the simplified Revenue Plan </a:t>
            </a:r>
            <a:r>
              <a:rPr lang="en-ZA" sz="1900" dirty="0">
                <a:latin typeface="Calibri" pitchFamily="34" charset="0"/>
              </a:rPr>
              <a:t>M</a:t>
            </a:r>
            <a:r>
              <a:rPr lang="en-ZA" sz="1900" dirty="0" smtClean="0">
                <a:latin typeface="Calibri" pitchFamily="34" charset="0"/>
              </a:rPr>
              <a:t>odel </a:t>
            </a:r>
            <a:r>
              <a:rPr lang="en-ZA" sz="1900" dirty="0">
                <a:latin typeface="Calibri" pitchFamily="34" charset="0"/>
              </a:rPr>
              <a:t>for customisation and implementation in selected municipalities,  </a:t>
            </a:r>
            <a:r>
              <a:rPr lang="en-ZA" sz="1900" dirty="0" smtClean="0">
                <a:latin typeface="Calibri" pitchFamily="34" charset="0"/>
              </a:rPr>
              <a:t>R 9.5m </a:t>
            </a:r>
            <a:r>
              <a:rPr lang="en-ZA" sz="1900" dirty="0">
                <a:latin typeface="Calibri" pitchFamily="34" charset="0"/>
              </a:rPr>
              <a:t>was spent </a:t>
            </a:r>
            <a:r>
              <a:rPr lang="en-ZA" sz="1900" dirty="0" smtClean="0">
                <a:latin typeface="Calibri" pitchFamily="34" charset="0"/>
              </a:rPr>
              <a:t>on the appointment of a service provider to develop prototype staff establishments.</a:t>
            </a:r>
            <a:endParaRPr lang="en-ZA" sz="1900" dirty="0">
              <a:latin typeface="Calibri" pitchFamily="34" charset="0"/>
            </a:endParaRPr>
          </a:p>
          <a:p>
            <a:pPr lvl="2" indent="-457200" algn="just">
              <a:lnSpc>
                <a:spcPct val="130000"/>
              </a:lnSpc>
              <a:buClr>
                <a:schemeClr val="accent5">
                  <a:lumMod val="50000"/>
                </a:schemeClr>
              </a:buClr>
              <a:buFont typeface="Wingdings" panose="05000000000000000000" pitchFamily="2" charset="2"/>
              <a:buChar char="§"/>
            </a:pPr>
            <a:r>
              <a:rPr lang="en-ZA" sz="1900" b="1" dirty="0">
                <a:latin typeface="Calibri" pitchFamily="34" charset="0"/>
              </a:rPr>
              <a:t>Water and Sanitation – </a:t>
            </a:r>
            <a:r>
              <a:rPr lang="en-ZA" sz="1900" dirty="0">
                <a:latin typeface="Calibri" pitchFamily="34" charset="0"/>
              </a:rPr>
              <a:t>reported a cost of </a:t>
            </a:r>
            <a:r>
              <a:rPr lang="en-ZA" sz="1900" dirty="0" smtClean="0">
                <a:latin typeface="Calibri" pitchFamily="34" charset="0"/>
              </a:rPr>
              <a:t>R 114m </a:t>
            </a:r>
            <a:r>
              <a:rPr lang="en-ZA" sz="1900" dirty="0">
                <a:latin typeface="Calibri" pitchFamily="34" charset="0"/>
              </a:rPr>
              <a:t>of which </a:t>
            </a:r>
            <a:r>
              <a:rPr lang="en-ZA" sz="1900" dirty="0" smtClean="0">
                <a:latin typeface="Calibri" pitchFamily="34" charset="0"/>
              </a:rPr>
              <a:t>R 13.5m </a:t>
            </a:r>
            <a:r>
              <a:rPr lang="en-ZA" sz="1900" dirty="0">
                <a:latin typeface="Calibri" pitchFamily="34" charset="0"/>
              </a:rPr>
              <a:t>was </a:t>
            </a:r>
            <a:r>
              <a:rPr lang="en-ZA" sz="1900" dirty="0" smtClean="0">
                <a:latin typeface="Calibri" pitchFamily="34" charset="0"/>
              </a:rPr>
              <a:t>spent on an impact </a:t>
            </a:r>
            <a:r>
              <a:rPr lang="en-ZA" sz="1900" dirty="0">
                <a:latin typeface="Calibri" pitchFamily="34" charset="0"/>
              </a:rPr>
              <a:t>assessment of water and sanitation infrastructure in 153 Water Services Authorities and </a:t>
            </a:r>
            <a:r>
              <a:rPr lang="en-ZA" sz="1900" dirty="0" smtClean="0">
                <a:latin typeface="Calibri" pitchFamily="34" charset="0"/>
              </a:rPr>
              <a:t>R 12m </a:t>
            </a:r>
            <a:r>
              <a:rPr lang="en-ZA" sz="1900" dirty="0">
                <a:latin typeface="Calibri" pitchFamily="34" charset="0"/>
              </a:rPr>
              <a:t>on </a:t>
            </a:r>
            <a:r>
              <a:rPr lang="en-ZA" sz="1900" dirty="0" smtClean="0">
                <a:latin typeface="Calibri" pitchFamily="34" charset="0"/>
              </a:rPr>
              <a:t>a post </a:t>
            </a:r>
            <a:r>
              <a:rPr lang="en-ZA" sz="1900" dirty="0">
                <a:latin typeface="Calibri" pitchFamily="34" charset="0"/>
              </a:rPr>
              <a:t>feasibility bridging study for the proposed bulk conveyance infrastructure from the raised Clan William Dam</a:t>
            </a:r>
            <a:r>
              <a:rPr lang="en-ZA" sz="1900" dirty="0" smtClean="0">
                <a:latin typeface="Calibri" pitchFamily="34" charset="0"/>
              </a:rPr>
              <a:t>.</a:t>
            </a:r>
            <a:endParaRPr lang="en-ZA" sz="1900" dirty="0">
              <a:latin typeface="Calibri" pitchFamily="34" charset="0"/>
            </a:endParaRPr>
          </a:p>
        </p:txBody>
      </p:sp>
      <p:sp>
        <p:nvSpPr>
          <p:cNvPr id="8" name="Title 1"/>
          <p:cNvSpPr>
            <a:spLocks noGrp="1"/>
          </p:cNvSpPr>
          <p:nvPr>
            <p:ph type="title"/>
          </p:nvPr>
        </p:nvSpPr>
        <p:spPr>
          <a:xfrm>
            <a:off x="539552" y="579513"/>
            <a:ext cx="8229600" cy="868933"/>
          </a:xfrm>
        </p:spPr>
        <p:txBody>
          <a:bodyPr/>
          <a:lstStyle/>
          <a:p>
            <a:r>
              <a:rPr lang="en-US" sz="2800" b="1" kern="1200" dirty="0">
                <a:solidFill>
                  <a:srgbClr val="800000"/>
                </a:solidFill>
                <a:latin typeface="Calibri" pitchFamily="34" charset="0"/>
                <a:cs typeface="Calibri" pitchFamily="34" charset="0"/>
              </a:rPr>
              <a:t>Opportunities for efficiency, effectiveness and value for </a:t>
            </a:r>
            <a:r>
              <a:rPr lang="en-US" sz="2800" b="1" kern="1200" dirty="0" smtClean="0">
                <a:solidFill>
                  <a:srgbClr val="800000"/>
                </a:solidFill>
                <a:latin typeface="Calibri" pitchFamily="34" charset="0"/>
                <a:cs typeface="Calibri" pitchFamily="34" charset="0"/>
              </a:rPr>
              <a:t>money (3)</a:t>
            </a:r>
            <a:endParaRPr lang="en-ZA" sz="4000" dirty="0"/>
          </a:p>
        </p:txBody>
      </p:sp>
    </p:spTree>
    <p:extLst>
      <p:ext uri="{BB962C8B-B14F-4D97-AF65-F5344CB8AC3E}">
        <p14:creationId xmlns:p14="http://schemas.microsoft.com/office/powerpoint/2010/main" xmlns="" val="346502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93717" y="559944"/>
            <a:ext cx="8229600" cy="553116"/>
          </a:xfrm>
          <a:noFill/>
        </p:spPr>
        <p:txBody>
          <a:bodyPr/>
          <a:lstStyle/>
          <a:p>
            <a:pPr eaLnBrk="1" hangingPunct="1"/>
            <a:r>
              <a:rPr lang="en-US" sz="3200" b="1" kern="1200" dirty="0" smtClean="0">
                <a:solidFill>
                  <a:srgbClr val="800000"/>
                </a:solidFill>
                <a:latin typeface="Calibri" pitchFamily="34" charset="0"/>
                <a:cs typeface="Calibri" pitchFamily="34" charset="0"/>
              </a:rPr>
              <a:t>     </a:t>
            </a:r>
            <a:r>
              <a:rPr lang="en-US" sz="2800" b="1" kern="1200" dirty="0" smtClean="0">
                <a:solidFill>
                  <a:srgbClr val="800000"/>
                </a:solidFill>
                <a:latin typeface="Calibri" pitchFamily="34" charset="0"/>
                <a:cs typeface="Calibri" pitchFamily="34" charset="0"/>
              </a:rPr>
              <a:t>Introduction (2)</a:t>
            </a:r>
            <a:endParaRPr lang="en-US" sz="2800" b="1" kern="1200" dirty="0">
              <a:solidFill>
                <a:srgbClr val="800000"/>
              </a:solidFill>
              <a:latin typeface="Calibri" pitchFamily="34" charset="0"/>
              <a:cs typeface="Calibri" pitchFamily="34" charset="0"/>
            </a:endParaRPr>
          </a:p>
        </p:txBody>
      </p:sp>
      <p:sp>
        <p:nvSpPr>
          <p:cNvPr id="6" name="Rectangle 4"/>
          <p:cNvSpPr>
            <a:spLocks noChangeArrowheads="1"/>
          </p:cNvSpPr>
          <p:nvPr/>
        </p:nvSpPr>
        <p:spPr bwMode="auto">
          <a:xfrm>
            <a:off x="6524608" y="6381750"/>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a:t>
            </a:fld>
            <a:endParaRPr lang="en-US" sz="1400" b="0" dirty="0">
              <a:solidFill>
                <a:schemeClr val="bg1"/>
              </a:solidFill>
            </a:endParaRPr>
          </a:p>
        </p:txBody>
      </p:sp>
      <p:sp>
        <p:nvSpPr>
          <p:cNvPr id="2" name="TextBox 1"/>
          <p:cNvSpPr txBox="1"/>
          <p:nvPr/>
        </p:nvSpPr>
        <p:spPr>
          <a:xfrm>
            <a:off x="611559" y="1196752"/>
            <a:ext cx="5784237" cy="4968552"/>
          </a:xfrm>
          <a:prstGeom prst="rect">
            <a:avLst/>
          </a:prstGeom>
          <a:noFill/>
        </p:spPr>
        <p:txBody>
          <a:bodyPr wrap="square" rtlCol="0">
            <a:spAutoFit/>
          </a:bodyPr>
          <a:lstStyle/>
          <a:p>
            <a:pPr marL="266700" indent="-158750" algn="just" defTabSz="895350">
              <a:lnSpc>
                <a:spcPct val="140000"/>
              </a:lnSpc>
              <a:buFont typeface="Arial" panose="020B0604020202020204" pitchFamily="34" charset="0"/>
              <a:buChar char="•"/>
            </a:pPr>
            <a:r>
              <a:rPr lang="en-US" sz="2000" dirty="0" smtClean="0">
                <a:latin typeface="Calibri" pitchFamily="34" charset="0"/>
                <a:cs typeface="Calibri" pitchFamily="34" charset="0"/>
              </a:rPr>
              <a:t>Government’s </a:t>
            </a:r>
            <a:r>
              <a:rPr lang="en-US" sz="2000" dirty="0">
                <a:latin typeface="Calibri" pitchFamily="34" charset="0"/>
                <a:cs typeface="Calibri" pitchFamily="34" charset="0"/>
              </a:rPr>
              <a:t>spending plans remains focused on achieving the objectives of the MTSF, which is seen as the vehicle to drive the implementation of and the achievement of the NDP goals.  </a:t>
            </a:r>
          </a:p>
          <a:p>
            <a:pPr marL="266700" indent="-158750" algn="just" defTabSz="895350">
              <a:lnSpc>
                <a:spcPct val="140000"/>
              </a:lnSpc>
              <a:buFont typeface="Arial" panose="020B0604020202020204" pitchFamily="34" charset="0"/>
              <a:buChar char="•"/>
            </a:pPr>
            <a:r>
              <a:rPr lang="en-US" sz="2000" dirty="0">
                <a:latin typeface="Calibri" pitchFamily="34" charset="0"/>
                <a:cs typeface="Calibri" pitchFamily="34" charset="0"/>
              </a:rPr>
              <a:t>The priorities highlighted in the </a:t>
            </a:r>
            <a:r>
              <a:rPr lang="en-US" sz="2000" dirty="0" smtClean="0">
                <a:latin typeface="Calibri" pitchFamily="34" charset="0"/>
                <a:cs typeface="Calibri" pitchFamily="34" charset="0"/>
              </a:rPr>
              <a:t>2017 MTBPS </a:t>
            </a:r>
            <a:r>
              <a:rPr lang="en-US" sz="2000" dirty="0">
                <a:latin typeface="Calibri" pitchFamily="34" charset="0"/>
                <a:cs typeface="Calibri" pitchFamily="34" charset="0"/>
              </a:rPr>
              <a:t>remain </a:t>
            </a:r>
            <a:r>
              <a:rPr lang="en-US" sz="2000" dirty="0" smtClean="0">
                <a:latin typeface="Calibri" pitchFamily="34" charset="0"/>
                <a:cs typeface="Calibri" pitchFamily="34" charset="0"/>
              </a:rPr>
              <a:t>education with the emphasis on higher education funding shortfalls, </a:t>
            </a:r>
            <a:r>
              <a:rPr lang="en-US" sz="2000" dirty="0">
                <a:latin typeface="Calibri" pitchFamily="34" charset="0"/>
                <a:cs typeface="Calibri" pitchFamily="34" charset="0"/>
              </a:rPr>
              <a:t>health, local development </a:t>
            </a:r>
            <a:r>
              <a:rPr lang="en-US" sz="2000" dirty="0" smtClean="0">
                <a:latin typeface="Calibri" pitchFamily="34" charset="0"/>
                <a:cs typeface="Calibri" pitchFamily="34" charset="0"/>
              </a:rPr>
              <a:t>, social development and </a:t>
            </a:r>
            <a:r>
              <a:rPr lang="en-US" sz="2000" dirty="0">
                <a:latin typeface="Calibri" pitchFamily="34" charset="0"/>
                <a:cs typeface="Calibri" pitchFamily="34" charset="0"/>
              </a:rPr>
              <a:t>economic </a:t>
            </a:r>
            <a:r>
              <a:rPr lang="en-US" sz="2000" dirty="0" smtClean="0">
                <a:latin typeface="Calibri" pitchFamily="34" charset="0"/>
                <a:cs typeface="Calibri" pitchFamily="34" charset="0"/>
              </a:rPr>
              <a:t>development.</a:t>
            </a:r>
            <a:endParaRPr lang="en-US" sz="2000" dirty="0">
              <a:latin typeface="Calibri" pitchFamily="34" charset="0"/>
              <a:cs typeface="Calibri" pitchFamily="34" charset="0"/>
            </a:endParaRPr>
          </a:p>
          <a:p>
            <a:pPr marL="266700" indent="-158750" algn="just" defTabSz="895350">
              <a:lnSpc>
                <a:spcPct val="140000"/>
              </a:lnSpc>
              <a:buFont typeface="Arial" panose="020B0604020202020204" pitchFamily="34" charset="0"/>
              <a:buChar char="•"/>
            </a:pPr>
            <a:r>
              <a:rPr lang="en-US" sz="2000" dirty="0">
                <a:latin typeface="Calibri" pitchFamily="34" charset="0"/>
                <a:cs typeface="Calibri" pitchFamily="34" charset="0"/>
              </a:rPr>
              <a:t>However, this presentation does not comment on this prioritisation</a:t>
            </a:r>
            <a:r>
              <a:rPr lang="en-US" sz="2000" dirty="0" smtClean="0">
                <a:latin typeface="Calibri" pitchFamily="34" charset="0"/>
                <a:cs typeface="Calibri" pitchFamily="34" charset="0"/>
              </a:rPr>
              <a:t>.</a:t>
            </a:r>
            <a:endParaRPr lang="en-ZA" dirty="0"/>
          </a:p>
        </p:txBody>
      </p:sp>
      <p:pic>
        <p:nvPicPr>
          <p:cNvPr id="1026" name="Picture 2" descr="Image result for spending plans clipart">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797" y="2492896"/>
            <a:ext cx="2736304" cy="25956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7462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548680"/>
            <a:ext cx="8229600" cy="936103"/>
          </a:xfrm>
          <a:noFill/>
        </p:spPr>
        <p:txBody>
          <a:bodyPr/>
          <a:lstStyle/>
          <a:p>
            <a:r>
              <a:rPr lang="en-US" sz="2800" b="1" dirty="0">
                <a:solidFill>
                  <a:srgbClr val="990000"/>
                </a:solidFill>
                <a:latin typeface="Calibri" pitchFamily="34" charset="0"/>
                <a:cs typeface="Calibri" pitchFamily="34" charset="0"/>
              </a:rPr>
              <a:t>M</a:t>
            </a:r>
            <a:r>
              <a:rPr lang="en-US" sz="2800" b="1" dirty="0" smtClean="0">
                <a:solidFill>
                  <a:srgbClr val="990000"/>
                </a:solidFill>
                <a:latin typeface="Calibri" pitchFamily="34" charset="0"/>
                <a:cs typeface="Calibri" pitchFamily="34" charset="0"/>
              </a:rPr>
              <a:t>easures </a:t>
            </a:r>
            <a:r>
              <a:rPr lang="en-US" sz="2800" b="1" dirty="0">
                <a:solidFill>
                  <a:srgbClr val="990000"/>
                </a:solidFill>
                <a:latin typeface="Calibri" pitchFamily="34" charset="0"/>
                <a:cs typeface="Calibri" pitchFamily="34" charset="0"/>
              </a:rPr>
              <a:t>to ensure effective and efficient performance within the public service in the </a:t>
            </a:r>
            <a:r>
              <a:rPr lang="en-US" sz="2800" b="1" dirty="0" smtClean="0">
                <a:solidFill>
                  <a:srgbClr val="990000"/>
                </a:solidFill>
                <a:latin typeface="Calibri" pitchFamily="34" charset="0"/>
                <a:cs typeface="Calibri" pitchFamily="34" charset="0"/>
              </a:rPr>
              <a:t>MT</a:t>
            </a:r>
            <a:endParaRPr lang="en-ZA" sz="2800" b="1" dirty="0">
              <a:solidFill>
                <a:srgbClr val="990000"/>
              </a:solidFill>
            </a:endParaRPr>
          </a:p>
        </p:txBody>
      </p:sp>
      <p:sp>
        <p:nvSpPr>
          <p:cNvPr id="3" name="Content Placeholder 2"/>
          <p:cNvSpPr>
            <a:spLocks noGrp="1"/>
          </p:cNvSpPr>
          <p:nvPr>
            <p:ph idx="1"/>
          </p:nvPr>
        </p:nvSpPr>
        <p:spPr>
          <a:xfrm>
            <a:off x="467543" y="1484783"/>
            <a:ext cx="8136905" cy="4648451"/>
          </a:xfrm>
          <a:noFill/>
        </p:spPr>
        <p:txBody>
          <a:bodyPr/>
          <a:lstStyle/>
          <a:p>
            <a:pPr algn="just">
              <a:lnSpc>
                <a:spcPct val="120000"/>
              </a:lnSpc>
              <a:buClrTx/>
              <a:buSzPct val="100000"/>
            </a:pPr>
            <a:r>
              <a:rPr lang="en-ZA" sz="2000" dirty="0" smtClean="0">
                <a:latin typeface="Calibri" panose="020F0502020204030204" pitchFamily="34" charset="0"/>
              </a:rPr>
              <a:t>The </a:t>
            </a:r>
            <a:r>
              <a:rPr lang="en-ZA" sz="2000" dirty="0">
                <a:latin typeface="Calibri" panose="020F0502020204030204" pitchFamily="34" charset="0"/>
              </a:rPr>
              <a:t>duplication </a:t>
            </a:r>
            <a:r>
              <a:rPr lang="en-ZA" sz="2000" dirty="0" smtClean="0">
                <a:latin typeface="Calibri" panose="020F0502020204030204" pitchFamily="34" charset="0"/>
              </a:rPr>
              <a:t>and fragmentation of </a:t>
            </a:r>
            <a:r>
              <a:rPr lang="en-ZA" sz="2000" dirty="0">
                <a:latin typeface="Calibri" panose="020F0502020204030204" pitchFamily="34" charset="0"/>
              </a:rPr>
              <a:t>functions between departments should be </a:t>
            </a:r>
            <a:r>
              <a:rPr lang="en-ZA" sz="2000" dirty="0" smtClean="0">
                <a:latin typeface="Calibri" panose="020F0502020204030204" pitchFamily="34" charset="0"/>
              </a:rPr>
              <a:t>addressed. </a:t>
            </a:r>
            <a:endParaRPr lang="en-ZA" sz="2000" dirty="0">
              <a:latin typeface="Calibri" panose="020F0502020204030204" pitchFamily="34" charset="0"/>
            </a:endParaRPr>
          </a:p>
          <a:p>
            <a:pPr lvl="1" algn="just">
              <a:lnSpc>
                <a:spcPct val="120000"/>
              </a:lnSpc>
            </a:pPr>
            <a:r>
              <a:rPr lang="en-ZA" sz="2000" dirty="0">
                <a:latin typeface="Calibri" panose="020F0502020204030204" pitchFamily="34" charset="0"/>
              </a:rPr>
              <a:t>Especially in light of the economic challenges the focus should be on how departments can add value to a joint intervention instead of working in isolation. </a:t>
            </a:r>
            <a:endParaRPr lang="en-ZA" sz="2000" dirty="0" smtClean="0">
              <a:latin typeface="Calibri" panose="020F0502020204030204" pitchFamily="34" charset="0"/>
            </a:endParaRPr>
          </a:p>
          <a:p>
            <a:pPr lvl="1" algn="just">
              <a:lnSpc>
                <a:spcPct val="120000"/>
              </a:lnSpc>
            </a:pPr>
            <a:r>
              <a:rPr lang="en-ZA" sz="2000" dirty="0" smtClean="0">
                <a:latin typeface="Calibri" panose="020F0502020204030204" pitchFamily="34" charset="0"/>
              </a:rPr>
              <a:t>This could include a secondment programme for under performing departments or where there are capacity constraints.</a:t>
            </a:r>
          </a:p>
          <a:p>
            <a:pPr marL="342900" lvl="1" indent="-342900" algn="just">
              <a:lnSpc>
                <a:spcPct val="120000"/>
              </a:lnSpc>
              <a:buClrTx/>
              <a:buSzPct val="100000"/>
              <a:buFont typeface="Wingdings" pitchFamily="2" charset="2"/>
              <a:buChar char="§"/>
            </a:pPr>
            <a:r>
              <a:rPr lang="en-US" sz="2000" dirty="0" smtClean="0">
                <a:latin typeface="Calibri" panose="020F0502020204030204" pitchFamily="34" charset="0"/>
                <a:ea typeface="+mn-ea"/>
                <a:cs typeface="+mn-cs"/>
              </a:rPr>
              <a:t>The effective utilization </a:t>
            </a:r>
            <a:r>
              <a:rPr lang="en-US" sz="2000" dirty="0">
                <a:latin typeface="Calibri" panose="020F0502020204030204" pitchFamily="34" charset="0"/>
                <a:ea typeface="+mn-ea"/>
                <a:cs typeface="+mn-cs"/>
              </a:rPr>
              <a:t>of </a:t>
            </a:r>
            <a:r>
              <a:rPr lang="en-US" sz="2000" dirty="0" smtClean="0">
                <a:latin typeface="Calibri" panose="020F0502020204030204" pitchFamily="34" charset="0"/>
                <a:ea typeface="+mn-ea"/>
                <a:cs typeface="+mn-cs"/>
              </a:rPr>
              <a:t>the governance </a:t>
            </a:r>
            <a:r>
              <a:rPr lang="en-US" sz="2000" dirty="0">
                <a:latin typeface="Calibri" panose="020F0502020204030204" pitchFamily="34" charset="0"/>
                <a:ea typeface="+mn-ea"/>
                <a:cs typeface="+mn-cs"/>
              </a:rPr>
              <a:t>and </a:t>
            </a:r>
            <a:r>
              <a:rPr lang="en-US" sz="2000" dirty="0" smtClean="0">
                <a:latin typeface="Calibri" panose="020F0502020204030204" pitchFamily="34" charset="0"/>
                <a:ea typeface="+mn-ea"/>
                <a:cs typeface="+mn-cs"/>
              </a:rPr>
              <a:t>coordination </a:t>
            </a:r>
            <a:r>
              <a:rPr lang="en-US" sz="2000" dirty="0">
                <a:latin typeface="Calibri" panose="020F0502020204030204" pitchFamily="34" charset="0"/>
                <a:ea typeface="+mn-ea"/>
                <a:cs typeface="+mn-cs"/>
              </a:rPr>
              <a:t>structures </a:t>
            </a:r>
            <a:r>
              <a:rPr lang="en-US" sz="2000" dirty="0" smtClean="0">
                <a:latin typeface="Calibri" panose="020F0502020204030204" pitchFamily="34" charset="0"/>
                <a:ea typeface="+mn-ea"/>
                <a:cs typeface="+mn-cs"/>
              </a:rPr>
              <a:t>to </a:t>
            </a:r>
            <a:r>
              <a:rPr lang="en-US" sz="2000" dirty="0">
                <a:latin typeface="Calibri" panose="020F0502020204030204" pitchFamily="34" charset="0"/>
                <a:ea typeface="+mn-ea"/>
                <a:cs typeface="+mn-cs"/>
              </a:rPr>
              <a:t>deal with complicated issues and these structures be empowered to take decisions beyond the rigid prescripts of </a:t>
            </a:r>
            <a:r>
              <a:rPr lang="en-US" sz="2000" dirty="0" smtClean="0">
                <a:latin typeface="Calibri" panose="020F0502020204030204" pitchFamily="34" charset="0"/>
                <a:ea typeface="+mn-ea"/>
                <a:cs typeface="+mn-cs"/>
              </a:rPr>
              <a:t>policy.</a:t>
            </a:r>
          </a:p>
          <a:p>
            <a:pPr marL="342900" lvl="1" indent="-342900" algn="just">
              <a:lnSpc>
                <a:spcPct val="120000"/>
              </a:lnSpc>
              <a:buClrTx/>
              <a:buSzPct val="100000"/>
              <a:buFont typeface="Wingdings" pitchFamily="2" charset="2"/>
              <a:buChar char="§"/>
            </a:pPr>
            <a:r>
              <a:rPr lang="en-US" sz="2000" dirty="0" smtClean="0">
                <a:latin typeface="Calibri" panose="020F0502020204030204" pitchFamily="34" charset="0"/>
                <a:ea typeface="+mn-ea"/>
                <a:cs typeface="+mn-cs"/>
              </a:rPr>
              <a:t>At service delivery points, officials should be empowered with the necessary delegations to swiftly deal with obstacles. </a:t>
            </a:r>
            <a:endParaRPr lang="en-ZA" sz="2000" dirty="0">
              <a:latin typeface="Calibri" panose="020F0502020204030204" pitchFamily="34" charset="0"/>
              <a:ea typeface="+mn-ea"/>
              <a:cs typeface="+mn-cs"/>
            </a:endParaRPr>
          </a:p>
          <a:p>
            <a:pPr marL="0" lvl="1" indent="0" algn="just">
              <a:lnSpc>
                <a:spcPct val="130000"/>
              </a:lnSpc>
              <a:buNone/>
            </a:pPr>
            <a:endParaRPr lang="en-ZA" sz="2000" dirty="0" smtClean="0">
              <a:latin typeface="Calibri" panose="020F0502020204030204" pitchFamily="34" charset="0"/>
            </a:endParaRPr>
          </a:p>
          <a:p>
            <a:pPr lvl="1" algn="just">
              <a:lnSpc>
                <a:spcPct val="130000"/>
              </a:lnSpc>
              <a:buFont typeface="Wingdings" panose="05000000000000000000" pitchFamily="2" charset="2"/>
              <a:buChar char="§"/>
            </a:pPr>
            <a:endParaRPr lang="en-ZA" sz="2000" dirty="0" smtClean="0">
              <a:latin typeface="Calibri" panose="020F0502020204030204" pitchFamily="34" charset="0"/>
            </a:endParaRPr>
          </a:p>
          <a:p>
            <a:pPr lvl="1" algn="just">
              <a:lnSpc>
                <a:spcPct val="130000"/>
              </a:lnSpc>
            </a:pPr>
            <a:endParaRPr lang="en-ZA" sz="2000" dirty="0">
              <a:latin typeface="Calibri" panose="020F0502020204030204" pitchFamily="34" charset="0"/>
            </a:endParaRPr>
          </a:p>
          <a:p>
            <a:pPr algn="just"/>
            <a:endParaRPr lang="en-ZA" sz="2000" dirty="0">
              <a:latin typeface="Calibri" panose="020F0502020204030204" pitchFamily="34" charset="0"/>
            </a:endParaRPr>
          </a:p>
        </p:txBody>
      </p:sp>
      <p:sp>
        <p:nvSpPr>
          <p:cNvPr id="7" name="Rectangle 4"/>
          <p:cNvSpPr>
            <a:spLocks noChangeArrowheads="1"/>
          </p:cNvSpPr>
          <p:nvPr/>
        </p:nvSpPr>
        <p:spPr bwMode="auto">
          <a:xfrm>
            <a:off x="6588224" y="6277251"/>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40</a:t>
            </a:fld>
            <a:endParaRPr lang="en-US" sz="1400" b="0" dirty="0">
              <a:solidFill>
                <a:schemeClr val="bg1"/>
              </a:solidFill>
            </a:endParaRPr>
          </a:p>
        </p:txBody>
      </p:sp>
    </p:spTree>
    <p:extLst>
      <p:ext uri="{BB962C8B-B14F-4D97-AF65-F5344CB8AC3E}">
        <p14:creationId xmlns:p14="http://schemas.microsoft.com/office/powerpoint/2010/main" xmlns="" val="2507124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1" y="476671"/>
            <a:ext cx="8229600" cy="936103"/>
          </a:xfrm>
          <a:noFill/>
        </p:spPr>
        <p:txBody>
          <a:bodyPr/>
          <a:lstStyle/>
          <a:p>
            <a:r>
              <a:rPr lang="en-US" sz="2800" b="1" dirty="0">
                <a:solidFill>
                  <a:srgbClr val="990000"/>
                </a:solidFill>
                <a:latin typeface="Calibri" pitchFamily="34" charset="0"/>
                <a:cs typeface="Calibri" pitchFamily="34" charset="0"/>
              </a:rPr>
              <a:t>M</a:t>
            </a:r>
            <a:r>
              <a:rPr lang="en-US" sz="2800" b="1" dirty="0" smtClean="0">
                <a:solidFill>
                  <a:srgbClr val="990000"/>
                </a:solidFill>
                <a:latin typeface="Calibri" pitchFamily="34" charset="0"/>
                <a:cs typeface="Calibri" pitchFamily="34" charset="0"/>
              </a:rPr>
              <a:t>easures </a:t>
            </a:r>
            <a:r>
              <a:rPr lang="en-US" sz="2800" b="1" dirty="0">
                <a:solidFill>
                  <a:srgbClr val="990000"/>
                </a:solidFill>
                <a:latin typeface="Calibri" pitchFamily="34" charset="0"/>
                <a:cs typeface="Calibri" pitchFamily="34" charset="0"/>
              </a:rPr>
              <a:t>to ensure effective and efficient performance within the public service in the </a:t>
            </a:r>
            <a:r>
              <a:rPr lang="en-US" sz="2800" b="1" dirty="0" smtClean="0">
                <a:solidFill>
                  <a:srgbClr val="990000"/>
                </a:solidFill>
                <a:latin typeface="Calibri" pitchFamily="34" charset="0"/>
                <a:cs typeface="Calibri" pitchFamily="34" charset="0"/>
              </a:rPr>
              <a:t>MT (2)</a:t>
            </a:r>
            <a:endParaRPr lang="en-ZA" sz="2800" b="1" dirty="0">
              <a:solidFill>
                <a:srgbClr val="990000"/>
              </a:solidFill>
            </a:endParaRPr>
          </a:p>
        </p:txBody>
      </p:sp>
      <p:sp>
        <p:nvSpPr>
          <p:cNvPr id="3" name="Content Placeholder 2"/>
          <p:cNvSpPr>
            <a:spLocks noGrp="1"/>
          </p:cNvSpPr>
          <p:nvPr>
            <p:ph idx="1"/>
          </p:nvPr>
        </p:nvSpPr>
        <p:spPr>
          <a:xfrm>
            <a:off x="467544" y="1596730"/>
            <a:ext cx="8064897" cy="4680521"/>
          </a:xfrm>
          <a:noFill/>
        </p:spPr>
        <p:txBody>
          <a:bodyPr/>
          <a:lstStyle/>
          <a:p>
            <a:pPr marL="457200" indent="-457200">
              <a:lnSpc>
                <a:spcPct val="140000"/>
              </a:lnSpc>
              <a:spcBef>
                <a:spcPts val="0"/>
              </a:spcBef>
              <a:defRPr/>
            </a:pPr>
            <a:r>
              <a:rPr lang="en-ZA" sz="2000" i="1" dirty="0">
                <a:solidFill>
                  <a:srgbClr val="C00000"/>
                </a:solidFill>
                <a:latin typeface="Calibri" pitchFamily="34" charset="0"/>
                <a:cs typeface="Calibri" pitchFamily="34" charset="0"/>
              </a:rPr>
              <a:t>“Tough times require tough decisions</a:t>
            </a:r>
            <a:r>
              <a:rPr lang="en-ZA" sz="2000" i="1" dirty="0" smtClean="0">
                <a:solidFill>
                  <a:srgbClr val="C00000"/>
                </a:solidFill>
                <a:latin typeface="Calibri" pitchFamily="34" charset="0"/>
                <a:cs typeface="Calibri" pitchFamily="34" charset="0"/>
              </a:rPr>
              <a:t>”</a:t>
            </a:r>
            <a:r>
              <a:rPr lang="en-ZA" sz="2000" dirty="0" smtClean="0">
                <a:latin typeface="Calibri" pitchFamily="34" charset="0"/>
                <a:cs typeface="Calibri" pitchFamily="34" charset="0"/>
              </a:rPr>
              <a:t>. This </a:t>
            </a:r>
            <a:r>
              <a:rPr lang="en-ZA" sz="2000" dirty="0">
                <a:latin typeface="Calibri" pitchFamily="34" charset="0"/>
                <a:cs typeface="Calibri" pitchFamily="34" charset="0"/>
              </a:rPr>
              <a:t>also means tough questions such </a:t>
            </a:r>
            <a:r>
              <a:rPr lang="en-ZA" sz="2000" dirty="0" smtClean="0">
                <a:latin typeface="Calibri" pitchFamily="34" charset="0"/>
                <a:cs typeface="Calibri" pitchFamily="34" charset="0"/>
              </a:rPr>
              <a:t>as, are </a:t>
            </a:r>
            <a:r>
              <a:rPr lang="en-ZA" sz="2000" dirty="0">
                <a:latin typeface="Calibri" pitchFamily="34" charset="0"/>
                <a:cs typeface="Calibri" pitchFamily="34" charset="0"/>
              </a:rPr>
              <a:t>the </a:t>
            </a:r>
            <a:r>
              <a:rPr lang="en-ZA" sz="2000" dirty="0" smtClean="0">
                <a:latin typeface="Calibri" pitchFamily="34" charset="0"/>
                <a:cs typeface="Calibri" pitchFamily="34" charset="0"/>
              </a:rPr>
              <a:t>bill-outs a solution </a:t>
            </a:r>
            <a:r>
              <a:rPr lang="en-ZA" sz="2000" dirty="0">
                <a:latin typeface="Calibri" pitchFamily="34" charset="0"/>
                <a:cs typeface="Calibri" pitchFamily="34" charset="0"/>
              </a:rPr>
              <a:t>or an </a:t>
            </a:r>
            <a:r>
              <a:rPr lang="en-ZA" sz="2000" dirty="0" smtClean="0">
                <a:latin typeface="Calibri" pitchFamily="34" charset="0"/>
                <a:cs typeface="Calibri" pitchFamily="34" charset="0"/>
              </a:rPr>
              <a:t>enabler? </a:t>
            </a:r>
            <a:endParaRPr lang="en-ZA" sz="2000" dirty="0">
              <a:latin typeface="Calibri" pitchFamily="34" charset="0"/>
              <a:cs typeface="Calibri" pitchFamily="34" charset="0"/>
            </a:endParaRPr>
          </a:p>
          <a:p>
            <a:pPr marL="857250" lvl="1" indent="-457200" algn="just">
              <a:lnSpc>
                <a:spcPct val="140000"/>
              </a:lnSpc>
              <a:spcBef>
                <a:spcPts val="0"/>
              </a:spcBef>
              <a:defRPr/>
            </a:pPr>
            <a:r>
              <a:rPr lang="en-ZA" sz="2000" dirty="0" smtClean="0">
                <a:latin typeface="Calibri" pitchFamily="34" charset="0"/>
                <a:cs typeface="Calibri" pitchFamily="34" charset="0"/>
              </a:rPr>
              <a:t>SoEs </a:t>
            </a:r>
            <a:r>
              <a:rPr lang="en-ZA" sz="2000" dirty="0">
                <a:latin typeface="Calibri" pitchFamily="34" charset="0"/>
                <a:cs typeface="Calibri" pitchFamily="34" charset="0"/>
              </a:rPr>
              <a:t>have been experiencing governance challenges for a while and the situation seems to have come to head in recent years. Poor governance and corruption are threatening the economic viability of these enterprises and tarnishing the image of government. </a:t>
            </a:r>
          </a:p>
          <a:p>
            <a:pPr marL="857250" lvl="1" indent="-457200" algn="just">
              <a:lnSpc>
                <a:spcPct val="140000"/>
              </a:lnSpc>
              <a:spcBef>
                <a:spcPts val="0"/>
              </a:spcBef>
              <a:defRPr/>
            </a:pPr>
            <a:r>
              <a:rPr lang="en-ZA" sz="2000" dirty="0" smtClean="0">
                <a:latin typeface="Calibri" pitchFamily="34" charset="0"/>
                <a:cs typeface="Calibri" pitchFamily="34" charset="0"/>
              </a:rPr>
              <a:t>There </a:t>
            </a:r>
            <a:r>
              <a:rPr lang="en-ZA" sz="2000" dirty="0">
                <a:latin typeface="Calibri" pitchFamily="34" charset="0"/>
                <a:cs typeface="Calibri" pitchFamily="34" charset="0"/>
              </a:rPr>
              <a:t>is a need for departments to exercise their oversight function on SoEs. </a:t>
            </a:r>
            <a:r>
              <a:rPr lang="en-ZA" sz="2000" dirty="0" smtClean="0">
                <a:latin typeface="Calibri" pitchFamily="34" charset="0"/>
                <a:cs typeface="Calibri" pitchFamily="34" charset="0"/>
              </a:rPr>
              <a:t>This can be achieved through, amongst others, a revised </a:t>
            </a:r>
            <a:r>
              <a:rPr lang="en-ZA" sz="2000" dirty="0">
                <a:latin typeface="Calibri" pitchFamily="34" charset="0"/>
                <a:cs typeface="Calibri" pitchFamily="34" charset="0"/>
              </a:rPr>
              <a:t>legal framework to clarify the ownership relationship between the state and </a:t>
            </a:r>
            <a:r>
              <a:rPr lang="en-ZA" sz="2000" dirty="0" smtClean="0">
                <a:latin typeface="Calibri" pitchFamily="34" charset="0"/>
                <a:cs typeface="Calibri" pitchFamily="34" charset="0"/>
              </a:rPr>
              <a:t>SoEs.</a:t>
            </a:r>
            <a:endParaRPr lang="en-US" sz="2000" dirty="0">
              <a:latin typeface="Calibri" pitchFamily="34" charset="0"/>
              <a:cs typeface="Calibri" pitchFamily="34" charset="0"/>
            </a:endParaRPr>
          </a:p>
          <a:p>
            <a:pPr marL="857250" lvl="1" indent="-457200">
              <a:lnSpc>
                <a:spcPct val="130000"/>
              </a:lnSpc>
              <a:spcBef>
                <a:spcPts val="0"/>
              </a:spcBef>
              <a:defRPr/>
            </a:pPr>
            <a:endParaRPr lang="en-ZA" sz="1900" dirty="0" smtClean="0">
              <a:latin typeface="Calibri" pitchFamily="34" charset="0"/>
              <a:cs typeface="Calibri" pitchFamily="34" charset="0"/>
            </a:endParaRPr>
          </a:p>
          <a:p>
            <a:pPr marL="857250" lvl="1" indent="-457200" algn="just">
              <a:lnSpc>
                <a:spcPct val="130000"/>
              </a:lnSpc>
              <a:spcBef>
                <a:spcPts val="0"/>
              </a:spcBef>
              <a:defRPr/>
            </a:pPr>
            <a:endParaRPr lang="en-ZA" sz="2000" dirty="0" smtClean="0">
              <a:latin typeface="Calibri" panose="020F0502020204030204" pitchFamily="34" charset="0"/>
            </a:endParaRPr>
          </a:p>
          <a:p>
            <a:pPr lvl="1" algn="just">
              <a:lnSpc>
                <a:spcPct val="130000"/>
              </a:lnSpc>
            </a:pPr>
            <a:endParaRPr lang="en-ZA" sz="2000" dirty="0">
              <a:latin typeface="Calibri" panose="020F0502020204030204" pitchFamily="34" charset="0"/>
            </a:endParaRPr>
          </a:p>
          <a:p>
            <a:pPr algn="just"/>
            <a:endParaRPr lang="en-ZA" sz="2000" dirty="0">
              <a:latin typeface="Calibri" panose="020F0502020204030204" pitchFamily="34" charset="0"/>
            </a:endParaRPr>
          </a:p>
        </p:txBody>
      </p:sp>
      <p:sp>
        <p:nvSpPr>
          <p:cNvPr id="7" name="Rectangle 4"/>
          <p:cNvSpPr>
            <a:spLocks noChangeArrowheads="1"/>
          </p:cNvSpPr>
          <p:nvPr/>
        </p:nvSpPr>
        <p:spPr bwMode="auto">
          <a:xfrm>
            <a:off x="6588224" y="6277251"/>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41</a:t>
            </a:fld>
            <a:endParaRPr lang="en-US" sz="1400" b="0" dirty="0">
              <a:solidFill>
                <a:schemeClr val="bg1"/>
              </a:solidFill>
            </a:endParaRPr>
          </a:p>
        </p:txBody>
      </p:sp>
    </p:spTree>
    <p:extLst>
      <p:ext uri="{BB962C8B-B14F-4D97-AF65-F5344CB8AC3E}">
        <p14:creationId xmlns:p14="http://schemas.microsoft.com/office/powerpoint/2010/main" xmlns="" val="396046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1" y="476671"/>
            <a:ext cx="8229600" cy="936103"/>
          </a:xfrm>
          <a:noFill/>
        </p:spPr>
        <p:txBody>
          <a:bodyPr/>
          <a:lstStyle/>
          <a:p>
            <a:r>
              <a:rPr lang="en-US" sz="2800" b="1" dirty="0">
                <a:solidFill>
                  <a:srgbClr val="990000"/>
                </a:solidFill>
                <a:latin typeface="Calibri" pitchFamily="34" charset="0"/>
                <a:cs typeface="Calibri" pitchFamily="34" charset="0"/>
              </a:rPr>
              <a:t>M</a:t>
            </a:r>
            <a:r>
              <a:rPr lang="en-US" sz="2800" b="1" dirty="0" smtClean="0">
                <a:solidFill>
                  <a:srgbClr val="990000"/>
                </a:solidFill>
                <a:latin typeface="Calibri" pitchFamily="34" charset="0"/>
                <a:cs typeface="Calibri" pitchFamily="34" charset="0"/>
              </a:rPr>
              <a:t>easures </a:t>
            </a:r>
            <a:r>
              <a:rPr lang="en-US" sz="2800" b="1" dirty="0">
                <a:solidFill>
                  <a:srgbClr val="990000"/>
                </a:solidFill>
                <a:latin typeface="Calibri" pitchFamily="34" charset="0"/>
                <a:cs typeface="Calibri" pitchFamily="34" charset="0"/>
              </a:rPr>
              <a:t>to ensure effective and efficient performance within the public service in the </a:t>
            </a:r>
            <a:r>
              <a:rPr lang="en-US" sz="2800" b="1" dirty="0" smtClean="0">
                <a:solidFill>
                  <a:srgbClr val="990000"/>
                </a:solidFill>
                <a:latin typeface="Calibri" pitchFamily="34" charset="0"/>
                <a:cs typeface="Calibri" pitchFamily="34" charset="0"/>
              </a:rPr>
              <a:t>MT (3)</a:t>
            </a:r>
            <a:endParaRPr lang="en-ZA" sz="2800" b="1" dirty="0">
              <a:solidFill>
                <a:srgbClr val="990000"/>
              </a:solidFill>
            </a:endParaRPr>
          </a:p>
        </p:txBody>
      </p:sp>
      <p:sp>
        <p:nvSpPr>
          <p:cNvPr id="3" name="Content Placeholder 2"/>
          <p:cNvSpPr>
            <a:spLocks noGrp="1"/>
          </p:cNvSpPr>
          <p:nvPr>
            <p:ph idx="1"/>
          </p:nvPr>
        </p:nvSpPr>
        <p:spPr>
          <a:xfrm>
            <a:off x="584920" y="1268760"/>
            <a:ext cx="7947520" cy="5008491"/>
          </a:xfrm>
          <a:noFill/>
        </p:spPr>
        <p:txBody>
          <a:bodyPr/>
          <a:lstStyle/>
          <a:p>
            <a:pPr marL="857250" lvl="1" indent="-457200" algn="just">
              <a:lnSpc>
                <a:spcPct val="150000"/>
              </a:lnSpc>
              <a:spcBef>
                <a:spcPts val="0"/>
              </a:spcBef>
              <a:defRPr/>
            </a:pPr>
            <a:r>
              <a:rPr lang="en-ZA" sz="2000" dirty="0">
                <a:latin typeface="Calibri" panose="020F0502020204030204" pitchFamily="34" charset="0"/>
              </a:rPr>
              <a:t>Review of the reporting arrangements of public entities to make them more accountable.</a:t>
            </a:r>
            <a:endParaRPr lang="en-US" sz="2000" dirty="0">
              <a:latin typeface="Calibri" panose="020F0502020204030204" pitchFamily="34" charset="0"/>
            </a:endParaRPr>
          </a:p>
          <a:p>
            <a:pPr marL="857250" lvl="1" indent="-457200" algn="just">
              <a:lnSpc>
                <a:spcPct val="150000"/>
              </a:lnSpc>
              <a:spcBef>
                <a:spcPts val="0"/>
              </a:spcBef>
              <a:defRPr/>
            </a:pPr>
            <a:r>
              <a:rPr lang="en-US" sz="2000" dirty="0">
                <a:latin typeface="Calibri" panose="020F0502020204030204" pitchFamily="34" charset="0"/>
              </a:rPr>
              <a:t>Good enterprises require capable </a:t>
            </a:r>
            <a:r>
              <a:rPr lang="en-US" sz="2000" dirty="0" smtClean="0">
                <a:latin typeface="Calibri" panose="020F0502020204030204" pitchFamily="34" charset="0"/>
              </a:rPr>
              <a:t>people. Therefore</a:t>
            </a:r>
            <a:r>
              <a:rPr lang="en-US" sz="2000" dirty="0">
                <a:latin typeface="Calibri" panose="020F0502020204030204" pitchFamily="34" charset="0"/>
              </a:rPr>
              <a:t>, there is a need to appoint suitably qualified individuals on Boards, based on </a:t>
            </a:r>
            <a:r>
              <a:rPr lang="en-US" sz="2000" dirty="0" smtClean="0">
                <a:latin typeface="Calibri" panose="020F0502020204030204" pitchFamily="34" charset="0"/>
              </a:rPr>
              <a:t>merit.</a:t>
            </a:r>
            <a:endParaRPr lang="en-ZA" sz="2000" dirty="0">
              <a:latin typeface="Calibri" panose="020F0502020204030204" pitchFamily="34" charset="0"/>
            </a:endParaRPr>
          </a:p>
          <a:p>
            <a:pPr marL="857250" lvl="1" indent="-457200" algn="just">
              <a:lnSpc>
                <a:spcPct val="150000"/>
              </a:lnSpc>
              <a:spcBef>
                <a:spcPts val="0"/>
              </a:spcBef>
              <a:defRPr/>
            </a:pPr>
            <a:r>
              <a:rPr lang="en-ZA" sz="2000" dirty="0" smtClean="0">
                <a:latin typeface="Calibri" pitchFamily="34" charset="0"/>
                <a:cs typeface="Calibri" pitchFamily="34" charset="0"/>
              </a:rPr>
              <a:t>Introduce amendments or effect changes to existing legislative frameworks in order to ensure that the excessive independence of SOEs is curbed and that the developmental mandate of SoEs becomes the dominant purpose for their activities and operations. </a:t>
            </a:r>
            <a:endParaRPr lang="en-US" sz="2000" dirty="0" smtClean="0">
              <a:latin typeface="Calibri" pitchFamily="34" charset="0"/>
              <a:cs typeface="Calibri" pitchFamily="34" charset="0"/>
            </a:endParaRPr>
          </a:p>
          <a:p>
            <a:pPr marL="857250" lvl="1" indent="-457200" algn="just">
              <a:lnSpc>
                <a:spcPct val="150000"/>
              </a:lnSpc>
              <a:spcBef>
                <a:spcPts val="0"/>
              </a:spcBef>
              <a:defRPr/>
            </a:pPr>
            <a:r>
              <a:rPr lang="en-ZA" sz="2000" dirty="0" smtClean="0">
                <a:latin typeface="Calibri" pitchFamily="34" charset="0"/>
                <a:cs typeface="Calibri" pitchFamily="34" charset="0"/>
              </a:rPr>
              <a:t>Enactment </a:t>
            </a:r>
            <a:r>
              <a:rPr lang="en-ZA" sz="2000" dirty="0">
                <a:latin typeface="Calibri" pitchFamily="34" charset="0"/>
                <a:cs typeface="Calibri" pitchFamily="34" charset="0"/>
              </a:rPr>
              <a:t>of a single overarching act (The State Owned Entities Act). </a:t>
            </a:r>
            <a:endParaRPr lang="en-US" sz="2000" dirty="0">
              <a:latin typeface="Calibri" pitchFamily="34" charset="0"/>
              <a:cs typeface="Calibri" pitchFamily="34" charset="0"/>
            </a:endParaRPr>
          </a:p>
          <a:p>
            <a:pPr marL="857250" lvl="1" indent="-457200">
              <a:lnSpc>
                <a:spcPct val="130000"/>
              </a:lnSpc>
              <a:spcBef>
                <a:spcPts val="0"/>
              </a:spcBef>
              <a:defRPr/>
            </a:pPr>
            <a:endParaRPr lang="en-ZA" sz="1900" dirty="0" smtClean="0">
              <a:latin typeface="Calibri" pitchFamily="34" charset="0"/>
              <a:cs typeface="Calibri" pitchFamily="34" charset="0"/>
            </a:endParaRPr>
          </a:p>
          <a:p>
            <a:pPr marL="857250" lvl="1" indent="-457200" algn="just">
              <a:lnSpc>
                <a:spcPct val="130000"/>
              </a:lnSpc>
              <a:spcBef>
                <a:spcPts val="0"/>
              </a:spcBef>
              <a:defRPr/>
            </a:pPr>
            <a:endParaRPr lang="en-ZA" sz="2000" dirty="0" smtClean="0">
              <a:latin typeface="Calibri" panose="020F0502020204030204" pitchFamily="34" charset="0"/>
            </a:endParaRPr>
          </a:p>
          <a:p>
            <a:pPr lvl="1" algn="just">
              <a:lnSpc>
                <a:spcPct val="130000"/>
              </a:lnSpc>
            </a:pPr>
            <a:endParaRPr lang="en-ZA" sz="2000" dirty="0">
              <a:latin typeface="Calibri" panose="020F0502020204030204" pitchFamily="34" charset="0"/>
            </a:endParaRPr>
          </a:p>
          <a:p>
            <a:pPr algn="just"/>
            <a:endParaRPr lang="en-ZA" sz="2000" dirty="0">
              <a:latin typeface="Calibri" panose="020F0502020204030204" pitchFamily="34" charset="0"/>
            </a:endParaRPr>
          </a:p>
        </p:txBody>
      </p:sp>
      <p:sp>
        <p:nvSpPr>
          <p:cNvPr id="7" name="Rectangle 4"/>
          <p:cNvSpPr>
            <a:spLocks noChangeArrowheads="1"/>
          </p:cNvSpPr>
          <p:nvPr/>
        </p:nvSpPr>
        <p:spPr bwMode="auto">
          <a:xfrm>
            <a:off x="6588224" y="6277251"/>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42</a:t>
            </a:fld>
            <a:endParaRPr lang="en-US" sz="1400" b="0" dirty="0">
              <a:solidFill>
                <a:schemeClr val="bg1"/>
              </a:solidFill>
            </a:endParaRPr>
          </a:p>
        </p:txBody>
      </p:sp>
    </p:spTree>
    <p:extLst>
      <p:ext uri="{BB962C8B-B14F-4D97-AF65-F5344CB8AC3E}">
        <p14:creationId xmlns:p14="http://schemas.microsoft.com/office/powerpoint/2010/main" xmlns="" val="3875143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404665"/>
            <a:ext cx="8229600" cy="792088"/>
          </a:xfrm>
          <a:noFill/>
        </p:spPr>
        <p:txBody>
          <a:bodyPr/>
          <a:lstStyle/>
          <a:p>
            <a:r>
              <a:rPr lang="en-US" sz="2800" b="1" dirty="0" smtClean="0">
                <a:solidFill>
                  <a:srgbClr val="990000"/>
                </a:solidFill>
                <a:latin typeface="Calibri" pitchFamily="34" charset="0"/>
                <a:cs typeface="Calibri" pitchFamily="34" charset="0"/>
              </a:rPr>
              <a:t>Proposed Major Risk Areas</a:t>
            </a:r>
            <a:endParaRPr lang="en-ZA" sz="2800" b="1" dirty="0">
              <a:solidFill>
                <a:srgbClr val="990000"/>
              </a:solidFill>
            </a:endParaRPr>
          </a:p>
        </p:txBody>
      </p:sp>
      <p:sp>
        <p:nvSpPr>
          <p:cNvPr id="3" name="Content Placeholder 2"/>
          <p:cNvSpPr>
            <a:spLocks noGrp="1"/>
          </p:cNvSpPr>
          <p:nvPr>
            <p:ph idx="1"/>
          </p:nvPr>
        </p:nvSpPr>
        <p:spPr>
          <a:xfrm>
            <a:off x="323528" y="980727"/>
            <a:ext cx="8496943" cy="5296524"/>
          </a:xfrm>
        </p:spPr>
        <p:txBody>
          <a:bodyPr/>
          <a:lstStyle/>
          <a:p>
            <a:pPr algn="just">
              <a:lnSpc>
                <a:spcPct val="110000"/>
              </a:lnSpc>
            </a:pPr>
            <a:r>
              <a:rPr lang="en-ZA" sz="1900" b="1" dirty="0" smtClean="0">
                <a:latin typeface="Calibri" panose="020F0502020204030204" pitchFamily="34" charset="0"/>
              </a:rPr>
              <a:t>High </a:t>
            </a:r>
            <a:r>
              <a:rPr lang="en-ZA" sz="1900" b="1" dirty="0">
                <a:latin typeface="Calibri" panose="020F0502020204030204" pitchFamily="34" charset="0"/>
              </a:rPr>
              <a:t>turnover of Departmental Leadership </a:t>
            </a:r>
            <a:r>
              <a:rPr lang="en-ZA" sz="1900" dirty="0">
                <a:latin typeface="Calibri" panose="020F0502020204030204" pitchFamily="34" charset="0"/>
              </a:rPr>
              <a:t>– </a:t>
            </a:r>
            <a:r>
              <a:rPr lang="en-ZA" sz="1800" dirty="0">
                <a:latin typeface="Calibri" panose="020F0502020204030204" pitchFamily="34" charset="0"/>
              </a:rPr>
              <a:t>this risk impacts negatively on the continuity and stability of a department. </a:t>
            </a:r>
            <a:r>
              <a:rPr lang="en-GB" sz="1800" dirty="0">
                <a:latin typeface="Calibri" panose="020F0502020204030204" pitchFamily="34" charset="0"/>
              </a:rPr>
              <a:t>If an administration is constantly subjected to change and disruption, whether it be </a:t>
            </a:r>
            <a:r>
              <a:rPr lang="en-GB" sz="1800" dirty="0" smtClean="0">
                <a:latin typeface="Calibri" panose="020F0502020204030204" pitchFamily="34" charset="0"/>
              </a:rPr>
              <a:t>political </a:t>
            </a:r>
            <a:r>
              <a:rPr lang="en-GB" sz="1800" dirty="0">
                <a:latin typeface="Calibri" panose="020F0502020204030204" pitchFamily="34" charset="0"/>
              </a:rPr>
              <a:t>or </a:t>
            </a:r>
            <a:r>
              <a:rPr lang="en-GB" sz="1800" dirty="0" smtClean="0">
                <a:latin typeface="Calibri" panose="020F0502020204030204" pitchFamily="34" charset="0"/>
              </a:rPr>
              <a:t>administrative, </a:t>
            </a:r>
            <a:r>
              <a:rPr lang="en-GB" sz="1800" dirty="0">
                <a:latin typeface="Calibri" panose="020F0502020204030204" pitchFamily="34" charset="0"/>
              </a:rPr>
              <a:t>it will inevitably have a destructive effect on delivery. The reality is that this disruption is generally accompanied by confusion, uncertainty and conflict.  </a:t>
            </a:r>
            <a:endParaRPr lang="en-GB" sz="1900" dirty="0" smtClean="0">
              <a:latin typeface="Calibri" panose="020F0502020204030204" pitchFamily="34" charset="0"/>
            </a:endParaRPr>
          </a:p>
          <a:p>
            <a:pPr algn="just">
              <a:lnSpc>
                <a:spcPct val="110000"/>
              </a:lnSpc>
            </a:pPr>
            <a:r>
              <a:rPr lang="en-ZA" sz="1900" b="1" dirty="0">
                <a:latin typeface="Calibri" panose="020F0502020204030204" pitchFamily="34" charset="0"/>
              </a:rPr>
              <a:t>How departments have prioritised </a:t>
            </a:r>
            <a:r>
              <a:rPr lang="en-ZA" sz="1900" dirty="0">
                <a:latin typeface="Calibri" panose="020F0502020204030204" pitchFamily="34" charset="0"/>
              </a:rPr>
              <a:t>– </a:t>
            </a:r>
            <a:r>
              <a:rPr lang="en-GB" sz="1800" dirty="0">
                <a:latin typeface="Calibri" panose="020F0502020204030204" pitchFamily="34" charset="0"/>
              </a:rPr>
              <a:t>The key number in the budget documentation that the Committee should look at is the growth in the budget over the MTEF.  Low priority programmes should grow with less than inflation and higher priority programmes with more than inflation.</a:t>
            </a:r>
            <a:endParaRPr lang="en-ZA" sz="1800" dirty="0">
              <a:latin typeface="Calibri" panose="020F0502020204030204" pitchFamily="34" charset="0"/>
            </a:endParaRPr>
          </a:p>
          <a:p>
            <a:pPr lvl="1" algn="just">
              <a:lnSpc>
                <a:spcPct val="110000"/>
              </a:lnSpc>
            </a:pPr>
            <a:r>
              <a:rPr lang="en-GB" sz="1800" dirty="0">
                <a:latin typeface="Calibri" panose="020F0502020204030204" pitchFamily="34" charset="0"/>
              </a:rPr>
              <a:t>Adjustments are made incrementally but this may not respond adequately to changes in the service delivery environment and demands on government.  This leads to some parts of the system experiencing huge strain with large built-in inefficiencies in other parts.  </a:t>
            </a:r>
            <a:endParaRPr lang="en-GB" sz="1800" dirty="0" smtClean="0">
              <a:latin typeface="Calibri" panose="020F0502020204030204" pitchFamily="34" charset="0"/>
            </a:endParaRPr>
          </a:p>
          <a:p>
            <a:pPr lvl="1" algn="just">
              <a:lnSpc>
                <a:spcPct val="110000"/>
              </a:lnSpc>
            </a:pPr>
            <a:r>
              <a:rPr lang="en-GB" sz="1800" dirty="0">
                <a:latin typeface="Calibri" panose="020F0502020204030204" pitchFamily="34" charset="0"/>
              </a:rPr>
              <a:t>Without a proper planning system that works out the detail of delivery processes, and the resourcing and logistics of those processes for different delivery models and scenarios, rational decisions cannot be made about adjustments in the system. </a:t>
            </a:r>
            <a:endParaRPr lang="en-ZA" sz="1800" dirty="0">
              <a:latin typeface="Calibri" panose="020F0502020204030204" pitchFamily="34" charset="0"/>
            </a:endParaRPr>
          </a:p>
          <a:p>
            <a:pPr lvl="1" algn="just">
              <a:lnSpc>
                <a:spcPct val="110000"/>
              </a:lnSpc>
            </a:pPr>
            <a:endParaRPr lang="en-GB" sz="1800" dirty="0">
              <a:latin typeface="Calibri" panose="020F0502020204030204" pitchFamily="34" charset="0"/>
            </a:endParaRPr>
          </a:p>
        </p:txBody>
      </p:sp>
      <p:sp>
        <p:nvSpPr>
          <p:cNvPr id="7" name="Rectangle 4"/>
          <p:cNvSpPr>
            <a:spLocks noChangeArrowheads="1"/>
          </p:cNvSpPr>
          <p:nvPr/>
        </p:nvSpPr>
        <p:spPr bwMode="auto">
          <a:xfrm>
            <a:off x="6588224" y="6277251"/>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43</a:t>
            </a:fld>
            <a:endParaRPr lang="en-US" sz="1400" b="0" dirty="0">
              <a:solidFill>
                <a:schemeClr val="bg1"/>
              </a:solidFill>
            </a:endParaRPr>
          </a:p>
        </p:txBody>
      </p:sp>
      <p:sp>
        <p:nvSpPr>
          <p:cNvPr id="4" name="TextBox 3"/>
          <p:cNvSpPr txBox="1"/>
          <p:nvPr/>
        </p:nvSpPr>
        <p:spPr>
          <a:xfrm>
            <a:off x="539552" y="6277251"/>
            <a:ext cx="7632848" cy="523220"/>
          </a:xfrm>
          <a:prstGeom prst="rect">
            <a:avLst/>
          </a:prstGeom>
          <a:noFill/>
        </p:spPr>
        <p:txBody>
          <a:bodyPr wrap="square" rtlCol="0">
            <a:spAutoFit/>
          </a:bodyPr>
          <a:lstStyle/>
          <a:p>
            <a:r>
              <a:rPr lang="en-ZA" sz="1400" b="1" dirty="0" smtClean="0">
                <a:solidFill>
                  <a:schemeClr val="bg1"/>
                </a:solidFill>
                <a:latin typeface="Calibri" panose="020F0502020204030204" pitchFamily="34" charset="0"/>
              </a:rPr>
              <a:t>Proposed major risk areas submitted to the Committee on 28 September 2017</a:t>
            </a:r>
          </a:p>
          <a:p>
            <a:r>
              <a:rPr lang="en-GB" sz="1400" b="1" dirty="0">
                <a:solidFill>
                  <a:schemeClr val="bg1"/>
                </a:solidFill>
                <a:latin typeface="Calibri" panose="020F0502020204030204" pitchFamily="34" charset="0"/>
              </a:rPr>
              <a:t>Business as usual mean incremental budgets, maintaining what was done in a previous year</a:t>
            </a:r>
            <a:r>
              <a:rPr lang="en-ZA" sz="1400" b="1" dirty="0">
                <a:solidFill>
                  <a:schemeClr val="bg1"/>
                </a:solidFill>
                <a:latin typeface="Calibri" panose="020F0502020204030204" pitchFamily="34" charset="0"/>
              </a:rPr>
              <a:t> </a:t>
            </a:r>
          </a:p>
        </p:txBody>
      </p:sp>
    </p:spTree>
    <p:extLst>
      <p:ext uri="{BB962C8B-B14F-4D97-AF65-F5344CB8AC3E}">
        <p14:creationId xmlns:p14="http://schemas.microsoft.com/office/powerpoint/2010/main" xmlns="" val="992454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404665"/>
            <a:ext cx="8229600" cy="792088"/>
          </a:xfrm>
          <a:noFill/>
        </p:spPr>
        <p:txBody>
          <a:bodyPr/>
          <a:lstStyle/>
          <a:p>
            <a:r>
              <a:rPr lang="en-US" sz="2800" b="1" dirty="0" smtClean="0">
                <a:solidFill>
                  <a:srgbClr val="990000"/>
                </a:solidFill>
                <a:latin typeface="Calibri" pitchFamily="34" charset="0"/>
                <a:cs typeface="Calibri" pitchFamily="34" charset="0"/>
              </a:rPr>
              <a:t>Proposed Major Risk Areas (2)</a:t>
            </a:r>
            <a:endParaRPr lang="en-ZA" sz="2800" b="1" dirty="0">
              <a:solidFill>
                <a:srgbClr val="990000"/>
              </a:solidFill>
            </a:endParaRPr>
          </a:p>
        </p:txBody>
      </p:sp>
      <p:sp>
        <p:nvSpPr>
          <p:cNvPr id="3" name="Content Placeholder 2"/>
          <p:cNvSpPr>
            <a:spLocks noGrp="1"/>
          </p:cNvSpPr>
          <p:nvPr>
            <p:ph idx="1"/>
          </p:nvPr>
        </p:nvSpPr>
        <p:spPr>
          <a:xfrm>
            <a:off x="539552" y="1124744"/>
            <a:ext cx="8064896" cy="4104457"/>
          </a:xfrm>
        </p:spPr>
        <p:txBody>
          <a:bodyPr/>
          <a:lstStyle/>
          <a:p>
            <a:pPr algn="just">
              <a:lnSpc>
                <a:spcPct val="120000"/>
              </a:lnSpc>
            </a:pPr>
            <a:r>
              <a:rPr lang="en-ZA" sz="1800" b="1" dirty="0" smtClean="0">
                <a:latin typeface="Calibri" panose="020F0502020204030204" pitchFamily="34" charset="0"/>
              </a:rPr>
              <a:t>How </a:t>
            </a:r>
            <a:r>
              <a:rPr lang="en-ZA" sz="1800" b="1" dirty="0">
                <a:latin typeface="Calibri" panose="020F0502020204030204" pitchFamily="34" charset="0"/>
              </a:rPr>
              <a:t>the staffing implications of budget cuts are dealt with </a:t>
            </a:r>
            <a:r>
              <a:rPr lang="en-ZA" sz="1800" dirty="0">
                <a:latin typeface="Calibri" panose="020F0502020204030204" pitchFamily="34" charset="0"/>
              </a:rPr>
              <a:t>– </a:t>
            </a:r>
            <a:r>
              <a:rPr lang="en-GB" sz="1800" dirty="0">
                <a:latin typeface="Calibri" panose="020F0502020204030204" pitchFamily="34" charset="0"/>
              </a:rPr>
              <a:t>Departments tend to not fill vacancies or to place moratoriums on the filling of posts. </a:t>
            </a:r>
            <a:r>
              <a:rPr lang="en-GB" sz="1800" dirty="0" smtClean="0">
                <a:latin typeface="Calibri" panose="020F0502020204030204" pitchFamily="34" charset="0"/>
              </a:rPr>
              <a:t>Moratoriums </a:t>
            </a:r>
            <a:r>
              <a:rPr lang="en-GB" sz="1800" dirty="0">
                <a:latin typeface="Calibri" panose="020F0502020204030204" pitchFamily="34" charset="0"/>
              </a:rPr>
              <a:t>often result in critical service delivery posts not being filled and may have a long-term effect on staffing if such posts are </a:t>
            </a:r>
            <a:r>
              <a:rPr lang="en-GB" sz="1800" dirty="0" smtClean="0">
                <a:latin typeface="Calibri" panose="020F0502020204030204" pitchFamily="34" charset="0"/>
              </a:rPr>
              <a:t>high </a:t>
            </a:r>
            <a:r>
              <a:rPr lang="en-GB" sz="1800" dirty="0">
                <a:latin typeface="Calibri" panose="020F0502020204030204" pitchFamily="34" charset="0"/>
              </a:rPr>
              <a:t>priority functions.</a:t>
            </a:r>
            <a:endParaRPr lang="en-ZA" sz="1800" dirty="0">
              <a:latin typeface="Calibri" panose="020F0502020204030204" pitchFamily="34" charset="0"/>
            </a:endParaRPr>
          </a:p>
          <a:p>
            <a:pPr algn="just">
              <a:lnSpc>
                <a:spcPct val="110000"/>
              </a:lnSpc>
            </a:pPr>
            <a:r>
              <a:rPr lang="en-GB" sz="1800" b="1" dirty="0">
                <a:latin typeface="Calibri" panose="020F0502020204030204" pitchFamily="34" charset="0"/>
              </a:rPr>
              <a:t>Using ICT to achieve innovation and efficiency savings - </a:t>
            </a:r>
            <a:r>
              <a:rPr lang="en-GB" sz="1800" dirty="0">
                <a:latin typeface="Calibri" panose="020F0502020204030204" pitchFamily="34" charset="0"/>
              </a:rPr>
              <a:t>This represents a huge opportunity in many areas of public administration.  Many services of government are purely information-based and would not require any physical exchange of paper or even direct human interaction.  One example is identification.  Identification is essentially a record in a data base and verification of someone’s identity does not require a physical document but verification of information (including biometric information) against Home Affair’s population register and identification systems. </a:t>
            </a:r>
            <a:endParaRPr lang="en-ZA" sz="1800" dirty="0">
              <a:latin typeface="Calibri" panose="020F0502020204030204" pitchFamily="34" charset="0"/>
            </a:endParaRPr>
          </a:p>
          <a:p>
            <a:pPr algn="just">
              <a:lnSpc>
                <a:spcPct val="110000"/>
              </a:lnSpc>
            </a:pPr>
            <a:endParaRPr lang="en-ZA" sz="1900" dirty="0">
              <a:latin typeface="Calibri" panose="020F0502020204030204" pitchFamily="34" charset="0"/>
            </a:endParaRPr>
          </a:p>
        </p:txBody>
      </p:sp>
      <p:sp>
        <p:nvSpPr>
          <p:cNvPr id="7" name="Rectangle 4"/>
          <p:cNvSpPr>
            <a:spLocks noChangeArrowheads="1"/>
          </p:cNvSpPr>
          <p:nvPr/>
        </p:nvSpPr>
        <p:spPr bwMode="auto">
          <a:xfrm>
            <a:off x="6588224" y="6277251"/>
            <a:ext cx="2133600" cy="476250"/>
          </a:xfrm>
          <a:prstGeom prst="rect">
            <a:avLst/>
          </a:prstGeom>
          <a:noFill/>
          <a:ln w="9525">
            <a:noFill/>
            <a:miter lim="800000"/>
            <a:headEnd/>
            <a:tailEnd/>
          </a:ln>
        </p:spPr>
        <p:txBody>
          <a:bodyPr/>
          <a:lstStyle/>
          <a:p>
            <a:pPr algn="r" eaLnBrk="0" hangingPunct="0"/>
            <a:fld id="{3D7D7202-78FF-4AF5-8E29-E0B756925B96}" type="slidenum">
              <a:rPr lang="en-US" sz="1400" b="0">
                <a:solidFill>
                  <a:schemeClr val="bg1"/>
                </a:solidFill>
              </a:rPr>
              <a:pPr algn="r" eaLnBrk="0" hangingPunct="0"/>
              <a:t>44</a:t>
            </a:fld>
            <a:endParaRPr lang="en-US" sz="1400" b="0" dirty="0">
              <a:solidFill>
                <a:schemeClr val="bg1"/>
              </a:solidFill>
            </a:endParaRPr>
          </a:p>
        </p:txBody>
      </p:sp>
      <p:sp>
        <p:nvSpPr>
          <p:cNvPr id="4" name="TextBox 3"/>
          <p:cNvSpPr txBox="1"/>
          <p:nvPr/>
        </p:nvSpPr>
        <p:spPr>
          <a:xfrm>
            <a:off x="539552" y="6277251"/>
            <a:ext cx="7632848" cy="523220"/>
          </a:xfrm>
          <a:prstGeom prst="rect">
            <a:avLst/>
          </a:prstGeom>
          <a:noFill/>
        </p:spPr>
        <p:txBody>
          <a:bodyPr wrap="square" rtlCol="0">
            <a:spAutoFit/>
          </a:bodyPr>
          <a:lstStyle/>
          <a:p>
            <a:r>
              <a:rPr lang="en-ZA" sz="1400" b="1" dirty="0" smtClean="0">
                <a:solidFill>
                  <a:schemeClr val="bg1"/>
                </a:solidFill>
                <a:latin typeface="Calibri" panose="020F0502020204030204" pitchFamily="34" charset="0"/>
              </a:rPr>
              <a:t>Proposed major risk areas submitted to the Committee on 28 September 2017</a:t>
            </a:r>
          </a:p>
          <a:p>
            <a:r>
              <a:rPr lang="en-GB" sz="1400" b="1" dirty="0">
                <a:solidFill>
                  <a:schemeClr val="bg1"/>
                </a:solidFill>
                <a:latin typeface="Calibri" panose="020F0502020204030204" pitchFamily="34" charset="0"/>
              </a:rPr>
              <a:t>Business as usual mean incremental budgets, maintaining what was done in a previous year</a:t>
            </a:r>
            <a:r>
              <a:rPr lang="en-ZA" sz="1400" b="1" dirty="0">
                <a:solidFill>
                  <a:schemeClr val="bg1"/>
                </a:solidFill>
                <a:latin typeface="Calibri" panose="020F0502020204030204" pitchFamily="34" charset="0"/>
              </a:rPr>
              <a:t> </a:t>
            </a:r>
          </a:p>
        </p:txBody>
      </p:sp>
    </p:spTree>
    <p:extLst>
      <p:ext uri="{BB962C8B-B14F-4D97-AF65-F5344CB8AC3E}">
        <p14:creationId xmlns:p14="http://schemas.microsoft.com/office/powerpoint/2010/main" xmlns="" val="2890828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036" y="1169302"/>
            <a:ext cx="6315212" cy="3888432"/>
          </a:xfrm>
        </p:spPr>
        <p:txBody>
          <a:bodyPr/>
          <a:lstStyle/>
          <a:p>
            <a:pPr marL="457200" indent="-457200" algn="just">
              <a:lnSpc>
                <a:spcPct val="120000"/>
              </a:lnSpc>
              <a:spcBef>
                <a:spcPts val="0"/>
              </a:spcBef>
              <a:defRPr/>
            </a:pPr>
            <a:r>
              <a:rPr lang="en-ZA" sz="2000" dirty="0">
                <a:latin typeface="Calibri" pitchFamily="34" charset="0"/>
                <a:cs typeface="Calibri" pitchFamily="34" charset="0"/>
              </a:rPr>
              <a:t>Within the current economic climate, the challenge of closing the gap between ‘what is required vs. what can be afforded’ is one shared by governments across the world.</a:t>
            </a:r>
          </a:p>
          <a:p>
            <a:pPr marL="457200" lvl="1" indent="-457200" algn="just">
              <a:lnSpc>
                <a:spcPct val="120000"/>
              </a:lnSpc>
              <a:spcBef>
                <a:spcPts val="0"/>
              </a:spcBef>
              <a:buClr>
                <a:srgbClr val="660033"/>
              </a:buClr>
              <a:buSzPct val="120000"/>
              <a:buFont typeface="Wingdings" pitchFamily="2" charset="2"/>
              <a:buChar char="§"/>
              <a:defRPr/>
            </a:pPr>
            <a:r>
              <a:rPr lang="en-US" sz="2000" dirty="0">
                <a:latin typeface="Calibri" pitchFamily="34" charset="0"/>
                <a:cs typeface="Calibri" pitchFamily="34" charset="0"/>
              </a:rPr>
              <a:t>Therefore, </a:t>
            </a:r>
            <a:r>
              <a:rPr lang="en-US" sz="2000" dirty="0" smtClean="0">
                <a:latin typeface="Calibri" pitchFamily="34" charset="0"/>
                <a:cs typeface="Calibri" pitchFamily="34" charset="0"/>
              </a:rPr>
              <a:t>decisive leadership and greater </a:t>
            </a:r>
            <a:r>
              <a:rPr lang="en-US" sz="2000" dirty="0">
                <a:latin typeface="Calibri" pitchFamily="34" charset="0"/>
                <a:cs typeface="Calibri" pitchFamily="34" charset="0"/>
              </a:rPr>
              <a:t>accountability is required to manage the scarce resources of government. </a:t>
            </a:r>
          </a:p>
          <a:p>
            <a:pPr marL="457200" lvl="1" indent="-457200" algn="just">
              <a:lnSpc>
                <a:spcPct val="120000"/>
              </a:lnSpc>
              <a:spcBef>
                <a:spcPts val="0"/>
              </a:spcBef>
              <a:buClr>
                <a:srgbClr val="660033"/>
              </a:buClr>
              <a:buSzPct val="120000"/>
              <a:buFont typeface="Wingdings" pitchFamily="2" charset="2"/>
              <a:buChar char="§"/>
              <a:defRPr/>
            </a:pPr>
            <a:r>
              <a:rPr lang="en-ZA" sz="2000" dirty="0">
                <a:latin typeface="Calibri" pitchFamily="34" charset="0"/>
                <a:cs typeface="Calibri" pitchFamily="34" charset="0"/>
              </a:rPr>
              <a:t>The underpinning factor for </a:t>
            </a:r>
            <a:r>
              <a:rPr lang="en-ZA" sz="2000" b="1" i="1" dirty="0">
                <a:latin typeface="Calibri" pitchFamily="34" charset="0"/>
                <a:cs typeface="Calibri" pitchFamily="34" charset="0"/>
              </a:rPr>
              <a:t>improved accountability </a:t>
            </a:r>
            <a:r>
              <a:rPr lang="en-ZA" sz="2000" dirty="0">
                <a:latin typeface="Calibri" pitchFamily="34" charset="0"/>
                <a:cs typeface="Calibri" pitchFamily="34" charset="0"/>
              </a:rPr>
              <a:t>is to ensure that the ‘right things’ are being measured using the ‘right information’ – performance information should be reliable and useful. This will create a foundation for more effective and efficient performance and service delivery management, grounded on evidence-based decision-making.</a:t>
            </a:r>
          </a:p>
          <a:p>
            <a:pPr marL="457200" indent="-457200">
              <a:lnSpc>
                <a:spcPct val="120000"/>
              </a:lnSpc>
              <a:spcBef>
                <a:spcPts val="0"/>
              </a:spcBef>
              <a:defRPr/>
            </a:pPr>
            <a:endParaRPr lang="en-ZA" sz="1900" dirty="0" smtClean="0"/>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45</a:t>
            </a:fld>
            <a:endParaRPr lang="en-US" dirty="0">
              <a:solidFill>
                <a:schemeClr val="bg1"/>
              </a:solidFill>
            </a:endParaRPr>
          </a:p>
        </p:txBody>
      </p:sp>
      <p:sp>
        <p:nvSpPr>
          <p:cNvPr id="6" name="Title 1"/>
          <p:cNvSpPr txBox="1">
            <a:spLocks/>
          </p:cNvSpPr>
          <p:nvPr/>
        </p:nvSpPr>
        <p:spPr bwMode="auto">
          <a:xfrm>
            <a:off x="489036" y="47667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a:solidFill>
                  <a:srgbClr val="990000"/>
                </a:solidFill>
                <a:latin typeface="Calibri" pitchFamily="34" charset="0"/>
                <a:cs typeface="Calibri" pitchFamily="34" charset="0"/>
              </a:rPr>
              <a:t>Concluding Remarks</a:t>
            </a:r>
          </a:p>
        </p:txBody>
      </p:sp>
      <p:pic>
        <p:nvPicPr>
          <p:cNvPr id="6146" name="Picture 2" descr="Image result for improve accountability clipart">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3264822"/>
            <a:ext cx="2353444" cy="22593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5372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683" y="980728"/>
            <a:ext cx="8229600" cy="3600400"/>
          </a:xfrm>
        </p:spPr>
        <p:txBody>
          <a:bodyPr/>
          <a:lstStyle/>
          <a:p>
            <a:pPr marL="457200" indent="-457200" algn="just">
              <a:lnSpc>
                <a:spcPct val="140000"/>
              </a:lnSpc>
              <a:spcBef>
                <a:spcPts val="0"/>
              </a:spcBef>
              <a:defRPr/>
            </a:pPr>
            <a:r>
              <a:rPr lang="en-ZA" sz="2000" dirty="0">
                <a:latin typeface="Calibri" pitchFamily="34" charset="0"/>
                <a:cs typeface="Calibri" pitchFamily="34" charset="0"/>
              </a:rPr>
              <a:t>It is imperative that measures are put in place to ensure that Strategic Plans are translated into feasible implementation strategies and performance targets, supported by effective financial management. </a:t>
            </a:r>
          </a:p>
          <a:p>
            <a:pPr marL="857250" lvl="1" indent="-457200" algn="just">
              <a:lnSpc>
                <a:spcPct val="140000"/>
              </a:lnSpc>
              <a:spcBef>
                <a:spcPts val="0"/>
              </a:spcBef>
              <a:defRPr/>
            </a:pPr>
            <a:r>
              <a:rPr lang="en-ZA" sz="2000" dirty="0">
                <a:latin typeface="Calibri" pitchFamily="34" charset="0"/>
                <a:cs typeface="Calibri" pitchFamily="34" charset="0"/>
              </a:rPr>
              <a:t>There should be clearly articulated milestones for the achievement of the NDP, which should then be translated into the respective strategic plans.</a:t>
            </a:r>
          </a:p>
          <a:p>
            <a:pPr marL="857250" lvl="1" indent="-457200" algn="just">
              <a:lnSpc>
                <a:spcPct val="140000"/>
              </a:lnSpc>
              <a:spcBef>
                <a:spcPts val="0"/>
              </a:spcBef>
              <a:defRPr/>
            </a:pPr>
            <a:r>
              <a:rPr lang="en-ZA" sz="2000" dirty="0">
                <a:latin typeface="Calibri" pitchFamily="34" charset="0"/>
                <a:cs typeface="Calibri" pitchFamily="34" charset="0"/>
              </a:rPr>
              <a:t>The importance of integrated planning to jointly achieve priority area targets cannot be overstressed enough.</a:t>
            </a:r>
          </a:p>
          <a:p>
            <a:pPr marL="457200" indent="-457200">
              <a:lnSpc>
                <a:spcPct val="130000"/>
              </a:lnSpc>
              <a:spcBef>
                <a:spcPts val="0"/>
              </a:spcBef>
              <a:defRPr/>
            </a:pPr>
            <a:endParaRPr lang="en-ZA" sz="1900" dirty="0" smtClean="0"/>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46</a:t>
            </a:fld>
            <a:endParaRPr lang="en-US" dirty="0">
              <a:solidFill>
                <a:schemeClr val="bg1"/>
              </a:solidFill>
            </a:endParaRPr>
          </a:p>
        </p:txBody>
      </p:sp>
      <p:sp>
        <p:nvSpPr>
          <p:cNvPr id="6" name="Title 1"/>
          <p:cNvSpPr txBox="1">
            <a:spLocks/>
          </p:cNvSpPr>
          <p:nvPr/>
        </p:nvSpPr>
        <p:spPr bwMode="auto">
          <a:xfrm>
            <a:off x="506683" y="476672"/>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800000"/>
                </a:solidFill>
                <a:latin typeface="Calibri" panose="020F0502020204030204" pitchFamily="34" charset="0"/>
              </a:rPr>
              <a:t>Concluding Remarks (2)</a:t>
            </a:r>
            <a:endParaRPr lang="en-US" sz="2800" b="1" dirty="0">
              <a:solidFill>
                <a:srgbClr val="800000"/>
              </a:solidFill>
              <a:latin typeface="Calibri" panose="020F0502020204030204" pitchFamily="34" charset="0"/>
            </a:endParaRPr>
          </a:p>
        </p:txBody>
      </p:sp>
    </p:spTree>
    <p:extLst>
      <p:ext uri="{BB962C8B-B14F-4D97-AF65-F5344CB8AC3E}">
        <p14:creationId xmlns:p14="http://schemas.microsoft.com/office/powerpoint/2010/main" xmlns="" val="1513600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doc\Public Service\m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829858" y="3501008"/>
            <a:ext cx="7859216" cy="1296144"/>
          </a:xfrm>
        </p:spPr>
        <p:txBody>
          <a:bodyPr/>
          <a:lstStyle/>
          <a:p>
            <a:pPr marL="0" indent="0" algn="ctr">
              <a:buNone/>
            </a:pPr>
            <a:r>
              <a:rPr lang="en-US" b="1" dirty="0" smtClean="0">
                <a:solidFill>
                  <a:srgbClr val="990000"/>
                </a:solidFill>
                <a:latin typeface="Calibri" panose="020F0502020204030204" pitchFamily="34" charset="0"/>
              </a:rPr>
              <a:t>Appendix A: Detailed information on</a:t>
            </a:r>
          </a:p>
          <a:p>
            <a:pPr marL="0" indent="0" algn="ctr">
              <a:buNone/>
            </a:pPr>
            <a:r>
              <a:rPr lang="en-US" b="1" dirty="0" smtClean="0">
                <a:solidFill>
                  <a:srgbClr val="990000"/>
                </a:solidFill>
                <a:latin typeface="Calibri" panose="020F0502020204030204" pitchFamily="34" charset="0"/>
              </a:rPr>
              <a:t>Performance </a:t>
            </a:r>
            <a:r>
              <a:rPr lang="en-US" b="1" dirty="0">
                <a:solidFill>
                  <a:srgbClr val="990000"/>
                </a:solidFill>
                <a:latin typeface="Calibri" panose="020F0502020204030204" pitchFamily="34" charset="0"/>
              </a:rPr>
              <a:t>vs. Expenditure</a:t>
            </a: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pPr>
                <a:defRPr/>
              </a:pPr>
              <a:t>47</a:t>
            </a:fld>
            <a:endParaRPr lang="en-US" dirty="0"/>
          </a:p>
        </p:txBody>
      </p:sp>
    </p:spTree>
    <p:extLst>
      <p:ext uri="{BB962C8B-B14F-4D97-AF65-F5344CB8AC3E}">
        <p14:creationId xmlns:p14="http://schemas.microsoft.com/office/powerpoint/2010/main" xmlns="" val="2053719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48</a:t>
            </a:fld>
            <a:endParaRPr lang="en-US" dirty="0"/>
          </a:p>
        </p:txBody>
      </p:sp>
      <p:sp>
        <p:nvSpPr>
          <p:cNvPr id="4" name="Title 1"/>
          <p:cNvSpPr txBox="1">
            <a:spLocks/>
          </p:cNvSpPr>
          <p:nvPr/>
        </p:nvSpPr>
        <p:spPr bwMode="auto">
          <a:xfrm>
            <a:off x="489036" y="3217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(1)</a:t>
            </a:r>
            <a:endParaRPr lang="en-US" sz="2800" b="1" dirty="0">
              <a:solidFill>
                <a:srgbClr val="990000"/>
              </a:solidFill>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30419156"/>
              </p:ext>
            </p:extLst>
          </p:nvPr>
        </p:nvGraphicFramePr>
        <p:xfrm>
          <a:off x="175344" y="620688"/>
          <a:ext cx="8789144" cy="5833168"/>
        </p:xfrm>
        <a:graphic>
          <a:graphicData uri="http://schemas.openxmlformats.org/drawingml/2006/table">
            <a:tbl>
              <a:tblPr/>
              <a:tblGrid>
                <a:gridCol w="1516336"/>
                <a:gridCol w="3020168"/>
                <a:gridCol w="648072"/>
                <a:gridCol w="792088"/>
                <a:gridCol w="720080"/>
                <a:gridCol w="720080"/>
                <a:gridCol w="720080"/>
                <a:gridCol w="652240"/>
              </a:tblGrid>
              <a:tr h="99704">
                <a:tc rowSpan="2">
                  <a:txBody>
                    <a:bodyPr/>
                    <a:lstStyle/>
                    <a:p>
                      <a:pPr algn="ctr" fontAlgn="ctr"/>
                      <a:r>
                        <a:rPr lang="en-ZA" sz="1050" b="1" i="0" u="none" strike="noStrike" dirty="0">
                          <a:solidFill>
                            <a:schemeClr val="bg1"/>
                          </a:solidFill>
                          <a:effectLst/>
                          <a:latin typeface="Calibri"/>
                        </a:rPr>
                        <a:t>DEPARTMENT</a:t>
                      </a:r>
                    </a:p>
                  </a:txBody>
                  <a:tcPr marL="3668" marR="3668" marT="3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3668" marR="3668" marT="3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3668" marR="3668" marT="366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3668" marR="3668" marT="366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268360">
                <a:tc vMerge="1">
                  <a:txBody>
                    <a:bodyPr/>
                    <a:lstStyle/>
                    <a:p>
                      <a:endParaRPr lang="en-ZA"/>
                    </a:p>
                  </a:txBody>
                  <a:tcPr/>
                </a:tc>
                <a:tc vMerge="1">
                  <a:txBody>
                    <a:bodyPr/>
                    <a:lstStyle/>
                    <a:p>
                      <a:endParaRPr lang="en-ZA"/>
                    </a:p>
                  </a:txBody>
                  <a:tcPr/>
                </a:tc>
                <a:tc>
                  <a:txBody>
                    <a:bodyPr/>
                    <a:lstStyle/>
                    <a:p>
                      <a:pPr algn="ctr" fontAlgn="ctr"/>
                      <a:r>
                        <a:rPr lang="en-ZA" sz="1050" b="1" i="0" u="none" strike="noStrike" dirty="0">
                          <a:solidFill>
                            <a:srgbClr val="000000"/>
                          </a:solidFill>
                          <a:effectLst/>
                          <a:latin typeface="Calibri"/>
                        </a:rPr>
                        <a:t>% Achieved</a:t>
                      </a:r>
                    </a:p>
                  </a:txBody>
                  <a:tcPr marL="3668" marR="3668" marT="3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dirty="0">
                          <a:solidFill>
                            <a:srgbClr val="000000"/>
                          </a:solidFill>
                          <a:effectLst/>
                          <a:latin typeface="Calibri"/>
                        </a:rPr>
                        <a:t>%  Spend</a:t>
                      </a:r>
                    </a:p>
                  </a:txBody>
                  <a:tcPr marL="3668" marR="3668" marT="366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dirty="0">
                          <a:solidFill>
                            <a:srgbClr val="000000"/>
                          </a:solidFill>
                          <a:effectLst/>
                          <a:latin typeface="Calibri"/>
                        </a:rPr>
                        <a:t>% Achieved</a:t>
                      </a:r>
                    </a:p>
                  </a:txBody>
                  <a:tcPr marL="3668" marR="3668" marT="3668"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Spend</a:t>
                      </a:r>
                    </a:p>
                  </a:txBody>
                  <a:tcPr marL="3668" marR="3668" marT="3668"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Achieved</a:t>
                      </a:r>
                    </a:p>
                  </a:txBody>
                  <a:tcPr marL="3668" marR="3668" marT="3668"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dirty="0">
                          <a:solidFill>
                            <a:srgbClr val="000000"/>
                          </a:solidFill>
                          <a:effectLst/>
                          <a:latin typeface="Calibri"/>
                        </a:rPr>
                        <a:t>% Spend</a:t>
                      </a:r>
                    </a:p>
                  </a:txBody>
                  <a:tcPr marL="3668" marR="3668" marT="36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91727">
                <a:tc rowSpan="6">
                  <a:txBody>
                    <a:bodyPr/>
                    <a:lstStyle/>
                    <a:p>
                      <a:pPr algn="ctr" fontAlgn="t"/>
                      <a:r>
                        <a:rPr lang="en-ZA" sz="1050" b="1" i="0" u="none" strike="noStrike" dirty="0">
                          <a:solidFill>
                            <a:srgbClr val="000000"/>
                          </a:solidFill>
                          <a:effectLst/>
                          <a:latin typeface="Calibri"/>
                        </a:rPr>
                        <a:t>Agriculture, Forestry and Fisheries</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73.3%</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97.3%</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85.7%</a:t>
                      </a:r>
                    </a:p>
                  </a:txBody>
                  <a:tcPr marL="3668" marR="3668" marT="366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73.7%</a:t>
                      </a:r>
                    </a:p>
                  </a:txBody>
                  <a:tcPr marL="3668" marR="3668" marT="3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98.2%</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9704">
                <a:tc vMerge="1">
                  <a:txBody>
                    <a:bodyPr/>
                    <a:lstStyle/>
                    <a:p>
                      <a:endParaRPr lang="en-ZA"/>
                    </a:p>
                  </a:txBody>
                  <a:tcPr/>
                </a:tc>
                <a:tc>
                  <a:txBody>
                    <a:bodyPr/>
                    <a:lstStyle/>
                    <a:p>
                      <a:pPr algn="l" fontAlgn="t"/>
                      <a:r>
                        <a:rPr lang="en-ZA" sz="1050" b="0" i="0" u="none" strike="noStrike" dirty="0">
                          <a:solidFill>
                            <a:srgbClr val="000000"/>
                          </a:solidFill>
                          <a:effectLst/>
                          <a:latin typeface="Calibri"/>
                        </a:rPr>
                        <a:t>Prog 2 Agricultural Production, Health &amp; Food Safety</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99.6%</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88.9%</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77.8%</a:t>
                      </a:r>
                    </a:p>
                  </a:txBody>
                  <a:tcPr marL="3668" marR="3668" marT="3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95716">
                <a:tc vMerge="1">
                  <a:txBody>
                    <a:bodyPr/>
                    <a:lstStyle/>
                    <a:p>
                      <a:endParaRPr lang="en-ZA"/>
                    </a:p>
                  </a:txBody>
                  <a:tcPr/>
                </a:tc>
                <a:tc>
                  <a:txBody>
                    <a:bodyPr/>
                    <a:lstStyle/>
                    <a:p>
                      <a:pPr algn="l" fontAlgn="t"/>
                      <a:r>
                        <a:rPr lang="en-ZA" sz="1050" b="0" i="0" u="none" strike="noStrike" dirty="0">
                          <a:solidFill>
                            <a:srgbClr val="000000"/>
                          </a:solidFill>
                          <a:effectLst/>
                          <a:latin typeface="Calibri"/>
                        </a:rPr>
                        <a:t>Prog 3 Food Security &amp; Agrarian Reform</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98.0%</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75.0%</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99.8%</a:t>
                      </a:r>
                    </a:p>
                  </a:txBody>
                  <a:tcPr marL="3668" marR="3668" marT="366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71.4%</a:t>
                      </a:r>
                    </a:p>
                  </a:txBody>
                  <a:tcPr marL="3668" marR="3668" marT="3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9704">
                <a:tc vMerge="1">
                  <a:txBody>
                    <a:bodyPr/>
                    <a:lstStyle/>
                    <a:p>
                      <a:endParaRPr lang="en-ZA"/>
                    </a:p>
                  </a:txBody>
                  <a:tcPr/>
                </a:tc>
                <a:tc>
                  <a:txBody>
                    <a:bodyPr/>
                    <a:lstStyle/>
                    <a:p>
                      <a:pPr algn="l" fontAlgn="t"/>
                      <a:r>
                        <a:rPr lang="en-ZA" sz="1050" b="0" i="0" u="none" strike="noStrike" dirty="0">
                          <a:solidFill>
                            <a:srgbClr val="000000"/>
                          </a:solidFill>
                          <a:effectLst/>
                          <a:latin typeface="Calibri"/>
                        </a:rPr>
                        <a:t>Prog 4 Economic </a:t>
                      </a:r>
                      <a:r>
                        <a:rPr lang="en-ZA" sz="1050" b="0" i="0" u="none" strike="noStrike" dirty="0" smtClean="0">
                          <a:solidFill>
                            <a:srgbClr val="000000"/>
                          </a:solidFill>
                          <a:effectLst/>
                          <a:latin typeface="Calibri"/>
                        </a:rPr>
                        <a:t>Development, Trade  </a:t>
                      </a:r>
                      <a:r>
                        <a:rPr lang="en-ZA" sz="1050" b="0" i="0" u="none" strike="noStrike" dirty="0">
                          <a:solidFill>
                            <a:srgbClr val="000000"/>
                          </a:solidFill>
                          <a:effectLst/>
                          <a:latin typeface="Calibri"/>
                        </a:rPr>
                        <a:t>&amp; Marketing </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81.8%</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92.9%</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99.8%</a:t>
                      </a:r>
                    </a:p>
                  </a:txBody>
                  <a:tcPr marL="3668" marR="3668" marT="366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93.8%</a:t>
                      </a:r>
                    </a:p>
                  </a:txBody>
                  <a:tcPr marL="3668" marR="3668" marT="3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9704">
                <a:tc vMerge="1">
                  <a:txBody>
                    <a:bodyPr/>
                    <a:lstStyle/>
                    <a:p>
                      <a:endParaRPr lang="en-ZA"/>
                    </a:p>
                  </a:txBody>
                  <a:tcPr/>
                </a:tc>
                <a:tc>
                  <a:txBody>
                    <a:bodyPr/>
                    <a:lstStyle/>
                    <a:p>
                      <a:pPr algn="l" fontAlgn="t"/>
                      <a:r>
                        <a:rPr lang="en-ZA" sz="1050" b="0" i="0" u="none" strike="noStrike">
                          <a:solidFill>
                            <a:srgbClr val="000000"/>
                          </a:solidFill>
                          <a:effectLst/>
                          <a:latin typeface="Calibri"/>
                        </a:rPr>
                        <a:t>Prog 5 Forestry and Natural Resource Mnagement</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77.8%</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91.7%</a:t>
                      </a:r>
                    </a:p>
                  </a:txBody>
                  <a:tcPr marL="3668" marR="3668" marT="3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99.4%</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9704">
                <a:tc vMerge="1">
                  <a:txBody>
                    <a:bodyPr/>
                    <a:lstStyle/>
                    <a:p>
                      <a:endParaRPr lang="en-ZA"/>
                    </a:p>
                  </a:txBody>
                  <a:tcPr/>
                </a:tc>
                <a:tc>
                  <a:txBody>
                    <a:bodyPr/>
                    <a:lstStyle/>
                    <a:p>
                      <a:pPr algn="l" fontAlgn="t"/>
                      <a:r>
                        <a:rPr lang="en-ZA" sz="1050" b="0" i="0" u="none" strike="noStrike" dirty="0">
                          <a:solidFill>
                            <a:srgbClr val="000000"/>
                          </a:solidFill>
                          <a:effectLst/>
                          <a:latin typeface="Calibri"/>
                        </a:rPr>
                        <a:t>Prog 6 Fisheries Management</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87.5%</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50.0%</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72.7%</a:t>
                      </a:r>
                    </a:p>
                  </a:txBody>
                  <a:tcPr marL="3668" marR="3668" marT="3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9704">
                <a:tc gridSpan="2">
                  <a:txBody>
                    <a:bodyPr/>
                    <a:lstStyle/>
                    <a:p>
                      <a:pPr algn="r" fontAlgn="ctr"/>
                      <a:r>
                        <a:rPr lang="en-ZA" sz="1050" b="1" i="0" u="none" strike="noStrike" dirty="0">
                          <a:solidFill>
                            <a:srgbClr val="FFFFFF"/>
                          </a:solidFill>
                          <a:effectLst/>
                          <a:latin typeface="Calibri"/>
                        </a:rPr>
                        <a:t>Totals</a:t>
                      </a:r>
                    </a:p>
                  </a:txBody>
                  <a:tcPr marL="3668" marR="3668" marT="3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80.0%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99.1%</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81.2%</a:t>
                      </a:r>
                    </a:p>
                  </a:txBody>
                  <a:tcPr marL="3668" marR="3668" marT="366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99.9%</a:t>
                      </a:r>
                    </a:p>
                  </a:txBody>
                  <a:tcPr marL="3668" marR="3668" marT="366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n-ZA" sz="1050" b="1" i="0" u="none" strike="noStrike">
                          <a:solidFill>
                            <a:srgbClr val="FFFFFF"/>
                          </a:solidFill>
                          <a:effectLst/>
                          <a:latin typeface="Calibri"/>
                        </a:rPr>
                        <a:t>81.1%</a:t>
                      </a:r>
                    </a:p>
                  </a:txBody>
                  <a:tcPr marL="3668" marR="3668" marT="3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n-ZA" sz="1050" b="1" i="0" u="none" strike="noStrike">
                          <a:solidFill>
                            <a:srgbClr val="FFFFFF"/>
                          </a:solidFill>
                          <a:effectLst/>
                          <a:latin typeface="Calibri"/>
                        </a:rPr>
                        <a:t>99.6%</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95716">
                <a:tc rowSpan="9">
                  <a:txBody>
                    <a:bodyPr/>
                    <a:lstStyle/>
                    <a:p>
                      <a:pPr algn="ctr" fontAlgn="t"/>
                      <a:r>
                        <a:rPr lang="en-ZA" sz="1050" b="1" i="0" u="none" strike="noStrike">
                          <a:solidFill>
                            <a:srgbClr val="000000"/>
                          </a:solidFill>
                          <a:effectLst/>
                          <a:latin typeface="Calibri"/>
                        </a:rPr>
                        <a:t>Arts and culture</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dirty="0">
                          <a:solidFill>
                            <a:srgbClr val="000000"/>
                          </a:solidFill>
                          <a:effectLst/>
                          <a:latin typeface="Calibri"/>
                        </a:rPr>
                        <a:t>Prog 1 Administration</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53.6%</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95.1%</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44.4%</a:t>
                      </a:r>
                    </a:p>
                  </a:txBody>
                  <a:tcPr marL="3668" marR="3668" marT="366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91.2%</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60%</a:t>
                      </a:r>
                    </a:p>
                  </a:txBody>
                  <a:tcPr marL="3668" marR="3668" marT="3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92.5%</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5716">
                <a:tc vMerge="1">
                  <a:txBody>
                    <a:bodyPr/>
                    <a:lstStyle/>
                    <a:p>
                      <a:endParaRPr lang="en-ZA"/>
                    </a:p>
                  </a:txBody>
                  <a:tcPr/>
                </a:tc>
                <a:tc>
                  <a:txBody>
                    <a:bodyPr/>
                    <a:lstStyle/>
                    <a:p>
                      <a:pPr algn="l" fontAlgn="b"/>
                      <a:r>
                        <a:rPr lang="en-ZA" sz="1050" b="0" i="0" u="none" strike="noStrike">
                          <a:solidFill>
                            <a:srgbClr val="000000"/>
                          </a:solidFill>
                          <a:effectLst/>
                          <a:latin typeface="Calibri"/>
                        </a:rPr>
                        <a:t>Prog 2 Performing Arts</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dirty="0">
                          <a:solidFill>
                            <a:srgbClr val="000000"/>
                          </a:solidFill>
                          <a:effectLst/>
                          <a:latin typeface="Calibri"/>
                        </a:rPr>
                        <a:t>80.8%</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96.3%</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65.0%</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103.4%</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gridSpan="2">
                  <a:txBody>
                    <a:bodyPr/>
                    <a:lstStyle/>
                    <a:p>
                      <a:pPr algn="ctr" fontAlgn="ctr"/>
                      <a:r>
                        <a:rPr lang="en-ZA" sz="1050" b="1" i="0" u="none" strike="noStrike">
                          <a:solidFill>
                            <a:srgbClr val="FFFFFF"/>
                          </a:solidFill>
                          <a:effectLst/>
                          <a:latin typeface="Calibri"/>
                        </a:rPr>
                        <a:t>Programmes changed in 2016/17</a:t>
                      </a:r>
                    </a:p>
                  </a:txBody>
                  <a:tcPr marL="3668" marR="3668" marT="36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hMerge="1">
                  <a:txBody>
                    <a:bodyPr/>
                    <a:lstStyle/>
                    <a:p>
                      <a:endParaRPr lang="en-ZA"/>
                    </a:p>
                  </a:txBody>
                  <a:tcPr/>
                </a:tc>
              </a:tr>
              <a:tr h="123633">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3 National Language Services</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99.7%</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86.1%</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97.3%</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269133">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4 Cultural Development</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050" b="1" i="0" u="none" strike="noStrike" dirty="0">
                          <a:solidFill>
                            <a:srgbClr val="FFFFFF"/>
                          </a:solidFill>
                          <a:effectLst/>
                          <a:latin typeface="Calibri"/>
                        </a:rPr>
                        <a:t>Cultural Dev merged with Prog 3 Arts Culture Promo</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r" fontAlgn="b"/>
                      <a:r>
                        <a:rPr lang="en-ZA" sz="1050" b="1" i="0" u="none" strike="noStrike" dirty="0">
                          <a:solidFill>
                            <a:srgbClr val="FFFFFF"/>
                          </a:solidFill>
                          <a:effectLst/>
                          <a:latin typeface="Calibri"/>
                        </a:rPr>
                        <a:t>Cultural Dev merged with Prog 3 Arts Culture Promo</a:t>
                      </a:r>
                    </a:p>
                  </a:txBody>
                  <a:tcPr marL="3668" marR="3668" marT="3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r" fontAlgn="ctr"/>
                      <a:r>
                        <a:rPr lang="en-ZA" sz="1050" b="1" i="0" u="none" strike="noStrike">
                          <a:solidFill>
                            <a:srgbClr val="FFFFFF"/>
                          </a:solidFill>
                          <a:effectLst/>
                          <a:latin typeface="Calibri"/>
                        </a:rPr>
                        <a:t>Cultural Dev merged with Prog 3 Arts Culture Promo</a:t>
                      </a:r>
                    </a:p>
                  </a:txBody>
                  <a:tcPr marL="3668" marR="3668" marT="3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335418">
                <a:tc vMerge="1">
                  <a:txBody>
                    <a:bodyPr/>
                    <a:lstStyle/>
                    <a:p>
                      <a:endParaRPr lang="en-ZA"/>
                    </a:p>
                  </a:txBody>
                  <a:tcPr/>
                </a:tc>
                <a:tc>
                  <a:txBody>
                    <a:bodyPr/>
                    <a:lstStyle/>
                    <a:p>
                      <a:pPr algn="l" fontAlgn="b"/>
                      <a:r>
                        <a:rPr lang="en-ZA" sz="1050" b="0" i="0" u="none" strike="noStrike">
                          <a:solidFill>
                            <a:srgbClr val="000000"/>
                          </a:solidFill>
                          <a:effectLst/>
                          <a:latin typeface="Calibri"/>
                        </a:rPr>
                        <a:t>Prog 5 Heritage Promotion</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64.0%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97.6%</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61.5%</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99.1%</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fontAlgn="ctr"/>
                      <a:r>
                        <a:rPr lang="en-ZA" sz="1050" b="1" i="0" u="none" strike="noStrike" dirty="0">
                          <a:solidFill>
                            <a:srgbClr val="FFFFFF"/>
                          </a:solidFill>
                          <a:effectLst/>
                          <a:latin typeface="Calibri"/>
                        </a:rPr>
                        <a:t>National Archives with Heritage Promo 2015/16 and Discontinued 2016/17</a:t>
                      </a:r>
                    </a:p>
                  </a:txBody>
                  <a:tcPr marL="3668" marR="3668" marT="36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247266">
                <a:tc vMerge="1">
                  <a:txBody>
                    <a:bodyPr/>
                    <a:lstStyle/>
                    <a:p>
                      <a:endParaRPr lang="en-ZA"/>
                    </a:p>
                  </a:txBody>
                  <a:tcPr/>
                </a:tc>
                <a:tc>
                  <a:txBody>
                    <a:bodyPr/>
                    <a:lstStyle/>
                    <a:p>
                      <a:pPr algn="l" fontAlgn="b"/>
                      <a:r>
                        <a:rPr lang="en-ZA" sz="1050" b="0" i="0" u="none" strike="noStrike">
                          <a:solidFill>
                            <a:srgbClr val="000000"/>
                          </a:solidFill>
                          <a:effectLst/>
                          <a:latin typeface="Calibri"/>
                        </a:rPr>
                        <a:t>Prog 6 National Archives and Libraries</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050" b="1" i="0" u="none" strike="noStrike" dirty="0">
                          <a:solidFill>
                            <a:srgbClr val="FFFFFF"/>
                          </a:solidFill>
                          <a:effectLst/>
                          <a:latin typeface="Calibri"/>
                        </a:rPr>
                        <a:t>National Archives merged with Prog 4 Heritage Promo</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ctr" fontAlgn="b"/>
                      <a:r>
                        <a:rPr lang="en-ZA" sz="1050" b="1" i="0" u="none" strike="noStrike" dirty="0">
                          <a:solidFill>
                            <a:srgbClr val="FFFFFF"/>
                          </a:solidFill>
                          <a:effectLst/>
                          <a:latin typeface="Calibri"/>
                        </a:rPr>
                        <a:t>National Archives merged with Prog 4 Heritage Promo</a:t>
                      </a:r>
                    </a:p>
                  </a:txBody>
                  <a:tcPr marL="3668" marR="3668" marT="366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ctr" fontAlgn="ctr"/>
                      <a:r>
                        <a:rPr lang="en-ZA" sz="1050" b="0" i="0" u="none" strike="noStrike" dirty="0">
                          <a:solidFill>
                            <a:schemeClr val="bg1"/>
                          </a:solidFill>
                          <a:effectLst/>
                          <a:latin typeface="Calibri"/>
                        </a:rPr>
                        <a:t>National Archives m </a:t>
                      </a:r>
                      <a:r>
                        <a:rPr lang="en-ZA" sz="1050" b="0" i="0" u="none" strike="noStrike" dirty="0" smtClean="0">
                          <a:solidFill>
                            <a:schemeClr val="bg1"/>
                          </a:solidFill>
                          <a:effectLst/>
                          <a:latin typeface="Calibri"/>
                        </a:rPr>
                        <a:t>merged with </a:t>
                      </a:r>
                      <a:r>
                        <a:rPr lang="en-ZA" sz="1050" b="0" i="0" u="none" strike="noStrike" dirty="0">
                          <a:solidFill>
                            <a:schemeClr val="bg1"/>
                          </a:solidFill>
                          <a:effectLst/>
                          <a:latin typeface="Calibri"/>
                        </a:rPr>
                        <a:t>Prog 4 Heritage Promo</a:t>
                      </a:r>
                    </a:p>
                  </a:txBody>
                  <a:tcPr marL="3668" marR="3668" marT="36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169704">
                <a:tc vMerge="1">
                  <a:txBody>
                    <a:bodyPr/>
                    <a:lstStyle/>
                    <a:p>
                      <a:endParaRPr lang="en-ZA"/>
                    </a:p>
                  </a:txBody>
                  <a:tcPr/>
                </a:tc>
                <a:tc>
                  <a:txBody>
                    <a:bodyPr/>
                    <a:lstStyle/>
                    <a:p>
                      <a:pPr algn="l" fontAlgn="b"/>
                      <a:r>
                        <a:rPr lang="en-ZA" sz="1050" b="0" i="1" u="none" strike="noStrike">
                          <a:solidFill>
                            <a:srgbClr val="FF0000"/>
                          </a:solidFill>
                          <a:effectLst/>
                          <a:latin typeface="Calibri"/>
                        </a:rPr>
                        <a:t>Prog 2 Institutional Governance - introduced 2016/17</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gridSpan="2">
                  <a:txBody>
                    <a:bodyPr/>
                    <a:lstStyle/>
                    <a:p>
                      <a:pPr algn="ctr" fontAlgn="ctr"/>
                      <a:r>
                        <a:rPr lang="en-ZA" sz="1050" b="1" i="0" u="none" strike="noStrike">
                          <a:solidFill>
                            <a:srgbClr val="FFFFFF"/>
                          </a:solidFill>
                          <a:effectLst/>
                          <a:latin typeface="Calibri"/>
                        </a:rPr>
                        <a:t>New programmmes introduced 2016/17</a:t>
                      </a:r>
                    </a:p>
                  </a:txBody>
                  <a:tcPr marL="3668" marR="3668" marT="366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rowSpan="3" hMerge="1">
                  <a:txBody>
                    <a:bodyPr/>
                    <a:lstStyle/>
                    <a:p>
                      <a:endParaRPr lang="en-ZA"/>
                    </a:p>
                  </a:txBody>
                  <a:tcPr/>
                </a:tc>
                <a:tc rowSpan="3" gridSpan="2">
                  <a:txBody>
                    <a:bodyPr/>
                    <a:lstStyle/>
                    <a:p>
                      <a:pPr algn="ctr" fontAlgn="ctr"/>
                      <a:r>
                        <a:rPr lang="en-ZA" sz="1050" b="1" i="0" u="none" strike="noStrike" dirty="0">
                          <a:solidFill>
                            <a:srgbClr val="FFFFFF"/>
                          </a:solidFill>
                          <a:effectLst/>
                          <a:latin typeface="Calibri"/>
                        </a:rPr>
                        <a:t>New </a:t>
                      </a:r>
                      <a:r>
                        <a:rPr lang="en-ZA" sz="1050" b="1" i="0" u="none" strike="noStrike" dirty="0" err="1">
                          <a:solidFill>
                            <a:srgbClr val="FFFFFF"/>
                          </a:solidFill>
                          <a:effectLst/>
                          <a:latin typeface="Calibri"/>
                        </a:rPr>
                        <a:t>programmmes</a:t>
                      </a:r>
                      <a:r>
                        <a:rPr lang="en-ZA" sz="1050" b="1" i="0" u="none" strike="noStrike" dirty="0">
                          <a:solidFill>
                            <a:srgbClr val="FFFFFF"/>
                          </a:solidFill>
                          <a:effectLst/>
                          <a:latin typeface="Calibri"/>
                        </a:rPr>
                        <a:t> introduced 2016/17</a:t>
                      </a:r>
                    </a:p>
                  </a:txBody>
                  <a:tcPr marL="3668" marR="3668" marT="3668"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3" hMerge="1">
                  <a:txBody>
                    <a:bodyPr/>
                    <a:lstStyle/>
                    <a:p>
                      <a:endParaRPr lang="en-ZA"/>
                    </a:p>
                  </a:txBody>
                  <a:tcPr/>
                </a:tc>
                <a:tc>
                  <a:txBody>
                    <a:bodyPr/>
                    <a:lstStyle/>
                    <a:p>
                      <a:pPr algn="r" fontAlgn="b"/>
                      <a:r>
                        <a:rPr lang="en-ZA" sz="1050" b="0" i="0" u="none" strike="noStrike">
                          <a:solidFill>
                            <a:srgbClr val="000000"/>
                          </a:solidFill>
                          <a:effectLst/>
                          <a:latin typeface="Calibri"/>
                        </a:rPr>
                        <a:t>83%</a:t>
                      </a:r>
                    </a:p>
                  </a:txBody>
                  <a:tcPr marL="3668" marR="3668" marT="3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80.2%</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7444">
                <a:tc vMerge="1">
                  <a:txBody>
                    <a:bodyPr/>
                    <a:lstStyle/>
                    <a:p>
                      <a:endParaRPr lang="en-ZA"/>
                    </a:p>
                  </a:txBody>
                  <a:tcPr/>
                </a:tc>
                <a:tc>
                  <a:txBody>
                    <a:bodyPr/>
                    <a:lstStyle/>
                    <a:p>
                      <a:pPr algn="l" fontAlgn="b"/>
                      <a:r>
                        <a:rPr lang="en-ZA" sz="1050" b="0" i="1" u="none" strike="noStrike">
                          <a:solidFill>
                            <a:srgbClr val="FF0000"/>
                          </a:solidFill>
                          <a:effectLst/>
                          <a:latin typeface="Calibri"/>
                        </a:rPr>
                        <a:t>Prog 3 Arts and Culture Promotion and Development  - introduced 2016/17</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b"/>
                      <a:r>
                        <a:rPr lang="en-ZA" sz="1050" b="0" i="0" u="none" strike="noStrike">
                          <a:solidFill>
                            <a:srgbClr val="000000"/>
                          </a:solidFill>
                          <a:effectLst/>
                          <a:latin typeface="Calibri"/>
                        </a:rPr>
                        <a:t>88%</a:t>
                      </a:r>
                    </a:p>
                  </a:txBody>
                  <a:tcPr marL="3668" marR="3668" marT="3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97.6%</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3397">
                <a:tc vMerge="1">
                  <a:txBody>
                    <a:bodyPr/>
                    <a:lstStyle/>
                    <a:p>
                      <a:endParaRPr lang="en-ZA"/>
                    </a:p>
                  </a:txBody>
                  <a:tcPr/>
                </a:tc>
                <a:tc>
                  <a:txBody>
                    <a:bodyPr/>
                    <a:lstStyle/>
                    <a:p>
                      <a:pPr algn="l" fontAlgn="b"/>
                      <a:r>
                        <a:rPr lang="en-ZA" sz="1050" b="0" i="1" u="none" strike="noStrike">
                          <a:solidFill>
                            <a:srgbClr val="FF0000"/>
                          </a:solidFill>
                          <a:effectLst/>
                          <a:latin typeface="Calibri"/>
                        </a:rPr>
                        <a:t>Prog 4 Heritage Promotion and Preservation - introduced 2016/17</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b"/>
                      <a:r>
                        <a:rPr lang="en-ZA" sz="1050" b="0" i="0" u="none" strike="noStrike">
                          <a:solidFill>
                            <a:srgbClr val="000000"/>
                          </a:solidFill>
                          <a:effectLst/>
                          <a:latin typeface="Calibri"/>
                        </a:rPr>
                        <a:t>63%</a:t>
                      </a:r>
                    </a:p>
                  </a:txBody>
                  <a:tcPr marL="3668" marR="3668" marT="3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99.5%</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9704">
                <a:tc gridSpan="2">
                  <a:txBody>
                    <a:bodyPr/>
                    <a:lstStyle/>
                    <a:p>
                      <a:pPr algn="r" fontAlgn="t"/>
                      <a:r>
                        <a:rPr lang="en-ZA" sz="1050" b="1" i="0" u="none" strike="noStrike">
                          <a:solidFill>
                            <a:srgbClr val="FFFFFF"/>
                          </a:solidFill>
                          <a:effectLst/>
                          <a:latin typeface="Calibri"/>
                        </a:rPr>
                        <a:t>Totals</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69.7%</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97.9%</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68.0%</a:t>
                      </a:r>
                    </a:p>
                  </a:txBody>
                  <a:tcPr marL="3668" marR="3668" marT="366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98.3%</a:t>
                      </a:r>
                    </a:p>
                  </a:txBody>
                  <a:tcPr marL="3668" marR="3668" marT="3668" marB="0" anchor="b">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75.0%</a:t>
                      </a:r>
                    </a:p>
                  </a:txBody>
                  <a:tcPr marL="3668" marR="3668" marT="3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97.4%</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99704">
                <a:tc rowSpan="5">
                  <a:txBody>
                    <a:bodyPr/>
                    <a:lstStyle/>
                    <a:p>
                      <a:pPr algn="ctr" fontAlgn="t"/>
                      <a:r>
                        <a:rPr lang="en-ZA" sz="1050" b="1" i="0" u="none" strike="noStrike">
                          <a:solidFill>
                            <a:srgbClr val="000000"/>
                          </a:solidFill>
                          <a:effectLst/>
                          <a:latin typeface="Calibri"/>
                        </a:rPr>
                        <a:t>Basic Education </a:t>
                      </a:r>
                    </a:p>
                  </a:txBody>
                  <a:tcPr marL="3668" marR="3668" marT="3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99.3%</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3668" marR="3668" marT="3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99.8%</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9704">
                <a:tc vMerge="1">
                  <a:txBody>
                    <a:bodyPr/>
                    <a:lstStyle/>
                    <a:p>
                      <a:endParaRPr lang="en-ZA"/>
                    </a:p>
                  </a:txBody>
                  <a:tcPr/>
                </a:tc>
                <a:tc>
                  <a:txBody>
                    <a:bodyPr/>
                    <a:lstStyle/>
                    <a:p>
                      <a:pPr algn="l" fontAlgn="b"/>
                      <a:r>
                        <a:rPr lang="en-ZA" sz="1050" b="0" i="0" u="none" strike="noStrike">
                          <a:solidFill>
                            <a:srgbClr val="000000"/>
                          </a:solidFill>
                          <a:effectLst/>
                          <a:latin typeface="Calibri"/>
                        </a:rPr>
                        <a:t>Prog 2 Curriculum Policy, Support &amp; Monitoring</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92.2%</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62.5%</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97.8%</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81.3%</a:t>
                      </a:r>
                    </a:p>
                  </a:txBody>
                  <a:tcPr marL="3668" marR="3668" marT="3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97.3%</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3455">
                <a:tc vMerge="1">
                  <a:txBody>
                    <a:bodyPr/>
                    <a:lstStyle/>
                    <a:p>
                      <a:endParaRPr lang="en-ZA"/>
                    </a:p>
                  </a:txBody>
                  <a:tcPr/>
                </a:tc>
                <a:tc>
                  <a:txBody>
                    <a:bodyPr/>
                    <a:lstStyle/>
                    <a:p>
                      <a:pPr algn="l" fontAlgn="b"/>
                      <a:r>
                        <a:rPr lang="en-ZA" sz="1050" b="0" i="0" u="none" strike="noStrike">
                          <a:solidFill>
                            <a:srgbClr val="000000"/>
                          </a:solidFill>
                          <a:effectLst/>
                          <a:latin typeface="Calibri"/>
                        </a:rPr>
                        <a:t>Prog 3 Teacher Education HR and Institutional Development</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100.5%</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dirty="0">
                          <a:solidFill>
                            <a:srgbClr val="000000"/>
                          </a:solidFill>
                          <a:effectLst/>
                          <a:latin typeface="Calibri"/>
                        </a:rPr>
                        <a:t>57.0%</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3668" marR="3668" marT="3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91727">
                <a:tc vMerge="1">
                  <a:txBody>
                    <a:bodyPr/>
                    <a:lstStyle/>
                    <a:p>
                      <a:endParaRPr lang="en-ZA"/>
                    </a:p>
                  </a:txBody>
                  <a:tcPr/>
                </a:tc>
                <a:tc>
                  <a:txBody>
                    <a:bodyPr/>
                    <a:lstStyle/>
                    <a:p>
                      <a:pPr algn="l" fontAlgn="b"/>
                      <a:r>
                        <a:rPr lang="en-ZA" sz="1050" b="0" i="0" u="none" strike="noStrike">
                          <a:solidFill>
                            <a:srgbClr val="000000"/>
                          </a:solidFill>
                          <a:effectLst/>
                          <a:latin typeface="Calibri"/>
                        </a:rPr>
                        <a:t>Prog 4 Planning Information &amp; Assessment</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78.6%</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88.9%</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96.3%</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38.5%</a:t>
                      </a:r>
                    </a:p>
                  </a:txBody>
                  <a:tcPr marL="3668" marR="3668" marT="3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93.1</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95716">
                <a:tc vMerge="1">
                  <a:txBody>
                    <a:bodyPr/>
                    <a:lstStyle/>
                    <a:p>
                      <a:endParaRPr lang="en-ZA"/>
                    </a:p>
                  </a:txBody>
                  <a:tcPr/>
                </a:tc>
                <a:tc>
                  <a:txBody>
                    <a:bodyPr/>
                    <a:lstStyle/>
                    <a:p>
                      <a:pPr algn="l" fontAlgn="b"/>
                      <a:r>
                        <a:rPr lang="en-ZA" sz="1050" b="0" i="0" u="none" strike="noStrike">
                          <a:solidFill>
                            <a:srgbClr val="000000"/>
                          </a:solidFill>
                          <a:effectLst/>
                          <a:latin typeface="Calibri"/>
                        </a:rPr>
                        <a:t>Prog 5 Education Enrichment Services</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99.6%</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50.0%</a:t>
                      </a:r>
                    </a:p>
                  </a:txBody>
                  <a:tcPr marL="3668" marR="3668" marT="366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3668" marR="3668" marT="3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5716">
                <a:tc gridSpan="2">
                  <a:txBody>
                    <a:bodyPr/>
                    <a:lstStyle/>
                    <a:p>
                      <a:pPr algn="r" fontAlgn="b"/>
                      <a:r>
                        <a:rPr lang="en-ZA" sz="1050" b="1" i="0" u="none" strike="noStrike" dirty="0">
                          <a:solidFill>
                            <a:srgbClr val="FFFFFF"/>
                          </a:solidFill>
                          <a:effectLst/>
                          <a:latin typeface="Calibri"/>
                        </a:rPr>
                        <a:t>Totals</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83.9%</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99.2%</a:t>
                      </a:r>
                    </a:p>
                  </a:txBody>
                  <a:tcPr marL="3668" marR="3668" marT="3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73.3%</a:t>
                      </a:r>
                    </a:p>
                  </a:txBody>
                  <a:tcPr marL="3668" marR="3668" marT="366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97.7%</a:t>
                      </a:r>
                    </a:p>
                  </a:txBody>
                  <a:tcPr marL="3668" marR="3668" marT="366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68.2%</a:t>
                      </a:r>
                    </a:p>
                  </a:txBody>
                  <a:tcPr marL="3668" marR="3668" marT="3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95.8%</a:t>
                      </a:r>
                    </a:p>
                  </a:txBody>
                  <a:tcPr marL="3668" marR="3668" marT="366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graphicFrame>
        <p:nvGraphicFramePr>
          <p:cNvPr id="8" name="Table 7"/>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9" name="Group 8"/>
          <p:cNvGrpSpPr/>
          <p:nvPr/>
        </p:nvGrpSpPr>
        <p:grpSpPr>
          <a:xfrm>
            <a:off x="1413496" y="6519587"/>
            <a:ext cx="4885169" cy="138259"/>
            <a:chOff x="1412393" y="6381328"/>
            <a:chExt cx="4885169" cy="138259"/>
          </a:xfrm>
        </p:grpSpPr>
        <p:sp>
          <p:nvSpPr>
            <p:cNvPr id="10" name="TextBox 9"/>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11" name="TextBox 10"/>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12" name="TextBox 11"/>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spTree>
    <p:extLst>
      <p:ext uri="{BB962C8B-B14F-4D97-AF65-F5344CB8AC3E}">
        <p14:creationId xmlns:p14="http://schemas.microsoft.com/office/powerpoint/2010/main" xmlns="" val="3799919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49</a:t>
            </a:fld>
            <a:endParaRPr lang="en-US" dirty="0"/>
          </a:p>
        </p:txBody>
      </p:sp>
      <p:sp>
        <p:nvSpPr>
          <p:cNvPr id="4" name="Title 1"/>
          <p:cNvSpPr txBox="1">
            <a:spLocks/>
          </p:cNvSpPr>
          <p:nvPr/>
        </p:nvSpPr>
        <p:spPr bwMode="auto">
          <a:xfrm>
            <a:off x="489036" y="1947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(2)</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1" name="Table 10"/>
          <p:cNvGraphicFramePr>
            <a:graphicFrameLocks noGrp="1"/>
          </p:cNvGraphicFramePr>
          <p:nvPr>
            <p:extLst>
              <p:ext uri="{D42A27DB-BD31-4B8C-83A1-F6EECF244321}">
                <p14:modId xmlns:p14="http://schemas.microsoft.com/office/powerpoint/2010/main" xmlns="" val="804119761"/>
              </p:ext>
            </p:extLst>
          </p:nvPr>
        </p:nvGraphicFramePr>
        <p:xfrm>
          <a:off x="139339" y="620688"/>
          <a:ext cx="8897157" cy="5660308"/>
        </p:xfrm>
        <a:graphic>
          <a:graphicData uri="http://schemas.openxmlformats.org/drawingml/2006/table">
            <a:tbl>
              <a:tblPr/>
              <a:tblGrid>
                <a:gridCol w="1408717"/>
                <a:gridCol w="3111613"/>
                <a:gridCol w="861015"/>
                <a:gridCol w="645761"/>
                <a:gridCol w="789264"/>
                <a:gridCol w="645761"/>
                <a:gridCol w="717513"/>
                <a:gridCol w="717513"/>
              </a:tblGrid>
              <a:tr h="141296">
                <a:tc rowSpan="2">
                  <a:txBody>
                    <a:bodyPr/>
                    <a:lstStyle/>
                    <a:p>
                      <a:pPr algn="ctr" fontAlgn="ctr"/>
                      <a:r>
                        <a:rPr lang="en-ZA" sz="1050" b="1" i="0" u="none" strike="noStrike" dirty="0">
                          <a:solidFill>
                            <a:schemeClr val="bg1"/>
                          </a:solidFill>
                          <a:effectLst/>
                          <a:latin typeface="Calibri"/>
                        </a:rPr>
                        <a:t>DEPARTMENT</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4715" marR="4715" marT="47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4715" marR="4715" marT="47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4715" marR="4715" marT="47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292465">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dirty="0">
                          <a:solidFill>
                            <a:srgbClr val="000000"/>
                          </a:solidFill>
                          <a:effectLst/>
                          <a:latin typeface="Calibri"/>
                        </a:rPr>
                        <a:t>%  Spend</a:t>
                      </a:r>
                    </a:p>
                  </a:txBody>
                  <a:tcPr marL="4715" marR="4715" marT="47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4715" marR="4715" marT="471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Spend</a:t>
                      </a:r>
                    </a:p>
                  </a:txBody>
                  <a:tcPr marL="4715" marR="4715" marT="471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4715" marR="4715" marT="471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Calibri"/>
                        </a:rPr>
                        <a:t>% Spend</a:t>
                      </a:r>
                    </a:p>
                  </a:txBody>
                  <a:tcPr marL="4715" marR="4715" marT="4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35644">
                <a:tc rowSpan="8">
                  <a:txBody>
                    <a:bodyPr/>
                    <a:lstStyle/>
                    <a:p>
                      <a:pPr algn="ctr" fontAlgn="t"/>
                      <a:r>
                        <a:rPr lang="en-ZA" sz="1050" b="1" i="0" u="none" strike="noStrike" dirty="0">
                          <a:solidFill>
                            <a:srgbClr val="000000"/>
                          </a:solidFill>
                          <a:effectLst/>
                          <a:latin typeface="Calibri"/>
                        </a:rPr>
                        <a:t>Civilian </a:t>
                      </a:r>
                      <a:r>
                        <a:rPr lang="en-ZA" sz="1050" b="1" i="0" u="none" strike="noStrike" dirty="0" smtClean="0">
                          <a:solidFill>
                            <a:srgbClr val="000000"/>
                          </a:solidFill>
                          <a:effectLst/>
                          <a:latin typeface="Calibri"/>
                        </a:rPr>
                        <a:t>Secretariat  </a:t>
                      </a:r>
                      <a:r>
                        <a:rPr lang="en-ZA" sz="1050" b="1" i="0" u="none" strike="noStrike" dirty="0">
                          <a:solidFill>
                            <a:srgbClr val="000000"/>
                          </a:solidFill>
                          <a:effectLst/>
                          <a:latin typeface="Calibri"/>
                        </a:rPr>
                        <a:t>for Police </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98.8%</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54.1%</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99.3%</a:t>
                      </a:r>
                    </a:p>
                  </a:txBody>
                  <a:tcPr marL="4715" marR="4715" marT="47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93.3%</a:t>
                      </a:r>
                    </a:p>
                  </a:txBody>
                  <a:tcPr marL="4715" marR="4715" marT="471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94.4%</a:t>
                      </a:r>
                    </a:p>
                  </a:txBody>
                  <a:tcPr marL="4715" marR="4715" marT="4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5644">
                <a:tc vMerge="1">
                  <a:txBody>
                    <a:bodyPr/>
                    <a:lstStyle/>
                    <a:p>
                      <a:endParaRPr lang="en-ZA"/>
                    </a:p>
                  </a:txBody>
                  <a:tcPr/>
                </a:tc>
                <a:tc>
                  <a:txBody>
                    <a:bodyPr/>
                    <a:lstStyle/>
                    <a:p>
                      <a:pPr algn="l" fontAlgn="t"/>
                      <a:r>
                        <a:rPr lang="en-ZA" sz="1050" b="0" i="0" u="none" strike="noStrike">
                          <a:solidFill>
                            <a:srgbClr val="000000"/>
                          </a:solidFill>
                          <a:effectLst/>
                          <a:latin typeface="Calibri"/>
                        </a:rPr>
                        <a:t>Prog 2 Partnerships</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gridSpan="2">
                  <a:txBody>
                    <a:bodyPr/>
                    <a:lstStyle/>
                    <a:p>
                      <a:pPr algn="ctr" fontAlgn="ctr"/>
                      <a:r>
                        <a:rPr lang="en-ZA" sz="1050" b="1" i="0" u="none" strike="noStrike">
                          <a:solidFill>
                            <a:srgbClr val="FFFFFF"/>
                          </a:solidFill>
                          <a:effectLst/>
                          <a:latin typeface="Calibri"/>
                        </a:rPr>
                        <a:t>New programmes introduced from 2014/15 (below)</a:t>
                      </a:r>
                    </a:p>
                  </a:txBody>
                  <a:tcPr marL="4715" marR="4715" marT="47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rowSpan="4" hMerge="1">
                  <a:txBody>
                    <a:bodyPr/>
                    <a:lstStyle/>
                    <a:p>
                      <a:endParaRPr lang="en-ZA"/>
                    </a:p>
                  </a:txBody>
                  <a:tcPr/>
                </a:tc>
                <a:tc rowSpan="4" gridSpan="2">
                  <a:txBody>
                    <a:bodyPr/>
                    <a:lstStyle/>
                    <a:p>
                      <a:pPr algn="ctr" fontAlgn="ctr"/>
                      <a:r>
                        <a:rPr lang="en-ZA" sz="1050" b="1" i="0" u="none" strike="noStrike">
                          <a:solidFill>
                            <a:srgbClr val="FFFFFF"/>
                          </a:solidFill>
                          <a:effectLst/>
                          <a:latin typeface="Calibri"/>
                        </a:rPr>
                        <a:t>New programmes introduced from 2014/15 (below)</a:t>
                      </a:r>
                    </a:p>
                  </a:txBody>
                  <a:tcPr marL="4715" marR="4715" marT="4715"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4" hMerge="1">
                  <a:txBody>
                    <a:bodyPr/>
                    <a:lstStyle/>
                    <a:p>
                      <a:endParaRPr lang="en-ZA"/>
                    </a:p>
                  </a:txBody>
                  <a:tcPr/>
                </a:tc>
                <a:tc rowSpan="4" gridSpan="2">
                  <a:txBody>
                    <a:bodyPr/>
                    <a:lstStyle/>
                    <a:p>
                      <a:pPr algn="r" fontAlgn="ctr"/>
                      <a:r>
                        <a:rPr lang="en-ZA" sz="1050" b="1" i="0" u="none" strike="noStrike">
                          <a:solidFill>
                            <a:srgbClr val="FFFFFF"/>
                          </a:solidFill>
                          <a:effectLst/>
                          <a:latin typeface="Calibri"/>
                        </a:rPr>
                        <a:t>New programmes introduced from 2014/15 (below)</a:t>
                      </a:r>
                    </a:p>
                  </a:txBody>
                  <a:tcPr marL="4715" marR="4715" marT="47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r>
              <a:tr h="135644">
                <a:tc vMerge="1">
                  <a:txBody>
                    <a:bodyPr/>
                    <a:lstStyle/>
                    <a:p>
                      <a:endParaRPr lang="en-ZA"/>
                    </a:p>
                  </a:txBody>
                  <a:tcPr/>
                </a:tc>
                <a:tc>
                  <a:txBody>
                    <a:bodyPr/>
                    <a:lstStyle/>
                    <a:p>
                      <a:pPr algn="l" fontAlgn="t"/>
                      <a:r>
                        <a:rPr lang="en-ZA" sz="1050" b="0" i="0" u="none" strike="noStrike">
                          <a:solidFill>
                            <a:srgbClr val="000000"/>
                          </a:solidFill>
                          <a:effectLst/>
                          <a:latin typeface="Calibri"/>
                        </a:rPr>
                        <a:t>Prog 3 Policy and Research</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35644">
                <a:tc vMerge="1">
                  <a:txBody>
                    <a:bodyPr/>
                    <a:lstStyle/>
                    <a:p>
                      <a:endParaRPr lang="en-ZA"/>
                    </a:p>
                  </a:txBody>
                  <a:tcPr/>
                </a:tc>
                <a:tc>
                  <a:txBody>
                    <a:bodyPr/>
                    <a:lstStyle/>
                    <a:p>
                      <a:pPr algn="l" fontAlgn="t"/>
                      <a:r>
                        <a:rPr lang="en-ZA" sz="1050" b="0" i="0" u="none" strike="noStrike">
                          <a:solidFill>
                            <a:srgbClr val="000000"/>
                          </a:solidFill>
                          <a:effectLst/>
                          <a:latin typeface="Calibri"/>
                        </a:rPr>
                        <a:t>Prog 4 Legislation </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63903">
                <a:tc vMerge="1">
                  <a:txBody>
                    <a:bodyPr/>
                    <a:lstStyle/>
                    <a:p>
                      <a:endParaRPr lang="en-ZA"/>
                    </a:p>
                  </a:txBody>
                  <a:tcPr/>
                </a:tc>
                <a:tc>
                  <a:txBody>
                    <a:bodyPr/>
                    <a:lstStyle/>
                    <a:p>
                      <a:pPr algn="l" fontAlgn="t"/>
                      <a:r>
                        <a:rPr lang="en-ZA" sz="1050" b="0" i="0" u="none" strike="noStrike">
                          <a:solidFill>
                            <a:srgbClr val="000000"/>
                          </a:solidFill>
                          <a:effectLst/>
                          <a:latin typeface="Calibri"/>
                        </a:rPr>
                        <a:t>Prog 5 Monitoring and Evaluation</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231724">
                <a:tc vMerge="1">
                  <a:txBody>
                    <a:bodyPr/>
                    <a:lstStyle/>
                    <a:p>
                      <a:endParaRPr lang="en-ZA"/>
                    </a:p>
                  </a:txBody>
                  <a:tcPr/>
                </a:tc>
                <a:tc>
                  <a:txBody>
                    <a:bodyPr/>
                    <a:lstStyle/>
                    <a:p>
                      <a:pPr algn="l" fontAlgn="t"/>
                      <a:r>
                        <a:rPr lang="en-ZA" sz="1050" b="0" i="1" u="none" strike="noStrike">
                          <a:solidFill>
                            <a:srgbClr val="FF0000"/>
                          </a:solidFill>
                          <a:effectLst/>
                          <a:latin typeface="Calibri"/>
                        </a:rPr>
                        <a:t>Prog 2 Intersectoral Coordination and Strategic Partnership</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92.3%</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100.0%</a:t>
                      </a:r>
                    </a:p>
                  </a:txBody>
                  <a:tcPr marL="4715" marR="4715" marT="471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55.6%</a:t>
                      </a:r>
                    </a:p>
                  </a:txBody>
                  <a:tcPr marL="4715" marR="4715" marT="471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dirty="0">
                          <a:solidFill>
                            <a:srgbClr val="000000"/>
                          </a:solidFill>
                          <a:effectLst/>
                          <a:latin typeface="Calibri"/>
                        </a:rPr>
                        <a:t>99.4%</a:t>
                      </a:r>
                    </a:p>
                  </a:txBody>
                  <a:tcPr marL="4715" marR="4715" marT="471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a:solidFill>
                            <a:srgbClr val="000000"/>
                          </a:solidFill>
                          <a:effectLst/>
                          <a:latin typeface="Calibri"/>
                        </a:rPr>
                        <a:t>16.7%</a:t>
                      </a:r>
                    </a:p>
                  </a:txBody>
                  <a:tcPr marL="4715" marR="4715" marT="471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92.5%</a:t>
                      </a:r>
                    </a:p>
                  </a:txBody>
                  <a:tcPr marL="4715" marR="4715" marT="47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5644">
                <a:tc vMerge="1">
                  <a:txBody>
                    <a:bodyPr/>
                    <a:lstStyle/>
                    <a:p>
                      <a:endParaRPr lang="en-ZA"/>
                    </a:p>
                  </a:txBody>
                  <a:tcPr/>
                </a:tc>
                <a:tc>
                  <a:txBody>
                    <a:bodyPr/>
                    <a:lstStyle/>
                    <a:p>
                      <a:pPr algn="l" fontAlgn="t"/>
                      <a:r>
                        <a:rPr lang="en-ZA" sz="1050" b="0" i="1" u="none" strike="noStrike">
                          <a:solidFill>
                            <a:srgbClr val="FF0000"/>
                          </a:solidFill>
                          <a:effectLst/>
                          <a:latin typeface="Calibri"/>
                        </a:rPr>
                        <a:t>Prog 3 Legislation and Policy Development</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72.7%</a:t>
                      </a:r>
                    </a:p>
                  </a:txBody>
                  <a:tcPr marL="4715" marR="4715" marT="471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50.0%</a:t>
                      </a:r>
                    </a:p>
                  </a:txBody>
                  <a:tcPr marL="4715" marR="4715" marT="471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715" marR="4715" marT="471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a:solidFill>
                            <a:srgbClr val="000000"/>
                          </a:solidFill>
                          <a:effectLst/>
                          <a:latin typeface="Calibri"/>
                        </a:rPr>
                        <a:t>0.0%</a:t>
                      </a:r>
                    </a:p>
                  </a:txBody>
                  <a:tcPr marL="4715" marR="4715" marT="471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84.4%</a:t>
                      </a:r>
                    </a:p>
                  </a:txBody>
                  <a:tcPr marL="4715" marR="4715" marT="47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31724">
                <a:tc vMerge="1">
                  <a:txBody>
                    <a:bodyPr/>
                    <a:lstStyle/>
                    <a:p>
                      <a:endParaRPr lang="en-ZA"/>
                    </a:p>
                  </a:txBody>
                  <a:tcPr/>
                </a:tc>
                <a:tc>
                  <a:txBody>
                    <a:bodyPr/>
                    <a:lstStyle/>
                    <a:p>
                      <a:pPr algn="l" fontAlgn="t"/>
                      <a:r>
                        <a:rPr lang="en-ZA" sz="1050" b="0" i="1" u="none" strike="noStrike">
                          <a:solidFill>
                            <a:srgbClr val="FF0000"/>
                          </a:solidFill>
                          <a:effectLst/>
                          <a:latin typeface="Calibri"/>
                        </a:rPr>
                        <a:t>Prog 4 Civilian Oversight, Monitoring and Evaluation</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79.6%</a:t>
                      </a:r>
                    </a:p>
                  </a:txBody>
                  <a:tcPr marL="4715" marR="4715" marT="471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31.3%</a:t>
                      </a:r>
                    </a:p>
                  </a:txBody>
                  <a:tcPr marL="4715" marR="4715" marT="471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96.0%</a:t>
                      </a:r>
                    </a:p>
                  </a:txBody>
                  <a:tcPr marL="4715" marR="4715" marT="471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92.3%</a:t>
                      </a:r>
                    </a:p>
                  </a:txBody>
                  <a:tcPr marL="4715" marR="4715" marT="4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83.8%</a:t>
                      </a:r>
                    </a:p>
                  </a:txBody>
                  <a:tcPr marL="4715" marR="4715" marT="4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41296">
                <a:tc gridSpan="2">
                  <a:txBody>
                    <a:bodyPr/>
                    <a:lstStyle/>
                    <a:p>
                      <a:pPr algn="r" fontAlgn="t"/>
                      <a:r>
                        <a:rPr lang="en-ZA" sz="1050" b="1" i="0" u="none" strike="noStrike">
                          <a:solidFill>
                            <a:srgbClr val="FFFFFF"/>
                          </a:solidFill>
                          <a:effectLst/>
                          <a:latin typeface="Calibri"/>
                        </a:rPr>
                        <a:t>Totals</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85.7%</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91.9%</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48.5%</a:t>
                      </a:r>
                    </a:p>
                  </a:txBody>
                  <a:tcPr marL="4715" marR="4715" marT="4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98.9%</a:t>
                      </a:r>
                    </a:p>
                  </a:txBody>
                  <a:tcPr marL="4715" marR="4715" marT="471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65.9%</a:t>
                      </a:r>
                    </a:p>
                  </a:txBody>
                  <a:tcPr marL="4715" marR="4715" marT="47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89.9%</a:t>
                      </a:r>
                    </a:p>
                  </a:txBody>
                  <a:tcPr marL="4715" marR="4715" marT="47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35644">
                <a:tc rowSpan="8">
                  <a:txBody>
                    <a:bodyPr/>
                    <a:lstStyle/>
                    <a:p>
                      <a:pPr algn="ctr" fontAlgn="t"/>
                      <a:r>
                        <a:rPr lang="en-ZA" sz="1050" b="1" i="0" u="none" strike="noStrike" dirty="0">
                          <a:solidFill>
                            <a:srgbClr val="000000"/>
                          </a:solidFill>
                          <a:effectLst/>
                          <a:latin typeface="Calibri"/>
                        </a:rPr>
                        <a:t>Communications </a:t>
                      </a:r>
                    </a:p>
                    <a:p>
                      <a:pPr algn="ctr" fontAlgn="t"/>
                      <a:r>
                        <a:rPr lang="en-ZA" sz="1050" b="1" i="0" u="none" strike="noStrike" dirty="0">
                          <a:solidFill>
                            <a:srgbClr val="000000"/>
                          </a:solidFill>
                          <a:effectLst/>
                          <a:latin typeface="Calibri"/>
                        </a:rPr>
                        <a:t> </a:t>
                      </a:r>
                    </a:p>
                    <a:p>
                      <a:pPr algn="ctr" fontAlgn="t"/>
                      <a:r>
                        <a:rPr lang="en-ZA" sz="1050" b="1" i="0" u="none" strike="noStrike" dirty="0">
                          <a:solidFill>
                            <a:srgbClr val="000000"/>
                          </a:solidFill>
                          <a:effectLst/>
                          <a:latin typeface="Calibri"/>
                        </a:rPr>
                        <a:t> </a:t>
                      </a:r>
                    </a:p>
                    <a:p>
                      <a:pPr algn="ctr" fontAlgn="t"/>
                      <a:r>
                        <a:rPr lang="en-ZA" sz="1050" b="1" i="0" u="none" strike="noStrike" dirty="0">
                          <a:solidFill>
                            <a:srgbClr val="000000"/>
                          </a:solidFill>
                          <a:effectLst/>
                          <a:latin typeface="Calibri"/>
                        </a:rPr>
                        <a:t> </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dirty="0">
                          <a:solidFill>
                            <a:srgbClr val="000000"/>
                          </a:solidFill>
                          <a:effectLst/>
                          <a:latin typeface="Calibri"/>
                        </a:rPr>
                        <a:t>Prog 1 Administration</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5" gridSpan="2">
                  <a:txBody>
                    <a:bodyPr/>
                    <a:lstStyle/>
                    <a:p>
                      <a:pPr algn="ctr" fontAlgn="ctr"/>
                      <a:r>
                        <a:rPr lang="en-ZA" sz="1050" b="1" i="0" u="none" strike="noStrike">
                          <a:solidFill>
                            <a:srgbClr val="FFFFFF"/>
                          </a:solidFill>
                          <a:effectLst/>
                          <a:latin typeface="Calibri"/>
                        </a:rPr>
                        <a:t>Department changed to GCIS</a:t>
                      </a:r>
                    </a:p>
                  </a:txBody>
                  <a:tcPr marL="4715" marR="4715" marT="47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5" hMerge="1">
                  <a:txBody>
                    <a:bodyPr/>
                    <a:lstStyle/>
                    <a:p>
                      <a:endParaRPr lang="en-ZA"/>
                    </a:p>
                  </a:txBody>
                  <a:tcPr/>
                </a:tc>
                <a:tc rowSpan="5" gridSpan="2">
                  <a:txBody>
                    <a:bodyPr/>
                    <a:lstStyle/>
                    <a:p>
                      <a:pPr algn="ctr" fontAlgn="ctr"/>
                      <a:r>
                        <a:rPr lang="en-ZA" sz="1050" b="1" i="0" u="none" strike="noStrike">
                          <a:solidFill>
                            <a:srgbClr val="FFFFFF"/>
                          </a:solidFill>
                          <a:effectLst/>
                          <a:latin typeface="Calibri"/>
                        </a:rPr>
                        <a:t>Department changed to GCIS</a:t>
                      </a:r>
                    </a:p>
                  </a:txBody>
                  <a:tcPr marL="4715" marR="4715" marT="4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5" hMerge="1">
                  <a:txBody>
                    <a:bodyPr/>
                    <a:lstStyle/>
                    <a:p>
                      <a:endParaRPr lang="en-ZA"/>
                    </a:p>
                  </a:txBody>
                  <a:tcPr/>
                </a:tc>
                <a:tc>
                  <a:txBody>
                    <a:bodyPr/>
                    <a:lstStyle/>
                    <a:p>
                      <a:pPr algn="r" fontAlgn="t"/>
                      <a:r>
                        <a:rPr lang="en-ZA" sz="1050" b="0" i="0" u="none" strike="noStrike">
                          <a:solidFill>
                            <a:srgbClr val="000000"/>
                          </a:solidFill>
                          <a:effectLst/>
                          <a:latin typeface="Calibri"/>
                        </a:rPr>
                        <a:t>88.9%</a:t>
                      </a:r>
                    </a:p>
                  </a:txBody>
                  <a:tcPr marL="4715" marR="4715" marT="4715"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en-ZA" sz="1050" b="0" i="0" u="none" strike="noStrike">
                          <a:solidFill>
                            <a:srgbClr val="000000"/>
                          </a:solidFill>
                          <a:effectLst/>
                          <a:latin typeface="Calibri"/>
                        </a:rPr>
                        <a:t>99.2%</a:t>
                      </a:r>
                    </a:p>
                  </a:txBody>
                  <a:tcPr marL="4715" marR="4715" marT="47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5644">
                <a:tc vMerge="1">
                  <a:txBody>
                    <a:bodyPr/>
                    <a:lstStyle/>
                    <a:p>
                      <a:endParaRPr lang="en-ZA"/>
                    </a:p>
                  </a:txBody>
                  <a:tcPr/>
                </a:tc>
                <a:tc>
                  <a:txBody>
                    <a:bodyPr/>
                    <a:lstStyle/>
                    <a:p>
                      <a:pPr algn="l" fontAlgn="t"/>
                      <a:r>
                        <a:rPr lang="en-ZA" sz="1050" b="0" i="0" u="none" strike="noStrike">
                          <a:solidFill>
                            <a:srgbClr val="000000"/>
                          </a:solidFill>
                          <a:effectLst/>
                          <a:latin typeface="Calibri"/>
                        </a:rPr>
                        <a:t>Prog 2 International Affairs</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rowSpan="4" gridSpan="2">
                  <a:txBody>
                    <a:bodyPr/>
                    <a:lstStyle/>
                    <a:p>
                      <a:pPr algn="ctr" fontAlgn="ctr"/>
                      <a:r>
                        <a:rPr lang="en-ZA" sz="1050" b="1" i="0" u="none" strike="noStrike" dirty="0">
                          <a:solidFill>
                            <a:srgbClr val="FFFFFF"/>
                          </a:solidFill>
                          <a:effectLst/>
                          <a:latin typeface="Calibri"/>
                        </a:rPr>
                        <a:t>Dept was separated from GCIS. Programmes were replaced with new programmes in 2016/17</a:t>
                      </a:r>
                    </a:p>
                  </a:txBody>
                  <a:tcPr marL="4715" marR="4715" marT="47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r>
              <a:tr h="231724">
                <a:tc vMerge="1">
                  <a:txBody>
                    <a:bodyPr/>
                    <a:lstStyle/>
                    <a:p>
                      <a:endParaRPr lang="en-ZA"/>
                    </a:p>
                  </a:txBody>
                  <a:tcPr/>
                </a:tc>
                <a:tc>
                  <a:txBody>
                    <a:bodyPr/>
                    <a:lstStyle/>
                    <a:p>
                      <a:pPr algn="l" fontAlgn="t"/>
                      <a:r>
                        <a:rPr lang="en-ZA" sz="1050" b="0" i="0" u="none" strike="noStrike">
                          <a:solidFill>
                            <a:srgbClr val="000000"/>
                          </a:solidFill>
                          <a:effectLst/>
                          <a:latin typeface="Calibri"/>
                        </a:rPr>
                        <a:t>Prog 3 ICT Policy, Research &amp; Capacity Development</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259984">
                <a:tc vMerge="1">
                  <a:txBody>
                    <a:bodyPr/>
                    <a:lstStyle/>
                    <a:p>
                      <a:endParaRPr lang="en-ZA"/>
                    </a:p>
                  </a:txBody>
                  <a:tcPr/>
                </a:tc>
                <a:tc>
                  <a:txBody>
                    <a:bodyPr/>
                    <a:lstStyle/>
                    <a:p>
                      <a:pPr algn="l" fontAlgn="t"/>
                      <a:r>
                        <a:rPr lang="en-ZA" sz="1050" b="0" i="0" u="none" strike="noStrike">
                          <a:solidFill>
                            <a:srgbClr val="000000"/>
                          </a:solidFill>
                          <a:effectLst/>
                          <a:latin typeface="Calibri"/>
                        </a:rPr>
                        <a:t>Prog 4 Broadcasting &amp; Communications Regulation &amp; Support</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40731">
                <a:tc vMerge="1">
                  <a:txBody>
                    <a:bodyPr/>
                    <a:lstStyle/>
                    <a:p>
                      <a:endParaRPr lang="en-ZA"/>
                    </a:p>
                  </a:txBody>
                  <a:tcPr/>
                </a:tc>
                <a:tc>
                  <a:txBody>
                    <a:bodyPr/>
                    <a:lstStyle/>
                    <a:p>
                      <a:pPr algn="l" fontAlgn="t"/>
                      <a:r>
                        <a:rPr lang="fr-FR" sz="1050" b="0" i="0" u="none" strike="noStrike" dirty="0">
                          <a:solidFill>
                            <a:srgbClr val="000000"/>
                          </a:solidFill>
                          <a:effectLst/>
                          <a:latin typeface="Calibri"/>
                        </a:rPr>
                        <a:t>Prog 5 ICT Infrastructure Support</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259984">
                <a:tc vMerge="1">
                  <a:txBody>
                    <a:bodyPr/>
                    <a:lstStyle/>
                    <a:p>
                      <a:pPr algn="ctr" fontAlgn="t"/>
                      <a:endParaRPr lang="en-ZA" sz="1050" b="1" i="0" u="none" strike="noStrike" dirty="0">
                        <a:solidFill>
                          <a:srgbClr val="000000"/>
                        </a:solidFill>
                        <a:effectLst/>
                        <a:latin typeface="Calibri"/>
                      </a:endParaRP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ZA" sz="1050" b="0" i="1" u="none" strike="noStrike">
                          <a:solidFill>
                            <a:srgbClr val="FF0000"/>
                          </a:solidFill>
                          <a:effectLst/>
                          <a:latin typeface="Calibri"/>
                        </a:rPr>
                        <a:t>Prog 2 Communication Policy, Research and Development - 2016/17</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gridSpan="2">
                  <a:txBody>
                    <a:bodyPr/>
                    <a:lstStyle/>
                    <a:p>
                      <a:pPr algn="ctr" fontAlgn="ctr"/>
                      <a:r>
                        <a:rPr lang="en-ZA" sz="1050" b="1" i="0" u="none" strike="noStrike" dirty="0">
                          <a:solidFill>
                            <a:srgbClr val="FFFFFF"/>
                          </a:solidFill>
                          <a:effectLst/>
                          <a:latin typeface="Calibri"/>
                        </a:rPr>
                        <a:t>New programmes introduced 2016/17</a:t>
                      </a:r>
                    </a:p>
                  </a:txBody>
                  <a:tcPr marL="4715" marR="4715" marT="47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hMerge="1">
                  <a:txBody>
                    <a:bodyPr/>
                    <a:lstStyle/>
                    <a:p>
                      <a:endParaRPr lang="en-ZA"/>
                    </a:p>
                  </a:txBody>
                  <a:tcPr/>
                </a:tc>
                <a:tc rowSpan="3" gridSpan="2">
                  <a:txBody>
                    <a:bodyPr/>
                    <a:lstStyle/>
                    <a:p>
                      <a:pPr algn="ctr" fontAlgn="ctr"/>
                      <a:r>
                        <a:rPr lang="en-ZA" sz="1050" b="1" i="0" u="none" strike="noStrike">
                          <a:solidFill>
                            <a:srgbClr val="FFFFFF"/>
                          </a:solidFill>
                          <a:effectLst/>
                          <a:latin typeface="Calibri"/>
                        </a:rPr>
                        <a:t>New programmes introduced 2016/17</a:t>
                      </a:r>
                    </a:p>
                  </a:txBody>
                  <a:tcPr marL="4715" marR="4715" marT="4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hMerge="1">
                  <a:txBody>
                    <a:bodyPr/>
                    <a:lstStyle/>
                    <a:p>
                      <a:endParaRPr lang="en-ZA"/>
                    </a:p>
                  </a:txBody>
                  <a:tcPr/>
                </a:tc>
                <a:tc>
                  <a:txBody>
                    <a:bodyPr/>
                    <a:lstStyle/>
                    <a:p>
                      <a:pPr algn="r" fontAlgn="t"/>
                      <a:r>
                        <a:rPr lang="en-ZA" sz="1050" b="0" i="0" u="none" strike="noStrike">
                          <a:solidFill>
                            <a:srgbClr val="000000"/>
                          </a:solidFill>
                          <a:effectLst/>
                          <a:latin typeface="Calibri"/>
                        </a:rPr>
                        <a:t>20.0%</a:t>
                      </a:r>
                    </a:p>
                  </a:txBody>
                  <a:tcPr marL="4715" marR="4715" marT="471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88.3%</a:t>
                      </a:r>
                    </a:p>
                  </a:txBody>
                  <a:tcPr marL="4715" marR="4715" marT="47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31724">
                <a:tc vMerge="1">
                  <a:txBody>
                    <a:bodyPr/>
                    <a:lstStyle/>
                    <a:p>
                      <a:pPr algn="ctr" fontAlgn="t"/>
                      <a:endParaRPr lang="en-ZA" sz="1050" b="1" i="0" u="none" strike="noStrike" dirty="0">
                        <a:solidFill>
                          <a:srgbClr val="000000"/>
                        </a:solidFill>
                        <a:effectLst/>
                        <a:latin typeface="Calibri"/>
                      </a:endParaRP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ZA" sz="1050" b="0" i="1" u="none" strike="noStrike">
                          <a:solidFill>
                            <a:srgbClr val="FF0000"/>
                          </a:solidFill>
                          <a:effectLst/>
                          <a:latin typeface="Calibri"/>
                        </a:rPr>
                        <a:t>Prog 3 Industry and Capacity Development  - 2016/17</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t"/>
                      <a:r>
                        <a:rPr lang="en-ZA" sz="1050" b="0" i="0" u="none" strike="noStrike">
                          <a:solidFill>
                            <a:srgbClr val="000000"/>
                          </a:solidFill>
                          <a:effectLst/>
                          <a:latin typeface="Calibri"/>
                        </a:rPr>
                        <a:t>100.0%</a:t>
                      </a:r>
                    </a:p>
                  </a:txBody>
                  <a:tcPr marL="4715" marR="4715" marT="471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a:solidFill>
                            <a:srgbClr val="000000"/>
                          </a:solidFill>
                          <a:effectLst/>
                          <a:latin typeface="Calibri"/>
                        </a:rPr>
                        <a:t>73.6%</a:t>
                      </a:r>
                    </a:p>
                  </a:txBody>
                  <a:tcPr marL="4715" marR="4715" marT="47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31724">
                <a:tc vMerge="1">
                  <a:txBody>
                    <a:bodyPr/>
                    <a:lstStyle/>
                    <a:p>
                      <a:pPr algn="ctr" fontAlgn="t"/>
                      <a:endParaRPr lang="en-ZA" sz="1050" b="1" i="0" u="none" strike="noStrike" dirty="0">
                        <a:solidFill>
                          <a:srgbClr val="000000"/>
                        </a:solidFill>
                        <a:effectLst/>
                        <a:latin typeface="Calibri"/>
                      </a:endParaRP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1" u="none" strike="noStrike">
                          <a:solidFill>
                            <a:srgbClr val="FF0000"/>
                          </a:solidFill>
                          <a:effectLst/>
                          <a:latin typeface="Calibri"/>
                        </a:rPr>
                        <a:t>Prog 4 Entity Oversight - 2016/17</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t"/>
                      <a:r>
                        <a:rPr lang="en-ZA" sz="1050" b="0" i="0" u="none" strike="noStrike">
                          <a:solidFill>
                            <a:srgbClr val="000000"/>
                          </a:solidFill>
                          <a:effectLst/>
                          <a:latin typeface="Calibri"/>
                        </a:rPr>
                        <a:t>60.0%</a:t>
                      </a:r>
                    </a:p>
                  </a:txBody>
                  <a:tcPr marL="4715" marR="4715" marT="471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100.0%</a:t>
                      </a:r>
                    </a:p>
                  </a:txBody>
                  <a:tcPr marL="4715" marR="4715" marT="47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1296">
                <a:tc gridSpan="2">
                  <a:txBody>
                    <a:bodyPr/>
                    <a:lstStyle/>
                    <a:p>
                      <a:pPr algn="r" fontAlgn="t"/>
                      <a:r>
                        <a:rPr lang="en-ZA" sz="1050" b="1" i="0" u="none" strike="noStrike">
                          <a:solidFill>
                            <a:srgbClr val="FFFFFF"/>
                          </a:solidFill>
                          <a:effectLst/>
                          <a:latin typeface="Calibri"/>
                        </a:rPr>
                        <a:t>Totals</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 </a:t>
                      </a:r>
                    </a:p>
                  </a:txBody>
                  <a:tcPr marL="4715" marR="4715" marT="47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 </a:t>
                      </a:r>
                    </a:p>
                  </a:txBody>
                  <a:tcPr marL="4715" marR="4715" marT="47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75.0%</a:t>
                      </a:r>
                    </a:p>
                  </a:txBody>
                  <a:tcPr marL="4715" marR="4715" marT="471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99.0%</a:t>
                      </a:r>
                    </a:p>
                  </a:txBody>
                  <a:tcPr marL="4715" marR="4715" marT="4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31724">
                <a:tc rowSpan="4">
                  <a:txBody>
                    <a:bodyPr/>
                    <a:lstStyle/>
                    <a:p>
                      <a:pPr algn="ctr" fontAlgn="t"/>
                      <a:r>
                        <a:rPr lang="en-ZA" sz="1050" b="1" i="0" u="none" strike="noStrike">
                          <a:solidFill>
                            <a:srgbClr val="000000"/>
                          </a:solidFill>
                          <a:effectLst/>
                          <a:latin typeface="Calibri"/>
                        </a:rPr>
                        <a:t>Government Communication and Information System </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dirty="0">
                          <a:solidFill>
                            <a:srgbClr val="000000"/>
                          </a:solidFill>
                          <a:effectLst/>
                          <a:latin typeface="Calibri"/>
                        </a:rPr>
                        <a:t>Prog 1 Administration</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100.4%</a:t>
                      </a:r>
                    </a:p>
                  </a:txBody>
                  <a:tcPr marL="4715" marR="4715" marT="47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85.7%</a:t>
                      </a:r>
                    </a:p>
                  </a:txBody>
                  <a:tcPr marL="4715" marR="4715" marT="471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en-ZA" sz="1050" b="0" i="0" u="none" strike="noStrike" dirty="0">
                          <a:solidFill>
                            <a:srgbClr val="000000"/>
                          </a:solidFill>
                          <a:effectLst/>
                          <a:latin typeface="Calibri"/>
                        </a:rPr>
                        <a:t>100.00%</a:t>
                      </a:r>
                    </a:p>
                  </a:txBody>
                  <a:tcPr marL="4715" marR="4715" marT="471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100.0%</a:t>
                      </a:r>
                    </a:p>
                  </a:txBody>
                  <a:tcPr marL="4715" marR="4715" marT="471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98.64%</a:t>
                      </a:r>
                    </a:p>
                  </a:txBody>
                  <a:tcPr marL="4715" marR="4715" marT="4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1724">
                <a:tc vMerge="1">
                  <a:txBody>
                    <a:bodyPr/>
                    <a:lstStyle/>
                    <a:p>
                      <a:endParaRPr lang="en-ZA"/>
                    </a:p>
                  </a:txBody>
                  <a:tcPr/>
                </a:tc>
                <a:tc>
                  <a:txBody>
                    <a:bodyPr/>
                    <a:lstStyle/>
                    <a:p>
                      <a:pPr algn="l" fontAlgn="t"/>
                      <a:r>
                        <a:rPr lang="en-ZA" sz="1050" b="0" i="0" u="none" strike="noStrike">
                          <a:solidFill>
                            <a:srgbClr val="000000"/>
                          </a:solidFill>
                          <a:effectLst/>
                          <a:latin typeface="Calibri"/>
                        </a:rPr>
                        <a:t>Prog 2 Content Processing annd Dissemination</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95.2%</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98.7%</a:t>
                      </a:r>
                    </a:p>
                  </a:txBody>
                  <a:tcPr marL="4715" marR="4715" marT="471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a:solidFill>
                            <a:srgbClr val="000000"/>
                          </a:solidFill>
                          <a:effectLst/>
                          <a:latin typeface="Calibri"/>
                        </a:rPr>
                        <a:t>92.9%</a:t>
                      </a:r>
                    </a:p>
                  </a:txBody>
                  <a:tcPr marL="4715" marR="4715" marT="471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a:solidFill>
                            <a:srgbClr val="000000"/>
                          </a:solidFill>
                          <a:effectLst/>
                          <a:latin typeface="Calibri"/>
                        </a:rPr>
                        <a:t>98.38%</a:t>
                      </a:r>
                    </a:p>
                  </a:txBody>
                  <a:tcPr marL="4715" marR="4715" marT="4715"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92.3%</a:t>
                      </a:r>
                    </a:p>
                  </a:txBody>
                  <a:tcPr marL="4715" marR="4715" marT="4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99.85%</a:t>
                      </a:r>
                    </a:p>
                  </a:txBody>
                  <a:tcPr marL="4715" marR="4715" marT="4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76940">
                <a:tc vMerge="1">
                  <a:txBody>
                    <a:bodyPr/>
                    <a:lstStyle/>
                    <a:p>
                      <a:endParaRPr lang="en-ZA"/>
                    </a:p>
                  </a:txBody>
                  <a:tcPr/>
                </a:tc>
                <a:tc>
                  <a:txBody>
                    <a:bodyPr/>
                    <a:lstStyle/>
                    <a:p>
                      <a:pPr algn="l" fontAlgn="t"/>
                      <a:r>
                        <a:rPr lang="en-ZA" sz="1050" b="0" i="0" u="none" strike="noStrike">
                          <a:solidFill>
                            <a:srgbClr val="000000"/>
                          </a:solidFill>
                          <a:effectLst/>
                          <a:latin typeface="Calibri"/>
                        </a:rPr>
                        <a:t>Prog 3 Intergovernmental Coordination and Stakeholder Management</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715" marR="4715" marT="471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a:solidFill>
                            <a:srgbClr val="000000"/>
                          </a:solidFill>
                          <a:effectLst/>
                          <a:latin typeface="Calibri"/>
                        </a:rPr>
                        <a:t>81.3%</a:t>
                      </a:r>
                    </a:p>
                  </a:txBody>
                  <a:tcPr marL="4715" marR="4715" marT="471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en-ZA" sz="1050" b="0" i="0" u="none" strike="noStrike">
                          <a:solidFill>
                            <a:srgbClr val="000000"/>
                          </a:solidFill>
                          <a:effectLst/>
                          <a:latin typeface="Calibri"/>
                        </a:rPr>
                        <a:t>100.00%</a:t>
                      </a:r>
                    </a:p>
                  </a:txBody>
                  <a:tcPr marL="4715" marR="4715" marT="4715"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dirty="0">
                          <a:solidFill>
                            <a:srgbClr val="000000"/>
                          </a:solidFill>
                          <a:effectLst/>
                          <a:latin typeface="Calibri"/>
                        </a:rPr>
                        <a:t>100.0%</a:t>
                      </a:r>
                    </a:p>
                  </a:txBody>
                  <a:tcPr marL="4715" marR="4715" marT="471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dirty="0">
                          <a:solidFill>
                            <a:srgbClr val="000000"/>
                          </a:solidFill>
                          <a:effectLst/>
                          <a:latin typeface="Calibri"/>
                        </a:rPr>
                        <a:t>97.13%</a:t>
                      </a:r>
                    </a:p>
                  </a:txBody>
                  <a:tcPr marL="4715" marR="4715" marT="471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36924">
                <a:tc vMerge="1">
                  <a:txBody>
                    <a:bodyPr/>
                    <a:lstStyle/>
                    <a:p>
                      <a:endParaRPr lang="en-ZA"/>
                    </a:p>
                  </a:txBody>
                  <a:tcPr/>
                </a:tc>
                <a:tc>
                  <a:txBody>
                    <a:bodyPr/>
                    <a:lstStyle/>
                    <a:p>
                      <a:pPr algn="l" fontAlgn="t"/>
                      <a:r>
                        <a:rPr lang="en-ZA" sz="1050" b="0" i="0" u="none" strike="noStrike">
                          <a:solidFill>
                            <a:srgbClr val="000000"/>
                          </a:solidFill>
                          <a:effectLst/>
                          <a:latin typeface="Calibri"/>
                        </a:rPr>
                        <a:t>Prog 4 Communication Service Agency</a:t>
                      </a:r>
                    </a:p>
                  </a:txBody>
                  <a:tcPr marL="4715" marR="4715" marT="47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715" marR="4715" marT="4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715" marR="4715" marT="471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t"/>
                      <a:r>
                        <a:rPr lang="en-ZA" sz="1050" b="0" i="0" u="none" strike="noStrike" dirty="0">
                          <a:solidFill>
                            <a:srgbClr val="000000"/>
                          </a:solidFill>
                          <a:effectLst/>
                          <a:latin typeface="Calibri"/>
                        </a:rPr>
                        <a:t> </a:t>
                      </a:r>
                    </a:p>
                  </a:txBody>
                  <a:tcPr marL="4715" marR="4715" marT="471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100.00%</a:t>
                      </a:r>
                    </a:p>
                  </a:txBody>
                  <a:tcPr marL="4715" marR="4715" marT="4715"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fontAlgn="b"/>
                      <a:r>
                        <a:rPr lang="en-ZA" sz="1050" b="1" i="0" u="none" strike="noStrike" dirty="0">
                          <a:solidFill>
                            <a:srgbClr val="FFFFFF"/>
                          </a:solidFill>
                          <a:effectLst/>
                          <a:latin typeface="Calibri"/>
                        </a:rPr>
                        <a:t>Programme </a:t>
                      </a:r>
                      <a:r>
                        <a:rPr lang="en-ZA" sz="1050" b="1" i="0" u="none" strike="noStrike" dirty="0" smtClean="0">
                          <a:solidFill>
                            <a:srgbClr val="FFFFFF"/>
                          </a:solidFill>
                          <a:effectLst/>
                          <a:latin typeface="Calibri"/>
                        </a:rPr>
                        <a:t>info not </a:t>
                      </a:r>
                      <a:r>
                        <a:rPr lang="en-ZA" sz="1050" b="1" i="0" u="none" strike="noStrike" dirty="0">
                          <a:solidFill>
                            <a:srgbClr val="FFFFFF"/>
                          </a:solidFill>
                          <a:effectLst/>
                          <a:latin typeface="Calibri"/>
                        </a:rPr>
                        <a:t>included in the 2016/17 AR</a:t>
                      </a:r>
                    </a:p>
                  </a:txBody>
                  <a:tcPr marL="4715" marR="4715" marT="471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135644">
                <a:tc gridSpan="2">
                  <a:txBody>
                    <a:bodyPr/>
                    <a:lstStyle/>
                    <a:p>
                      <a:pPr algn="r" fontAlgn="t"/>
                      <a:r>
                        <a:rPr lang="en-ZA" sz="1050" b="1" i="0" u="none" strike="noStrike" dirty="0">
                          <a:solidFill>
                            <a:srgbClr val="FFFFFF"/>
                          </a:solidFill>
                          <a:effectLst/>
                          <a:latin typeface="Calibri"/>
                        </a:rPr>
                        <a:t>Totals</a:t>
                      </a:r>
                    </a:p>
                  </a:txBody>
                  <a:tcPr marL="4715" marR="4715" marT="471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98.5%</a:t>
                      </a:r>
                    </a:p>
                  </a:txBody>
                  <a:tcPr marL="4715" marR="4715" marT="4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99.9%</a:t>
                      </a:r>
                    </a:p>
                  </a:txBody>
                  <a:tcPr marL="4715" marR="4715" marT="471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88%</a:t>
                      </a:r>
                    </a:p>
                  </a:txBody>
                  <a:tcPr marL="4715" marR="4715" marT="471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99.6%</a:t>
                      </a:r>
                    </a:p>
                  </a:txBody>
                  <a:tcPr marL="4715" marR="4715" marT="471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96.4%</a:t>
                      </a:r>
                    </a:p>
                  </a:txBody>
                  <a:tcPr marL="4715" marR="4715" marT="471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98.7%</a:t>
                      </a:r>
                    </a:p>
                  </a:txBody>
                  <a:tcPr marL="4715" marR="4715" marT="4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3982720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796925"/>
          </a:xfrm>
        </p:spPr>
        <p:txBody>
          <a:bodyPr/>
          <a:lstStyle/>
          <a:p>
            <a:r>
              <a:rPr lang="en-US" sz="2800" b="1" dirty="0">
                <a:solidFill>
                  <a:srgbClr val="800000"/>
                </a:solidFill>
                <a:latin typeface="Calibri" pitchFamily="34" charset="0"/>
                <a:cs typeface="Calibri" pitchFamily="34" charset="0"/>
              </a:rPr>
              <a:t>Strategies available to significantly improve management practices in the public </a:t>
            </a:r>
            <a:r>
              <a:rPr lang="en-US" sz="2800" b="1" dirty="0" smtClean="0">
                <a:solidFill>
                  <a:srgbClr val="800000"/>
                </a:solidFill>
                <a:latin typeface="Calibri" pitchFamily="34" charset="0"/>
                <a:cs typeface="Calibri" pitchFamily="34" charset="0"/>
              </a:rPr>
              <a:t>service</a:t>
            </a:r>
            <a:endParaRPr lang="en-ZA" sz="2800" b="1" dirty="0">
              <a:solidFill>
                <a:srgbClr val="800000"/>
              </a:solidFill>
              <a:latin typeface="Calibri" pitchFamily="34" charset="0"/>
              <a:cs typeface="Calibri" pitchFamily="34" charset="0"/>
            </a:endParaRPr>
          </a:p>
        </p:txBody>
      </p:sp>
      <p:sp>
        <p:nvSpPr>
          <p:cNvPr id="3" name="Content Placeholder 2"/>
          <p:cNvSpPr>
            <a:spLocks noGrp="1"/>
          </p:cNvSpPr>
          <p:nvPr>
            <p:ph idx="1"/>
          </p:nvPr>
        </p:nvSpPr>
        <p:spPr>
          <a:xfrm>
            <a:off x="539552" y="1484784"/>
            <a:ext cx="7992888" cy="4680520"/>
          </a:xfrm>
        </p:spPr>
        <p:txBody>
          <a:bodyPr/>
          <a:lstStyle/>
          <a:p>
            <a:pPr algn="just">
              <a:lnSpc>
                <a:spcPct val="140000"/>
              </a:lnSpc>
              <a:spcBef>
                <a:spcPts val="0"/>
              </a:spcBef>
              <a:buClrTx/>
              <a:buSzPct val="100000"/>
            </a:pPr>
            <a:r>
              <a:rPr lang="en-ZA" sz="2000" b="1" kern="1200" dirty="0" smtClean="0">
                <a:solidFill>
                  <a:srgbClr val="C00000"/>
                </a:solidFill>
                <a:latin typeface="Calibri" pitchFamily="34" charset="0"/>
              </a:rPr>
              <a:t>Planning</a:t>
            </a:r>
            <a:r>
              <a:rPr lang="en-ZA" sz="2000" kern="1200" dirty="0" smtClean="0">
                <a:latin typeface="Calibri" pitchFamily="34" charset="0"/>
              </a:rPr>
              <a:t> – detailed and integrated planning across all spheres of Government is the foundation for ensuring effective and efficient performance. </a:t>
            </a:r>
          </a:p>
          <a:p>
            <a:pPr lvl="1" algn="just">
              <a:lnSpc>
                <a:spcPct val="140000"/>
              </a:lnSpc>
              <a:spcBef>
                <a:spcPts val="0"/>
              </a:spcBef>
              <a:buClrTx/>
              <a:buSzPct val="100000"/>
            </a:pPr>
            <a:r>
              <a:rPr lang="en-ZA" sz="1900" kern="1200" dirty="0" smtClean="0">
                <a:latin typeface="Calibri" pitchFamily="34" charset="0"/>
              </a:rPr>
              <a:t>Although there is a clear Planning Framework the emphasis should be on collective responsibilities. This requires better coordination, collaboration and integration among departments into practical approaches and strategies.</a:t>
            </a:r>
          </a:p>
          <a:p>
            <a:pPr lvl="1" algn="just">
              <a:lnSpc>
                <a:spcPct val="140000"/>
              </a:lnSpc>
              <a:spcBef>
                <a:spcPts val="0"/>
              </a:spcBef>
              <a:buClrTx/>
              <a:buSzPct val="100000"/>
            </a:pPr>
            <a:r>
              <a:rPr lang="en-ZA" sz="1900" kern="1200" dirty="0" smtClean="0">
                <a:latin typeface="Calibri" pitchFamily="34" charset="0"/>
              </a:rPr>
              <a:t>Furthermore, adequate capacity is needed to set proper targets, which are aligned to the budget.</a:t>
            </a:r>
          </a:p>
          <a:p>
            <a:pPr lvl="1" algn="just">
              <a:lnSpc>
                <a:spcPct val="140000"/>
              </a:lnSpc>
              <a:spcBef>
                <a:spcPts val="0"/>
              </a:spcBef>
              <a:buClrTx/>
              <a:buSzPct val="100000"/>
            </a:pPr>
            <a:r>
              <a:rPr lang="en-ZA" sz="1900" kern="1200" dirty="0" smtClean="0">
                <a:latin typeface="Calibri" pitchFamily="34" charset="0"/>
              </a:rPr>
              <a:t>These will address the slow and ineffective implementation of programmes, as mentioned by the Minister. </a:t>
            </a: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xmlns="" val="771494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50</a:t>
            </a:fld>
            <a:endParaRPr lang="en-US" dirty="0"/>
          </a:p>
        </p:txBody>
      </p:sp>
      <p:sp>
        <p:nvSpPr>
          <p:cNvPr id="4" name="Title 1"/>
          <p:cNvSpPr txBox="1">
            <a:spLocks/>
          </p:cNvSpPr>
          <p:nvPr/>
        </p:nvSpPr>
        <p:spPr bwMode="auto">
          <a:xfrm>
            <a:off x="489036" y="9106"/>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(3)</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3976564580"/>
              </p:ext>
            </p:extLst>
          </p:nvPr>
        </p:nvGraphicFramePr>
        <p:xfrm>
          <a:off x="139340" y="620688"/>
          <a:ext cx="8897155" cy="6184630"/>
        </p:xfrm>
        <a:graphic>
          <a:graphicData uri="http://schemas.openxmlformats.org/drawingml/2006/table">
            <a:tbl>
              <a:tblPr/>
              <a:tblGrid>
                <a:gridCol w="1120292"/>
                <a:gridCol w="3168352"/>
                <a:gridCol w="936104"/>
                <a:gridCol w="648072"/>
                <a:gridCol w="792088"/>
                <a:gridCol w="720080"/>
                <a:gridCol w="792088"/>
                <a:gridCol w="720079"/>
              </a:tblGrid>
              <a:tr h="133274">
                <a:tc rowSpan="2">
                  <a:txBody>
                    <a:bodyPr/>
                    <a:lstStyle/>
                    <a:p>
                      <a:pPr algn="ctr" fontAlgn="ctr"/>
                      <a:r>
                        <a:rPr lang="en-ZA" sz="1050" b="1" i="0" u="none" strike="noStrike" dirty="0">
                          <a:solidFill>
                            <a:schemeClr val="bg1"/>
                          </a:solidFill>
                          <a:effectLst/>
                          <a:latin typeface="Calibri"/>
                        </a:rPr>
                        <a:t>DEPARTMENT</a:t>
                      </a:r>
                    </a:p>
                  </a:txBody>
                  <a:tcPr marL="4377" marR="4377" marT="43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4377" marR="4377" marT="43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4377" marR="4377" marT="4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4377" marR="4377" marT="4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4377" marR="4377" marT="43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267651">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4377" marR="4377" marT="43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Spend</a:t>
                      </a:r>
                    </a:p>
                  </a:txBody>
                  <a:tcPr marL="4377" marR="4377" marT="437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4377" marR="4377" marT="437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Spend</a:t>
                      </a:r>
                    </a:p>
                  </a:txBody>
                  <a:tcPr marL="4377" marR="4377" marT="437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4377" marR="4377" marT="437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Calibri"/>
                        </a:rPr>
                        <a:t>% Spend</a:t>
                      </a:r>
                    </a:p>
                  </a:txBody>
                  <a:tcPr marL="4377" marR="4377" marT="4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228062">
                <a:tc rowSpan="12">
                  <a:txBody>
                    <a:bodyPr/>
                    <a:lstStyle/>
                    <a:p>
                      <a:pPr algn="ctr" fontAlgn="t"/>
                      <a:r>
                        <a:rPr lang="en-ZA" sz="1050" b="1" i="0" u="none" strike="noStrike">
                          <a:solidFill>
                            <a:srgbClr val="000000"/>
                          </a:solidFill>
                          <a:effectLst/>
                          <a:latin typeface="Calibri"/>
                        </a:rPr>
                        <a:t>Cooperative Governance  </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99.8%</a:t>
                      </a:r>
                    </a:p>
                  </a:txBody>
                  <a:tcPr marL="4377" marR="4377" marT="4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25%</a:t>
                      </a:r>
                    </a:p>
                  </a:txBody>
                  <a:tcPr marL="4377" marR="4377" marT="437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050" b="0" i="0" u="none" strike="noStrike">
                          <a:solidFill>
                            <a:srgbClr val="000000"/>
                          </a:solidFill>
                          <a:effectLst/>
                          <a:latin typeface="Calibri"/>
                        </a:rPr>
                        <a:t>99.40%</a:t>
                      </a:r>
                    </a:p>
                  </a:txBody>
                  <a:tcPr marL="4377" marR="4377" marT="437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050" b="1" i="0" u="none" strike="noStrike">
                          <a:solidFill>
                            <a:srgbClr val="FFFFFF"/>
                          </a:solidFill>
                          <a:effectLst/>
                          <a:latin typeface="Calibri"/>
                        </a:rPr>
                        <a:t>No PIs</a:t>
                      </a:r>
                    </a:p>
                  </a:txBody>
                  <a:tcPr marL="4377" marR="4377" marT="437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98.51%</a:t>
                      </a:r>
                    </a:p>
                  </a:txBody>
                  <a:tcPr marL="4377" marR="4377" marT="437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228062">
                <a:tc vMerge="1">
                  <a:txBody>
                    <a:bodyPr/>
                    <a:lstStyle/>
                    <a:p>
                      <a:endParaRPr lang="en-ZA"/>
                    </a:p>
                  </a:txBody>
                  <a:tcPr/>
                </a:tc>
                <a:tc>
                  <a:txBody>
                    <a:bodyPr/>
                    <a:lstStyle/>
                    <a:p>
                      <a:pPr algn="l" fontAlgn="t"/>
                      <a:r>
                        <a:rPr lang="en-ZA" sz="1050" b="0" i="0" u="none" strike="noStrike">
                          <a:solidFill>
                            <a:srgbClr val="000000"/>
                          </a:solidFill>
                          <a:effectLst/>
                          <a:latin typeface="Calibri"/>
                        </a:rPr>
                        <a:t>Prog 2 Policy, Research &amp; Knowledge Management</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91.2%</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60%</a:t>
                      </a:r>
                    </a:p>
                  </a:txBody>
                  <a:tcPr marL="4377" marR="4377" marT="437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93.00%</a:t>
                      </a:r>
                    </a:p>
                  </a:txBody>
                  <a:tcPr marL="4377" marR="4377" marT="43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6" gridSpan="2">
                  <a:txBody>
                    <a:bodyPr/>
                    <a:lstStyle/>
                    <a:p>
                      <a:pPr algn="ctr" fontAlgn="ctr"/>
                      <a:r>
                        <a:rPr lang="en-ZA" sz="1050" b="1" i="0" u="none" strike="noStrike">
                          <a:solidFill>
                            <a:srgbClr val="FFFFFF"/>
                          </a:solidFill>
                          <a:effectLst/>
                          <a:latin typeface="Calibri"/>
                        </a:rPr>
                        <a:t>Separation of Cooperative Governance and Traditional Affairs - new programmes introduced 2016/17</a:t>
                      </a:r>
                    </a:p>
                  </a:txBody>
                  <a:tcPr marL="4377" marR="4377" marT="4377"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6" hMerge="1">
                  <a:txBody>
                    <a:bodyPr/>
                    <a:lstStyle/>
                    <a:p>
                      <a:endParaRPr lang="en-ZA"/>
                    </a:p>
                  </a:txBody>
                  <a:tcPr/>
                </a:tc>
              </a:tr>
              <a:tr h="228062">
                <a:tc vMerge="1">
                  <a:txBody>
                    <a:bodyPr/>
                    <a:lstStyle/>
                    <a:p>
                      <a:endParaRPr lang="en-ZA"/>
                    </a:p>
                  </a:txBody>
                  <a:tcPr/>
                </a:tc>
                <a:tc>
                  <a:txBody>
                    <a:bodyPr/>
                    <a:lstStyle/>
                    <a:p>
                      <a:pPr algn="l" fontAlgn="t"/>
                      <a:r>
                        <a:rPr lang="en-ZA" sz="1050" b="0" i="0" u="none" strike="noStrike">
                          <a:solidFill>
                            <a:srgbClr val="000000"/>
                          </a:solidFill>
                          <a:effectLst/>
                          <a:latin typeface="Calibri"/>
                        </a:rPr>
                        <a:t>Prog 3 Governance &amp; Intergovernmental Relations</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93.5%</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73%</a:t>
                      </a:r>
                    </a:p>
                  </a:txBody>
                  <a:tcPr marL="4377" marR="4377" marT="437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95.50%</a:t>
                      </a:r>
                    </a:p>
                  </a:txBody>
                  <a:tcPr marL="4377" marR="4377" marT="43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27942">
                <a:tc vMerge="1">
                  <a:txBody>
                    <a:bodyPr/>
                    <a:lstStyle/>
                    <a:p>
                      <a:endParaRPr lang="en-ZA"/>
                    </a:p>
                  </a:txBody>
                  <a:tcPr/>
                </a:tc>
                <a:tc>
                  <a:txBody>
                    <a:bodyPr/>
                    <a:lstStyle/>
                    <a:p>
                      <a:pPr algn="l" fontAlgn="t"/>
                      <a:r>
                        <a:rPr lang="en-ZA" sz="1050" b="0" i="0" u="none" strike="noStrike">
                          <a:solidFill>
                            <a:srgbClr val="000000"/>
                          </a:solidFill>
                          <a:effectLst/>
                          <a:latin typeface="Calibri"/>
                        </a:rPr>
                        <a:t>Prog 4 Disaster Response Management</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46.4%</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050" b="0" i="0" u="none" strike="noStrike">
                          <a:solidFill>
                            <a:srgbClr val="000000"/>
                          </a:solidFill>
                          <a:effectLst/>
                          <a:latin typeface="Calibri"/>
                        </a:rPr>
                        <a:t>100%</a:t>
                      </a:r>
                    </a:p>
                  </a:txBody>
                  <a:tcPr marL="4377" marR="4377" marT="437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44.00%</a:t>
                      </a:r>
                    </a:p>
                  </a:txBody>
                  <a:tcPr marL="4377" marR="4377" marT="43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vMerge="1">
                  <a:txBody>
                    <a:bodyPr/>
                    <a:lstStyle/>
                    <a:p>
                      <a:endParaRPr lang="en-ZA"/>
                    </a:p>
                  </a:txBody>
                  <a:tcPr/>
                </a:tc>
                <a:tc hMerge="1" vMerge="1">
                  <a:txBody>
                    <a:bodyPr/>
                    <a:lstStyle/>
                    <a:p>
                      <a:endParaRPr lang="en-ZA"/>
                    </a:p>
                  </a:txBody>
                  <a:tcPr/>
                </a:tc>
              </a:tr>
              <a:tr h="127942">
                <a:tc vMerge="1">
                  <a:txBody>
                    <a:bodyPr/>
                    <a:lstStyle/>
                    <a:p>
                      <a:endParaRPr lang="en-ZA"/>
                    </a:p>
                  </a:txBody>
                  <a:tcPr/>
                </a:tc>
                <a:tc>
                  <a:txBody>
                    <a:bodyPr/>
                    <a:lstStyle/>
                    <a:p>
                      <a:pPr algn="l" fontAlgn="t"/>
                      <a:r>
                        <a:rPr lang="en-ZA" sz="1050" b="0" i="0" u="none" strike="noStrike">
                          <a:solidFill>
                            <a:srgbClr val="000000"/>
                          </a:solidFill>
                          <a:effectLst/>
                          <a:latin typeface="Calibri"/>
                        </a:rPr>
                        <a:t>Prog 5 Prov &amp; Mun Gov Systems</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77%</a:t>
                      </a:r>
                    </a:p>
                  </a:txBody>
                  <a:tcPr marL="4377" marR="4377" marT="437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89.00%</a:t>
                      </a:r>
                    </a:p>
                  </a:txBody>
                  <a:tcPr marL="4377" marR="4377" marT="43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vMerge="1">
                  <a:txBody>
                    <a:bodyPr/>
                    <a:lstStyle/>
                    <a:p>
                      <a:endParaRPr lang="en-ZA"/>
                    </a:p>
                  </a:txBody>
                  <a:tcPr/>
                </a:tc>
                <a:tc hMerge="1" vMerge="1">
                  <a:txBody>
                    <a:bodyPr/>
                    <a:lstStyle/>
                    <a:p>
                      <a:endParaRPr lang="en-ZA"/>
                    </a:p>
                  </a:txBody>
                  <a:tcPr/>
                </a:tc>
              </a:tr>
              <a:tr h="228062">
                <a:tc vMerge="1">
                  <a:txBody>
                    <a:bodyPr/>
                    <a:lstStyle/>
                    <a:p>
                      <a:endParaRPr lang="en-ZA"/>
                    </a:p>
                  </a:txBody>
                  <a:tcPr/>
                </a:tc>
                <a:tc>
                  <a:txBody>
                    <a:bodyPr/>
                    <a:lstStyle/>
                    <a:p>
                      <a:pPr algn="l" fontAlgn="t"/>
                      <a:r>
                        <a:rPr lang="en-ZA" sz="1050" b="0" i="0" u="none" strike="noStrike">
                          <a:solidFill>
                            <a:srgbClr val="000000"/>
                          </a:solidFill>
                          <a:effectLst/>
                          <a:latin typeface="Calibri"/>
                        </a:rPr>
                        <a:t>Prog 6 Infrastructure &amp; Economic Development</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96.4%</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57%</a:t>
                      </a:r>
                    </a:p>
                  </a:txBody>
                  <a:tcPr marL="4377" marR="4377" marT="437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050" b="0" i="0" u="none" strike="noStrike">
                          <a:solidFill>
                            <a:srgbClr val="000000"/>
                          </a:solidFill>
                          <a:effectLst/>
                          <a:latin typeface="Calibri"/>
                        </a:rPr>
                        <a:t>99.90%</a:t>
                      </a:r>
                    </a:p>
                  </a:txBody>
                  <a:tcPr marL="4377" marR="4377" marT="43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357173">
                <a:tc vMerge="1">
                  <a:txBody>
                    <a:bodyPr/>
                    <a:lstStyle/>
                    <a:p>
                      <a:endParaRPr lang="en-ZA"/>
                    </a:p>
                  </a:txBody>
                  <a:tcPr/>
                </a:tc>
                <a:tc>
                  <a:txBody>
                    <a:bodyPr/>
                    <a:lstStyle/>
                    <a:p>
                      <a:pPr algn="l" fontAlgn="t"/>
                      <a:r>
                        <a:rPr lang="en-ZA" sz="1050" b="0" i="0" u="none" strike="noStrike">
                          <a:solidFill>
                            <a:srgbClr val="FFFFFF"/>
                          </a:solidFill>
                          <a:effectLst/>
                          <a:latin typeface="Calibri"/>
                        </a:rPr>
                        <a:t>Prog 7 – Traditional Affairs</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050" b="1" i="0" u="none" strike="noStrike">
                          <a:solidFill>
                            <a:srgbClr val="FFFFFF"/>
                          </a:solidFill>
                          <a:effectLst/>
                          <a:latin typeface="Calibri"/>
                        </a:rPr>
                        <a:t>No PIs </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050" b="0" i="0" u="none" strike="noStrike">
                          <a:solidFill>
                            <a:srgbClr val="FFFFFF"/>
                          </a:solidFill>
                          <a:effectLst/>
                          <a:latin typeface="Calibri"/>
                        </a:rPr>
                        <a:t>100.0%</a:t>
                      </a:r>
                    </a:p>
                  </a:txBody>
                  <a:tcPr marL="4377" marR="4377" marT="437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r" fontAlgn="ctr"/>
                      <a:r>
                        <a:rPr lang="en-ZA" sz="1050" b="1" i="0" u="none" strike="noStrike">
                          <a:solidFill>
                            <a:srgbClr val="FFFFFF"/>
                          </a:solidFill>
                          <a:effectLst/>
                          <a:latin typeface="Calibri"/>
                        </a:rPr>
                        <a:t>Traditional Affairs separate AR for 2015/16</a:t>
                      </a:r>
                    </a:p>
                  </a:txBody>
                  <a:tcPr marL="4377" marR="4377" marT="437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vMerge="1">
                  <a:txBody>
                    <a:bodyPr/>
                    <a:lstStyle/>
                    <a:p>
                      <a:endParaRPr lang="en-ZA"/>
                    </a:p>
                  </a:txBody>
                  <a:tcPr/>
                </a:tc>
                <a:tc hMerge="1" vMerge="1">
                  <a:txBody>
                    <a:bodyPr/>
                    <a:lstStyle/>
                    <a:p>
                      <a:endParaRPr lang="en-ZA"/>
                    </a:p>
                  </a:txBody>
                  <a:tcPr/>
                </a:tc>
              </a:tr>
              <a:tr h="250554">
                <a:tc vMerge="1">
                  <a:txBody>
                    <a:bodyPr/>
                    <a:lstStyle/>
                    <a:p>
                      <a:endParaRPr lang="en-ZA"/>
                    </a:p>
                  </a:txBody>
                  <a:tcPr/>
                </a:tc>
                <a:tc>
                  <a:txBody>
                    <a:bodyPr/>
                    <a:lstStyle/>
                    <a:p>
                      <a:pPr algn="l" fontAlgn="t"/>
                      <a:r>
                        <a:rPr lang="en-ZA" sz="1050" b="0" i="1" u="none" strike="noStrike">
                          <a:solidFill>
                            <a:srgbClr val="FF0000"/>
                          </a:solidFill>
                          <a:effectLst/>
                          <a:latin typeface="Calibri"/>
                        </a:rPr>
                        <a:t>Prog. 2 Regional and Urban Development and Legislation Support</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5" gridSpan="2">
                  <a:txBody>
                    <a:bodyPr/>
                    <a:lstStyle/>
                    <a:p>
                      <a:pPr algn="ctr" fontAlgn="ctr"/>
                      <a:r>
                        <a:rPr lang="en-ZA" sz="1050" b="1" i="0" u="none" strike="noStrike">
                          <a:solidFill>
                            <a:srgbClr val="FFFFFF"/>
                          </a:solidFill>
                          <a:effectLst/>
                          <a:latin typeface="Calibri"/>
                        </a:rPr>
                        <a:t>New programmes introduced 2016/17 after separation for Cooperative Governance and Traditional Affairs</a:t>
                      </a:r>
                    </a:p>
                  </a:txBody>
                  <a:tcPr marL="4377" marR="4377" marT="437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rowSpan="5" hMerge="1">
                  <a:txBody>
                    <a:bodyPr/>
                    <a:lstStyle/>
                    <a:p>
                      <a:endParaRPr lang="en-ZA"/>
                    </a:p>
                  </a:txBody>
                  <a:tcPr/>
                </a:tc>
                <a:tc rowSpan="5" gridSpan="2">
                  <a:txBody>
                    <a:bodyPr/>
                    <a:lstStyle/>
                    <a:p>
                      <a:pPr algn="ctr" fontAlgn="ctr"/>
                      <a:r>
                        <a:rPr lang="en-ZA" sz="1050" b="1" i="0" u="none" strike="noStrike">
                          <a:solidFill>
                            <a:srgbClr val="FFFFFF"/>
                          </a:solidFill>
                          <a:effectLst/>
                          <a:latin typeface="Calibri"/>
                        </a:rPr>
                        <a:t>New programmes introduced 2016/17 after separation for Cooperative Governance and Traditional Affairs</a:t>
                      </a:r>
                    </a:p>
                  </a:txBody>
                  <a:tcPr marL="4377" marR="4377" marT="4377"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5" hMerge="1">
                  <a:txBody>
                    <a:bodyPr/>
                    <a:lstStyle/>
                    <a:p>
                      <a:endParaRPr lang="en-ZA"/>
                    </a:p>
                  </a:txBody>
                  <a:tcPr/>
                </a:tc>
                <a:tc>
                  <a:txBody>
                    <a:bodyPr/>
                    <a:lstStyle/>
                    <a:p>
                      <a:pPr algn="r" fontAlgn="ctr"/>
                      <a:r>
                        <a:rPr lang="en-ZA" sz="1050" b="0" i="0" u="none" strike="noStrike">
                          <a:solidFill>
                            <a:srgbClr val="000000"/>
                          </a:solidFill>
                          <a:effectLst/>
                          <a:latin typeface="Calibri"/>
                        </a:rPr>
                        <a:t>0.0%</a:t>
                      </a:r>
                    </a:p>
                  </a:txBody>
                  <a:tcPr marL="4377" marR="4377" marT="43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050" b="0" i="0" u="none" strike="noStrike">
                          <a:solidFill>
                            <a:srgbClr val="000000"/>
                          </a:solidFill>
                          <a:effectLst/>
                          <a:latin typeface="Calibri"/>
                        </a:rPr>
                        <a:t>89.81%</a:t>
                      </a:r>
                    </a:p>
                  </a:txBody>
                  <a:tcPr marL="4377" marR="4377" marT="4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r>
              <a:tr h="228062">
                <a:tc vMerge="1">
                  <a:txBody>
                    <a:bodyPr/>
                    <a:lstStyle/>
                    <a:p>
                      <a:endParaRPr lang="en-ZA"/>
                    </a:p>
                  </a:txBody>
                  <a:tcPr/>
                </a:tc>
                <a:tc>
                  <a:txBody>
                    <a:bodyPr/>
                    <a:lstStyle/>
                    <a:p>
                      <a:pPr algn="l" fontAlgn="t"/>
                      <a:r>
                        <a:rPr lang="en-ZA" sz="1050" b="0" i="1" u="none" strike="noStrike">
                          <a:solidFill>
                            <a:srgbClr val="FF0000"/>
                          </a:solidFill>
                          <a:effectLst/>
                          <a:latin typeface="Calibri"/>
                        </a:rPr>
                        <a:t>Prog. 3 Institutional Development</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ctr"/>
                      <a:r>
                        <a:rPr lang="en-ZA" sz="1050" b="0" i="0" u="none" strike="noStrike">
                          <a:solidFill>
                            <a:srgbClr val="000000"/>
                          </a:solidFill>
                          <a:effectLst/>
                          <a:latin typeface="Calibri"/>
                        </a:rPr>
                        <a:t>100.0%</a:t>
                      </a:r>
                    </a:p>
                  </a:txBody>
                  <a:tcPr marL="4377" marR="4377" marT="43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97.14%</a:t>
                      </a:r>
                    </a:p>
                  </a:txBody>
                  <a:tcPr marL="4377" marR="4377" marT="4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8062">
                <a:tc vMerge="1">
                  <a:txBody>
                    <a:bodyPr/>
                    <a:lstStyle/>
                    <a:p>
                      <a:endParaRPr lang="en-ZA"/>
                    </a:p>
                  </a:txBody>
                  <a:tcPr/>
                </a:tc>
                <a:tc>
                  <a:txBody>
                    <a:bodyPr/>
                    <a:lstStyle/>
                    <a:p>
                      <a:pPr algn="l" fontAlgn="t"/>
                      <a:r>
                        <a:rPr lang="fr-FR" sz="1050" b="0" i="1" u="none" strike="noStrike">
                          <a:solidFill>
                            <a:srgbClr val="FF0000"/>
                          </a:solidFill>
                          <a:effectLst/>
                          <a:latin typeface="Calibri"/>
                        </a:rPr>
                        <a:t>Prog. 4 National Disaster Management Centre</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ctr"/>
                      <a:r>
                        <a:rPr lang="en-ZA" sz="1050" b="0" i="0" u="none" strike="noStrike">
                          <a:solidFill>
                            <a:srgbClr val="000000"/>
                          </a:solidFill>
                          <a:effectLst/>
                          <a:latin typeface="Calibri"/>
                        </a:rPr>
                        <a:t>100.0%</a:t>
                      </a:r>
                    </a:p>
                  </a:txBody>
                  <a:tcPr marL="4377" marR="4377" marT="43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49.92%</a:t>
                      </a:r>
                    </a:p>
                  </a:txBody>
                  <a:tcPr marL="4377" marR="4377" marT="4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28062">
                <a:tc vMerge="1">
                  <a:txBody>
                    <a:bodyPr/>
                    <a:lstStyle/>
                    <a:p>
                      <a:endParaRPr lang="en-ZA"/>
                    </a:p>
                  </a:txBody>
                  <a:tcPr/>
                </a:tc>
                <a:tc>
                  <a:txBody>
                    <a:bodyPr/>
                    <a:lstStyle/>
                    <a:p>
                      <a:pPr algn="l" fontAlgn="t"/>
                      <a:r>
                        <a:rPr lang="en-ZA" sz="1050" b="0" i="1" u="none" strike="noStrike">
                          <a:solidFill>
                            <a:srgbClr val="FF0000"/>
                          </a:solidFill>
                          <a:effectLst/>
                          <a:latin typeface="Calibri"/>
                        </a:rPr>
                        <a:t>Prog. 5 Local Government Support and Interventions Management</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ctr"/>
                      <a:r>
                        <a:rPr lang="en-ZA" sz="1050" b="0" i="0" u="none" strike="noStrike">
                          <a:solidFill>
                            <a:srgbClr val="000000"/>
                          </a:solidFill>
                          <a:effectLst/>
                          <a:latin typeface="Calibri"/>
                        </a:rPr>
                        <a:t>100.0%</a:t>
                      </a:r>
                    </a:p>
                  </a:txBody>
                  <a:tcPr marL="4377" marR="4377" marT="43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87.29%</a:t>
                      </a:r>
                    </a:p>
                  </a:txBody>
                  <a:tcPr marL="4377" marR="4377" marT="4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28062">
                <a:tc vMerge="1">
                  <a:txBody>
                    <a:bodyPr/>
                    <a:lstStyle/>
                    <a:p>
                      <a:endParaRPr lang="en-ZA"/>
                    </a:p>
                  </a:txBody>
                  <a:tcPr/>
                </a:tc>
                <a:tc>
                  <a:txBody>
                    <a:bodyPr/>
                    <a:lstStyle/>
                    <a:p>
                      <a:pPr algn="l" fontAlgn="t"/>
                      <a:r>
                        <a:rPr lang="en-ZA" sz="1050" b="0" i="1" u="none" strike="noStrike">
                          <a:solidFill>
                            <a:srgbClr val="FF0000"/>
                          </a:solidFill>
                          <a:effectLst/>
                          <a:latin typeface="Calibri"/>
                        </a:rPr>
                        <a:t>Prog. 6 Community Work Programme</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ctr"/>
                      <a:r>
                        <a:rPr lang="en-ZA" sz="1050" b="0" i="0" u="none" strike="noStrike">
                          <a:solidFill>
                            <a:srgbClr val="000000"/>
                          </a:solidFill>
                          <a:effectLst/>
                          <a:latin typeface="Calibri"/>
                        </a:rPr>
                        <a:t>100.0%</a:t>
                      </a:r>
                    </a:p>
                  </a:txBody>
                  <a:tcPr marL="4377" marR="4377" marT="43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74.30%</a:t>
                      </a:r>
                    </a:p>
                  </a:txBody>
                  <a:tcPr marL="4377" marR="4377" marT="4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27942">
                <a:tc gridSpan="2">
                  <a:txBody>
                    <a:bodyPr/>
                    <a:lstStyle/>
                    <a:p>
                      <a:pPr algn="r" fontAlgn="t"/>
                      <a:r>
                        <a:rPr lang="en-ZA" sz="1050" b="1" i="0" u="none" strike="noStrike">
                          <a:solidFill>
                            <a:srgbClr val="FFFFFF"/>
                          </a:solidFill>
                          <a:effectLst/>
                          <a:latin typeface="Calibri"/>
                        </a:rPr>
                        <a:t>Totals</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95.7%</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93.7%</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ctr"/>
                      <a:r>
                        <a:rPr lang="en-ZA" sz="1050" b="1" i="0" u="none" strike="noStrike">
                          <a:solidFill>
                            <a:srgbClr val="FFFFFF"/>
                          </a:solidFill>
                          <a:effectLst/>
                          <a:latin typeface="Calibri"/>
                        </a:rPr>
                        <a:t>67.30%</a:t>
                      </a:r>
                    </a:p>
                  </a:txBody>
                  <a:tcPr marL="4377" marR="4377" marT="4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ctr"/>
                      <a:r>
                        <a:rPr lang="en-ZA" sz="1050" b="1" i="0" u="none" strike="noStrike">
                          <a:solidFill>
                            <a:srgbClr val="FFFFFF"/>
                          </a:solidFill>
                          <a:effectLst/>
                          <a:latin typeface="Calibri"/>
                        </a:rPr>
                        <a:t>96.16%</a:t>
                      </a:r>
                    </a:p>
                  </a:txBody>
                  <a:tcPr marL="4377" marR="4377" marT="4377"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90.5%</a:t>
                      </a:r>
                    </a:p>
                  </a:txBody>
                  <a:tcPr marL="4377" marR="4377" marT="437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95.6%</a:t>
                      </a:r>
                    </a:p>
                  </a:txBody>
                  <a:tcPr marL="4377" marR="4377" marT="43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28062">
                <a:tc rowSpan="5">
                  <a:txBody>
                    <a:bodyPr/>
                    <a:lstStyle/>
                    <a:p>
                      <a:pPr algn="ctr" fontAlgn="t"/>
                      <a:r>
                        <a:rPr lang="en-ZA" sz="1050" b="1" i="0" u="none" strike="noStrike">
                          <a:solidFill>
                            <a:srgbClr val="000000"/>
                          </a:solidFill>
                          <a:effectLst/>
                          <a:latin typeface="Calibri"/>
                        </a:rPr>
                        <a:t>Correctional Services</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050" b="0" i="0" u="none" strike="noStrike" dirty="0">
                          <a:solidFill>
                            <a:srgbClr val="000000"/>
                          </a:solidFill>
                          <a:effectLst/>
                          <a:latin typeface="Calibri"/>
                        </a:rPr>
                        <a:t>36.4%</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99.4%</a:t>
                      </a:r>
                    </a:p>
                  </a:txBody>
                  <a:tcPr marL="4377" marR="4377" marT="4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42.9%</a:t>
                      </a:r>
                    </a:p>
                  </a:txBody>
                  <a:tcPr marL="4377" marR="4377" marT="43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61.5%</a:t>
                      </a:r>
                    </a:p>
                  </a:txBody>
                  <a:tcPr marL="7620" marR="7620" marT="762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22612">
                <a:tc vMerge="1">
                  <a:txBody>
                    <a:bodyPr/>
                    <a:lstStyle/>
                    <a:p>
                      <a:endParaRPr lang="en-ZA"/>
                    </a:p>
                  </a:txBody>
                  <a:tcPr/>
                </a:tc>
                <a:tc>
                  <a:txBody>
                    <a:bodyPr/>
                    <a:lstStyle/>
                    <a:p>
                      <a:pPr algn="l" fontAlgn="b"/>
                      <a:r>
                        <a:rPr lang="en-ZA" sz="1050" b="0" i="0" u="none" strike="noStrike">
                          <a:solidFill>
                            <a:srgbClr val="000000"/>
                          </a:solidFill>
                          <a:effectLst/>
                          <a:latin typeface="Calibri"/>
                        </a:rPr>
                        <a:t>Prog 2 Incarceration </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050" b="0" i="0" u="none" strike="noStrike" dirty="0">
                          <a:solidFill>
                            <a:srgbClr val="000000"/>
                          </a:solidFill>
                          <a:effectLst/>
                          <a:latin typeface="Calibri"/>
                        </a:rPr>
                        <a:t>63.6%</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99.3%</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37.5%</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62.5%</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99.7%</a:t>
                      </a:r>
                    </a:p>
                  </a:txBody>
                  <a:tcPr marL="4377" marR="4377" marT="43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22612">
                <a:tc vMerge="1">
                  <a:txBody>
                    <a:bodyPr/>
                    <a:lstStyle/>
                    <a:p>
                      <a:endParaRPr lang="en-ZA"/>
                    </a:p>
                  </a:txBody>
                  <a:tcPr/>
                </a:tc>
                <a:tc>
                  <a:txBody>
                    <a:bodyPr/>
                    <a:lstStyle/>
                    <a:p>
                      <a:pPr algn="l" fontAlgn="b"/>
                      <a:r>
                        <a:rPr lang="en-ZA" sz="1050" b="0" i="0" u="none" strike="noStrike">
                          <a:solidFill>
                            <a:srgbClr val="000000"/>
                          </a:solidFill>
                          <a:effectLst/>
                          <a:latin typeface="Calibri"/>
                        </a:rPr>
                        <a:t>Prog 3 Rehabilitation</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91.9%</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77.8%</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a:solidFill>
                            <a:srgbClr val="000000"/>
                          </a:solidFill>
                          <a:effectLst/>
                          <a:latin typeface="Calibri"/>
                        </a:rPr>
                        <a:t>77.8%</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99.8%</a:t>
                      </a:r>
                    </a:p>
                  </a:txBody>
                  <a:tcPr marL="4377" marR="4377" marT="43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8062">
                <a:tc vMerge="1">
                  <a:txBody>
                    <a:bodyPr/>
                    <a:lstStyle/>
                    <a:p>
                      <a:endParaRPr lang="en-ZA"/>
                    </a:p>
                  </a:txBody>
                  <a:tcPr/>
                </a:tc>
                <a:tc>
                  <a:txBody>
                    <a:bodyPr/>
                    <a:lstStyle/>
                    <a:p>
                      <a:pPr algn="l" fontAlgn="b"/>
                      <a:r>
                        <a:rPr lang="en-ZA" sz="1050" b="0" i="0" u="none" strike="noStrike">
                          <a:solidFill>
                            <a:srgbClr val="000000"/>
                          </a:solidFill>
                          <a:effectLst/>
                          <a:latin typeface="Calibri"/>
                        </a:rPr>
                        <a:t>Prog 4 Care</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050" b="0" i="0" u="none" strike="noStrike">
                          <a:solidFill>
                            <a:srgbClr val="000000"/>
                          </a:solidFill>
                          <a:effectLst/>
                          <a:latin typeface="Calibri"/>
                        </a:rPr>
                        <a:t>80.0%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60.0%</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a:solidFill>
                            <a:srgbClr val="000000"/>
                          </a:solidFill>
                          <a:effectLst/>
                          <a:latin typeface="Calibri"/>
                        </a:rPr>
                        <a:t>50.0%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8062">
                <a:tc vMerge="1">
                  <a:txBody>
                    <a:bodyPr/>
                    <a:lstStyle/>
                    <a:p>
                      <a:endParaRPr lang="en-ZA"/>
                    </a:p>
                  </a:txBody>
                  <a:tcPr/>
                </a:tc>
                <a:tc>
                  <a:txBody>
                    <a:bodyPr/>
                    <a:lstStyle/>
                    <a:p>
                      <a:pPr algn="l" fontAlgn="b"/>
                      <a:r>
                        <a:rPr lang="en-ZA" sz="1050" b="0" i="0" u="none" strike="noStrike">
                          <a:solidFill>
                            <a:srgbClr val="000000"/>
                          </a:solidFill>
                          <a:effectLst/>
                          <a:latin typeface="Calibri"/>
                        </a:rPr>
                        <a:t>Prog 5 Social Reintegration</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85.7%</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71.4%</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00" b="0" i="0" u="none" strike="noStrike" dirty="0">
                          <a:solidFill>
                            <a:srgbClr val="000000"/>
                          </a:solidFill>
                          <a:effectLst/>
                          <a:latin typeface="Calibri"/>
                        </a:rPr>
                        <a:t>83.3%</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7942">
                <a:tc gridSpan="2">
                  <a:txBody>
                    <a:bodyPr/>
                    <a:lstStyle/>
                    <a:p>
                      <a:pPr algn="r" fontAlgn="b"/>
                      <a:r>
                        <a:rPr lang="en-ZA" sz="1050" b="1" i="0" u="none" strike="noStrike">
                          <a:solidFill>
                            <a:srgbClr val="FFFFFF"/>
                          </a:solidFill>
                          <a:effectLst/>
                          <a:latin typeface="Calibri"/>
                        </a:rPr>
                        <a:t>Totals </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68.3%</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55.8%</a:t>
                      </a:r>
                    </a:p>
                  </a:txBody>
                  <a:tcPr marL="4377" marR="4377" marT="43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4377" marR="4377" marT="437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00" b="1" i="0" u="none" strike="noStrike" dirty="0">
                          <a:solidFill>
                            <a:srgbClr val="FFFFFF"/>
                          </a:solidFill>
                          <a:effectLst/>
                          <a:latin typeface="Calibri"/>
                        </a:rPr>
                        <a:t>67.5%</a:t>
                      </a:r>
                    </a:p>
                  </a:txBody>
                  <a:tcPr marL="7620" marR="7620" marT="762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99.8%</a:t>
                      </a:r>
                    </a:p>
                  </a:txBody>
                  <a:tcPr marL="4377" marR="4377" marT="43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22612">
                <a:tc rowSpan="8">
                  <a:txBody>
                    <a:bodyPr/>
                    <a:lstStyle/>
                    <a:p>
                      <a:pPr algn="ctr" fontAlgn="t"/>
                      <a:r>
                        <a:rPr lang="en-ZA" sz="1050" b="1" i="0" u="none" strike="noStrike">
                          <a:solidFill>
                            <a:srgbClr val="000000"/>
                          </a:solidFill>
                          <a:effectLst/>
                          <a:latin typeface="Calibri"/>
                        </a:rPr>
                        <a:t>Defence </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76.9%</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57.8%</a:t>
                      </a:r>
                    </a:p>
                  </a:txBody>
                  <a:tcPr marL="4377" marR="4377" marT="43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8" gridSpan="2">
                  <a:txBody>
                    <a:bodyPr/>
                    <a:lstStyle/>
                    <a:p>
                      <a:pPr algn="ctr" fontAlgn="ctr"/>
                      <a:r>
                        <a:rPr lang="en-ZA" sz="1050" b="1" i="0" u="none" strike="noStrike">
                          <a:solidFill>
                            <a:srgbClr val="FFFFFF"/>
                          </a:solidFill>
                          <a:effectLst/>
                          <a:latin typeface="Calibri"/>
                        </a:rPr>
                        <a:t>Annual Report Not Available</a:t>
                      </a:r>
                    </a:p>
                  </a:txBody>
                  <a:tcPr marL="4377" marR="4377" marT="437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8" hMerge="1">
                  <a:txBody>
                    <a:bodyPr/>
                    <a:lstStyle/>
                    <a:p>
                      <a:endParaRPr lang="en-ZA"/>
                    </a:p>
                  </a:txBody>
                  <a:tcPr/>
                </a:tc>
              </a:tr>
              <a:tr h="122612">
                <a:tc vMerge="1">
                  <a:txBody>
                    <a:bodyPr/>
                    <a:lstStyle/>
                    <a:p>
                      <a:endParaRPr lang="en-ZA"/>
                    </a:p>
                  </a:txBody>
                  <a:tcPr/>
                </a:tc>
                <a:tc>
                  <a:txBody>
                    <a:bodyPr/>
                    <a:lstStyle/>
                    <a:p>
                      <a:pPr algn="l" fontAlgn="t"/>
                      <a:r>
                        <a:rPr lang="en-ZA" sz="1050" b="0" i="0" u="none" strike="noStrike">
                          <a:solidFill>
                            <a:srgbClr val="000000"/>
                          </a:solidFill>
                          <a:effectLst/>
                          <a:latin typeface="Calibri"/>
                        </a:rPr>
                        <a:t>Prog 2 Force Employment</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64.3%</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64.7%</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22612">
                <a:tc vMerge="1">
                  <a:txBody>
                    <a:bodyPr/>
                    <a:lstStyle/>
                    <a:p>
                      <a:endParaRPr lang="en-ZA"/>
                    </a:p>
                  </a:txBody>
                  <a:tcPr/>
                </a:tc>
                <a:tc>
                  <a:txBody>
                    <a:bodyPr/>
                    <a:lstStyle/>
                    <a:p>
                      <a:pPr algn="l" fontAlgn="t"/>
                      <a:r>
                        <a:rPr lang="en-ZA" sz="1050" b="0" i="0" u="none" strike="noStrike">
                          <a:solidFill>
                            <a:srgbClr val="000000"/>
                          </a:solidFill>
                          <a:effectLst/>
                          <a:latin typeface="Calibri"/>
                        </a:rPr>
                        <a:t>Prog3 Landward Defence</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22612">
                <a:tc vMerge="1">
                  <a:txBody>
                    <a:bodyPr/>
                    <a:lstStyle/>
                    <a:p>
                      <a:endParaRPr lang="en-ZA"/>
                    </a:p>
                  </a:txBody>
                  <a:tcPr/>
                </a:tc>
                <a:tc>
                  <a:txBody>
                    <a:bodyPr/>
                    <a:lstStyle/>
                    <a:p>
                      <a:pPr algn="l" fontAlgn="t"/>
                      <a:r>
                        <a:rPr lang="en-ZA" sz="1050" b="0" i="0" u="none" strike="noStrike">
                          <a:solidFill>
                            <a:srgbClr val="000000"/>
                          </a:solidFill>
                          <a:effectLst/>
                          <a:latin typeface="Calibri"/>
                        </a:rPr>
                        <a:t>Prog 4 Air Defence</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33.3%</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22612">
                <a:tc vMerge="1">
                  <a:txBody>
                    <a:bodyPr/>
                    <a:lstStyle/>
                    <a:p>
                      <a:endParaRPr lang="en-ZA"/>
                    </a:p>
                  </a:txBody>
                  <a:tcPr/>
                </a:tc>
                <a:tc>
                  <a:txBody>
                    <a:bodyPr/>
                    <a:lstStyle/>
                    <a:p>
                      <a:pPr algn="l" fontAlgn="t"/>
                      <a:r>
                        <a:rPr lang="en-ZA" sz="1050" b="0" i="0" u="none" strike="noStrike">
                          <a:solidFill>
                            <a:srgbClr val="000000"/>
                          </a:solidFill>
                          <a:effectLst/>
                          <a:latin typeface="Calibri"/>
                        </a:rPr>
                        <a:t>Prog5 Maritime Defence</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33.3%</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27942">
                <a:tc vMerge="1">
                  <a:txBody>
                    <a:bodyPr/>
                    <a:lstStyle/>
                    <a:p>
                      <a:endParaRPr lang="en-ZA"/>
                    </a:p>
                  </a:txBody>
                  <a:tcPr/>
                </a:tc>
                <a:tc>
                  <a:txBody>
                    <a:bodyPr/>
                    <a:lstStyle/>
                    <a:p>
                      <a:pPr algn="l" fontAlgn="t"/>
                      <a:r>
                        <a:rPr lang="en-ZA" sz="1050" b="0" i="0" u="none" strike="noStrike">
                          <a:solidFill>
                            <a:srgbClr val="000000"/>
                          </a:solidFill>
                          <a:effectLst/>
                          <a:latin typeface="Calibri"/>
                        </a:rPr>
                        <a:t>Prog 6 Military Health Support  </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33.3%</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22612">
                <a:tc vMerge="1">
                  <a:txBody>
                    <a:bodyPr/>
                    <a:lstStyle/>
                    <a:p>
                      <a:endParaRPr lang="en-ZA"/>
                    </a:p>
                  </a:txBody>
                  <a:tcPr/>
                </a:tc>
                <a:tc>
                  <a:txBody>
                    <a:bodyPr/>
                    <a:lstStyle/>
                    <a:p>
                      <a:pPr algn="l" fontAlgn="t"/>
                      <a:r>
                        <a:rPr lang="en-ZA" sz="1050" b="0" i="0" u="none" strike="noStrike">
                          <a:solidFill>
                            <a:srgbClr val="000000"/>
                          </a:solidFill>
                          <a:effectLst/>
                          <a:latin typeface="Calibri"/>
                        </a:rPr>
                        <a:t>Prog 7 Defence Intelligence</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40.0%</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27942">
                <a:tc vMerge="1">
                  <a:txBody>
                    <a:bodyPr/>
                    <a:lstStyle/>
                    <a:p>
                      <a:endParaRPr lang="en-ZA"/>
                    </a:p>
                  </a:txBody>
                  <a:tcPr/>
                </a:tc>
                <a:tc>
                  <a:txBody>
                    <a:bodyPr/>
                    <a:lstStyle/>
                    <a:p>
                      <a:pPr algn="l" fontAlgn="t"/>
                      <a:r>
                        <a:rPr lang="en-ZA" sz="1050" b="0" i="0" u="none" strike="noStrike">
                          <a:solidFill>
                            <a:srgbClr val="000000"/>
                          </a:solidFill>
                          <a:effectLst/>
                          <a:latin typeface="Calibri"/>
                        </a:rPr>
                        <a:t>Prog 8 General Support</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4377" marR="4377" marT="437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33274">
                <a:tc gridSpan="2">
                  <a:txBody>
                    <a:bodyPr/>
                    <a:lstStyle/>
                    <a:p>
                      <a:pPr algn="r" fontAlgn="t"/>
                      <a:r>
                        <a:rPr lang="en-ZA" sz="1050" b="1" i="0" u="none" strike="noStrike">
                          <a:solidFill>
                            <a:srgbClr val="FFFFFF"/>
                          </a:solidFill>
                          <a:effectLst/>
                          <a:latin typeface="Calibri"/>
                        </a:rPr>
                        <a:t>Totals</a:t>
                      </a:r>
                    </a:p>
                  </a:txBody>
                  <a:tcPr marL="4377" marR="4377" marT="43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73.5%</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54.8%</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4377" marR="4377" marT="43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b"/>
                      <a:r>
                        <a:rPr lang="en-ZA" sz="1050" b="1" i="0" u="none" strike="noStrike" dirty="0">
                          <a:solidFill>
                            <a:srgbClr val="FFFFFF"/>
                          </a:solidFill>
                          <a:effectLst/>
                          <a:latin typeface="Calibri"/>
                        </a:rPr>
                        <a:t> </a:t>
                      </a:r>
                    </a:p>
                  </a:txBody>
                  <a:tcPr marL="4377" marR="4377" marT="43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r>
            </a:tbl>
          </a:graphicData>
        </a:graphic>
      </p:graphicFrame>
    </p:spTree>
    <p:extLst>
      <p:ext uri="{BB962C8B-B14F-4D97-AF65-F5344CB8AC3E}">
        <p14:creationId xmlns:p14="http://schemas.microsoft.com/office/powerpoint/2010/main" xmlns="" val="23233930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51</a:t>
            </a:fld>
            <a:endParaRPr lang="en-US" dirty="0"/>
          </a:p>
        </p:txBody>
      </p:sp>
      <p:sp>
        <p:nvSpPr>
          <p:cNvPr id="4" name="Title 1"/>
          <p:cNvSpPr txBox="1">
            <a:spLocks/>
          </p:cNvSpPr>
          <p:nvPr/>
        </p:nvSpPr>
        <p:spPr bwMode="auto">
          <a:xfrm>
            <a:off x="466784" y="0"/>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(4)</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1025498691"/>
              </p:ext>
            </p:extLst>
          </p:nvPr>
        </p:nvGraphicFramePr>
        <p:xfrm>
          <a:off x="179514" y="720078"/>
          <a:ext cx="8712966" cy="5373217"/>
        </p:xfrm>
        <a:graphic>
          <a:graphicData uri="http://schemas.openxmlformats.org/drawingml/2006/table">
            <a:tbl>
              <a:tblPr/>
              <a:tblGrid>
                <a:gridCol w="999914"/>
                <a:gridCol w="3356861"/>
                <a:gridCol w="785648"/>
                <a:gridCol w="857071"/>
                <a:gridCol w="857071"/>
                <a:gridCol w="632265"/>
                <a:gridCol w="724764"/>
                <a:gridCol w="499372"/>
              </a:tblGrid>
              <a:tr h="219080">
                <a:tc rowSpan="2">
                  <a:txBody>
                    <a:bodyPr/>
                    <a:lstStyle/>
                    <a:p>
                      <a:pPr algn="ctr" fontAlgn="ctr"/>
                      <a:r>
                        <a:rPr lang="en-ZA" sz="1050" b="1" i="0" u="none" strike="noStrike" dirty="0">
                          <a:solidFill>
                            <a:schemeClr val="bg1"/>
                          </a:solidFill>
                          <a:effectLst/>
                          <a:latin typeface="Calibri"/>
                        </a:rPr>
                        <a:t>DEPARTMENT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4327" marR="4327" marT="43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4327" marR="4327" marT="43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4327" marR="4327" marT="43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298969">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Spend</a:t>
                      </a:r>
                    </a:p>
                  </a:txBody>
                  <a:tcPr marL="4327" marR="4327" marT="43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4327" marR="4327" marT="432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Spend</a:t>
                      </a:r>
                    </a:p>
                  </a:txBody>
                  <a:tcPr marL="4327" marR="4327" marT="432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4327" marR="4327" marT="432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Calibri"/>
                        </a:rPr>
                        <a:t>% Spend</a:t>
                      </a:r>
                    </a:p>
                  </a:txBody>
                  <a:tcPr marL="4327" marR="4327" marT="43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415252">
                <a:tc>
                  <a:txBody>
                    <a:bodyPr/>
                    <a:lstStyle/>
                    <a:p>
                      <a:pPr algn="ctr" fontAlgn="t"/>
                      <a:r>
                        <a:rPr lang="en-ZA" sz="1050" b="1" i="0" u="none" strike="noStrike" dirty="0">
                          <a:solidFill>
                            <a:srgbClr val="000000"/>
                          </a:solidFill>
                          <a:effectLst/>
                          <a:latin typeface="Calibri"/>
                        </a:rPr>
                        <a:t>Defence </a:t>
                      </a:r>
                    </a:p>
                  </a:txBody>
                  <a:tcPr marL="4327" marR="4327" marT="43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327" marR="4327" marT="43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76.9%</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57.8%</a:t>
                      </a:r>
                    </a:p>
                  </a:txBody>
                  <a:tcPr marL="4327" marR="4327" marT="43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ctr" fontAlgn="ctr"/>
                      <a:r>
                        <a:rPr lang="en-ZA" sz="1050" b="1" i="0" u="none" strike="noStrike">
                          <a:solidFill>
                            <a:srgbClr val="FFFFFF"/>
                          </a:solidFill>
                          <a:effectLst/>
                          <a:latin typeface="Calibri"/>
                        </a:rPr>
                        <a:t>Annual Report Not Available</a:t>
                      </a:r>
                    </a:p>
                  </a:txBody>
                  <a:tcPr marL="4327" marR="4327" marT="43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226490">
                <a:tc rowSpan="4">
                  <a:txBody>
                    <a:bodyPr/>
                    <a:lstStyle/>
                    <a:p>
                      <a:pPr algn="ctr" fontAlgn="t"/>
                      <a:r>
                        <a:rPr lang="en-ZA" sz="1050" b="1" i="0" u="none" strike="noStrike" dirty="0">
                          <a:solidFill>
                            <a:srgbClr val="000000"/>
                          </a:solidFill>
                          <a:effectLst/>
                          <a:latin typeface="Calibri"/>
                        </a:rPr>
                        <a:t>Economic Dev</a:t>
                      </a:r>
                    </a:p>
                  </a:txBody>
                  <a:tcPr marL="4327" marR="4327" marT="43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a:solidFill>
                            <a:srgbClr val="FFFFFF"/>
                          </a:solidFill>
                          <a:effectLst/>
                          <a:latin typeface="Calibri"/>
                        </a:rPr>
                        <a:t>No PIs </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99.3%</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97.8%</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2392">
                <a:tc vMerge="1">
                  <a:txBody>
                    <a:bodyPr/>
                    <a:lstStyle/>
                    <a:p>
                      <a:endParaRPr lang="en-ZA"/>
                    </a:p>
                  </a:txBody>
                  <a:tcPr/>
                </a:tc>
                <a:tc>
                  <a:txBody>
                    <a:bodyPr/>
                    <a:lstStyle/>
                    <a:p>
                      <a:pPr algn="l" fontAlgn="b"/>
                      <a:r>
                        <a:rPr lang="en-ZA" sz="1050" b="0" i="0" u="none" strike="noStrike">
                          <a:solidFill>
                            <a:srgbClr val="000000"/>
                          </a:solidFill>
                          <a:effectLst/>
                          <a:latin typeface="Calibri"/>
                        </a:rPr>
                        <a:t>Prog 2 Economic Development - </a:t>
                      </a:r>
                      <a:r>
                        <a:rPr lang="en-ZA" sz="1050" b="1" i="0" u="none" strike="noStrike">
                          <a:solidFill>
                            <a:srgbClr val="000000"/>
                          </a:solidFill>
                          <a:effectLst/>
                          <a:latin typeface="Calibri"/>
                        </a:rPr>
                        <a:t>Changed to Growth Path and Social Dialogue (2015/16)</a:t>
                      </a:r>
                      <a:endParaRPr lang="en-ZA" sz="1050" b="0" i="0" u="none" strike="noStrike">
                        <a:solidFill>
                          <a:srgbClr val="000000"/>
                        </a:solidFill>
                        <a:effectLst/>
                        <a:latin typeface="Calibri"/>
                      </a:endParaRP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99.5%</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95.8%</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81.3%</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93.0%</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41985">
                <a:tc vMerge="1">
                  <a:txBody>
                    <a:bodyPr/>
                    <a:lstStyle/>
                    <a:p>
                      <a:endParaRPr lang="en-ZA"/>
                    </a:p>
                  </a:txBody>
                  <a:tcPr/>
                </a:tc>
                <a:tc>
                  <a:txBody>
                    <a:bodyPr/>
                    <a:lstStyle/>
                    <a:p>
                      <a:pPr algn="l" fontAlgn="b"/>
                      <a:r>
                        <a:rPr lang="en-ZA" sz="1050" b="0" i="0" u="none" strike="noStrike">
                          <a:solidFill>
                            <a:srgbClr val="000000"/>
                          </a:solidFill>
                          <a:effectLst/>
                          <a:latin typeface="Calibri"/>
                        </a:rPr>
                        <a:t>Prog 3 Economic Planning &amp; Coordin - </a:t>
                      </a:r>
                      <a:r>
                        <a:rPr lang="en-ZA" sz="1050" b="1" i="0" u="none" strike="noStrike">
                          <a:solidFill>
                            <a:srgbClr val="000000"/>
                          </a:solidFill>
                          <a:effectLst/>
                          <a:latin typeface="Calibri"/>
                        </a:rPr>
                        <a:t>Changed to Investment Competition and Trade (2015/16)</a:t>
                      </a:r>
                      <a:endParaRPr lang="en-ZA" sz="1050" b="0" i="0" u="none" strike="noStrike">
                        <a:solidFill>
                          <a:srgbClr val="000000"/>
                        </a:solidFill>
                        <a:effectLst/>
                        <a:latin typeface="Calibri"/>
                      </a:endParaRP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99.8%</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90.5%</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99.0%</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2392">
                <a:tc vMerge="1">
                  <a:txBody>
                    <a:bodyPr/>
                    <a:lstStyle/>
                    <a:p>
                      <a:endParaRPr lang="en-ZA"/>
                    </a:p>
                  </a:txBody>
                  <a:tcPr/>
                </a:tc>
                <a:tc>
                  <a:txBody>
                    <a:bodyPr/>
                    <a:lstStyle/>
                    <a:p>
                      <a:pPr algn="l" fontAlgn="b"/>
                      <a:r>
                        <a:rPr lang="en-ZA" sz="1050" b="0" i="0" u="none" strike="noStrike">
                          <a:solidFill>
                            <a:srgbClr val="000000"/>
                          </a:solidFill>
                          <a:effectLst/>
                          <a:latin typeface="Calibri"/>
                        </a:rPr>
                        <a:t>Prog 4 Econ Dev &amp; Social Dialogue</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98.1%</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r" fontAlgn="b"/>
                      <a:r>
                        <a:rPr lang="en-ZA" sz="1050" b="1" i="0" u="none" strike="noStrike">
                          <a:solidFill>
                            <a:srgbClr val="FFFFFF"/>
                          </a:solidFill>
                          <a:effectLst/>
                          <a:latin typeface="Calibri"/>
                        </a:rPr>
                        <a:t>Prog Merged with Prog 2</a:t>
                      </a:r>
                    </a:p>
                  </a:txBody>
                  <a:tcPr marL="4327" marR="4327" marT="432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Prog Merged with Prog 2</a:t>
                      </a:r>
                    </a:p>
                  </a:txBody>
                  <a:tcPr marL="4327" marR="4327" marT="432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219080">
                <a:tc gridSpan="2">
                  <a:txBody>
                    <a:bodyPr/>
                    <a:lstStyle/>
                    <a:p>
                      <a:pPr algn="r" fontAlgn="b"/>
                      <a:r>
                        <a:rPr lang="en-ZA" sz="1050" b="1" i="0" u="none" strike="noStrike">
                          <a:solidFill>
                            <a:srgbClr val="FFFFFF"/>
                          </a:solidFill>
                          <a:effectLst/>
                          <a:latin typeface="Calibri"/>
                        </a:rPr>
                        <a:t>Totals</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100.0%</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99.7%</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4327" marR="4327" marT="4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100.0%</a:t>
                      </a:r>
                    </a:p>
                  </a:txBody>
                  <a:tcPr marL="4327" marR="4327" marT="432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87.8%</a:t>
                      </a:r>
                    </a:p>
                  </a:txBody>
                  <a:tcPr marL="4327" marR="4327" marT="432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98.6%</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96944">
                <a:tc rowSpan="6">
                  <a:txBody>
                    <a:bodyPr/>
                    <a:lstStyle/>
                    <a:p>
                      <a:pPr algn="ctr" fontAlgn="t"/>
                      <a:r>
                        <a:rPr lang="en-ZA" sz="1050" b="1" i="0" u="none" strike="noStrike">
                          <a:solidFill>
                            <a:srgbClr val="000000"/>
                          </a:solidFill>
                          <a:effectLst/>
                          <a:latin typeface="Calibri"/>
                        </a:rPr>
                        <a:t>Energy</a:t>
                      </a:r>
                    </a:p>
                  </a:txBody>
                  <a:tcPr marL="4327" marR="4327" marT="43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57.1%</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98.7%</a:t>
                      </a:r>
                    </a:p>
                  </a:txBody>
                  <a:tcPr marL="4327" marR="4327" marT="43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53.8%</a:t>
                      </a:r>
                    </a:p>
                  </a:txBody>
                  <a:tcPr marL="4327" marR="4327" marT="432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54.5%</a:t>
                      </a:r>
                    </a:p>
                  </a:txBody>
                  <a:tcPr marL="4327" marR="4327" marT="432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114.5%</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9080">
                <a:tc vMerge="1">
                  <a:txBody>
                    <a:bodyPr/>
                    <a:lstStyle/>
                    <a:p>
                      <a:endParaRPr lang="en-ZA"/>
                    </a:p>
                  </a:txBody>
                  <a:tcPr/>
                </a:tc>
                <a:tc>
                  <a:txBody>
                    <a:bodyPr/>
                    <a:lstStyle/>
                    <a:p>
                      <a:pPr algn="l" fontAlgn="b"/>
                      <a:r>
                        <a:rPr lang="en-ZA" sz="1050" b="0" i="0" u="none" strike="noStrike">
                          <a:solidFill>
                            <a:srgbClr val="000000"/>
                          </a:solidFill>
                          <a:effectLst/>
                          <a:latin typeface="Calibri"/>
                        </a:rPr>
                        <a:t>Prog 2 Energy Policy and Planning</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25.0%</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78.7%</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30%</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93.9%</a:t>
                      </a:r>
                    </a:p>
                  </a:txBody>
                  <a:tcPr marL="4327" marR="4327" marT="43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0.0%</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99.3%</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41985">
                <a:tc vMerge="1">
                  <a:txBody>
                    <a:bodyPr/>
                    <a:lstStyle/>
                    <a:p>
                      <a:endParaRPr lang="en-ZA"/>
                    </a:p>
                  </a:txBody>
                  <a:tcPr/>
                </a:tc>
                <a:tc>
                  <a:txBody>
                    <a:bodyPr/>
                    <a:lstStyle/>
                    <a:p>
                      <a:pPr algn="l" fontAlgn="b"/>
                      <a:r>
                        <a:rPr lang="en-ZA" sz="1050" b="0" i="0" u="none" strike="noStrike">
                          <a:solidFill>
                            <a:srgbClr val="000000"/>
                          </a:solidFill>
                          <a:effectLst/>
                          <a:latin typeface="Calibri"/>
                        </a:rPr>
                        <a:t>Prog 3 Energy Regulations  - </a:t>
                      </a:r>
                      <a:r>
                        <a:rPr lang="en-ZA" sz="1050" b="0" i="1" u="none" strike="noStrike">
                          <a:solidFill>
                            <a:srgbClr val="FF0000"/>
                          </a:solidFill>
                          <a:effectLst/>
                          <a:latin typeface="Calibri"/>
                        </a:rPr>
                        <a:t>2016/17 name changed to Petroleum and Petroleum Prouducts Regulation</a:t>
                      </a:r>
                      <a:endParaRPr lang="en-ZA" sz="1050" b="0" i="0" u="none" strike="noStrike">
                        <a:solidFill>
                          <a:srgbClr val="000000"/>
                        </a:solidFill>
                        <a:effectLst/>
                        <a:latin typeface="Calibri"/>
                      </a:endParaRP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20.0%</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82.5%</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75%</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327" marR="4327" marT="43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645704">
                <a:tc vMerge="1">
                  <a:txBody>
                    <a:bodyPr/>
                    <a:lstStyle/>
                    <a:p>
                      <a:endParaRPr lang="en-ZA"/>
                    </a:p>
                  </a:txBody>
                  <a:tcPr/>
                </a:tc>
                <a:tc>
                  <a:txBody>
                    <a:bodyPr/>
                    <a:lstStyle/>
                    <a:p>
                      <a:pPr algn="l" fontAlgn="b"/>
                      <a:r>
                        <a:rPr lang="en-ZA" sz="1050" b="0" i="0" u="none" strike="noStrike">
                          <a:solidFill>
                            <a:srgbClr val="000000"/>
                          </a:solidFill>
                          <a:effectLst/>
                          <a:latin typeface="Calibri"/>
                        </a:rPr>
                        <a:t>Prog 4.Nuclear Energy Regulation - </a:t>
                      </a:r>
                      <a:r>
                        <a:rPr lang="en-ZA" sz="1050" b="0" i="1" u="none" strike="noStrike">
                          <a:solidFill>
                            <a:srgbClr val="FF0000"/>
                          </a:solidFill>
                          <a:effectLst/>
                          <a:latin typeface="Calibri"/>
                        </a:rPr>
                        <a:t>2016/17 name changed to Electricification and Energy Programme and Project Management</a:t>
                      </a:r>
                      <a:endParaRPr lang="en-ZA" sz="1050" b="0" i="0" u="none" strike="noStrike">
                        <a:solidFill>
                          <a:srgbClr val="000000"/>
                        </a:solidFill>
                        <a:effectLst/>
                        <a:latin typeface="Calibri"/>
                      </a:endParaRP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33.3%</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64.2%</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327" marR="4327" marT="43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72.2%</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99.4%</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2392">
                <a:tc vMerge="1">
                  <a:txBody>
                    <a:bodyPr/>
                    <a:lstStyle/>
                    <a:p>
                      <a:endParaRPr lang="en-ZA"/>
                    </a:p>
                  </a:txBody>
                  <a:tcPr/>
                </a:tc>
                <a:tc>
                  <a:txBody>
                    <a:bodyPr/>
                    <a:lstStyle/>
                    <a:p>
                      <a:pPr algn="l" fontAlgn="b"/>
                      <a:r>
                        <a:rPr lang="en-ZA" sz="1050" b="0" i="0" u="none" strike="noStrike">
                          <a:solidFill>
                            <a:srgbClr val="000000"/>
                          </a:solidFill>
                          <a:effectLst/>
                          <a:latin typeface="Calibri"/>
                        </a:rPr>
                        <a:t>Prog 5 Clean Energy - </a:t>
                      </a:r>
                      <a:r>
                        <a:rPr lang="en-ZA" sz="1050" b="0" i="1" u="none" strike="noStrike">
                          <a:solidFill>
                            <a:srgbClr val="FF0000"/>
                          </a:solidFill>
                          <a:effectLst/>
                          <a:latin typeface="Calibri"/>
                        </a:rPr>
                        <a:t>2016/17 Pragramme name changed to Nuclear Energy</a:t>
                      </a:r>
                      <a:endParaRPr lang="en-ZA" sz="1050" b="0" i="0" u="none" strike="noStrike">
                        <a:solidFill>
                          <a:srgbClr val="000000"/>
                        </a:solidFill>
                        <a:effectLst/>
                        <a:latin typeface="Calibri"/>
                      </a:endParaRP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0.0%</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41.9%</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53.3%</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dirty="0">
                          <a:solidFill>
                            <a:srgbClr val="000000"/>
                          </a:solidFill>
                          <a:effectLst/>
                          <a:latin typeface="Calibri"/>
                        </a:rPr>
                        <a:t>100.0%</a:t>
                      </a:r>
                    </a:p>
                  </a:txBody>
                  <a:tcPr marL="4327" marR="4327" marT="43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40.0%</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99.2%</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32392">
                <a:tc vMerge="1">
                  <a:txBody>
                    <a:bodyPr/>
                    <a:lstStyle/>
                    <a:p>
                      <a:endParaRPr lang="en-ZA"/>
                    </a:p>
                  </a:txBody>
                  <a:tcPr/>
                </a:tc>
                <a:tc>
                  <a:txBody>
                    <a:bodyPr/>
                    <a:lstStyle/>
                    <a:p>
                      <a:pPr algn="l" fontAlgn="b"/>
                      <a:r>
                        <a:rPr lang="en-ZA" sz="1050" b="0" i="0" u="none" strike="noStrike">
                          <a:solidFill>
                            <a:srgbClr val="000000"/>
                          </a:solidFill>
                          <a:effectLst/>
                          <a:latin typeface="Calibri"/>
                        </a:rPr>
                        <a:t>Prog 6 Energy Programmes and Projects - </a:t>
                      </a:r>
                      <a:r>
                        <a:rPr lang="en-ZA" sz="1050" b="0" i="1" u="none" strike="noStrike">
                          <a:solidFill>
                            <a:srgbClr val="FF0000"/>
                          </a:solidFill>
                          <a:effectLst/>
                          <a:latin typeface="Calibri"/>
                        </a:rPr>
                        <a:t>2016/17 name changed to Clean Energy</a:t>
                      </a:r>
                      <a:endParaRPr lang="en-ZA" sz="1050" b="0" i="0" u="none" strike="noStrike">
                        <a:solidFill>
                          <a:srgbClr val="000000"/>
                        </a:solidFill>
                        <a:effectLst/>
                        <a:latin typeface="Calibri"/>
                      </a:endParaRP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20.0%</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99.1%</a:t>
                      </a:r>
                    </a:p>
                  </a:txBody>
                  <a:tcPr marL="4327" marR="4327" marT="432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42.8%</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70.3%</a:t>
                      </a:r>
                    </a:p>
                  </a:txBody>
                  <a:tcPr marL="4327" marR="4327" marT="43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33.3%</a:t>
                      </a:r>
                    </a:p>
                  </a:txBody>
                  <a:tcPr marL="4327" marR="4327" marT="43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94.9%</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9080">
                <a:tc gridSpan="2">
                  <a:txBody>
                    <a:bodyPr/>
                    <a:lstStyle/>
                    <a:p>
                      <a:pPr algn="r" fontAlgn="b"/>
                      <a:r>
                        <a:rPr lang="en-ZA" sz="1050" b="1" i="0" u="none" strike="noStrike">
                          <a:solidFill>
                            <a:srgbClr val="FFFFFF"/>
                          </a:solidFill>
                          <a:effectLst/>
                          <a:latin typeface="Calibri"/>
                        </a:rPr>
                        <a:t>Totals</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28.6%</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83.6%</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49.3%</a:t>
                      </a:r>
                    </a:p>
                  </a:txBody>
                  <a:tcPr marL="4327" marR="4327" marT="4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98.3%</a:t>
                      </a:r>
                    </a:p>
                  </a:txBody>
                  <a:tcPr marL="4327" marR="4327" marT="43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41.6%</a:t>
                      </a:r>
                    </a:p>
                  </a:txBody>
                  <a:tcPr marL="4327" marR="4327" marT="432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99.5%</a:t>
                      </a:r>
                    </a:p>
                  </a:txBody>
                  <a:tcPr marL="4327" marR="4327" marT="4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37869766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52</a:t>
            </a:fld>
            <a:endParaRPr lang="en-US" dirty="0"/>
          </a:p>
        </p:txBody>
      </p:sp>
      <p:sp>
        <p:nvSpPr>
          <p:cNvPr id="4" name="Title 1"/>
          <p:cNvSpPr txBox="1">
            <a:spLocks/>
          </p:cNvSpPr>
          <p:nvPr/>
        </p:nvSpPr>
        <p:spPr bwMode="auto">
          <a:xfrm>
            <a:off x="505184" y="0"/>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(5)</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5" name="Table 14"/>
          <p:cNvGraphicFramePr>
            <a:graphicFrameLocks noGrp="1"/>
          </p:cNvGraphicFramePr>
          <p:nvPr>
            <p:extLst>
              <p:ext uri="{D42A27DB-BD31-4B8C-83A1-F6EECF244321}">
                <p14:modId xmlns:p14="http://schemas.microsoft.com/office/powerpoint/2010/main" xmlns="" val="1690500450"/>
              </p:ext>
            </p:extLst>
          </p:nvPr>
        </p:nvGraphicFramePr>
        <p:xfrm>
          <a:off x="191491" y="710337"/>
          <a:ext cx="8700989" cy="5744885"/>
        </p:xfrm>
        <a:graphic>
          <a:graphicData uri="http://schemas.openxmlformats.org/drawingml/2006/table">
            <a:tbl>
              <a:tblPr/>
              <a:tblGrid>
                <a:gridCol w="1078661"/>
                <a:gridCol w="2876424"/>
                <a:gridCol w="791016"/>
                <a:gridCol w="791016"/>
                <a:gridCol w="862927"/>
                <a:gridCol w="934838"/>
                <a:gridCol w="791016"/>
                <a:gridCol w="575091"/>
              </a:tblGrid>
              <a:tr h="181389">
                <a:tc rowSpan="2">
                  <a:txBody>
                    <a:bodyPr/>
                    <a:lstStyle/>
                    <a:p>
                      <a:pPr algn="ctr" fontAlgn="ctr"/>
                      <a:r>
                        <a:rPr lang="en-ZA" sz="1050" b="1" i="0" u="none" strike="noStrike" dirty="0">
                          <a:solidFill>
                            <a:schemeClr val="bg1"/>
                          </a:solidFill>
                          <a:effectLst/>
                          <a:latin typeface="Calibri"/>
                        </a:rPr>
                        <a:t>DEPARTMENT</a:t>
                      </a:r>
                    </a:p>
                  </a:txBody>
                  <a:tcPr marL="4872" marR="4872" marT="4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4872" marR="4872" marT="4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4872" marR="4872" marT="487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4872" marR="4872" marT="487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4872" marR="4872" marT="487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155152">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4872" marR="4872" marT="4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dirty="0">
                          <a:solidFill>
                            <a:srgbClr val="000000"/>
                          </a:solidFill>
                          <a:effectLst/>
                          <a:latin typeface="Calibri"/>
                        </a:rPr>
                        <a:t>%  Spend</a:t>
                      </a:r>
                    </a:p>
                  </a:txBody>
                  <a:tcPr marL="4872" marR="4872" marT="487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4872" marR="4872" marT="487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Spend</a:t>
                      </a:r>
                    </a:p>
                  </a:txBody>
                  <a:tcPr marL="4872" marR="4872" marT="487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Achieved</a:t>
                      </a:r>
                    </a:p>
                  </a:txBody>
                  <a:tcPr marL="4872" marR="4872" marT="487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dirty="0">
                          <a:solidFill>
                            <a:srgbClr val="000000"/>
                          </a:solidFill>
                          <a:effectLst/>
                          <a:latin typeface="Calibri"/>
                        </a:rPr>
                        <a:t>% Spend</a:t>
                      </a:r>
                    </a:p>
                  </a:txBody>
                  <a:tcPr marL="4872" marR="4872" marT="4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81389">
                <a:tc rowSpan="7">
                  <a:txBody>
                    <a:bodyPr/>
                    <a:lstStyle/>
                    <a:p>
                      <a:pPr algn="ctr" fontAlgn="t"/>
                      <a:r>
                        <a:rPr lang="en-ZA" sz="1050" b="1" i="0" u="none" strike="noStrike">
                          <a:solidFill>
                            <a:srgbClr val="000000"/>
                          </a:solidFill>
                          <a:effectLst/>
                          <a:latin typeface="Calibri"/>
                        </a:rPr>
                        <a:t>Environmental Affairs</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98.1%</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87.0%</a:t>
                      </a:r>
                    </a:p>
                  </a:txBody>
                  <a:tcPr marL="4872" marR="4872" marT="487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7" gridSpan="2">
                  <a:txBody>
                    <a:bodyPr/>
                    <a:lstStyle/>
                    <a:p>
                      <a:pPr algn="ctr" fontAlgn="ctr"/>
                      <a:r>
                        <a:rPr lang="en-ZA" sz="1050" b="1" i="0" u="none" strike="noStrike">
                          <a:solidFill>
                            <a:srgbClr val="FFFFFF"/>
                          </a:solidFill>
                          <a:effectLst/>
                          <a:latin typeface="Calibri"/>
                        </a:rPr>
                        <a:t>Annual Report Not Available</a:t>
                      </a:r>
                    </a:p>
                  </a:txBody>
                  <a:tcPr marL="4872" marR="4872" marT="487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7" hMerge="1">
                  <a:txBody>
                    <a:bodyPr/>
                    <a:lstStyle/>
                    <a:p>
                      <a:endParaRPr lang="en-ZA"/>
                    </a:p>
                  </a:txBody>
                  <a:tcPr/>
                </a:tc>
              </a:tr>
              <a:tr h="181389">
                <a:tc vMerge="1">
                  <a:txBody>
                    <a:bodyPr/>
                    <a:lstStyle/>
                    <a:p>
                      <a:endParaRPr lang="en-ZA"/>
                    </a:p>
                  </a:txBody>
                  <a:tcPr/>
                </a:tc>
                <a:tc>
                  <a:txBody>
                    <a:bodyPr/>
                    <a:lstStyle/>
                    <a:p>
                      <a:pPr algn="l" fontAlgn="t"/>
                      <a:r>
                        <a:rPr lang="en-ZA" sz="1050" b="0" i="0" u="none" strike="noStrike">
                          <a:solidFill>
                            <a:srgbClr val="000000"/>
                          </a:solidFill>
                          <a:effectLst/>
                          <a:latin typeface="Calibri"/>
                        </a:rPr>
                        <a:t>Prog 2 Legal, Authorisations &amp; Compliance</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98.5%</a:t>
                      </a:r>
                    </a:p>
                  </a:txBody>
                  <a:tcPr marL="4872" marR="4872" marT="48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99.8%</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81389">
                <a:tc vMerge="1">
                  <a:txBody>
                    <a:bodyPr/>
                    <a:lstStyle/>
                    <a:p>
                      <a:endParaRPr lang="en-ZA"/>
                    </a:p>
                  </a:txBody>
                  <a:tcPr/>
                </a:tc>
                <a:tc>
                  <a:txBody>
                    <a:bodyPr/>
                    <a:lstStyle/>
                    <a:p>
                      <a:pPr algn="l" fontAlgn="t"/>
                      <a:r>
                        <a:rPr lang="en-ZA" sz="1050" b="0" i="0" u="none" strike="noStrike">
                          <a:solidFill>
                            <a:srgbClr val="000000"/>
                          </a:solidFill>
                          <a:effectLst/>
                          <a:latin typeface="Calibri"/>
                        </a:rPr>
                        <a:t>Prog 3 Oceans &amp; Coasts</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95.5%</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99.1%</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81389">
                <a:tc vMerge="1">
                  <a:txBody>
                    <a:bodyPr/>
                    <a:lstStyle/>
                    <a:p>
                      <a:endParaRPr lang="en-ZA"/>
                    </a:p>
                  </a:txBody>
                  <a:tcPr/>
                </a:tc>
                <a:tc>
                  <a:txBody>
                    <a:bodyPr/>
                    <a:lstStyle/>
                    <a:p>
                      <a:pPr algn="l" fontAlgn="t"/>
                      <a:r>
                        <a:rPr lang="en-ZA" sz="1050" b="0" i="0" u="none" strike="noStrike">
                          <a:solidFill>
                            <a:srgbClr val="000000"/>
                          </a:solidFill>
                          <a:effectLst/>
                          <a:latin typeface="Calibri"/>
                        </a:rPr>
                        <a:t>Prog 4 Climate Change &amp; Air Quality</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77.8%</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81389">
                <a:tc vMerge="1">
                  <a:txBody>
                    <a:bodyPr/>
                    <a:lstStyle/>
                    <a:p>
                      <a:endParaRPr lang="en-ZA"/>
                    </a:p>
                  </a:txBody>
                  <a:tcPr/>
                </a:tc>
                <a:tc>
                  <a:txBody>
                    <a:bodyPr/>
                    <a:lstStyle/>
                    <a:p>
                      <a:pPr algn="l" fontAlgn="t"/>
                      <a:r>
                        <a:rPr lang="en-ZA" sz="1050" b="0" i="0" u="none" strike="noStrike">
                          <a:solidFill>
                            <a:srgbClr val="000000"/>
                          </a:solidFill>
                          <a:effectLst/>
                          <a:latin typeface="Calibri"/>
                        </a:rPr>
                        <a:t>Prog 5 Biodiversity &amp; Conservation</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81389">
                <a:tc vMerge="1">
                  <a:txBody>
                    <a:bodyPr/>
                    <a:lstStyle/>
                    <a:p>
                      <a:endParaRPr lang="en-ZA"/>
                    </a:p>
                  </a:txBody>
                  <a:tcPr/>
                </a:tc>
                <a:tc>
                  <a:txBody>
                    <a:bodyPr/>
                    <a:lstStyle/>
                    <a:p>
                      <a:pPr algn="l" fontAlgn="t"/>
                      <a:r>
                        <a:rPr lang="en-ZA" sz="1050" b="0" i="0" u="none" strike="noStrike">
                          <a:solidFill>
                            <a:srgbClr val="000000"/>
                          </a:solidFill>
                          <a:effectLst/>
                          <a:latin typeface="Calibri"/>
                        </a:rPr>
                        <a:t>Prog6 Environmental Programmes</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4872" marR="4872" marT="48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72.7%</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81389">
                <a:tc vMerge="1">
                  <a:txBody>
                    <a:bodyPr/>
                    <a:lstStyle/>
                    <a:p>
                      <a:endParaRPr lang="en-ZA"/>
                    </a:p>
                  </a:txBody>
                  <a:tcPr/>
                </a:tc>
                <a:tc>
                  <a:txBody>
                    <a:bodyPr/>
                    <a:lstStyle/>
                    <a:p>
                      <a:pPr algn="l" fontAlgn="t"/>
                      <a:r>
                        <a:rPr lang="en-ZA" sz="1050" b="0" i="0" u="none" strike="noStrike">
                          <a:solidFill>
                            <a:srgbClr val="000000"/>
                          </a:solidFill>
                          <a:effectLst/>
                          <a:latin typeface="Calibri"/>
                        </a:rPr>
                        <a:t>Prog 7 Chemicals &amp; Waste Management</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72.7%</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181389">
                <a:tc gridSpan="2">
                  <a:txBody>
                    <a:bodyPr/>
                    <a:lstStyle/>
                    <a:p>
                      <a:pPr algn="r" fontAlgn="t"/>
                      <a:r>
                        <a:rPr lang="en-ZA" sz="1050" b="1" i="0" u="none" strike="noStrike">
                          <a:solidFill>
                            <a:srgbClr val="FFFFFF"/>
                          </a:solidFill>
                          <a:effectLst/>
                          <a:latin typeface="Calibri"/>
                        </a:rPr>
                        <a:t>Totals</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99.4%</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99.9%</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82.0%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99.9%</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ZA" sz="1050" b="1" i="0" u="none" strike="noStrike">
                          <a:solidFill>
                            <a:srgbClr val="FFFFFF"/>
                          </a:solidFill>
                          <a:effectLst/>
                          <a:latin typeface="Calibri"/>
                        </a:rPr>
                        <a:t> </a:t>
                      </a:r>
                    </a:p>
                  </a:txBody>
                  <a:tcPr marL="4872" marR="4872" marT="487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ZA" sz="1050" b="1" i="0" u="none" strike="noStrike" dirty="0">
                          <a:solidFill>
                            <a:srgbClr val="FFFFFF"/>
                          </a:solidFill>
                          <a:effectLst/>
                          <a:latin typeface="Calibri"/>
                        </a:rPr>
                        <a:t> </a:t>
                      </a:r>
                    </a:p>
                  </a:txBody>
                  <a:tcPr marL="4872" marR="4872" marT="487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92872">
                <a:tc rowSpan="6">
                  <a:txBody>
                    <a:bodyPr/>
                    <a:lstStyle/>
                    <a:p>
                      <a:pPr algn="ctr" fontAlgn="t"/>
                      <a:r>
                        <a:rPr lang="en-ZA" sz="1050" b="1" i="0" u="none" strike="noStrike">
                          <a:solidFill>
                            <a:srgbClr val="000000"/>
                          </a:solidFill>
                          <a:effectLst/>
                          <a:latin typeface="Calibri"/>
                        </a:rPr>
                        <a:t>Health </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 </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97.2%</a:t>
                      </a:r>
                    </a:p>
                  </a:txBody>
                  <a:tcPr marL="4872" marR="4872" marT="487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81.8%</a:t>
                      </a:r>
                    </a:p>
                  </a:txBody>
                  <a:tcPr marL="4872" marR="4872" marT="487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98.9%</a:t>
                      </a:r>
                    </a:p>
                  </a:txBody>
                  <a:tcPr marL="4872" marR="4872" marT="487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a:t>
                      </a:r>
                    </a:p>
                  </a:txBody>
                  <a:tcPr marL="4872" marR="4872" marT="4872"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98.7%</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7419">
                <a:tc vMerge="1">
                  <a:txBody>
                    <a:bodyPr/>
                    <a:lstStyle/>
                    <a:p>
                      <a:endParaRPr lang="en-ZA"/>
                    </a:p>
                  </a:txBody>
                  <a:tcPr/>
                </a:tc>
                <a:tc>
                  <a:txBody>
                    <a:bodyPr/>
                    <a:lstStyle/>
                    <a:p>
                      <a:pPr algn="l" fontAlgn="b"/>
                      <a:r>
                        <a:rPr lang="en-ZA" sz="1050" b="0" i="0" u="none" strike="noStrike">
                          <a:solidFill>
                            <a:srgbClr val="000000"/>
                          </a:solidFill>
                          <a:effectLst/>
                          <a:latin typeface="Calibri"/>
                        </a:rPr>
                        <a:t>Prog 2 National Health Insurance, Health Planning and System Enablement</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73.7%</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48.4%</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65.6%</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90.5%</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73.3%</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98.3%</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7419">
                <a:tc vMerge="1">
                  <a:txBody>
                    <a:bodyPr/>
                    <a:lstStyle/>
                    <a:p>
                      <a:endParaRPr lang="en-ZA"/>
                    </a:p>
                  </a:txBody>
                  <a:tcPr/>
                </a:tc>
                <a:tc>
                  <a:txBody>
                    <a:bodyPr/>
                    <a:lstStyle/>
                    <a:p>
                      <a:pPr algn="l" fontAlgn="b"/>
                      <a:r>
                        <a:rPr lang="en-ZA" sz="1050" b="0" i="0" u="none" strike="noStrike">
                          <a:solidFill>
                            <a:srgbClr val="000000"/>
                          </a:solidFill>
                          <a:effectLst/>
                          <a:latin typeface="Calibri"/>
                        </a:rPr>
                        <a:t>Prog 3 HIV &amp; AIDS, TB &amp; Martenal, Child &amp; Women's Health</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48.4%</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56.1%</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99.0%</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54.2%</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99.7%</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6174">
                <a:tc vMerge="1">
                  <a:txBody>
                    <a:bodyPr/>
                    <a:lstStyle/>
                    <a:p>
                      <a:endParaRPr lang="en-ZA"/>
                    </a:p>
                  </a:txBody>
                  <a:tcPr/>
                </a:tc>
                <a:tc>
                  <a:txBody>
                    <a:bodyPr/>
                    <a:lstStyle/>
                    <a:p>
                      <a:pPr algn="l" fontAlgn="b"/>
                      <a:r>
                        <a:rPr lang="en-ZA" sz="1050" b="0" i="0" u="none" strike="noStrike">
                          <a:solidFill>
                            <a:srgbClr val="000000"/>
                          </a:solidFill>
                          <a:effectLst/>
                          <a:latin typeface="Calibri"/>
                        </a:rPr>
                        <a:t>Prog 4 Primary Health Care Services</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72.0%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95.5%</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73.1%</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98.8%</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78.3%</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94.8%</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7419">
                <a:tc vMerge="1">
                  <a:txBody>
                    <a:bodyPr/>
                    <a:lstStyle/>
                    <a:p>
                      <a:endParaRPr lang="en-ZA"/>
                    </a:p>
                  </a:txBody>
                  <a:tcPr/>
                </a:tc>
                <a:tc>
                  <a:txBody>
                    <a:bodyPr/>
                    <a:lstStyle/>
                    <a:p>
                      <a:pPr algn="l" fontAlgn="b"/>
                      <a:r>
                        <a:rPr lang="en-ZA" sz="1050" b="0" i="0" u="none" strike="noStrike">
                          <a:solidFill>
                            <a:srgbClr val="000000"/>
                          </a:solidFill>
                          <a:effectLst/>
                          <a:latin typeface="Calibri"/>
                        </a:rPr>
                        <a:t>Prog 5 Hospitals, Tertiary Services &amp; Human Resource Development.</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57.1%</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98.3%</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37.9%</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32.1%</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7419">
                <a:tc vMerge="1">
                  <a:txBody>
                    <a:bodyPr/>
                    <a:lstStyle/>
                    <a:p>
                      <a:endParaRPr lang="en-ZA"/>
                    </a:p>
                  </a:txBody>
                  <a:tcPr/>
                </a:tc>
                <a:tc>
                  <a:txBody>
                    <a:bodyPr/>
                    <a:lstStyle/>
                    <a:p>
                      <a:pPr algn="l" fontAlgn="b"/>
                      <a:r>
                        <a:rPr lang="en-ZA" sz="1050" b="0" i="0" u="none" strike="noStrike">
                          <a:solidFill>
                            <a:srgbClr val="000000"/>
                          </a:solidFill>
                          <a:effectLst/>
                          <a:latin typeface="Calibri"/>
                        </a:rPr>
                        <a:t>Prog 6 Health Regulation and Compliance Management</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58.3%</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94.7%</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61.1%</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1389">
                <a:tc gridSpan="2">
                  <a:txBody>
                    <a:bodyPr/>
                    <a:lstStyle/>
                    <a:p>
                      <a:pPr algn="r" fontAlgn="b"/>
                      <a:r>
                        <a:rPr lang="en-ZA" sz="1050" b="1" i="0" u="none" strike="noStrike">
                          <a:solidFill>
                            <a:srgbClr val="FFFFFF"/>
                          </a:solidFill>
                          <a:effectLst/>
                          <a:latin typeface="Calibri"/>
                        </a:rPr>
                        <a:t>Totals</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63.5%</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97.8%</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59.5%</a:t>
                      </a:r>
                    </a:p>
                  </a:txBody>
                  <a:tcPr marL="4872" marR="4872" marT="48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99.4%</a:t>
                      </a:r>
                    </a:p>
                  </a:txBody>
                  <a:tcPr marL="4872" marR="4872" marT="4872"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58.6%</a:t>
                      </a:r>
                    </a:p>
                  </a:txBody>
                  <a:tcPr marL="4872" marR="4872" marT="4872"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99.7%</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1389">
                <a:tc rowSpan="6">
                  <a:txBody>
                    <a:bodyPr/>
                    <a:lstStyle/>
                    <a:p>
                      <a:pPr algn="ctr" fontAlgn="t"/>
                      <a:r>
                        <a:rPr lang="en-ZA" sz="1050" b="1" i="0" u="none" strike="noStrike">
                          <a:solidFill>
                            <a:srgbClr val="000000"/>
                          </a:solidFill>
                          <a:effectLst/>
                          <a:latin typeface="Calibri"/>
                        </a:rPr>
                        <a:t>Higher Education </a:t>
                      </a:r>
                    </a:p>
                  </a:txBody>
                  <a:tcPr marL="4872" marR="4872" marT="48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 </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872" marR="4872" marT="487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4872" marR="4872" marT="487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97.7%</a:t>
                      </a:r>
                    </a:p>
                  </a:txBody>
                  <a:tcPr marL="4872" marR="4872" marT="487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60%</a:t>
                      </a:r>
                    </a:p>
                  </a:txBody>
                  <a:tcPr marL="4872" marR="4872" marT="4872"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98.2%</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7419">
                <a:tc vMerge="1">
                  <a:txBody>
                    <a:bodyPr/>
                    <a:lstStyle/>
                    <a:p>
                      <a:endParaRPr lang="en-ZA"/>
                    </a:p>
                  </a:txBody>
                  <a:tcPr/>
                </a:tc>
                <a:tc>
                  <a:txBody>
                    <a:bodyPr/>
                    <a:lstStyle/>
                    <a:p>
                      <a:pPr algn="l" fontAlgn="b"/>
                      <a:r>
                        <a:rPr lang="en-ZA" sz="1050" b="0" i="0" u="none" strike="noStrike">
                          <a:solidFill>
                            <a:srgbClr val="000000"/>
                          </a:solidFill>
                          <a:effectLst/>
                          <a:latin typeface="Calibri"/>
                        </a:rPr>
                        <a:t>Prog 2 Human Resource Development, Planning and Monitoring Coordination</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98.2%</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50.0%</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94.2%</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79.4%</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72680">
                <a:tc vMerge="1">
                  <a:txBody>
                    <a:bodyPr/>
                    <a:lstStyle/>
                    <a:p>
                      <a:endParaRPr lang="en-ZA"/>
                    </a:p>
                  </a:txBody>
                  <a:tcPr/>
                </a:tc>
                <a:tc>
                  <a:txBody>
                    <a:bodyPr/>
                    <a:lstStyle/>
                    <a:p>
                      <a:pPr algn="l" fontAlgn="b"/>
                      <a:r>
                        <a:rPr lang="en-ZA" sz="1050" b="0" i="0" u="none" strike="noStrike">
                          <a:solidFill>
                            <a:srgbClr val="000000"/>
                          </a:solidFill>
                          <a:effectLst/>
                          <a:latin typeface="Calibri"/>
                        </a:rPr>
                        <a:t>Prog 3 University Education</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73.1%</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75.0%</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63%</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100.0%</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7419">
                <a:tc vMerge="1">
                  <a:txBody>
                    <a:bodyPr/>
                    <a:lstStyle/>
                    <a:p>
                      <a:endParaRPr lang="en-ZA"/>
                    </a:p>
                  </a:txBody>
                  <a:tcPr/>
                </a:tc>
                <a:tc>
                  <a:txBody>
                    <a:bodyPr/>
                    <a:lstStyle/>
                    <a:p>
                      <a:pPr algn="l" fontAlgn="b"/>
                      <a:r>
                        <a:rPr lang="en-ZA" sz="1050" b="0" i="0" u="none" strike="noStrike">
                          <a:solidFill>
                            <a:srgbClr val="000000"/>
                          </a:solidFill>
                          <a:effectLst/>
                          <a:latin typeface="Calibri"/>
                        </a:rPr>
                        <a:t>Prog 4 Vocatonal and Continuing Education and Training</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75.0%</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99.2%</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67%</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100.0%</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1389">
                <a:tc vMerge="1">
                  <a:txBody>
                    <a:bodyPr/>
                    <a:lstStyle/>
                    <a:p>
                      <a:endParaRPr lang="en-ZA"/>
                    </a:p>
                  </a:txBody>
                  <a:tcPr/>
                </a:tc>
                <a:tc>
                  <a:txBody>
                    <a:bodyPr/>
                    <a:lstStyle/>
                    <a:p>
                      <a:pPr algn="l" fontAlgn="b"/>
                      <a:r>
                        <a:rPr lang="en-ZA" sz="1050" b="0" i="0" u="none" strike="noStrike">
                          <a:solidFill>
                            <a:srgbClr val="000000"/>
                          </a:solidFill>
                          <a:effectLst/>
                          <a:latin typeface="Calibri"/>
                        </a:rPr>
                        <a:t>Prog 5 Skills Development</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37.5%</a:t>
                      </a:r>
                    </a:p>
                  </a:txBody>
                  <a:tcPr marL="4872" marR="4872" marT="48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99.5%</a:t>
                      </a:r>
                    </a:p>
                  </a:txBody>
                  <a:tcPr marL="4872" marR="4872" marT="48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99.6%</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05696">
                <a:tc vMerge="1">
                  <a:txBody>
                    <a:bodyPr/>
                    <a:lstStyle/>
                    <a:p>
                      <a:endParaRPr lang="en-ZA"/>
                    </a:p>
                  </a:txBody>
                  <a:tcPr/>
                </a:tc>
                <a:tc>
                  <a:txBody>
                    <a:bodyPr/>
                    <a:lstStyle/>
                    <a:p>
                      <a:pPr algn="l" fontAlgn="b"/>
                      <a:r>
                        <a:rPr lang="en-ZA" sz="1050" b="0" i="1" u="none" strike="noStrike">
                          <a:solidFill>
                            <a:srgbClr val="FF0000"/>
                          </a:solidFill>
                          <a:effectLst/>
                          <a:latin typeface="Calibri"/>
                        </a:rPr>
                        <a:t>Prog 6 Community Education and Training - introduced 2016/17</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050" b="1" i="0" u="none" strike="noStrike">
                          <a:solidFill>
                            <a:srgbClr val="FFFFFF"/>
                          </a:solidFill>
                          <a:effectLst/>
                          <a:latin typeface="Calibri"/>
                        </a:rPr>
                        <a:t>New Prog introduced 2016/17</a:t>
                      </a:r>
                    </a:p>
                  </a:txBody>
                  <a:tcPr marL="4872" marR="4872" marT="487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New Pro introduced 2016/17</a:t>
                      </a:r>
                    </a:p>
                  </a:txBody>
                  <a:tcPr marL="4872" marR="4872" marT="487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050" b="0" i="0" u="none" strike="noStrike">
                          <a:solidFill>
                            <a:srgbClr val="000000"/>
                          </a:solidFill>
                          <a:effectLst/>
                          <a:latin typeface="Calibri"/>
                        </a:rPr>
                        <a:t>75%</a:t>
                      </a:r>
                    </a:p>
                  </a:txBody>
                  <a:tcPr marL="4872" marR="4872" marT="48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99.5%</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1389">
                <a:tc gridSpan="2">
                  <a:txBody>
                    <a:bodyPr/>
                    <a:lstStyle/>
                    <a:p>
                      <a:pPr algn="r" fontAlgn="b"/>
                      <a:r>
                        <a:rPr lang="en-ZA" sz="1050" b="1" i="0" u="none" strike="noStrike">
                          <a:solidFill>
                            <a:srgbClr val="FFFFFF"/>
                          </a:solidFill>
                          <a:effectLst/>
                          <a:latin typeface="Calibri"/>
                        </a:rPr>
                        <a:t>Totals</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65.1%</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100.0%</a:t>
                      </a:r>
                    </a:p>
                  </a:txBody>
                  <a:tcPr marL="4872" marR="4872" marT="48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64.0%</a:t>
                      </a:r>
                    </a:p>
                  </a:txBody>
                  <a:tcPr marL="4872" marR="4872" marT="48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99.8%</a:t>
                      </a:r>
                    </a:p>
                  </a:txBody>
                  <a:tcPr marL="4872" marR="4872" marT="4872"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76.3%</a:t>
                      </a:r>
                    </a:p>
                  </a:txBody>
                  <a:tcPr marL="4872" marR="4872" marT="4872"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99.9%</a:t>
                      </a:r>
                    </a:p>
                  </a:txBody>
                  <a:tcPr marL="4872" marR="4872" marT="48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668297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53</a:t>
            </a:fld>
            <a:endParaRPr lang="en-US" dirty="0"/>
          </a:p>
        </p:txBody>
      </p:sp>
      <p:sp>
        <p:nvSpPr>
          <p:cNvPr id="4" name="Title 1"/>
          <p:cNvSpPr txBox="1">
            <a:spLocks/>
          </p:cNvSpPr>
          <p:nvPr/>
        </p:nvSpPr>
        <p:spPr bwMode="auto">
          <a:xfrm>
            <a:off x="521456" y="1503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(6)</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1906531839"/>
              </p:ext>
            </p:extLst>
          </p:nvPr>
        </p:nvGraphicFramePr>
        <p:xfrm>
          <a:off x="179513" y="620682"/>
          <a:ext cx="8712969" cy="5625777"/>
        </p:xfrm>
        <a:graphic>
          <a:graphicData uri="http://schemas.openxmlformats.org/drawingml/2006/table">
            <a:tbl>
              <a:tblPr/>
              <a:tblGrid>
                <a:gridCol w="857013"/>
                <a:gridCol w="3285218"/>
                <a:gridCol w="714178"/>
                <a:gridCol w="714178"/>
                <a:gridCol w="785596"/>
                <a:gridCol w="714178"/>
                <a:gridCol w="785596"/>
                <a:gridCol w="857012"/>
              </a:tblGrid>
              <a:tr h="151686">
                <a:tc rowSpan="2">
                  <a:txBody>
                    <a:bodyPr/>
                    <a:lstStyle/>
                    <a:p>
                      <a:pPr algn="ctr" fontAlgn="ctr"/>
                      <a:r>
                        <a:rPr lang="en-ZA" sz="1050" b="1" i="0" u="none" strike="noStrike" dirty="0">
                          <a:solidFill>
                            <a:srgbClr val="000000"/>
                          </a:solidFill>
                          <a:effectLst/>
                          <a:latin typeface="Calibri"/>
                        </a:rPr>
                        <a:t>DEPARTMENT</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1050" b="1" i="0" u="none" strike="noStrike" dirty="0">
                          <a:solidFill>
                            <a:srgbClr val="000000"/>
                          </a:solidFill>
                          <a:effectLst/>
                          <a:latin typeface="Calibri"/>
                        </a:rPr>
                        <a:t>PROGRAMME(S)</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050" b="1" i="0" u="none" strike="noStrike">
                          <a:solidFill>
                            <a:srgbClr val="FFFFFF"/>
                          </a:solidFill>
                          <a:effectLst/>
                          <a:latin typeface="Calibri"/>
                        </a:rPr>
                        <a:t>2014/15</a:t>
                      </a:r>
                    </a:p>
                  </a:txBody>
                  <a:tcPr marL="5039" marR="5039" marT="5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5039" marR="5039" marT="50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5039" marR="5039" marT="503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339003">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dirty="0">
                          <a:solidFill>
                            <a:srgbClr val="000000"/>
                          </a:solidFill>
                          <a:effectLst/>
                          <a:latin typeface="Calibri"/>
                        </a:rPr>
                        <a:t>%  Spend</a:t>
                      </a:r>
                    </a:p>
                  </a:txBody>
                  <a:tcPr marL="5039" marR="5039" marT="503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dirty="0">
                          <a:solidFill>
                            <a:srgbClr val="000000"/>
                          </a:solidFill>
                          <a:effectLst/>
                          <a:latin typeface="Calibri"/>
                        </a:rPr>
                        <a:t>% Achieved</a:t>
                      </a:r>
                    </a:p>
                  </a:txBody>
                  <a:tcPr marL="5039" marR="5039" marT="503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Spend</a:t>
                      </a:r>
                    </a:p>
                  </a:txBody>
                  <a:tcPr marL="5039" marR="5039" marT="503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5039" marR="5039" marT="503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dirty="0">
                          <a:solidFill>
                            <a:srgbClr val="000000"/>
                          </a:solidFill>
                          <a:effectLst/>
                          <a:latin typeface="Calibri"/>
                        </a:rPr>
                        <a:t>% Spend</a:t>
                      </a:r>
                    </a:p>
                  </a:txBody>
                  <a:tcPr marL="5039" marR="5039" marT="5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63821">
                <a:tc rowSpan="3">
                  <a:txBody>
                    <a:bodyPr/>
                    <a:lstStyle/>
                    <a:p>
                      <a:pPr algn="ctr" fontAlgn="t"/>
                      <a:r>
                        <a:rPr lang="en-ZA" sz="1050" b="1" i="0" u="none" strike="noStrike">
                          <a:solidFill>
                            <a:srgbClr val="000000"/>
                          </a:solidFill>
                          <a:effectLst/>
                          <a:latin typeface="Calibri"/>
                        </a:rPr>
                        <a:t>Home Affairs </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86.1%</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94.7%</a:t>
                      </a:r>
                    </a:p>
                  </a:txBody>
                  <a:tcPr marL="5039" marR="5039" marT="503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99.91%</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91.3%</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99.5%</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45618">
                <a:tc vMerge="1">
                  <a:txBody>
                    <a:bodyPr/>
                    <a:lstStyle/>
                    <a:p>
                      <a:endParaRPr lang="en-ZA"/>
                    </a:p>
                  </a:txBody>
                  <a:tcPr/>
                </a:tc>
                <a:tc>
                  <a:txBody>
                    <a:bodyPr/>
                    <a:lstStyle/>
                    <a:p>
                      <a:pPr algn="l" fontAlgn="t"/>
                      <a:r>
                        <a:rPr lang="en-ZA" sz="1050" b="0" i="0" u="none" strike="noStrike">
                          <a:solidFill>
                            <a:srgbClr val="000000"/>
                          </a:solidFill>
                          <a:effectLst/>
                          <a:latin typeface="Calibri"/>
                        </a:rPr>
                        <a:t>Prog 2 Citizen Affairs</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42.9%</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99.96%</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80.0%</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99.9%</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4530">
                <a:tc vMerge="1">
                  <a:txBody>
                    <a:bodyPr/>
                    <a:lstStyle/>
                    <a:p>
                      <a:endParaRPr lang="en-ZA"/>
                    </a:p>
                  </a:txBody>
                  <a:tcPr/>
                </a:tc>
                <a:tc>
                  <a:txBody>
                    <a:bodyPr/>
                    <a:lstStyle/>
                    <a:p>
                      <a:pPr algn="l" fontAlgn="t"/>
                      <a:r>
                        <a:rPr lang="en-ZA" sz="1050" b="0" i="0" u="none" strike="noStrike">
                          <a:solidFill>
                            <a:srgbClr val="000000"/>
                          </a:solidFill>
                          <a:effectLst/>
                          <a:latin typeface="Calibri"/>
                        </a:rPr>
                        <a:t>Prog 3 Immigration Affairs</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58.3%</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99.77%</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75.0%</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99.9%</a:t>
                      </a:r>
                    </a:p>
                  </a:txBody>
                  <a:tcPr marL="5039" marR="5039" marT="50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5618">
                <a:tc gridSpan="2">
                  <a:txBody>
                    <a:bodyPr/>
                    <a:lstStyle/>
                    <a:p>
                      <a:pPr algn="r" fontAlgn="t"/>
                      <a:r>
                        <a:rPr lang="en-ZA" sz="1050" b="1" i="0" u="none" strike="noStrike">
                          <a:solidFill>
                            <a:srgbClr val="FFFFFF"/>
                          </a:solidFill>
                          <a:effectLst/>
                          <a:latin typeface="Calibri"/>
                        </a:rPr>
                        <a:t>Totals</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76.9%</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80.6%</a:t>
                      </a:r>
                    </a:p>
                  </a:txBody>
                  <a:tcPr marL="5039" marR="5039" marT="50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99.9%</a:t>
                      </a:r>
                    </a:p>
                  </a:txBody>
                  <a:tcPr marL="5039" marR="5039" marT="5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86.1%</a:t>
                      </a:r>
                    </a:p>
                  </a:txBody>
                  <a:tcPr marL="5039" marR="5039" marT="5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99.8%</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59270">
                <a:tc rowSpan="6">
                  <a:txBody>
                    <a:bodyPr/>
                    <a:lstStyle/>
                    <a:p>
                      <a:pPr algn="ctr" fontAlgn="t"/>
                      <a:r>
                        <a:rPr lang="en-ZA" sz="1050" b="1" i="0" u="none" strike="noStrike" dirty="0">
                          <a:solidFill>
                            <a:srgbClr val="000000"/>
                          </a:solidFill>
                          <a:effectLst/>
                          <a:latin typeface="Calibri"/>
                        </a:rPr>
                        <a:t>Human Settlement </a:t>
                      </a:r>
                    </a:p>
                    <a:p>
                      <a:pPr algn="ctr" fontAlgn="t"/>
                      <a:r>
                        <a:rPr lang="en-ZA" sz="1050" b="1" i="0" u="none" strike="noStrike" dirty="0">
                          <a:solidFill>
                            <a:srgbClr val="000000"/>
                          </a:solidFill>
                          <a:effectLst/>
                          <a:latin typeface="Calibri"/>
                        </a:rPr>
                        <a:t> </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dirty="0">
                          <a:solidFill>
                            <a:srgbClr val="000000"/>
                          </a:solidFill>
                          <a:effectLst/>
                          <a:latin typeface="Calibri"/>
                        </a:rPr>
                        <a:t>Prog 1 Administration</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86.7%</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98.4%</a:t>
                      </a:r>
                    </a:p>
                  </a:txBody>
                  <a:tcPr marL="5039" marR="5039" marT="5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76.4%</a:t>
                      </a:r>
                    </a:p>
                  </a:txBody>
                  <a:tcPr marL="5039" marR="5039" marT="503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94.4%</a:t>
                      </a:r>
                    </a:p>
                  </a:txBody>
                  <a:tcPr marL="5039" marR="5039" marT="5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62.5%</a:t>
                      </a:r>
                    </a:p>
                  </a:txBody>
                  <a:tcPr marL="5039" marR="5039" marT="50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92.4%</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79103">
                <a:tc vMerge="1">
                  <a:txBody>
                    <a:bodyPr/>
                    <a:lstStyle/>
                    <a:p>
                      <a:endParaRPr lang="en-ZA"/>
                    </a:p>
                  </a:txBody>
                  <a:tcPr/>
                </a:tc>
                <a:tc>
                  <a:txBody>
                    <a:bodyPr/>
                    <a:lstStyle/>
                    <a:p>
                      <a:pPr algn="l" fontAlgn="t"/>
                      <a:r>
                        <a:rPr lang="en-ZA" sz="1050" b="0" i="0" u="none" strike="noStrike">
                          <a:solidFill>
                            <a:srgbClr val="000000"/>
                          </a:solidFill>
                          <a:effectLst/>
                          <a:latin typeface="Calibri"/>
                        </a:rPr>
                        <a:t>Prog 2 Human Settlement Policy, Strategy and Planning</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58.0%</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98.3%</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83.8%</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58.3%</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93.8%</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3821">
                <a:tc vMerge="1">
                  <a:txBody>
                    <a:bodyPr/>
                    <a:lstStyle/>
                    <a:p>
                      <a:endParaRPr lang="en-ZA"/>
                    </a:p>
                  </a:txBody>
                  <a:tcPr/>
                </a:tc>
                <a:tc>
                  <a:txBody>
                    <a:bodyPr/>
                    <a:lstStyle/>
                    <a:p>
                      <a:pPr algn="l" fontAlgn="t"/>
                      <a:r>
                        <a:rPr lang="en-ZA" sz="1050" b="0" i="0" u="none" strike="noStrike">
                          <a:solidFill>
                            <a:srgbClr val="000000"/>
                          </a:solidFill>
                          <a:effectLst/>
                          <a:latin typeface="Calibri"/>
                        </a:rPr>
                        <a:t>Prog 3 Programme Delivery Support </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dirty="0">
                          <a:solidFill>
                            <a:srgbClr val="000000"/>
                          </a:solidFill>
                          <a:effectLst/>
                          <a:latin typeface="Calibri"/>
                        </a:rPr>
                        <a:t>75.0%</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70.5%</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56.2%</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72.4%</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43.5%</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69.7%</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2993">
                <a:tc vMerge="1">
                  <a:txBody>
                    <a:bodyPr/>
                    <a:lstStyle/>
                    <a:p>
                      <a:endParaRPr lang="en-ZA"/>
                    </a:p>
                  </a:txBody>
                  <a:tcPr/>
                </a:tc>
                <a:tc>
                  <a:txBody>
                    <a:bodyPr/>
                    <a:lstStyle/>
                    <a:p>
                      <a:pPr algn="l" fontAlgn="t"/>
                      <a:r>
                        <a:rPr lang="en-ZA" sz="1050" b="0" i="0" u="none" strike="noStrike">
                          <a:solidFill>
                            <a:srgbClr val="000000"/>
                          </a:solidFill>
                          <a:effectLst/>
                          <a:latin typeface="Calibri"/>
                        </a:rPr>
                        <a:t>Prog 4 Housing Development Finance</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dirty="0">
                          <a:solidFill>
                            <a:srgbClr val="000000"/>
                          </a:solidFill>
                          <a:effectLst/>
                          <a:latin typeface="Calibri"/>
                        </a:rPr>
                        <a:t>72.2%</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88.8%</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98.5%</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1686">
                <a:tc vMerge="1">
                  <a:txBody>
                    <a:bodyPr/>
                    <a:lstStyle/>
                    <a:p>
                      <a:endParaRPr lang="en-ZA"/>
                    </a:p>
                  </a:txBody>
                  <a:tcPr/>
                </a:tc>
                <a:tc>
                  <a:txBody>
                    <a:bodyPr/>
                    <a:lstStyle/>
                    <a:p>
                      <a:pPr algn="l" fontAlgn="t"/>
                      <a:r>
                        <a:rPr lang="en-ZA" sz="1050" b="0" i="0" u="none" strike="noStrike">
                          <a:solidFill>
                            <a:srgbClr val="000000"/>
                          </a:solidFill>
                          <a:effectLst/>
                          <a:latin typeface="Calibri"/>
                        </a:rPr>
                        <a:t>Prog 5 Chief Financial Officer</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2">
                  <a:txBody>
                    <a:bodyPr/>
                    <a:lstStyle/>
                    <a:p>
                      <a:pPr algn="ctr" fontAlgn="ctr"/>
                      <a:r>
                        <a:rPr lang="en-ZA" sz="1050" b="1" i="0" u="none" strike="noStrike">
                          <a:solidFill>
                            <a:srgbClr val="FFFFFF"/>
                          </a:solidFill>
                          <a:effectLst/>
                          <a:latin typeface="Calibri"/>
                        </a:rPr>
                        <a:t>Programmes moved under Prog 1 Admin</a:t>
                      </a:r>
                    </a:p>
                  </a:txBody>
                  <a:tcPr marL="5039" marR="5039" marT="503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rowSpan="2" hMerge="1">
                  <a:txBody>
                    <a:bodyPr/>
                    <a:lstStyle/>
                    <a:p>
                      <a:endParaRPr lang="en-ZA"/>
                    </a:p>
                  </a:txBody>
                  <a:tcPr/>
                </a:tc>
                <a:tc rowSpan="2" gridSpan="2">
                  <a:txBody>
                    <a:bodyPr/>
                    <a:lstStyle/>
                    <a:p>
                      <a:pPr algn="ctr" fontAlgn="ctr"/>
                      <a:r>
                        <a:rPr lang="en-ZA" sz="1050" b="1" i="0" u="none" strike="noStrike" dirty="0">
                          <a:solidFill>
                            <a:schemeClr val="bg1"/>
                          </a:solidFill>
                          <a:effectLst/>
                          <a:latin typeface="Calibri"/>
                        </a:rPr>
                        <a:t>Programmes moved under Prog 1 Admin</a:t>
                      </a:r>
                    </a:p>
                  </a:txBody>
                  <a:tcPr marL="5039" marR="5039" marT="5039"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2" hMerge="1">
                  <a:txBody>
                    <a:bodyPr/>
                    <a:lstStyle/>
                    <a:p>
                      <a:endParaRPr lang="en-ZA"/>
                    </a:p>
                  </a:txBody>
                  <a:tcPr/>
                </a:tc>
                <a:tc rowSpan="2" gridSpan="2">
                  <a:txBody>
                    <a:bodyPr/>
                    <a:lstStyle/>
                    <a:p>
                      <a:pPr algn="ctr" fontAlgn="ctr"/>
                      <a:r>
                        <a:rPr lang="en-ZA" sz="1050" b="0" i="0" u="none" strike="noStrike" dirty="0">
                          <a:solidFill>
                            <a:schemeClr val="bg1"/>
                          </a:solidFill>
                          <a:effectLst/>
                          <a:latin typeface="Calibri"/>
                        </a:rPr>
                        <a:t>Programmes moved under Prog 1 Amin</a:t>
                      </a:r>
                    </a:p>
                  </a:txBody>
                  <a:tcPr marL="5039" marR="5039" marT="5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hMerge="1">
                  <a:txBody>
                    <a:bodyPr/>
                    <a:lstStyle/>
                    <a:p>
                      <a:endParaRPr lang="en-ZA"/>
                    </a:p>
                  </a:txBody>
                  <a:tcPr/>
                </a:tc>
              </a:tr>
              <a:tr h="262993">
                <a:tc vMerge="1">
                  <a:txBody>
                    <a:bodyPr/>
                    <a:lstStyle/>
                    <a:p>
                      <a:pPr algn="ctr" fontAlgn="t"/>
                      <a:endParaRPr lang="en-ZA" sz="1050" b="1" i="0" u="none" strike="noStrike" dirty="0">
                        <a:solidFill>
                          <a:srgbClr val="000000"/>
                        </a:solidFill>
                        <a:effectLst/>
                        <a:latin typeface="Calibri"/>
                      </a:endParaRP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6 Office of the Chief Operations Officer</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51686">
                <a:tc gridSpan="2">
                  <a:txBody>
                    <a:bodyPr/>
                    <a:lstStyle/>
                    <a:p>
                      <a:pPr algn="r" fontAlgn="t"/>
                      <a:r>
                        <a:rPr lang="en-ZA" sz="1050" b="1" i="0" u="none" strike="noStrike">
                          <a:solidFill>
                            <a:srgbClr val="FFFFFF"/>
                          </a:solidFill>
                          <a:effectLst/>
                          <a:latin typeface="Calibri"/>
                        </a:rPr>
                        <a:t>Totals</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72.6%</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99.8%</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76.70%</a:t>
                      </a:r>
                    </a:p>
                  </a:txBody>
                  <a:tcPr marL="5039" marR="5039" marT="50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98.30%</a:t>
                      </a:r>
                    </a:p>
                  </a:txBody>
                  <a:tcPr marL="5039" marR="5039" marT="5039" marB="0" anchor="b">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52.6%</a:t>
                      </a:r>
                    </a:p>
                  </a:txBody>
                  <a:tcPr marL="5039" marR="5039" marT="50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99.6%</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62993">
                <a:tc rowSpan="6">
                  <a:txBody>
                    <a:bodyPr/>
                    <a:lstStyle/>
                    <a:p>
                      <a:pPr algn="ctr" fontAlgn="t"/>
                      <a:r>
                        <a:rPr lang="en-ZA" sz="1050" b="1" i="0" u="none" strike="noStrike" dirty="0">
                          <a:solidFill>
                            <a:srgbClr val="000000"/>
                          </a:solidFill>
                          <a:effectLst/>
                          <a:latin typeface="Calibri"/>
                        </a:rPr>
                        <a:t>Independent Police Investigative Police Directorate</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dirty="0">
                          <a:solidFill>
                            <a:srgbClr val="000000"/>
                          </a:solidFill>
                          <a:effectLst/>
                          <a:latin typeface="Calibri"/>
                        </a:rPr>
                        <a:t>Prog 1 Administration</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75.0%</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5039" marR="5039" marT="5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72.7%</a:t>
                      </a:r>
                    </a:p>
                  </a:txBody>
                  <a:tcPr marL="5039" marR="5039" marT="503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99.48%</a:t>
                      </a:r>
                    </a:p>
                  </a:txBody>
                  <a:tcPr marL="5039" marR="5039" marT="5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42.9%</a:t>
                      </a:r>
                    </a:p>
                  </a:txBody>
                  <a:tcPr marL="5039" marR="5039" marT="50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99.80%</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2993">
                <a:tc vMerge="1">
                  <a:txBody>
                    <a:bodyPr/>
                    <a:lstStyle/>
                    <a:p>
                      <a:endParaRPr lang="en-ZA"/>
                    </a:p>
                  </a:txBody>
                  <a:tcPr/>
                </a:tc>
                <a:tc>
                  <a:txBody>
                    <a:bodyPr/>
                    <a:lstStyle/>
                    <a:p>
                      <a:pPr algn="l" fontAlgn="t"/>
                      <a:r>
                        <a:rPr lang="en-ZA" sz="1050" b="0" i="0" u="none" strike="noStrike">
                          <a:solidFill>
                            <a:srgbClr val="000000"/>
                          </a:solidFill>
                          <a:effectLst/>
                          <a:latin typeface="Calibri"/>
                        </a:rPr>
                        <a:t>Prog 2 Investigation and Information Management</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87.5%</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95.7%</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99.88%</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15.8%</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99.89%</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2993">
                <a:tc vMerge="1">
                  <a:txBody>
                    <a:bodyPr/>
                    <a:lstStyle/>
                    <a:p>
                      <a:endParaRPr lang="en-ZA"/>
                    </a:p>
                  </a:txBody>
                  <a:tcPr/>
                </a:tc>
                <a:tc>
                  <a:txBody>
                    <a:bodyPr/>
                    <a:lstStyle/>
                    <a:p>
                      <a:pPr algn="l" fontAlgn="t"/>
                      <a:r>
                        <a:rPr lang="en-ZA" sz="1050" b="0" i="0" u="none" strike="noStrike">
                          <a:solidFill>
                            <a:srgbClr val="000000"/>
                          </a:solidFill>
                          <a:effectLst/>
                          <a:latin typeface="Calibri"/>
                        </a:rPr>
                        <a:t>Prog 3 Legal Services</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90.0%</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61.0%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30.8%</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99.50%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99.00%</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09440">
                <a:tc vMerge="1">
                  <a:txBody>
                    <a:bodyPr/>
                    <a:lstStyle/>
                    <a:p>
                      <a:endParaRPr lang="en-ZA"/>
                    </a:p>
                  </a:txBody>
                  <a:tcPr/>
                </a:tc>
                <a:tc>
                  <a:txBody>
                    <a:bodyPr/>
                    <a:lstStyle/>
                    <a:p>
                      <a:pPr algn="l" fontAlgn="t"/>
                      <a:r>
                        <a:rPr lang="en-ZA" sz="1050" b="0" i="0" u="none" strike="noStrike">
                          <a:solidFill>
                            <a:srgbClr val="000000"/>
                          </a:solidFill>
                          <a:effectLst/>
                          <a:latin typeface="Calibri"/>
                        </a:rPr>
                        <a:t>Prog 4 Compliance Monitoring and Stakeholder Management</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95.8%</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91.7%</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99.16%</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33.3%</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99.95%</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62993">
                <a:tc vMerge="1">
                  <a:txBody>
                    <a:bodyPr/>
                    <a:lstStyle/>
                    <a:p>
                      <a:endParaRPr lang="en-ZA"/>
                    </a:p>
                  </a:txBody>
                  <a:tcPr/>
                </a:tc>
                <a:tc>
                  <a:txBody>
                    <a:bodyPr/>
                    <a:lstStyle/>
                    <a:p>
                      <a:pPr algn="l" fontAlgn="t"/>
                      <a:r>
                        <a:rPr lang="en-ZA" sz="1050" b="0" i="1" u="none" strike="noStrike">
                          <a:solidFill>
                            <a:srgbClr val="FF0000"/>
                          </a:solidFill>
                          <a:effectLst/>
                          <a:latin typeface="Calibri"/>
                        </a:rPr>
                        <a:t>Prog 1: Governance &amp; Stakeholder Management</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2">
                  <a:txBody>
                    <a:bodyPr/>
                    <a:lstStyle/>
                    <a:p>
                      <a:pPr algn="ctr" fontAlgn="t"/>
                      <a:r>
                        <a:rPr lang="en-ZA" sz="1050" b="1" i="0" u="none" strike="noStrike">
                          <a:solidFill>
                            <a:srgbClr val="FFFFFF"/>
                          </a:solidFill>
                          <a:effectLst/>
                          <a:latin typeface="Calibri"/>
                        </a:rPr>
                        <a:t>Programmes Discontinued</a:t>
                      </a:r>
                    </a:p>
                  </a:txBody>
                  <a:tcPr marL="5039" marR="5039" marT="503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rowSpan="2" hMerge="1">
                  <a:txBody>
                    <a:bodyPr/>
                    <a:lstStyle/>
                    <a:p>
                      <a:endParaRPr lang="en-ZA"/>
                    </a:p>
                  </a:txBody>
                  <a:tcPr/>
                </a:tc>
                <a:tc rowSpan="2" gridSpan="2">
                  <a:txBody>
                    <a:bodyPr/>
                    <a:lstStyle/>
                    <a:p>
                      <a:pPr algn="ctr" fontAlgn="t"/>
                      <a:r>
                        <a:rPr lang="en-ZA" sz="1050" b="1" i="0" u="none" strike="noStrike">
                          <a:solidFill>
                            <a:srgbClr val="FFFFFF"/>
                          </a:solidFill>
                          <a:effectLst/>
                          <a:latin typeface="Calibri"/>
                        </a:rPr>
                        <a:t>Programmes Discontinued</a:t>
                      </a:r>
                    </a:p>
                  </a:txBody>
                  <a:tcPr marL="5039" marR="5039" marT="5039" marB="0">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2" hMerge="1">
                  <a:txBody>
                    <a:bodyPr/>
                    <a:lstStyle/>
                    <a:p>
                      <a:endParaRPr lang="en-ZA"/>
                    </a:p>
                  </a:txBody>
                  <a:tcPr/>
                </a:tc>
                <a:tc rowSpan="2" gridSpan="2">
                  <a:txBody>
                    <a:bodyPr/>
                    <a:lstStyle/>
                    <a:p>
                      <a:pPr algn="ctr" fontAlgn="t"/>
                      <a:r>
                        <a:rPr lang="en-ZA" sz="1050" b="0" i="0" u="none" strike="noStrike">
                          <a:solidFill>
                            <a:srgbClr val="FFFFFF"/>
                          </a:solidFill>
                          <a:effectLst/>
                          <a:latin typeface="Calibri"/>
                        </a:rPr>
                        <a:t>Programmes Discontinued</a:t>
                      </a:r>
                    </a:p>
                  </a:txBody>
                  <a:tcPr marL="5039" marR="5039" marT="503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hMerge="1">
                  <a:txBody>
                    <a:bodyPr/>
                    <a:lstStyle/>
                    <a:p>
                      <a:endParaRPr lang="en-ZA"/>
                    </a:p>
                  </a:txBody>
                  <a:tcPr/>
                </a:tc>
              </a:tr>
              <a:tr h="169888">
                <a:tc vMerge="1">
                  <a:txBody>
                    <a:bodyPr/>
                    <a:lstStyle/>
                    <a:p>
                      <a:endParaRPr lang="en-ZA"/>
                    </a:p>
                  </a:txBody>
                  <a:tcPr/>
                </a:tc>
                <a:tc>
                  <a:txBody>
                    <a:bodyPr/>
                    <a:lstStyle/>
                    <a:p>
                      <a:pPr algn="l" fontAlgn="t"/>
                      <a:r>
                        <a:rPr lang="en-ZA" sz="1050" b="0" i="1" u="none" strike="noStrike">
                          <a:solidFill>
                            <a:srgbClr val="FF0000"/>
                          </a:solidFill>
                          <a:effectLst/>
                          <a:latin typeface="Calibri"/>
                        </a:rPr>
                        <a:t>Prog 2 Corporate Services</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45618">
                <a:tc gridSpan="2">
                  <a:txBody>
                    <a:bodyPr/>
                    <a:lstStyle/>
                    <a:p>
                      <a:pPr algn="r" fontAlgn="t"/>
                      <a:r>
                        <a:rPr lang="en-ZA" sz="1050" b="1" i="0" u="none" strike="noStrike">
                          <a:solidFill>
                            <a:srgbClr val="FFFFFF"/>
                          </a:solidFill>
                          <a:effectLst/>
                          <a:latin typeface="Calibri"/>
                        </a:rPr>
                        <a:t>Totals</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86.7%</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99.0%</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76.27%</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99.73%</a:t>
                      </a:r>
                    </a:p>
                  </a:txBody>
                  <a:tcPr marL="5039" marR="5039" marT="503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34.1%</a:t>
                      </a:r>
                    </a:p>
                  </a:txBody>
                  <a:tcPr marL="5039" marR="5039" marT="50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99.8%</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39552">
                <a:tc rowSpan="5">
                  <a:txBody>
                    <a:bodyPr/>
                    <a:lstStyle/>
                    <a:p>
                      <a:pPr algn="ctr" fontAlgn="t"/>
                      <a:r>
                        <a:rPr lang="en-ZA" sz="1050" b="1" i="0" u="none" strike="noStrike">
                          <a:solidFill>
                            <a:srgbClr val="000000"/>
                          </a:solidFill>
                          <a:effectLst/>
                          <a:latin typeface="Calibri"/>
                        </a:rPr>
                        <a:t>International Relations and Cooperation</a:t>
                      </a:r>
                    </a:p>
                  </a:txBody>
                  <a:tcPr marL="5039" marR="5039" marT="50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dirty="0">
                          <a:solidFill>
                            <a:srgbClr val="000000"/>
                          </a:solidFill>
                          <a:effectLst/>
                          <a:latin typeface="Calibri"/>
                        </a:rPr>
                        <a:t>Prog 1 Administration</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63.6%</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92.7%</a:t>
                      </a:r>
                    </a:p>
                  </a:txBody>
                  <a:tcPr marL="5039" marR="5039" marT="5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25.0%</a:t>
                      </a:r>
                    </a:p>
                  </a:txBody>
                  <a:tcPr marL="5039" marR="5039" marT="503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75.8%</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2993">
                <a:tc vMerge="1">
                  <a:txBody>
                    <a:bodyPr/>
                    <a:lstStyle/>
                    <a:p>
                      <a:endParaRPr lang="en-ZA"/>
                    </a:p>
                  </a:txBody>
                  <a:tcPr/>
                </a:tc>
                <a:tc>
                  <a:txBody>
                    <a:bodyPr/>
                    <a:lstStyle/>
                    <a:p>
                      <a:pPr algn="l" fontAlgn="b"/>
                      <a:r>
                        <a:rPr lang="en-ZA" sz="1050" b="0" i="0" u="none" strike="noStrike">
                          <a:solidFill>
                            <a:srgbClr val="000000"/>
                          </a:solidFill>
                          <a:effectLst/>
                          <a:latin typeface="Calibri"/>
                        </a:rPr>
                        <a:t>Prog 2 International Relations</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33.3%</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0.0%</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103.8%</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68.8%</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1686">
                <a:tc vMerge="1">
                  <a:txBody>
                    <a:bodyPr/>
                    <a:lstStyle/>
                    <a:p>
                      <a:endParaRPr lang="en-ZA"/>
                    </a:p>
                  </a:txBody>
                  <a:tcPr/>
                </a:tc>
                <a:tc>
                  <a:txBody>
                    <a:bodyPr/>
                    <a:lstStyle/>
                    <a:p>
                      <a:pPr algn="l" fontAlgn="b"/>
                      <a:r>
                        <a:rPr lang="en-ZA" sz="1050" b="0" i="0" u="none" strike="noStrike">
                          <a:solidFill>
                            <a:srgbClr val="000000"/>
                          </a:solidFill>
                          <a:effectLst/>
                          <a:latin typeface="Calibri"/>
                        </a:rPr>
                        <a:t>Prog 3 International Cooperation</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91.4%</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80.0%</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79.7%</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96.1%</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4530">
                <a:tc vMerge="1">
                  <a:txBody>
                    <a:bodyPr/>
                    <a:lstStyle/>
                    <a:p>
                      <a:endParaRPr lang="en-ZA"/>
                    </a:p>
                  </a:txBody>
                  <a:tcPr/>
                </a:tc>
                <a:tc>
                  <a:txBody>
                    <a:bodyPr/>
                    <a:lstStyle/>
                    <a:p>
                      <a:pPr algn="l" fontAlgn="b"/>
                      <a:r>
                        <a:rPr lang="en-ZA" sz="1050" b="0" i="0" u="none" strike="noStrike">
                          <a:solidFill>
                            <a:srgbClr val="000000"/>
                          </a:solidFill>
                          <a:effectLst/>
                          <a:latin typeface="Calibri"/>
                        </a:rPr>
                        <a:t>Prog 4 Diplomacy and Protocol Services </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95.8%</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96.3%</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92.0%</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91.7%</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99.7%</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2993">
                <a:tc vMerge="1">
                  <a:txBody>
                    <a:bodyPr/>
                    <a:lstStyle/>
                    <a:p>
                      <a:endParaRPr lang="en-ZA"/>
                    </a:p>
                  </a:txBody>
                  <a:tcPr/>
                </a:tc>
                <a:tc>
                  <a:txBody>
                    <a:bodyPr/>
                    <a:lstStyle/>
                    <a:p>
                      <a:pPr algn="l" fontAlgn="b"/>
                      <a:r>
                        <a:rPr lang="en-ZA" sz="1050" b="0" i="0" u="none" strike="noStrike">
                          <a:solidFill>
                            <a:srgbClr val="000000"/>
                          </a:solidFill>
                          <a:effectLst/>
                          <a:latin typeface="Calibri"/>
                        </a:rPr>
                        <a:t>Prog 5 International Transfers</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0.0%</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0.0%</a:t>
                      </a:r>
                    </a:p>
                  </a:txBody>
                  <a:tcPr marL="5039" marR="5039" marT="5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104.4%</a:t>
                      </a:r>
                    </a:p>
                  </a:txBody>
                  <a:tcPr marL="5039" marR="5039" marT="5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1" i="0" u="none" strike="noStrike">
                          <a:solidFill>
                            <a:srgbClr val="FFFFFF"/>
                          </a:solidFill>
                          <a:effectLst/>
                          <a:latin typeface="Calibri"/>
                        </a:rPr>
                        <a:t>No PIs</a:t>
                      </a:r>
                    </a:p>
                  </a:txBody>
                  <a:tcPr marL="5039" marR="5039" marT="50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104.3%</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62993">
                <a:tc gridSpan="2">
                  <a:txBody>
                    <a:bodyPr/>
                    <a:lstStyle/>
                    <a:p>
                      <a:pPr algn="r" fontAlgn="b"/>
                      <a:r>
                        <a:rPr lang="en-ZA" sz="1050" b="1" i="0" u="none" strike="noStrike" dirty="0">
                          <a:solidFill>
                            <a:srgbClr val="FFFFFF"/>
                          </a:solidFill>
                          <a:effectLst/>
                          <a:latin typeface="Calibri"/>
                        </a:rPr>
                        <a:t>Totals</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81.1%</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98.2%</a:t>
                      </a:r>
                    </a:p>
                  </a:txBody>
                  <a:tcPr marL="5039" marR="5039" marT="5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64.0%</a:t>
                      </a:r>
                    </a:p>
                  </a:txBody>
                  <a:tcPr marL="5039" marR="5039" marT="50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102.1%</a:t>
                      </a:r>
                    </a:p>
                  </a:txBody>
                  <a:tcPr marL="5039" marR="5039" marT="503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80.9%</a:t>
                      </a:r>
                    </a:p>
                  </a:txBody>
                  <a:tcPr marL="5039" marR="5039" marT="50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100.1%</a:t>
                      </a:r>
                    </a:p>
                  </a:txBody>
                  <a:tcPr marL="5039" marR="5039" marT="5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4257431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54</a:t>
            </a:fld>
            <a:endParaRPr lang="en-US" dirty="0"/>
          </a:p>
        </p:txBody>
      </p:sp>
      <p:sp>
        <p:nvSpPr>
          <p:cNvPr id="4" name="Title 1"/>
          <p:cNvSpPr txBox="1">
            <a:spLocks/>
          </p:cNvSpPr>
          <p:nvPr/>
        </p:nvSpPr>
        <p:spPr bwMode="auto">
          <a:xfrm>
            <a:off x="501920" y="21806"/>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(7)</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318914501"/>
              </p:ext>
            </p:extLst>
          </p:nvPr>
        </p:nvGraphicFramePr>
        <p:xfrm>
          <a:off x="188229" y="741886"/>
          <a:ext cx="8704251" cy="5495426"/>
        </p:xfrm>
        <a:graphic>
          <a:graphicData uri="http://schemas.openxmlformats.org/drawingml/2006/table">
            <a:tbl>
              <a:tblPr/>
              <a:tblGrid>
                <a:gridCol w="1296144"/>
                <a:gridCol w="2664296"/>
                <a:gridCol w="936104"/>
                <a:gridCol w="864096"/>
                <a:gridCol w="936104"/>
                <a:gridCol w="576064"/>
                <a:gridCol w="792088"/>
                <a:gridCol w="639355"/>
              </a:tblGrid>
              <a:tr h="212558">
                <a:tc rowSpan="2">
                  <a:txBody>
                    <a:bodyPr/>
                    <a:lstStyle/>
                    <a:p>
                      <a:pPr algn="ctr" fontAlgn="ctr"/>
                      <a:r>
                        <a:rPr lang="en-ZA" sz="1050" b="1" i="0" u="none" strike="noStrike" dirty="0">
                          <a:solidFill>
                            <a:schemeClr val="bg1"/>
                          </a:solidFill>
                          <a:effectLst/>
                          <a:latin typeface="Calibri"/>
                        </a:rPr>
                        <a:t>DEPARTMENT</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6569" marR="6569" marT="65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6569" marR="6569" marT="65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321227">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Spend</a:t>
                      </a:r>
                    </a:p>
                  </a:txBody>
                  <a:tcPr marL="6569" marR="6569" marT="656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6569" marR="6569" marT="656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Spend</a:t>
                      </a:r>
                    </a:p>
                  </a:txBody>
                  <a:tcPr marL="6569" marR="6569" marT="656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6569" marR="6569" marT="656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Calibri"/>
                        </a:rPr>
                        <a:t>% Spend</a:t>
                      </a:r>
                    </a:p>
                  </a:txBody>
                  <a:tcPr marL="6569" marR="6569" marT="65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95553">
                <a:tc rowSpan="5">
                  <a:txBody>
                    <a:bodyPr/>
                    <a:lstStyle/>
                    <a:p>
                      <a:pPr algn="ctr" fontAlgn="t"/>
                      <a:r>
                        <a:rPr lang="en-ZA" sz="1050" b="1" i="0" u="none" strike="noStrike">
                          <a:solidFill>
                            <a:srgbClr val="000000"/>
                          </a:solidFill>
                          <a:effectLst/>
                          <a:latin typeface="Calibri"/>
                        </a:rPr>
                        <a:t>Justice and Constitutional Development</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dirty="0">
                          <a:solidFill>
                            <a:srgbClr val="000000"/>
                          </a:solidFill>
                          <a:effectLst/>
                          <a:latin typeface="Calibri"/>
                        </a:rPr>
                        <a:t>Prog 1 Administration</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90.0%</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99.2%</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64.3%</a:t>
                      </a:r>
                    </a:p>
                  </a:txBody>
                  <a:tcPr marL="6569" marR="6569" marT="656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99.3%</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a:t>
                      </a:r>
                    </a:p>
                  </a:txBody>
                  <a:tcPr marL="6569" marR="6569" marT="656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3564">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2 Court Services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92.3%</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98.2%</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76.5%</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93%</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3564">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3 State Legal Services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84.6%</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81.8%</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98.4%</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79%</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3564">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4 National Prosecuting Authority</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75.9%</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64.3%</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3564">
                <a:tc vMerge="1">
                  <a:txBody>
                    <a:bodyPr/>
                    <a:lstStyle/>
                    <a:p>
                      <a:endParaRPr lang="en-ZA"/>
                    </a:p>
                  </a:txBody>
                  <a:tcPr/>
                </a:tc>
                <a:tc>
                  <a:txBody>
                    <a:bodyPr/>
                    <a:lstStyle/>
                    <a:p>
                      <a:pPr algn="l" fontAlgn="b"/>
                      <a:r>
                        <a:rPr lang="en-ZA" sz="1050" b="0" i="0" u="none" strike="noStrike">
                          <a:solidFill>
                            <a:srgbClr val="000000"/>
                          </a:solidFill>
                          <a:effectLst/>
                          <a:latin typeface="Calibri"/>
                        </a:rPr>
                        <a:t>Prog 5 Auxiliary and Associated Services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95.5%</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33.3%</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99.7%</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63564">
                <a:tc gridSpan="2">
                  <a:txBody>
                    <a:bodyPr/>
                    <a:lstStyle/>
                    <a:p>
                      <a:pPr algn="r" fontAlgn="b"/>
                      <a:r>
                        <a:rPr lang="en-ZA" sz="1050" b="1" i="0" u="none" strike="noStrike" dirty="0">
                          <a:solidFill>
                            <a:srgbClr val="FFFFFF"/>
                          </a:solidFill>
                          <a:effectLst/>
                          <a:latin typeface="Calibri"/>
                        </a:rPr>
                        <a:t>Totals </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84.8%</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98.3%</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71.6%</a:t>
                      </a:r>
                    </a:p>
                  </a:txBody>
                  <a:tcPr marL="6569" marR="6569" marT="6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99.7%</a:t>
                      </a:r>
                    </a:p>
                  </a:txBody>
                  <a:tcPr marL="6569" marR="6569" marT="656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85.5%</a:t>
                      </a:r>
                    </a:p>
                  </a:txBody>
                  <a:tcPr marL="6569" marR="6569" marT="656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95553">
                <a:tc rowSpan="4">
                  <a:txBody>
                    <a:bodyPr/>
                    <a:lstStyle/>
                    <a:p>
                      <a:pPr algn="ctr" fontAlgn="t"/>
                      <a:r>
                        <a:rPr lang="en-ZA" sz="1050" b="1" i="0" u="none" strike="noStrike">
                          <a:solidFill>
                            <a:srgbClr val="000000"/>
                          </a:solidFill>
                          <a:effectLst/>
                          <a:latin typeface="Calibri"/>
                        </a:rPr>
                        <a:t>Labour</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ZA" sz="1050" b="0" i="0" u="none" strike="noStrike">
                          <a:solidFill>
                            <a:srgbClr val="000000"/>
                          </a:solidFill>
                          <a:effectLst/>
                          <a:latin typeface="Calibri"/>
                        </a:rPr>
                        <a:t>44.4%</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88.4%</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44.4%</a:t>
                      </a:r>
                    </a:p>
                  </a:txBody>
                  <a:tcPr marL="6569" marR="6569" marT="656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91.6%</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42.9%</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96.7%</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5553">
                <a:tc vMerge="1">
                  <a:txBody>
                    <a:bodyPr/>
                    <a:lstStyle/>
                    <a:p>
                      <a:endParaRPr lang="en-ZA"/>
                    </a:p>
                  </a:txBody>
                  <a:tcPr/>
                </a:tc>
                <a:tc>
                  <a:txBody>
                    <a:bodyPr/>
                    <a:lstStyle/>
                    <a:p>
                      <a:pPr algn="l" fontAlgn="b"/>
                      <a:r>
                        <a:rPr lang="fr-FR" sz="1050" b="0" i="0" u="none" strike="noStrike" dirty="0">
                          <a:solidFill>
                            <a:srgbClr val="000000"/>
                          </a:solidFill>
                          <a:effectLst/>
                          <a:latin typeface="Calibri"/>
                        </a:rPr>
                        <a:t>Prog 2 Inspection &amp; Enforcement Services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050" b="0" i="0" u="none" strike="noStrike">
                          <a:solidFill>
                            <a:srgbClr val="000000"/>
                          </a:solidFill>
                          <a:effectLst/>
                          <a:latin typeface="Calibri"/>
                        </a:rPr>
                        <a:t>42.9%</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99.6%</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64.7%</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81.3%</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92.8%</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5553">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3 Public Employment Services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ZA" sz="1050" b="0" i="0" u="none" strike="noStrike">
                          <a:solidFill>
                            <a:srgbClr val="000000"/>
                          </a:solidFill>
                          <a:effectLst/>
                          <a:latin typeface="Calibri"/>
                        </a:rPr>
                        <a:t>44.4%</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96.6%</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44.4%</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97.5%</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99.8%</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056">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4 Labour Policy &amp; Industrial Relations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97.7%</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71.4%</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98.7%</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58.3%</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98.3%</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4056">
                <a:tc gridSpan="2">
                  <a:txBody>
                    <a:bodyPr/>
                    <a:lstStyle/>
                    <a:p>
                      <a:pPr algn="r" fontAlgn="b"/>
                      <a:r>
                        <a:rPr lang="en-ZA" sz="1050" b="1" i="0" u="none" strike="noStrike" dirty="0">
                          <a:solidFill>
                            <a:srgbClr val="FFFFFF"/>
                          </a:solidFill>
                          <a:effectLst/>
                          <a:latin typeface="Calibri"/>
                        </a:rPr>
                        <a:t>Totals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50.0%</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95.0%</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56.9%</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96.6%</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67.4%</a:t>
                      </a:r>
                    </a:p>
                  </a:txBody>
                  <a:tcPr marL="6569" marR="6569" marT="656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97.1%</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95553">
                <a:tc rowSpan="3">
                  <a:txBody>
                    <a:bodyPr/>
                    <a:lstStyle/>
                    <a:p>
                      <a:pPr algn="ctr" fontAlgn="t"/>
                      <a:r>
                        <a:rPr lang="en-ZA" sz="1050" b="1" i="0" u="none" strike="noStrike">
                          <a:solidFill>
                            <a:srgbClr val="000000"/>
                          </a:solidFill>
                          <a:effectLst/>
                          <a:latin typeface="Calibri"/>
                        </a:rPr>
                        <a:t>Military Veterens</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dirty="0">
                          <a:solidFill>
                            <a:srgbClr val="000000"/>
                          </a:solidFill>
                          <a:effectLst/>
                          <a:latin typeface="Calibri"/>
                        </a:rPr>
                        <a:t>Prog 1 Administration </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71.4%</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90.2%</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58.3%</a:t>
                      </a:r>
                    </a:p>
                  </a:txBody>
                  <a:tcPr marL="6569" marR="6569" marT="656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90.50%</a:t>
                      </a:r>
                    </a:p>
                  </a:txBody>
                  <a:tcPr marL="6569" marR="6569" marT="656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99.2%</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5553">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2 Socio Economic Support Services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20.0%</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96.1%</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60%</a:t>
                      </a:r>
                    </a:p>
                  </a:txBody>
                  <a:tcPr marL="6569" marR="6569" marT="656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96.10%</a:t>
                      </a:r>
                    </a:p>
                  </a:txBody>
                  <a:tcPr marL="6569" marR="6569" marT="656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60.0%</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77.7%</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63564">
                <a:tc vMerge="1">
                  <a:txBody>
                    <a:bodyPr/>
                    <a:lstStyle/>
                    <a:p>
                      <a:endParaRPr lang="en-ZA"/>
                    </a:p>
                  </a:txBody>
                  <a:tcPr/>
                </a:tc>
                <a:tc>
                  <a:txBody>
                    <a:bodyPr/>
                    <a:lstStyle/>
                    <a:p>
                      <a:pPr algn="l" fontAlgn="b"/>
                      <a:r>
                        <a:rPr lang="en-ZA" sz="1050" b="0" i="0" u="none" strike="noStrike" dirty="0">
                          <a:solidFill>
                            <a:srgbClr val="000000"/>
                          </a:solidFill>
                          <a:effectLst/>
                          <a:latin typeface="Calibri"/>
                        </a:rPr>
                        <a:t>Prog 3 Empowerment and Stakeholder Management</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33.3%</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80.0%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40%</a:t>
                      </a:r>
                    </a:p>
                  </a:txBody>
                  <a:tcPr marL="6569" marR="6569" marT="656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050" b="0" i="0" u="none" strike="noStrike">
                          <a:solidFill>
                            <a:srgbClr val="000000"/>
                          </a:solidFill>
                          <a:effectLst/>
                          <a:latin typeface="Calibri"/>
                        </a:rPr>
                        <a:t>80.40%</a:t>
                      </a:r>
                    </a:p>
                  </a:txBody>
                  <a:tcPr marL="6569" marR="6569" marT="656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82.7%</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04056">
                <a:tc gridSpan="2">
                  <a:txBody>
                    <a:bodyPr/>
                    <a:lstStyle/>
                    <a:p>
                      <a:pPr algn="r" fontAlgn="b"/>
                      <a:r>
                        <a:rPr lang="en-ZA" sz="1050" b="1" i="0" u="none" strike="noStrike" dirty="0">
                          <a:solidFill>
                            <a:srgbClr val="FFFFFF"/>
                          </a:solidFill>
                          <a:effectLst/>
                          <a:latin typeface="Calibri"/>
                        </a:rPr>
                        <a:t>Totals</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52.0%</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91.7%</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54.5%</a:t>
                      </a:r>
                    </a:p>
                  </a:txBody>
                  <a:tcPr marL="6569" marR="6569" marT="6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91.8%</a:t>
                      </a:r>
                    </a:p>
                  </a:txBody>
                  <a:tcPr marL="6569" marR="6569" marT="656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60.9%</a:t>
                      </a:r>
                    </a:p>
                  </a:txBody>
                  <a:tcPr marL="6569" marR="6569" marT="656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84.4%</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95553">
                <a:tc rowSpan="4">
                  <a:txBody>
                    <a:bodyPr/>
                    <a:lstStyle/>
                    <a:p>
                      <a:pPr algn="ctr" fontAlgn="t"/>
                      <a:r>
                        <a:rPr lang="en-ZA" sz="1050" b="1" i="0" u="none" strike="noStrike">
                          <a:solidFill>
                            <a:srgbClr val="000000"/>
                          </a:solidFill>
                          <a:effectLst/>
                          <a:latin typeface="Calibri"/>
                        </a:rPr>
                        <a:t>Mineral Resources</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93.3%</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73.7%</a:t>
                      </a:r>
                    </a:p>
                  </a:txBody>
                  <a:tcPr marL="6569" marR="6569" marT="656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92.9%</a:t>
                      </a:r>
                    </a:p>
                  </a:txBody>
                  <a:tcPr marL="6569" marR="6569" marT="656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99.5%</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5553">
                <a:tc vMerge="1">
                  <a:txBody>
                    <a:bodyPr/>
                    <a:lstStyle/>
                    <a:p>
                      <a:endParaRPr lang="en-ZA"/>
                    </a:p>
                  </a:txBody>
                  <a:tcPr/>
                </a:tc>
                <a:tc>
                  <a:txBody>
                    <a:bodyPr/>
                    <a:lstStyle/>
                    <a:p>
                      <a:pPr algn="l" fontAlgn="t"/>
                      <a:r>
                        <a:rPr lang="en-ZA" sz="1050" b="0" i="0" u="none" strike="noStrike">
                          <a:solidFill>
                            <a:srgbClr val="000000"/>
                          </a:solidFill>
                          <a:effectLst/>
                          <a:latin typeface="Calibri"/>
                        </a:rPr>
                        <a:t>Prog 2 Promotion of Mine Safety &amp; Health</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95.5%</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99.5%</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5553">
                <a:tc vMerge="1">
                  <a:txBody>
                    <a:bodyPr/>
                    <a:lstStyle/>
                    <a:p>
                      <a:endParaRPr lang="en-ZA"/>
                    </a:p>
                  </a:txBody>
                  <a:tcPr/>
                </a:tc>
                <a:tc>
                  <a:txBody>
                    <a:bodyPr/>
                    <a:lstStyle/>
                    <a:p>
                      <a:pPr algn="l" fontAlgn="t"/>
                      <a:r>
                        <a:rPr lang="en-ZA" sz="1050" b="0" i="0" u="none" strike="noStrike" dirty="0">
                          <a:solidFill>
                            <a:srgbClr val="000000"/>
                          </a:solidFill>
                          <a:effectLst/>
                          <a:latin typeface="Calibri"/>
                        </a:rPr>
                        <a:t>Prog 3 Mineral Regulation</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90.5%</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72.7%</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99.5%</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4056">
                <a:tc vMerge="1">
                  <a:txBody>
                    <a:bodyPr/>
                    <a:lstStyle/>
                    <a:p>
                      <a:endParaRPr lang="en-ZA"/>
                    </a:p>
                  </a:txBody>
                  <a:tcPr/>
                </a:tc>
                <a:tc>
                  <a:txBody>
                    <a:bodyPr/>
                    <a:lstStyle/>
                    <a:p>
                      <a:pPr algn="l" fontAlgn="t"/>
                      <a:r>
                        <a:rPr lang="en-ZA" sz="1050" b="0" i="0" u="none" strike="noStrike">
                          <a:solidFill>
                            <a:srgbClr val="000000"/>
                          </a:solidFill>
                          <a:effectLst/>
                          <a:latin typeface="Calibri"/>
                        </a:rPr>
                        <a:t>Prog 4 Mineral Policy &amp; Promotion</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95.2%</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88.0%</a:t>
                      </a:r>
                    </a:p>
                  </a:txBody>
                  <a:tcPr marL="6569" marR="6569" marT="656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84.2%</a:t>
                      </a:r>
                    </a:p>
                  </a:txBody>
                  <a:tcPr marL="6569" marR="6569" marT="65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99.5%</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4056">
                <a:tc gridSpan="2">
                  <a:txBody>
                    <a:bodyPr/>
                    <a:lstStyle/>
                    <a:p>
                      <a:pPr algn="r" fontAlgn="t"/>
                      <a:r>
                        <a:rPr lang="en-ZA" sz="1050" b="1" i="0" u="none" strike="noStrike">
                          <a:solidFill>
                            <a:srgbClr val="FFFFFF"/>
                          </a:solidFill>
                          <a:effectLst/>
                          <a:latin typeface="Calibri"/>
                        </a:rPr>
                        <a:t>Totals</a:t>
                      </a:r>
                    </a:p>
                  </a:txBody>
                  <a:tcPr marL="6569" marR="6569" marT="6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95.7%</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81.7%</a:t>
                      </a:r>
                    </a:p>
                  </a:txBody>
                  <a:tcPr marL="6569" marR="6569" marT="6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6569" marR="6569" marT="65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80.0%</a:t>
                      </a:r>
                    </a:p>
                  </a:txBody>
                  <a:tcPr marL="6569" marR="6569" marT="656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99.5%</a:t>
                      </a:r>
                    </a:p>
                  </a:txBody>
                  <a:tcPr marL="6569" marR="6569" marT="6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1379968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55</a:t>
            </a:fld>
            <a:endParaRPr lang="en-US" dirty="0"/>
          </a:p>
        </p:txBody>
      </p:sp>
      <p:sp>
        <p:nvSpPr>
          <p:cNvPr id="4" name="Title 1"/>
          <p:cNvSpPr txBox="1">
            <a:spLocks/>
          </p:cNvSpPr>
          <p:nvPr/>
        </p:nvSpPr>
        <p:spPr bwMode="auto">
          <a:xfrm>
            <a:off x="467580" y="233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(8)</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2512911988"/>
              </p:ext>
            </p:extLst>
          </p:nvPr>
        </p:nvGraphicFramePr>
        <p:xfrm>
          <a:off x="179511" y="620691"/>
          <a:ext cx="8517669" cy="5639758"/>
        </p:xfrm>
        <a:graphic>
          <a:graphicData uri="http://schemas.openxmlformats.org/drawingml/2006/table">
            <a:tbl>
              <a:tblPr/>
              <a:tblGrid>
                <a:gridCol w="1196698"/>
                <a:gridCol w="2886152"/>
                <a:gridCol w="774333"/>
                <a:gridCol w="703940"/>
                <a:gridCol w="774333"/>
                <a:gridCol w="703940"/>
                <a:gridCol w="774333"/>
                <a:gridCol w="703940"/>
              </a:tblGrid>
              <a:tr h="148131">
                <a:tc rowSpan="2">
                  <a:txBody>
                    <a:bodyPr/>
                    <a:lstStyle/>
                    <a:p>
                      <a:pPr algn="ctr" fontAlgn="ctr"/>
                      <a:r>
                        <a:rPr lang="en-ZA" sz="1050" b="1" i="0" u="none" strike="noStrike" dirty="0">
                          <a:solidFill>
                            <a:schemeClr val="bg1"/>
                          </a:solidFill>
                          <a:effectLst/>
                          <a:latin typeface="Calibri"/>
                        </a:rPr>
                        <a:t>DEPARTMENT</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4963" marR="4963" marT="49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4963" marR="4963" marT="49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4963" marR="4963" marT="49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211906">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Spend</a:t>
                      </a:r>
                    </a:p>
                  </a:txBody>
                  <a:tcPr marL="4963" marR="4963" marT="49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4963" marR="4963" marT="496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Spend</a:t>
                      </a:r>
                    </a:p>
                  </a:txBody>
                  <a:tcPr marL="4963" marR="4963" marT="496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4963" marR="4963" marT="496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Calibri"/>
                        </a:rPr>
                        <a:t>% Spend</a:t>
                      </a:r>
                    </a:p>
                  </a:txBody>
                  <a:tcPr marL="4963" marR="4963" marT="49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60668">
                <a:tc rowSpan="2">
                  <a:txBody>
                    <a:bodyPr/>
                    <a:lstStyle/>
                    <a:p>
                      <a:pPr algn="ctr" fontAlgn="t"/>
                      <a:r>
                        <a:rPr lang="en-ZA" sz="1050" b="1" i="0" u="none" strike="noStrike">
                          <a:solidFill>
                            <a:srgbClr val="000000"/>
                          </a:solidFill>
                          <a:effectLst/>
                          <a:latin typeface="Calibri"/>
                        </a:rPr>
                        <a:t>National School of Governance </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63.0%</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94.4%</a:t>
                      </a:r>
                    </a:p>
                  </a:txBody>
                  <a:tcPr marL="4963" marR="4963" marT="49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72.5%</a:t>
                      </a:r>
                    </a:p>
                  </a:txBody>
                  <a:tcPr marL="4963" marR="4963" marT="496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81.8%</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99.00%</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78486">
                <a:tc vMerge="1">
                  <a:txBody>
                    <a:bodyPr/>
                    <a:lstStyle/>
                    <a:p>
                      <a:endParaRPr lang="en-ZA"/>
                    </a:p>
                  </a:txBody>
                  <a:tcPr/>
                </a:tc>
                <a:tc>
                  <a:txBody>
                    <a:bodyPr/>
                    <a:lstStyle/>
                    <a:p>
                      <a:pPr algn="l" fontAlgn="b"/>
                      <a:r>
                        <a:rPr lang="en-ZA" sz="1050" b="0" i="0" u="none" strike="noStrike">
                          <a:solidFill>
                            <a:srgbClr val="000000"/>
                          </a:solidFill>
                          <a:effectLst/>
                          <a:latin typeface="Calibri"/>
                        </a:rPr>
                        <a:t>Prog 2 Public Sector Organisational and Staff Development</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59.5%</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68.8%</a:t>
                      </a:r>
                    </a:p>
                  </a:txBody>
                  <a:tcPr marL="4963" marR="4963" marT="496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71.4%</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100.80%</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60668">
                <a:tc gridSpan="2">
                  <a:txBody>
                    <a:bodyPr/>
                    <a:lstStyle/>
                    <a:p>
                      <a:pPr algn="r" fontAlgn="t"/>
                      <a:r>
                        <a:rPr lang="en-ZA" sz="1050" b="1" i="0" u="none" strike="noStrike">
                          <a:solidFill>
                            <a:srgbClr val="FFFFFF"/>
                          </a:solidFill>
                          <a:effectLst/>
                          <a:latin typeface="Calibri"/>
                        </a:rPr>
                        <a:t>Totals</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61.4%</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96.7%</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71.1%</a:t>
                      </a:r>
                    </a:p>
                  </a:txBody>
                  <a:tcPr marL="4963" marR="4963" marT="49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4963" marR="4963" marT="496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76.0%</a:t>
                      </a:r>
                    </a:p>
                  </a:txBody>
                  <a:tcPr marL="4963" marR="4963" marT="496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100.3%</a:t>
                      </a:r>
                    </a:p>
                  </a:txBody>
                  <a:tcPr marL="4963" marR="4963" marT="496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42206">
                <a:tc rowSpan="10">
                  <a:txBody>
                    <a:bodyPr/>
                    <a:lstStyle/>
                    <a:p>
                      <a:pPr algn="ctr" fontAlgn="t"/>
                      <a:r>
                        <a:rPr lang="en-ZA" sz="1050" b="1" i="0" u="none" strike="noStrike">
                          <a:solidFill>
                            <a:srgbClr val="000000"/>
                          </a:solidFill>
                          <a:effectLst/>
                          <a:latin typeface="Calibri"/>
                        </a:rPr>
                        <a:t>National Treasury</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75.0%</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97.4%</a:t>
                      </a:r>
                    </a:p>
                  </a:txBody>
                  <a:tcPr marL="4963" marR="4963" marT="49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4963" marR="4963" marT="49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97.1%</a:t>
                      </a:r>
                    </a:p>
                  </a:txBody>
                  <a:tcPr marL="4963" marR="4963" marT="49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85.7%</a:t>
                      </a:r>
                    </a:p>
                  </a:txBody>
                  <a:tcPr marL="4963" marR="4963" marT="496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93.9%</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0668">
                <a:tc vMerge="1">
                  <a:txBody>
                    <a:bodyPr/>
                    <a:lstStyle/>
                    <a:p>
                      <a:endParaRPr lang="en-ZA"/>
                    </a:p>
                  </a:txBody>
                  <a:tcPr/>
                </a:tc>
                <a:tc>
                  <a:txBody>
                    <a:bodyPr/>
                    <a:lstStyle/>
                    <a:p>
                      <a:pPr algn="l" fontAlgn="t"/>
                      <a:r>
                        <a:rPr lang="en-ZA" sz="1050" b="0" i="0" u="none" strike="noStrike">
                          <a:solidFill>
                            <a:srgbClr val="000000"/>
                          </a:solidFill>
                          <a:effectLst/>
                          <a:latin typeface="Calibri"/>
                        </a:rPr>
                        <a:t>Prog 2 Economic Policy, Tax, Fin Reg &amp; Research</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92.5%</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98.9%</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81.3%</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96.6%</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281">
                <a:tc vMerge="1">
                  <a:txBody>
                    <a:bodyPr/>
                    <a:lstStyle/>
                    <a:p>
                      <a:endParaRPr lang="en-ZA"/>
                    </a:p>
                  </a:txBody>
                  <a:tcPr/>
                </a:tc>
                <a:tc>
                  <a:txBody>
                    <a:bodyPr/>
                    <a:lstStyle/>
                    <a:p>
                      <a:pPr algn="l" fontAlgn="t"/>
                      <a:r>
                        <a:rPr lang="en-ZA" sz="1050" b="0" i="0" u="none" strike="noStrike">
                          <a:solidFill>
                            <a:srgbClr val="000000"/>
                          </a:solidFill>
                          <a:effectLst/>
                          <a:latin typeface="Calibri"/>
                        </a:rPr>
                        <a:t>Prog 3 Pub Fin &amp; Budget Management</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78.4%</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94.4%</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76.5%</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97.7%</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88.2%</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95.7%</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281">
                <a:tc vMerge="1">
                  <a:txBody>
                    <a:bodyPr/>
                    <a:lstStyle/>
                    <a:p>
                      <a:endParaRPr lang="en-ZA"/>
                    </a:p>
                  </a:txBody>
                  <a:tcPr/>
                </a:tc>
                <a:tc>
                  <a:txBody>
                    <a:bodyPr/>
                    <a:lstStyle/>
                    <a:p>
                      <a:pPr algn="l" fontAlgn="t"/>
                      <a:r>
                        <a:rPr lang="en-ZA" sz="1050" b="0" i="0" u="none" strike="noStrike">
                          <a:solidFill>
                            <a:srgbClr val="000000"/>
                          </a:solidFill>
                          <a:effectLst/>
                          <a:latin typeface="Calibri"/>
                        </a:rPr>
                        <a:t>Prog 4 Asset &amp; Liability Management</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61.1%</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92.4%</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91.3%</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85.0%</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97.4%</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281">
                <a:tc vMerge="1">
                  <a:txBody>
                    <a:bodyPr/>
                    <a:lstStyle/>
                    <a:p>
                      <a:endParaRPr lang="en-ZA"/>
                    </a:p>
                  </a:txBody>
                  <a:tcPr/>
                </a:tc>
                <a:tc>
                  <a:txBody>
                    <a:bodyPr/>
                    <a:lstStyle/>
                    <a:p>
                      <a:pPr algn="l" fontAlgn="t"/>
                      <a:r>
                        <a:rPr lang="en-ZA" sz="1050" b="0" i="0" u="none" strike="noStrike">
                          <a:solidFill>
                            <a:srgbClr val="000000"/>
                          </a:solidFill>
                          <a:effectLst/>
                          <a:latin typeface="Calibri"/>
                        </a:rPr>
                        <a:t>Prog 5 Financial Systems &amp; Accounting</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39.5%</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95.0%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53.0%</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98.8%</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70.5%</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96.7%</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281">
                <a:tc vMerge="1">
                  <a:txBody>
                    <a:bodyPr/>
                    <a:lstStyle/>
                    <a:p>
                      <a:endParaRPr lang="en-ZA"/>
                    </a:p>
                  </a:txBody>
                  <a:tcPr/>
                </a:tc>
                <a:tc>
                  <a:txBody>
                    <a:bodyPr/>
                    <a:lstStyle/>
                    <a:p>
                      <a:pPr algn="l" fontAlgn="t"/>
                      <a:r>
                        <a:rPr lang="en-ZA" sz="1050" b="0" i="0" u="none" strike="noStrike">
                          <a:solidFill>
                            <a:srgbClr val="000000"/>
                          </a:solidFill>
                          <a:effectLst/>
                          <a:latin typeface="Calibri"/>
                        </a:rPr>
                        <a:t>Prog 6 International Financial Relations</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81.5%</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72561">
                <a:tc vMerge="1">
                  <a:txBody>
                    <a:bodyPr/>
                    <a:lstStyle/>
                    <a:p>
                      <a:endParaRPr lang="en-ZA"/>
                    </a:p>
                  </a:txBody>
                  <a:tcPr/>
                </a:tc>
                <a:tc>
                  <a:txBody>
                    <a:bodyPr/>
                    <a:lstStyle/>
                    <a:p>
                      <a:pPr algn="l" fontAlgn="t"/>
                      <a:r>
                        <a:rPr lang="en-ZA" sz="1050" b="0" i="0" u="none" strike="noStrike">
                          <a:solidFill>
                            <a:srgbClr val="000000"/>
                          </a:solidFill>
                          <a:effectLst/>
                          <a:latin typeface="Calibri"/>
                        </a:rPr>
                        <a:t>Prog 7 Civil &amp; Military Pensions, Contributions to Funds &amp; Other Benefits</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60.0%</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62.5%</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98.6%</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0668">
                <a:tc vMerge="1">
                  <a:txBody>
                    <a:bodyPr/>
                    <a:lstStyle/>
                    <a:p>
                      <a:endParaRPr lang="en-ZA"/>
                    </a:p>
                  </a:txBody>
                  <a:tcPr/>
                </a:tc>
                <a:tc>
                  <a:txBody>
                    <a:bodyPr/>
                    <a:lstStyle/>
                    <a:p>
                      <a:pPr algn="l" fontAlgn="t"/>
                      <a:r>
                        <a:rPr lang="en-ZA" sz="1050" b="0" i="0" u="none" strike="noStrike">
                          <a:solidFill>
                            <a:srgbClr val="000000"/>
                          </a:solidFill>
                          <a:effectLst/>
                          <a:latin typeface="Calibri"/>
                        </a:rPr>
                        <a:t>Prog 8 Technical Support &amp; Development Finance</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63.6%</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93.7%</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78.6%</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89.7%</a:t>
                      </a:r>
                    </a:p>
                  </a:txBody>
                  <a:tcPr marL="4963" marR="4963" marT="49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66.7%</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95.7%</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0668">
                <a:tc vMerge="1">
                  <a:txBody>
                    <a:bodyPr/>
                    <a:lstStyle/>
                    <a:p>
                      <a:endParaRPr lang="en-ZA"/>
                    </a:p>
                  </a:txBody>
                  <a:tcPr/>
                </a:tc>
                <a:tc>
                  <a:txBody>
                    <a:bodyPr/>
                    <a:lstStyle/>
                    <a:p>
                      <a:pPr algn="l" fontAlgn="t"/>
                      <a:r>
                        <a:rPr lang="en-ZA" sz="1050" b="0" i="0" u="none" strike="noStrike">
                          <a:solidFill>
                            <a:srgbClr val="000000"/>
                          </a:solidFill>
                          <a:effectLst/>
                          <a:latin typeface="Calibri"/>
                        </a:rPr>
                        <a:t>Prog 9 Revenue Administration</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b"/>
                      <a:r>
                        <a:rPr lang="en-ZA" sz="1050" b="1" i="0" u="none" strike="noStrike">
                          <a:solidFill>
                            <a:srgbClr val="FFFFFF"/>
                          </a:solidFill>
                          <a:effectLst/>
                          <a:latin typeface="Calibri"/>
                        </a:rPr>
                        <a:t>No PIs</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r" fontAlgn="b"/>
                      <a:r>
                        <a:rPr lang="en-ZA" sz="1050" b="1" i="0" u="none" strike="noStrike">
                          <a:solidFill>
                            <a:srgbClr val="FFFFFF"/>
                          </a:solidFill>
                          <a:effectLst/>
                          <a:latin typeface="Calibri"/>
                        </a:rPr>
                        <a:t>No PIs</a:t>
                      </a:r>
                    </a:p>
                  </a:txBody>
                  <a:tcPr marL="4963" marR="4963" marT="496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r" fontAlgn="b"/>
                      <a:r>
                        <a:rPr lang="en-ZA" sz="1050" b="1" i="0" u="none" strike="noStrike">
                          <a:solidFill>
                            <a:srgbClr val="FFFFFF"/>
                          </a:solidFill>
                          <a:effectLst/>
                          <a:latin typeface="Calibri"/>
                        </a:rPr>
                        <a:t>No PIs</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0668">
                <a:tc vMerge="1">
                  <a:txBody>
                    <a:bodyPr/>
                    <a:lstStyle/>
                    <a:p>
                      <a:endParaRPr lang="en-ZA"/>
                    </a:p>
                  </a:txBody>
                  <a:tcPr/>
                </a:tc>
                <a:tc>
                  <a:txBody>
                    <a:bodyPr/>
                    <a:lstStyle/>
                    <a:p>
                      <a:pPr algn="l" fontAlgn="t"/>
                      <a:r>
                        <a:rPr lang="en-ZA" sz="1050" b="0" i="0" u="none" strike="noStrike">
                          <a:solidFill>
                            <a:srgbClr val="000000"/>
                          </a:solidFill>
                          <a:effectLst/>
                          <a:latin typeface="Calibri"/>
                        </a:rPr>
                        <a:t>Prog 10 Financial Intelligence and State Security</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tc>
                  <a:txBody>
                    <a:bodyPr/>
                    <a:lstStyle/>
                    <a:p>
                      <a:pPr algn="r" fontAlgn="b"/>
                      <a:r>
                        <a:rPr lang="en-ZA" sz="1050" b="0" i="0" u="none" strike="noStrike">
                          <a:solidFill>
                            <a:srgbClr val="000000"/>
                          </a:solidFill>
                          <a:effectLst/>
                          <a:latin typeface="Calibri"/>
                        </a:rPr>
                        <a:t>100.0%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tc>
                  <a:txBody>
                    <a:bodyPr/>
                    <a:lstStyle/>
                    <a:p>
                      <a:pPr algn="r" fontAlgn="b"/>
                      <a:r>
                        <a:rPr lang="en-ZA" sz="1050" b="0" i="0" u="none" strike="noStrike">
                          <a:solidFill>
                            <a:srgbClr val="000000"/>
                          </a:solidFill>
                          <a:effectLst/>
                          <a:latin typeface="Calibri"/>
                        </a:rPr>
                        <a:t>100.0%</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2206">
                <a:tc gridSpan="2">
                  <a:txBody>
                    <a:bodyPr/>
                    <a:lstStyle/>
                    <a:p>
                      <a:pPr algn="r" fontAlgn="t"/>
                      <a:r>
                        <a:rPr lang="en-ZA" sz="1050" b="1" i="0" u="none" strike="noStrike">
                          <a:solidFill>
                            <a:srgbClr val="FFFFFF"/>
                          </a:solidFill>
                          <a:effectLst/>
                          <a:latin typeface="Calibri"/>
                        </a:rPr>
                        <a:t>Totals</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64.3%</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98.0%</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71.7%</a:t>
                      </a:r>
                    </a:p>
                  </a:txBody>
                  <a:tcPr marL="4963" marR="4963" marT="49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98.9%</a:t>
                      </a:r>
                    </a:p>
                  </a:txBody>
                  <a:tcPr marL="4963" marR="4963" marT="496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76.5%</a:t>
                      </a:r>
                    </a:p>
                  </a:txBody>
                  <a:tcPr marL="4963" marR="4963" marT="49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99.0%</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260668">
                <a:tc rowSpan="3">
                  <a:txBody>
                    <a:bodyPr/>
                    <a:lstStyle/>
                    <a:p>
                      <a:pPr algn="ctr" fontAlgn="ctr"/>
                      <a:r>
                        <a:rPr lang="en-ZA" sz="1050" b="1" i="0" u="none" strike="noStrike">
                          <a:solidFill>
                            <a:srgbClr val="000000"/>
                          </a:solidFill>
                          <a:effectLst/>
                          <a:latin typeface="Calibri"/>
                        </a:rPr>
                        <a:t>Office of the Chief Justice</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Admistration</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gridSpan="2">
                  <a:txBody>
                    <a:bodyPr/>
                    <a:lstStyle/>
                    <a:p>
                      <a:pPr algn="ctr" fontAlgn="ctr"/>
                      <a:r>
                        <a:rPr lang="en-ZA" sz="1050" b="1" i="0" u="none" strike="noStrike">
                          <a:solidFill>
                            <a:srgbClr val="FFFFFF"/>
                          </a:solidFill>
                          <a:effectLst/>
                          <a:latin typeface="Calibri"/>
                        </a:rPr>
                        <a:t>New Department</a:t>
                      </a:r>
                    </a:p>
                  </a:txBody>
                  <a:tcPr marL="4963" marR="4963" marT="49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hMerge="1">
                  <a:txBody>
                    <a:bodyPr/>
                    <a:lstStyle/>
                    <a:p>
                      <a:endParaRPr lang="en-ZA"/>
                    </a:p>
                  </a:txBody>
                  <a:tcPr/>
                </a:tc>
                <a:tc>
                  <a:txBody>
                    <a:bodyPr/>
                    <a:lstStyle/>
                    <a:p>
                      <a:pPr algn="r" fontAlgn="b"/>
                      <a:r>
                        <a:rPr lang="en-ZA" sz="1050" b="0" i="0" u="none" strike="noStrike">
                          <a:solidFill>
                            <a:srgbClr val="000000"/>
                          </a:solidFill>
                          <a:effectLst/>
                          <a:latin typeface="Calibri"/>
                        </a:rPr>
                        <a:t>71.4%</a:t>
                      </a:r>
                    </a:p>
                  </a:txBody>
                  <a:tcPr marL="4963" marR="4963" marT="496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90.8%</a:t>
                      </a:r>
                    </a:p>
                  </a:txBody>
                  <a:tcPr marL="4963" marR="4963" marT="49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97.82%</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0668">
                <a:tc vMerge="1">
                  <a:txBody>
                    <a:bodyPr/>
                    <a:lstStyle/>
                    <a:p>
                      <a:endParaRPr lang="en-ZA"/>
                    </a:p>
                  </a:txBody>
                  <a:tcPr/>
                </a:tc>
                <a:tc>
                  <a:txBody>
                    <a:bodyPr/>
                    <a:lstStyle/>
                    <a:p>
                      <a:pPr algn="l" fontAlgn="t"/>
                      <a:r>
                        <a:rPr lang="en-ZA" sz="1050" b="0" i="0" u="none" strike="noStrike">
                          <a:solidFill>
                            <a:srgbClr val="000000"/>
                          </a:solidFill>
                          <a:effectLst/>
                          <a:latin typeface="Calibri"/>
                        </a:rPr>
                        <a:t>Prog 2: Judicial Support &amp; Court Admistration</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050" b="0" i="0" u="none" strike="noStrike">
                          <a:solidFill>
                            <a:srgbClr val="000000"/>
                          </a:solidFill>
                          <a:effectLst/>
                          <a:latin typeface="Calibri"/>
                        </a:rPr>
                        <a:t>83.3%</a:t>
                      </a:r>
                    </a:p>
                  </a:txBody>
                  <a:tcPr marL="4963" marR="4963" marT="496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99.5%</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40%</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98.02%</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0668">
                <a:tc vMerge="1">
                  <a:txBody>
                    <a:bodyPr/>
                    <a:lstStyle/>
                    <a:p>
                      <a:endParaRPr lang="en-ZA"/>
                    </a:p>
                  </a:txBody>
                  <a:tcPr/>
                </a:tc>
                <a:tc>
                  <a:txBody>
                    <a:bodyPr/>
                    <a:lstStyle/>
                    <a:p>
                      <a:pPr algn="l" fontAlgn="t"/>
                      <a:r>
                        <a:rPr lang="en-ZA" sz="1050" b="0" i="0" u="none" strike="noStrike">
                          <a:solidFill>
                            <a:srgbClr val="000000"/>
                          </a:solidFill>
                          <a:effectLst/>
                          <a:latin typeface="Calibri"/>
                        </a:rPr>
                        <a:t>Prog 3: Judicial Education &amp; Research</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050" b="0" i="0" u="none" strike="noStrike">
                          <a:solidFill>
                            <a:srgbClr val="000000"/>
                          </a:solidFill>
                          <a:effectLst/>
                          <a:latin typeface="Calibri"/>
                        </a:rPr>
                        <a:t>66.7%</a:t>
                      </a:r>
                    </a:p>
                  </a:txBody>
                  <a:tcPr marL="4963" marR="4963" marT="496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90.1%</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95.74%</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2206">
                <a:tc>
                  <a:txBody>
                    <a:bodyPr/>
                    <a:lstStyle/>
                    <a:p>
                      <a:pPr algn="l" fontAlgn="t"/>
                      <a:r>
                        <a:rPr lang="en-ZA" sz="1050" b="1" i="0" u="none" strike="noStrike">
                          <a:solidFill>
                            <a:srgbClr val="000000"/>
                          </a:solidFill>
                          <a:effectLst/>
                          <a:latin typeface="Calibri"/>
                        </a:rPr>
                        <a:t> </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t"/>
                      <a:r>
                        <a:rPr lang="en-ZA" sz="1050" b="1" i="0" u="none" strike="noStrike">
                          <a:solidFill>
                            <a:srgbClr val="FFFFFF"/>
                          </a:solidFill>
                          <a:effectLst/>
                          <a:latin typeface="Calibri"/>
                        </a:rPr>
                        <a:t>Totals</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r" fontAlgn="b"/>
                      <a:r>
                        <a:rPr lang="en-ZA" sz="1050" b="1" i="0" u="none" strike="noStrike">
                          <a:solidFill>
                            <a:srgbClr val="FFFFFF"/>
                          </a:solidFill>
                          <a:effectLst/>
                          <a:latin typeface="Calibri"/>
                        </a:rPr>
                        <a:t> </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77.1%</a:t>
                      </a:r>
                    </a:p>
                  </a:txBody>
                  <a:tcPr marL="4963" marR="4963" marT="49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97.9%</a:t>
                      </a:r>
                    </a:p>
                  </a:txBody>
                  <a:tcPr marL="4963" marR="4963" marT="496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66.7%</a:t>
                      </a:r>
                    </a:p>
                  </a:txBody>
                  <a:tcPr marL="4963" marR="4963" marT="496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97.9%</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60668">
                <a:tc rowSpan="4">
                  <a:txBody>
                    <a:bodyPr/>
                    <a:lstStyle/>
                    <a:p>
                      <a:pPr algn="ctr" fontAlgn="t"/>
                      <a:r>
                        <a:rPr lang="en-ZA" sz="1050" b="1" i="0" u="none" strike="noStrike">
                          <a:solidFill>
                            <a:srgbClr val="000000"/>
                          </a:solidFill>
                          <a:effectLst/>
                          <a:latin typeface="Calibri"/>
                        </a:rPr>
                        <a:t>Office of the Public Service Commission</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Programme 1: Administration</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71%</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99.80%</a:t>
                      </a:r>
                    </a:p>
                  </a:txBody>
                  <a:tcPr marL="4963" marR="4963" marT="49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4963" marR="4963" marT="496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99.80%</a:t>
                      </a:r>
                    </a:p>
                  </a:txBody>
                  <a:tcPr marL="4963" marR="4963" marT="49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84.8%</a:t>
                      </a:r>
                    </a:p>
                  </a:txBody>
                  <a:tcPr marL="4963" marR="4963" marT="496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0668">
                <a:tc vMerge="1">
                  <a:txBody>
                    <a:bodyPr/>
                    <a:lstStyle/>
                    <a:p>
                      <a:endParaRPr lang="en-ZA"/>
                    </a:p>
                  </a:txBody>
                  <a:tcPr/>
                </a:tc>
                <a:tc>
                  <a:txBody>
                    <a:bodyPr/>
                    <a:lstStyle/>
                    <a:p>
                      <a:pPr algn="l" fontAlgn="t"/>
                      <a:r>
                        <a:rPr lang="en-ZA" sz="1050" b="0" i="0" u="none" strike="noStrike">
                          <a:solidFill>
                            <a:srgbClr val="000000"/>
                          </a:solidFill>
                          <a:effectLst/>
                          <a:latin typeface="Calibri"/>
                        </a:rPr>
                        <a:t>Programme 2: Leadership &amp; Management Practices</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93%</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99.98%</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87.5%</a:t>
                      </a:r>
                    </a:p>
                  </a:txBody>
                  <a:tcPr marL="4963" marR="4963" marT="496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99.62%</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99.8%</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281">
                <a:tc vMerge="1">
                  <a:txBody>
                    <a:bodyPr/>
                    <a:lstStyle/>
                    <a:p>
                      <a:endParaRPr lang="en-ZA"/>
                    </a:p>
                  </a:txBody>
                  <a:tcPr/>
                </a:tc>
                <a:tc>
                  <a:txBody>
                    <a:bodyPr/>
                    <a:lstStyle/>
                    <a:p>
                      <a:pPr algn="l" fontAlgn="t"/>
                      <a:r>
                        <a:rPr lang="en-ZA" sz="1050" b="0" i="0" u="none" strike="noStrike">
                          <a:solidFill>
                            <a:srgbClr val="000000"/>
                          </a:solidFill>
                          <a:effectLst/>
                          <a:latin typeface="Calibri"/>
                        </a:rPr>
                        <a:t>Programme 3: Monitoring &amp; Evaluation</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82%</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99.99%</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85.7%</a:t>
                      </a:r>
                    </a:p>
                  </a:txBody>
                  <a:tcPr marL="4963" marR="4963" marT="496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99.92%</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92.3%</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99.7%</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60668">
                <a:tc vMerge="1">
                  <a:txBody>
                    <a:bodyPr/>
                    <a:lstStyle/>
                    <a:p>
                      <a:endParaRPr lang="en-ZA"/>
                    </a:p>
                  </a:txBody>
                  <a:tcPr/>
                </a:tc>
                <a:tc>
                  <a:txBody>
                    <a:bodyPr/>
                    <a:lstStyle/>
                    <a:p>
                      <a:pPr algn="l" fontAlgn="t"/>
                      <a:r>
                        <a:rPr lang="en-ZA" sz="1050" b="0" i="0" u="none" strike="noStrike">
                          <a:solidFill>
                            <a:srgbClr val="000000"/>
                          </a:solidFill>
                          <a:effectLst/>
                          <a:latin typeface="Calibri"/>
                        </a:rPr>
                        <a:t>Programme 4: Integrity &amp; Anti-Corruption</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73%</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100.00%</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100.87%</a:t>
                      </a:r>
                    </a:p>
                  </a:txBody>
                  <a:tcPr marL="4963" marR="4963" marT="496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90.0%</a:t>
                      </a:r>
                    </a:p>
                  </a:txBody>
                  <a:tcPr marL="4963" marR="4963" marT="49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2206">
                <a:tc>
                  <a:txBody>
                    <a:bodyPr/>
                    <a:lstStyle/>
                    <a:p>
                      <a:pPr algn="r" fontAlgn="t"/>
                      <a:r>
                        <a:rPr lang="en-ZA" sz="1050" b="1" i="0" u="none" strike="noStrike">
                          <a:solidFill>
                            <a:srgbClr val="FFFFFF"/>
                          </a:solidFill>
                          <a:effectLst/>
                          <a:latin typeface="Calibri"/>
                        </a:rPr>
                        <a:t> </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t"/>
                      <a:r>
                        <a:rPr lang="en-ZA" sz="1050" b="1" i="0" u="none" strike="noStrike">
                          <a:solidFill>
                            <a:srgbClr val="FFFFFF"/>
                          </a:solidFill>
                          <a:effectLst/>
                          <a:latin typeface="Calibri"/>
                        </a:rPr>
                        <a:t> </a:t>
                      </a:r>
                    </a:p>
                  </a:txBody>
                  <a:tcPr marL="4963" marR="4963" marT="49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77.9%</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99.9%</a:t>
                      </a:r>
                    </a:p>
                  </a:txBody>
                  <a:tcPr marL="4963" marR="4963" marT="49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84.5%</a:t>
                      </a:r>
                    </a:p>
                  </a:txBody>
                  <a:tcPr marL="4963" marR="4963" marT="49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100.01%</a:t>
                      </a:r>
                    </a:p>
                  </a:txBody>
                  <a:tcPr marL="4963" marR="4963" marT="496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89.6%</a:t>
                      </a:r>
                    </a:p>
                  </a:txBody>
                  <a:tcPr marL="4963" marR="4963" marT="496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99.9%</a:t>
                      </a:r>
                    </a:p>
                  </a:txBody>
                  <a:tcPr marL="4963" marR="4963" marT="49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2368540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56</a:t>
            </a:fld>
            <a:endParaRPr lang="en-US" dirty="0"/>
          </a:p>
        </p:txBody>
      </p:sp>
      <p:sp>
        <p:nvSpPr>
          <p:cNvPr id="4" name="Title 1"/>
          <p:cNvSpPr txBox="1">
            <a:spLocks/>
          </p:cNvSpPr>
          <p:nvPr/>
        </p:nvSpPr>
        <p:spPr bwMode="auto">
          <a:xfrm>
            <a:off x="489036" y="1947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(9)</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2519169611"/>
              </p:ext>
            </p:extLst>
          </p:nvPr>
        </p:nvGraphicFramePr>
        <p:xfrm>
          <a:off x="179512" y="739553"/>
          <a:ext cx="8712968" cy="5330567"/>
        </p:xfrm>
        <a:graphic>
          <a:graphicData uri="http://schemas.openxmlformats.org/drawingml/2006/table">
            <a:tbl>
              <a:tblPr/>
              <a:tblGrid>
                <a:gridCol w="1306943"/>
                <a:gridCol w="2976931"/>
                <a:gridCol w="871297"/>
                <a:gridCol w="653473"/>
                <a:gridCol w="871297"/>
                <a:gridCol w="653473"/>
                <a:gridCol w="798689"/>
                <a:gridCol w="580865"/>
              </a:tblGrid>
              <a:tr h="193485">
                <a:tc rowSpan="2">
                  <a:txBody>
                    <a:bodyPr/>
                    <a:lstStyle/>
                    <a:p>
                      <a:pPr algn="ctr" fontAlgn="ctr"/>
                      <a:r>
                        <a:rPr lang="en-ZA" sz="1050" b="1" i="0" u="none" strike="noStrike" dirty="0">
                          <a:solidFill>
                            <a:schemeClr val="bg1"/>
                          </a:solidFill>
                          <a:effectLst/>
                          <a:latin typeface="Calibri"/>
                        </a:rPr>
                        <a:t>DEPARTMENT</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5971" marR="5971" marT="59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5971" marR="5971" marT="597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5971" marR="5971" marT="597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310575">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dirty="0">
                          <a:solidFill>
                            <a:srgbClr val="000000"/>
                          </a:solidFill>
                          <a:effectLst/>
                          <a:latin typeface="Calibri"/>
                        </a:rPr>
                        <a:t>%  Spend</a:t>
                      </a:r>
                    </a:p>
                  </a:txBody>
                  <a:tcPr marL="5971" marR="5971" marT="59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5971" marR="5971" marT="5971"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Spend</a:t>
                      </a:r>
                    </a:p>
                  </a:txBody>
                  <a:tcPr marL="5971" marR="5971" marT="5971"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5971" marR="5971" marT="5971"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dirty="0">
                          <a:solidFill>
                            <a:srgbClr val="000000"/>
                          </a:solidFill>
                          <a:effectLst/>
                          <a:latin typeface="Calibri"/>
                        </a:rPr>
                        <a:t>% Spend</a:t>
                      </a:r>
                    </a:p>
                  </a:txBody>
                  <a:tcPr marL="5971" marR="5971" marT="59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78005">
                <a:tc rowSpan="7">
                  <a:txBody>
                    <a:bodyPr/>
                    <a:lstStyle/>
                    <a:p>
                      <a:pPr algn="ctr" fontAlgn="t"/>
                      <a:r>
                        <a:rPr lang="en-ZA" sz="1050" b="1" i="0" u="none" strike="noStrike">
                          <a:solidFill>
                            <a:srgbClr val="000000"/>
                          </a:solidFill>
                          <a:effectLst/>
                          <a:latin typeface="Calibri"/>
                        </a:rPr>
                        <a:t>Planning, Monitoring and Evaluation</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68.8%</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99.2%</a:t>
                      </a:r>
                    </a:p>
                  </a:txBody>
                  <a:tcPr marL="5971" marR="5971" marT="59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64.7%</a:t>
                      </a:r>
                    </a:p>
                  </a:txBody>
                  <a:tcPr marL="5971" marR="5971" marT="59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78.6%</a:t>
                      </a:r>
                    </a:p>
                  </a:txBody>
                  <a:tcPr marL="5971" marR="5971" marT="597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94.3%</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8005">
                <a:tc vMerge="1">
                  <a:txBody>
                    <a:bodyPr/>
                    <a:lstStyle/>
                    <a:p>
                      <a:endParaRPr lang="en-ZA"/>
                    </a:p>
                  </a:txBody>
                  <a:tcPr/>
                </a:tc>
                <a:tc>
                  <a:txBody>
                    <a:bodyPr/>
                    <a:lstStyle/>
                    <a:p>
                      <a:pPr algn="l" fontAlgn="t"/>
                      <a:r>
                        <a:rPr lang="en-ZA" sz="1050" b="0" i="0" u="none" strike="noStrike">
                          <a:solidFill>
                            <a:srgbClr val="000000"/>
                          </a:solidFill>
                          <a:effectLst/>
                          <a:latin typeface="Calibri"/>
                        </a:rPr>
                        <a:t>Prog 2 Outcomes Monitoring and Evaluation</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57.9%</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94.0%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63.2%</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99.4%</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78.9%</a:t>
                      </a:r>
                    </a:p>
                  </a:txBody>
                  <a:tcPr marL="5971" marR="5971" marT="5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96.3%</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56011">
                <a:tc vMerge="1">
                  <a:txBody>
                    <a:bodyPr/>
                    <a:lstStyle/>
                    <a:p>
                      <a:endParaRPr lang="en-ZA"/>
                    </a:p>
                  </a:txBody>
                  <a:tcPr/>
                </a:tc>
                <a:tc>
                  <a:txBody>
                    <a:bodyPr/>
                    <a:lstStyle/>
                    <a:p>
                      <a:pPr algn="l" fontAlgn="t"/>
                      <a:r>
                        <a:rPr lang="en-ZA" sz="1050" b="0" i="0" u="none" strike="noStrike">
                          <a:solidFill>
                            <a:srgbClr val="000000"/>
                          </a:solidFill>
                          <a:effectLst/>
                          <a:latin typeface="Calibri"/>
                        </a:rPr>
                        <a:t>Prog 3 Institutional Performance Monitoring and Evaluation</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85.0%</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98.2%</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73.7%</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85.7%</a:t>
                      </a:r>
                    </a:p>
                  </a:txBody>
                  <a:tcPr marL="5971" marR="5971" marT="5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99.2%</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1223">
                <a:tc vMerge="1">
                  <a:txBody>
                    <a:bodyPr/>
                    <a:lstStyle/>
                    <a:p>
                      <a:endParaRPr lang="en-ZA"/>
                    </a:p>
                  </a:txBody>
                  <a:tcPr/>
                </a:tc>
                <a:tc>
                  <a:txBody>
                    <a:bodyPr/>
                    <a:lstStyle/>
                    <a:p>
                      <a:pPr algn="l" fontAlgn="t"/>
                      <a:r>
                        <a:rPr lang="en-ZA" sz="1050" b="0" i="0" u="none" strike="noStrike">
                          <a:solidFill>
                            <a:srgbClr val="000000"/>
                          </a:solidFill>
                          <a:effectLst/>
                          <a:latin typeface="Calibri"/>
                        </a:rPr>
                        <a:t>Prog 4 National Planning</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36.4%</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80.2%</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66.7%</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93.5%</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88.9%</a:t>
                      </a:r>
                    </a:p>
                  </a:txBody>
                  <a:tcPr marL="5971" marR="5971" marT="5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95.4%</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23799">
                <a:tc vMerge="1">
                  <a:txBody>
                    <a:bodyPr/>
                    <a:lstStyle/>
                    <a:p>
                      <a:endParaRPr lang="en-ZA"/>
                    </a:p>
                  </a:txBody>
                  <a:tcPr/>
                </a:tc>
                <a:tc>
                  <a:txBody>
                    <a:bodyPr/>
                    <a:lstStyle/>
                    <a:p>
                      <a:pPr algn="l" fontAlgn="b"/>
                      <a:r>
                        <a:rPr lang="en-ZA" sz="1050" b="0" i="0" u="none" strike="noStrike">
                          <a:solidFill>
                            <a:srgbClr val="000000"/>
                          </a:solidFill>
                          <a:effectLst/>
                          <a:latin typeface="Calibri"/>
                        </a:rPr>
                        <a:t>Prog 5 National Youth Development Programme</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0.0%</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71490">
                <a:tc vMerge="1">
                  <a:txBody>
                    <a:bodyPr/>
                    <a:lstStyle/>
                    <a:p>
                      <a:endParaRPr lang="en-ZA"/>
                    </a:p>
                  </a:txBody>
                  <a:tcPr/>
                </a:tc>
                <a:tc>
                  <a:txBody>
                    <a:bodyPr/>
                    <a:lstStyle/>
                    <a:p>
                      <a:pPr algn="l" fontAlgn="t"/>
                      <a:r>
                        <a:rPr lang="en-ZA" sz="1050" b="0" i="0" u="none" strike="noStrike">
                          <a:solidFill>
                            <a:srgbClr val="000000"/>
                          </a:solidFill>
                          <a:effectLst/>
                          <a:latin typeface="Calibri"/>
                        </a:rPr>
                        <a:t>Prog 3 Monitoring &amp; Evaluation Coordination &amp; Support - changed after 2012/13</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gridSpan="2">
                  <a:txBody>
                    <a:bodyPr/>
                    <a:lstStyle/>
                    <a:p>
                      <a:pPr algn="ctr" fontAlgn="ctr"/>
                      <a:r>
                        <a:rPr lang="en-ZA" sz="1050" b="1" i="0" u="none" strike="noStrike">
                          <a:solidFill>
                            <a:srgbClr val="FFFFFF"/>
                          </a:solidFill>
                          <a:effectLst/>
                          <a:latin typeface="Calibri"/>
                        </a:rPr>
                        <a:t>Programme changed after 2012/13</a:t>
                      </a:r>
                    </a:p>
                  </a:txBody>
                  <a:tcPr marL="5971" marR="5971" marT="59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rowSpan="2" hMerge="1">
                  <a:txBody>
                    <a:bodyPr/>
                    <a:lstStyle/>
                    <a:p>
                      <a:endParaRPr lang="en-ZA"/>
                    </a:p>
                  </a:txBody>
                  <a:tcPr/>
                </a:tc>
                <a:tc rowSpan="2" gridSpan="2">
                  <a:txBody>
                    <a:bodyPr/>
                    <a:lstStyle/>
                    <a:p>
                      <a:pPr algn="ctr" fontAlgn="ctr"/>
                      <a:r>
                        <a:rPr lang="en-ZA" sz="1050" b="1" i="0" u="none" strike="noStrike">
                          <a:solidFill>
                            <a:srgbClr val="FFFFFF"/>
                          </a:solidFill>
                          <a:effectLst/>
                          <a:latin typeface="Calibri"/>
                        </a:rPr>
                        <a:t>Programmes changed after 2012/13</a:t>
                      </a:r>
                    </a:p>
                  </a:txBody>
                  <a:tcPr marL="5971" marR="5971" marT="5971"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2" hMerge="1">
                  <a:txBody>
                    <a:bodyPr/>
                    <a:lstStyle/>
                    <a:p>
                      <a:endParaRPr lang="en-ZA"/>
                    </a:p>
                  </a:txBody>
                  <a:tcPr/>
                </a:tc>
                <a:tc rowSpan="2" gridSpan="2">
                  <a:txBody>
                    <a:bodyPr/>
                    <a:lstStyle/>
                    <a:p>
                      <a:pPr algn="ctr" fontAlgn="ctr"/>
                      <a:r>
                        <a:rPr lang="en-ZA" sz="1050" b="1" i="0" u="none" strike="noStrike">
                          <a:solidFill>
                            <a:srgbClr val="FFFFFF"/>
                          </a:solidFill>
                          <a:effectLst/>
                          <a:latin typeface="Calibri"/>
                        </a:rPr>
                        <a:t>Programmes changed after 2012/13</a:t>
                      </a:r>
                    </a:p>
                  </a:txBody>
                  <a:tcPr marL="5971" marR="5971" marT="59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hMerge="1">
                  <a:txBody>
                    <a:bodyPr/>
                    <a:lstStyle/>
                    <a:p>
                      <a:endParaRPr lang="en-ZA"/>
                    </a:p>
                  </a:txBody>
                  <a:tcPr/>
                </a:tc>
              </a:tr>
              <a:tr h="191667">
                <a:tc vMerge="1">
                  <a:txBody>
                    <a:bodyPr/>
                    <a:lstStyle/>
                    <a:p>
                      <a:endParaRPr lang="en-ZA"/>
                    </a:p>
                  </a:txBody>
                  <a:tcPr/>
                </a:tc>
                <a:tc>
                  <a:txBody>
                    <a:bodyPr/>
                    <a:lstStyle/>
                    <a:p>
                      <a:pPr algn="l" fontAlgn="t"/>
                      <a:r>
                        <a:rPr lang="en-ZA" sz="1050" b="0" i="0" u="none" strike="noStrike">
                          <a:solidFill>
                            <a:srgbClr val="000000"/>
                          </a:solidFill>
                          <a:effectLst/>
                          <a:latin typeface="Calibri"/>
                        </a:rPr>
                        <a:t>Prog 4 Public Sector Oversight- changed after 2012/13</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93485">
                <a:tc gridSpan="2">
                  <a:txBody>
                    <a:bodyPr/>
                    <a:lstStyle/>
                    <a:p>
                      <a:pPr algn="r" fontAlgn="t"/>
                      <a:r>
                        <a:rPr lang="en-ZA" sz="1050" b="1" i="0" u="none" strike="noStrike">
                          <a:solidFill>
                            <a:srgbClr val="FFFFFF"/>
                          </a:solidFill>
                          <a:effectLst/>
                          <a:latin typeface="Calibri"/>
                        </a:rPr>
                        <a:t>Totals</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60.6%</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96.6%</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68.2%</a:t>
                      </a:r>
                    </a:p>
                  </a:txBody>
                  <a:tcPr marL="5971" marR="5971" marT="59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99.3%</a:t>
                      </a:r>
                    </a:p>
                  </a:txBody>
                  <a:tcPr marL="5971" marR="5971" marT="5971" marB="0" anchor="b">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83.1%</a:t>
                      </a:r>
                    </a:p>
                  </a:txBody>
                  <a:tcPr marL="5971" marR="5971" marT="597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97.9%</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323799">
                <a:tc rowSpan="5">
                  <a:txBody>
                    <a:bodyPr/>
                    <a:lstStyle/>
                    <a:p>
                      <a:pPr algn="ctr" fontAlgn="t"/>
                      <a:r>
                        <a:rPr lang="en-ZA" sz="1050" b="1" i="0" u="none" strike="noStrike">
                          <a:solidFill>
                            <a:srgbClr val="000000"/>
                          </a:solidFill>
                          <a:effectLst/>
                          <a:latin typeface="Calibri"/>
                        </a:rPr>
                        <a:t>Police</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dirty="0">
                          <a:solidFill>
                            <a:srgbClr val="000000"/>
                          </a:solidFill>
                          <a:effectLst/>
                          <a:latin typeface="Calibri"/>
                        </a:rPr>
                        <a:t>Prog 1 Administration</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83.8%</a:t>
                      </a:r>
                    </a:p>
                  </a:txBody>
                  <a:tcPr marL="5971" marR="5971" marT="59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69.2%</a:t>
                      </a:r>
                    </a:p>
                  </a:txBody>
                  <a:tcPr marL="5971" marR="5971" marT="597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23799">
                <a:tc vMerge="1">
                  <a:txBody>
                    <a:bodyPr/>
                    <a:lstStyle/>
                    <a:p>
                      <a:endParaRPr lang="en-ZA"/>
                    </a:p>
                  </a:txBody>
                  <a:tcPr/>
                </a:tc>
                <a:tc>
                  <a:txBody>
                    <a:bodyPr/>
                    <a:lstStyle/>
                    <a:p>
                      <a:pPr algn="l" fontAlgn="b"/>
                      <a:r>
                        <a:rPr lang="en-ZA" sz="1050" b="0" i="0" u="none" strike="noStrike">
                          <a:solidFill>
                            <a:srgbClr val="000000"/>
                          </a:solidFill>
                          <a:effectLst/>
                          <a:latin typeface="Calibri"/>
                        </a:rPr>
                        <a:t>Prog 2 Visible Policing</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80.0%</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102.7%</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60.9%</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68.6%</a:t>
                      </a:r>
                    </a:p>
                  </a:txBody>
                  <a:tcPr marL="5971" marR="5971" marT="5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23799">
                <a:tc vMerge="1">
                  <a:txBody>
                    <a:bodyPr/>
                    <a:lstStyle/>
                    <a:p>
                      <a:endParaRPr lang="en-ZA"/>
                    </a:p>
                  </a:txBody>
                  <a:tcPr/>
                </a:tc>
                <a:tc>
                  <a:txBody>
                    <a:bodyPr/>
                    <a:lstStyle/>
                    <a:p>
                      <a:pPr algn="l" fontAlgn="b"/>
                      <a:r>
                        <a:rPr lang="en-ZA" sz="1050" b="0" i="0" u="none" strike="noStrike">
                          <a:solidFill>
                            <a:srgbClr val="000000"/>
                          </a:solidFill>
                          <a:effectLst/>
                          <a:latin typeface="Calibri"/>
                        </a:rPr>
                        <a:t>Prog 3 Detective Services</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60.0%</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60.7%</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79.4%</a:t>
                      </a:r>
                    </a:p>
                  </a:txBody>
                  <a:tcPr marL="5971" marR="5971" marT="5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23799">
                <a:tc vMerge="1">
                  <a:txBody>
                    <a:bodyPr/>
                    <a:lstStyle/>
                    <a:p>
                      <a:endParaRPr lang="en-ZA"/>
                    </a:p>
                  </a:txBody>
                  <a:tcPr/>
                </a:tc>
                <a:tc>
                  <a:txBody>
                    <a:bodyPr/>
                    <a:lstStyle/>
                    <a:p>
                      <a:pPr algn="l" fontAlgn="b"/>
                      <a:r>
                        <a:rPr lang="en-ZA" sz="1050" b="0" i="0" u="none" strike="noStrike">
                          <a:solidFill>
                            <a:srgbClr val="000000"/>
                          </a:solidFill>
                          <a:effectLst/>
                          <a:latin typeface="Calibri"/>
                        </a:rPr>
                        <a:t>Prog 4 Crime Intelligence</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5971" marR="5971" marT="5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23799">
                <a:tc vMerge="1">
                  <a:txBody>
                    <a:bodyPr/>
                    <a:lstStyle/>
                    <a:p>
                      <a:endParaRPr lang="en-ZA"/>
                    </a:p>
                  </a:txBody>
                  <a:tcPr/>
                </a:tc>
                <a:tc>
                  <a:txBody>
                    <a:bodyPr/>
                    <a:lstStyle/>
                    <a:p>
                      <a:pPr algn="l" fontAlgn="b"/>
                      <a:r>
                        <a:rPr lang="en-ZA" sz="1050" b="0" i="0" u="none" strike="noStrike">
                          <a:solidFill>
                            <a:srgbClr val="000000"/>
                          </a:solidFill>
                          <a:effectLst/>
                          <a:latin typeface="Calibri"/>
                        </a:rPr>
                        <a:t>Prog 5 Protection &amp; Security</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23799">
                <a:tc gridSpan="2">
                  <a:txBody>
                    <a:bodyPr/>
                    <a:lstStyle/>
                    <a:p>
                      <a:pPr algn="r" fontAlgn="b"/>
                      <a:r>
                        <a:rPr lang="en-ZA" sz="1050" b="1" i="0" u="none" strike="noStrike">
                          <a:solidFill>
                            <a:srgbClr val="FFFFFF"/>
                          </a:solidFill>
                          <a:effectLst/>
                          <a:latin typeface="Calibri"/>
                        </a:rPr>
                        <a:t>Totals </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71.1%</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101.4%</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75.2%</a:t>
                      </a:r>
                    </a:p>
                  </a:txBody>
                  <a:tcPr marL="5971" marR="5971" marT="59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5971" marR="5971" marT="5971"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74.5%</a:t>
                      </a:r>
                    </a:p>
                  </a:txBody>
                  <a:tcPr marL="5971" marR="5971" marT="597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100.0%</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39920">
                <a:tc rowSpan="3">
                  <a:txBody>
                    <a:bodyPr/>
                    <a:lstStyle/>
                    <a:p>
                      <a:pPr algn="ctr" fontAlgn="t"/>
                      <a:r>
                        <a:rPr lang="en-ZA" sz="1050" b="1" i="0" u="none" strike="noStrike">
                          <a:solidFill>
                            <a:srgbClr val="000000"/>
                          </a:solidFill>
                          <a:effectLst/>
                          <a:latin typeface="Calibri"/>
                        </a:rPr>
                        <a:t>Public Enterprises </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dirty="0">
                          <a:solidFill>
                            <a:srgbClr val="000000"/>
                          </a:solidFill>
                          <a:effectLst/>
                          <a:latin typeface="Calibri"/>
                        </a:rPr>
                        <a:t>Prog 1 Administration</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64.7%</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92.8%</a:t>
                      </a:r>
                    </a:p>
                  </a:txBody>
                  <a:tcPr marL="5971" marR="5971" marT="59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90.0%</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50.0%</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050" b="0" i="0" u="none" strike="noStrike">
                          <a:solidFill>
                            <a:srgbClr val="000000"/>
                          </a:solidFill>
                          <a:effectLst/>
                          <a:latin typeface="Calibri"/>
                        </a:rPr>
                        <a:t>98.7%</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2182">
                <a:tc vMerge="1">
                  <a:txBody>
                    <a:bodyPr/>
                    <a:lstStyle/>
                    <a:p>
                      <a:endParaRPr lang="en-ZA"/>
                    </a:p>
                  </a:txBody>
                  <a:tcPr/>
                </a:tc>
                <a:tc>
                  <a:txBody>
                    <a:bodyPr/>
                    <a:lstStyle/>
                    <a:p>
                      <a:pPr algn="l" fontAlgn="t"/>
                      <a:r>
                        <a:rPr lang="en-ZA" sz="1050" b="0" i="0" u="none" strike="noStrike">
                          <a:solidFill>
                            <a:srgbClr val="000000"/>
                          </a:solidFill>
                          <a:effectLst/>
                          <a:latin typeface="Calibri"/>
                        </a:rPr>
                        <a:t>Prog 2 Legal and Governance</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25.0%</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dirty="0">
                          <a:solidFill>
                            <a:srgbClr val="000000"/>
                          </a:solidFill>
                          <a:effectLst/>
                          <a:latin typeface="Calibri"/>
                        </a:rPr>
                        <a:t>83.6%</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83.9%</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66.7%</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90.0%</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2182">
                <a:tc vMerge="1">
                  <a:txBody>
                    <a:bodyPr/>
                    <a:lstStyle/>
                    <a:p>
                      <a:endParaRPr lang="en-ZA"/>
                    </a:p>
                  </a:txBody>
                  <a:tcPr/>
                </a:tc>
                <a:tc>
                  <a:txBody>
                    <a:bodyPr/>
                    <a:lstStyle/>
                    <a:p>
                      <a:pPr algn="l" fontAlgn="t"/>
                      <a:r>
                        <a:rPr lang="en-ZA" sz="1050" b="0" i="0" u="none" strike="noStrike">
                          <a:solidFill>
                            <a:srgbClr val="000000"/>
                          </a:solidFill>
                          <a:effectLst/>
                          <a:latin typeface="Calibri"/>
                        </a:rPr>
                        <a:t>Prog 3 Portf Man &amp; Strategic Partnerships</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68.8%</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93.5%</a:t>
                      </a:r>
                    </a:p>
                  </a:txBody>
                  <a:tcPr marL="5971" marR="5971" marT="597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81.0%</a:t>
                      </a:r>
                    </a:p>
                  </a:txBody>
                  <a:tcPr marL="5971" marR="5971" marT="597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88.2%</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88.9%</a:t>
                      </a:r>
                    </a:p>
                  </a:txBody>
                  <a:tcPr marL="5971" marR="5971" marT="5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85744">
                <a:tc gridSpan="2">
                  <a:txBody>
                    <a:bodyPr/>
                    <a:lstStyle/>
                    <a:p>
                      <a:pPr algn="r" fontAlgn="t"/>
                      <a:r>
                        <a:rPr lang="en-ZA" sz="1050" b="1" i="0" u="none" strike="noStrike">
                          <a:solidFill>
                            <a:srgbClr val="FFFFFF"/>
                          </a:solidFill>
                          <a:effectLst/>
                          <a:latin typeface="Calibri"/>
                        </a:rPr>
                        <a:t>Totals</a:t>
                      </a:r>
                    </a:p>
                  </a:txBody>
                  <a:tcPr marL="5971" marR="5971" marT="59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65.2%</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92.4%</a:t>
                      </a:r>
                    </a:p>
                  </a:txBody>
                  <a:tcPr marL="5971" marR="5971" marT="5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84.6%</a:t>
                      </a:r>
                    </a:p>
                  </a:txBody>
                  <a:tcPr marL="5971" marR="5971" marT="59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99.8%</a:t>
                      </a:r>
                    </a:p>
                  </a:txBody>
                  <a:tcPr marL="5971" marR="5971" marT="5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81.8%</a:t>
                      </a:r>
                    </a:p>
                  </a:txBody>
                  <a:tcPr marL="5971" marR="5971" marT="5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94.7%</a:t>
                      </a:r>
                    </a:p>
                  </a:txBody>
                  <a:tcPr marL="5971" marR="5971" marT="59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234442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57</a:t>
            </a:fld>
            <a:endParaRPr lang="en-US" dirty="0"/>
          </a:p>
        </p:txBody>
      </p:sp>
      <p:sp>
        <p:nvSpPr>
          <p:cNvPr id="4" name="Title 1"/>
          <p:cNvSpPr txBox="1">
            <a:spLocks/>
          </p:cNvSpPr>
          <p:nvPr/>
        </p:nvSpPr>
        <p:spPr bwMode="auto">
          <a:xfrm>
            <a:off x="464564" y="4487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(10)</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2034978431"/>
              </p:ext>
            </p:extLst>
          </p:nvPr>
        </p:nvGraphicFramePr>
        <p:xfrm>
          <a:off x="179515" y="620690"/>
          <a:ext cx="8640958" cy="5875210"/>
        </p:xfrm>
        <a:graphic>
          <a:graphicData uri="http://schemas.openxmlformats.org/drawingml/2006/table">
            <a:tbl>
              <a:tblPr/>
              <a:tblGrid>
                <a:gridCol w="1285430"/>
                <a:gridCol w="3142166"/>
                <a:gridCol w="785542"/>
                <a:gridCol w="642716"/>
                <a:gridCol w="856955"/>
                <a:gridCol w="571303"/>
                <a:gridCol w="714129"/>
                <a:gridCol w="642717"/>
              </a:tblGrid>
              <a:tr h="157611">
                <a:tc rowSpan="2">
                  <a:txBody>
                    <a:bodyPr/>
                    <a:lstStyle/>
                    <a:p>
                      <a:pPr algn="ctr" fontAlgn="ctr"/>
                      <a:r>
                        <a:rPr lang="en-ZA" sz="1050" b="1" i="0" u="none" strike="noStrike" dirty="0">
                          <a:solidFill>
                            <a:schemeClr val="bg1"/>
                          </a:solidFill>
                          <a:effectLst/>
                          <a:latin typeface="Calibri"/>
                        </a:rPr>
                        <a:t>DEPARTMENT</a:t>
                      </a:r>
                    </a:p>
                  </a:txBody>
                  <a:tcPr marL="4656" marR="4656" marT="46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4656" marR="4656" marT="46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4656" marR="4656" marT="46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4656" marR="4656" marT="46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255899">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4656" marR="4656" marT="46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Spend</a:t>
                      </a:r>
                    </a:p>
                  </a:txBody>
                  <a:tcPr marL="4656" marR="4656" marT="465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4656" marR="4656" marT="4656"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Spend</a:t>
                      </a:r>
                    </a:p>
                  </a:txBody>
                  <a:tcPr marL="4656" marR="4656" marT="465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4656" marR="4656" marT="4656"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a:solidFill>
                            <a:srgbClr val="000000"/>
                          </a:solidFill>
                          <a:effectLst/>
                          <a:latin typeface="Calibri"/>
                        </a:rPr>
                        <a:t>% Spend</a:t>
                      </a:r>
                    </a:p>
                  </a:txBody>
                  <a:tcPr marL="4656" marR="4656" marT="46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60385">
                <a:tc rowSpan="6">
                  <a:txBody>
                    <a:bodyPr/>
                    <a:lstStyle/>
                    <a:p>
                      <a:pPr algn="ctr" fontAlgn="t"/>
                      <a:r>
                        <a:rPr lang="en-ZA" sz="1050" b="1" i="0" u="none" strike="noStrike">
                          <a:solidFill>
                            <a:srgbClr val="000000"/>
                          </a:solidFill>
                          <a:effectLst/>
                          <a:latin typeface="Calibri"/>
                        </a:rPr>
                        <a:t>Public Service and Administration</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92.9%</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91.1%</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91.1%</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98.8%</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2282">
                <a:tc vMerge="1">
                  <a:txBody>
                    <a:bodyPr/>
                    <a:lstStyle/>
                    <a:p>
                      <a:endParaRPr lang="en-ZA"/>
                    </a:p>
                  </a:txBody>
                  <a:tcPr/>
                </a:tc>
                <a:tc>
                  <a:txBody>
                    <a:bodyPr/>
                    <a:lstStyle/>
                    <a:p>
                      <a:pPr algn="l" fontAlgn="b"/>
                      <a:r>
                        <a:rPr lang="en-ZA" sz="1050" b="0" i="0" u="none" strike="noStrike">
                          <a:solidFill>
                            <a:srgbClr val="000000"/>
                          </a:solidFill>
                          <a:effectLst/>
                          <a:latin typeface="Calibri"/>
                        </a:rPr>
                        <a:t>Prog 2 Human Resource Management &amp; Development</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85.7%</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95.8%</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7812">
                <a:tc vMerge="1">
                  <a:txBody>
                    <a:bodyPr/>
                    <a:lstStyle/>
                    <a:p>
                      <a:endParaRPr lang="en-ZA"/>
                    </a:p>
                  </a:txBody>
                  <a:tcPr/>
                </a:tc>
                <a:tc>
                  <a:txBody>
                    <a:bodyPr/>
                    <a:lstStyle/>
                    <a:p>
                      <a:pPr algn="l" fontAlgn="b"/>
                      <a:r>
                        <a:rPr lang="en-ZA" sz="1050" b="0" i="0" u="none" strike="noStrike">
                          <a:solidFill>
                            <a:srgbClr val="000000"/>
                          </a:solidFill>
                          <a:effectLst/>
                          <a:latin typeface="Calibri"/>
                        </a:rPr>
                        <a:t>Prog 3 Labour Relations and Remuneration Management</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55.6%</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90.5%</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0766">
                <a:tc vMerge="1">
                  <a:txBody>
                    <a:bodyPr/>
                    <a:lstStyle/>
                    <a:p>
                      <a:endParaRPr lang="en-ZA"/>
                    </a:p>
                  </a:txBody>
                  <a:tcPr/>
                </a:tc>
                <a:tc>
                  <a:txBody>
                    <a:bodyPr/>
                    <a:lstStyle/>
                    <a:p>
                      <a:pPr algn="l" fontAlgn="b"/>
                      <a:r>
                        <a:rPr lang="en-ZA" sz="1050" b="0" i="0" u="none" strike="noStrike">
                          <a:solidFill>
                            <a:srgbClr val="000000"/>
                          </a:solidFill>
                          <a:effectLst/>
                          <a:latin typeface="Calibri"/>
                        </a:rPr>
                        <a:t>Prog 4 Public Sector Information Communication Technology Management</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52.8%</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52.8%</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75.0%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91.7%</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0766">
                <a:tc vMerge="1">
                  <a:txBody>
                    <a:bodyPr/>
                    <a:lstStyle/>
                    <a:p>
                      <a:endParaRPr lang="en-ZA"/>
                    </a:p>
                  </a:txBody>
                  <a:tcPr/>
                </a:tc>
                <a:tc>
                  <a:txBody>
                    <a:bodyPr/>
                    <a:lstStyle/>
                    <a:p>
                      <a:pPr algn="l" fontAlgn="b"/>
                      <a:r>
                        <a:rPr lang="en-ZA" sz="1050" b="0" i="0" u="none" strike="noStrike">
                          <a:solidFill>
                            <a:srgbClr val="000000"/>
                          </a:solidFill>
                          <a:effectLst/>
                          <a:latin typeface="Calibri"/>
                        </a:rPr>
                        <a:t>Prog 5 Service Delivery and Organisational Transformation</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98.2%</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98.2%</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98.6%</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6976">
                <a:tc vMerge="1">
                  <a:txBody>
                    <a:bodyPr/>
                    <a:lstStyle/>
                    <a:p>
                      <a:endParaRPr lang="en-ZA"/>
                    </a:p>
                  </a:txBody>
                  <a:tcPr/>
                </a:tc>
                <a:tc>
                  <a:txBody>
                    <a:bodyPr/>
                    <a:lstStyle/>
                    <a:p>
                      <a:pPr algn="l" fontAlgn="b"/>
                      <a:r>
                        <a:rPr lang="en-ZA" sz="1050" b="0" i="0" u="none" strike="noStrike">
                          <a:solidFill>
                            <a:srgbClr val="000000"/>
                          </a:solidFill>
                          <a:effectLst/>
                          <a:latin typeface="Calibri"/>
                        </a:rPr>
                        <a:t>Prog 6 Governance and International Relations</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88.9%</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97.5%</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97.5%</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99.2%</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7611">
                <a:tc gridSpan="2">
                  <a:txBody>
                    <a:bodyPr/>
                    <a:lstStyle/>
                    <a:p>
                      <a:pPr algn="r" fontAlgn="b"/>
                      <a:r>
                        <a:rPr lang="en-ZA" sz="1050" b="1" i="0" u="none" strike="noStrike">
                          <a:solidFill>
                            <a:srgbClr val="FFFFFF"/>
                          </a:solidFill>
                          <a:effectLst/>
                          <a:latin typeface="Calibri"/>
                        </a:rPr>
                        <a:t>Totals</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92.9%</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93.0%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a:t>
                      </a:r>
                    </a:p>
                  </a:txBody>
                  <a:tcPr marL="4656" marR="4656" marT="465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93%</a:t>
                      </a:r>
                    </a:p>
                  </a:txBody>
                  <a:tcPr marL="4656" marR="4656" marT="465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89.4%</a:t>
                      </a:r>
                    </a:p>
                  </a:txBody>
                  <a:tcPr marL="4656" marR="4656" marT="465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97.9%</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57611">
                <a:tc rowSpan="5">
                  <a:txBody>
                    <a:bodyPr/>
                    <a:lstStyle/>
                    <a:p>
                      <a:pPr algn="ctr" fontAlgn="t"/>
                      <a:r>
                        <a:rPr lang="en-ZA" sz="1050" b="1" i="0" u="none" strike="noStrike">
                          <a:solidFill>
                            <a:srgbClr val="000000"/>
                          </a:solidFill>
                          <a:effectLst/>
                          <a:latin typeface="Calibri"/>
                        </a:rPr>
                        <a:t>Public Works</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78.1%</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86.7%</a:t>
                      </a:r>
                    </a:p>
                  </a:txBody>
                  <a:tcPr marL="4656" marR="4656" marT="46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99.8%</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62.5%</a:t>
                      </a:r>
                    </a:p>
                  </a:txBody>
                  <a:tcPr marL="4656" marR="4656" marT="465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87.3%</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63921">
                <a:tc vMerge="1">
                  <a:txBody>
                    <a:bodyPr/>
                    <a:lstStyle/>
                    <a:p>
                      <a:endParaRPr lang="en-ZA"/>
                    </a:p>
                  </a:txBody>
                  <a:tcPr/>
                </a:tc>
                <a:tc>
                  <a:txBody>
                    <a:bodyPr/>
                    <a:lstStyle/>
                    <a:p>
                      <a:pPr algn="l" fontAlgn="t"/>
                      <a:r>
                        <a:rPr lang="en-ZA" sz="1050" b="0" i="0" u="none" strike="noStrike">
                          <a:solidFill>
                            <a:srgbClr val="000000"/>
                          </a:solidFill>
                          <a:effectLst/>
                          <a:latin typeface="Calibri"/>
                        </a:rPr>
                        <a:t>Prog 2 Immovable Asset Investment Management Programme: changed to Immovable Asset Management in 2013/14 &amp; 2014/15</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23.5%</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97.5%</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97.2%</a:t>
                      </a:r>
                    </a:p>
                  </a:txBody>
                  <a:tcPr marL="4656" marR="4656" marT="465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57.5%</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10766">
                <a:tc vMerge="1">
                  <a:txBody>
                    <a:bodyPr/>
                    <a:lstStyle/>
                    <a:p>
                      <a:endParaRPr lang="en-ZA"/>
                    </a:p>
                  </a:txBody>
                  <a:tcPr/>
                </a:tc>
                <a:tc>
                  <a:txBody>
                    <a:bodyPr/>
                    <a:lstStyle/>
                    <a:p>
                      <a:pPr algn="l" fontAlgn="t"/>
                      <a:r>
                        <a:rPr lang="en-ZA" sz="1050" b="0" i="0" u="none" strike="noStrike">
                          <a:solidFill>
                            <a:srgbClr val="000000"/>
                          </a:solidFill>
                          <a:effectLst/>
                          <a:latin typeface="Calibri"/>
                        </a:rPr>
                        <a:t>Prog 3 Expanded Public Works Programme: changed to Expanded Public in 2014/15</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98.9%</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99.3%</a:t>
                      </a:r>
                    </a:p>
                  </a:txBody>
                  <a:tcPr marL="4656" marR="4656" marT="465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99.2%</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63921">
                <a:tc vMerge="1">
                  <a:txBody>
                    <a:bodyPr/>
                    <a:lstStyle/>
                    <a:p>
                      <a:endParaRPr lang="en-ZA"/>
                    </a:p>
                  </a:txBody>
                  <a:tcPr/>
                </a:tc>
                <a:tc>
                  <a:txBody>
                    <a:bodyPr/>
                    <a:lstStyle/>
                    <a:p>
                      <a:pPr algn="l" fontAlgn="t"/>
                      <a:r>
                        <a:rPr lang="en-ZA" sz="1050" b="0" i="0" u="none" strike="noStrike">
                          <a:solidFill>
                            <a:srgbClr val="000000"/>
                          </a:solidFill>
                          <a:effectLst/>
                          <a:latin typeface="Calibri"/>
                        </a:rPr>
                        <a:t>Prog 4 Construction and Property Policy Regulation: changed to Property and Construction Industry Policy Regulation in 2013/14 &amp; 2014/15</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33.3%</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91.3%</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99.8%</a:t>
                      </a:r>
                    </a:p>
                  </a:txBody>
                  <a:tcPr marL="4656" marR="4656" marT="465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99.8%</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5915">
                <a:tc vMerge="1">
                  <a:txBody>
                    <a:bodyPr/>
                    <a:lstStyle/>
                    <a:p>
                      <a:endParaRPr lang="en-ZA"/>
                    </a:p>
                  </a:txBody>
                  <a:tcPr/>
                </a:tc>
                <a:tc>
                  <a:txBody>
                    <a:bodyPr/>
                    <a:lstStyle/>
                    <a:p>
                      <a:pPr algn="l" fontAlgn="b"/>
                      <a:r>
                        <a:rPr lang="en-ZA" sz="1050" b="0" i="0" u="none" strike="noStrike">
                          <a:solidFill>
                            <a:srgbClr val="000000"/>
                          </a:solidFill>
                          <a:effectLst/>
                          <a:latin typeface="Calibri"/>
                        </a:rPr>
                        <a:t>Prog 5 Auxiliary and Associated Services</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91.5%</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25.0%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92.0%</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7611">
                <a:tc gridSpan="2">
                  <a:txBody>
                    <a:bodyPr/>
                    <a:lstStyle/>
                    <a:p>
                      <a:pPr algn="r" fontAlgn="b"/>
                      <a:r>
                        <a:rPr lang="en-ZA" sz="1050" b="1" i="0" u="none" strike="noStrike">
                          <a:solidFill>
                            <a:srgbClr val="FFFFFF"/>
                          </a:solidFill>
                          <a:effectLst/>
                          <a:latin typeface="Calibri"/>
                        </a:rPr>
                        <a:t>Totals</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45.5%</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98.4%</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63.16%</a:t>
                      </a:r>
                    </a:p>
                  </a:txBody>
                  <a:tcPr marL="4656" marR="4656" marT="465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99.51%</a:t>
                      </a:r>
                    </a:p>
                  </a:txBody>
                  <a:tcPr marL="4656" marR="4656" marT="465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56.3%</a:t>
                      </a:r>
                    </a:p>
                  </a:txBody>
                  <a:tcPr marL="4656" marR="4656" marT="465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98.3%</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57611">
                <a:tc rowSpan="5">
                  <a:txBody>
                    <a:bodyPr/>
                    <a:lstStyle/>
                    <a:p>
                      <a:pPr algn="ctr" fontAlgn="t"/>
                      <a:r>
                        <a:rPr lang="en-ZA" sz="1050" b="1" i="0" u="none" strike="noStrike">
                          <a:solidFill>
                            <a:srgbClr val="000000"/>
                          </a:solidFill>
                          <a:effectLst/>
                          <a:latin typeface="Calibri"/>
                        </a:rPr>
                        <a:t>Rural Development &amp; Land Reform</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16.7%</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99.8%</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30.0%</a:t>
                      </a:r>
                    </a:p>
                  </a:txBody>
                  <a:tcPr marL="4656" marR="4656" marT="46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99.7%</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4656" marR="4656" marT="465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99.1%</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7611">
                <a:tc vMerge="1">
                  <a:txBody>
                    <a:bodyPr/>
                    <a:lstStyle/>
                    <a:p>
                      <a:endParaRPr lang="en-ZA"/>
                    </a:p>
                  </a:txBody>
                  <a:tcPr/>
                </a:tc>
                <a:tc>
                  <a:txBody>
                    <a:bodyPr/>
                    <a:lstStyle/>
                    <a:p>
                      <a:pPr algn="l" fontAlgn="t"/>
                      <a:r>
                        <a:rPr lang="en-ZA" sz="1050" b="0" i="0" u="none" strike="noStrike">
                          <a:solidFill>
                            <a:srgbClr val="000000"/>
                          </a:solidFill>
                          <a:effectLst/>
                          <a:latin typeface="Calibri"/>
                        </a:rPr>
                        <a:t>Prog 2 Geospatial &amp; Cadastral Services</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75.0%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99.7%</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53.8%</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97.2%</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98.8%</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7611">
                <a:tc vMerge="1">
                  <a:txBody>
                    <a:bodyPr/>
                    <a:lstStyle/>
                    <a:p>
                      <a:endParaRPr lang="en-ZA"/>
                    </a:p>
                  </a:txBody>
                  <a:tcPr/>
                </a:tc>
                <a:tc>
                  <a:txBody>
                    <a:bodyPr/>
                    <a:lstStyle/>
                    <a:p>
                      <a:pPr algn="l" fontAlgn="t"/>
                      <a:r>
                        <a:rPr lang="en-ZA" sz="1050" b="0" i="0" u="none" strike="noStrike">
                          <a:solidFill>
                            <a:srgbClr val="000000"/>
                          </a:solidFill>
                          <a:effectLst/>
                          <a:latin typeface="Calibri"/>
                        </a:rPr>
                        <a:t>Prog 3 Rural Development</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53.8%</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97.3%</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78.6%</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99.5%</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85.7%</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99.0%</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7611">
                <a:tc vMerge="1">
                  <a:txBody>
                    <a:bodyPr/>
                    <a:lstStyle/>
                    <a:p>
                      <a:endParaRPr lang="en-ZA"/>
                    </a:p>
                  </a:txBody>
                  <a:tcPr/>
                </a:tc>
                <a:tc>
                  <a:txBody>
                    <a:bodyPr/>
                    <a:lstStyle/>
                    <a:p>
                      <a:pPr algn="l" fontAlgn="t"/>
                      <a:r>
                        <a:rPr lang="en-ZA" sz="1050" b="0" i="0" u="none" strike="noStrike">
                          <a:solidFill>
                            <a:srgbClr val="000000"/>
                          </a:solidFill>
                          <a:effectLst/>
                          <a:latin typeface="Calibri"/>
                        </a:rPr>
                        <a:t>Programme 4 – Restitution</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98.3%</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7611">
                <a:tc vMerge="1">
                  <a:txBody>
                    <a:bodyPr/>
                    <a:lstStyle/>
                    <a:p>
                      <a:endParaRPr lang="en-ZA"/>
                    </a:p>
                  </a:txBody>
                  <a:tcPr/>
                </a:tc>
                <a:tc>
                  <a:txBody>
                    <a:bodyPr/>
                    <a:lstStyle/>
                    <a:p>
                      <a:pPr algn="l" fontAlgn="t"/>
                      <a:r>
                        <a:rPr lang="en-ZA" sz="1050" b="0" i="0" u="none" strike="noStrike">
                          <a:solidFill>
                            <a:srgbClr val="000000"/>
                          </a:solidFill>
                          <a:effectLst/>
                          <a:latin typeface="Calibri"/>
                        </a:rPr>
                        <a:t>Programme 5 – Land Reform</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30.0%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99.8%</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37.5%</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81.8%</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99.5%</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7611">
                <a:tc gridSpan="2">
                  <a:txBody>
                    <a:bodyPr/>
                    <a:lstStyle/>
                    <a:p>
                      <a:pPr algn="r" fontAlgn="b"/>
                      <a:r>
                        <a:rPr lang="en-ZA" sz="1050" b="1" i="0" u="none" strike="noStrike">
                          <a:solidFill>
                            <a:srgbClr val="FFFFFF"/>
                          </a:solidFill>
                          <a:effectLst/>
                          <a:latin typeface="Calibri"/>
                        </a:rPr>
                        <a:t>Totals</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52.4%</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99.4%</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53.4%</a:t>
                      </a:r>
                    </a:p>
                  </a:txBody>
                  <a:tcPr marL="4656" marR="4656" marT="465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99.1%</a:t>
                      </a:r>
                    </a:p>
                  </a:txBody>
                  <a:tcPr marL="4656" marR="4656" marT="465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75.0%</a:t>
                      </a:r>
                    </a:p>
                  </a:txBody>
                  <a:tcPr marL="4656" marR="4656" marT="465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99.4%</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57611">
                <a:tc rowSpan="5">
                  <a:txBody>
                    <a:bodyPr/>
                    <a:lstStyle/>
                    <a:p>
                      <a:pPr algn="ctr" fontAlgn="t"/>
                      <a:r>
                        <a:rPr lang="en-ZA" sz="1050" b="1" i="0" u="none" strike="noStrike">
                          <a:solidFill>
                            <a:srgbClr val="000000"/>
                          </a:solidFill>
                          <a:effectLst/>
                          <a:latin typeface="Calibri"/>
                        </a:rPr>
                        <a:t>Science &amp; Technology</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88.2%</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98.1%</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94.7%</a:t>
                      </a:r>
                    </a:p>
                  </a:txBody>
                  <a:tcPr marL="4656" marR="4656" marT="46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86.7%</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93.4%</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65915">
                <a:tc vMerge="1">
                  <a:txBody>
                    <a:bodyPr/>
                    <a:lstStyle/>
                    <a:p>
                      <a:endParaRPr lang="en-ZA"/>
                    </a:p>
                  </a:txBody>
                  <a:tcPr/>
                </a:tc>
                <a:tc>
                  <a:txBody>
                    <a:bodyPr/>
                    <a:lstStyle/>
                    <a:p>
                      <a:pPr algn="l" fontAlgn="t"/>
                      <a:r>
                        <a:rPr lang="en-ZA" sz="1050" b="0" i="0" u="none" strike="noStrike">
                          <a:solidFill>
                            <a:srgbClr val="000000"/>
                          </a:solidFill>
                          <a:effectLst/>
                          <a:latin typeface="Calibri"/>
                        </a:rPr>
                        <a:t>Prog 2 Technology Innovation</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64.3%</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92.8%</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77.8%</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90.9%</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98.9%</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6751">
                <a:tc vMerge="1">
                  <a:txBody>
                    <a:bodyPr/>
                    <a:lstStyle/>
                    <a:p>
                      <a:endParaRPr lang="en-ZA"/>
                    </a:p>
                  </a:txBody>
                  <a:tcPr/>
                </a:tc>
                <a:tc>
                  <a:txBody>
                    <a:bodyPr/>
                    <a:lstStyle/>
                    <a:p>
                      <a:pPr algn="l" fontAlgn="t"/>
                      <a:r>
                        <a:rPr lang="en-ZA" sz="1050" b="0" i="0" u="none" strike="noStrike">
                          <a:solidFill>
                            <a:srgbClr val="000000"/>
                          </a:solidFill>
                          <a:effectLst/>
                          <a:latin typeface="Calibri"/>
                        </a:rPr>
                        <a:t>Prog 3 International Cooperation and Resources</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100.0%</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97.7%</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7611">
                <a:tc vMerge="1">
                  <a:txBody>
                    <a:bodyPr/>
                    <a:lstStyle/>
                    <a:p>
                      <a:endParaRPr lang="en-ZA"/>
                    </a:p>
                  </a:txBody>
                  <a:tcPr/>
                </a:tc>
                <a:tc>
                  <a:txBody>
                    <a:bodyPr/>
                    <a:lstStyle/>
                    <a:p>
                      <a:pPr algn="l" fontAlgn="t"/>
                      <a:r>
                        <a:rPr lang="en-ZA" sz="1050" b="0" i="0" u="none" strike="noStrike">
                          <a:solidFill>
                            <a:srgbClr val="000000"/>
                          </a:solidFill>
                          <a:effectLst/>
                          <a:latin typeface="Calibri"/>
                        </a:rPr>
                        <a:t>Prog 4 Research Development and Support</a:t>
                      </a:r>
                    </a:p>
                  </a:txBody>
                  <a:tcPr marL="4656" marR="4656" marT="4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76.9%</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66.7%</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81.8%</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57611">
                <a:tc vMerge="1">
                  <a:txBody>
                    <a:bodyPr/>
                    <a:lstStyle/>
                    <a:p>
                      <a:endParaRPr lang="en-ZA"/>
                    </a:p>
                  </a:txBody>
                  <a:tcPr/>
                </a:tc>
                <a:tc>
                  <a:txBody>
                    <a:bodyPr/>
                    <a:lstStyle/>
                    <a:p>
                      <a:pPr algn="l" fontAlgn="b"/>
                      <a:r>
                        <a:rPr lang="en-ZA" sz="1050" b="0" i="0" u="none" strike="noStrike">
                          <a:solidFill>
                            <a:srgbClr val="000000"/>
                          </a:solidFill>
                          <a:effectLst/>
                          <a:latin typeface="Calibri"/>
                        </a:rPr>
                        <a:t>Prog 5 Socio Economic Innovation Partnerships</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100.2%</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81.8%</a:t>
                      </a:r>
                    </a:p>
                  </a:txBody>
                  <a:tcPr marL="4656" marR="4656" marT="46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88.5%</a:t>
                      </a:r>
                    </a:p>
                  </a:txBody>
                  <a:tcPr marL="4656" marR="4656" marT="46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86.7%</a:t>
                      </a:r>
                    </a:p>
                  </a:txBody>
                  <a:tcPr marL="4656" marR="4656" marT="46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7611">
                <a:tc gridSpan="2">
                  <a:txBody>
                    <a:bodyPr/>
                    <a:lstStyle/>
                    <a:p>
                      <a:pPr algn="r" fontAlgn="b"/>
                      <a:r>
                        <a:rPr lang="en-ZA" sz="1050" b="1" i="0" u="none" strike="noStrike">
                          <a:solidFill>
                            <a:srgbClr val="FFFFFF"/>
                          </a:solidFill>
                          <a:effectLst/>
                          <a:latin typeface="Calibri"/>
                        </a:rPr>
                        <a:t>Totals</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84.6%</a:t>
                      </a:r>
                    </a:p>
                  </a:txBody>
                  <a:tcPr marL="4656" marR="4656" marT="46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98.8%</a:t>
                      </a:r>
                    </a:p>
                  </a:txBody>
                  <a:tcPr marL="4656" marR="4656" marT="465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84.0%</a:t>
                      </a:r>
                    </a:p>
                  </a:txBody>
                  <a:tcPr marL="4656" marR="4656" marT="46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97.3%</a:t>
                      </a:r>
                    </a:p>
                  </a:txBody>
                  <a:tcPr marL="4656" marR="4656" marT="465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88.7%</a:t>
                      </a:r>
                    </a:p>
                  </a:txBody>
                  <a:tcPr marL="4656" marR="4656" marT="465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99.4%</a:t>
                      </a:r>
                    </a:p>
                  </a:txBody>
                  <a:tcPr marL="4656" marR="4656" marT="465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21319221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58</a:t>
            </a:fld>
            <a:endParaRPr lang="en-US" dirty="0"/>
          </a:p>
        </p:txBody>
      </p:sp>
      <p:sp>
        <p:nvSpPr>
          <p:cNvPr id="4" name="Title 1"/>
          <p:cNvSpPr txBox="1">
            <a:spLocks/>
          </p:cNvSpPr>
          <p:nvPr/>
        </p:nvSpPr>
        <p:spPr bwMode="auto">
          <a:xfrm>
            <a:off x="467084" y="677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(11)</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2249300785"/>
              </p:ext>
            </p:extLst>
          </p:nvPr>
        </p:nvGraphicFramePr>
        <p:xfrm>
          <a:off x="179511" y="620686"/>
          <a:ext cx="8496945" cy="5616632"/>
        </p:xfrm>
        <a:graphic>
          <a:graphicData uri="http://schemas.openxmlformats.org/drawingml/2006/table">
            <a:tbl>
              <a:tblPr/>
              <a:tblGrid>
                <a:gridCol w="1274898"/>
                <a:gridCol w="2620618"/>
                <a:gridCol w="849931"/>
                <a:gridCol w="566620"/>
                <a:gridCol w="849931"/>
                <a:gridCol w="637448"/>
                <a:gridCol w="849931"/>
                <a:gridCol w="847568"/>
              </a:tblGrid>
              <a:tr h="184601">
                <a:tc rowSpan="2">
                  <a:txBody>
                    <a:bodyPr/>
                    <a:lstStyle/>
                    <a:p>
                      <a:pPr algn="ctr" fontAlgn="ctr"/>
                      <a:r>
                        <a:rPr lang="en-ZA" sz="1050" b="1" i="0" u="none" strike="noStrike" dirty="0">
                          <a:solidFill>
                            <a:schemeClr val="bg1"/>
                          </a:solidFill>
                          <a:effectLst/>
                          <a:latin typeface="Calibri"/>
                        </a:rPr>
                        <a:t>DEPARTMENT</a:t>
                      </a:r>
                    </a:p>
                  </a:txBody>
                  <a:tcPr marL="5713" marR="5713" marT="57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5713" marR="5713" marT="57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5713" marR="5713" marT="57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5713" marR="5713" marT="571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5713" marR="5713" marT="571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340402">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5713" marR="5713" marT="57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dirty="0">
                          <a:solidFill>
                            <a:srgbClr val="000000"/>
                          </a:solidFill>
                          <a:effectLst/>
                          <a:latin typeface="Calibri"/>
                        </a:rPr>
                        <a:t>%  Spend</a:t>
                      </a:r>
                    </a:p>
                  </a:txBody>
                  <a:tcPr marL="5713" marR="5713" marT="57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5713" marR="5713" marT="571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dirty="0">
                          <a:solidFill>
                            <a:srgbClr val="000000"/>
                          </a:solidFill>
                          <a:effectLst/>
                          <a:latin typeface="Calibri"/>
                        </a:rPr>
                        <a:t>% Spend</a:t>
                      </a:r>
                    </a:p>
                  </a:txBody>
                  <a:tcPr marL="5713" marR="5713" marT="571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5713" marR="5713" marT="571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dirty="0">
                          <a:solidFill>
                            <a:srgbClr val="000000"/>
                          </a:solidFill>
                          <a:effectLst/>
                          <a:latin typeface="Calibri"/>
                        </a:rPr>
                        <a:t>% Spend</a:t>
                      </a:r>
                    </a:p>
                  </a:txBody>
                  <a:tcPr marL="5713" marR="5713" marT="57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228905">
                <a:tc rowSpan="3">
                  <a:txBody>
                    <a:bodyPr/>
                    <a:lstStyle/>
                    <a:p>
                      <a:pPr algn="ctr" fontAlgn="t"/>
                      <a:r>
                        <a:rPr lang="en-ZA" sz="1050" b="1" i="0" u="none" strike="noStrike">
                          <a:solidFill>
                            <a:srgbClr val="000000"/>
                          </a:solidFill>
                          <a:effectLst/>
                          <a:latin typeface="Calibri"/>
                        </a:rPr>
                        <a:t>Small Business Development</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gridSpan="2">
                  <a:txBody>
                    <a:bodyPr/>
                    <a:lstStyle/>
                    <a:p>
                      <a:pPr algn="ctr" fontAlgn="ctr"/>
                      <a:r>
                        <a:rPr lang="en-ZA" sz="1050" b="1" i="0" u="none" strike="noStrike">
                          <a:solidFill>
                            <a:srgbClr val="FFFFFF"/>
                          </a:solidFill>
                          <a:effectLst/>
                          <a:latin typeface="Calibri"/>
                        </a:rPr>
                        <a:t>Department proclaimed 07 July 2014</a:t>
                      </a:r>
                    </a:p>
                  </a:txBody>
                  <a:tcPr marL="5713" marR="5713" marT="57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hMerge="1">
                  <a:txBody>
                    <a:bodyPr/>
                    <a:lstStyle/>
                    <a:p>
                      <a:endParaRPr lang="en-ZA"/>
                    </a:p>
                  </a:txBody>
                  <a:tcPr/>
                </a:tc>
                <a:tc>
                  <a:txBody>
                    <a:bodyPr/>
                    <a:lstStyle/>
                    <a:p>
                      <a:pPr algn="r" fontAlgn="t"/>
                      <a:r>
                        <a:rPr lang="en-ZA" sz="1050" b="0" i="0" u="none" strike="noStrike">
                          <a:solidFill>
                            <a:srgbClr val="000000"/>
                          </a:solidFill>
                          <a:effectLst/>
                          <a:latin typeface="Calibri"/>
                        </a:rPr>
                        <a:t>77.7%</a:t>
                      </a:r>
                    </a:p>
                  </a:txBody>
                  <a:tcPr marL="5713" marR="5713" marT="571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t"/>
                      <a:r>
                        <a:rPr lang="en-ZA" sz="1050" b="0" i="0" u="none" strike="noStrike">
                          <a:solidFill>
                            <a:srgbClr val="000000"/>
                          </a:solidFill>
                          <a:effectLst/>
                          <a:latin typeface="Calibri"/>
                        </a:rPr>
                        <a:t>82.10%</a:t>
                      </a:r>
                    </a:p>
                  </a:txBody>
                  <a:tcPr marL="5713" marR="5713" marT="571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78.6%</a:t>
                      </a:r>
                    </a:p>
                  </a:txBody>
                  <a:tcPr marL="5713" marR="5713" marT="571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89.1%</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9370">
                <a:tc vMerge="1">
                  <a:txBody>
                    <a:bodyPr/>
                    <a:lstStyle/>
                    <a:p>
                      <a:endParaRPr lang="en-ZA"/>
                    </a:p>
                  </a:txBody>
                  <a:tcPr/>
                </a:tc>
                <a:tc>
                  <a:txBody>
                    <a:bodyPr/>
                    <a:lstStyle/>
                    <a:p>
                      <a:pPr algn="l" fontAlgn="t"/>
                      <a:r>
                        <a:rPr lang="en-ZA" sz="1050" b="0" i="0" u="none" strike="noStrike">
                          <a:solidFill>
                            <a:srgbClr val="000000"/>
                          </a:solidFill>
                          <a:effectLst/>
                          <a:latin typeface="Calibri"/>
                        </a:rPr>
                        <a:t>Prog 2 Cooperatives Developments</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t"/>
                      <a:r>
                        <a:rPr lang="en-ZA" sz="1050" b="0" i="0" u="none" strike="noStrike">
                          <a:solidFill>
                            <a:srgbClr val="000000"/>
                          </a:solidFill>
                          <a:effectLst/>
                          <a:latin typeface="Calibri"/>
                        </a:rPr>
                        <a:t>50%</a:t>
                      </a:r>
                    </a:p>
                  </a:txBody>
                  <a:tcPr marL="5713" marR="5713" marT="571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95.50%</a:t>
                      </a:r>
                    </a:p>
                  </a:txBody>
                  <a:tcPr marL="5713" marR="5713" marT="5713"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54.5%</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53.6%</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39289">
                <a:tc vMerge="1">
                  <a:txBody>
                    <a:bodyPr/>
                    <a:lstStyle/>
                    <a:p>
                      <a:endParaRPr lang="en-ZA"/>
                    </a:p>
                  </a:txBody>
                  <a:tcPr/>
                </a:tc>
                <a:tc>
                  <a:txBody>
                    <a:bodyPr/>
                    <a:lstStyle/>
                    <a:p>
                      <a:pPr algn="l" fontAlgn="t"/>
                      <a:r>
                        <a:rPr lang="fr-FR" sz="1050" b="0" i="0" u="none" strike="noStrike">
                          <a:solidFill>
                            <a:srgbClr val="000000"/>
                          </a:solidFill>
                          <a:effectLst/>
                          <a:latin typeface="Calibri"/>
                        </a:rPr>
                        <a:t>Prog 3 Enterprise Development &amp; Entrepreneurship</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t"/>
                      <a:r>
                        <a:rPr lang="en-ZA" sz="1050" b="0" i="0" u="none" strike="noStrike">
                          <a:solidFill>
                            <a:srgbClr val="000000"/>
                          </a:solidFill>
                          <a:effectLst/>
                          <a:latin typeface="Calibri"/>
                        </a:rPr>
                        <a:t>43.7%</a:t>
                      </a:r>
                    </a:p>
                  </a:txBody>
                  <a:tcPr marL="5713" marR="5713" marT="571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n-ZA" sz="1050" b="0" i="0" u="none" strike="noStrike">
                          <a:solidFill>
                            <a:srgbClr val="000000"/>
                          </a:solidFill>
                          <a:effectLst/>
                          <a:latin typeface="Calibri"/>
                        </a:rPr>
                        <a:t>98.60%</a:t>
                      </a:r>
                    </a:p>
                  </a:txBody>
                  <a:tcPr marL="5713" marR="5713" marT="5713"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91.8%</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217">
                <a:tc>
                  <a:txBody>
                    <a:bodyPr/>
                    <a:lstStyle/>
                    <a:p>
                      <a:pPr algn="l" fontAlgn="t"/>
                      <a:r>
                        <a:rPr lang="en-ZA" sz="1050" b="1" i="0" u="none" strike="noStrike">
                          <a:solidFill>
                            <a:srgbClr val="000000"/>
                          </a:solidFill>
                          <a:effectLst/>
                          <a:latin typeface="Calibri"/>
                        </a:rPr>
                        <a:t> </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 </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r" fontAlgn="b"/>
                      <a:r>
                        <a:rPr lang="en-ZA" sz="1050" b="1" i="0" u="none" strike="noStrike">
                          <a:solidFill>
                            <a:srgbClr val="FFFFFF"/>
                          </a:solidFill>
                          <a:effectLst/>
                          <a:latin typeface="Calibri"/>
                        </a:rPr>
                        <a:t> </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54.8%</a:t>
                      </a:r>
                    </a:p>
                  </a:txBody>
                  <a:tcPr marL="5713" marR="5713" marT="57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97.5%</a:t>
                      </a:r>
                    </a:p>
                  </a:txBody>
                  <a:tcPr marL="5713" marR="5713" marT="571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67.6%</a:t>
                      </a:r>
                    </a:p>
                  </a:txBody>
                  <a:tcPr marL="5713" marR="5713" marT="571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90.8%</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214138">
                <a:tc rowSpan="5">
                  <a:txBody>
                    <a:bodyPr/>
                    <a:lstStyle/>
                    <a:p>
                      <a:pPr algn="ctr" fontAlgn="t"/>
                      <a:r>
                        <a:rPr lang="en-ZA" sz="1050" b="1" i="0" u="none" strike="noStrike">
                          <a:solidFill>
                            <a:srgbClr val="000000"/>
                          </a:solidFill>
                          <a:effectLst/>
                          <a:latin typeface="Calibri"/>
                        </a:rPr>
                        <a:t>Social Development</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67.8%</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99.8%</a:t>
                      </a:r>
                    </a:p>
                  </a:txBody>
                  <a:tcPr marL="5713" marR="5713" marT="57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46.5%</a:t>
                      </a:r>
                    </a:p>
                  </a:txBody>
                  <a:tcPr marL="5713" marR="5713" marT="571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52.9%</a:t>
                      </a:r>
                    </a:p>
                  </a:txBody>
                  <a:tcPr marL="5713" marR="5713" marT="571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050" b="0" i="0" u="none" strike="noStrike">
                          <a:solidFill>
                            <a:srgbClr val="000000"/>
                          </a:solidFill>
                          <a:effectLst/>
                          <a:latin typeface="Calibri"/>
                        </a:rPr>
                        <a:t>99.9%</a:t>
                      </a:r>
                    </a:p>
                  </a:txBody>
                  <a:tcPr marL="5713" marR="5713" marT="57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1522">
                <a:tc vMerge="1">
                  <a:txBody>
                    <a:bodyPr/>
                    <a:lstStyle/>
                    <a:p>
                      <a:endParaRPr lang="en-ZA"/>
                    </a:p>
                  </a:txBody>
                  <a:tcPr/>
                </a:tc>
                <a:tc>
                  <a:txBody>
                    <a:bodyPr/>
                    <a:lstStyle/>
                    <a:p>
                      <a:pPr algn="l" fontAlgn="t"/>
                      <a:r>
                        <a:rPr lang="en-ZA" sz="1050" b="0" i="0" u="none" strike="noStrike">
                          <a:solidFill>
                            <a:srgbClr val="000000"/>
                          </a:solidFill>
                          <a:effectLst/>
                          <a:latin typeface="Calibri"/>
                        </a:rPr>
                        <a:t>Prog 2 Social Assistance</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62.5%</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99.4%</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98.8%</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100.0%</a:t>
                      </a:r>
                    </a:p>
                  </a:txBody>
                  <a:tcPr marL="5713" marR="5713" marT="57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99.6%</a:t>
                      </a:r>
                    </a:p>
                  </a:txBody>
                  <a:tcPr marL="5713" marR="5713" marT="57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8598">
                <a:tc vMerge="1">
                  <a:txBody>
                    <a:bodyPr/>
                    <a:lstStyle/>
                    <a:p>
                      <a:endParaRPr lang="en-ZA"/>
                    </a:p>
                  </a:txBody>
                  <a:tcPr/>
                </a:tc>
                <a:tc>
                  <a:txBody>
                    <a:bodyPr/>
                    <a:lstStyle/>
                    <a:p>
                      <a:pPr algn="l" fontAlgn="t"/>
                      <a:r>
                        <a:rPr lang="en-ZA" sz="1050" b="0" i="0" u="none" strike="noStrike">
                          <a:solidFill>
                            <a:srgbClr val="000000"/>
                          </a:solidFill>
                          <a:effectLst/>
                          <a:latin typeface="Calibri"/>
                        </a:rPr>
                        <a:t>Prog 3 Social Security Policy &amp; Admin</a:t>
                      </a:r>
                      <a:r>
                        <a:rPr lang="en-ZA" sz="1050" b="1" i="0" u="none" strike="noStrike">
                          <a:solidFill>
                            <a:srgbClr val="000000"/>
                          </a:solidFill>
                          <a:effectLst/>
                          <a:latin typeface="Calibri"/>
                        </a:rPr>
                        <a:t> </a:t>
                      </a:r>
                      <a:endParaRPr lang="en-ZA" sz="1050" b="0" i="0" u="none" strike="noStrike">
                        <a:solidFill>
                          <a:srgbClr val="000000"/>
                        </a:solidFill>
                        <a:effectLst/>
                        <a:latin typeface="Calibri"/>
                      </a:endParaRP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33.3%</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83.3%</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100.0%</a:t>
                      </a:r>
                    </a:p>
                  </a:txBody>
                  <a:tcPr marL="5713" marR="5713" marT="57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100.0%</a:t>
                      </a:r>
                    </a:p>
                  </a:txBody>
                  <a:tcPr marL="5713" marR="5713" marT="57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39289">
                <a:tc vMerge="1">
                  <a:txBody>
                    <a:bodyPr/>
                    <a:lstStyle/>
                    <a:p>
                      <a:endParaRPr lang="en-ZA"/>
                    </a:p>
                  </a:txBody>
                  <a:tcPr/>
                </a:tc>
                <a:tc>
                  <a:txBody>
                    <a:bodyPr/>
                    <a:lstStyle/>
                    <a:p>
                      <a:pPr algn="l" fontAlgn="t"/>
                      <a:r>
                        <a:rPr lang="en-ZA" sz="1050" b="0" i="0" u="none" strike="noStrike">
                          <a:solidFill>
                            <a:srgbClr val="000000"/>
                          </a:solidFill>
                          <a:effectLst/>
                          <a:latin typeface="Calibri"/>
                        </a:rPr>
                        <a:t>Prog 4 Welfare Serv Policy Dev &amp; Implem Support</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67.2%</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95.5%</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65.3%</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99.7%</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92.9%</a:t>
                      </a:r>
                    </a:p>
                  </a:txBody>
                  <a:tcPr marL="5713" marR="5713" marT="57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99.2%</a:t>
                      </a:r>
                    </a:p>
                  </a:txBody>
                  <a:tcPr marL="5713" marR="5713" marT="57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217">
                <a:tc vMerge="1">
                  <a:txBody>
                    <a:bodyPr/>
                    <a:lstStyle/>
                    <a:p>
                      <a:endParaRPr lang="en-ZA"/>
                    </a:p>
                  </a:txBody>
                  <a:tcPr/>
                </a:tc>
                <a:tc>
                  <a:txBody>
                    <a:bodyPr/>
                    <a:lstStyle/>
                    <a:p>
                      <a:pPr algn="l" fontAlgn="t"/>
                      <a:r>
                        <a:rPr lang="en-ZA" sz="1050" b="0" i="0" u="none" strike="noStrike">
                          <a:solidFill>
                            <a:srgbClr val="000000"/>
                          </a:solidFill>
                          <a:effectLst/>
                          <a:latin typeface="Calibri"/>
                        </a:rPr>
                        <a:t>Prog 5 Social Policy &amp; Integrated Serv Del</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72.1%</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85.7%</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050" b="0" i="0" u="none" strike="noStrike">
                          <a:solidFill>
                            <a:srgbClr val="000000"/>
                          </a:solidFill>
                          <a:effectLst/>
                          <a:latin typeface="Calibri"/>
                        </a:rPr>
                        <a:t>78.4%</a:t>
                      </a:r>
                    </a:p>
                  </a:txBody>
                  <a:tcPr marL="5713" marR="5713" marT="57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050" b="0" i="0" u="none" strike="noStrike">
                          <a:solidFill>
                            <a:srgbClr val="000000"/>
                          </a:solidFill>
                          <a:effectLst/>
                          <a:latin typeface="Calibri"/>
                        </a:rPr>
                        <a:t>99.6%</a:t>
                      </a:r>
                    </a:p>
                  </a:txBody>
                  <a:tcPr marL="5713" marR="5713" marT="57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217">
                <a:tc gridSpan="2">
                  <a:txBody>
                    <a:bodyPr/>
                    <a:lstStyle/>
                    <a:p>
                      <a:pPr algn="r" fontAlgn="t"/>
                      <a:r>
                        <a:rPr lang="en-ZA" sz="1050" b="1" i="0" u="none" strike="noStrike">
                          <a:solidFill>
                            <a:srgbClr val="FFFFFF"/>
                          </a:solidFill>
                          <a:effectLst/>
                          <a:latin typeface="Calibri"/>
                        </a:rPr>
                        <a:t>Totals</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66.7%</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99.4%</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66.1%</a:t>
                      </a:r>
                    </a:p>
                  </a:txBody>
                  <a:tcPr marL="5713" marR="5713" marT="57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98.90%</a:t>
                      </a:r>
                    </a:p>
                  </a:txBody>
                  <a:tcPr marL="5713" marR="5713" marT="571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83.2%</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99.6%</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4601">
                <a:tc rowSpan="9">
                  <a:txBody>
                    <a:bodyPr/>
                    <a:lstStyle/>
                    <a:p>
                      <a:pPr algn="ctr" fontAlgn="t"/>
                      <a:r>
                        <a:rPr lang="en-ZA" sz="1050" b="1" i="0" u="none" strike="noStrike">
                          <a:solidFill>
                            <a:srgbClr val="000000"/>
                          </a:solidFill>
                          <a:effectLst/>
                          <a:latin typeface="Calibri"/>
                        </a:rPr>
                        <a:t>Sport and Recreation</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98.7%</a:t>
                      </a:r>
                    </a:p>
                  </a:txBody>
                  <a:tcPr marL="5713" marR="5713" marT="57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75.0%</a:t>
                      </a:r>
                    </a:p>
                  </a:txBody>
                  <a:tcPr marL="5713" marR="5713" marT="571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5713" marR="5713" marT="57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75%</a:t>
                      </a:r>
                    </a:p>
                  </a:txBody>
                  <a:tcPr marL="5713" marR="5713" marT="571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2620">
                <a:tc vMerge="1">
                  <a:txBody>
                    <a:bodyPr/>
                    <a:lstStyle/>
                    <a:p>
                      <a:endParaRPr lang="en-ZA"/>
                    </a:p>
                  </a:txBody>
                  <a:tcPr/>
                </a:tc>
                <a:tc>
                  <a:txBody>
                    <a:bodyPr/>
                    <a:lstStyle/>
                    <a:p>
                      <a:pPr algn="l" fontAlgn="b"/>
                      <a:r>
                        <a:rPr lang="en-ZA" sz="1050" b="0" i="0" u="none" strike="noStrike">
                          <a:solidFill>
                            <a:srgbClr val="000000"/>
                          </a:solidFill>
                          <a:effectLst/>
                          <a:latin typeface="Calibri"/>
                        </a:rPr>
                        <a:t>Prog 2 Sport &amp; Recr Service Providers</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gridSpan="2">
                  <a:txBody>
                    <a:bodyPr/>
                    <a:lstStyle/>
                    <a:p>
                      <a:pPr algn="ctr" fontAlgn="ctr"/>
                      <a:r>
                        <a:rPr lang="en-ZA" sz="1050" b="1" i="0" u="none" strike="noStrike">
                          <a:solidFill>
                            <a:srgbClr val="FFFFFF"/>
                          </a:solidFill>
                          <a:effectLst/>
                          <a:latin typeface="Calibri"/>
                        </a:rPr>
                        <a:t>Sub programmes discontinued from 2014/15</a:t>
                      </a:r>
                    </a:p>
                  </a:txBody>
                  <a:tcPr marL="5713" marR="5713" marT="57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rowSpan="4" hMerge="1">
                  <a:txBody>
                    <a:bodyPr/>
                    <a:lstStyle/>
                    <a:p>
                      <a:endParaRPr lang="en-ZA"/>
                    </a:p>
                  </a:txBody>
                  <a:tcPr/>
                </a:tc>
                <a:tc rowSpan="4" gridSpan="2">
                  <a:txBody>
                    <a:bodyPr/>
                    <a:lstStyle/>
                    <a:p>
                      <a:pPr algn="ctr" fontAlgn="ctr"/>
                      <a:r>
                        <a:rPr lang="en-ZA" sz="1050" b="1" i="0" u="none" strike="noStrike">
                          <a:solidFill>
                            <a:srgbClr val="FFFFFF"/>
                          </a:solidFill>
                          <a:effectLst/>
                          <a:latin typeface="Calibri"/>
                        </a:rPr>
                        <a:t>Sub programmes discontinued from 2014/15</a:t>
                      </a:r>
                    </a:p>
                  </a:txBody>
                  <a:tcPr marL="5713" marR="5713" marT="57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c rowSpan="4" gridSpan="2">
                  <a:txBody>
                    <a:bodyPr/>
                    <a:lstStyle/>
                    <a:p>
                      <a:pPr algn="ctr" fontAlgn="ctr"/>
                      <a:r>
                        <a:rPr lang="en-ZA" sz="1050" b="1" i="0" u="none" strike="noStrike">
                          <a:solidFill>
                            <a:srgbClr val="FFFFFF"/>
                          </a:solidFill>
                          <a:effectLst/>
                          <a:latin typeface="Calibri"/>
                        </a:rPr>
                        <a:t>Sub programmes discontinued from 2014/15</a:t>
                      </a:r>
                    </a:p>
                  </a:txBody>
                  <a:tcPr marL="5713" marR="5713" marT="57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4" hMerge="1">
                  <a:txBody>
                    <a:bodyPr/>
                    <a:lstStyle/>
                    <a:p>
                      <a:endParaRPr lang="en-ZA"/>
                    </a:p>
                  </a:txBody>
                  <a:tcPr/>
                </a:tc>
              </a:tr>
              <a:tr h="172620">
                <a:tc vMerge="1">
                  <a:txBody>
                    <a:bodyPr/>
                    <a:lstStyle/>
                    <a:p>
                      <a:endParaRPr lang="en-ZA"/>
                    </a:p>
                  </a:txBody>
                  <a:tcPr/>
                </a:tc>
                <a:tc>
                  <a:txBody>
                    <a:bodyPr/>
                    <a:lstStyle/>
                    <a:p>
                      <a:pPr algn="l" fontAlgn="b"/>
                      <a:r>
                        <a:rPr lang="en-ZA" sz="1050" b="0" i="0" u="none" strike="noStrike">
                          <a:solidFill>
                            <a:srgbClr val="000000"/>
                          </a:solidFill>
                          <a:effectLst/>
                          <a:latin typeface="Calibri"/>
                        </a:rPr>
                        <a:t>Prog 3 Mass Participation</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72620">
                <a:tc vMerge="1">
                  <a:txBody>
                    <a:bodyPr/>
                    <a:lstStyle/>
                    <a:p>
                      <a:endParaRPr lang="en-ZA"/>
                    </a:p>
                  </a:txBody>
                  <a:tcPr/>
                </a:tc>
                <a:tc>
                  <a:txBody>
                    <a:bodyPr/>
                    <a:lstStyle/>
                    <a:p>
                      <a:pPr algn="l" fontAlgn="b"/>
                      <a:r>
                        <a:rPr lang="en-ZA" sz="1050" b="0" i="0" u="none" strike="noStrike">
                          <a:solidFill>
                            <a:srgbClr val="000000"/>
                          </a:solidFill>
                          <a:effectLst/>
                          <a:latin typeface="Calibri"/>
                        </a:rPr>
                        <a:t>Prog 4 International Liaison and Events</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77217">
                <a:tc vMerge="1">
                  <a:txBody>
                    <a:bodyPr/>
                    <a:lstStyle/>
                    <a:p>
                      <a:endParaRPr lang="en-ZA"/>
                    </a:p>
                  </a:txBody>
                  <a:tcPr/>
                </a:tc>
                <a:tc>
                  <a:txBody>
                    <a:bodyPr/>
                    <a:lstStyle/>
                    <a:p>
                      <a:pPr algn="l" fontAlgn="b"/>
                      <a:r>
                        <a:rPr lang="en-ZA" sz="1050" b="0" i="0" u="none" strike="noStrike">
                          <a:solidFill>
                            <a:srgbClr val="000000"/>
                          </a:solidFill>
                          <a:effectLst/>
                          <a:latin typeface="Calibri"/>
                        </a:rPr>
                        <a:t>Prog 5 Facilities Coordination</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72620">
                <a:tc vMerge="1">
                  <a:txBody>
                    <a:bodyPr/>
                    <a:lstStyle/>
                    <a:p>
                      <a:endParaRPr lang="en-ZA"/>
                    </a:p>
                  </a:txBody>
                  <a:tcPr/>
                </a:tc>
                <a:tc>
                  <a:txBody>
                    <a:bodyPr/>
                    <a:lstStyle/>
                    <a:p>
                      <a:pPr algn="l" fontAlgn="b"/>
                      <a:r>
                        <a:rPr lang="en-ZA" sz="1050" b="1" i="0" u="none" strike="noStrike">
                          <a:solidFill>
                            <a:srgbClr val="000000"/>
                          </a:solidFill>
                          <a:effectLst/>
                          <a:latin typeface="Calibri"/>
                        </a:rPr>
                        <a:t>Prog 2 Active Nation</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100.0%</a:t>
                      </a:r>
                    </a:p>
                  </a:txBody>
                  <a:tcPr marL="5713" marR="5713" marT="5713"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60.0%</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100.0%</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99.9%</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2620">
                <a:tc vMerge="1">
                  <a:txBody>
                    <a:bodyPr/>
                    <a:lstStyle/>
                    <a:p>
                      <a:endParaRPr lang="en-ZA"/>
                    </a:p>
                  </a:txBody>
                  <a:tcPr/>
                </a:tc>
                <a:tc>
                  <a:txBody>
                    <a:bodyPr/>
                    <a:lstStyle/>
                    <a:p>
                      <a:pPr algn="l" fontAlgn="b"/>
                      <a:r>
                        <a:rPr lang="en-ZA" sz="1050" b="1" i="0" u="none" strike="noStrike">
                          <a:solidFill>
                            <a:srgbClr val="000000"/>
                          </a:solidFill>
                          <a:effectLst/>
                          <a:latin typeface="Calibri"/>
                        </a:rPr>
                        <a:t>Prog 3 Winning Nation</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98.4%</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85.7%</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98.9%</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85.7%</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99.3%</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2620">
                <a:tc vMerge="1">
                  <a:txBody>
                    <a:bodyPr/>
                    <a:lstStyle/>
                    <a:p>
                      <a:endParaRPr lang="en-ZA"/>
                    </a:p>
                  </a:txBody>
                  <a:tcPr/>
                </a:tc>
                <a:tc>
                  <a:txBody>
                    <a:bodyPr/>
                    <a:lstStyle/>
                    <a:p>
                      <a:pPr algn="l" fontAlgn="b"/>
                      <a:r>
                        <a:rPr lang="en-ZA" sz="1050" b="1" i="0" u="none" strike="noStrike">
                          <a:solidFill>
                            <a:srgbClr val="000000"/>
                          </a:solidFill>
                          <a:effectLst/>
                          <a:latin typeface="Calibri"/>
                        </a:rPr>
                        <a:t>Prog 4 Sport Support</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99.9%</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217">
                <a:tc vMerge="1">
                  <a:txBody>
                    <a:bodyPr/>
                    <a:lstStyle/>
                    <a:p>
                      <a:endParaRPr lang="en-ZA"/>
                    </a:p>
                  </a:txBody>
                  <a:tcPr/>
                </a:tc>
                <a:tc>
                  <a:txBody>
                    <a:bodyPr/>
                    <a:lstStyle/>
                    <a:p>
                      <a:pPr algn="l" fontAlgn="b"/>
                      <a:r>
                        <a:rPr lang="en-ZA" sz="1050" b="1" i="0" u="none" strike="noStrike">
                          <a:solidFill>
                            <a:srgbClr val="000000"/>
                          </a:solidFill>
                          <a:effectLst/>
                          <a:latin typeface="Calibri"/>
                        </a:rPr>
                        <a:t>Prog 5 Infrastructure Support</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85.6%</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95.0%</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89.5%</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77217">
                <a:tc gridSpan="2">
                  <a:txBody>
                    <a:bodyPr/>
                    <a:lstStyle/>
                    <a:p>
                      <a:pPr algn="r" fontAlgn="b"/>
                      <a:r>
                        <a:rPr lang="en-ZA" sz="1050" b="1" i="0" u="none" strike="noStrike">
                          <a:solidFill>
                            <a:srgbClr val="FFFFFF"/>
                          </a:solidFill>
                          <a:effectLst/>
                          <a:latin typeface="Calibri"/>
                        </a:rPr>
                        <a:t>Totals</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91.3%</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99.7%</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79.4%</a:t>
                      </a:r>
                    </a:p>
                  </a:txBody>
                  <a:tcPr marL="5713" marR="5713" marT="57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99.9%</a:t>
                      </a:r>
                    </a:p>
                  </a:txBody>
                  <a:tcPr marL="5713" marR="5713" marT="571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71.4%</a:t>
                      </a:r>
                    </a:p>
                  </a:txBody>
                  <a:tcPr marL="5713" marR="5713" marT="571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99.7%</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84601">
                <a:tc rowSpan="5">
                  <a:txBody>
                    <a:bodyPr/>
                    <a:lstStyle/>
                    <a:p>
                      <a:pPr algn="ctr" fontAlgn="t"/>
                      <a:r>
                        <a:rPr lang="en-ZA" sz="1050" b="1" i="0" u="none" strike="noStrike">
                          <a:solidFill>
                            <a:srgbClr val="000000"/>
                          </a:solidFill>
                          <a:effectLst/>
                          <a:latin typeface="Calibri"/>
                        </a:rPr>
                        <a:t>Telecommunications and Postal Services</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0.0%</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95.4%</a:t>
                      </a:r>
                    </a:p>
                  </a:txBody>
                  <a:tcPr marL="5713" marR="5713" marT="57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5713" marR="5713" marT="571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99.5%</a:t>
                      </a:r>
                    </a:p>
                  </a:txBody>
                  <a:tcPr marL="5713" marR="5713" marT="57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97.4%</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2620">
                <a:tc vMerge="1">
                  <a:txBody>
                    <a:bodyPr/>
                    <a:lstStyle/>
                    <a:p>
                      <a:endParaRPr lang="en-ZA"/>
                    </a:p>
                  </a:txBody>
                  <a:tcPr/>
                </a:tc>
                <a:tc>
                  <a:txBody>
                    <a:bodyPr/>
                    <a:lstStyle/>
                    <a:p>
                      <a:pPr algn="l" fontAlgn="t"/>
                      <a:r>
                        <a:rPr lang="en-ZA" sz="1050" b="0" i="0" u="none" strike="noStrike">
                          <a:solidFill>
                            <a:srgbClr val="000000"/>
                          </a:solidFill>
                          <a:effectLst/>
                          <a:latin typeface="Calibri"/>
                        </a:rPr>
                        <a:t>Prog 2 ICT International</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25.0%</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99.5%</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95.9%</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86%</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96.9%</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2620">
                <a:tc vMerge="1">
                  <a:txBody>
                    <a:bodyPr/>
                    <a:lstStyle/>
                    <a:p>
                      <a:endParaRPr lang="en-ZA"/>
                    </a:p>
                  </a:txBody>
                  <a:tcPr/>
                </a:tc>
                <a:tc>
                  <a:txBody>
                    <a:bodyPr/>
                    <a:lstStyle/>
                    <a:p>
                      <a:pPr algn="l" fontAlgn="t"/>
                      <a:r>
                        <a:rPr lang="en-ZA" sz="1050" b="0" i="0" u="none" strike="noStrike">
                          <a:solidFill>
                            <a:srgbClr val="000000"/>
                          </a:solidFill>
                          <a:effectLst/>
                          <a:latin typeface="Calibri"/>
                        </a:rPr>
                        <a:t>Prog 3 ICT Policy and Research</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21.4%</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70.2%</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77.3%</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76.2%</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83%</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88.4%</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2620">
                <a:tc vMerge="1">
                  <a:txBody>
                    <a:bodyPr/>
                    <a:lstStyle/>
                    <a:p>
                      <a:endParaRPr lang="en-ZA"/>
                    </a:p>
                  </a:txBody>
                  <a:tcPr/>
                </a:tc>
                <a:tc>
                  <a:txBody>
                    <a:bodyPr/>
                    <a:lstStyle/>
                    <a:p>
                      <a:pPr algn="l" fontAlgn="t"/>
                      <a:r>
                        <a:rPr lang="en-ZA" sz="1050" b="0" i="0" u="none" strike="noStrike">
                          <a:solidFill>
                            <a:srgbClr val="000000"/>
                          </a:solidFill>
                          <a:effectLst/>
                          <a:latin typeface="Calibri"/>
                        </a:rPr>
                        <a:t>Prog 4 ICT Enterprise Dev and SOE Oversight</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0.0%</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37.5%</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99.7%</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99.5%</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7217">
                <a:tc vMerge="1">
                  <a:txBody>
                    <a:bodyPr/>
                    <a:lstStyle/>
                    <a:p>
                      <a:endParaRPr lang="en-ZA"/>
                    </a:p>
                  </a:txBody>
                  <a:tcPr/>
                </a:tc>
                <a:tc>
                  <a:txBody>
                    <a:bodyPr/>
                    <a:lstStyle/>
                    <a:p>
                      <a:pPr algn="l" fontAlgn="t"/>
                      <a:r>
                        <a:rPr lang="en-ZA" sz="1050" b="0" i="0" u="none" strike="noStrike">
                          <a:solidFill>
                            <a:srgbClr val="000000"/>
                          </a:solidFill>
                          <a:effectLst/>
                          <a:latin typeface="Calibri"/>
                        </a:rPr>
                        <a:t>Prog 5 ICT Infrastructure Development</a:t>
                      </a:r>
                    </a:p>
                  </a:txBody>
                  <a:tcPr marL="5713" marR="5713"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99.1%</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5713" marR="5713" marT="571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85.9%</a:t>
                      </a:r>
                    </a:p>
                  </a:txBody>
                  <a:tcPr marL="5713" marR="5713" marT="571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50%</a:t>
                      </a:r>
                    </a:p>
                  </a:txBody>
                  <a:tcPr marL="5713" marR="5713" marT="57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37.4%</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7217">
                <a:tc gridSpan="2">
                  <a:txBody>
                    <a:bodyPr/>
                    <a:lstStyle/>
                    <a:p>
                      <a:pPr algn="r" fontAlgn="b"/>
                      <a:r>
                        <a:rPr lang="en-ZA" sz="1050" b="1" i="0" u="none" strike="noStrike" dirty="0">
                          <a:solidFill>
                            <a:srgbClr val="FFFFFF"/>
                          </a:solidFill>
                          <a:effectLst/>
                          <a:latin typeface="Calibri"/>
                        </a:rPr>
                        <a:t>Totals</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24.1%</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050" b="1" i="0" u="none" strike="noStrike">
                          <a:solidFill>
                            <a:srgbClr val="FFFFFF"/>
                          </a:solidFill>
                          <a:effectLst/>
                          <a:latin typeface="Calibri"/>
                        </a:rPr>
                        <a:t>97.5%</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050" b="1" i="0" u="none" strike="noStrike">
                          <a:solidFill>
                            <a:srgbClr val="FFFFFF"/>
                          </a:solidFill>
                          <a:effectLst/>
                          <a:latin typeface="Calibri"/>
                        </a:rPr>
                        <a:t>65.9%</a:t>
                      </a:r>
                    </a:p>
                  </a:txBody>
                  <a:tcPr marL="5713" marR="5713"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050" b="1" i="0" u="none" strike="noStrike">
                          <a:solidFill>
                            <a:srgbClr val="FFFFFF"/>
                          </a:solidFill>
                          <a:effectLst/>
                          <a:latin typeface="Calibri"/>
                        </a:rPr>
                        <a:t>92.5%</a:t>
                      </a:r>
                    </a:p>
                  </a:txBody>
                  <a:tcPr marL="5713" marR="5713" marT="57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ZA" sz="1050" b="1" i="0" u="none" strike="noStrike">
                          <a:solidFill>
                            <a:srgbClr val="FFFFFF"/>
                          </a:solidFill>
                          <a:effectLst/>
                          <a:latin typeface="Calibri"/>
                        </a:rPr>
                        <a:t>76.2%</a:t>
                      </a:r>
                    </a:p>
                  </a:txBody>
                  <a:tcPr marL="5713" marR="5713" marT="571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73.4%</a:t>
                      </a:r>
                    </a:p>
                  </a:txBody>
                  <a:tcPr marL="5713" marR="5713" marT="57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5440007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59</a:t>
            </a:fld>
            <a:endParaRPr lang="en-US" dirty="0"/>
          </a:p>
        </p:txBody>
      </p:sp>
      <p:sp>
        <p:nvSpPr>
          <p:cNvPr id="4" name="Title 1"/>
          <p:cNvSpPr txBox="1">
            <a:spLocks/>
          </p:cNvSpPr>
          <p:nvPr/>
        </p:nvSpPr>
        <p:spPr bwMode="auto">
          <a:xfrm>
            <a:off x="514312" y="0"/>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(12)</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1120661126"/>
              </p:ext>
            </p:extLst>
          </p:nvPr>
        </p:nvGraphicFramePr>
        <p:xfrm>
          <a:off x="179514" y="620681"/>
          <a:ext cx="8640958" cy="5934898"/>
        </p:xfrm>
        <a:graphic>
          <a:graphicData uri="http://schemas.openxmlformats.org/drawingml/2006/table">
            <a:tbl>
              <a:tblPr/>
              <a:tblGrid>
                <a:gridCol w="1008110"/>
                <a:gridCol w="2664296"/>
                <a:gridCol w="864096"/>
                <a:gridCol w="648072"/>
                <a:gridCol w="936104"/>
                <a:gridCol w="792088"/>
                <a:gridCol w="792088"/>
                <a:gridCol w="936104"/>
              </a:tblGrid>
              <a:tr h="140416">
                <a:tc rowSpan="2">
                  <a:txBody>
                    <a:bodyPr/>
                    <a:lstStyle/>
                    <a:p>
                      <a:pPr algn="ctr" fontAlgn="ctr"/>
                      <a:r>
                        <a:rPr lang="en-ZA" sz="1050" b="1" i="0" u="none" strike="noStrike">
                          <a:solidFill>
                            <a:schemeClr val="bg1"/>
                          </a:solidFill>
                          <a:effectLst/>
                          <a:latin typeface="Calibri"/>
                        </a:rPr>
                        <a:t>DEPARTMENT</a:t>
                      </a:r>
                    </a:p>
                  </a:txBody>
                  <a:tcPr marL="4540" marR="4540" marT="4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050" b="1" i="0" u="none" strike="noStrike" dirty="0">
                          <a:solidFill>
                            <a:schemeClr val="bg1"/>
                          </a:solidFill>
                          <a:effectLst/>
                          <a:latin typeface="Calibri"/>
                        </a:rPr>
                        <a:t>PROGRAMME(S)</a:t>
                      </a:r>
                    </a:p>
                  </a:txBody>
                  <a:tcPr marL="4540" marR="4540" marT="4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050" b="1" i="0" u="none" strike="noStrike">
                          <a:solidFill>
                            <a:srgbClr val="FFFFFF"/>
                          </a:solidFill>
                          <a:effectLst/>
                          <a:latin typeface="Calibri"/>
                        </a:rPr>
                        <a:t>2014/15</a:t>
                      </a:r>
                    </a:p>
                  </a:txBody>
                  <a:tcPr marL="4540" marR="4540" marT="4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2015/16</a:t>
                      </a:r>
                    </a:p>
                  </a:txBody>
                  <a:tcPr marL="4540" marR="4540" marT="454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050" b="1" i="0" u="none" strike="noStrike">
                          <a:solidFill>
                            <a:srgbClr val="FFFFFF"/>
                          </a:solidFill>
                          <a:effectLst/>
                          <a:latin typeface="Calibri"/>
                        </a:rPr>
                        <a:t>2016/17</a:t>
                      </a:r>
                    </a:p>
                  </a:txBody>
                  <a:tcPr marL="4540" marR="4540" marT="454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267495">
                <a:tc vMerge="1">
                  <a:txBody>
                    <a:bodyPr/>
                    <a:lstStyle/>
                    <a:p>
                      <a:endParaRPr lang="en-ZA"/>
                    </a:p>
                  </a:txBody>
                  <a:tcPr/>
                </a:tc>
                <a:tc vMerge="1">
                  <a:txBody>
                    <a:bodyPr/>
                    <a:lstStyle/>
                    <a:p>
                      <a:endParaRPr lang="en-ZA"/>
                    </a:p>
                  </a:txBody>
                  <a:tcPr/>
                </a:tc>
                <a:tc>
                  <a:txBody>
                    <a:bodyPr/>
                    <a:lstStyle/>
                    <a:p>
                      <a:pPr algn="ctr" fontAlgn="ctr"/>
                      <a:r>
                        <a:rPr lang="en-ZA" sz="1050" b="1" i="0" u="none" strike="noStrike">
                          <a:solidFill>
                            <a:srgbClr val="000000"/>
                          </a:solidFill>
                          <a:effectLst/>
                          <a:latin typeface="Calibri"/>
                        </a:rPr>
                        <a:t>% Achieved</a:t>
                      </a:r>
                    </a:p>
                  </a:txBody>
                  <a:tcPr marL="4540" marR="4540" marT="4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Spend</a:t>
                      </a:r>
                    </a:p>
                  </a:txBody>
                  <a:tcPr marL="4540" marR="4540" marT="454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050" b="1" i="0" u="none" strike="noStrike">
                          <a:solidFill>
                            <a:srgbClr val="000000"/>
                          </a:solidFill>
                          <a:effectLst/>
                          <a:latin typeface="Calibri"/>
                        </a:rPr>
                        <a:t>% Achieved</a:t>
                      </a:r>
                    </a:p>
                  </a:txBody>
                  <a:tcPr marL="4540" marR="4540" marT="454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Spend</a:t>
                      </a:r>
                    </a:p>
                  </a:txBody>
                  <a:tcPr marL="4540" marR="4540" marT="454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050" b="1" i="0" u="none" strike="noStrike">
                          <a:solidFill>
                            <a:srgbClr val="000000"/>
                          </a:solidFill>
                          <a:effectLst/>
                          <a:latin typeface="Calibri"/>
                        </a:rPr>
                        <a:t>% Achieved</a:t>
                      </a:r>
                    </a:p>
                  </a:txBody>
                  <a:tcPr marL="4540" marR="4540" marT="454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050" b="1" i="0" u="none" strike="noStrike" dirty="0">
                          <a:solidFill>
                            <a:srgbClr val="000000"/>
                          </a:solidFill>
                          <a:effectLst/>
                          <a:latin typeface="Calibri"/>
                        </a:rPr>
                        <a:t>% Spend</a:t>
                      </a:r>
                    </a:p>
                  </a:txBody>
                  <a:tcPr marL="4540" marR="4540" marT="45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40416">
                <a:tc rowSpan="7">
                  <a:txBody>
                    <a:bodyPr/>
                    <a:lstStyle/>
                    <a:p>
                      <a:pPr algn="ctr" fontAlgn="t"/>
                      <a:r>
                        <a:rPr lang="en-ZA" sz="1050" b="1" i="0" u="none" strike="noStrike">
                          <a:solidFill>
                            <a:srgbClr val="000000"/>
                          </a:solidFill>
                          <a:effectLst/>
                          <a:latin typeface="Calibri"/>
                        </a:rPr>
                        <a:t>Stats SA</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90.7%</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84.0%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94.1%</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86%</a:t>
                      </a:r>
                    </a:p>
                  </a:txBody>
                  <a:tcPr marL="4540" marR="4540" marT="4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94.8%</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1887">
                <a:tc vMerge="1">
                  <a:txBody>
                    <a:bodyPr/>
                    <a:lstStyle/>
                    <a:p>
                      <a:endParaRPr lang="en-ZA"/>
                    </a:p>
                  </a:txBody>
                  <a:tcPr/>
                </a:tc>
                <a:tc>
                  <a:txBody>
                    <a:bodyPr/>
                    <a:lstStyle/>
                    <a:p>
                      <a:pPr algn="l" fontAlgn="t"/>
                      <a:r>
                        <a:rPr lang="en-ZA" sz="1050" b="0" i="0" u="none" strike="noStrike">
                          <a:solidFill>
                            <a:srgbClr val="000000"/>
                          </a:solidFill>
                          <a:effectLst/>
                          <a:latin typeface="Calibri"/>
                        </a:rPr>
                        <a:t>Prog 2 Economic Statistics</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98%</a:t>
                      </a:r>
                    </a:p>
                  </a:txBody>
                  <a:tcPr marL="4540" marR="4540" marT="4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4799">
                <a:tc vMerge="1">
                  <a:txBody>
                    <a:bodyPr/>
                    <a:lstStyle/>
                    <a:p>
                      <a:endParaRPr lang="en-ZA"/>
                    </a:p>
                  </a:txBody>
                  <a:tcPr/>
                </a:tc>
                <a:tc>
                  <a:txBody>
                    <a:bodyPr/>
                    <a:lstStyle/>
                    <a:p>
                      <a:pPr algn="l" fontAlgn="t"/>
                      <a:r>
                        <a:rPr lang="en-ZA" sz="1050" b="0" i="0" u="none" strike="noStrike">
                          <a:solidFill>
                            <a:srgbClr val="000000"/>
                          </a:solidFill>
                          <a:effectLst/>
                          <a:latin typeface="Calibri"/>
                        </a:rPr>
                        <a:t>Prog 3 Population and Social Statistics</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16.7%</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104.0%</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74%</a:t>
                      </a:r>
                    </a:p>
                  </a:txBody>
                  <a:tcPr marL="4540" marR="4540" marT="4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96.1%</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1887">
                <a:tc vMerge="1">
                  <a:txBody>
                    <a:bodyPr/>
                    <a:lstStyle/>
                    <a:p>
                      <a:endParaRPr lang="en-ZA"/>
                    </a:p>
                  </a:txBody>
                  <a:tcPr/>
                </a:tc>
                <a:tc>
                  <a:txBody>
                    <a:bodyPr/>
                    <a:lstStyle/>
                    <a:p>
                      <a:pPr algn="l" fontAlgn="t"/>
                      <a:r>
                        <a:rPr lang="en-ZA" sz="1050" b="0" i="0" u="none" strike="noStrike">
                          <a:solidFill>
                            <a:srgbClr val="000000"/>
                          </a:solidFill>
                          <a:effectLst/>
                          <a:latin typeface="Calibri"/>
                        </a:rPr>
                        <a:t>Prog 4 Methodology and Standards</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82.0%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99.0%</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89%</a:t>
                      </a:r>
                    </a:p>
                  </a:txBody>
                  <a:tcPr marL="4540" marR="4540" marT="4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1887">
                <a:tc vMerge="1">
                  <a:txBody>
                    <a:bodyPr/>
                    <a:lstStyle/>
                    <a:p>
                      <a:endParaRPr lang="en-ZA"/>
                    </a:p>
                  </a:txBody>
                  <a:tcPr/>
                </a:tc>
                <a:tc>
                  <a:txBody>
                    <a:bodyPr/>
                    <a:lstStyle/>
                    <a:p>
                      <a:pPr algn="l" fontAlgn="t"/>
                      <a:r>
                        <a:rPr lang="en-ZA" sz="1050" b="0" i="0" u="none" strike="noStrike">
                          <a:solidFill>
                            <a:srgbClr val="000000"/>
                          </a:solidFill>
                          <a:effectLst/>
                          <a:latin typeface="Calibri"/>
                        </a:rPr>
                        <a:t>Prog 5 Statistical Support and Informatics</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51.0%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97.0%</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a:t>
                      </a:r>
                    </a:p>
                  </a:txBody>
                  <a:tcPr marL="4540" marR="4540" marT="4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1887">
                <a:tc vMerge="1">
                  <a:txBody>
                    <a:bodyPr/>
                    <a:lstStyle/>
                    <a:p>
                      <a:endParaRPr lang="en-ZA"/>
                    </a:p>
                  </a:txBody>
                  <a:tcPr/>
                </a:tc>
                <a:tc>
                  <a:txBody>
                    <a:bodyPr/>
                    <a:lstStyle/>
                    <a:p>
                      <a:pPr algn="l" fontAlgn="t"/>
                      <a:r>
                        <a:rPr lang="en-ZA" sz="1050" b="0" i="0" u="none" strike="noStrike">
                          <a:solidFill>
                            <a:srgbClr val="000000"/>
                          </a:solidFill>
                          <a:effectLst/>
                          <a:latin typeface="Calibri"/>
                        </a:rPr>
                        <a:t>Prog 6 Corporate Relations</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76.0%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88%</a:t>
                      </a:r>
                    </a:p>
                  </a:txBody>
                  <a:tcPr marL="4540" marR="4540" marT="4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40416">
                <a:tc vMerge="1">
                  <a:txBody>
                    <a:bodyPr/>
                    <a:lstStyle/>
                    <a:p>
                      <a:endParaRPr lang="en-ZA"/>
                    </a:p>
                  </a:txBody>
                  <a:tcPr/>
                </a:tc>
                <a:tc>
                  <a:txBody>
                    <a:bodyPr/>
                    <a:lstStyle/>
                    <a:p>
                      <a:pPr algn="l" fontAlgn="t"/>
                      <a:r>
                        <a:rPr lang="en-ZA" sz="1050" b="0" i="0" u="none" strike="noStrike">
                          <a:solidFill>
                            <a:srgbClr val="000000"/>
                          </a:solidFill>
                          <a:effectLst/>
                          <a:latin typeface="Calibri"/>
                        </a:rPr>
                        <a:t>Prog 7 Survey Operations</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75.0%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83%</a:t>
                      </a:r>
                    </a:p>
                  </a:txBody>
                  <a:tcPr marL="4540" marR="4540" marT="4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93.2%</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0416">
                <a:tc gridSpan="2">
                  <a:txBody>
                    <a:bodyPr/>
                    <a:lstStyle/>
                    <a:p>
                      <a:pPr algn="r" fontAlgn="t"/>
                      <a:r>
                        <a:rPr lang="en-ZA" sz="1050" b="1" i="0" u="none" strike="noStrike">
                          <a:solidFill>
                            <a:srgbClr val="FFFFFF"/>
                          </a:solidFill>
                          <a:effectLst/>
                          <a:latin typeface="Calibri"/>
                        </a:rPr>
                        <a:t>Totals</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59.0%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96.2%</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80.1%</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97.9%</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81%</a:t>
                      </a:r>
                    </a:p>
                  </a:txBody>
                  <a:tcPr marL="4540" marR="4540" marT="4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40416">
                <a:tc rowSpan="5">
                  <a:txBody>
                    <a:bodyPr/>
                    <a:lstStyle/>
                    <a:p>
                      <a:pPr algn="ctr" fontAlgn="t"/>
                      <a:r>
                        <a:rPr lang="en-ZA" sz="1050" b="1" i="0" u="none" strike="noStrike">
                          <a:solidFill>
                            <a:srgbClr val="000000"/>
                          </a:solidFill>
                          <a:effectLst/>
                          <a:latin typeface="Calibri"/>
                        </a:rPr>
                        <a:t>The Presidency</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050" b="0" i="0" u="none" strike="noStrike">
                          <a:solidFill>
                            <a:srgbClr val="000000"/>
                          </a:solidFill>
                          <a:effectLst/>
                          <a:latin typeface="Calibri"/>
                        </a:rPr>
                        <a:t>Prog 1 Administration</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93.4%</a:t>
                      </a:r>
                    </a:p>
                  </a:txBody>
                  <a:tcPr marL="4540" marR="4540" marT="4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62.5%</a:t>
                      </a:r>
                    </a:p>
                  </a:txBody>
                  <a:tcPr marL="4540" marR="4540" marT="454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99.99%</a:t>
                      </a:r>
                    </a:p>
                  </a:txBody>
                  <a:tcPr marL="4540" marR="4540" marT="4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73.3%</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98.4%</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4799">
                <a:tc vMerge="1">
                  <a:txBody>
                    <a:bodyPr/>
                    <a:lstStyle/>
                    <a:p>
                      <a:endParaRPr lang="en-ZA"/>
                    </a:p>
                  </a:txBody>
                  <a:tcPr/>
                </a:tc>
                <a:tc>
                  <a:txBody>
                    <a:bodyPr/>
                    <a:lstStyle/>
                    <a:p>
                      <a:pPr algn="l" fontAlgn="t"/>
                      <a:r>
                        <a:rPr lang="en-ZA" sz="1050" b="0" i="0" u="none" strike="noStrike">
                          <a:solidFill>
                            <a:srgbClr val="000000"/>
                          </a:solidFill>
                          <a:effectLst/>
                          <a:latin typeface="Calibri"/>
                        </a:rPr>
                        <a:t>Prog 2 National Planning</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97.5%</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gridSpan="2">
                  <a:txBody>
                    <a:bodyPr/>
                    <a:lstStyle/>
                    <a:p>
                      <a:pPr algn="ctr" fontAlgn="ctr"/>
                      <a:r>
                        <a:rPr lang="en-ZA" sz="1050" b="1" i="0" u="none" strike="noStrike">
                          <a:solidFill>
                            <a:srgbClr val="FFFFFF"/>
                          </a:solidFill>
                          <a:effectLst/>
                          <a:latin typeface="Calibri"/>
                        </a:rPr>
                        <a:t>Programmes Discontinued</a:t>
                      </a:r>
                    </a:p>
                  </a:txBody>
                  <a:tcPr marL="4540" marR="4540" marT="4540"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2" hMerge="1">
                  <a:txBody>
                    <a:bodyPr/>
                    <a:lstStyle/>
                    <a:p>
                      <a:endParaRPr lang="en-ZA"/>
                    </a:p>
                  </a:txBody>
                  <a:tcPr/>
                </a:tc>
                <a:tc rowSpan="3" gridSpan="2">
                  <a:txBody>
                    <a:bodyPr/>
                    <a:lstStyle/>
                    <a:p>
                      <a:pPr algn="ctr" fontAlgn="ctr"/>
                      <a:r>
                        <a:rPr lang="en-ZA" sz="1050" b="1" i="0" u="none" strike="noStrike">
                          <a:solidFill>
                            <a:srgbClr val="FFFFFF"/>
                          </a:solidFill>
                          <a:effectLst/>
                          <a:latin typeface="Calibri"/>
                        </a:rPr>
                        <a:t>Programmes Discontinued</a:t>
                      </a:r>
                    </a:p>
                  </a:txBody>
                  <a:tcPr marL="4540" marR="4540" marT="454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3" hMerge="1">
                  <a:txBody>
                    <a:bodyPr/>
                    <a:lstStyle/>
                    <a:p>
                      <a:endParaRPr lang="en-ZA"/>
                    </a:p>
                  </a:txBody>
                  <a:tcPr/>
                </a:tc>
              </a:tr>
              <a:tr h="140416">
                <a:tc vMerge="1">
                  <a:txBody>
                    <a:bodyPr/>
                    <a:lstStyle/>
                    <a:p>
                      <a:endParaRPr lang="en-ZA"/>
                    </a:p>
                  </a:txBody>
                  <a:tcPr/>
                </a:tc>
                <a:tc>
                  <a:txBody>
                    <a:bodyPr/>
                    <a:lstStyle/>
                    <a:p>
                      <a:pPr algn="l" fontAlgn="t"/>
                      <a:r>
                        <a:rPr lang="en-ZA" sz="1050" b="0" i="0" u="none" strike="noStrike">
                          <a:solidFill>
                            <a:srgbClr val="000000"/>
                          </a:solidFill>
                          <a:effectLst/>
                          <a:latin typeface="Calibri"/>
                        </a:rPr>
                        <a:t>Prog 3 National Youth Dev Agency</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97.2%</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r>
              <a:tr h="140416">
                <a:tc vMerge="1">
                  <a:txBody>
                    <a:bodyPr/>
                    <a:lstStyle/>
                    <a:p>
                      <a:endParaRPr lang="en-ZA"/>
                    </a:p>
                  </a:txBody>
                  <a:tcPr/>
                </a:tc>
                <a:tc>
                  <a:txBody>
                    <a:bodyPr/>
                    <a:lstStyle/>
                    <a:p>
                      <a:pPr algn="l" fontAlgn="t"/>
                      <a:r>
                        <a:rPr lang="en-ZA" sz="1050" b="0" i="0" u="none" strike="noStrike">
                          <a:solidFill>
                            <a:srgbClr val="000000"/>
                          </a:solidFill>
                          <a:effectLst/>
                          <a:latin typeface="Calibri"/>
                        </a:rPr>
                        <a:t>Prog 4 Intern Marketing &amp; Communication</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93.5%</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50.0%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dirty="0">
                          <a:solidFill>
                            <a:srgbClr val="000000"/>
                          </a:solidFill>
                          <a:effectLst/>
                          <a:latin typeface="Calibri"/>
                        </a:rPr>
                        <a:t>66.22%</a:t>
                      </a:r>
                    </a:p>
                  </a:txBody>
                  <a:tcPr marL="4540" marR="4540" marT="454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gridSpan="2" vMerge="1">
                  <a:txBody>
                    <a:bodyPr/>
                    <a:lstStyle/>
                    <a:p>
                      <a:endParaRPr lang="en-ZA"/>
                    </a:p>
                  </a:txBody>
                  <a:tcPr/>
                </a:tc>
                <a:tc hMerge="1" vMerge="1">
                  <a:txBody>
                    <a:bodyPr/>
                    <a:lstStyle/>
                    <a:p>
                      <a:endParaRPr lang="en-ZA"/>
                    </a:p>
                  </a:txBody>
                  <a:tcPr/>
                </a:tc>
              </a:tr>
              <a:tr h="204244">
                <a:tc vMerge="1">
                  <a:txBody>
                    <a:bodyPr/>
                    <a:lstStyle/>
                    <a:p>
                      <a:endParaRPr lang="en-ZA"/>
                    </a:p>
                  </a:txBody>
                  <a:tcPr/>
                </a:tc>
                <a:tc>
                  <a:txBody>
                    <a:bodyPr/>
                    <a:lstStyle/>
                    <a:p>
                      <a:pPr algn="l" fontAlgn="t"/>
                      <a:r>
                        <a:rPr lang="en-ZA" sz="1050" b="0" i="1" u="none" strike="noStrike">
                          <a:solidFill>
                            <a:srgbClr val="FF0000"/>
                          </a:solidFill>
                          <a:effectLst/>
                          <a:latin typeface="Calibri"/>
                        </a:rPr>
                        <a:t>Prog 2 Executive Support - 2016/17</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ZA" sz="1050" b="1" i="0" u="none" strike="noStrike">
                          <a:solidFill>
                            <a:srgbClr val="FFFFFF"/>
                          </a:solidFill>
                          <a:effectLst/>
                          <a:latin typeface="Calibri"/>
                        </a:rPr>
                        <a:t>Programme introduced 206/17</a:t>
                      </a:r>
                    </a:p>
                  </a:txBody>
                  <a:tcPr marL="4540" marR="4540" marT="454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ctr" fontAlgn="ctr"/>
                      <a:r>
                        <a:rPr lang="en-ZA" sz="1050" b="1" i="0" u="none" strike="noStrike">
                          <a:solidFill>
                            <a:srgbClr val="FFFFFF"/>
                          </a:solidFill>
                          <a:effectLst/>
                          <a:latin typeface="Calibri"/>
                        </a:rPr>
                        <a:t>Programme introduced 206/17</a:t>
                      </a:r>
                    </a:p>
                  </a:txBody>
                  <a:tcPr marL="4540" marR="4540" marT="45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algn="r" fontAlgn="b"/>
                      <a:r>
                        <a:rPr lang="en-ZA" sz="1050" b="0" i="0" u="none" strike="noStrike">
                          <a:solidFill>
                            <a:srgbClr val="000000"/>
                          </a:solidFill>
                          <a:effectLst/>
                          <a:latin typeface="Calibri"/>
                        </a:rPr>
                        <a:t>100.0%</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79.5%</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34799">
                <a:tc gridSpan="2">
                  <a:txBody>
                    <a:bodyPr/>
                    <a:lstStyle/>
                    <a:p>
                      <a:pPr algn="r" fontAlgn="t"/>
                      <a:r>
                        <a:rPr lang="en-ZA" sz="1050" b="1" i="0" u="none" strike="noStrike">
                          <a:solidFill>
                            <a:srgbClr val="FFFFFF"/>
                          </a:solidFill>
                          <a:effectLst/>
                          <a:latin typeface="Calibri"/>
                        </a:rPr>
                        <a:t>Totals</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94.9%</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61.1%</a:t>
                      </a:r>
                    </a:p>
                  </a:txBody>
                  <a:tcPr marL="4540" marR="4540" marT="4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97.89%</a:t>
                      </a:r>
                    </a:p>
                  </a:txBody>
                  <a:tcPr marL="4540" marR="4540" marT="454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78.9%</a:t>
                      </a:r>
                    </a:p>
                  </a:txBody>
                  <a:tcPr marL="4540" marR="4540" marT="454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a:solidFill>
                            <a:srgbClr val="FFFFFF"/>
                          </a:solidFill>
                          <a:effectLst/>
                          <a:latin typeface="Calibri"/>
                        </a:rPr>
                        <a:t>97.1%</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34799">
                <a:tc rowSpan="10">
                  <a:txBody>
                    <a:bodyPr/>
                    <a:lstStyle/>
                    <a:p>
                      <a:pPr algn="ctr" fontAlgn="t"/>
                      <a:r>
                        <a:rPr lang="en-ZA" sz="1050" b="1" i="0" u="none" strike="noStrike">
                          <a:solidFill>
                            <a:srgbClr val="000000"/>
                          </a:solidFill>
                          <a:effectLst/>
                          <a:latin typeface="Calibri"/>
                        </a:rPr>
                        <a:t>Trade &amp; Industry</a:t>
                      </a:r>
                    </a:p>
                  </a:txBody>
                  <a:tcPr marL="4540" marR="4540" marT="4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0" i="0" u="none" strike="noStrike">
                          <a:solidFill>
                            <a:srgbClr val="000000"/>
                          </a:solidFill>
                          <a:effectLst/>
                          <a:latin typeface="Calibri"/>
                        </a:rPr>
                        <a:t>Prog 1 Administration</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90.9%</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91.9%</a:t>
                      </a:r>
                    </a:p>
                  </a:txBody>
                  <a:tcPr marL="4540" marR="4540" marT="4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55.6%</a:t>
                      </a:r>
                    </a:p>
                  </a:txBody>
                  <a:tcPr marL="4540" marR="4540" marT="454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4540" marR="4540" marT="454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96.9%</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1887">
                <a:tc vMerge="1">
                  <a:txBody>
                    <a:bodyPr/>
                    <a:lstStyle/>
                    <a:p>
                      <a:endParaRPr lang="en-ZA"/>
                    </a:p>
                  </a:txBody>
                  <a:tcPr/>
                </a:tc>
                <a:tc>
                  <a:txBody>
                    <a:bodyPr/>
                    <a:lstStyle/>
                    <a:p>
                      <a:pPr algn="l" fontAlgn="b"/>
                      <a:r>
                        <a:rPr lang="en-ZA" sz="1050" b="0" i="0" u="none" strike="noStrike">
                          <a:solidFill>
                            <a:srgbClr val="000000"/>
                          </a:solidFill>
                          <a:effectLst/>
                          <a:latin typeface="Calibri"/>
                        </a:rPr>
                        <a:t>Prog 2 Intl Trade &amp; Econ Dev</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97.5%</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03297">
                <a:tc vMerge="1">
                  <a:txBody>
                    <a:bodyPr/>
                    <a:lstStyle/>
                    <a:p>
                      <a:endParaRPr lang="en-ZA"/>
                    </a:p>
                  </a:txBody>
                  <a:tcPr/>
                </a:tc>
                <a:tc>
                  <a:txBody>
                    <a:bodyPr/>
                    <a:lstStyle/>
                    <a:p>
                      <a:pPr algn="l" fontAlgn="b"/>
                      <a:r>
                        <a:rPr lang="en-ZA" sz="1050" b="0" i="0" u="none" strike="noStrike">
                          <a:solidFill>
                            <a:srgbClr val="000000"/>
                          </a:solidFill>
                          <a:effectLst/>
                          <a:latin typeface="Calibri"/>
                        </a:rPr>
                        <a:t>Prog 3 Broadening Participation</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66.7%</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99.2%</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50.0%</a:t>
                      </a:r>
                    </a:p>
                  </a:txBody>
                  <a:tcPr marL="4540" marR="4540" marT="4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ctr" fontAlgn="ctr"/>
                      <a:r>
                        <a:rPr lang="en-ZA" sz="1050" b="1" i="0" u="none" strike="noStrike">
                          <a:solidFill>
                            <a:srgbClr val="FFFFFF"/>
                          </a:solidFill>
                          <a:effectLst/>
                          <a:latin typeface="Calibri"/>
                        </a:rPr>
                        <a:t>Programme Discontinued</a:t>
                      </a:r>
                    </a:p>
                  </a:txBody>
                  <a:tcPr marL="4540" marR="4540" marT="45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231887">
                <a:tc vMerge="1">
                  <a:txBody>
                    <a:bodyPr/>
                    <a:lstStyle/>
                    <a:p>
                      <a:endParaRPr lang="en-ZA"/>
                    </a:p>
                  </a:txBody>
                  <a:tcPr/>
                </a:tc>
                <a:tc>
                  <a:txBody>
                    <a:bodyPr/>
                    <a:lstStyle/>
                    <a:p>
                      <a:pPr algn="l" fontAlgn="b"/>
                      <a:r>
                        <a:rPr lang="en-ZA" sz="1050" b="0" i="0" u="none" strike="noStrike">
                          <a:solidFill>
                            <a:srgbClr val="000000"/>
                          </a:solidFill>
                          <a:effectLst/>
                          <a:latin typeface="Calibri"/>
                        </a:rPr>
                        <a:t>Prog 4 Industrial Development</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87.5%</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40.0%</a:t>
                      </a:r>
                    </a:p>
                  </a:txBody>
                  <a:tcPr marL="4540" marR="4540" marT="4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dirty="0">
                          <a:solidFill>
                            <a:srgbClr val="000000"/>
                          </a:solidFill>
                          <a:effectLst/>
                          <a:latin typeface="Calibri"/>
                        </a:rPr>
                        <a:t>100.0%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4799">
                <a:tc vMerge="1">
                  <a:txBody>
                    <a:bodyPr/>
                    <a:lstStyle/>
                    <a:p>
                      <a:endParaRPr lang="en-ZA"/>
                    </a:p>
                  </a:txBody>
                  <a:tcPr/>
                </a:tc>
                <a:tc>
                  <a:txBody>
                    <a:bodyPr/>
                    <a:lstStyle/>
                    <a:p>
                      <a:pPr algn="l" fontAlgn="b"/>
                      <a:r>
                        <a:rPr lang="en-ZA" sz="1050" b="0" i="0" u="none" strike="noStrike">
                          <a:solidFill>
                            <a:srgbClr val="000000"/>
                          </a:solidFill>
                          <a:effectLst/>
                          <a:latin typeface="Calibri"/>
                        </a:rPr>
                        <a:t>Prog 5 Consumer &amp; Corp Regulation</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99.3%</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25.0%</a:t>
                      </a:r>
                    </a:p>
                  </a:txBody>
                  <a:tcPr marL="4540" marR="4540" marT="4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99.9%</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66.7%</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99.9%</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1887">
                <a:tc vMerge="1">
                  <a:txBody>
                    <a:bodyPr/>
                    <a:lstStyle/>
                    <a:p>
                      <a:endParaRPr lang="en-ZA"/>
                    </a:p>
                  </a:txBody>
                  <a:tcPr/>
                </a:tc>
                <a:tc>
                  <a:txBody>
                    <a:bodyPr/>
                    <a:lstStyle/>
                    <a:p>
                      <a:pPr algn="l" fontAlgn="b"/>
                      <a:r>
                        <a:rPr lang="en-ZA" sz="1050" b="0" i="0" u="none" strike="noStrike">
                          <a:solidFill>
                            <a:srgbClr val="000000"/>
                          </a:solidFill>
                          <a:effectLst/>
                          <a:latin typeface="Calibri"/>
                        </a:rPr>
                        <a:t>Prog 6 Incentive Dev &amp; Admin</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51.9%</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99.3%</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85.7%</a:t>
                      </a:r>
                    </a:p>
                  </a:txBody>
                  <a:tcPr marL="4540" marR="4540" marT="4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0" i="0" u="none" strike="noStrike">
                          <a:solidFill>
                            <a:srgbClr val="000000"/>
                          </a:solidFill>
                          <a:effectLst/>
                          <a:latin typeface="Calibri"/>
                        </a:rPr>
                        <a:t>99.6%</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03297">
                <a:tc vMerge="1">
                  <a:txBody>
                    <a:bodyPr/>
                    <a:lstStyle/>
                    <a:p>
                      <a:endParaRPr lang="en-ZA"/>
                    </a:p>
                  </a:txBody>
                  <a:tcPr/>
                </a:tc>
                <a:tc>
                  <a:txBody>
                    <a:bodyPr/>
                    <a:lstStyle/>
                    <a:p>
                      <a:pPr algn="l" fontAlgn="b"/>
                      <a:r>
                        <a:rPr lang="en-ZA" sz="1050" b="0" i="0" u="none" strike="noStrike">
                          <a:solidFill>
                            <a:srgbClr val="000000"/>
                          </a:solidFill>
                          <a:effectLst/>
                          <a:latin typeface="Calibri"/>
                        </a:rPr>
                        <a:t>Prog 7 Trade &amp; Investment SA</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050" b="0" i="0" u="none" strike="noStrike">
                          <a:solidFill>
                            <a:srgbClr val="000000"/>
                          </a:solidFill>
                          <a:effectLst/>
                          <a:latin typeface="Calibri"/>
                        </a:rPr>
                        <a:t>50.0%</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050" b="0" i="0" u="none" strike="noStrike">
                          <a:solidFill>
                            <a:srgbClr val="000000"/>
                          </a:solidFill>
                          <a:effectLst/>
                          <a:latin typeface="Calibri"/>
                        </a:rPr>
                        <a:t>97.7%</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fontAlgn="ctr"/>
                      <a:r>
                        <a:rPr lang="en-ZA" sz="1050" b="1" i="0" u="none" strike="noStrike">
                          <a:solidFill>
                            <a:srgbClr val="FFFFFF"/>
                          </a:solidFill>
                          <a:effectLst/>
                          <a:latin typeface="Calibri"/>
                        </a:rPr>
                        <a:t>Programme Discontinued</a:t>
                      </a:r>
                    </a:p>
                  </a:txBody>
                  <a:tcPr marL="4540" marR="4540" marT="45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275213">
                <a:tc vMerge="1">
                  <a:txBody>
                    <a:bodyPr/>
                    <a:lstStyle/>
                    <a:p>
                      <a:endParaRPr lang="en-ZA"/>
                    </a:p>
                  </a:txBody>
                  <a:tcPr/>
                </a:tc>
                <a:tc>
                  <a:txBody>
                    <a:bodyPr/>
                    <a:lstStyle/>
                    <a:p>
                      <a:pPr algn="l" fontAlgn="b"/>
                      <a:r>
                        <a:rPr lang="en-ZA" sz="1050" b="0" i="1" u="none" strike="noStrike">
                          <a:solidFill>
                            <a:srgbClr val="FF0000"/>
                          </a:solidFill>
                          <a:effectLst/>
                          <a:latin typeface="Calibri"/>
                        </a:rPr>
                        <a:t>Programme 3: Special Economic Zones and Economic Transformation - 2016/17</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gridSpan="2">
                  <a:txBody>
                    <a:bodyPr/>
                    <a:lstStyle/>
                    <a:p>
                      <a:pPr algn="ctr" fontAlgn="ctr"/>
                      <a:r>
                        <a:rPr lang="en-ZA" sz="1050" b="1" i="0" u="none" strike="noStrike">
                          <a:solidFill>
                            <a:srgbClr val="FFFFFF"/>
                          </a:solidFill>
                          <a:effectLst/>
                          <a:latin typeface="Calibri"/>
                        </a:rPr>
                        <a:t>Programmes introduced 2016/17</a:t>
                      </a:r>
                    </a:p>
                  </a:txBody>
                  <a:tcPr marL="4540" marR="4540" marT="454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rowSpan="3" hMerge="1">
                  <a:txBody>
                    <a:bodyPr/>
                    <a:lstStyle/>
                    <a:p>
                      <a:endParaRPr lang="en-ZA"/>
                    </a:p>
                  </a:txBody>
                  <a:tcPr/>
                </a:tc>
                <a:tc rowSpan="3" gridSpan="2">
                  <a:txBody>
                    <a:bodyPr/>
                    <a:lstStyle/>
                    <a:p>
                      <a:pPr algn="ctr" fontAlgn="ctr"/>
                      <a:r>
                        <a:rPr lang="en-ZA" sz="1050" b="1" i="0" u="none" strike="noStrike">
                          <a:solidFill>
                            <a:srgbClr val="FFFFFF"/>
                          </a:solidFill>
                          <a:effectLst/>
                          <a:latin typeface="Calibri"/>
                        </a:rPr>
                        <a:t>Programmes introduced 2016/17</a:t>
                      </a:r>
                    </a:p>
                  </a:txBody>
                  <a:tcPr marL="4540" marR="4540" marT="4540"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rowSpan="3" hMerge="1">
                  <a:txBody>
                    <a:bodyPr/>
                    <a:lstStyle/>
                    <a:p>
                      <a:endParaRPr lang="en-ZA"/>
                    </a:p>
                  </a:txBody>
                  <a:tcPr/>
                </a:tc>
                <a:tc>
                  <a:txBody>
                    <a:bodyPr/>
                    <a:lstStyle/>
                    <a:p>
                      <a:pPr algn="r" fontAlgn="b"/>
                      <a:r>
                        <a:rPr lang="en-ZA" sz="1050" b="0" i="0" u="none" strike="noStrike">
                          <a:solidFill>
                            <a:srgbClr val="000000"/>
                          </a:solidFill>
                          <a:effectLst/>
                          <a:latin typeface="Calibri"/>
                        </a:rPr>
                        <a:t>100%</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dirty="0">
                          <a:solidFill>
                            <a:srgbClr val="000000"/>
                          </a:solidFill>
                          <a:effectLst/>
                          <a:latin typeface="Calibri"/>
                        </a:rPr>
                        <a:t>86.8%</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31887">
                <a:tc vMerge="1">
                  <a:txBody>
                    <a:bodyPr/>
                    <a:lstStyle/>
                    <a:p>
                      <a:endParaRPr lang="en-ZA"/>
                    </a:p>
                  </a:txBody>
                  <a:tcPr/>
                </a:tc>
                <a:tc>
                  <a:txBody>
                    <a:bodyPr/>
                    <a:lstStyle/>
                    <a:p>
                      <a:pPr algn="l" fontAlgn="b"/>
                      <a:r>
                        <a:rPr lang="en-ZA" sz="1050" b="0" i="1" u="none" strike="noStrike">
                          <a:solidFill>
                            <a:srgbClr val="FF0000"/>
                          </a:solidFill>
                          <a:effectLst/>
                          <a:latin typeface="Calibri"/>
                        </a:rPr>
                        <a:t>Programme 7: Trade Export South Africa - 2016/17</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b"/>
                      <a:r>
                        <a:rPr lang="en-ZA" sz="1050" b="0" i="0" u="none" strike="noStrike">
                          <a:solidFill>
                            <a:srgbClr val="000000"/>
                          </a:solidFill>
                          <a:effectLst/>
                          <a:latin typeface="Calibri"/>
                        </a:rPr>
                        <a:t>100%</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99.7%</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1887">
                <a:tc vMerge="1">
                  <a:txBody>
                    <a:bodyPr/>
                    <a:lstStyle/>
                    <a:p>
                      <a:endParaRPr lang="en-ZA"/>
                    </a:p>
                  </a:txBody>
                  <a:tcPr/>
                </a:tc>
                <a:tc>
                  <a:txBody>
                    <a:bodyPr/>
                    <a:lstStyle/>
                    <a:p>
                      <a:pPr algn="l" fontAlgn="b"/>
                      <a:r>
                        <a:rPr lang="en-ZA" sz="1050" b="0" i="1" u="none" strike="noStrike">
                          <a:solidFill>
                            <a:srgbClr val="FF0000"/>
                          </a:solidFill>
                          <a:effectLst/>
                          <a:latin typeface="Calibri"/>
                        </a:rPr>
                        <a:t>Programme 8: Investments South Africa - 2016/17</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a:txBody>
                    <a:bodyPr/>
                    <a:lstStyle/>
                    <a:p>
                      <a:pPr algn="r" fontAlgn="b"/>
                      <a:r>
                        <a:rPr lang="en-ZA" sz="1050" b="0" i="0" u="none" strike="noStrike">
                          <a:solidFill>
                            <a:srgbClr val="000000"/>
                          </a:solidFill>
                          <a:effectLst/>
                          <a:latin typeface="Calibri"/>
                        </a:rPr>
                        <a:t>100%</a:t>
                      </a:r>
                    </a:p>
                  </a:txBody>
                  <a:tcPr marL="4540" marR="4540"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050" b="0" i="0" u="none" strike="noStrike">
                          <a:solidFill>
                            <a:srgbClr val="000000"/>
                          </a:solidFill>
                          <a:effectLst/>
                          <a:latin typeface="Calibri"/>
                        </a:rPr>
                        <a:t>100.0%</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4799">
                <a:tc gridSpan="2">
                  <a:txBody>
                    <a:bodyPr/>
                    <a:lstStyle/>
                    <a:p>
                      <a:pPr algn="r" fontAlgn="b"/>
                      <a:r>
                        <a:rPr lang="en-ZA" sz="1050" b="1" i="0" u="none" strike="noStrike">
                          <a:solidFill>
                            <a:srgbClr val="FFFFFF"/>
                          </a:solidFill>
                          <a:effectLst/>
                          <a:latin typeface="Calibri"/>
                        </a:rPr>
                        <a:t>Totals</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050" b="1" i="0" u="none" strike="noStrike">
                          <a:solidFill>
                            <a:srgbClr val="FFFFFF"/>
                          </a:solidFill>
                          <a:effectLst/>
                          <a:latin typeface="Calibri"/>
                        </a:rPr>
                        <a:t>66.7%</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r" fontAlgn="b"/>
                      <a:r>
                        <a:rPr lang="en-ZA" sz="1050" b="1" i="0" u="none" strike="noStrike">
                          <a:solidFill>
                            <a:srgbClr val="FFFFFF"/>
                          </a:solidFill>
                          <a:effectLst/>
                          <a:latin typeface="Calibri"/>
                        </a:rPr>
                        <a:t>98.7%</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r" fontAlgn="b"/>
                      <a:r>
                        <a:rPr lang="en-ZA" sz="1050" b="1" i="0" u="none" strike="noStrike">
                          <a:solidFill>
                            <a:srgbClr val="FFFFFF"/>
                          </a:solidFill>
                          <a:effectLst/>
                          <a:latin typeface="Calibri"/>
                        </a:rPr>
                        <a:t>68.1%</a:t>
                      </a:r>
                    </a:p>
                  </a:txBody>
                  <a:tcPr marL="4540" marR="4540" marT="4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r" fontAlgn="b"/>
                      <a:r>
                        <a:rPr lang="en-ZA" sz="1050" b="1" i="0" u="none" strike="noStrike" dirty="0">
                          <a:solidFill>
                            <a:srgbClr val="FFFFFF"/>
                          </a:solidFill>
                          <a:effectLst/>
                          <a:latin typeface="Calibri"/>
                        </a:rPr>
                        <a:t>99.7%</a:t>
                      </a:r>
                    </a:p>
                  </a:txBody>
                  <a:tcPr marL="4540" marR="4540" marT="4540" marB="0" anchor="b">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r" fontAlgn="b"/>
                      <a:r>
                        <a:rPr lang="en-ZA" sz="1050" b="1" i="0" u="none" strike="noStrike">
                          <a:solidFill>
                            <a:srgbClr val="FFFFFF"/>
                          </a:solidFill>
                          <a:effectLst/>
                          <a:latin typeface="Calibri"/>
                        </a:rPr>
                        <a:t>83.3%</a:t>
                      </a:r>
                    </a:p>
                  </a:txBody>
                  <a:tcPr marL="4540" marR="4540" marT="454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050" b="1" i="0" u="none" strike="noStrike" dirty="0">
                          <a:solidFill>
                            <a:srgbClr val="FFFFFF"/>
                          </a:solidFill>
                          <a:effectLst/>
                          <a:latin typeface="Calibri"/>
                        </a:rPr>
                        <a:t>99.6%</a:t>
                      </a:r>
                    </a:p>
                  </a:txBody>
                  <a:tcPr marL="4540" marR="4540" marT="4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31939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796925"/>
          </a:xfrm>
        </p:spPr>
        <p:txBody>
          <a:bodyPr/>
          <a:lstStyle/>
          <a:p>
            <a:r>
              <a:rPr lang="en-US" sz="2800" b="1" dirty="0">
                <a:solidFill>
                  <a:srgbClr val="800000"/>
                </a:solidFill>
                <a:latin typeface="Calibri" pitchFamily="34" charset="0"/>
                <a:cs typeface="Calibri" pitchFamily="34" charset="0"/>
              </a:rPr>
              <a:t>Strategies available to significantly improve management practices in the public </a:t>
            </a:r>
            <a:r>
              <a:rPr lang="en-US" sz="2800" b="1" dirty="0" smtClean="0">
                <a:solidFill>
                  <a:srgbClr val="800000"/>
                </a:solidFill>
                <a:latin typeface="Calibri" pitchFamily="34" charset="0"/>
                <a:cs typeface="Calibri" pitchFamily="34" charset="0"/>
              </a:rPr>
              <a:t>service (2)</a:t>
            </a:r>
            <a:endParaRPr lang="en-ZA" sz="2800" b="1" dirty="0">
              <a:solidFill>
                <a:srgbClr val="800000"/>
              </a:solidFill>
              <a:latin typeface="Calibri" pitchFamily="34" charset="0"/>
              <a:cs typeface="Calibri" pitchFamily="34" charset="0"/>
            </a:endParaRPr>
          </a:p>
        </p:txBody>
      </p:sp>
      <p:sp>
        <p:nvSpPr>
          <p:cNvPr id="3" name="Content Placeholder 2"/>
          <p:cNvSpPr>
            <a:spLocks noGrp="1"/>
          </p:cNvSpPr>
          <p:nvPr>
            <p:ph idx="1"/>
          </p:nvPr>
        </p:nvSpPr>
        <p:spPr>
          <a:xfrm>
            <a:off x="467544" y="1484784"/>
            <a:ext cx="8136904" cy="4752528"/>
          </a:xfrm>
        </p:spPr>
        <p:txBody>
          <a:bodyPr/>
          <a:lstStyle/>
          <a:p>
            <a:pPr lvl="1" algn="just">
              <a:lnSpc>
                <a:spcPct val="130000"/>
              </a:lnSpc>
              <a:spcBef>
                <a:spcPts val="0"/>
              </a:spcBef>
              <a:buClrTx/>
              <a:buSzPct val="100000"/>
            </a:pPr>
            <a:r>
              <a:rPr lang="en-ZA" sz="2000" kern="1200" dirty="0">
                <a:latin typeface="Calibri" pitchFamily="34" charset="0"/>
              </a:rPr>
              <a:t>Departments’ strategic and annual performance plans </a:t>
            </a:r>
            <a:r>
              <a:rPr lang="en-ZA" sz="2000" kern="1200" dirty="0" smtClean="0">
                <a:latin typeface="Calibri" pitchFamily="34" charset="0"/>
              </a:rPr>
              <a:t>are </a:t>
            </a:r>
            <a:r>
              <a:rPr lang="en-ZA" sz="2000" kern="1200" dirty="0">
                <a:latin typeface="Calibri" pitchFamily="34" charset="0"/>
              </a:rPr>
              <a:t>not a sufficient basis to make real strategic trade-off decisions. </a:t>
            </a:r>
            <a:endParaRPr lang="en-ZA" sz="2000" kern="1200" dirty="0" smtClean="0">
              <a:latin typeface="Calibri" pitchFamily="34" charset="0"/>
            </a:endParaRPr>
          </a:p>
          <a:p>
            <a:pPr lvl="1" algn="just">
              <a:lnSpc>
                <a:spcPct val="130000"/>
              </a:lnSpc>
              <a:spcBef>
                <a:spcPts val="0"/>
              </a:spcBef>
              <a:buClrTx/>
              <a:buSzPct val="100000"/>
            </a:pPr>
            <a:r>
              <a:rPr lang="en-ZA" sz="2000" kern="1200" dirty="0" smtClean="0">
                <a:latin typeface="Calibri" pitchFamily="34" charset="0"/>
              </a:rPr>
              <a:t>Departments </a:t>
            </a:r>
            <a:r>
              <a:rPr lang="en-ZA" sz="2000" kern="1200" dirty="0">
                <a:latin typeface="Calibri" pitchFamily="34" charset="0"/>
              </a:rPr>
              <a:t>do not present </a:t>
            </a:r>
            <a:r>
              <a:rPr lang="en-ZA" sz="2000" kern="1200" dirty="0" smtClean="0">
                <a:latin typeface="Calibri" pitchFamily="34" charset="0"/>
              </a:rPr>
              <a:t>Treasury </a:t>
            </a:r>
            <a:r>
              <a:rPr lang="en-ZA" sz="2000" kern="1200" dirty="0">
                <a:latin typeface="Calibri" pitchFamily="34" charset="0"/>
              </a:rPr>
              <a:t>with spending options from a cost-benefit point of </a:t>
            </a:r>
            <a:r>
              <a:rPr lang="en-ZA" sz="2000" kern="1200" dirty="0" smtClean="0">
                <a:latin typeface="Calibri" pitchFamily="34" charset="0"/>
              </a:rPr>
              <a:t>view.</a:t>
            </a:r>
            <a:endParaRPr lang="en-ZA" sz="2000" kern="1200" dirty="0">
              <a:latin typeface="Calibri" pitchFamily="34" charset="0"/>
            </a:endParaRPr>
          </a:p>
          <a:p>
            <a:pPr lvl="1" algn="just">
              <a:lnSpc>
                <a:spcPct val="130000"/>
              </a:lnSpc>
              <a:spcBef>
                <a:spcPts val="0"/>
              </a:spcBef>
              <a:buClrTx/>
              <a:buSzPct val="100000"/>
            </a:pPr>
            <a:r>
              <a:rPr lang="en-ZA" sz="2000" kern="1200" dirty="0" smtClean="0">
                <a:latin typeface="Calibri" pitchFamily="34" charset="0"/>
              </a:rPr>
              <a:t>To present Treasury with options requires good planning and financial modelling capabilities that are mostly absent in the Public Service today.</a:t>
            </a:r>
          </a:p>
          <a:p>
            <a:pPr lvl="1" algn="just">
              <a:lnSpc>
                <a:spcPct val="130000"/>
              </a:lnSpc>
              <a:spcBef>
                <a:spcPts val="0"/>
              </a:spcBef>
              <a:buClrTx/>
              <a:buSzPct val="100000"/>
            </a:pPr>
            <a:r>
              <a:rPr lang="en-ZA" sz="2000" kern="1200" dirty="0" smtClean="0">
                <a:latin typeface="Calibri" pitchFamily="34" charset="0"/>
              </a:rPr>
              <a:t>A key intervention to improve the state of the public service would be that more departments acquire this capacity. </a:t>
            </a:r>
          </a:p>
          <a:p>
            <a:pPr lvl="1" algn="just">
              <a:lnSpc>
                <a:spcPct val="130000"/>
              </a:lnSpc>
              <a:spcBef>
                <a:spcPts val="0"/>
              </a:spcBef>
              <a:buClrTx/>
              <a:buSzPct val="100000"/>
            </a:pPr>
            <a:r>
              <a:rPr lang="en-ZA" sz="2000" kern="1200" dirty="0">
                <a:latin typeface="Calibri" pitchFamily="34" charset="0"/>
              </a:rPr>
              <a:t>Professions* that do analytical work, should be a priority, to make the hard choices and difficult compromises. They must also be listened to </a:t>
            </a:r>
            <a:r>
              <a:rPr lang="en-ZA" sz="2000" kern="1200" dirty="0" smtClean="0">
                <a:latin typeface="Calibri" pitchFamily="34" charset="0"/>
              </a:rPr>
              <a:t>beyond analysis.</a:t>
            </a:r>
            <a:endParaRPr lang="en-ZA" sz="2000" kern="1200"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6</a:t>
            </a:fld>
            <a:endParaRPr lang="en-US" dirty="0">
              <a:solidFill>
                <a:schemeClr val="bg1"/>
              </a:solidFill>
            </a:endParaRPr>
          </a:p>
        </p:txBody>
      </p:sp>
      <p:sp>
        <p:nvSpPr>
          <p:cNvPr id="4" name="TextBox 3"/>
          <p:cNvSpPr txBox="1"/>
          <p:nvPr/>
        </p:nvSpPr>
        <p:spPr>
          <a:xfrm>
            <a:off x="539552" y="6309320"/>
            <a:ext cx="7704856" cy="523220"/>
          </a:xfrm>
          <a:prstGeom prst="rect">
            <a:avLst/>
          </a:prstGeom>
          <a:noFill/>
        </p:spPr>
        <p:txBody>
          <a:bodyPr wrap="square" rtlCol="0">
            <a:spAutoFit/>
          </a:bodyPr>
          <a:lstStyle/>
          <a:p>
            <a:r>
              <a:rPr lang="en-ZA" sz="1400" dirty="0" smtClean="0">
                <a:solidFill>
                  <a:schemeClr val="bg1"/>
                </a:solidFill>
                <a:latin typeface="Calibri" pitchFamily="34" charset="0"/>
              </a:rPr>
              <a:t>Professions refers to financial </a:t>
            </a:r>
            <a:r>
              <a:rPr lang="en-ZA" sz="1400" dirty="0">
                <a:solidFill>
                  <a:schemeClr val="bg1"/>
                </a:solidFill>
                <a:latin typeface="Calibri" pitchFamily="34" charset="0"/>
              </a:rPr>
              <a:t>modelling, policy analysis, evaluation, strategic planning, organisational </a:t>
            </a:r>
            <a:r>
              <a:rPr lang="en-ZA" sz="1400" dirty="0" smtClean="0">
                <a:solidFill>
                  <a:schemeClr val="bg1"/>
                </a:solidFill>
                <a:latin typeface="Calibri" pitchFamily="34" charset="0"/>
              </a:rPr>
              <a:t>development and process design.</a:t>
            </a:r>
            <a:endParaRPr lang="en-ZA" sz="1400" dirty="0">
              <a:solidFill>
                <a:schemeClr val="bg1"/>
              </a:solidFill>
            </a:endParaRPr>
          </a:p>
        </p:txBody>
      </p:sp>
    </p:spTree>
    <p:extLst>
      <p:ext uri="{BB962C8B-B14F-4D97-AF65-F5344CB8AC3E}">
        <p14:creationId xmlns:p14="http://schemas.microsoft.com/office/powerpoint/2010/main" xmlns="" val="20843403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60</a:t>
            </a:fld>
            <a:endParaRPr lang="en-US" dirty="0"/>
          </a:p>
        </p:txBody>
      </p:sp>
      <p:sp>
        <p:nvSpPr>
          <p:cNvPr id="4" name="Title 1"/>
          <p:cNvSpPr txBox="1">
            <a:spLocks/>
          </p:cNvSpPr>
          <p:nvPr/>
        </p:nvSpPr>
        <p:spPr bwMode="auto">
          <a:xfrm>
            <a:off x="489036" y="57573"/>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(13)</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10" name="Table 9"/>
          <p:cNvGraphicFramePr>
            <a:graphicFrameLocks noGrp="1"/>
          </p:cNvGraphicFramePr>
          <p:nvPr>
            <p:extLst>
              <p:ext uri="{D42A27DB-BD31-4B8C-83A1-F6EECF244321}">
                <p14:modId xmlns:p14="http://schemas.microsoft.com/office/powerpoint/2010/main" xmlns="" val="3096616133"/>
              </p:ext>
            </p:extLst>
          </p:nvPr>
        </p:nvGraphicFramePr>
        <p:xfrm>
          <a:off x="323528" y="620688"/>
          <a:ext cx="8568951" cy="5684864"/>
        </p:xfrm>
        <a:graphic>
          <a:graphicData uri="http://schemas.openxmlformats.org/drawingml/2006/table">
            <a:tbl>
              <a:tblPr/>
              <a:tblGrid>
                <a:gridCol w="1368152"/>
                <a:gridCol w="2520280"/>
                <a:gridCol w="864096"/>
                <a:gridCol w="720080"/>
                <a:gridCol w="864096"/>
                <a:gridCol w="720080"/>
                <a:gridCol w="720080"/>
                <a:gridCol w="792087"/>
              </a:tblGrid>
              <a:tr h="223413">
                <a:tc rowSpan="2">
                  <a:txBody>
                    <a:bodyPr/>
                    <a:lstStyle/>
                    <a:p>
                      <a:pPr algn="ctr" fontAlgn="ctr"/>
                      <a:r>
                        <a:rPr lang="en-ZA" sz="1100" b="1" i="0" u="none" strike="noStrike">
                          <a:solidFill>
                            <a:schemeClr val="bg1"/>
                          </a:solidFill>
                          <a:effectLst/>
                          <a:latin typeface="Calibri"/>
                        </a:rPr>
                        <a:t>DEPARTMENT</a:t>
                      </a:r>
                    </a:p>
                  </a:txBody>
                  <a:tcPr marL="4835" marR="4835" marT="4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100" b="1" i="0" u="none" strike="noStrike" dirty="0">
                          <a:solidFill>
                            <a:schemeClr val="bg1"/>
                          </a:solidFill>
                          <a:effectLst/>
                          <a:latin typeface="Calibri"/>
                        </a:rPr>
                        <a:t>PROGRAMME(S)</a:t>
                      </a:r>
                    </a:p>
                  </a:txBody>
                  <a:tcPr marL="4835" marR="4835" marT="4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100" b="1" i="0" u="none" strike="noStrike">
                          <a:solidFill>
                            <a:srgbClr val="FFFFFF"/>
                          </a:solidFill>
                          <a:effectLst/>
                          <a:latin typeface="Calibri"/>
                        </a:rPr>
                        <a:t>2014/15</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a:solidFill>
                            <a:srgbClr val="FFFFFF"/>
                          </a:solidFill>
                          <a:effectLst/>
                          <a:latin typeface="Calibri"/>
                        </a:rPr>
                        <a:t>2015/16</a:t>
                      </a:r>
                    </a:p>
                  </a:txBody>
                  <a:tcPr marL="4835" marR="4835" marT="48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100" b="1" i="0" u="none" strike="noStrike">
                          <a:solidFill>
                            <a:srgbClr val="FFFFFF"/>
                          </a:solidFill>
                          <a:effectLst/>
                          <a:latin typeface="Calibri"/>
                        </a:rPr>
                        <a:t>2016/17</a:t>
                      </a:r>
                    </a:p>
                  </a:txBody>
                  <a:tcPr marL="4835" marR="4835" marT="48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813222">
                <a:tc vMerge="1">
                  <a:txBody>
                    <a:bodyPr/>
                    <a:lstStyle/>
                    <a:p>
                      <a:endParaRPr lang="en-ZA"/>
                    </a:p>
                  </a:txBody>
                  <a:tcPr/>
                </a:tc>
                <a:tc vMerge="1">
                  <a:txBody>
                    <a:bodyPr/>
                    <a:lstStyle/>
                    <a:p>
                      <a:endParaRPr lang="en-ZA"/>
                    </a:p>
                  </a:txBody>
                  <a:tcPr/>
                </a:tc>
                <a:tc>
                  <a:txBody>
                    <a:bodyPr/>
                    <a:lstStyle/>
                    <a:p>
                      <a:pPr algn="ctr" fontAlgn="ctr"/>
                      <a:r>
                        <a:rPr lang="en-ZA" sz="1100" b="1" i="0" u="none" strike="noStrike">
                          <a:solidFill>
                            <a:srgbClr val="000000"/>
                          </a:solidFill>
                          <a:effectLst/>
                          <a:latin typeface="Calibri"/>
                        </a:rPr>
                        <a:t>% Achieved</a:t>
                      </a:r>
                    </a:p>
                  </a:txBody>
                  <a:tcPr marL="4835" marR="4835" marT="48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100" b="1" i="0" u="none" strike="noStrike">
                          <a:solidFill>
                            <a:srgbClr val="000000"/>
                          </a:solidFill>
                          <a:effectLst/>
                          <a:latin typeface="Calibri"/>
                        </a:rPr>
                        <a:t>%  Spend</a:t>
                      </a:r>
                    </a:p>
                  </a:txBody>
                  <a:tcPr marL="4835" marR="4835" marT="48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100" b="1" i="0" u="none" strike="noStrike">
                          <a:solidFill>
                            <a:srgbClr val="000000"/>
                          </a:solidFill>
                          <a:effectLst/>
                          <a:latin typeface="Calibri"/>
                        </a:rPr>
                        <a:t>% Achieved</a:t>
                      </a:r>
                    </a:p>
                  </a:txBody>
                  <a:tcPr marL="4835" marR="4835" marT="483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100" b="1" i="0" u="none" strike="noStrike">
                          <a:solidFill>
                            <a:srgbClr val="000000"/>
                          </a:solidFill>
                          <a:effectLst/>
                          <a:latin typeface="Calibri"/>
                        </a:rPr>
                        <a:t>% Spend</a:t>
                      </a:r>
                    </a:p>
                  </a:txBody>
                  <a:tcPr marL="4835" marR="4835" marT="483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100" b="1" i="0" u="none" strike="noStrike">
                          <a:solidFill>
                            <a:srgbClr val="000000"/>
                          </a:solidFill>
                          <a:effectLst/>
                          <a:latin typeface="Calibri"/>
                        </a:rPr>
                        <a:t>% Achieved</a:t>
                      </a:r>
                    </a:p>
                  </a:txBody>
                  <a:tcPr marL="4835" marR="4835" marT="483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a:solidFill>
                            <a:srgbClr val="000000"/>
                          </a:solidFill>
                          <a:effectLst/>
                          <a:latin typeface="Calibri"/>
                        </a:rPr>
                        <a:t>% Spend</a:t>
                      </a:r>
                    </a:p>
                  </a:txBody>
                  <a:tcPr marL="4835" marR="4835" marT="48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214476">
                <a:tc rowSpan="3">
                  <a:txBody>
                    <a:bodyPr/>
                    <a:lstStyle/>
                    <a:p>
                      <a:pPr algn="ctr" fontAlgn="t"/>
                      <a:r>
                        <a:rPr lang="en-ZA" sz="1100" b="1" i="0" u="none" strike="noStrike">
                          <a:solidFill>
                            <a:srgbClr val="000000"/>
                          </a:solidFill>
                          <a:effectLst/>
                          <a:latin typeface="Calibri"/>
                        </a:rPr>
                        <a:t>Traditional Affairs</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a:solidFill>
                            <a:srgbClr val="000000"/>
                          </a:solidFill>
                          <a:effectLst/>
                          <a:latin typeface="Calibri"/>
                        </a:rPr>
                        <a:t>Programme 1: Administration</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3" gridSpan="2">
                  <a:txBody>
                    <a:bodyPr/>
                    <a:lstStyle/>
                    <a:p>
                      <a:pPr algn="ctr" fontAlgn="ctr"/>
                      <a:r>
                        <a:rPr lang="en-ZA" sz="1100" b="1" i="0" u="none" strike="noStrike">
                          <a:solidFill>
                            <a:srgbClr val="FFFFFF"/>
                          </a:solidFill>
                          <a:effectLst/>
                          <a:latin typeface="Calibri"/>
                        </a:rPr>
                        <a:t>Reported under DoGTA</a:t>
                      </a:r>
                    </a:p>
                  </a:txBody>
                  <a:tcPr marL="4835" marR="4835" marT="48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hMerge="1">
                  <a:txBody>
                    <a:bodyPr/>
                    <a:lstStyle/>
                    <a:p>
                      <a:endParaRPr lang="en-ZA"/>
                    </a:p>
                  </a:txBody>
                  <a:tcPr/>
                </a:tc>
                <a:tc>
                  <a:txBody>
                    <a:bodyPr/>
                    <a:lstStyle/>
                    <a:p>
                      <a:pPr algn="r" fontAlgn="b"/>
                      <a:r>
                        <a:rPr lang="en-ZA" sz="1100" b="0" i="0" u="none" strike="noStrike">
                          <a:solidFill>
                            <a:srgbClr val="000000"/>
                          </a:solidFill>
                          <a:effectLst/>
                          <a:latin typeface="Calibri"/>
                        </a:rPr>
                        <a:t>83.3%</a:t>
                      </a:r>
                    </a:p>
                  </a:txBody>
                  <a:tcPr marL="4835" marR="4835" marT="48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99.4%</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96.0%</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9773">
                <a:tc vMerge="1">
                  <a:txBody>
                    <a:bodyPr/>
                    <a:lstStyle/>
                    <a:p>
                      <a:endParaRPr lang="en-ZA"/>
                    </a:p>
                  </a:txBody>
                  <a:tcPr/>
                </a:tc>
                <a:tc>
                  <a:txBody>
                    <a:bodyPr/>
                    <a:lstStyle/>
                    <a:p>
                      <a:pPr algn="l" fontAlgn="t"/>
                      <a:r>
                        <a:rPr lang="en-ZA" sz="1100" b="0" i="0" u="none" strike="noStrike">
                          <a:solidFill>
                            <a:srgbClr val="000000"/>
                          </a:solidFill>
                          <a:effectLst/>
                          <a:latin typeface="Calibri"/>
                        </a:rPr>
                        <a:t>Programme 2: Research, Policy and Legislation</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a:solidFill>
                            <a:srgbClr val="000000"/>
                          </a:solidFill>
                          <a:effectLst/>
                          <a:latin typeface="Calibri"/>
                        </a:rPr>
                        <a:t>80%</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85.7%</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94.8%</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6396">
                <a:tc vMerge="1">
                  <a:txBody>
                    <a:bodyPr/>
                    <a:lstStyle/>
                    <a:p>
                      <a:endParaRPr lang="en-ZA"/>
                    </a:p>
                  </a:txBody>
                  <a:tcPr/>
                </a:tc>
                <a:tc>
                  <a:txBody>
                    <a:bodyPr/>
                    <a:lstStyle/>
                    <a:p>
                      <a:pPr algn="l" fontAlgn="t"/>
                      <a:r>
                        <a:rPr lang="en-ZA" sz="1100" b="0" i="0" u="none" strike="noStrike">
                          <a:solidFill>
                            <a:srgbClr val="000000"/>
                          </a:solidFill>
                          <a:effectLst/>
                          <a:latin typeface="Calibri"/>
                        </a:rPr>
                        <a:t>Programme 3: Institutional Support and coordination</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en-ZA"/>
                    </a:p>
                  </a:txBody>
                  <a:tcPr/>
                </a:tc>
                <a:tc hMerge="1" vMerge="1">
                  <a:txBody>
                    <a:bodyPr/>
                    <a:lstStyle/>
                    <a:p>
                      <a:endParaRPr lang="en-ZA"/>
                    </a:p>
                  </a:txBody>
                  <a:tcPr/>
                </a:tc>
                <a:tc>
                  <a:txBody>
                    <a:bodyPr/>
                    <a:lstStyle/>
                    <a:p>
                      <a:pPr algn="r" fontAlgn="b"/>
                      <a:r>
                        <a:rPr lang="en-ZA" sz="1100" b="0" i="0" u="none" strike="noStrike">
                          <a:solidFill>
                            <a:srgbClr val="000000"/>
                          </a:solidFill>
                          <a:effectLst/>
                          <a:latin typeface="Calibri"/>
                        </a:rPr>
                        <a:t>71.4%</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98.6%</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4476">
                <a:tc>
                  <a:txBody>
                    <a:bodyPr/>
                    <a:lstStyle/>
                    <a:p>
                      <a:pPr algn="r" fontAlgn="b"/>
                      <a:r>
                        <a:rPr lang="en-ZA" sz="1100" b="1" i="0" u="none" strike="noStrike">
                          <a:solidFill>
                            <a:srgbClr val="FFFFFF"/>
                          </a:solidFill>
                          <a:effectLst/>
                          <a:latin typeface="Calibri"/>
                        </a:rPr>
                        <a:t> </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 </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r" fontAlgn="b"/>
                      <a:r>
                        <a:rPr lang="en-ZA" sz="1100" b="1" i="0" u="none" strike="noStrike">
                          <a:solidFill>
                            <a:srgbClr val="FFFFFF"/>
                          </a:solidFill>
                          <a:effectLst/>
                          <a:latin typeface="Calibri"/>
                        </a:rPr>
                        <a:t> </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a:solidFill>
                            <a:srgbClr val="FFFFFF"/>
                          </a:solidFill>
                          <a:effectLst/>
                          <a:latin typeface="Calibri"/>
                        </a:rPr>
                        <a:t>78%</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99.5%</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94.4%</a:t>
                      </a:r>
                    </a:p>
                  </a:txBody>
                  <a:tcPr marL="4835" marR="4835" marT="48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97.5%</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366396">
                <a:tc rowSpan="7">
                  <a:txBody>
                    <a:bodyPr/>
                    <a:lstStyle/>
                    <a:p>
                      <a:pPr algn="ctr" fontAlgn="t"/>
                      <a:r>
                        <a:rPr lang="en-ZA" sz="1100" b="1" i="0" u="none" strike="noStrike">
                          <a:solidFill>
                            <a:srgbClr val="000000"/>
                          </a:solidFill>
                          <a:effectLst/>
                          <a:latin typeface="Calibri"/>
                        </a:rPr>
                        <a:t>Transport</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a:solidFill>
                            <a:srgbClr val="000000"/>
                          </a:solidFill>
                          <a:effectLst/>
                          <a:latin typeface="Calibri"/>
                        </a:rPr>
                        <a:t>Prog 1 Administration</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77.8%</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96.6%</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87.5%</a:t>
                      </a:r>
                    </a:p>
                  </a:txBody>
                  <a:tcPr marL="4835" marR="4835" marT="48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99.68%</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6396">
                <a:tc vMerge="1">
                  <a:txBody>
                    <a:bodyPr/>
                    <a:lstStyle/>
                    <a:p>
                      <a:endParaRPr lang="en-ZA"/>
                    </a:p>
                  </a:txBody>
                  <a:tcPr/>
                </a:tc>
                <a:tc>
                  <a:txBody>
                    <a:bodyPr/>
                    <a:lstStyle/>
                    <a:p>
                      <a:pPr algn="l" fontAlgn="t"/>
                      <a:r>
                        <a:rPr lang="en-ZA" sz="1100" b="0" i="0" u="none" strike="noStrike">
                          <a:solidFill>
                            <a:srgbClr val="000000"/>
                          </a:solidFill>
                          <a:effectLst/>
                          <a:latin typeface="Calibri"/>
                        </a:rPr>
                        <a:t>Prog 2 Integrated Transport Planning</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83.3%</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77.8%</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100.00%</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6396">
                <a:tc vMerge="1">
                  <a:txBody>
                    <a:bodyPr/>
                    <a:lstStyle/>
                    <a:p>
                      <a:endParaRPr lang="en-ZA"/>
                    </a:p>
                  </a:txBody>
                  <a:tcPr/>
                </a:tc>
                <a:tc>
                  <a:txBody>
                    <a:bodyPr/>
                    <a:lstStyle/>
                    <a:p>
                      <a:pPr algn="l" fontAlgn="t"/>
                      <a:r>
                        <a:rPr lang="en-ZA" sz="1100" b="0" i="0" u="none" strike="noStrike">
                          <a:solidFill>
                            <a:srgbClr val="000000"/>
                          </a:solidFill>
                          <a:effectLst/>
                          <a:latin typeface="Calibri"/>
                        </a:rPr>
                        <a:t>Prog 3 Rail Transport</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99.97%</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66.7%</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66396">
                <a:tc vMerge="1">
                  <a:txBody>
                    <a:bodyPr/>
                    <a:lstStyle/>
                    <a:p>
                      <a:endParaRPr lang="en-ZA"/>
                    </a:p>
                  </a:txBody>
                  <a:tcPr/>
                </a:tc>
                <a:tc>
                  <a:txBody>
                    <a:bodyPr/>
                    <a:lstStyle/>
                    <a:p>
                      <a:pPr algn="l" fontAlgn="t"/>
                      <a:r>
                        <a:rPr lang="en-ZA" sz="1100" b="0" i="0" u="none" strike="noStrike">
                          <a:solidFill>
                            <a:srgbClr val="000000"/>
                          </a:solidFill>
                          <a:effectLst/>
                          <a:latin typeface="Calibri"/>
                        </a:rPr>
                        <a:t>Prog 4 Road Transport</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101.8%</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98.81%</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90.0%</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100.7%</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5540">
                <a:tc vMerge="1">
                  <a:txBody>
                    <a:bodyPr/>
                    <a:lstStyle/>
                    <a:p>
                      <a:endParaRPr lang="en-ZA"/>
                    </a:p>
                  </a:txBody>
                  <a:tcPr/>
                </a:tc>
                <a:tc>
                  <a:txBody>
                    <a:bodyPr/>
                    <a:lstStyle/>
                    <a:p>
                      <a:pPr algn="l" fontAlgn="t"/>
                      <a:r>
                        <a:rPr lang="en-ZA" sz="1100" b="0" i="0" u="none" strike="noStrike">
                          <a:solidFill>
                            <a:srgbClr val="000000"/>
                          </a:solidFill>
                          <a:effectLst/>
                          <a:latin typeface="Calibri"/>
                        </a:rPr>
                        <a:t>Prog 5 Civil Aviation</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84.6%</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96.61%</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81.5%</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5540">
                <a:tc vMerge="1">
                  <a:txBody>
                    <a:bodyPr/>
                    <a:lstStyle/>
                    <a:p>
                      <a:endParaRPr lang="en-ZA"/>
                    </a:p>
                  </a:txBody>
                  <a:tcPr/>
                </a:tc>
                <a:tc>
                  <a:txBody>
                    <a:bodyPr/>
                    <a:lstStyle/>
                    <a:p>
                      <a:pPr algn="l" fontAlgn="t"/>
                      <a:r>
                        <a:rPr lang="en-ZA" sz="1100" b="0" i="0" u="none" strike="noStrike">
                          <a:solidFill>
                            <a:srgbClr val="000000"/>
                          </a:solidFill>
                          <a:effectLst/>
                          <a:latin typeface="Calibri"/>
                        </a:rPr>
                        <a:t>Prog 6 Maritime Transport</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97.9%</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62.5%</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99.44%</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98.2%</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4476">
                <a:tc vMerge="1">
                  <a:txBody>
                    <a:bodyPr/>
                    <a:lstStyle/>
                    <a:p>
                      <a:endParaRPr lang="en-ZA"/>
                    </a:p>
                  </a:txBody>
                  <a:tcPr/>
                </a:tc>
                <a:tc>
                  <a:txBody>
                    <a:bodyPr/>
                    <a:lstStyle/>
                    <a:p>
                      <a:pPr algn="l" fontAlgn="t"/>
                      <a:r>
                        <a:rPr lang="en-ZA" sz="1100" b="0" i="0" u="none" strike="noStrike">
                          <a:solidFill>
                            <a:srgbClr val="000000"/>
                          </a:solidFill>
                          <a:effectLst/>
                          <a:latin typeface="Calibri"/>
                        </a:rPr>
                        <a:t>Prog 7 Public Transport</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3F3F3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83.3%</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99.95%</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99.9%</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66396">
                <a:tc gridSpan="2">
                  <a:txBody>
                    <a:bodyPr/>
                    <a:lstStyle/>
                    <a:p>
                      <a:pPr algn="r" fontAlgn="t"/>
                      <a:r>
                        <a:rPr lang="en-ZA" sz="1100" b="1" i="0" u="none" strike="noStrike">
                          <a:solidFill>
                            <a:srgbClr val="FFFFFF"/>
                          </a:solidFill>
                          <a:effectLst/>
                          <a:latin typeface="Calibri"/>
                        </a:rPr>
                        <a:t>Totals</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a:solidFill>
                            <a:srgbClr val="FFFFFF"/>
                          </a:solidFill>
                          <a:effectLst/>
                          <a:latin typeface="Calibri"/>
                        </a:rPr>
                        <a:t>87.5%</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100.8%</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88.0%</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99.5%</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94.3%</a:t>
                      </a:r>
                    </a:p>
                  </a:txBody>
                  <a:tcPr marL="4835" marR="4835" marT="48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100.2%</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05540">
                <a:tc rowSpan="4">
                  <a:txBody>
                    <a:bodyPr/>
                    <a:lstStyle/>
                    <a:p>
                      <a:pPr algn="ctr" fontAlgn="t"/>
                      <a:r>
                        <a:rPr lang="en-ZA" sz="1100" b="1" i="0" u="none" strike="noStrike">
                          <a:solidFill>
                            <a:srgbClr val="000000"/>
                          </a:solidFill>
                          <a:effectLst/>
                          <a:latin typeface="Calibri"/>
                        </a:rPr>
                        <a:t>Tourism</a:t>
                      </a:r>
                    </a:p>
                  </a:txBody>
                  <a:tcPr marL="4835" marR="4835" marT="48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0" i="0" u="none" strike="noStrike">
                          <a:solidFill>
                            <a:srgbClr val="000000"/>
                          </a:solidFill>
                          <a:effectLst/>
                          <a:latin typeface="Calibri"/>
                        </a:rPr>
                        <a:t>Prog 1 Administration</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91.7%</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97.7%</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93.3%</a:t>
                      </a:r>
                    </a:p>
                  </a:txBody>
                  <a:tcPr marL="4835" marR="4835" marT="48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98.9%</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96.1</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5540">
                <a:tc vMerge="1">
                  <a:txBody>
                    <a:bodyPr/>
                    <a:lstStyle/>
                    <a:p>
                      <a:endParaRPr lang="en-ZA"/>
                    </a:p>
                  </a:txBody>
                  <a:tcPr/>
                </a:tc>
                <a:tc>
                  <a:txBody>
                    <a:bodyPr/>
                    <a:lstStyle/>
                    <a:p>
                      <a:pPr algn="l" fontAlgn="b"/>
                      <a:r>
                        <a:rPr lang="en-ZA" sz="1100" b="0" i="0" u="none" strike="noStrike">
                          <a:solidFill>
                            <a:srgbClr val="000000"/>
                          </a:solidFill>
                          <a:effectLst/>
                          <a:latin typeface="Calibri"/>
                        </a:rPr>
                        <a:t>Prog 2 Policy and Knowledge Services</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86.7%</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100.0%</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94.7%</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99.2%</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83.3%</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95.7</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5540">
                <a:tc vMerge="1">
                  <a:txBody>
                    <a:bodyPr/>
                    <a:lstStyle/>
                    <a:p>
                      <a:endParaRPr lang="en-ZA"/>
                    </a:p>
                  </a:txBody>
                  <a:tcPr/>
                </a:tc>
                <a:tc>
                  <a:txBody>
                    <a:bodyPr/>
                    <a:lstStyle/>
                    <a:p>
                      <a:pPr algn="l" fontAlgn="b"/>
                      <a:r>
                        <a:rPr lang="en-ZA" sz="1100" b="0" i="0" u="none" strike="noStrike">
                          <a:solidFill>
                            <a:srgbClr val="000000"/>
                          </a:solidFill>
                          <a:effectLst/>
                          <a:latin typeface="Calibri"/>
                        </a:rPr>
                        <a:t>Prog 3 International Tourism</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90.0%</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99.8%</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25.0%</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98.9%</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87.5%</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97.5</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4476">
                <a:tc vMerge="1">
                  <a:txBody>
                    <a:bodyPr/>
                    <a:lstStyle/>
                    <a:p>
                      <a:endParaRPr lang="en-ZA"/>
                    </a:p>
                  </a:txBody>
                  <a:tcPr/>
                </a:tc>
                <a:tc>
                  <a:txBody>
                    <a:bodyPr/>
                    <a:lstStyle/>
                    <a:p>
                      <a:pPr algn="l" fontAlgn="b"/>
                      <a:r>
                        <a:rPr lang="en-ZA" sz="1100" b="0" i="0" u="none" strike="noStrike">
                          <a:solidFill>
                            <a:srgbClr val="000000"/>
                          </a:solidFill>
                          <a:effectLst/>
                          <a:latin typeface="Calibri"/>
                        </a:rPr>
                        <a:t>Prog 4 Domestic Tourism</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64.3%</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94.7%</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75.0%</a:t>
                      </a:r>
                    </a:p>
                  </a:txBody>
                  <a:tcPr marL="4835" marR="4835" marT="483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98.9%</a:t>
                      </a:r>
                    </a:p>
                  </a:txBody>
                  <a:tcPr marL="4835" marR="4835" marT="483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76.5%</a:t>
                      </a:r>
                    </a:p>
                  </a:txBody>
                  <a:tcPr marL="4835" marR="4835" marT="48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94.6</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4476">
                <a:tc gridSpan="2">
                  <a:txBody>
                    <a:bodyPr/>
                    <a:lstStyle/>
                    <a:p>
                      <a:pPr algn="r" fontAlgn="b"/>
                      <a:r>
                        <a:rPr lang="en-ZA" sz="1100" b="1" i="0" u="none" strike="noStrike">
                          <a:solidFill>
                            <a:srgbClr val="FFFFFF"/>
                          </a:solidFill>
                          <a:effectLst/>
                          <a:latin typeface="Calibri"/>
                        </a:rPr>
                        <a:t>Totals </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a:solidFill>
                            <a:srgbClr val="FFFFFF"/>
                          </a:solidFill>
                          <a:effectLst/>
                          <a:latin typeface="Calibri"/>
                        </a:rPr>
                        <a:t>84.1%</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98.4%</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84.0%</a:t>
                      </a:r>
                    </a:p>
                  </a:txBody>
                  <a:tcPr marL="4835" marR="4835" marT="48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99.1%</a:t>
                      </a:r>
                    </a:p>
                  </a:txBody>
                  <a:tcPr marL="4835" marR="4835" marT="48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86.7%</a:t>
                      </a:r>
                    </a:p>
                  </a:txBody>
                  <a:tcPr marL="4835" marR="4835" marT="48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95.5%</a:t>
                      </a:r>
                    </a:p>
                  </a:txBody>
                  <a:tcPr marL="4835" marR="4835" marT="48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3483895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E0B4DD-C070-49F0-B943-2ECBAB3319E1}" type="slidenum">
              <a:rPr lang="en-US" smtClean="0"/>
              <a:pPr>
                <a:defRPr/>
              </a:pPr>
              <a:t>61</a:t>
            </a:fld>
            <a:endParaRPr lang="en-US" dirty="0"/>
          </a:p>
        </p:txBody>
      </p:sp>
      <p:sp>
        <p:nvSpPr>
          <p:cNvPr id="4" name="Title 1"/>
          <p:cNvSpPr txBox="1">
            <a:spLocks/>
          </p:cNvSpPr>
          <p:nvPr/>
        </p:nvSpPr>
        <p:spPr bwMode="auto">
          <a:xfrm>
            <a:off x="489036" y="0"/>
            <a:ext cx="8229600" cy="72008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dirty="0" smtClean="0">
                <a:solidFill>
                  <a:srgbClr val="990000"/>
                </a:solidFill>
                <a:latin typeface="Calibri" pitchFamily="34" charset="0"/>
                <a:cs typeface="Calibri" pitchFamily="34" charset="0"/>
              </a:rPr>
              <a:t>Performance vs Expenditure (14)</a:t>
            </a:r>
            <a:endParaRPr lang="en-US" sz="2800" b="1" dirty="0">
              <a:solidFill>
                <a:srgbClr val="990000"/>
              </a:solidFill>
              <a:latin typeface="Calibri" pitchFamily="34" charset="0"/>
              <a:cs typeface="Calibri" pitchFamily="34" charset="0"/>
            </a:endParaRPr>
          </a:p>
        </p:txBody>
      </p:sp>
      <p:graphicFrame>
        <p:nvGraphicFramePr>
          <p:cNvPr id="5" name="Table 4"/>
          <p:cNvGraphicFramePr>
            <a:graphicFrameLocks noGrp="1"/>
          </p:cNvGraphicFramePr>
          <p:nvPr>
            <p:extLst/>
          </p:nvPr>
        </p:nvGraphicFramePr>
        <p:xfrm>
          <a:off x="899592" y="6520380"/>
          <a:ext cx="7221488" cy="243840"/>
        </p:xfrm>
        <a:graphic>
          <a:graphicData uri="http://schemas.openxmlformats.org/drawingml/2006/table">
            <a:tbl>
              <a:tblPr firstRow="1" bandRow="1">
                <a:tableStyleId>{91EBBBCC-DAD2-459C-BE2E-F6DE35CF9A28}</a:tableStyleId>
              </a:tblPr>
              <a:tblGrid>
                <a:gridCol w="842507"/>
                <a:gridCol w="1323940"/>
                <a:gridCol w="842507"/>
                <a:gridCol w="1444297"/>
                <a:gridCol w="875659"/>
                <a:gridCol w="1892578"/>
              </a:tblGrid>
              <a:tr h="216025">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0% - 60%</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61% - 89%</a:t>
                      </a: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a:solidFill>
                          <a:schemeClr val="tx1"/>
                        </a:solidFill>
                        <a:latin typeface="Calibri" panose="020F0502020204030204" pitchFamily="34" charset="0"/>
                      </a:endParaRPr>
                    </a:p>
                  </a:txBody>
                  <a:tcPr anchor="ctr">
                    <a:noFill/>
                  </a:tcPr>
                </a:tc>
                <a:tc>
                  <a:txBody>
                    <a:bodyPr/>
                    <a:lstStyle/>
                    <a:p>
                      <a:pPr algn="ctr">
                        <a:lnSpc>
                          <a:spcPts val="600"/>
                        </a:lnSpc>
                      </a:pPr>
                      <a:endParaRPr lang="en-ZA" sz="1800" b="0" dirty="0" smtClean="0">
                        <a:solidFill>
                          <a:schemeClr val="tx1"/>
                        </a:solidFill>
                        <a:latin typeface="Calibri" panose="020F0502020204030204" pitchFamily="34" charset="0"/>
                      </a:endParaRPr>
                    </a:p>
                    <a:p>
                      <a:pPr algn="ctr">
                        <a:lnSpc>
                          <a:spcPts val="600"/>
                        </a:lnSpc>
                      </a:pPr>
                      <a:r>
                        <a:rPr lang="en-ZA" sz="1800" b="0" dirty="0" smtClean="0">
                          <a:solidFill>
                            <a:schemeClr val="tx1"/>
                          </a:solidFill>
                          <a:latin typeface="Calibri" panose="020F0502020204030204" pitchFamily="34" charset="0"/>
                        </a:rPr>
                        <a:t>90% and above</a:t>
                      </a:r>
                      <a:endParaRPr lang="en-ZA" sz="1800" b="0" dirty="0">
                        <a:solidFill>
                          <a:schemeClr val="tx1"/>
                        </a:solidFill>
                        <a:latin typeface="Calibri" panose="020F0502020204030204" pitchFamily="34" charset="0"/>
                      </a:endParaRPr>
                    </a:p>
                  </a:txBody>
                  <a:tcPr anchor="ctr">
                    <a:noFill/>
                  </a:tcPr>
                </a:tc>
              </a:tr>
            </a:tbl>
          </a:graphicData>
        </a:graphic>
      </p:graphicFrame>
      <p:grpSp>
        <p:nvGrpSpPr>
          <p:cNvPr id="6" name="Group 5"/>
          <p:cNvGrpSpPr/>
          <p:nvPr/>
        </p:nvGrpSpPr>
        <p:grpSpPr>
          <a:xfrm>
            <a:off x="1413496" y="6519587"/>
            <a:ext cx="4885169" cy="138259"/>
            <a:chOff x="1412393" y="6381328"/>
            <a:chExt cx="4885169" cy="138259"/>
          </a:xfrm>
        </p:grpSpPr>
        <p:sp>
          <p:nvSpPr>
            <p:cNvPr id="7" name="TextBox 6"/>
            <p:cNvSpPr txBox="1"/>
            <p:nvPr/>
          </p:nvSpPr>
          <p:spPr>
            <a:xfrm>
              <a:off x="1412393" y="6381328"/>
              <a:ext cx="360040" cy="122713"/>
            </a:xfrm>
            <a:prstGeom prst="rect">
              <a:avLst/>
            </a:prstGeom>
            <a:solidFill>
              <a:srgbClr val="FF0000"/>
            </a:solidFill>
            <a:ln>
              <a:solidFill>
                <a:schemeClr val="tx1"/>
              </a:solidFill>
            </a:ln>
          </p:spPr>
          <p:txBody>
            <a:bodyPr wrap="square" rtlCol="0" anchor="ctr">
              <a:spAutoFit/>
            </a:bodyPr>
            <a:lstStyle/>
            <a:p>
              <a:endParaRPr lang="en-ZA" dirty="0"/>
            </a:p>
          </p:txBody>
        </p:sp>
        <p:sp>
          <p:nvSpPr>
            <p:cNvPr id="8" name="TextBox 7"/>
            <p:cNvSpPr txBox="1"/>
            <p:nvPr/>
          </p:nvSpPr>
          <p:spPr>
            <a:xfrm>
              <a:off x="3606625" y="6381328"/>
              <a:ext cx="360040" cy="122713"/>
            </a:xfrm>
            <a:prstGeom prst="rect">
              <a:avLst/>
            </a:prstGeom>
            <a:solidFill>
              <a:srgbClr val="FFC000"/>
            </a:solidFill>
            <a:ln>
              <a:solidFill>
                <a:schemeClr val="tx1"/>
              </a:solidFill>
            </a:ln>
          </p:spPr>
          <p:txBody>
            <a:bodyPr wrap="square" rtlCol="0" anchor="ctr">
              <a:spAutoFit/>
            </a:bodyPr>
            <a:lstStyle/>
            <a:p>
              <a:endParaRPr lang="en-ZA" dirty="0"/>
            </a:p>
          </p:txBody>
        </p:sp>
        <p:sp>
          <p:nvSpPr>
            <p:cNvPr id="9" name="TextBox 8"/>
            <p:cNvSpPr txBox="1"/>
            <p:nvPr/>
          </p:nvSpPr>
          <p:spPr>
            <a:xfrm>
              <a:off x="5937522" y="6396874"/>
              <a:ext cx="360040" cy="122713"/>
            </a:xfrm>
            <a:prstGeom prst="rect">
              <a:avLst/>
            </a:prstGeom>
            <a:solidFill>
              <a:srgbClr val="00B050"/>
            </a:solidFill>
            <a:ln>
              <a:solidFill>
                <a:schemeClr val="tx1"/>
              </a:solidFill>
            </a:ln>
          </p:spPr>
          <p:txBody>
            <a:bodyPr wrap="square" rtlCol="0" anchor="ctr">
              <a:spAutoFit/>
            </a:bodyPr>
            <a:lstStyle/>
            <a:p>
              <a:endParaRPr lang="en-ZA" dirty="0"/>
            </a:p>
          </p:txBody>
        </p:sp>
      </p:grpSp>
      <p:graphicFrame>
        <p:nvGraphicFramePr>
          <p:cNvPr id="2" name="Table 1"/>
          <p:cNvGraphicFramePr>
            <a:graphicFrameLocks noGrp="1"/>
          </p:cNvGraphicFramePr>
          <p:nvPr>
            <p:extLst>
              <p:ext uri="{D42A27DB-BD31-4B8C-83A1-F6EECF244321}">
                <p14:modId xmlns:p14="http://schemas.microsoft.com/office/powerpoint/2010/main" xmlns="" val="2292212226"/>
              </p:ext>
            </p:extLst>
          </p:nvPr>
        </p:nvGraphicFramePr>
        <p:xfrm>
          <a:off x="251517" y="720081"/>
          <a:ext cx="8467120" cy="5523826"/>
        </p:xfrm>
        <a:graphic>
          <a:graphicData uri="http://schemas.openxmlformats.org/drawingml/2006/table">
            <a:tbl>
              <a:tblPr/>
              <a:tblGrid>
                <a:gridCol w="1423048"/>
                <a:gridCol w="2561481"/>
                <a:gridCol w="853827"/>
                <a:gridCol w="640370"/>
                <a:gridCol w="782675"/>
                <a:gridCol w="640370"/>
                <a:gridCol w="782675"/>
                <a:gridCol w="782674"/>
              </a:tblGrid>
              <a:tr h="186576">
                <a:tc rowSpan="2">
                  <a:txBody>
                    <a:bodyPr/>
                    <a:lstStyle/>
                    <a:p>
                      <a:pPr algn="ctr" fontAlgn="ctr"/>
                      <a:r>
                        <a:rPr lang="en-ZA" sz="1100" b="1" i="0" u="none" strike="noStrike" dirty="0">
                          <a:solidFill>
                            <a:schemeClr val="bg1"/>
                          </a:solidFill>
                          <a:effectLst/>
                          <a:latin typeface="Calibri"/>
                        </a:rPr>
                        <a:t>DEPARTMENT</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en-ZA" sz="1100" b="1" i="0" u="none" strike="noStrike" dirty="0">
                          <a:solidFill>
                            <a:schemeClr val="bg1"/>
                          </a:solidFill>
                          <a:effectLst/>
                          <a:latin typeface="Calibri"/>
                        </a:rPr>
                        <a:t>PROGRAMME(S)</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b"/>
                      <a:r>
                        <a:rPr lang="en-ZA" sz="1100" b="1" i="0" u="none" strike="noStrike">
                          <a:solidFill>
                            <a:srgbClr val="FFFFFF"/>
                          </a:solidFill>
                          <a:effectLst/>
                          <a:latin typeface="Calibri"/>
                        </a:rPr>
                        <a:t>2014/15</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ZA"/>
                    </a:p>
                  </a:txBody>
                  <a:tcPr/>
                </a:tc>
                <a:tc gridSpan="2">
                  <a:txBody>
                    <a:bodyPr/>
                    <a:lstStyle/>
                    <a:p>
                      <a:pPr algn="ctr" fontAlgn="b"/>
                      <a:r>
                        <a:rPr lang="en-ZA" sz="1100" b="1" i="0" u="none" strike="noStrike">
                          <a:solidFill>
                            <a:srgbClr val="FFFFFF"/>
                          </a:solidFill>
                          <a:effectLst/>
                          <a:latin typeface="Calibri"/>
                        </a:rPr>
                        <a:t>2015/16</a:t>
                      </a:r>
                    </a:p>
                  </a:txBody>
                  <a:tcPr marL="6540" marR="6540" marT="654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hMerge="1">
                  <a:txBody>
                    <a:bodyPr/>
                    <a:lstStyle/>
                    <a:p>
                      <a:endParaRPr lang="en-ZA"/>
                    </a:p>
                  </a:txBody>
                  <a:tcPr/>
                </a:tc>
                <a:tc gridSpan="2">
                  <a:txBody>
                    <a:bodyPr/>
                    <a:lstStyle/>
                    <a:p>
                      <a:pPr algn="ctr" fontAlgn="b"/>
                      <a:r>
                        <a:rPr lang="en-ZA" sz="1100" b="1" i="0" u="none" strike="noStrike">
                          <a:solidFill>
                            <a:srgbClr val="FFFFFF"/>
                          </a:solidFill>
                          <a:effectLst/>
                          <a:latin typeface="Calibri"/>
                        </a:rPr>
                        <a:t>2016/17</a:t>
                      </a:r>
                    </a:p>
                  </a:txBody>
                  <a:tcPr marL="6540" marR="6540" marT="654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r>
              <a:tr h="679137">
                <a:tc vMerge="1">
                  <a:txBody>
                    <a:bodyPr/>
                    <a:lstStyle/>
                    <a:p>
                      <a:endParaRPr lang="en-ZA"/>
                    </a:p>
                  </a:txBody>
                  <a:tcPr/>
                </a:tc>
                <a:tc vMerge="1">
                  <a:txBody>
                    <a:bodyPr/>
                    <a:lstStyle/>
                    <a:p>
                      <a:endParaRPr lang="en-ZA"/>
                    </a:p>
                  </a:txBody>
                  <a:tcPr/>
                </a:tc>
                <a:tc>
                  <a:txBody>
                    <a:bodyPr/>
                    <a:lstStyle/>
                    <a:p>
                      <a:pPr algn="ctr" fontAlgn="ctr"/>
                      <a:r>
                        <a:rPr lang="en-ZA" sz="1100" b="1" i="0" u="none" strike="noStrike">
                          <a:solidFill>
                            <a:srgbClr val="000000"/>
                          </a:solidFill>
                          <a:effectLst/>
                          <a:latin typeface="Calibri"/>
                        </a:rPr>
                        <a:t>% Achieved</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100" b="1" i="0" u="none" strike="noStrike">
                          <a:solidFill>
                            <a:srgbClr val="000000"/>
                          </a:solidFill>
                          <a:effectLst/>
                          <a:latin typeface="Calibri"/>
                        </a:rPr>
                        <a:t>%  Spend</a:t>
                      </a:r>
                    </a:p>
                  </a:txBody>
                  <a:tcPr marL="6540" marR="6540" marT="654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ZA" sz="1100" b="1" i="0" u="none" strike="noStrike">
                          <a:solidFill>
                            <a:srgbClr val="000000"/>
                          </a:solidFill>
                          <a:effectLst/>
                          <a:latin typeface="Calibri"/>
                        </a:rPr>
                        <a:t>% Achieved</a:t>
                      </a:r>
                    </a:p>
                  </a:txBody>
                  <a:tcPr marL="6540" marR="6540" marT="654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100" b="1" i="0" u="none" strike="noStrike">
                          <a:solidFill>
                            <a:srgbClr val="000000"/>
                          </a:solidFill>
                          <a:effectLst/>
                          <a:latin typeface="Calibri"/>
                        </a:rPr>
                        <a:t>% Spend</a:t>
                      </a:r>
                    </a:p>
                  </a:txBody>
                  <a:tcPr marL="6540" marR="6540" marT="654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ZA" sz="1100" b="1" i="0" u="none" strike="noStrike">
                          <a:solidFill>
                            <a:srgbClr val="000000"/>
                          </a:solidFill>
                          <a:effectLst/>
                          <a:latin typeface="Calibri"/>
                        </a:rPr>
                        <a:t>% Achieved</a:t>
                      </a:r>
                    </a:p>
                  </a:txBody>
                  <a:tcPr marL="6540" marR="6540" marT="654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a:solidFill>
                            <a:srgbClr val="000000"/>
                          </a:solidFill>
                          <a:effectLst/>
                          <a:latin typeface="Calibri"/>
                        </a:rPr>
                        <a:t>% Spend</a:t>
                      </a:r>
                    </a:p>
                  </a:txBody>
                  <a:tcPr marL="6540" marR="6540" marT="65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6428">
                <a:tc rowSpan="6">
                  <a:txBody>
                    <a:bodyPr/>
                    <a:lstStyle/>
                    <a:p>
                      <a:pPr algn="ctr" fontAlgn="t"/>
                      <a:r>
                        <a:rPr lang="en-ZA" sz="1100" b="1" i="0" u="none" strike="noStrike">
                          <a:solidFill>
                            <a:srgbClr val="000000"/>
                          </a:solidFill>
                          <a:effectLst/>
                          <a:latin typeface="Calibri"/>
                        </a:rPr>
                        <a:t>Water Sanitation (2014/15)</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a:solidFill>
                            <a:srgbClr val="000000"/>
                          </a:solidFill>
                          <a:effectLst/>
                          <a:latin typeface="Calibri"/>
                        </a:rPr>
                        <a:t>Prog 1 Administration</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55.6%</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92.9%</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73.7%</a:t>
                      </a:r>
                    </a:p>
                  </a:txBody>
                  <a:tcPr marL="6540" marR="6540" marT="654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99.9%</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69.2%</a:t>
                      </a:r>
                    </a:p>
                  </a:txBody>
                  <a:tcPr marL="6540" marR="6540" marT="6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97.2%</a:t>
                      </a:r>
                    </a:p>
                  </a:txBody>
                  <a:tcPr marL="6540" marR="6540" marT="6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14950">
                <a:tc vMerge="1">
                  <a:txBody>
                    <a:bodyPr/>
                    <a:lstStyle/>
                    <a:p>
                      <a:endParaRPr lang="en-ZA"/>
                    </a:p>
                  </a:txBody>
                  <a:tcPr/>
                </a:tc>
                <a:tc>
                  <a:txBody>
                    <a:bodyPr/>
                    <a:lstStyle/>
                    <a:p>
                      <a:pPr algn="l" fontAlgn="t"/>
                      <a:r>
                        <a:rPr lang="en-ZA" sz="1100" b="0" i="0" u="none" strike="noStrike">
                          <a:solidFill>
                            <a:srgbClr val="000000"/>
                          </a:solidFill>
                          <a:effectLst/>
                          <a:latin typeface="Calibri"/>
                        </a:rPr>
                        <a:t>Prog 2 Water Sector Management - </a:t>
                      </a:r>
                      <a:r>
                        <a:rPr lang="en-ZA" sz="1100" b="0" i="1" u="none" strike="noStrike">
                          <a:solidFill>
                            <a:srgbClr val="FF0000"/>
                          </a:solidFill>
                          <a:effectLst/>
                          <a:latin typeface="Calibri"/>
                        </a:rPr>
                        <a:t>2016/17 renamed  Water Planning and information Management</a:t>
                      </a:r>
                      <a:endParaRPr lang="en-ZA" sz="1100" b="0" i="0" u="none" strike="noStrike">
                        <a:solidFill>
                          <a:srgbClr val="000000"/>
                        </a:solidFill>
                        <a:effectLst/>
                        <a:latin typeface="Calibri"/>
                      </a:endParaRP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75.0%</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93.0%</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dirty="0">
                          <a:solidFill>
                            <a:srgbClr val="000000"/>
                          </a:solidFill>
                          <a:effectLst/>
                          <a:latin typeface="Calibri"/>
                        </a:rPr>
                        <a:t>35.0%</a:t>
                      </a:r>
                    </a:p>
                  </a:txBody>
                  <a:tcPr marL="6540" marR="6540" marT="6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97.7%</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66.7%</a:t>
                      </a:r>
                    </a:p>
                  </a:txBody>
                  <a:tcPr marL="6540" marR="6540" marT="6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92.8%</a:t>
                      </a:r>
                    </a:p>
                  </a:txBody>
                  <a:tcPr marL="6540" marR="6540" marT="6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76988">
                <a:tc vMerge="1">
                  <a:txBody>
                    <a:bodyPr/>
                    <a:lstStyle/>
                    <a:p>
                      <a:endParaRPr lang="en-ZA"/>
                    </a:p>
                  </a:txBody>
                  <a:tcPr/>
                </a:tc>
                <a:tc>
                  <a:txBody>
                    <a:bodyPr/>
                    <a:lstStyle/>
                    <a:p>
                      <a:pPr algn="l" fontAlgn="t"/>
                      <a:r>
                        <a:rPr lang="en-ZA" sz="1100" b="0" i="0" u="none" strike="noStrike">
                          <a:solidFill>
                            <a:srgbClr val="000000"/>
                          </a:solidFill>
                          <a:effectLst/>
                          <a:latin typeface="Calibri"/>
                        </a:rPr>
                        <a:t>Prog 3 Water Infrastructure Management - </a:t>
                      </a:r>
                      <a:r>
                        <a:rPr lang="en-ZA" sz="1100" b="0" i="1" u="none" strike="noStrike">
                          <a:solidFill>
                            <a:srgbClr val="FF0000"/>
                          </a:solidFill>
                          <a:effectLst/>
                          <a:latin typeface="Calibri"/>
                        </a:rPr>
                        <a:t>2016/17 renamed Water Infrustructure Development</a:t>
                      </a:r>
                      <a:endParaRPr lang="en-ZA" sz="1100" b="0" i="0" u="none" strike="noStrike">
                        <a:solidFill>
                          <a:srgbClr val="000000"/>
                        </a:solidFill>
                        <a:effectLst/>
                        <a:latin typeface="Calibri"/>
                      </a:endParaRP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27.8%</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100.0%</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20.8%</a:t>
                      </a:r>
                    </a:p>
                  </a:txBody>
                  <a:tcPr marL="6540" marR="6540" marT="6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99.1%</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41.2%</a:t>
                      </a:r>
                    </a:p>
                  </a:txBody>
                  <a:tcPr marL="6540" marR="6540" marT="6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99.6%</a:t>
                      </a:r>
                    </a:p>
                  </a:txBody>
                  <a:tcPr marL="6540" marR="6540" marT="6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1649">
                <a:tc vMerge="1">
                  <a:txBody>
                    <a:bodyPr/>
                    <a:lstStyle/>
                    <a:p>
                      <a:endParaRPr lang="en-ZA"/>
                    </a:p>
                  </a:txBody>
                  <a:tcPr/>
                </a:tc>
                <a:tc>
                  <a:txBody>
                    <a:bodyPr/>
                    <a:lstStyle/>
                    <a:p>
                      <a:pPr algn="l" fontAlgn="t"/>
                      <a:r>
                        <a:rPr lang="fr-FR" sz="1100" b="0" i="0" u="none" strike="noStrike">
                          <a:solidFill>
                            <a:srgbClr val="000000"/>
                          </a:solidFill>
                          <a:effectLst/>
                          <a:latin typeface="Calibri"/>
                        </a:rPr>
                        <a:t>Prog 4 Regional Implementation &amp; Support</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45.2%</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79.1%</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50.0%</a:t>
                      </a:r>
                    </a:p>
                  </a:txBody>
                  <a:tcPr marL="6540" marR="6540" marT="6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96.1%</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83.3%</a:t>
                      </a:r>
                    </a:p>
                  </a:txBody>
                  <a:tcPr marL="6540" marR="6540" marT="6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137.5%</a:t>
                      </a:r>
                    </a:p>
                  </a:txBody>
                  <a:tcPr marL="6540" marR="6540" marT="6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79113">
                <a:tc vMerge="1">
                  <a:txBody>
                    <a:bodyPr/>
                    <a:lstStyle/>
                    <a:p>
                      <a:endParaRPr lang="en-ZA"/>
                    </a:p>
                  </a:txBody>
                  <a:tcPr/>
                </a:tc>
                <a:tc>
                  <a:txBody>
                    <a:bodyPr/>
                    <a:lstStyle/>
                    <a:p>
                      <a:pPr algn="l" fontAlgn="t"/>
                      <a:r>
                        <a:rPr lang="en-ZA" sz="1100" b="0" i="0" u="none" strike="noStrike">
                          <a:solidFill>
                            <a:srgbClr val="000000"/>
                          </a:solidFill>
                          <a:effectLst/>
                          <a:latin typeface="Calibri"/>
                        </a:rPr>
                        <a:t>Prog 5 Water Sector Regulation</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53.3%</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79.4%</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40.0%</a:t>
                      </a:r>
                    </a:p>
                  </a:txBody>
                  <a:tcPr marL="6540" marR="6540" marT="6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96.6%</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35.7%</a:t>
                      </a:r>
                    </a:p>
                  </a:txBody>
                  <a:tcPr marL="6540" marR="6540" marT="6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88.5%</a:t>
                      </a:r>
                    </a:p>
                  </a:txBody>
                  <a:tcPr marL="6540" marR="6540" marT="6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80615">
                <a:tc vMerge="1">
                  <a:txBody>
                    <a:bodyPr/>
                    <a:lstStyle/>
                    <a:p>
                      <a:endParaRPr lang="en-ZA"/>
                    </a:p>
                  </a:txBody>
                  <a:tcPr/>
                </a:tc>
                <a:tc>
                  <a:txBody>
                    <a:bodyPr/>
                    <a:lstStyle/>
                    <a:p>
                      <a:pPr algn="l" fontAlgn="t"/>
                      <a:r>
                        <a:rPr lang="en-ZA" sz="1100" b="0" i="0" u="none" strike="noStrike">
                          <a:solidFill>
                            <a:srgbClr val="000000"/>
                          </a:solidFill>
                          <a:effectLst/>
                          <a:latin typeface="Calibri"/>
                        </a:rPr>
                        <a:t>Prog 6 International Water Cooperation</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62.5%</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95.9%</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fontAlgn="b"/>
                      <a:r>
                        <a:rPr lang="en-ZA" sz="1100" b="1" i="0" u="none" strike="noStrike">
                          <a:solidFill>
                            <a:srgbClr val="FFFFFF"/>
                          </a:solidFill>
                          <a:effectLst/>
                          <a:latin typeface="Calibri"/>
                        </a:rPr>
                        <a:t>Programme discontinued</a:t>
                      </a:r>
                    </a:p>
                  </a:txBody>
                  <a:tcPr marL="6540" marR="6540" marT="654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ctr" fontAlgn="b"/>
                      <a:r>
                        <a:rPr lang="en-ZA" sz="1100" b="1" i="0" u="none" strike="noStrike">
                          <a:solidFill>
                            <a:srgbClr val="FFFFFF"/>
                          </a:solidFill>
                          <a:effectLst/>
                          <a:latin typeface="Calibri"/>
                        </a:rPr>
                        <a:t>Programme discontinued</a:t>
                      </a:r>
                    </a:p>
                  </a:txBody>
                  <a:tcPr marL="6540" marR="6540" marT="654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r>
              <a:tr h="179113">
                <a:tc gridSpan="2">
                  <a:txBody>
                    <a:bodyPr/>
                    <a:lstStyle/>
                    <a:p>
                      <a:pPr algn="r" fontAlgn="b"/>
                      <a:r>
                        <a:rPr lang="en-ZA" sz="1100" b="1" i="0" u="none" strike="noStrike">
                          <a:solidFill>
                            <a:srgbClr val="FFFFFF"/>
                          </a:solidFill>
                          <a:effectLst/>
                          <a:latin typeface="Calibri"/>
                        </a:rPr>
                        <a:t>Totals</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a:solidFill>
                            <a:srgbClr val="FFFFFF"/>
                          </a:solidFill>
                          <a:effectLst/>
                          <a:latin typeface="Calibri"/>
                        </a:rPr>
                        <a:t>52.4%</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84.7%</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41.8%</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98.8%</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51.3%</a:t>
                      </a:r>
                    </a:p>
                  </a:txBody>
                  <a:tcPr marL="6540" marR="6540" marT="654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100.7%</a:t>
                      </a:r>
                    </a:p>
                  </a:txBody>
                  <a:tcPr marL="6540" marR="6540" marT="6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79113">
                <a:tc rowSpan="5">
                  <a:txBody>
                    <a:bodyPr/>
                    <a:lstStyle/>
                    <a:p>
                      <a:pPr algn="ctr" fontAlgn="t"/>
                      <a:r>
                        <a:rPr lang="en-ZA" sz="1100" b="1" i="0" u="none" strike="noStrike">
                          <a:solidFill>
                            <a:srgbClr val="000000"/>
                          </a:solidFill>
                          <a:effectLst/>
                          <a:latin typeface="Calibri"/>
                        </a:rPr>
                        <a:t>Women</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ZA" sz="1100" b="0" i="0" u="none" strike="noStrike">
                          <a:solidFill>
                            <a:srgbClr val="000000"/>
                          </a:solidFill>
                          <a:effectLst/>
                          <a:latin typeface="Calibri"/>
                        </a:rPr>
                        <a:t>Prog 1 Administration</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63.6%</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97.7%</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84.6%</a:t>
                      </a:r>
                    </a:p>
                  </a:txBody>
                  <a:tcPr marL="6540" marR="6540" marT="654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0" i="0" u="none" strike="noStrike">
                          <a:solidFill>
                            <a:srgbClr val="000000"/>
                          </a:solidFill>
                          <a:effectLst/>
                          <a:latin typeface="Calibri"/>
                        </a:rPr>
                        <a:t>102.0%</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a:solidFill>
                            <a:srgbClr val="000000"/>
                          </a:solidFill>
                          <a:effectLst/>
                          <a:latin typeface="Calibri"/>
                        </a:rPr>
                        <a:t>81.8%</a:t>
                      </a:r>
                    </a:p>
                  </a:txBody>
                  <a:tcPr marL="6540" marR="6540" marT="654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ZA" sz="1100" b="0" i="0" u="none" strike="noStrike">
                          <a:solidFill>
                            <a:srgbClr val="000000"/>
                          </a:solidFill>
                          <a:effectLst/>
                          <a:latin typeface="Calibri"/>
                        </a:rPr>
                        <a:t>99.8%</a:t>
                      </a:r>
                    </a:p>
                  </a:txBody>
                  <a:tcPr marL="6540" marR="6540" marT="65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633498">
                <a:tc vMerge="1">
                  <a:txBody>
                    <a:bodyPr/>
                    <a:lstStyle/>
                    <a:p>
                      <a:endParaRPr lang="en-ZA"/>
                    </a:p>
                  </a:txBody>
                  <a:tcPr/>
                </a:tc>
                <a:tc>
                  <a:txBody>
                    <a:bodyPr/>
                    <a:lstStyle/>
                    <a:p>
                      <a:pPr algn="l" fontAlgn="t"/>
                      <a:r>
                        <a:rPr lang="en-ZA" sz="1100" b="0" i="0" u="none" strike="noStrike">
                          <a:solidFill>
                            <a:srgbClr val="000000"/>
                          </a:solidFill>
                          <a:effectLst/>
                          <a:latin typeface="Calibri"/>
                        </a:rPr>
                        <a:t>Prog 2 Women Empowerment &amp; Gender Equality - </a:t>
                      </a:r>
                      <a:r>
                        <a:rPr lang="en-ZA" sz="1100" b="0" i="1" u="none" strike="noStrike">
                          <a:solidFill>
                            <a:srgbClr val="FF0000"/>
                          </a:solidFill>
                          <a:effectLst/>
                          <a:latin typeface="Calibri"/>
                        </a:rPr>
                        <a:t>2016/17 changed to  Social Transformation and Economic Empowerment. </a:t>
                      </a:r>
                      <a:endParaRPr lang="en-ZA" sz="1100" b="0" i="0" u="none" strike="noStrike">
                        <a:solidFill>
                          <a:srgbClr val="000000"/>
                        </a:solidFill>
                        <a:effectLst/>
                        <a:latin typeface="Calibri"/>
                      </a:endParaRP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0.0%</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99.7%</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5.8%</a:t>
                      </a:r>
                    </a:p>
                  </a:txBody>
                  <a:tcPr marL="6540" marR="6540" marT="6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99.9%</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ZA" sz="1100" b="0" i="0" u="none" strike="noStrike">
                          <a:solidFill>
                            <a:srgbClr val="000000"/>
                          </a:solidFill>
                          <a:effectLst/>
                          <a:latin typeface="Calibri"/>
                        </a:rPr>
                        <a:t>0.0%</a:t>
                      </a:r>
                    </a:p>
                  </a:txBody>
                  <a:tcPr marL="6540" marR="6540" marT="654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a:solidFill>
                            <a:srgbClr val="000000"/>
                          </a:solidFill>
                          <a:effectLst/>
                          <a:latin typeface="Calibri"/>
                        </a:rPr>
                        <a:t>98.9%</a:t>
                      </a:r>
                    </a:p>
                  </a:txBody>
                  <a:tcPr marL="6540" marR="6540" marT="65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22414">
                <a:tc vMerge="1">
                  <a:txBody>
                    <a:bodyPr/>
                    <a:lstStyle/>
                    <a:p>
                      <a:endParaRPr lang="en-ZA"/>
                    </a:p>
                  </a:txBody>
                  <a:tcPr/>
                </a:tc>
                <a:tc>
                  <a:txBody>
                    <a:bodyPr/>
                    <a:lstStyle/>
                    <a:p>
                      <a:pPr algn="l" fontAlgn="t"/>
                      <a:r>
                        <a:rPr lang="en-ZA" sz="1100" b="0" i="0" u="none" strike="noStrike">
                          <a:solidFill>
                            <a:srgbClr val="000000"/>
                          </a:solidFill>
                          <a:effectLst/>
                          <a:latin typeface="Calibri"/>
                        </a:rPr>
                        <a:t>Prog 3 Children's Right and Responsiblities - </a:t>
                      </a:r>
                      <a:r>
                        <a:rPr lang="en-ZA" sz="1100" b="0" i="1" u="none" strike="noStrike">
                          <a:solidFill>
                            <a:srgbClr val="FF0000"/>
                          </a:solidFill>
                          <a:effectLst/>
                          <a:latin typeface="Calibri"/>
                        </a:rPr>
                        <a:t>2016/17 changed to Policy, Stakeholder Coordination and Knowledge Management</a:t>
                      </a:r>
                      <a:endParaRPr lang="en-ZA" sz="1100" b="0" i="0" u="none" strike="noStrike">
                        <a:solidFill>
                          <a:srgbClr val="000000"/>
                        </a:solidFill>
                        <a:effectLst/>
                        <a:latin typeface="Calibri"/>
                      </a:endParaRP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0.0%</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96.1%</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14.2%</a:t>
                      </a:r>
                    </a:p>
                  </a:txBody>
                  <a:tcPr marL="6540" marR="6540" marT="654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103.0%</a:t>
                      </a:r>
                    </a:p>
                  </a:txBody>
                  <a:tcPr marL="6540" marR="6540" marT="65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a:solidFill>
                            <a:srgbClr val="000000"/>
                          </a:solidFill>
                          <a:effectLst/>
                          <a:latin typeface="Calibri"/>
                        </a:rPr>
                        <a:t>14.3%</a:t>
                      </a:r>
                    </a:p>
                  </a:txBody>
                  <a:tcPr marL="6540" marR="6540" marT="654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0" i="0" u="none" strike="noStrike">
                          <a:solidFill>
                            <a:srgbClr val="000000"/>
                          </a:solidFill>
                          <a:effectLst/>
                          <a:latin typeface="Calibri"/>
                        </a:rPr>
                        <a:t>96.4%</a:t>
                      </a:r>
                    </a:p>
                  </a:txBody>
                  <a:tcPr marL="6540" marR="6540" marT="65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76988">
                <a:tc vMerge="1">
                  <a:txBody>
                    <a:bodyPr/>
                    <a:lstStyle/>
                    <a:p>
                      <a:endParaRPr lang="en-ZA"/>
                    </a:p>
                  </a:txBody>
                  <a:tcPr/>
                </a:tc>
                <a:tc>
                  <a:txBody>
                    <a:bodyPr/>
                    <a:lstStyle/>
                    <a:p>
                      <a:pPr algn="l" fontAlgn="t"/>
                      <a:r>
                        <a:rPr lang="en-ZA" sz="1100" b="0" i="0" u="none" strike="noStrike">
                          <a:solidFill>
                            <a:srgbClr val="000000"/>
                          </a:solidFill>
                          <a:effectLst/>
                          <a:latin typeface="Calibri"/>
                        </a:rPr>
                        <a:t>Prog 4 Rights of People with Disabilities</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ZA" sz="1100" b="1" i="0" u="none" strike="noStrike">
                          <a:solidFill>
                            <a:srgbClr val="FFFFFF"/>
                          </a:solidFill>
                          <a:effectLst/>
                          <a:latin typeface="Calibri"/>
                        </a:rPr>
                        <a:t>Programme Moved to Social Dev</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gridSpan="2">
                  <a:txBody>
                    <a:bodyPr/>
                    <a:lstStyle/>
                    <a:p>
                      <a:pPr algn="ctr" fontAlgn="b"/>
                      <a:r>
                        <a:rPr lang="en-ZA" sz="1100" b="1" i="0" u="none" strike="noStrike">
                          <a:solidFill>
                            <a:srgbClr val="FFFFFF"/>
                          </a:solidFill>
                          <a:effectLst/>
                          <a:latin typeface="Calibri"/>
                        </a:rPr>
                        <a:t>Programme Moved to Dept of Social Dev</a:t>
                      </a:r>
                    </a:p>
                  </a:txBody>
                  <a:tcPr marL="6540" marR="6540" marT="654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rowSpan="2" gridSpan="2">
                  <a:txBody>
                    <a:bodyPr/>
                    <a:lstStyle/>
                    <a:p>
                      <a:pPr algn="ctr" fontAlgn="ctr"/>
                      <a:r>
                        <a:rPr lang="en-ZA" sz="1100" b="1" i="0" u="none" strike="noStrike">
                          <a:solidFill>
                            <a:srgbClr val="FFFFFF"/>
                          </a:solidFill>
                          <a:effectLst/>
                          <a:latin typeface="Calibri"/>
                        </a:rPr>
                        <a:t>Prog 4 was removed and  Prog 5 functions were incoporated into Prog 3</a:t>
                      </a:r>
                    </a:p>
                  </a:txBody>
                  <a:tcPr marL="6540" marR="6540" marT="65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hMerge="1">
                  <a:txBody>
                    <a:bodyPr/>
                    <a:lstStyle/>
                    <a:p>
                      <a:endParaRPr lang="en-ZA"/>
                    </a:p>
                  </a:txBody>
                  <a:tcPr/>
                </a:tc>
              </a:tr>
              <a:tr h="469526">
                <a:tc vMerge="1">
                  <a:txBody>
                    <a:bodyPr/>
                    <a:lstStyle/>
                    <a:p>
                      <a:endParaRPr lang="en-ZA"/>
                    </a:p>
                  </a:txBody>
                  <a:tcPr/>
                </a:tc>
                <a:tc>
                  <a:txBody>
                    <a:bodyPr/>
                    <a:lstStyle/>
                    <a:p>
                      <a:pPr algn="l" fontAlgn="t"/>
                      <a:r>
                        <a:rPr lang="en-ZA" sz="1100" b="0" i="0" u="none" strike="noStrike">
                          <a:solidFill>
                            <a:srgbClr val="000000"/>
                          </a:solidFill>
                          <a:effectLst/>
                          <a:latin typeface="Calibri"/>
                        </a:rPr>
                        <a:t>Prog 5 Monitoring, Evaluation and Outreach (Prog 4- 2014/15)</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100" b="0" i="0" u="none" strike="noStrike">
                          <a:solidFill>
                            <a:srgbClr val="000000"/>
                          </a:solidFill>
                          <a:effectLst/>
                          <a:latin typeface="Calibri"/>
                        </a:rPr>
                        <a:t>14.3%</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93.5%</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100" b="0" i="0" u="none" strike="noStrike">
                          <a:solidFill>
                            <a:srgbClr val="000000"/>
                          </a:solidFill>
                          <a:effectLst/>
                          <a:latin typeface="Calibri"/>
                        </a:rPr>
                        <a:t>44.4%</a:t>
                      </a:r>
                    </a:p>
                  </a:txBody>
                  <a:tcPr marL="6540" marR="6540" marT="654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1100" b="0" i="0" u="none" strike="noStrike">
                          <a:solidFill>
                            <a:srgbClr val="000000"/>
                          </a:solidFill>
                          <a:effectLst/>
                          <a:latin typeface="Calibri"/>
                        </a:rPr>
                        <a:t>82.3%</a:t>
                      </a:r>
                    </a:p>
                  </a:txBody>
                  <a:tcPr marL="6540" marR="6540" marT="65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vMerge="1">
                  <a:txBody>
                    <a:bodyPr/>
                    <a:lstStyle/>
                    <a:p>
                      <a:endParaRPr lang="en-ZA"/>
                    </a:p>
                  </a:txBody>
                  <a:tcPr/>
                </a:tc>
                <a:tc hMerge="1" vMerge="1">
                  <a:txBody>
                    <a:bodyPr/>
                    <a:lstStyle/>
                    <a:p>
                      <a:endParaRPr lang="en-ZA"/>
                    </a:p>
                  </a:txBody>
                  <a:tcPr/>
                </a:tc>
              </a:tr>
              <a:tr h="179113">
                <a:tc gridSpan="2">
                  <a:txBody>
                    <a:bodyPr/>
                    <a:lstStyle/>
                    <a:p>
                      <a:pPr algn="r" fontAlgn="b"/>
                      <a:r>
                        <a:rPr lang="en-ZA" sz="1100" b="1" i="0" u="none" strike="noStrike">
                          <a:solidFill>
                            <a:srgbClr val="FFFFFF"/>
                          </a:solidFill>
                          <a:effectLst/>
                          <a:latin typeface="Calibri"/>
                        </a:rPr>
                        <a:t>Totals</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ZA"/>
                    </a:p>
                  </a:txBody>
                  <a:tcPr/>
                </a:tc>
                <a:tc>
                  <a:txBody>
                    <a:bodyPr/>
                    <a:lstStyle/>
                    <a:p>
                      <a:pPr algn="r" fontAlgn="b"/>
                      <a:r>
                        <a:rPr lang="en-ZA" sz="1100" b="1" i="0" u="none" strike="noStrike">
                          <a:solidFill>
                            <a:srgbClr val="FFFFFF"/>
                          </a:solidFill>
                          <a:effectLst/>
                          <a:latin typeface="Calibri"/>
                        </a:rPr>
                        <a:t>36.4%</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98.3%</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47%</a:t>
                      </a:r>
                    </a:p>
                  </a:txBody>
                  <a:tcPr marL="6540" marR="6540" marT="65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99.90%</a:t>
                      </a:r>
                    </a:p>
                  </a:txBody>
                  <a:tcPr marL="6540" marR="6540" marT="654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a:solidFill>
                            <a:srgbClr val="FFFFFF"/>
                          </a:solidFill>
                          <a:effectLst/>
                          <a:latin typeface="Calibri"/>
                        </a:rPr>
                        <a:t>31.4%</a:t>
                      </a:r>
                    </a:p>
                  </a:txBody>
                  <a:tcPr marL="6540" marR="6540" marT="654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fontAlgn="b"/>
                      <a:r>
                        <a:rPr lang="en-ZA" sz="1100" b="1" i="0" u="none" strike="noStrike" dirty="0">
                          <a:solidFill>
                            <a:srgbClr val="FFFFFF"/>
                          </a:solidFill>
                          <a:effectLst/>
                          <a:latin typeface="Calibri"/>
                        </a:rPr>
                        <a:t>98.9%</a:t>
                      </a:r>
                    </a:p>
                  </a:txBody>
                  <a:tcPr marL="6540" marR="6540" marT="65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xmlns="" val="2483765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282EB684-CE2C-4953-85F3-588304F713B0}" type="datetime3">
              <a:rPr lang="en-US" smtClean="0"/>
              <a:pPr>
                <a:defRPr/>
              </a:pPr>
              <a:t>9 November 2017</a:t>
            </a:fld>
            <a:endParaRPr lang="en-US"/>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pPr>
                <a:defRPr/>
              </a:pPr>
              <a:t>62</a:t>
            </a:fld>
            <a:endParaRPr lang="en-US" dirty="0"/>
          </a:p>
        </p:txBody>
      </p:sp>
      <p:pic>
        <p:nvPicPr>
          <p:cNvPr id="6" name="Picture 5"/>
          <p:cNvPicPr>
            <a:picLocks noChangeAspect="1"/>
          </p:cNvPicPr>
          <p:nvPr/>
        </p:nvPicPr>
        <p:blipFill rotWithShape="1">
          <a:blip r:embed="rId3" cstate="print"/>
          <a:srcRect t="34808" r="1861"/>
          <a:stretch/>
        </p:blipFill>
        <p:spPr>
          <a:xfrm>
            <a:off x="1" y="1"/>
            <a:ext cx="9145588" cy="6858000"/>
          </a:xfrm>
          <a:prstGeom prst="rect">
            <a:avLst/>
          </a:prstGeom>
        </p:spPr>
      </p:pic>
      <p:sp>
        <p:nvSpPr>
          <p:cNvPr id="7" name="Rectangle 6"/>
          <p:cNvSpPr/>
          <p:nvPr/>
        </p:nvSpPr>
        <p:spPr>
          <a:xfrm>
            <a:off x="2883205" y="1612796"/>
            <a:ext cx="3898847" cy="2308324"/>
          </a:xfrm>
          <a:prstGeom prst="rect">
            <a:avLst/>
          </a:prstGeom>
        </p:spPr>
        <p:txBody>
          <a:bodyPr wrap="square">
            <a:spAutoFit/>
          </a:bodyPr>
          <a:lstStyle/>
          <a:p>
            <a:r>
              <a:rPr lang="en-US" sz="7200" dirty="0">
                <a:solidFill>
                  <a:srgbClr val="FFFF99"/>
                </a:solidFill>
                <a:latin typeface="Monotype Corsiva" panose="03010101010201010101" pitchFamily="66" charset="0"/>
              </a:rPr>
              <a:t>Thank you</a:t>
            </a:r>
          </a:p>
          <a:p>
            <a:r>
              <a:rPr lang="en-US" sz="7200" dirty="0" smtClean="0">
                <a:solidFill>
                  <a:srgbClr val="FFFF99"/>
                </a:solidFill>
                <a:latin typeface="Monotype Corsiva" panose="03010101010201010101" pitchFamily="66" charset="0"/>
              </a:rPr>
              <a:t>Siyabonga</a:t>
            </a:r>
            <a:endParaRPr lang="en-US" sz="7200" dirty="0">
              <a:solidFill>
                <a:srgbClr val="FFFF99"/>
              </a:solidFill>
              <a:latin typeface="Monotype Corsiva" panose="03010101010201010101" pitchFamily="66" charset="0"/>
            </a:endParaRPr>
          </a:p>
        </p:txBody>
      </p:sp>
      <p:sp>
        <p:nvSpPr>
          <p:cNvPr id="8" name="Rectangle 7"/>
          <p:cNvSpPr>
            <a:spLocks noChangeArrowheads="1"/>
          </p:cNvSpPr>
          <p:nvPr/>
        </p:nvSpPr>
        <p:spPr bwMode="auto">
          <a:xfrm>
            <a:off x="937312" y="4781511"/>
            <a:ext cx="6864105" cy="1628351"/>
          </a:xfrm>
          <a:prstGeom prst="rect">
            <a:avLst/>
          </a:prstGeom>
          <a:noFill/>
          <a:ln>
            <a:noFill/>
          </a:ln>
          <a:extLst/>
        </p:spPr>
        <p:txBody>
          <a:bodyPr wrap="none" anchor="ctr"/>
          <a:lstStyle/>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PSC Website: </a:t>
            </a:r>
            <a:r>
              <a:rPr lang="en-US" sz="2800" b="1" dirty="0">
                <a:solidFill>
                  <a:schemeClr val="bg1"/>
                </a:solidFill>
                <a:effectLst>
                  <a:outerShdw blurRad="38100" dist="38100" dir="2700000" algn="tl">
                    <a:srgbClr val="000000">
                      <a:alpha val="43137"/>
                    </a:srgbClr>
                  </a:outerShdw>
                </a:effectLst>
                <a:latin typeface="Monotype Corsiva" panose="03010101010201010101" pitchFamily="66" charset="0"/>
              </a:rPr>
              <a:t>www.psc.gov.za</a:t>
            </a:r>
          </a:p>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National Anti-Corruption Hotline for the Public Service:  </a:t>
            </a:r>
          </a:p>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0800 701 701</a:t>
            </a:r>
          </a:p>
          <a:p>
            <a:pPr algn="ctr">
              <a:defRPr/>
            </a:pPr>
            <a:endPar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xmlns="" val="682820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720080"/>
          </a:xfrm>
        </p:spPr>
        <p:txBody>
          <a:bodyPr/>
          <a:lstStyle/>
          <a:p>
            <a:r>
              <a:rPr lang="en-US" sz="2800" b="1" dirty="0">
                <a:solidFill>
                  <a:srgbClr val="800000"/>
                </a:solidFill>
                <a:latin typeface="Calibri" pitchFamily="34" charset="0"/>
                <a:cs typeface="Calibri" pitchFamily="34" charset="0"/>
              </a:rPr>
              <a:t>Strategies available to significantly improve management practices in the public </a:t>
            </a:r>
            <a:r>
              <a:rPr lang="en-US" sz="2800" b="1" dirty="0" smtClean="0">
                <a:solidFill>
                  <a:srgbClr val="800000"/>
                </a:solidFill>
                <a:latin typeface="Calibri" pitchFamily="34" charset="0"/>
                <a:cs typeface="Calibri" pitchFamily="34" charset="0"/>
              </a:rPr>
              <a:t>services (3)</a:t>
            </a:r>
            <a:endParaRPr lang="en-ZA" sz="2800" b="1" dirty="0">
              <a:solidFill>
                <a:srgbClr val="800000"/>
              </a:solidFill>
              <a:latin typeface="Calibri" pitchFamily="34" charset="0"/>
              <a:cs typeface="Calibri" pitchFamily="34" charset="0"/>
            </a:endParaRPr>
          </a:p>
        </p:txBody>
      </p:sp>
      <p:sp>
        <p:nvSpPr>
          <p:cNvPr id="3" name="Content Placeholder 2"/>
          <p:cNvSpPr>
            <a:spLocks noGrp="1"/>
          </p:cNvSpPr>
          <p:nvPr>
            <p:ph idx="1"/>
          </p:nvPr>
        </p:nvSpPr>
        <p:spPr>
          <a:xfrm>
            <a:off x="467544" y="1620080"/>
            <a:ext cx="8208912" cy="936104"/>
          </a:xfrm>
        </p:spPr>
        <p:txBody>
          <a:bodyPr/>
          <a:lstStyle/>
          <a:p>
            <a:pPr algn="just">
              <a:lnSpc>
                <a:spcPct val="130000"/>
              </a:lnSpc>
              <a:spcBef>
                <a:spcPts val="0"/>
              </a:spcBef>
              <a:buClr>
                <a:srgbClr val="800000"/>
              </a:buClr>
              <a:buSzPct val="100000"/>
            </a:pPr>
            <a:r>
              <a:rPr lang="en-ZA" sz="1900" b="1" dirty="0" smtClean="0">
                <a:solidFill>
                  <a:srgbClr val="C00000"/>
                </a:solidFill>
                <a:latin typeface="Calibri" panose="020F0502020204030204" pitchFamily="34" charset="0"/>
              </a:rPr>
              <a:t>Organisational performance management </a:t>
            </a:r>
            <a:r>
              <a:rPr lang="en-ZA" sz="1900" b="1" dirty="0" smtClean="0">
                <a:latin typeface="Calibri" panose="020F0502020204030204" pitchFamily="34" charset="0"/>
              </a:rPr>
              <a:t>– </a:t>
            </a:r>
            <a:r>
              <a:rPr lang="en-ZA" sz="1900" dirty="0" smtClean="0">
                <a:latin typeface="Calibri" panose="020F0502020204030204" pitchFamily="34" charset="0"/>
              </a:rPr>
              <a:t>organisational performance management systems should be improved.</a:t>
            </a: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7</a:t>
            </a:fld>
            <a:endParaRPr lang="en-US" dirty="0">
              <a:solidFill>
                <a:schemeClr val="bg1"/>
              </a:solidFill>
            </a:endParaRPr>
          </a:p>
        </p:txBody>
      </p:sp>
      <p:pic>
        <p:nvPicPr>
          <p:cNvPr id="2050" name="Picture 2" descr="Image result for Organisational performance management  clipart">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33" t="2826" r="5264"/>
          <a:stretch/>
        </p:blipFill>
        <p:spPr bwMode="auto">
          <a:xfrm>
            <a:off x="6732240" y="2132856"/>
            <a:ext cx="2151985" cy="161146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bwMode="auto">
          <a:xfrm>
            <a:off x="323528" y="2420888"/>
            <a:ext cx="6336704" cy="366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0033"/>
              </a:buClr>
              <a:buSzPct val="12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gn="just">
              <a:lnSpc>
                <a:spcPct val="130000"/>
              </a:lnSpc>
              <a:spcBef>
                <a:spcPts val="0"/>
              </a:spcBef>
              <a:buClr>
                <a:srgbClr val="800000"/>
              </a:buClr>
              <a:buSzPct val="100000"/>
            </a:pPr>
            <a:r>
              <a:rPr lang="en-ZA" sz="1900" kern="0" dirty="0" smtClean="0">
                <a:latin typeface="Calibri" panose="020F0502020204030204" pitchFamily="34" charset="0"/>
              </a:rPr>
              <a:t>If the meaningfulness of the performance information in annual reports are not drastically improved, then no meaningful conversation about performance will be possible (such as constant changes to programmes).</a:t>
            </a:r>
          </a:p>
          <a:p>
            <a:pPr lvl="1" algn="just">
              <a:lnSpc>
                <a:spcPct val="130000"/>
              </a:lnSpc>
              <a:spcBef>
                <a:spcPts val="0"/>
              </a:spcBef>
              <a:buClr>
                <a:srgbClr val="800000"/>
              </a:buClr>
              <a:buSzPct val="100000"/>
            </a:pPr>
            <a:r>
              <a:rPr lang="en-ZA" sz="1900" kern="0" dirty="0" smtClean="0">
                <a:latin typeface="Calibri" panose="020F0502020204030204" pitchFamily="34" charset="0"/>
              </a:rPr>
              <a:t>Annual Reports have too much detail on activity level</a:t>
            </a:r>
          </a:p>
          <a:p>
            <a:pPr lvl="1" algn="just">
              <a:lnSpc>
                <a:spcPct val="130000"/>
              </a:lnSpc>
              <a:spcBef>
                <a:spcPts val="0"/>
              </a:spcBef>
              <a:buClr>
                <a:srgbClr val="800000"/>
              </a:buClr>
              <a:buSzPct val="100000"/>
            </a:pPr>
            <a:r>
              <a:rPr lang="en-ZA" sz="1900" kern="0" dirty="0" smtClean="0">
                <a:latin typeface="Calibri" panose="020F0502020204030204" pitchFamily="34" charset="0"/>
              </a:rPr>
              <a:t>The focus should be on service delivery objectives and outcomes</a:t>
            </a:r>
          </a:p>
          <a:p>
            <a:pPr lvl="1" algn="just">
              <a:lnSpc>
                <a:spcPct val="130000"/>
              </a:lnSpc>
              <a:spcBef>
                <a:spcPts val="0"/>
              </a:spcBef>
              <a:buClr>
                <a:srgbClr val="800000"/>
              </a:buClr>
              <a:buSzPct val="100000"/>
            </a:pPr>
            <a:r>
              <a:rPr lang="en-ZA" sz="1900" kern="0" dirty="0" smtClean="0">
                <a:latin typeface="Calibri" panose="020F0502020204030204" pitchFamily="34" charset="0"/>
              </a:rPr>
              <a:t>More than one year’s data should be presented so that performance trends can be established.</a:t>
            </a:r>
            <a:endParaRPr lang="en-ZA" sz="1900" kern="0" dirty="0">
              <a:latin typeface="Calibri" panose="020F0502020204030204" pitchFamily="34" charset="0"/>
            </a:endParaRPr>
          </a:p>
        </p:txBody>
      </p:sp>
    </p:spTree>
    <p:extLst>
      <p:ext uri="{BB962C8B-B14F-4D97-AF65-F5344CB8AC3E}">
        <p14:creationId xmlns:p14="http://schemas.microsoft.com/office/powerpoint/2010/main" xmlns="" val="159742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796925"/>
          </a:xfrm>
        </p:spPr>
        <p:txBody>
          <a:bodyPr/>
          <a:lstStyle/>
          <a:p>
            <a:r>
              <a:rPr lang="en-US" sz="2800" b="1" dirty="0">
                <a:solidFill>
                  <a:srgbClr val="800000"/>
                </a:solidFill>
                <a:latin typeface="Calibri" pitchFamily="34" charset="0"/>
                <a:cs typeface="Calibri" pitchFamily="34" charset="0"/>
              </a:rPr>
              <a:t>Strategies available to significantly improve management practices in the public </a:t>
            </a:r>
            <a:r>
              <a:rPr lang="en-US" sz="2800" b="1" dirty="0" smtClean="0">
                <a:solidFill>
                  <a:srgbClr val="800000"/>
                </a:solidFill>
                <a:latin typeface="Calibri" pitchFamily="34" charset="0"/>
                <a:cs typeface="Calibri" pitchFamily="34" charset="0"/>
              </a:rPr>
              <a:t>service (4)</a:t>
            </a:r>
            <a:endParaRPr lang="en-ZA" sz="2800" b="1" dirty="0">
              <a:solidFill>
                <a:srgbClr val="800000"/>
              </a:solidFill>
              <a:latin typeface="Calibri" pitchFamily="34" charset="0"/>
              <a:cs typeface="Calibri" pitchFamily="34" charset="0"/>
            </a:endParaRPr>
          </a:p>
        </p:txBody>
      </p:sp>
      <p:sp>
        <p:nvSpPr>
          <p:cNvPr id="3" name="Content Placeholder 2"/>
          <p:cNvSpPr>
            <a:spLocks noGrp="1"/>
          </p:cNvSpPr>
          <p:nvPr>
            <p:ph idx="1"/>
          </p:nvPr>
        </p:nvSpPr>
        <p:spPr>
          <a:xfrm>
            <a:off x="467544" y="1503661"/>
            <a:ext cx="8136904" cy="4733896"/>
          </a:xfrm>
        </p:spPr>
        <p:txBody>
          <a:bodyPr/>
          <a:lstStyle/>
          <a:p>
            <a:pPr algn="just">
              <a:lnSpc>
                <a:spcPct val="120000"/>
              </a:lnSpc>
              <a:spcBef>
                <a:spcPts val="0"/>
              </a:spcBef>
              <a:buClr>
                <a:srgbClr val="800000"/>
              </a:buClr>
              <a:buSzPct val="100000"/>
            </a:pPr>
            <a:r>
              <a:rPr lang="en-ZA" sz="1900" b="1" kern="1200" dirty="0" smtClean="0">
                <a:solidFill>
                  <a:srgbClr val="C00000"/>
                </a:solidFill>
                <a:latin typeface="Calibri" pitchFamily="34" charset="0"/>
              </a:rPr>
              <a:t>HR Management</a:t>
            </a:r>
            <a:r>
              <a:rPr lang="en-ZA" sz="1900" kern="1200" dirty="0" smtClean="0">
                <a:latin typeface="Calibri" pitchFamily="34" charset="0"/>
              </a:rPr>
              <a:t> – The PCS has observed challenges with compliance with the legislative framework and prescripts governing public administration. Though </a:t>
            </a:r>
            <a:r>
              <a:rPr lang="en-ZA" sz="1900" dirty="0" smtClean="0">
                <a:latin typeface="Calibri" panose="020F0502020204030204" pitchFamily="34" charset="0"/>
              </a:rPr>
              <a:t>sound tools have been developed to improvement human resource management practices, the challenge is with the use thereof.</a:t>
            </a:r>
          </a:p>
          <a:p>
            <a:pPr lvl="1" algn="just">
              <a:lnSpc>
                <a:spcPct val="120000"/>
              </a:lnSpc>
              <a:spcBef>
                <a:spcPts val="0"/>
              </a:spcBef>
              <a:buClr>
                <a:srgbClr val="800000"/>
              </a:buClr>
              <a:buSzPct val="100000"/>
            </a:pPr>
            <a:r>
              <a:rPr lang="en-ZA" sz="1900" dirty="0">
                <a:latin typeface="Calibri" panose="020F0502020204030204" pitchFamily="34" charset="0"/>
              </a:rPr>
              <a:t>The recruitment and selection system falls short in producing the required capacity.</a:t>
            </a:r>
          </a:p>
          <a:p>
            <a:pPr lvl="1" algn="just">
              <a:lnSpc>
                <a:spcPct val="120000"/>
              </a:lnSpc>
              <a:spcBef>
                <a:spcPts val="0"/>
              </a:spcBef>
              <a:buClr>
                <a:srgbClr val="800000"/>
              </a:buClr>
              <a:buSzPct val="100000"/>
            </a:pPr>
            <a:r>
              <a:rPr lang="en-ZA" sz="1900" dirty="0">
                <a:latin typeface="Calibri" panose="020F0502020204030204" pitchFamily="34" charset="0"/>
              </a:rPr>
              <a:t>The PMDS was implemented with the goal of improving performance in the Public Service. However, this has been reduced to a reward system. There is a need to </a:t>
            </a:r>
            <a:r>
              <a:rPr lang="en-US" sz="1900" dirty="0">
                <a:latin typeface="Calibri" panose="020F0502020204030204" pitchFamily="34" charset="0"/>
              </a:rPr>
              <a:t>reward contingent decisions </a:t>
            </a:r>
            <a:r>
              <a:rPr lang="en-US" sz="1900" dirty="0" smtClean="0">
                <a:latin typeface="Calibri" panose="020F0502020204030204" pitchFamily="34" charset="0"/>
              </a:rPr>
              <a:t>making, such as intervention </a:t>
            </a:r>
            <a:r>
              <a:rPr lang="en-US" sz="1900" dirty="0">
                <a:latin typeface="Calibri" panose="020F0502020204030204" pitchFamily="34" charset="0"/>
              </a:rPr>
              <a:t>into complicated situations that were </a:t>
            </a:r>
            <a:r>
              <a:rPr lang="en-US" sz="1900" dirty="0" smtClean="0">
                <a:latin typeface="Calibri" panose="020F0502020204030204" pitchFamily="34" charset="0"/>
              </a:rPr>
              <a:t>not </a:t>
            </a:r>
            <a:r>
              <a:rPr lang="en-US" sz="1900" dirty="0">
                <a:latin typeface="Calibri" panose="020F0502020204030204" pitchFamily="34" charset="0"/>
              </a:rPr>
              <a:t>anticipated by </a:t>
            </a:r>
            <a:r>
              <a:rPr lang="en-US" sz="1900" dirty="0" smtClean="0">
                <a:latin typeface="Calibri" panose="020F0502020204030204" pitchFamily="34" charset="0"/>
              </a:rPr>
              <a:t>policy.</a:t>
            </a:r>
            <a:endParaRPr lang="en-ZA" sz="1900"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8</a:t>
            </a:fld>
            <a:endParaRPr lang="en-US" dirty="0">
              <a:solidFill>
                <a:schemeClr val="bg1"/>
              </a:solidFill>
            </a:endParaRPr>
          </a:p>
        </p:txBody>
      </p:sp>
      <p:sp>
        <p:nvSpPr>
          <p:cNvPr id="4" name="AutoShape 2" descr="Image result for HR management clipart">
            <a:hlinkClick r:id="rId2"/>
          </p:cNvPr>
          <p:cNvSpPr>
            <a:spLocks noChangeAspect="1" noChangeArrowheads="1"/>
          </p:cNvSpPr>
          <p:nvPr/>
        </p:nvSpPr>
        <p:spPr bwMode="auto">
          <a:xfrm>
            <a:off x="53975" y="-884238"/>
            <a:ext cx="22764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4" descr="Image result for HR management clipart">
            <a:hlinkClick r:id="rId2"/>
          </p:cNvPr>
          <p:cNvSpPr>
            <a:spLocks noChangeAspect="1" noChangeArrowheads="1"/>
          </p:cNvSpPr>
          <p:nvPr/>
        </p:nvSpPr>
        <p:spPr bwMode="auto">
          <a:xfrm>
            <a:off x="206375" y="-731838"/>
            <a:ext cx="22764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6" descr="Image result for HR management clipart">
            <a:hlinkClick r:id="rId2"/>
          </p:cNvPr>
          <p:cNvSpPr>
            <a:spLocks noChangeAspect="1" noChangeArrowheads="1"/>
          </p:cNvSpPr>
          <p:nvPr/>
        </p:nvSpPr>
        <p:spPr bwMode="auto">
          <a:xfrm>
            <a:off x="358775" y="-579438"/>
            <a:ext cx="22764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3080" name="Picture 8" descr="Image result for HR management clipart">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915" b="24564"/>
          <a:stretch/>
        </p:blipFill>
        <p:spPr bwMode="auto">
          <a:xfrm>
            <a:off x="6300192" y="5043083"/>
            <a:ext cx="1973660" cy="11944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2864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720080"/>
          </a:xfrm>
        </p:spPr>
        <p:txBody>
          <a:bodyPr/>
          <a:lstStyle/>
          <a:p>
            <a:r>
              <a:rPr lang="en-US" sz="2800" b="1" dirty="0">
                <a:solidFill>
                  <a:srgbClr val="800000"/>
                </a:solidFill>
                <a:latin typeface="Calibri" pitchFamily="34" charset="0"/>
                <a:cs typeface="Calibri" pitchFamily="34" charset="0"/>
              </a:rPr>
              <a:t>Strategies available to significantly improve management practices in the public </a:t>
            </a:r>
            <a:r>
              <a:rPr lang="en-US" sz="2800" b="1" dirty="0" smtClean="0">
                <a:solidFill>
                  <a:srgbClr val="800000"/>
                </a:solidFill>
                <a:latin typeface="Calibri" pitchFamily="34" charset="0"/>
                <a:cs typeface="Calibri" pitchFamily="34" charset="0"/>
              </a:rPr>
              <a:t>services (5)</a:t>
            </a:r>
            <a:endParaRPr lang="en-ZA" sz="2800" b="1" dirty="0">
              <a:solidFill>
                <a:srgbClr val="800000"/>
              </a:solidFill>
              <a:latin typeface="Calibri" pitchFamily="34" charset="0"/>
              <a:cs typeface="Calibri" pitchFamily="34" charset="0"/>
            </a:endParaRPr>
          </a:p>
        </p:txBody>
      </p:sp>
      <p:sp>
        <p:nvSpPr>
          <p:cNvPr id="3" name="Content Placeholder 2"/>
          <p:cNvSpPr>
            <a:spLocks noGrp="1"/>
          </p:cNvSpPr>
          <p:nvPr>
            <p:ph idx="1"/>
          </p:nvPr>
        </p:nvSpPr>
        <p:spPr>
          <a:xfrm>
            <a:off x="539552" y="1340768"/>
            <a:ext cx="5616624" cy="4824536"/>
          </a:xfrm>
        </p:spPr>
        <p:txBody>
          <a:bodyPr/>
          <a:lstStyle/>
          <a:p>
            <a:pPr marL="342900" lvl="1" indent="-342900" algn="just">
              <a:lnSpc>
                <a:spcPct val="120000"/>
              </a:lnSpc>
              <a:spcBef>
                <a:spcPts val="0"/>
              </a:spcBef>
              <a:buClr>
                <a:srgbClr val="660033"/>
              </a:buClr>
              <a:buSzPct val="120000"/>
              <a:buFont typeface="Wingdings" pitchFamily="2" charset="2"/>
              <a:buChar char="§"/>
            </a:pPr>
            <a:r>
              <a:rPr lang="en-ZA" sz="1900" b="1" kern="1200" dirty="0" smtClean="0">
                <a:solidFill>
                  <a:srgbClr val="C00000"/>
                </a:solidFill>
                <a:latin typeface="Calibri" pitchFamily="34" charset="0"/>
              </a:rPr>
              <a:t>Financial management </a:t>
            </a:r>
            <a:r>
              <a:rPr lang="en-ZA" sz="1900" kern="1200" dirty="0" smtClean="0">
                <a:latin typeface="Calibri" pitchFamily="34" charset="0"/>
              </a:rPr>
              <a:t>– The efforts of the OCPC including transversal contracts, prize referring lists and strategic sourcing reforms must take affect to ensure savings, curb corruption and increase </a:t>
            </a:r>
            <a:r>
              <a:rPr lang="en-ZA" sz="1900" kern="1200" dirty="0">
                <a:latin typeface="Calibri" pitchFamily="34" charset="0"/>
              </a:rPr>
              <a:t>value for </a:t>
            </a:r>
            <a:r>
              <a:rPr lang="en-ZA" sz="1900" kern="1200" dirty="0" smtClean="0">
                <a:latin typeface="Calibri" pitchFamily="34" charset="0"/>
              </a:rPr>
              <a:t>money.</a:t>
            </a:r>
            <a:endParaRPr lang="en-ZA" sz="1900" kern="1200" dirty="0">
              <a:latin typeface="Calibri" pitchFamily="34" charset="0"/>
            </a:endParaRPr>
          </a:p>
          <a:p>
            <a:pPr marL="742950" lvl="2" indent="-342900" algn="just">
              <a:lnSpc>
                <a:spcPct val="120000"/>
              </a:lnSpc>
              <a:spcBef>
                <a:spcPts val="0"/>
              </a:spcBef>
              <a:buClr>
                <a:srgbClr val="660033"/>
              </a:buClr>
              <a:buSzPct val="120000"/>
              <a:buFont typeface="Wingdings" pitchFamily="2" charset="2"/>
              <a:buChar char="§"/>
            </a:pPr>
            <a:r>
              <a:rPr lang="en-ZA" sz="1900" kern="1200" dirty="0" smtClean="0">
                <a:latin typeface="Calibri" pitchFamily="34" charset="0"/>
              </a:rPr>
              <a:t>Emphasis should be placed on capacity building and professionalism of the SCM. </a:t>
            </a:r>
          </a:p>
          <a:p>
            <a:pPr marL="342900" lvl="1" indent="-342900" algn="just">
              <a:lnSpc>
                <a:spcPct val="120000"/>
              </a:lnSpc>
              <a:spcBef>
                <a:spcPts val="0"/>
              </a:spcBef>
              <a:buClr>
                <a:srgbClr val="660033"/>
              </a:buClr>
              <a:buSzPct val="120000"/>
              <a:buFont typeface="Wingdings" pitchFamily="2" charset="2"/>
              <a:buChar char="§"/>
            </a:pPr>
            <a:r>
              <a:rPr lang="en-ZA" sz="1900" b="1" kern="1200" dirty="0" smtClean="0">
                <a:solidFill>
                  <a:srgbClr val="C00000"/>
                </a:solidFill>
                <a:latin typeface="Calibri" pitchFamily="34" charset="0"/>
              </a:rPr>
              <a:t>Professional ethics </a:t>
            </a:r>
            <a:r>
              <a:rPr lang="en-ZA" sz="1900" kern="1200" dirty="0" smtClean="0">
                <a:latin typeface="Calibri" pitchFamily="34" charset="0"/>
              </a:rPr>
              <a:t>– the Public Service Conduct of Code provides the foundation for ethical conduct, which are supported by various tools. However, unethical conduct still persist. An intervention is required to promote ethical conduct beyond the rules. This should be underpinned in a value-driven approach as set out in the Constitution.</a:t>
            </a:r>
            <a:endParaRPr lang="en-ZA" sz="1900" dirty="0" smtClean="0">
              <a:latin typeface="Calibri" panose="020F0502020204030204" pitchFamily="34" charset="0"/>
            </a:endParaRPr>
          </a:p>
          <a:p>
            <a:pPr algn="just">
              <a:lnSpc>
                <a:spcPct val="130000"/>
              </a:lnSpc>
              <a:spcBef>
                <a:spcPts val="0"/>
              </a:spcBef>
              <a:buClr>
                <a:srgbClr val="800000"/>
              </a:buClr>
              <a:buSzPct val="100000"/>
            </a:pPr>
            <a:endParaRPr lang="en-ZA" sz="1900"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290D2411-6FA9-43B7-AC87-AB368A9DC2CE}" type="slidenum">
              <a:rPr lang="en-US" smtClean="0">
                <a:solidFill>
                  <a:schemeClr val="bg1"/>
                </a:solidFill>
              </a:rPr>
              <a:pPr>
                <a:defRPr/>
              </a:pPr>
              <a:t>9</a:t>
            </a:fld>
            <a:endParaRPr lang="en-US" dirty="0">
              <a:solidFill>
                <a:schemeClr val="bg1"/>
              </a:solidFill>
            </a:endParaRPr>
          </a:p>
        </p:txBody>
      </p:sp>
      <p:pic>
        <p:nvPicPr>
          <p:cNvPr id="4098" name="Picture 2" descr="Image result for supply chain management clipart">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3" t="8225" r="15385" b="5076"/>
          <a:stretch/>
        </p:blipFill>
        <p:spPr bwMode="auto">
          <a:xfrm>
            <a:off x="6588224" y="1493236"/>
            <a:ext cx="1782904" cy="198243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age result for ethics beyond rules clipart">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542" t="5416" r="2749" b="12670"/>
          <a:stretch/>
        </p:blipFill>
        <p:spPr bwMode="auto">
          <a:xfrm>
            <a:off x="6471563" y="4221088"/>
            <a:ext cx="2016225" cy="17555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1286840"/>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3.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4.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5.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31015</TotalTime>
  <Words>10951</Words>
  <Application>Microsoft Office PowerPoint</Application>
  <PresentationFormat>On-screen Show (4:3)</PresentationFormat>
  <Paragraphs>2927</Paragraphs>
  <Slides>62</Slides>
  <Notes>20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Design</vt:lpstr>
      <vt:lpstr>COMMENTS BY THE  PUBLIC SERVICE COMMISSION ON THE MEDIUM TERM BUDGET POLICY STATEMENT  8 November 2017</vt:lpstr>
      <vt:lpstr>Outline of the Presentation</vt:lpstr>
      <vt:lpstr>Introduction</vt:lpstr>
      <vt:lpstr>     Introduction (2)</vt:lpstr>
      <vt:lpstr>Strategies available to significantly improve management practices in the public service</vt:lpstr>
      <vt:lpstr>Strategies available to significantly improve management practices in the public service (2)</vt:lpstr>
      <vt:lpstr>Strategies available to significantly improve management practices in the public services (3)</vt:lpstr>
      <vt:lpstr>Strategies available to significantly improve management practices in the public service (4)</vt:lpstr>
      <vt:lpstr>Strategies available to significantly improve management practices in the public services (5)</vt:lpstr>
      <vt:lpstr>Governance issues across the public service</vt:lpstr>
      <vt:lpstr>Performance Management</vt:lpstr>
      <vt:lpstr>Performance Management (2)</vt:lpstr>
      <vt:lpstr>Slide 13</vt:lpstr>
      <vt:lpstr>Performance Management (4) </vt:lpstr>
      <vt:lpstr>Performance Management (5) </vt:lpstr>
      <vt:lpstr>Slide 16</vt:lpstr>
      <vt:lpstr>Non-Compliance with financial disclosure framework</vt:lpstr>
      <vt:lpstr>Non-Compliance with financial disclosure framework (2)</vt:lpstr>
      <vt:lpstr>Non-Compliance with financial disclosure framework (3)</vt:lpstr>
      <vt:lpstr>Potential cases of conflicts of interest in 2015/16</vt:lpstr>
      <vt:lpstr>Potential cases of conflicts of interest in 2015/16 (2)</vt:lpstr>
      <vt:lpstr>Slide 22</vt:lpstr>
      <vt:lpstr>Slide 23</vt:lpstr>
      <vt:lpstr>Slide 24</vt:lpstr>
      <vt:lpstr>Slide 25</vt:lpstr>
      <vt:lpstr>Payment of Invoices (2)   </vt:lpstr>
      <vt:lpstr>Payment of Invoices (3)</vt:lpstr>
      <vt:lpstr>Payment of Invoices (4)</vt:lpstr>
      <vt:lpstr>Slide 29</vt:lpstr>
      <vt:lpstr>Slide 30</vt:lpstr>
      <vt:lpstr>Precautionary Suspensions (3)</vt:lpstr>
      <vt:lpstr>Slide 32</vt:lpstr>
      <vt:lpstr>Slide 33</vt:lpstr>
      <vt:lpstr>Performance vs. Expenditure</vt:lpstr>
      <vt:lpstr>Performance vs. Expenditure (2)</vt:lpstr>
      <vt:lpstr>Performance vs. Expenditure (3)</vt:lpstr>
      <vt:lpstr>Opportunities for efficiency, effectiveness and value for money</vt:lpstr>
      <vt:lpstr>Opportunities for efficiency, effectiveness and value for money (2)</vt:lpstr>
      <vt:lpstr>Opportunities for efficiency, effectiveness and value for money (3)</vt:lpstr>
      <vt:lpstr>Measures to ensure effective and efficient performance within the public service in the MT</vt:lpstr>
      <vt:lpstr>Measures to ensure effective and efficient performance within the public service in the MT (2)</vt:lpstr>
      <vt:lpstr>Measures to ensure effective and efficient performance within the public service in the MT (3)</vt:lpstr>
      <vt:lpstr>Proposed Major Risk Areas</vt:lpstr>
      <vt:lpstr>Proposed Major Risk Areas (2)</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Company>OPSC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ConnieG</dc:creator>
  <cp:lastModifiedBy>PUMZA</cp:lastModifiedBy>
  <cp:revision>2418</cp:revision>
  <cp:lastPrinted>2017-11-02T10:10:08Z</cp:lastPrinted>
  <dcterms:created xsi:type="dcterms:W3CDTF">2007-12-04T09:22:50Z</dcterms:created>
  <dcterms:modified xsi:type="dcterms:W3CDTF">2017-11-09T11:30:14Z</dcterms:modified>
</cp:coreProperties>
</file>