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2">
  <p:sldMasterIdLst>
    <p:sldMasterId id="2147483648" r:id="rId1"/>
  </p:sldMasterIdLst>
  <p:notesMasterIdLst>
    <p:notesMasterId r:id="rId21"/>
  </p:notesMasterIdLst>
  <p:handoutMasterIdLst>
    <p:handoutMasterId r:id="rId22"/>
  </p:handoutMasterIdLst>
  <p:sldIdLst>
    <p:sldId id="589" r:id="rId2"/>
    <p:sldId id="590" r:id="rId3"/>
    <p:sldId id="552" r:id="rId4"/>
    <p:sldId id="567" r:id="rId5"/>
    <p:sldId id="598" r:id="rId6"/>
    <p:sldId id="608" r:id="rId7"/>
    <p:sldId id="584" r:id="rId8"/>
    <p:sldId id="574" r:id="rId9"/>
    <p:sldId id="576" r:id="rId10"/>
    <p:sldId id="577" r:id="rId11"/>
    <p:sldId id="579" r:id="rId12"/>
    <p:sldId id="580" r:id="rId13"/>
    <p:sldId id="581" r:id="rId14"/>
    <p:sldId id="585" r:id="rId15"/>
    <p:sldId id="587" r:id="rId16"/>
    <p:sldId id="588" r:id="rId17"/>
    <p:sldId id="591" r:id="rId18"/>
    <p:sldId id="609" r:id="rId19"/>
    <p:sldId id="571" r:id="rId20"/>
  </p:sldIdLst>
  <p:sldSz cx="9144000" cy="6858000" type="screen4x3"/>
  <p:notesSz cx="6797675" cy="9926638"/>
  <p:custDataLst>
    <p:tags r:id="rId23"/>
  </p:custDataLst>
  <p:defaultTextStyle>
    <a:defPPr>
      <a:defRPr lang="en-GB"/>
    </a:defPPr>
    <a:lvl1pPr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982" userDrawn="1">
          <p15:clr>
            <a:srgbClr val="A4A3A4"/>
          </p15:clr>
        </p15:guide>
        <p15:guide id="2" pos="303"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wela Mbewe" initials="SM" lastIdx="1" clrIdx="0">
    <p:extLst>
      <p:ext uri="{19B8F6BF-5375-455C-9EA6-DF929625EA0E}">
        <p15:presenceInfo xmlns:p15="http://schemas.microsoft.com/office/powerpoint/2012/main" userId="S-1-5-21-3164983215-3107808769-860913947-14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CC00"/>
    <a:srgbClr val="00FF00"/>
    <a:srgbClr val="D09E00"/>
    <a:srgbClr val="CC9900"/>
    <a:srgbClr val="FF0000"/>
    <a:srgbClr val="C07B1E"/>
    <a:srgbClr val="993300"/>
    <a:srgbClr val="0033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155" autoAdjust="0"/>
  </p:normalViewPr>
  <p:slideViewPr>
    <p:cSldViewPr snapToGrid="0">
      <p:cViewPr varScale="1">
        <p:scale>
          <a:sx n="67" d="100"/>
          <a:sy n="67" d="100"/>
        </p:scale>
        <p:origin x="1278" y="60"/>
      </p:cViewPr>
      <p:guideLst>
        <p:guide orient="horz" pos="4982"/>
        <p:guide pos="3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926"/>
    </p:cViewPr>
  </p:sorterViewPr>
  <p:notesViewPr>
    <p:cSldViewPr snapToGrid="0">
      <p:cViewPr varScale="1">
        <p:scale>
          <a:sx n="81" d="100"/>
          <a:sy n="81" d="100"/>
        </p:scale>
        <p:origin x="-1686"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ZA" sz="1600" b="1" dirty="0"/>
              <a:t>Summary of Quarter 2 Performance</a:t>
            </a:r>
          </a:p>
        </c:rich>
      </c:tx>
      <c:layout>
        <c:manualLayout>
          <c:xMode val="edge"/>
          <c:yMode val="edge"/>
          <c:x val="0.27810129651830845"/>
          <c:y val="5.566555994220589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solidFill>
              <a:schemeClr val="accent1"/>
            </a:solidFill>
            <a:ln>
              <a:noFill/>
            </a:ln>
            <a:effectLst/>
            <a:sp3d/>
          </c:spPr>
          <c:invertIfNegative val="0"/>
          <c:dPt>
            <c:idx val="0"/>
            <c:invertIfNegative val="0"/>
            <c:bubble3D val="0"/>
            <c:spPr>
              <a:solidFill>
                <a:srgbClr val="00B050"/>
              </a:solidFill>
              <a:ln>
                <a:noFill/>
              </a:ln>
              <a:effectLst/>
              <a:sp3d/>
            </c:spPr>
            <c:extLst>
              <c:ext xmlns:c16="http://schemas.microsoft.com/office/drawing/2014/chart" uri="{C3380CC4-5D6E-409C-BE32-E72D297353CC}">
                <c16:uniqueId val="{00000001-9127-4237-ABFA-4E8F4065BF68}"/>
              </c:ext>
            </c:extLst>
          </c:dPt>
          <c:dPt>
            <c:idx val="1"/>
            <c:invertIfNegative val="0"/>
            <c:bubble3D val="0"/>
            <c:spPr>
              <a:solidFill>
                <a:srgbClr val="FF0000"/>
              </a:solidFill>
              <a:ln>
                <a:noFill/>
              </a:ln>
              <a:effectLst/>
              <a:sp3d/>
            </c:spPr>
            <c:extLst>
              <c:ext xmlns:c16="http://schemas.microsoft.com/office/drawing/2014/chart" uri="{C3380CC4-5D6E-409C-BE32-E72D297353CC}">
                <c16:uniqueId val="{00000003-9127-4237-ABFA-4E8F4065BF68}"/>
              </c:ext>
            </c:extLst>
          </c:dPt>
          <c:dPt>
            <c:idx val="2"/>
            <c:invertIfNegative val="0"/>
            <c:bubble3D val="0"/>
            <c:spPr>
              <a:solidFill>
                <a:srgbClr val="FFC000"/>
              </a:solidFill>
              <a:ln>
                <a:noFill/>
              </a:ln>
              <a:effectLst/>
              <a:sp3d/>
            </c:spPr>
            <c:extLst>
              <c:ext xmlns:c16="http://schemas.microsoft.com/office/drawing/2014/chart" uri="{C3380CC4-5D6E-409C-BE32-E72D297353CC}">
                <c16:uniqueId val="{00000005-9127-4237-ABFA-4E8F4065BF68}"/>
              </c:ext>
            </c:extLst>
          </c:dPt>
          <c:dLbls>
            <c:dLbl>
              <c:idx val="0"/>
              <c:layout>
                <c:manualLayout>
                  <c:x val="-2.5462668816039986E-17"/>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27-4237-ABFA-4E8F4065BF68}"/>
                </c:ext>
              </c:extLst>
            </c:dLbl>
            <c:dLbl>
              <c:idx val="1"/>
              <c:layout>
                <c:manualLayout>
                  <c:x val="2.4999999999999897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27-4237-ABFA-4E8F4065BF68}"/>
                </c:ext>
              </c:extLst>
            </c:dLbl>
            <c:dLbl>
              <c:idx val="2"/>
              <c:layout>
                <c:manualLayout>
                  <c:x val="2.7777777777777676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27-4237-ABFA-4E8F4065BF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Target met</c:v>
                </c:pt>
                <c:pt idx="1">
                  <c:v>Target not met</c:v>
                </c:pt>
                <c:pt idx="2">
                  <c:v>No target in Q2</c:v>
                </c:pt>
              </c:strCache>
            </c:strRef>
          </c:cat>
          <c:val>
            <c:numRef>
              <c:f>Sheet1!$B$4:$B$6</c:f>
              <c:numCache>
                <c:formatCode>General</c:formatCode>
                <c:ptCount val="3"/>
                <c:pt idx="0">
                  <c:v>14</c:v>
                </c:pt>
                <c:pt idx="1">
                  <c:v>5</c:v>
                </c:pt>
                <c:pt idx="2">
                  <c:v>2</c:v>
                </c:pt>
              </c:numCache>
            </c:numRef>
          </c:val>
          <c:extLst>
            <c:ext xmlns:c16="http://schemas.microsoft.com/office/drawing/2014/chart" uri="{C3380CC4-5D6E-409C-BE32-E72D297353CC}">
              <c16:uniqueId val="{00000006-9127-4237-ABFA-4E8F4065BF68}"/>
            </c:ext>
          </c:extLst>
        </c:ser>
        <c:dLbls>
          <c:showLegendKey val="0"/>
          <c:showVal val="0"/>
          <c:showCatName val="0"/>
          <c:showSerName val="0"/>
          <c:showPercent val="0"/>
          <c:showBubbleSize val="0"/>
        </c:dLbls>
        <c:gapWidth val="150"/>
        <c:shape val="box"/>
        <c:axId val="1410291552"/>
        <c:axId val="1410294816"/>
        <c:axId val="1409200128"/>
      </c:bar3DChart>
      <c:catAx>
        <c:axId val="1410291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294816"/>
        <c:crosses val="autoZero"/>
        <c:auto val="1"/>
        <c:lblAlgn val="ctr"/>
        <c:lblOffset val="100"/>
        <c:noMultiLvlLbl val="0"/>
      </c:catAx>
      <c:valAx>
        <c:axId val="141029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291552"/>
        <c:crosses val="autoZero"/>
        <c:crossBetween val="between"/>
      </c:valAx>
      <c:serAx>
        <c:axId val="1409200128"/>
        <c:scaling>
          <c:orientation val="minMax"/>
        </c:scaling>
        <c:delete val="1"/>
        <c:axPos val="b"/>
        <c:majorTickMark val="none"/>
        <c:minorTickMark val="none"/>
        <c:tickLblPos val="nextTo"/>
        <c:crossAx val="1410294816"/>
        <c:crosses val="autoZero"/>
      </c:ser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defRPr sz="1200">
                <a:latin typeface="Times New Roman" pitchFamily="-106" charset="0"/>
                <a:ea typeface="ＭＳ Ｐゴシック" pitchFamily="-106" charset="-128"/>
                <a:cs typeface="+mn-cs"/>
              </a:defRPr>
            </a:lvl1pPr>
          </a:lstStyle>
          <a:p>
            <a:pPr>
              <a:defRPr/>
            </a:pPr>
            <a:endParaRPr lang="en-US" dirty="0"/>
          </a:p>
        </p:txBody>
      </p:sp>
      <p:sp>
        <p:nvSpPr>
          <p:cNvPr id="7171"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r">
              <a:defRPr sz="1200" smtClean="0">
                <a:latin typeface="Times New Roman" pitchFamily="18" charset="0"/>
              </a:defRPr>
            </a:lvl1pPr>
          </a:lstStyle>
          <a:p>
            <a:pPr>
              <a:defRPr/>
            </a:pPr>
            <a:fld id="{ADCDAF54-35E1-423D-B648-F67B599CD27E}" type="datetime1">
              <a:rPr lang="en-GB"/>
              <a:pPr>
                <a:defRPr/>
              </a:pPr>
              <a:t>04/11/2017</a:t>
            </a:fld>
            <a:endParaRPr lang="en-GB" dirty="0"/>
          </a:p>
        </p:txBody>
      </p:sp>
      <p:sp>
        <p:nvSpPr>
          <p:cNvPr id="7172"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defRPr sz="1200">
                <a:latin typeface="Times New Roman" pitchFamily="-106" charset="0"/>
                <a:ea typeface="ＭＳ Ｐゴシック" pitchFamily="-106" charset="-128"/>
                <a:cs typeface="+mn-cs"/>
              </a:defRPr>
            </a:lvl1pPr>
          </a:lstStyle>
          <a:p>
            <a:pPr>
              <a:defRPr/>
            </a:pPr>
            <a:endParaRPr lang="en-US" dirty="0"/>
          </a:p>
        </p:txBody>
      </p:sp>
      <p:sp>
        <p:nvSpPr>
          <p:cNvPr id="7173"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lgn="r">
              <a:defRPr sz="1200">
                <a:latin typeface="Times New Roman" panose="02020603050405020304" pitchFamily="18" charset="0"/>
              </a:defRPr>
            </a:lvl1pPr>
          </a:lstStyle>
          <a:p>
            <a:fld id="{14068BED-4762-4214-BA59-D7C31C2FCCF5}" type="slidenum">
              <a:rPr lang="en-GB"/>
              <a:pPr/>
              <a:t>‹#›</a:t>
            </a:fld>
            <a:endParaRPr lang="en-GB" dirty="0"/>
          </a:p>
        </p:txBody>
      </p:sp>
    </p:spTree>
    <p:extLst>
      <p:ext uri="{BB962C8B-B14F-4D97-AF65-F5344CB8AC3E}">
        <p14:creationId xmlns:p14="http://schemas.microsoft.com/office/powerpoint/2010/main" val="282246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4"/>
          <p:cNvSpPr>
            <a:spLocks noGrp="1" noRot="1" noChangeAspect="1" noChangeArrowheads="1" noTextEdit="1"/>
          </p:cNvSpPr>
          <p:nvPr>
            <p:ph type="sldImg" idx="2"/>
          </p:nvPr>
        </p:nvSpPr>
        <p:spPr bwMode="gray">
          <a:xfrm>
            <a:off x="-2274888" y="1277938"/>
            <a:ext cx="11306176" cy="84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Rectangle 5"/>
          <p:cNvSpPr>
            <a:spLocks noGrp="1" noChangeArrowheads="1"/>
          </p:cNvSpPr>
          <p:nvPr>
            <p:ph type="body" sz="quarter" idx="3"/>
          </p:nvPr>
        </p:nvSpPr>
        <p:spPr bwMode="gray">
          <a:xfrm>
            <a:off x="811213" y="366713"/>
            <a:ext cx="5629275" cy="306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a:t>Click to edit Master text styles</a:t>
            </a:r>
          </a:p>
        </p:txBody>
      </p:sp>
      <p:sp>
        <p:nvSpPr>
          <p:cNvPr id="5126" name="doc id"/>
          <p:cNvSpPr>
            <a:spLocks noGrp="1" noChangeArrowheads="1"/>
          </p:cNvSpPr>
          <p:nvPr>
            <p:ph type="ftr" sz="quarter" idx="4"/>
          </p:nvPr>
        </p:nvSpPr>
        <p:spPr bwMode="gray">
          <a:xfrm>
            <a:off x="9132888" y="49213"/>
            <a:ext cx="0" cy="24606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a:latin typeface="Arial" charset="0"/>
                <a:ea typeface="ＭＳ Ｐゴシック" pitchFamily="-106" charset="-128"/>
                <a:cs typeface="+mn-cs"/>
              </a:defRPr>
            </a:lvl1pPr>
          </a:lstStyle>
          <a:p>
            <a:pPr>
              <a:defRPr/>
            </a:pPr>
            <a:endParaRPr lang="en-ZA" dirty="0"/>
          </a:p>
        </p:txBody>
      </p:sp>
      <p:sp>
        <p:nvSpPr>
          <p:cNvPr id="5127" name="pg num"/>
          <p:cNvSpPr>
            <a:spLocks noGrp="1" noChangeArrowheads="1"/>
          </p:cNvSpPr>
          <p:nvPr>
            <p:ph type="sldNum" sz="quarter" idx="5"/>
          </p:nvPr>
        </p:nvSpPr>
        <p:spPr bwMode="gray">
          <a:xfrm>
            <a:off x="8589963" y="9536113"/>
            <a:ext cx="542925" cy="1920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a:defRPr sz="1200"/>
            </a:lvl1pPr>
          </a:lstStyle>
          <a:p>
            <a:fld id="{1C85F12B-296E-4915-B585-C090CAAFD6A4}" type="slidenum">
              <a:rPr lang="en-GB"/>
              <a:pPr/>
              <a:t>‹#›</a:t>
            </a:fld>
            <a:endParaRPr lang="en-GB" dirty="0"/>
          </a:p>
        </p:txBody>
      </p:sp>
      <p:sp>
        <p:nvSpPr>
          <p:cNvPr id="45062" name="McK Separator" hidden="1"/>
          <p:cNvSpPr>
            <a:spLocks noChangeShapeType="1"/>
          </p:cNvSpPr>
          <p:nvPr/>
        </p:nvSpPr>
        <p:spPr bwMode="gray">
          <a:xfrm>
            <a:off x="812800" y="1508125"/>
            <a:ext cx="5200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dirty="0"/>
          </a:p>
        </p:txBody>
      </p:sp>
    </p:spTree>
    <p:extLst>
      <p:ext uri="{BB962C8B-B14F-4D97-AF65-F5344CB8AC3E}">
        <p14:creationId xmlns:p14="http://schemas.microsoft.com/office/powerpoint/2010/main" val="3605412417"/>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600" b="1" kern="1200">
        <a:solidFill>
          <a:schemeClr val="tx1"/>
        </a:solidFill>
        <a:latin typeface="Arial" pitchFamily="-106" charset="0"/>
        <a:ea typeface="ＭＳ Ｐゴシック" pitchFamily="-106" charset="-128"/>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g num"/>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0418B8BD-DD2D-4A0F-8160-54EC9482B5EA}" type="slidenum">
              <a:rPr lang="en-GB" sz="1200"/>
              <a:pPr eaLnBrk="1" hangingPunct="1"/>
              <a:t>0</a:t>
            </a:fld>
            <a:endParaRPr lang="en-GB" sz="1200" dirty="0"/>
          </a:p>
        </p:txBody>
      </p:sp>
      <p:sp>
        <p:nvSpPr>
          <p:cNvPr id="46083" name="Rectangle 2"/>
          <p:cNvSpPr>
            <a:spLocks noGrp="1" noRot="1" noChangeAspect="1" noChangeArrowheads="1" noTextEdit="1"/>
          </p:cNvSpPr>
          <p:nvPr>
            <p:ph type="sldImg"/>
          </p:nvPr>
        </p:nvSpPr>
        <p:spPr>
          <a:xfrm>
            <a:off x="-2274888" y="1277938"/>
            <a:ext cx="11306176" cy="8480425"/>
          </a:xfrm>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7030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85FC0A5-FC46-41C2-9A8B-55D2F4C7C472}" type="slidenum">
              <a:rPr lang="en-GB" altLang="en-US" smtClean="0">
                <a:solidFill>
                  <a:srgbClr val="000000"/>
                </a:solidFill>
              </a:rPr>
              <a:pPr>
                <a:defRPr/>
              </a:pPr>
              <a:t>10</a:t>
            </a:fld>
            <a:endParaRPr lang="en-GB" altLang="en-US" dirty="0">
              <a:solidFill>
                <a:srgbClr val="000000"/>
              </a:solidFill>
            </a:endParaRPr>
          </a:p>
        </p:txBody>
      </p:sp>
    </p:spTree>
    <p:extLst>
      <p:ext uri="{BB962C8B-B14F-4D97-AF65-F5344CB8AC3E}">
        <p14:creationId xmlns:p14="http://schemas.microsoft.com/office/powerpoint/2010/main" val="27496649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8.xml"/><Relationship Id="rId7" Type="http://schemas.openxmlformats.org/officeDocument/2006/relationships/image" Target="../media/image2.jpe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4" descr="powerpoint tmplt-1.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159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1" y="2"/>
          <a:ext cx="161925" cy="161925"/>
        </p:xfrm>
        <a:graphic>
          <a:graphicData uri="http://schemas.openxmlformats.org/presentationml/2006/ole">
            <mc:AlternateContent xmlns:mc="http://schemas.openxmlformats.org/markup-compatibility/2006">
              <mc:Choice xmlns:v="urn:schemas-microsoft-com:vml" Requires="v">
                <p:oleObj spid="_x0000_s60572" r:id="rId8" imgW="0" imgH="0" progId="TCLayout.ActiveDocument.1">
                  <p:embed/>
                </p:oleObj>
              </mc:Choice>
              <mc:Fallback>
                <p:oleObj r:id="rId8"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2"/>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 name="McK Confidential" hidden="1"/>
          <p:cNvSpPr txBox="1">
            <a:spLocks noChangeArrowheads="1"/>
          </p:cNvSpPr>
          <p:nvPr/>
        </p:nvSpPr>
        <p:spPr bwMode="auto">
          <a:xfrm>
            <a:off x="2692401" y="2182815"/>
            <a:ext cx="1516063" cy="217487"/>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GB" sz="1400" dirty="0"/>
              <a:t>CONFIDENTIAL</a:t>
            </a:r>
          </a:p>
        </p:txBody>
      </p:sp>
      <p:sp>
        <p:nvSpPr>
          <p:cNvPr id="7" name="McK Date" hidden="1"/>
          <p:cNvSpPr txBox="1">
            <a:spLocks noChangeArrowheads="1"/>
          </p:cNvSpPr>
          <p:nvPr/>
        </p:nvSpPr>
        <p:spPr bwMode="auto">
          <a:xfrm>
            <a:off x="2265363" y="5692775"/>
            <a:ext cx="5129212" cy="280988"/>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spcBef>
                <a:spcPct val="120000"/>
              </a:spcBef>
              <a:defRPr/>
            </a:pPr>
            <a:r>
              <a:rPr lang="en-GB" sz="1800" dirty="0">
                <a:latin typeface="Tahoma" pitchFamily="-106" charset="0"/>
              </a:rPr>
              <a:t>Date</a:t>
            </a:r>
          </a:p>
        </p:txBody>
      </p:sp>
      <p:sp>
        <p:nvSpPr>
          <p:cNvPr id="8" name="Working Draft Text" hidden="1"/>
          <p:cNvSpPr>
            <a:spLocks noChangeArrowheads="1"/>
          </p:cNvSpPr>
          <p:nvPr>
            <p:custDataLst>
              <p:tags r:id="rId3"/>
            </p:custDataLst>
          </p:nvPr>
        </p:nvSpPr>
        <p:spPr bwMode="auto">
          <a:xfrm>
            <a:off x="427038" y="349250"/>
            <a:ext cx="31099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buSzPct val="120000"/>
            </a:pPr>
            <a:r>
              <a:rPr lang="en-GB" sz="2000" dirty="0">
                <a:solidFill>
                  <a:schemeClr val="accent1"/>
                </a:solidFill>
              </a:rPr>
              <a:t>Working Draft    </a:t>
            </a:r>
          </a:p>
        </p:txBody>
      </p:sp>
      <p:sp>
        <p:nvSpPr>
          <p:cNvPr id="9" name="Working Draft" hidden="1"/>
          <p:cNvSpPr txBox="1">
            <a:spLocks noChangeArrowheads="1"/>
          </p:cNvSpPr>
          <p:nvPr>
            <p:custDataLst>
              <p:tags r:id="rId4"/>
            </p:custDataLst>
          </p:nvPr>
        </p:nvSpPr>
        <p:spPr bwMode="auto">
          <a:xfrm>
            <a:off x="427038" y="593725"/>
            <a:ext cx="4370042" cy="184666"/>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US" sz="1200" dirty="0"/>
              <a:t>Last Modified 5/14/2008 9:33:55 AM South Africa Standard Time</a:t>
            </a:r>
            <a:endParaRPr lang="en-GB" sz="1200" dirty="0"/>
          </a:p>
        </p:txBody>
      </p:sp>
      <p:sp>
        <p:nvSpPr>
          <p:cNvPr id="10" name="Printed" hidden="1"/>
          <p:cNvSpPr txBox="1">
            <a:spLocks noChangeArrowheads="1"/>
          </p:cNvSpPr>
          <p:nvPr>
            <p:custDataLst>
              <p:tags r:id="rId5"/>
            </p:custDataLst>
          </p:nvPr>
        </p:nvSpPr>
        <p:spPr bwMode="auto">
          <a:xfrm>
            <a:off x="427038" y="815975"/>
            <a:ext cx="3943644" cy="184666"/>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US" sz="1200" dirty="0"/>
              <a:t>Printed 5/14/2008 8:51:45 AM South Africa Standard Time</a:t>
            </a:r>
            <a:endParaRPr lang="en-GB" sz="1200" dirty="0"/>
          </a:p>
        </p:txBody>
      </p:sp>
      <p:sp>
        <p:nvSpPr>
          <p:cNvPr id="13314" name="Rectangle 2"/>
          <p:cNvSpPr>
            <a:spLocks noGrp="1" noChangeArrowheads="1"/>
          </p:cNvSpPr>
          <p:nvPr>
            <p:ph type="ctrTitle"/>
          </p:nvPr>
        </p:nvSpPr>
        <p:spPr>
          <a:xfrm>
            <a:off x="481014" y="4337051"/>
            <a:ext cx="8275637" cy="353943"/>
          </a:xfrm>
        </p:spPr>
        <p:txBody>
          <a:bodyPr anchor="t"/>
          <a:lstStyle>
            <a:lvl1pPr>
              <a:defRPr sz="2300">
                <a:solidFill>
                  <a:schemeClr val="accent1"/>
                </a:solidFill>
                <a:latin typeface="Arial Black" pitchFamily="-106" charset="0"/>
              </a:defRPr>
            </a:lvl1pPr>
          </a:lstStyle>
          <a:p>
            <a:r>
              <a:rPr lang="en-GB"/>
              <a:t>Click to edit Master title style</a:t>
            </a:r>
          </a:p>
        </p:txBody>
      </p:sp>
      <p:sp>
        <p:nvSpPr>
          <p:cNvPr id="13315" name="Rectangle 3"/>
          <p:cNvSpPr>
            <a:spLocks noGrp="1" noChangeArrowheads="1"/>
          </p:cNvSpPr>
          <p:nvPr>
            <p:ph type="subTitle" idx="1"/>
          </p:nvPr>
        </p:nvSpPr>
        <p:spPr>
          <a:xfrm>
            <a:off x="481013" y="5086350"/>
            <a:ext cx="8305800" cy="304800"/>
          </a:xfrm>
        </p:spPr>
        <p:txBody>
          <a:bodyPr/>
          <a:lstStyle>
            <a:lvl1pPr>
              <a:defRPr sz="2000">
                <a:solidFill>
                  <a:schemeClr val="accent1"/>
                </a:solidFill>
                <a:latin typeface="Arial" pitchFamily="-106" charset="0"/>
              </a:defRPr>
            </a:lvl1pPr>
          </a:lstStyle>
          <a:p>
            <a:r>
              <a:rPr lang="en-GB"/>
              <a:t>Click to edit Master subtitle style</a:t>
            </a:r>
          </a:p>
        </p:txBody>
      </p:sp>
    </p:spTree>
    <p:extLst>
      <p:ext uri="{BB962C8B-B14F-4D97-AF65-F5344CB8AC3E}">
        <p14:creationId xmlns:p14="http://schemas.microsoft.com/office/powerpoint/2010/main" val="213023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72375" y="1774827"/>
            <a:ext cx="2769989" cy="1381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C3EB6430-3A57-48C9-889D-905CB4692D1A}" type="slidenum">
              <a:rPr lang="en-GB"/>
              <a:pPr/>
              <a:t>‹#›</a:t>
            </a:fld>
            <a:endParaRPr lang="en-GB" dirty="0"/>
          </a:p>
        </p:txBody>
      </p:sp>
    </p:spTree>
    <p:extLst>
      <p:ext uri="{BB962C8B-B14F-4D97-AF65-F5344CB8AC3E}">
        <p14:creationId xmlns:p14="http://schemas.microsoft.com/office/powerpoint/2010/main" val="362186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9" y="665163"/>
            <a:ext cx="615553" cy="2490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81696" y="665163"/>
            <a:ext cx="1661993" cy="2490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C23284A4-8A9E-4492-A4D6-6919D49CB3FA}" type="slidenum">
              <a:rPr lang="en-GB"/>
              <a:pPr/>
              <a:t>‹#›</a:t>
            </a:fld>
            <a:endParaRPr lang="en-GB" dirty="0"/>
          </a:p>
        </p:txBody>
      </p:sp>
    </p:spTree>
    <p:extLst>
      <p:ext uri="{BB962C8B-B14F-4D97-AF65-F5344CB8AC3E}">
        <p14:creationId xmlns:p14="http://schemas.microsoft.com/office/powerpoint/2010/main" val="376135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0F816FE8-A868-4E71-8BE1-E255B120B605}" type="slidenum">
              <a:rPr lang="en-GB"/>
              <a:pPr/>
              <a:t>‹#›</a:t>
            </a:fld>
            <a:endParaRPr lang="en-GB" dirty="0"/>
          </a:p>
        </p:txBody>
      </p:sp>
    </p:spTree>
    <p:extLst>
      <p:ext uri="{BB962C8B-B14F-4D97-AF65-F5344CB8AC3E}">
        <p14:creationId xmlns:p14="http://schemas.microsoft.com/office/powerpoint/2010/main" val="159933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E74EB992-C5F4-4C48-9B4B-70D14F16309E}" type="slidenum">
              <a:rPr lang="en-GB"/>
              <a:pPr/>
              <a:t>‹#›</a:t>
            </a:fld>
            <a:endParaRPr lang="en-GB" dirty="0"/>
          </a:p>
        </p:txBody>
      </p:sp>
    </p:spTree>
    <p:extLst>
      <p:ext uri="{BB962C8B-B14F-4D97-AF65-F5344CB8AC3E}">
        <p14:creationId xmlns:p14="http://schemas.microsoft.com/office/powerpoint/2010/main" val="357161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52500" y="1774827"/>
            <a:ext cx="3817938"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2839" y="1774827"/>
            <a:ext cx="381952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910BC174-785C-47D2-A219-2415D4C6542F}" type="slidenum">
              <a:rPr lang="en-GB"/>
              <a:pPr/>
              <a:t>‹#›</a:t>
            </a:fld>
            <a:endParaRPr lang="en-GB" dirty="0"/>
          </a:p>
        </p:txBody>
      </p:sp>
    </p:spTree>
    <p:extLst>
      <p:ext uri="{BB962C8B-B14F-4D97-AF65-F5344CB8AC3E}">
        <p14:creationId xmlns:p14="http://schemas.microsoft.com/office/powerpoint/2010/main" val="333552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62"/>
            <a:ext cx="8229600" cy="30777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36211"/>
            <a:ext cx="4040188"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36211"/>
            <a:ext cx="404177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g num"/>
          <p:cNvSpPr>
            <a:spLocks noGrp="1" noChangeArrowheads="1"/>
          </p:cNvSpPr>
          <p:nvPr>
            <p:ph type="sldNum" sz="quarter" idx="10"/>
            <p:custDataLst>
              <p:tags r:id="rId1"/>
            </p:custDataLst>
          </p:nvPr>
        </p:nvSpPr>
        <p:spPr>
          <a:ln/>
        </p:spPr>
        <p:txBody>
          <a:bodyPr/>
          <a:lstStyle>
            <a:lvl1pPr>
              <a:defRPr/>
            </a:lvl1pPr>
          </a:lstStyle>
          <a:p>
            <a:fld id="{64E690F8-B4AD-4F8A-8583-487816F69F03}" type="slidenum">
              <a:rPr lang="en-GB"/>
              <a:pPr/>
              <a:t>‹#›</a:t>
            </a:fld>
            <a:endParaRPr lang="en-GB" dirty="0"/>
          </a:p>
        </p:txBody>
      </p:sp>
    </p:spTree>
    <p:extLst>
      <p:ext uri="{BB962C8B-B14F-4D97-AF65-F5344CB8AC3E}">
        <p14:creationId xmlns:p14="http://schemas.microsoft.com/office/powerpoint/2010/main" val="323203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g num"/>
          <p:cNvSpPr>
            <a:spLocks noGrp="1" noChangeArrowheads="1"/>
          </p:cNvSpPr>
          <p:nvPr>
            <p:ph type="sldNum" sz="quarter" idx="10"/>
            <p:custDataLst>
              <p:tags r:id="rId1"/>
            </p:custDataLst>
          </p:nvPr>
        </p:nvSpPr>
        <p:spPr>
          <a:ln/>
        </p:spPr>
        <p:txBody>
          <a:bodyPr/>
          <a:lstStyle>
            <a:lvl1pPr>
              <a:defRPr/>
            </a:lvl1pPr>
          </a:lstStyle>
          <a:p>
            <a:fld id="{7F6D1DE0-B443-48F6-9E73-478825739009}" type="slidenum">
              <a:rPr lang="en-GB"/>
              <a:pPr/>
              <a:t>‹#›</a:t>
            </a:fld>
            <a:endParaRPr lang="en-GB" dirty="0"/>
          </a:p>
        </p:txBody>
      </p:sp>
    </p:spTree>
    <p:extLst>
      <p:ext uri="{BB962C8B-B14F-4D97-AF65-F5344CB8AC3E}">
        <p14:creationId xmlns:p14="http://schemas.microsoft.com/office/powerpoint/2010/main" val="7197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fld id="{DB08E07B-6CDC-4A0A-99BD-B8BEE50A0CCC}" type="slidenum">
              <a:rPr lang="en-GB"/>
              <a:pPr/>
              <a:t>‹#›</a:t>
            </a:fld>
            <a:endParaRPr lang="en-GB" dirty="0"/>
          </a:p>
        </p:txBody>
      </p:sp>
    </p:spTree>
    <p:extLst>
      <p:ext uri="{BB962C8B-B14F-4D97-AF65-F5344CB8AC3E}">
        <p14:creationId xmlns:p14="http://schemas.microsoft.com/office/powerpoint/2010/main" val="353608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8"/>
            <a:ext cx="3008313" cy="615553"/>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5C18CC95-016F-4322-AE90-1DF01214DBDC}" type="slidenum">
              <a:rPr lang="en-GB"/>
              <a:pPr/>
              <a:t>‹#›</a:t>
            </a:fld>
            <a:endParaRPr lang="en-GB" dirty="0"/>
          </a:p>
        </p:txBody>
      </p:sp>
    </p:spTree>
    <p:extLst>
      <p:ext uri="{BB962C8B-B14F-4D97-AF65-F5344CB8AC3E}">
        <p14:creationId xmlns:p14="http://schemas.microsoft.com/office/powerpoint/2010/main" val="86801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2"/>
            <a:ext cx="5486400" cy="307777"/>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955B74DF-A5A1-4668-96E8-7C8EA2FBA8BE}" type="slidenum">
              <a:rPr lang="en-GB"/>
              <a:pPr/>
              <a:t>‹#›</a:t>
            </a:fld>
            <a:endParaRPr lang="en-GB" dirty="0"/>
          </a:p>
        </p:txBody>
      </p:sp>
    </p:spTree>
    <p:extLst>
      <p:ext uri="{BB962C8B-B14F-4D97-AF65-F5344CB8AC3E}">
        <p14:creationId xmlns:p14="http://schemas.microsoft.com/office/powerpoint/2010/main" val="312476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powerpoint tmplt-2.jp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0" y="159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pg num"/>
          <p:cNvSpPr>
            <a:spLocks noGrp="1" noChangeArrowheads="1"/>
          </p:cNvSpPr>
          <p:nvPr>
            <p:ph type="sldNum" sz="quarter" idx="4"/>
            <p:custDataLst>
              <p:tags r:id="rId14"/>
            </p:custDataLst>
          </p:nvPr>
        </p:nvSpPr>
        <p:spPr bwMode="auto">
          <a:xfrm>
            <a:off x="6464300" y="6376988"/>
            <a:ext cx="19050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folHlink"/>
                </a:solidFill>
              </a:defRPr>
            </a:lvl1pPr>
          </a:lstStyle>
          <a:p>
            <a:fld id="{791C1239-BA19-4365-996A-BE4162286140}" type="slidenum">
              <a:rPr lang="en-GB"/>
              <a:pPr/>
              <a:t>‹#›</a:t>
            </a:fld>
            <a:endParaRPr lang="en-GB" dirty="0"/>
          </a:p>
        </p:txBody>
      </p:sp>
      <p:sp>
        <p:nvSpPr>
          <p:cNvPr id="1028" name="Rectangle 2"/>
          <p:cNvSpPr>
            <a:spLocks noGrp="1" noChangeArrowheads="1"/>
          </p:cNvSpPr>
          <p:nvPr>
            <p:ph type="title"/>
            <p:custDataLst>
              <p:tags r:id="rId15"/>
            </p:custDataLst>
          </p:nvPr>
        </p:nvSpPr>
        <p:spPr bwMode="auto">
          <a:xfrm>
            <a:off x="977901" y="665165"/>
            <a:ext cx="619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GB"/>
              <a:t>Click to edit Master title style</a:t>
            </a:r>
          </a:p>
        </p:txBody>
      </p:sp>
      <p:sp>
        <p:nvSpPr>
          <p:cNvPr id="1029" name="Rectangle 3"/>
          <p:cNvSpPr>
            <a:spLocks noGrp="1" noChangeArrowheads="1"/>
          </p:cNvSpPr>
          <p:nvPr>
            <p:ph type="body" idx="1"/>
            <p:custDataLst>
              <p:tags r:id="rId16"/>
            </p:custDataLst>
          </p:nvPr>
        </p:nvSpPr>
        <p:spPr bwMode="auto">
          <a:xfrm>
            <a:off x="952501" y="1774827"/>
            <a:ext cx="778986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aphicFrame>
        <p:nvGraphicFramePr>
          <p:cNvPr id="2" name="Rectangle 2" hidden="1"/>
          <p:cNvGraphicFramePr>
            <a:graphicFrameLocks/>
          </p:cNvGraphicFramePr>
          <p:nvPr>
            <p:custDataLst>
              <p:tags r:id="rId17"/>
            </p:custDataLst>
          </p:nvPr>
        </p:nvGraphicFramePr>
        <p:xfrm>
          <a:off x="1" y="2"/>
          <a:ext cx="161925" cy="161925"/>
        </p:xfrm>
        <a:graphic>
          <a:graphicData uri="http://schemas.openxmlformats.org/presentationml/2006/ole">
            <mc:AlternateContent xmlns:mc="http://schemas.openxmlformats.org/markup-compatibility/2006">
              <mc:Choice xmlns:v="urn:schemas-microsoft-com:vml" Requires="v">
                <p:oleObj spid="_x0000_s1222" r:id="rId30" imgW="0" imgH="0" progId="TCLayout.ActiveDocument.1">
                  <p:embed/>
                </p:oleObj>
              </mc:Choice>
              <mc:Fallback>
                <p:oleObj r:id="rId30" imgW="0" imgH="0" progId="TCLayout.ActiveDocument.1">
                  <p:embed/>
                  <p:pic>
                    <p:nvPicPr>
                      <p:cNvPr id="0"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2"/>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32" name="McK Measure" hidden="1"/>
          <p:cNvSpPr txBox="1">
            <a:spLocks noChangeArrowheads="1"/>
          </p:cNvSpPr>
          <p:nvPr userDrawn="1">
            <p:custDataLst>
              <p:tags r:id="rId18"/>
            </p:custDataLst>
          </p:nvPr>
        </p:nvSpPr>
        <p:spPr bwMode="auto">
          <a:xfrm>
            <a:off x="457201" y="1360490"/>
            <a:ext cx="6194425" cy="280987"/>
          </a:xfrm>
          <a:prstGeom prst="rect">
            <a:avLst/>
          </a:prstGeom>
          <a:noFill/>
          <a:ln w="9525">
            <a:noFill/>
            <a:miter lim="800000"/>
            <a:headEnd/>
            <a:tailEnd/>
          </a:ln>
          <a:effectLst/>
        </p:spPr>
        <p:txBody>
          <a:bodyPr lIns="0" tIns="0" rIns="0" bIns="0">
            <a:spAutoFit/>
          </a:bodyPr>
          <a:lstStyle>
            <a:lvl1pPr defTabSz="895350" eaLnBrk="0" hangingPunct="0">
              <a:defRPr sz="1600">
                <a:solidFill>
                  <a:schemeClr val="tx1"/>
                </a:solidFill>
                <a:latin typeface="Arial" charset="0"/>
                <a:ea typeface="ＭＳ Ｐゴシック" pitchFamily="-106" charset="-128"/>
              </a:defRPr>
            </a:lvl1pPr>
            <a:lvl2pPr marL="37931725" indent="-37474525" defTabSz="895350"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GB" sz="1800" dirty="0">
                <a:latin typeface="Tahoma" pitchFamily="-106" charset="0"/>
              </a:rPr>
              <a:t>Unit of measure</a:t>
            </a:r>
          </a:p>
        </p:txBody>
      </p:sp>
      <p:sp>
        <p:nvSpPr>
          <p:cNvPr id="1033" name="McK Footnote" hidden="1"/>
          <p:cNvSpPr txBox="1">
            <a:spLocks noChangeArrowheads="1"/>
          </p:cNvSpPr>
          <p:nvPr userDrawn="1">
            <p:custDataLst>
              <p:tags r:id="rId19"/>
            </p:custDataLst>
          </p:nvPr>
        </p:nvSpPr>
        <p:spPr bwMode="auto">
          <a:xfrm>
            <a:off x="457201" y="6210302"/>
            <a:ext cx="8334375" cy="409575"/>
          </a:xfrm>
          <a:prstGeom prst="rect">
            <a:avLst/>
          </a:prstGeom>
          <a:noFill/>
          <a:ln w="9525">
            <a:noFill/>
            <a:miter lim="800000"/>
            <a:headEnd/>
            <a:tailEnd/>
          </a:ln>
          <a:effectLst/>
        </p:spPr>
        <p:txBody>
          <a:bodyPr lIns="0" tIns="0" rIns="0" bIns="0" anchor="b">
            <a:spAutoFit/>
          </a:bodyPr>
          <a:lstStyle>
            <a:lvl1pPr marL="574675" indent="-574675" defTabSz="895350" eaLnBrk="0" hangingPunct="0">
              <a:tabLst>
                <a:tab pos="533400" algn="r"/>
              </a:tabLst>
              <a:defRPr sz="1600">
                <a:solidFill>
                  <a:schemeClr val="tx1"/>
                </a:solidFill>
                <a:latin typeface="Arial" charset="0"/>
                <a:ea typeface="ＭＳ Ｐゴシック" pitchFamily="-106" charset="-128"/>
              </a:defRPr>
            </a:lvl1pPr>
            <a:lvl2pPr marL="37931725" indent="-37474525" defTabSz="895350" eaLnBrk="0" hangingPunct="0">
              <a:tabLst>
                <a:tab pos="533400" algn="r"/>
              </a:tabLst>
              <a:defRPr sz="1600">
                <a:solidFill>
                  <a:schemeClr val="tx1"/>
                </a:solidFill>
                <a:latin typeface="Arial" charset="0"/>
                <a:ea typeface="ＭＳ Ｐゴシック" pitchFamily="-106" charset="-128"/>
              </a:defRPr>
            </a:lvl2pPr>
            <a:lvl3pPr eaLnBrk="0" hangingPunct="0">
              <a:tabLst>
                <a:tab pos="533400" algn="r"/>
              </a:tabLst>
              <a:defRPr sz="1600">
                <a:solidFill>
                  <a:schemeClr val="tx1"/>
                </a:solidFill>
                <a:latin typeface="Arial" charset="0"/>
                <a:ea typeface="ＭＳ Ｐゴシック" pitchFamily="-106" charset="-128"/>
              </a:defRPr>
            </a:lvl3pPr>
            <a:lvl4pPr eaLnBrk="0" hangingPunct="0">
              <a:tabLst>
                <a:tab pos="533400" algn="r"/>
              </a:tabLst>
              <a:defRPr sz="1600">
                <a:solidFill>
                  <a:schemeClr val="tx1"/>
                </a:solidFill>
                <a:latin typeface="Arial" charset="0"/>
                <a:ea typeface="ＭＳ Ｐゴシック" pitchFamily="-106" charset="-128"/>
              </a:defRPr>
            </a:lvl4pPr>
            <a:lvl5pPr eaLnBrk="0" hangingPunct="0">
              <a:tabLst>
                <a:tab pos="533400" algn="r"/>
              </a:tabLst>
              <a:defRPr sz="1600">
                <a:solidFill>
                  <a:schemeClr val="tx1"/>
                </a:solidFill>
                <a:latin typeface="Arial" charset="0"/>
                <a:ea typeface="ＭＳ Ｐゴシック" pitchFamily="-106" charset="-128"/>
              </a:defRPr>
            </a:lvl5pPr>
            <a:lvl6pPr marL="4572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9pPr>
          </a:lstStyle>
          <a:p>
            <a:pPr eaLnBrk="1" hangingPunct="1">
              <a:defRPr/>
            </a:pPr>
            <a:r>
              <a:rPr lang="en-GB" sz="1200" dirty="0">
                <a:solidFill>
                  <a:srgbClr val="000000"/>
                </a:solidFill>
                <a:latin typeface="Tahoma" pitchFamily="-106" charset="0"/>
              </a:rPr>
              <a:t>	*	Footnote</a:t>
            </a:r>
          </a:p>
          <a:p>
            <a:pPr eaLnBrk="1" hangingPunct="1">
              <a:spcBef>
                <a:spcPct val="20000"/>
              </a:spcBef>
              <a:defRPr/>
            </a:pPr>
            <a:r>
              <a:rPr lang="en-GB" sz="1200" dirty="0">
                <a:solidFill>
                  <a:srgbClr val="000000"/>
                </a:solidFill>
                <a:latin typeface="Tahoma" pitchFamily="-106" charset="0"/>
              </a:rPr>
              <a:t>Source:		Source</a:t>
            </a:r>
          </a:p>
        </p:txBody>
      </p:sp>
      <p:grpSp>
        <p:nvGrpSpPr>
          <p:cNvPr id="3" name="McK Legend - Boxes" hidden="1"/>
          <p:cNvGrpSpPr>
            <a:grpSpLocks/>
          </p:cNvGrpSpPr>
          <p:nvPr userDrawn="1"/>
        </p:nvGrpSpPr>
        <p:grpSpPr bwMode="auto">
          <a:xfrm>
            <a:off x="8089900" y="1065215"/>
            <a:ext cx="807942" cy="941355"/>
            <a:chOff x="4180" y="1141"/>
            <a:chExt cx="499" cy="581"/>
          </a:xfrm>
        </p:grpSpPr>
        <p:sp>
          <p:nvSpPr>
            <p:cNvPr id="1060" name="Rectangle 55" hidden="1"/>
            <p:cNvSpPr>
              <a:spLocks noChangeArrowheads="1"/>
            </p:cNvSpPr>
            <p:nvPr/>
          </p:nvSpPr>
          <p:spPr bwMode="gray">
            <a:xfrm>
              <a:off x="4372" y="1141"/>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1" name="Rectangle 56" hidden="1"/>
            <p:cNvSpPr>
              <a:spLocks noChangeArrowheads="1"/>
            </p:cNvSpPr>
            <p:nvPr/>
          </p:nvSpPr>
          <p:spPr bwMode="gray">
            <a:xfrm>
              <a:off x="4372" y="1297"/>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2" name="Rectangle 57" hidden="1"/>
            <p:cNvSpPr>
              <a:spLocks noChangeArrowheads="1"/>
            </p:cNvSpPr>
            <p:nvPr/>
          </p:nvSpPr>
          <p:spPr bwMode="gray">
            <a:xfrm>
              <a:off x="4372" y="1452"/>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3" name="Rectangle 58" hidden="1"/>
            <p:cNvSpPr>
              <a:spLocks noChangeArrowheads="1"/>
            </p:cNvSpPr>
            <p:nvPr/>
          </p:nvSpPr>
          <p:spPr bwMode="gray">
            <a:xfrm>
              <a:off x="4372" y="1608"/>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4" name="LegendRectangle1" hidden="1"/>
            <p:cNvSpPr>
              <a:spLocks noChangeArrowheads="1"/>
            </p:cNvSpPr>
            <p:nvPr/>
          </p:nvSpPr>
          <p:spPr bwMode="gray">
            <a:xfrm>
              <a:off x="4180" y="1148"/>
              <a:ext cx="135" cy="101"/>
            </a:xfrm>
            <a:prstGeom prst="rect">
              <a:avLst/>
            </a:prstGeom>
            <a:solidFill>
              <a:schemeClr val="accent1"/>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5" name="LegendRectangle2" hidden="1"/>
            <p:cNvSpPr>
              <a:spLocks noChangeArrowheads="1"/>
            </p:cNvSpPr>
            <p:nvPr/>
          </p:nvSpPr>
          <p:spPr bwMode="gray">
            <a:xfrm>
              <a:off x="4180" y="1304"/>
              <a:ext cx="135" cy="101"/>
            </a:xfrm>
            <a:prstGeom prst="rect">
              <a:avLst/>
            </a:prstGeom>
            <a:solidFill>
              <a:schemeClr val="accent2"/>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6" name="LegendRectangle3" hidden="1"/>
            <p:cNvSpPr>
              <a:spLocks noChangeArrowheads="1"/>
            </p:cNvSpPr>
            <p:nvPr/>
          </p:nvSpPr>
          <p:spPr bwMode="gray">
            <a:xfrm>
              <a:off x="4180" y="1459"/>
              <a:ext cx="135" cy="101"/>
            </a:xfrm>
            <a:prstGeom prst="rect">
              <a:avLst/>
            </a:prstGeom>
            <a:solidFill>
              <a:schemeClr va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7" name="LegendRectangle4" hidden="1"/>
            <p:cNvSpPr>
              <a:spLocks noChangeArrowheads="1"/>
            </p:cNvSpPr>
            <p:nvPr/>
          </p:nvSpPr>
          <p:spPr bwMode="gray">
            <a:xfrm>
              <a:off x="4180" y="1615"/>
              <a:ext cx="135" cy="101"/>
            </a:xfrm>
            <a:prstGeom prst="rect">
              <a:avLst/>
            </a:prstGeom>
            <a:solidFill>
              <a:schemeClr val="fo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grpSp>
      <p:grpSp>
        <p:nvGrpSpPr>
          <p:cNvPr id="1034" name="McK Legend - Moons" hidden="1"/>
          <p:cNvGrpSpPr>
            <a:grpSpLocks/>
          </p:cNvGrpSpPr>
          <p:nvPr userDrawn="1"/>
        </p:nvGrpSpPr>
        <p:grpSpPr bwMode="auto">
          <a:xfrm>
            <a:off x="8112123" y="1065214"/>
            <a:ext cx="785715" cy="688941"/>
            <a:chOff x="5067" y="578"/>
            <a:chExt cx="485" cy="425"/>
          </a:xfrm>
        </p:grpSpPr>
        <p:grpSp>
          <p:nvGrpSpPr>
            <p:cNvPr id="1048" name="Group 64" hidden="1"/>
            <p:cNvGrpSpPr>
              <a:grpSpLocks noChangeAspect="1"/>
            </p:cNvGrpSpPr>
            <p:nvPr userDrawn="1">
              <p:custDataLst>
                <p:tags r:id="rId20"/>
              </p:custDataLst>
            </p:nvPr>
          </p:nvGrpSpPr>
          <p:grpSpPr bwMode="auto">
            <a:xfrm>
              <a:off x="5067" y="585"/>
              <a:ext cx="98" cy="104"/>
              <a:chOff x="4828" y="1575"/>
              <a:chExt cx="117" cy="117"/>
            </a:xfrm>
          </p:grpSpPr>
          <p:sp>
            <p:nvSpPr>
              <p:cNvPr id="1058" name="Oval 65" hidden="1"/>
              <p:cNvSpPr>
                <a:spLocks noChangeAspect="1" noChangeArrowheads="1"/>
              </p:cNvSpPr>
              <p:nvPr>
                <p:custDataLst>
                  <p:tags r:id="rId27"/>
                </p:custDataLst>
              </p:nvPr>
            </p:nvSpPr>
            <p:spPr bwMode="gray">
              <a:xfrm>
                <a:off x="4828" y="1575"/>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9" name="Arc 66" hidden="1"/>
              <p:cNvSpPr>
                <a:spLocks noChangeAspect="1"/>
              </p:cNvSpPr>
              <p:nvPr>
                <p:custDataLst>
                  <p:tags r:id="rId28"/>
                </p:custDataLst>
              </p:nvPr>
            </p:nvSpPr>
            <p:spPr bwMode="gray">
              <a:xfrm>
                <a:off x="4829" y="1576"/>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accent1"/>
              </a:solidFill>
              <a:ln w="9525">
                <a:solidFill>
                  <a:schemeClr val="tx1"/>
                </a:solidFill>
                <a:round/>
                <a:headEnd/>
                <a:tailEnd/>
              </a:ln>
            </p:spPr>
            <p:txBody>
              <a:bodyPr wrap="none" lIns="78556" tIns="39278" rIns="78556" bIns="39278" anchor="ctr"/>
              <a:lstStyle/>
              <a:p>
                <a:endParaRPr lang="en-ZA" sz="1600" dirty="0"/>
              </a:p>
            </p:txBody>
          </p:sp>
        </p:grpSp>
        <p:grpSp>
          <p:nvGrpSpPr>
            <p:cNvPr id="1049" name="Group 67" hidden="1"/>
            <p:cNvGrpSpPr>
              <a:grpSpLocks noChangeAspect="1"/>
            </p:cNvGrpSpPr>
            <p:nvPr userDrawn="1">
              <p:custDataLst>
                <p:tags r:id="rId21"/>
              </p:custDataLst>
            </p:nvPr>
          </p:nvGrpSpPr>
          <p:grpSpPr bwMode="auto">
            <a:xfrm>
              <a:off x="5068" y="738"/>
              <a:ext cx="98" cy="104"/>
              <a:chOff x="4828" y="1722"/>
              <a:chExt cx="116" cy="117"/>
            </a:xfrm>
          </p:grpSpPr>
          <p:sp>
            <p:nvSpPr>
              <p:cNvPr id="1056" name="Oval 68" hidden="1"/>
              <p:cNvSpPr>
                <a:spLocks noChangeAspect="1" noChangeArrowheads="1"/>
              </p:cNvSpPr>
              <p:nvPr>
                <p:custDataLst>
                  <p:tags r:id="rId25"/>
                </p:custDataLst>
              </p:nvPr>
            </p:nvSpPr>
            <p:spPr bwMode="gray">
              <a:xfrm>
                <a:off x="4828" y="1722"/>
                <a:ext cx="116" cy="117"/>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7" name="Arc 69" hidden="1"/>
              <p:cNvSpPr>
                <a:spLocks noChangeAspect="1"/>
              </p:cNvSpPr>
              <p:nvPr>
                <p:custDataLst>
                  <p:tags r:id="rId26"/>
                </p:custDataLst>
              </p:nvPr>
            </p:nvSpPr>
            <p:spPr bwMode="gray">
              <a:xfrm>
                <a:off x="4886" y="1723"/>
                <a:ext cx="58" cy="117"/>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folHlink"/>
              </a:solidFill>
              <a:ln w="9525">
                <a:solidFill>
                  <a:schemeClr val="tx1"/>
                </a:solidFill>
                <a:round/>
                <a:headEnd/>
                <a:tailEnd/>
              </a:ln>
            </p:spPr>
            <p:txBody>
              <a:bodyPr wrap="none" lIns="78556" tIns="39278" rIns="78556" bIns="39278" anchor="ctr"/>
              <a:lstStyle/>
              <a:p>
                <a:endParaRPr lang="en-ZA" sz="1600" dirty="0"/>
              </a:p>
            </p:txBody>
          </p:sp>
        </p:grpSp>
        <p:grpSp>
          <p:nvGrpSpPr>
            <p:cNvPr id="1050" name="Group 70" hidden="1"/>
            <p:cNvGrpSpPr>
              <a:grpSpLocks noChangeAspect="1"/>
            </p:cNvGrpSpPr>
            <p:nvPr userDrawn="1">
              <p:custDataLst>
                <p:tags r:id="rId22"/>
              </p:custDataLst>
            </p:nvPr>
          </p:nvGrpSpPr>
          <p:grpSpPr bwMode="auto">
            <a:xfrm>
              <a:off x="5068" y="897"/>
              <a:ext cx="98" cy="103"/>
              <a:chOff x="4828" y="1870"/>
              <a:chExt cx="116" cy="116"/>
            </a:xfrm>
          </p:grpSpPr>
          <p:sp>
            <p:nvSpPr>
              <p:cNvPr id="1054" name="Oval 71" hidden="1"/>
              <p:cNvSpPr>
                <a:spLocks noChangeAspect="1" noChangeArrowheads="1"/>
              </p:cNvSpPr>
              <p:nvPr>
                <p:custDataLst>
                  <p:tags r:id="rId23"/>
                </p:custDataLst>
              </p:nvPr>
            </p:nvSpPr>
            <p:spPr bwMode="gray">
              <a:xfrm>
                <a:off x="4828" y="1870"/>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5" name="Oval 72" hidden="1"/>
              <p:cNvSpPr>
                <a:spLocks noChangeAspect="1" noChangeArrowheads="1"/>
              </p:cNvSpPr>
              <p:nvPr>
                <p:custDataLst>
                  <p:tags r:id="rId24"/>
                </p:custDataLst>
              </p:nvPr>
            </p:nvSpPr>
            <p:spPr bwMode="gray">
              <a:xfrm>
                <a:off x="4828" y="1870"/>
                <a:ext cx="116" cy="116"/>
              </a:xfrm>
              <a:prstGeom prst="ellipse">
                <a:avLst/>
              </a:prstGeom>
              <a:solidFill>
                <a:schemeClr val="folHlink"/>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grpSp>
        <p:sp>
          <p:nvSpPr>
            <p:cNvPr id="1051" name="Rectangle 73" hidden="1"/>
            <p:cNvSpPr>
              <a:spLocks noChangeArrowheads="1"/>
            </p:cNvSpPr>
            <p:nvPr userDrawn="1"/>
          </p:nvSpPr>
          <p:spPr bwMode="gray">
            <a:xfrm>
              <a:off x="5245" y="734"/>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52" name="Rectangle 74" hidden="1"/>
            <p:cNvSpPr>
              <a:spLocks noChangeArrowheads="1"/>
            </p:cNvSpPr>
            <p:nvPr userDrawn="1"/>
          </p:nvSpPr>
          <p:spPr bwMode="gray">
            <a:xfrm>
              <a:off x="5245" y="889"/>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53" name="Rectangle 75" hidden="1"/>
            <p:cNvSpPr>
              <a:spLocks noChangeArrowheads="1"/>
            </p:cNvSpPr>
            <p:nvPr userDrawn="1"/>
          </p:nvSpPr>
          <p:spPr bwMode="gray">
            <a:xfrm>
              <a:off x="5245" y="578"/>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grpSp>
      <p:grpSp>
        <p:nvGrpSpPr>
          <p:cNvPr id="1035" name="McK Legend - Lines" hidden="1"/>
          <p:cNvGrpSpPr>
            <a:grpSpLocks/>
          </p:cNvGrpSpPr>
          <p:nvPr userDrawn="1"/>
        </p:nvGrpSpPr>
        <p:grpSpPr bwMode="auto">
          <a:xfrm>
            <a:off x="7939087" y="1052513"/>
            <a:ext cx="958745" cy="958817"/>
            <a:chOff x="4159" y="2378"/>
            <a:chExt cx="591" cy="592"/>
          </a:xfrm>
        </p:grpSpPr>
        <p:sp>
          <p:nvSpPr>
            <p:cNvPr id="1040" name="Rectangle 77" hidden="1"/>
            <p:cNvSpPr>
              <a:spLocks noChangeArrowheads="1"/>
            </p:cNvSpPr>
            <p:nvPr/>
          </p:nvSpPr>
          <p:spPr bwMode="gray">
            <a:xfrm>
              <a:off x="4444" y="2378"/>
              <a:ext cx="3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1" name="Rectangle 78" hidden="1"/>
            <p:cNvSpPr>
              <a:spLocks noChangeArrowheads="1"/>
            </p:cNvSpPr>
            <p:nvPr/>
          </p:nvSpPr>
          <p:spPr bwMode="gray">
            <a:xfrm>
              <a:off x="4444" y="2537"/>
              <a:ext cx="3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2" name="Rectangle 79" hidden="1"/>
            <p:cNvSpPr>
              <a:spLocks noChangeArrowheads="1"/>
            </p:cNvSpPr>
            <p:nvPr/>
          </p:nvSpPr>
          <p:spPr bwMode="gray">
            <a:xfrm>
              <a:off x="4444" y="2697"/>
              <a:ext cx="3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3" name="Line 80" hidden="1"/>
            <p:cNvSpPr>
              <a:spLocks noChangeShapeType="1"/>
            </p:cNvSpPr>
            <p:nvPr/>
          </p:nvSpPr>
          <p:spPr bwMode="gray">
            <a:xfrm>
              <a:off x="4159" y="2444"/>
              <a:ext cx="2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sz="1600" dirty="0"/>
            </a:p>
          </p:txBody>
        </p:sp>
        <p:sp>
          <p:nvSpPr>
            <p:cNvPr id="1044" name="Line 81" hidden="1"/>
            <p:cNvSpPr>
              <a:spLocks noChangeShapeType="1"/>
            </p:cNvSpPr>
            <p:nvPr/>
          </p:nvSpPr>
          <p:spPr bwMode="gray">
            <a:xfrm>
              <a:off x="4159" y="2603"/>
              <a:ext cx="222"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ZA" sz="1600" dirty="0"/>
            </a:p>
          </p:txBody>
        </p:sp>
        <p:sp>
          <p:nvSpPr>
            <p:cNvPr id="1045" name="Line 82" hidden="1"/>
            <p:cNvSpPr>
              <a:spLocks noChangeShapeType="1"/>
            </p:cNvSpPr>
            <p:nvPr/>
          </p:nvSpPr>
          <p:spPr bwMode="gray">
            <a:xfrm>
              <a:off x="4159" y="2763"/>
              <a:ext cx="22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ZA" sz="1600" dirty="0"/>
            </a:p>
          </p:txBody>
        </p:sp>
        <p:sp>
          <p:nvSpPr>
            <p:cNvPr id="1046" name="Rectangle 83" hidden="1"/>
            <p:cNvSpPr>
              <a:spLocks noChangeArrowheads="1"/>
            </p:cNvSpPr>
            <p:nvPr/>
          </p:nvSpPr>
          <p:spPr bwMode="gray">
            <a:xfrm>
              <a:off x="4444" y="2856"/>
              <a:ext cx="3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7" name="Line 84" hidden="1"/>
            <p:cNvSpPr>
              <a:spLocks noChangeShapeType="1"/>
            </p:cNvSpPr>
            <p:nvPr/>
          </p:nvSpPr>
          <p:spPr bwMode="gray">
            <a:xfrm>
              <a:off x="4159" y="2922"/>
              <a:ext cx="22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ZA" sz="1600" dirty="0"/>
            </a:p>
          </p:txBody>
        </p:sp>
      </p:grpSp>
      <p:grpSp>
        <p:nvGrpSpPr>
          <p:cNvPr id="1036" name="McK Sticker" hidden="1"/>
          <p:cNvGrpSpPr>
            <a:grpSpLocks/>
          </p:cNvGrpSpPr>
          <p:nvPr userDrawn="1"/>
        </p:nvGrpSpPr>
        <p:grpSpPr bwMode="auto">
          <a:xfrm>
            <a:off x="8301172" y="1077913"/>
            <a:ext cx="598350" cy="220662"/>
            <a:chOff x="5125" y="665"/>
            <a:chExt cx="369" cy="137"/>
          </a:xfrm>
        </p:grpSpPr>
        <p:sp>
          <p:nvSpPr>
            <p:cNvPr id="1037" name="AutoShape 86" hidden="1"/>
            <p:cNvSpPr>
              <a:spLocks noChangeArrowheads="1"/>
            </p:cNvSpPr>
            <p:nvPr userDrawn="1"/>
          </p:nvSpPr>
          <p:spPr bwMode="auto">
            <a:xfrm>
              <a:off x="5125" y="665"/>
              <a:ext cx="369" cy="137"/>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 rIns="0" bIns="18000" anchor="ctr">
              <a:spAutoFit/>
            </a:bodyPr>
            <a:lstStyle>
              <a:lvl1pPr defTabSz="80486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0486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0486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0486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0486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r"/>
              <a:r>
                <a:rPr lang="en-GB" sz="1200" dirty="0">
                  <a:latin typeface="Tahoma" panose="020B0604030504040204" pitchFamily="34" charset="0"/>
                </a:rPr>
                <a:t>STICKER</a:t>
              </a:r>
            </a:p>
          </p:txBody>
        </p:sp>
        <p:cxnSp>
          <p:nvCxnSpPr>
            <p:cNvPr id="1038" name="McK StickerE" hidden="1"/>
            <p:cNvCxnSpPr>
              <a:cxnSpLocks noChangeShapeType="1"/>
              <a:stCxn id="1037" idx="2"/>
              <a:endCxn id="1037" idx="0"/>
            </p:cNvCxnSpPr>
            <p:nvPr userDrawn="1"/>
          </p:nvCxnSpPr>
          <p:spPr bwMode="auto">
            <a:xfrm>
              <a:off x="5125" y="665"/>
              <a:ext cx="369" cy="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039" name="AutoShape 88" hidden="1"/>
            <p:cNvCxnSpPr>
              <a:cxnSpLocks noChangeShapeType="1"/>
              <a:stCxn id="1037" idx="4"/>
              <a:endCxn id="1037" idx="6"/>
            </p:cNvCxnSpPr>
            <p:nvPr userDrawn="1"/>
          </p:nvCxnSpPr>
          <p:spPr bwMode="auto">
            <a:xfrm>
              <a:off x="5125" y="802"/>
              <a:ext cx="369" cy="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grpSp>
    </p:spTree>
  </p:cSld>
  <p:clrMap bg1="lt1" tx1="dk1" bg2="lt2" tx2="dk2" accent1="accent1" accent2="accent2" accent3="accent3" accent4="accent4" accent5="accent5" accent6="accent6" hlink="hlink" folHlink="folHlink"/>
  <p:sldLayoutIdLst>
    <p:sldLayoutId id="2147484355"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hf hdr="0" ftr="0" dt="0"/>
  <p:txStyles>
    <p:titleStyle>
      <a:lvl1pPr algn="l" rtl="0" eaLnBrk="0" fontAlgn="base" hangingPunct="0">
        <a:spcBef>
          <a:spcPct val="0"/>
        </a:spcBef>
        <a:spcAft>
          <a:spcPct val="0"/>
        </a:spcAft>
        <a:defRPr sz="2000" b="1">
          <a:solidFill>
            <a:schemeClr val="folHlink"/>
          </a:solidFill>
          <a:latin typeface="+mj-lt"/>
          <a:ea typeface="ＭＳ Ｐゴシック" pitchFamily="-106" charset="-128"/>
          <a:cs typeface="ＭＳ Ｐゴシック" charset="0"/>
        </a:defRPr>
      </a:lvl1pPr>
      <a:lvl2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2pPr>
      <a:lvl3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3pPr>
      <a:lvl4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4pPr>
      <a:lvl5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5pPr>
      <a:lvl6pPr marL="457200" algn="l" rtl="0" fontAlgn="base">
        <a:spcBef>
          <a:spcPct val="0"/>
        </a:spcBef>
        <a:spcAft>
          <a:spcPct val="0"/>
        </a:spcAft>
        <a:defRPr sz="2000" b="1">
          <a:solidFill>
            <a:schemeClr val="folHlink"/>
          </a:solidFill>
          <a:latin typeface="Tahoma" pitchFamily="-106" charset="0"/>
        </a:defRPr>
      </a:lvl6pPr>
      <a:lvl7pPr marL="914400" algn="l" rtl="0" fontAlgn="base">
        <a:spcBef>
          <a:spcPct val="0"/>
        </a:spcBef>
        <a:spcAft>
          <a:spcPct val="0"/>
        </a:spcAft>
        <a:defRPr sz="2000" b="1">
          <a:solidFill>
            <a:schemeClr val="folHlink"/>
          </a:solidFill>
          <a:latin typeface="Tahoma" pitchFamily="-106" charset="0"/>
        </a:defRPr>
      </a:lvl7pPr>
      <a:lvl8pPr marL="1371600" algn="l" rtl="0" fontAlgn="base">
        <a:spcBef>
          <a:spcPct val="0"/>
        </a:spcBef>
        <a:spcAft>
          <a:spcPct val="0"/>
        </a:spcAft>
        <a:defRPr sz="2000" b="1">
          <a:solidFill>
            <a:schemeClr val="folHlink"/>
          </a:solidFill>
          <a:latin typeface="Tahoma" pitchFamily="-106" charset="0"/>
        </a:defRPr>
      </a:lvl8pPr>
      <a:lvl9pPr marL="1828800" algn="l" rtl="0" fontAlgn="base">
        <a:spcBef>
          <a:spcPct val="0"/>
        </a:spcBef>
        <a:spcAft>
          <a:spcPct val="0"/>
        </a:spcAft>
        <a:defRPr sz="2000" b="1">
          <a:solidFill>
            <a:schemeClr val="folHlink"/>
          </a:solidFill>
          <a:latin typeface="Tahoma" pitchFamily="-106" charset="0"/>
        </a:defRPr>
      </a:lvl9pPr>
    </p:titleStyle>
    <p:bodyStyle>
      <a:lvl1pPr marL="342900" indent="-342900" algn="l" defTabSz="895350" rtl="0" eaLnBrk="0" fontAlgn="base" hangingPunct="0">
        <a:spcBef>
          <a:spcPct val="0"/>
        </a:spcBef>
        <a:spcAft>
          <a:spcPct val="0"/>
        </a:spcAft>
        <a:buSzPct val="120000"/>
        <a:defRPr>
          <a:solidFill>
            <a:schemeClr val="tx1"/>
          </a:solidFill>
          <a:latin typeface="+mn-lt"/>
          <a:ea typeface="ＭＳ Ｐゴシック" pitchFamily="-106" charset="-128"/>
          <a:cs typeface="ＭＳ Ｐゴシック" charset="0"/>
        </a:defRPr>
      </a:lvl1pPr>
      <a:lvl2pPr marL="144463" indent="-142875" algn="l" defTabSz="895350" rtl="0" eaLnBrk="0" fontAlgn="base" hangingPunct="0">
        <a:spcBef>
          <a:spcPct val="0"/>
        </a:spcBef>
        <a:spcAft>
          <a:spcPct val="0"/>
        </a:spcAft>
        <a:buChar char="•"/>
        <a:defRPr>
          <a:solidFill>
            <a:schemeClr val="tx1"/>
          </a:solidFill>
          <a:latin typeface="+mn-lt"/>
          <a:ea typeface="ＭＳ Ｐゴシック" pitchFamily="-106" charset="-128"/>
        </a:defRPr>
      </a:lvl2pPr>
      <a:lvl3pPr marL="295275"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3pPr>
      <a:lvl4pPr marL="431800" indent="-134938" algn="l" defTabSz="895350" rtl="0" eaLnBrk="0" fontAlgn="base" hangingPunct="0">
        <a:spcBef>
          <a:spcPct val="0"/>
        </a:spcBef>
        <a:spcAft>
          <a:spcPct val="0"/>
        </a:spcAft>
        <a:buChar char="•"/>
        <a:defRPr>
          <a:solidFill>
            <a:schemeClr val="tx1"/>
          </a:solidFill>
          <a:latin typeface="+mn-lt"/>
          <a:ea typeface="ＭＳ Ｐゴシック" pitchFamily="-106" charset="-128"/>
        </a:defRPr>
      </a:lvl4pPr>
      <a:lvl5pPr marL="582613"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5pPr>
      <a:lvl6pPr marL="1039813" indent="-149225" algn="l" defTabSz="895350" rtl="0" fontAlgn="base">
        <a:spcBef>
          <a:spcPct val="0"/>
        </a:spcBef>
        <a:spcAft>
          <a:spcPct val="0"/>
        </a:spcAft>
        <a:buChar char="–"/>
        <a:defRPr>
          <a:solidFill>
            <a:schemeClr val="tx1"/>
          </a:solidFill>
          <a:latin typeface="+mn-lt"/>
          <a:ea typeface="ＭＳ Ｐゴシック" pitchFamily="-106" charset="-128"/>
        </a:defRPr>
      </a:lvl6pPr>
      <a:lvl7pPr marL="1497013" indent="-149225" algn="l" defTabSz="895350" rtl="0" fontAlgn="base">
        <a:spcBef>
          <a:spcPct val="0"/>
        </a:spcBef>
        <a:spcAft>
          <a:spcPct val="0"/>
        </a:spcAft>
        <a:buChar char="–"/>
        <a:defRPr>
          <a:solidFill>
            <a:schemeClr val="tx1"/>
          </a:solidFill>
          <a:latin typeface="+mn-lt"/>
          <a:ea typeface="ＭＳ Ｐゴシック" pitchFamily="-106" charset="-128"/>
        </a:defRPr>
      </a:lvl7pPr>
      <a:lvl8pPr marL="1954213" indent="-149225" algn="l" defTabSz="895350" rtl="0" fontAlgn="base">
        <a:spcBef>
          <a:spcPct val="0"/>
        </a:spcBef>
        <a:spcAft>
          <a:spcPct val="0"/>
        </a:spcAft>
        <a:buChar char="–"/>
        <a:defRPr>
          <a:solidFill>
            <a:schemeClr val="tx1"/>
          </a:solidFill>
          <a:latin typeface="+mn-lt"/>
          <a:ea typeface="ＭＳ Ｐゴシック" pitchFamily="-106" charset="-128"/>
        </a:defRPr>
      </a:lvl8pPr>
      <a:lvl9pPr marL="2411413" indent="-149225" algn="l" defTabSz="895350" rtl="0" fontAlgn="base">
        <a:spcBef>
          <a:spcPct val="0"/>
        </a:spcBef>
        <a:spcAft>
          <a:spcPct val="0"/>
        </a:spcAft>
        <a:buChar char="–"/>
        <a:defRPr>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5925" y="390525"/>
            <a:ext cx="83962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ZA" sz="3200" b="1" dirty="0">
                <a:solidFill>
                  <a:srgbClr val="C00000"/>
                </a:solidFill>
                <a:latin typeface="Calibri" panose="020F0502020204030204" pitchFamily="34" charset="0"/>
              </a:rPr>
              <a:t>NATIONAL YOUTH DEVELOPMENT AGENCY </a:t>
            </a:r>
          </a:p>
          <a:p>
            <a:pPr algn="ctr" eaLnBrk="1" hangingPunct="1"/>
            <a:r>
              <a:rPr lang="en-ZA" sz="3200" b="1" dirty="0">
                <a:solidFill>
                  <a:srgbClr val="C00000"/>
                </a:solidFill>
                <a:latin typeface="Calibri" panose="020F0502020204030204" pitchFamily="34" charset="0"/>
              </a:rPr>
              <a:t>QUARTERLY REPORTING: PORTFOLIO COMMITTEE ON PUBLIC SERVICE AND ADMINSITRATION</a:t>
            </a:r>
          </a:p>
        </p:txBody>
      </p:sp>
    </p:spTree>
    <p:extLst>
      <p:ext uri="{BB962C8B-B14F-4D97-AF65-F5344CB8AC3E}">
        <p14:creationId xmlns:p14="http://schemas.microsoft.com/office/powerpoint/2010/main" val="3416466458"/>
      </p:ext>
    </p:extLst>
  </p:cSld>
  <p:clrMapOvr>
    <a:masterClrMapping/>
  </p:clrMapOvr>
  <p:transition spd="med">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E191DB04-E2D3-4D5A-8713-5747841201D4}" type="slidenum">
              <a:rPr lang="en-GB" sz="1200">
                <a:solidFill>
                  <a:srgbClr val="D42E12"/>
                </a:solidFill>
              </a:rPr>
              <a:pPr eaLnBrk="1" hangingPunct="1"/>
              <a:t>9</a:t>
            </a:fld>
            <a:endParaRPr lang="en-GB" sz="1200" dirty="0">
              <a:solidFill>
                <a:srgbClr val="D42E1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3367951"/>
              </p:ext>
            </p:extLst>
          </p:nvPr>
        </p:nvGraphicFramePr>
        <p:xfrm>
          <a:off x="122830" y="50482"/>
          <a:ext cx="8898340" cy="6494472"/>
        </p:xfrm>
        <a:graphic>
          <a:graphicData uri="http://schemas.openxmlformats.org/drawingml/2006/table">
            <a:tbl>
              <a:tblPr firstRow="1" firstCol="1" lastRow="1" lastCol="1" bandRow="1" bandCol="1">
                <a:tableStyleId>{5C22544A-7EE6-4342-B048-85BDC9FD1C3A}</a:tableStyleId>
              </a:tblPr>
              <a:tblGrid>
                <a:gridCol w="1630441">
                  <a:extLst>
                    <a:ext uri="{9D8B030D-6E8A-4147-A177-3AD203B41FA5}">
                      <a16:colId xmlns:a16="http://schemas.microsoft.com/office/drawing/2014/main" val="20000"/>
                    </a:ext>
                  </a:extLst>
                </a:gridCol>
                <a:gridCol w="1575171">
                  <a:extLst>
                    <a:ext uri="{9D8B030D-6E8A-4147-A177-3AD203B41FA5}">
                      <a16:colId xmlns:a16="http://schemas.microsoft.com/office/drawing/2014/main" val="20001"/>
                    </a:ext>
                  </a:extLst>
                </a:gridCol>
                <a:gridCol w="1771592">
                  <a:extLst>
                    <a:ext uri="{9D8B030D-6E8A-4147-A177-3AD203B41FA5}">
                      <a16:colId xmlns:a16="http://schemas.microsoft.com/office/drawing/2014/main" val="20002"/>
                    </a:ext>
                  </a:extLst>
                </a:gridCol>
                <a:gridCol w="2176529">
                  <a:extLst>
                    <a:ext uri="{9D8B030D-6E8A-4147-A177-3AD203B41FA5}">
                      <a16:colId xmlns:a16="http://schemas.microsoft.com/office/drawing/2014/main" val="20003"/>
                    </a:ext>
                  </a:extLst>
                </a:gridCol>
                <a:gridCol w="1744607">
                  <a:extLst>
                    <a:ext uri="{9D8B030D-6E8A-4147-A177-3AD203B41FA5}">
                      <a16:colId xmlns:a16="http://schemas.microsoft.com/office/drawing/2014/main" val="20004"/>
                    </a:ext>
                  </a:extLst>
                </a:gridCol>
              </a:tblGrid>
              <a:tr h="382326">
                <a:tc gridSpan="5">
                  <a:txBody>
                    <a:bodyPr/>
                    <a:lstStyle/>
                    <a:p>
                      <a:pPr marL="36000" marR="46990" algn="ctr">
                        <a:lnSpc>
                          <a:spcPct val="115000"/>
                        </a:lnSpc>
                        <a:spcAft>
                          <a:spcPts val="0"/>
                        </a:spcAft>
                      </a:pPr>
                      <a:r>
                        <a:rPr lang="en-ZA" sz="1000" b="1" dirty="0">
                          <a:solidFill>
                            <a:schemeClr val="tx1"/>
                          </a:solidFill>
                          <a:effectLst/>
                          <a:latin typeface="Calibri" panose="020F0502020204030204" pitchFamily="34" charset="0"/>
                        </a:rPr>
                        <a:t> </a:t>
                      </a:r>
                      <a:r>
                        <a:rPr lang="en-ZA" sz="2400" b="1" dirty="0">
                          <a:solidFill>
                            <a:schemeClr val="tx1"/>
                          </a:solidFill>
                          <a:effectLst/>
                          <a:latin typeface="Calibri" panose="020F0502020204030204" pitchFamily="34" charset="0"/>
                        </a:rPr>
                        <a:t>PROGRAMME AREA 2: EDUCATION AND SKILLS DEVELOPMENT</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hMerge="1">
                  <a:txBody>
                    <a:bodyPr/>
                    <a:lstStyle/>
                    <a:p>
                      <a:pPr marL="36000" marR="46990" algn="ctr">
                        <a:lnSpc>
                          <a:spcPct val="115000"/>
                        </a:lnSpc>
                        <a:spcAft>
                          <a:spcPts val="0"/>
                        </a:spcAft>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path path="circle">
                        <a:fillToRect l="100000" b="100000"/>
                      </a:path>
                      <a:tileRect t="-100000" r="-100000"/>
                    </a:gra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753851">
                <a:tc>
                  <a:txBody>
                    <a:bodyPr/>
                    <a:lstStyle/>
                    <a:p>
                      <a:pPr marL="36000" marR="46990" algn="ctr">
                        <a:lnSpc>
                          <a:spcPct val="115000"/>
                        </a:lnSpc>
                        <a:spcAft>
                          <a:spcPts val="0"/>
                        </a:spcAft>
                      </a:pPr>
                      <a:r>
                        <a:rPr lang="en-ZA" sz="1200" b="0" dirty="0">
                          <a:solidFill>
                            <a:schemeClr val="tx1"/>
                          </a:solidFill>
                          <a:effectLst/>
                          <a:latin typeface="Calibri" panose="020F0502020204030204" pitchFamily="34" charset="0"/>
                        </a:rPr>
                        <a:t>STRATEGIC OBJECTIVE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0" dirty="0">
                          <a:solidFill>
                            <a:schemeClr val="tx1"/>
                          </a:solidFill>
                          <a:effectLst/>
                          <a:latin typeface="Calibri" panose="020F0502020204030204" pitchFamily="34" charset="0"/>
                        </a:rPr>
                        <a:t>KEY PERFORMANCE INDICATOR</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0" dirty="0">
                          <a:solidFill>
                            <a:schemeClr val="tx1"/>
                          </a:solidFill>
                          <a:effectLst/>
                          <a:latin typeface="Calibri" panose="020F0502020204030204" pitchFamily="34" charset="0"/>
                        </a:rPr>
                        <a:t>QUARTER 2 TARGET</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0" dirty="0">
                          <a:solidFill>
                            <a:schemeClr val="tx1"/>
                          </a:solidFill>
                          <a:effectLst/>
                          <a:latin typeface="Calibri" panose="020F0502020204030204" pitchFamily="34" charset="0"/>
                        </a:rPr>
                        <a:t>QUARTER 2 ACHIEVEMENT</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0" dirty="0">
                          <a:solidFill>
                            <a:schemeClr val="tx1"/>
                          </a:solidFill>
                          <a:effectLst/>
                          <a:latin typeface="Calibri" panose="020F0502020204030204" pitchFamily="34" charset="0"/>
                        </a:rPr>
                        <a:t>REASON FOR VARIANCE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extLst>
                  <a:ext uri="{0D108BD9-81ED-4DB2-BD59-A6C34878D82A}">
                    <a16:rowId xmlns:a16="http://schemas.microsoft.com/office/drawing/2014/main" val="10001"/>
                  </a:ext>
                </a:extLst>
              </a:tr>
              <a:tr h="1181641">
                <a:tc rowSpan="2">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Browallia New" panose="020B0604020202020204" pitchFamily="34" charset="-34"/>
                        </a:rPr>
                        <a:t>To engage young people in service activities geared towards fostering patriotism, social cohesion and nation building </a:t>
                      </a:r>
                      <a:endParaRPr kumimoji="0" lang="en-ZA"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Browallia New" panose="020B0604020202020204" pitchFamily="34" charset="-34"/>
                      </a:endParaRPr>
                    </a:p>
                    <a:p>
                      <a:pPr marL="36000" algn="l" defTabSz="457200" rtl="0" eaLnBrk="1" latinLnBrk="0" hangingPunct="1">
                        <a:lnSpc>
                          <a:spcPct val="115000"/>
                        </a:lnSpc>
                        <a:spcAft>
                          <a:spcPts val="0"/>
                        </a:spcAft>
                      </a:pP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a:solidFill>
                            <a:schemeClr val="tx1"/>
                          </a:solidFill>
                          <a:effectLst/>
                          <a:latin typeface="Calibri" panose="020F0502020204030204" pitchFamily="34" charset="0"/>
                          <a:ea typeface="+mn-ea"/>
                          <a:cs typeface="+mn-cs"/>
                        </a:rPr>
                        <a:t>National Youth Service Programme (NYSP) Central Information Management System developed</a:t>
                      </a: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kern="1200" dirty="0">
                          <a:solidFill>
                            <a:schemeClr val="dk1"/>
                          </a:solidFill>
                          <a:effectLst/>
                          <a:latin typeface="Calibri" panose="020F0502020204030204" pitchFamily="34" charset="0"/>
                          <a:ea typeface="+mn-ea"/>
                          <a:cs typeface="+mn-cs"/>
                        </a:rPr>
                        <a:t>Develop specifications for an IMS approved</a:t>
                      </a:r>
                      <a:endParaRPr lang="en-ZA" sz="10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r>
                        <a:rPr lang="en-GB" sz="1200" kern="1200" dirty="0">
                          <a:solidFill>
                            <a:schemeClr val="dk1"/>
                          </a:solidFill>
                          <a:effectLst/>
                          <a:latin typeface="Calibri" panose="020F0502020204030204" pitchFamily="34" charset="0"/>
                          <a:ea typeface="+mn-ea"/>
                          <a:cs typeface="+mn-cs"/>
                        </a:rPr>
                        <a:t>IMS concept document with specifications produced and approved</a:t>
                      </a:r>
                      <a:endParaRPr lang="en-ZA" sz="10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algn="l" defTabSz="457200" rtl="0" eaLnBrk="1" latinLnBrk="0" hangingPunct="1">
                        <a:lnSpc>
                          <a:spcPct val="115000"/>
                        </a:lnSpc>
                        <a:spcAft>
                          <a:spcPts val="0"/>
                        </a:spcAft>
                      </a:pPr>
                      <a:r>
                        <a:rPr lang="en-ZA" sz="1200" b="0" kern="1200" dirty="0">
                          <a:solidFill>
                            <a:schemeClr val="tx1"/>
                          </a:solidFill>
                          <a:effectLst/>
                          <a:latin typeface="Calibri" panose="020F0502020204030204" pitchFamily="34" charset="0"/>
                          <a:ea typeface="+mn-ea"/>
                          <a:cs typeface="+mn-cs"/>
                        </a:rPr>
                        <a:t>Target achieved</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val="10002"/>
                  </a:ext>
                </a:extLst>
              </a:tr>
              <a:tr h="1379452">
                <a:tc vMerge="1">
                  <a:txBody>
                    <a:bodyPr/>
                    <a:lstStyle/>
                    <a:p>
                      <a:pPr marL="36000" algn="l" defTabSz="457200" rtl="0" eaLnBrk="1" latinLnBrk="0" hangingPunct="1">
                        <a:lnSpc>
                          <a:spcPct val="115000"/>
                        </a:lnSpc>
                        <a:spcAft>
                          <a:spcPts val="1000"/>
                        </a:spcAft>
                      </a:pP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a:solidFill>
                            <a:schemeClr val="tx1"/>
                          </a:solidFill>
                          <a:effectLst/>
                          <a:latin typeface="Calibri" panose="020F0502020204030204" pitchFamily="34" charset="0"/>
                          <a:ea typeface="+mn-ea"/>
                          <a:cs typeface="+mn-cs"/>
                        </a:rPr>
                        <a:t>Annual planning Framework developed and 3018/19 NYSP plans finalised</a:t>
                      </a: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a:solidFill>
                            <a:schemeClr val="tx1"/>
                          </a:solidFill>
                          <a:effectLst/>
                          <a:latin typeface="Calibri" panose="020F0502020204030204" pitchFamily="34" charset="0"/>
                          <a:ea typeface="+mn-ea"/>
                          <a:cs typeface="+mn-cs"/>
                        </a:rPr>
                        <a:t>Presented concept framework draft for approval</a:t>
                      </a:r>
                      <a:endParaRPr lang="en-ZA" sz="10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a:solidFill>
                            <a:schemeClr val="tx1"/>
                          </a:solidFill>
                          <a:effectLst/>
                          <a:latin typeface="Calibri" panose="020F0502020204030204" pitchFamily="34" charset="0"/>
                          <a:ea typeface="+mn-ea"/>
                          <a:cs typeface="+mn-cs"/>
                        </a:rPr>
                        <a:t>NYSP Annual Planning Framework approved</a:t>
                      </a:r>
                      <a:endParaRPr lang="en-ZA" sz="1200" b="0" kern="1200" dirty="0">
                        <a:solidFill>
                          <a:schemeClr val="tx1"/>
                        </a:solidFill>
                        <a:effectLst/>
                        <a:latin typeface="Calibri" panose="020F0502020204030204" pitchFamily="34" charset="0"/>
                        <a:ea typeface="+mn-ea"/>
                        <a:cs typeface="+mn-cs"/>
                      </a:endParaRPr>
                    </a:p>
                    <a:p>
                      <a:pPr marL="36000" marR="0" lvl="0" indent="0" algn="l" defTabSz="457200" rtl="0" eaLnBrk="1" fontAlgn="auto" latinLnBrk="0" hangingPunct="1">
                        <a:lnSpc>
                          <a:spcPct val="115000"/>
                        </a:lnSpc>
                        <a:spcBef>
                          <a:spcPts val="0"/>
                        </a:spcBef>
                        <a:spcAft>
                          <a:spcPts val="0"/>
                        </a:spcAft>
                        <a:buClrTx/>
                        <a:buSzTx/>
                        <a:buFontTx/>
                        <a:buNone/>
                        <a:tabLst/>
                        <a:defRPr/>
                      </a:pPr>
                      <a:endParaRPr lang="en-ZA" sz="10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a:solidFill>
                            <a:schemeClr val="tx1"/>
                          </a:solidFill>
                          <a:effectLst/>
                          <a:latin typeface="Calibri" panose="020F0502020204030204" pitchFamily="34" charset="0"/>
                          <a:ea typeface="+mn-ea"/>
                          <a:cs typeface="+mn-cs"/>
                        </a:rPr>
                        <a:t>Target achieved</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val="10003"/>
                  </a:ext>
                </a:extLst>
              </a:tr>
              <a:tr h="1379452">
                <a:tc rowSpan="2">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Browallia New" panose="020B0604020202020204" pitchFamily="34" charset="-34"/>
                        </a:rPr>
                        <a:t>To engage young people in service activities geared towards fostering patriotism, social cohesion and nation building </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b="0" kern="1200" dirty="0">
                          <a:solidFill>
                            <a:schemeClr val="tx1"/>
                          </a:solidFill>
                          <a:effectLst/>
                          <a:latin typeface="Calibri" panose="020F0502020204030204" pitchFamily="34" charset="0"/>
                          <a:ea typeface="+mn-ea"/>
                          <a:cs typeface="+mn-cs"/>
                        </a:rPr>
                        <a:t>NYSP Communication and Marketing plan developed and implemented</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200" b="0" kern="1200" dirty="0">
                          <a:solidFill>
                            <a:schemeClr val="dk1"/>
                          </a:solidFill>
                          <a:effectLst/>
                          <a:latin typeface="Calibri" panose="020F0502020204030204" pitchFamily="34" charset="0"/>
                          <a:ea typeface="+mn-ea"/>
                          <a:cs typeface="+mn-cs"/>
                        </a:rPr>
                        <a:t>Presented concept for the Communication and Marketing plan for approval</a:t>
                      </a:r>
                      <a:endParaRPr lang="en-ZA" sz="1000" b="0" kern="1200" dirty="0">
                        <a:solidFill>
                          <a:schemeClr val="tx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200" b="0" kern="1200" dirty="0">
                          <a:solidFill>
                            <a:schemeClr val="dk1"/>
                          </a:solidFill>
                          <a:effectLst/>
                          <a:latin typeface="Calibri" panose="020F0502020204030204" pitchFamily="34" charset="0"/>
                          <a:ea typeface="+mn-ea"/>
                          <a:cs typeface="+mn-cs"/>
                        </a:rPr>
                        <a:t>Communication and Marketing Plan approved</a:t>
                      </a:r>
                      <a:endParaRPr lang="en-ZA" sz="1000" b="0" kern="1200" dirty="0">
                        <a:solidFill>
                          <a:schemeClr val="tx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algn="l" defTabSz="457200" rtl="0" eaLnBrk="1" latinLnBrk="0" hangingPunct="1">
                        <a:lnSpc>
                          <a:spcPct val="115000"/>
                        </a:lnSpc>
                        <a:spcAft>
                          <a:spcPts val="0"/>
                        </a:spcAft>
                      </a:pPr>
                      <a:r>
                        <a:rPr lang="en-ZA" sz="1200" b="0" kern="1200" dirty="0">
                          <a:solidFill>
                            <a:schemeClr val="tx1"/>
                          </a:solidFill>
                          <a:effectLst/>
                          <a:latin typeface="Calibri" panose="020F0502020204030204" pitchFamily="34" charset="0"/>
                          <a:ea typeface="+mn-ea"/>
                          <a:cs typeface="+mn-cs"/>
                        </a:rPr>
                        <a:t>Target achieved</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val="10004"/>
                  </a:ext>
                </a:extLst>
              </a:tr>
              <a:tr h="1379452">
                <a:tc vMerge="1">
                  <a:txBody>
                    <a:bodyPr/>
                    <a:lstStyle/>
                    <a:p>
                      <a:pPr marL="36000" algn="l" defTabSz="457200" rtl="0" eaLnBrk="1" latinLnBrk="0" hangingPunct="1">
                        <a:lnSpc>
                          <a:spcPct val="115000"/>
                        </a:lnSpc>
                        <a:spcAft>
                          <a:spcPts val="1000"/>
                        </a:spcAft>
                      </a:pP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a:solidFill>
                            <a:schemeClr val="tx1"/>
                          </a:solidFill>
                          <a:effectLst/>
                          <a:latin typeface="Calibri" panose="020F0502020204030204" pitchFamily="34" charset="0"/>
                          <a:ea typeface="+mn-ea"/>
                          <a:cs typeface="+mn-cs"/>
                        </a:rPr>
                        <a:t>Number of National Youth Service Programme projects registered </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a:solidFill>
                            <a:schemeClr val="tx1"/>
                          </a:solidFill>
                          <a:effectLst/>
                          <a:latin typeface="Calibri" panose="020F0502020204030204" pitchFamily="34" charset="0"/>
                          <a:ea typeface="+mn-ea"/>
                          <a:cs typeface="+mn-cs"/>
                        </a:rPr>
                        <a:t>25</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algn="l" defTabSz="457200" rtl="0" eaLnBrk="1" latinLnBrk="0" hangingPunct="1">
                        <a:lnSpc>
                          <a:spcPct val="115000"/>
                        </a:lnSpc>
                        <a:spcAft>
                          <a:spcPts val="0"/>
                        </a:spcAft>
                      </a:pPr>
                      <a:r>
                        <a:rPr lang="en-US" sz="1200" b="0" kern="1200" dirty="0">
                          <a:solidFill>
                            <a:schemeClr val="tx1"/>
                          </a:solidFill>
                          <a:effectLst/>
                          <a:latin typeface="Calibri" panose="020F0502020204030204" pitchFamily="34" charset="0"/>
                          <a:ea typeface="+mn-ea"/>
                          <a:cs typeface="+mn-cs"/>
                        </a:rPr>
                        <a:t>31</a:t>
                      </a: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b="0" kern="1200" dirty="0">
                          <a:solidFill>
                            <a:schemeClr val="tx1"/>
                          </a:solidFill>
                          <a:effectLst/>
                          <a:latin typeface="Calibri" panose="020F0502020204030204" pitchFamily="34" charset="0"/>
                          <a:ea typeface="+mn-ea"/>
                          <a:cs typeface="+mn-cs"/>
                        </a:rPr>
                        <a:t>Target was over achieved due to willingness of stakeholders to register projects with NYS</a:t>
                      </a: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021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FD5BAAD5-5687-4904-9405-0F9831CA4C6D}" type="slidenum">
              <a:rPr lang="en-GB" sz="1200" b="1">
                <a:solidFill>
                  <a:srgbClr val="FF0000"/>
                </a:solidFill>
                <a:latin typeface="Calibri" panose="020F0502020204030204" pitchFamily="34" charset="0"/>
              </a:rPr>
              <a:pPr eaLnBrk="1" hangingPunct="1"/>
              <a:t>10</a:t>
            </a:fld>
            <a:endParaRPr lang="en-GB" sz="1200" b="1" dirty="0">
              <a:solidFill>
                <a:srgbClr val="FF000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0555384"/>
              </p:ext>
            </p:extLst>
          </p:nvPr>
        </p:nvGraphicFramePr>
        <p:xfrm>
          <a:off x="40943" y="138973"/>
          <a:ext cx="8993874" cy="6025577"/>
        </p:xfrm>
        <a:graphic>
          <a:graphicData uri="http://schemas.openxmlformats.org/drawingml/2006/table">
            <a:tbl>
              <a:tblPr firstRow="1" firstCol="1" lastRow="1" lastCol="1" bandRow="1" bandCol="1"/>
              <a:tblGrid>
                <a:gridCol w="1692322">
                  <a:extLst>
                    <a:ext uri="{9D8B030D-6E8A-4147-A177-3AD203B41FA5}">
                      <a16:colId xmlns:a16="http://schemas.microsoft.com/office/drawing/2014/main" val="20000"/>
                    </a:ext>
                  </a:extLst>
                </a:gridCol>
                <a:gridCol w="1637732">
                  <a:extLst>
                    <a:ext uri="{9D8B030D-6E8A-4147-A177-3AD203B41FA5}">
                      <a16:colId xmlns:a16="http://schemas.microsoft.com/office/drawing/2014/main" val="20001"/>
                    </a:ext>
                  </a:extLst>
                </a:gridCol>
                <a:gridCol w="1569492">
                  <a:extLst>
                    <a:ext uri="{9D8B030D-6E8A-4147-A177-3AD203B41FA5}">
                      <a16:colId xmlns:a16="http://schemas.microsoft.com/office/drawing/2014/main" val="20002"/>
                    </a:ext>
                  </a:extLst>
                </a:gridCol>
                <a:gridCol w="1733266">
                  <a:extLst>
                    <a:ext uri="{9D8B030D-6E8A-4147-A177-3AD203B41FA5}">
                      <a16:colId xmlns:a16="http://schemas.microsoft.com/office/drawing/2014/main" val="20003"/>
                    </a:ext>
                  </a:extLst>
                </a:gridCol>
                <a:gridCol w="2361062">
                  <a:extLst>
                    <a:ext uri="{9D8B030D-6E8A-4147-A177-3AD203B41FA5}">
                      <a16:colId xmlns:a16="http://schemas.microsoft.com/office/drawing/2014/main" val="20004"/>
                    </a:ext>
                  </a:extLst>
                </a:gridCol>
              </a:tblGrid>
              <a:tr h="403300">
                <a:tc gridSpan="5">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gn="ctr">
                        <a:lnSpc>
                          <a:spcPct val="115000"/>
                        </a:lnSpc>
                        <a:spcAft>
                          <a:spcPts val="1000"/>
                        </a:spcAft>
                      </a:pPr>
                      <a:r>
                        <a:rPr lang="en-ZA" sz="2400" b="1" dirty="0">
                          <a:solidFill>
                            <a:schemeClr val="bg1"/>
                          </a:solidFill>
                          <a:effectLst/>
                          <a:latin typeface="Calibri" panose="020F0502020204030204" pitchFamily="34" charset="0"/>
                        </a:rPr>
                        <a:t>PROGRAMME AREA 3: RESEARCH</a:t>
                      </a:r>
                      <a:r>
                        <a:rPr lang="en-ZA" sz="2400" b="1" baseline="0" dirty="0">
                          <a:solidFill>
                            <a:schemeClr val="bg1"/>
                          </a:solidFill>
                          <a:effectLst/>
                          <a:latin typeface="Calibri" panose="020F0502020204030204" pitchFamily="34" charset="0"/>
                        </a:rPr>
                        <a:t> AND POLICY</a:t>
                      </a:r>
                      <a:endParaRPr lang="en-ZA"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t="100000" r="100000"/>
                      </a:path>
                      <a:tileRect l="-100000" b="-100000"/>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81243">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R="46990" algn="ctr">
                        <a:lnSpc>
                          <a:spcPct val="115000"/>
                        </a:lnSpc>
                        <a:spcAft>
                          <a:spcPts val="0"/>
                        </a:spcAft>
                      </a:pPr>
                      <a:r>
                        <a:rPr lang="en-ZA" sz="1200" b="0" dirty="0">
                          <a:solidFill>
                            <a:schemeClr val="tx1"/>
                          </a:solidFill>
                          <a:effectLst/>
                          <a:latin typeface="Calibri" panose="020F0502020204030204" pitchFamily="34" charset="0"/>
                        </a:rPr>
                        <a:t>STRATEGIC OBJECTIVE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0" dirty="0">
                          <a:solidFill>
                            <a:schemeClr val="tx1"/>
                          </a:solidFill>
                          <a:effectLst/>
                          <a:latin typeface="Calibri" panose="020F0502020204030204" pitchFamily="34" charset="0"/>
                        </a:rPr>
                        <a:t>KEY PERFORMANCE INDICATOR</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0" dirty="0">
                          <a:solidFill>
                            <a:schemeClr val="tx1"/>
                          </a:solidFill>
                          <a:effectLst/>
                          <a:latin typeface="Calibri" panose="020F0502020204030204" pitchFamily="34" charset="0"/>
                        </a:rPr>
                        <a:t>QUARTER 2 TARGET</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a:txBody>
                    <a:bodyPr/>
                    <a:lstStyle/>
                    <a:p>
                      <a:pPr marR="46990" algn="ctr">
                        <a:lnSpc>
                          <a:spcPct val="115000"/>
                        </a:lnSpc>
                        <a:spcAft>
                          <a:spcPts val="0"/>
                        </a:spcAft>
                      </a:pPr>
                      <a:r>
                        <a:rPr lang="en-ZA" sz="1200" b="0" dirty="0">
                          <a:solidFill>
                            <a:schemeClr val="tx1"/>
                          </a:solidFill>
                          <a:effectLst/>
                          <a:latin typeface="Calibri" panose="020F0502020204030204" pitchFamily="34" charset="0"/>
                          <a:ea typeface="+mn-ea"/>
                          <a:cs typeface="+mn-cs"/>
                        </a:rPr>
                        <a:t>QUARTER 2</a:t>
                      </a:r>
                      <a:r>
                        <a:rPr lang="en-ZA" sz="1200" b="0" baseline="0" dirty="0">
                          <a:solidFill>
                            <a:schemeClr val="tx1"/>
                          </a:solidFill>
                          <a:effectLst/>
                          <a:latin typeface="Calibri" panose="020F0502020204030204" pitchFamily="34" charset="0"/>
                          <a:ea typeface="+mn-ea"/>
                          <a:cs typeface="+mn-cs"/>
                        </a:rPr>
                        <a:t> ACTUAL</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0" dirty="0">
                          <a:solidFill>
                            <a:schemeClr val="tx1"/>
                          </a:solidFill>
                          <a:effectLst/>
                          <a:latin typeface="Calibri" panose="020F0502020204030204" pitchFamily="34" charset="0"/>
                        </a:rPr>
                        <a:t>REASON FOR VARIANCE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extLst>
                  <a:ext uri="{0D108BD9-81ED-4DB2-BD59-A6C34878D82A}">
                    <a16:rowId xmlns:a16="http://schemas.microsoft.com/office/drawing/2014/main" val="10001"/>
                  </a:ext>
                </a:extLst>
              </a:tr>
              <a:tr h="1305662">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36000" marR="46990" algn="l" defTabSz="457200" rtl="0" eaLnBrk="1" latinLnBrk="0" hangingPunct="1">
                        <a:lnSpc>
                          <a:spcPct val="115000"/>
                        </a:lnSpc>
                        <a:spcAft>
                          <a:spcPts val="0"/>
                        </a:spcAft>
                      </a:pPr>
                      <a:r>
                        <a:rPr lang="en-GB" sz="1200" b="0" kern="1200" dirty="0">
                          <a:solidFill>
                            <a:schemeClr val="tx1"/>
                          </a:solidFill>
                          <a:effectLst/>
                          <a:latin typeface="Calibri" panose="020F0502020204030204" pitchFamily="34" charset="0"/>
                          <a:ea typeface="+mn-ea"/>
                          <a:cs typeface="+mn-cs"/>
                        </a:rPr>
                        <a:t>To create and produce information and knowledge for better youth development planning and decision making</a:t>
                      </a: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46990" lvl="0" indent="0" algn="l" defTabSz="914400" rtl="0" eaLnBrk="1" fontAlgn="auto" latinLnBrk="0" hangingPunct="1">
                        <a:lnSpc>
                          <a:spcPct val="115000"/>
                        </a:lnSpc>
                        <a:spcBef>
                          <a:spcPts val="0"/>
                        </a:spcBef>
                        <a:spcAft>
                          <a:spcPts val="0"/>
                        </a:spcAft>
                        <a:buClrTx/>
                        <a:buSzTx/>
                        <a:buFontTx/>
                        <a:buNone/>
                        <a:tabLst/>
                        <a:defRPr/>
                      </a:pPr>
                      <a:r>
                        <a:rPr lang="en-GB" sz="1200" b="0" kern="1200" dirty="0">
                          <a:solidFill>
                            <a:schemeClr val="tx1"/>
                          </a:solidFill>
                          <a:effectLst/>
                          <a:latin typeface="Calibri" panose="020F0502020204030204" pitchFamily="34" charset="0"/>
                          <a:ea typeface="+mn-ea"/>
                          <a:cs typeface="+mn-cs"/>
                        </a:rPr>
                        <a:t>Number of programme evaluations and stakeholder satisfaction surveys conducted</a:t>
                      </a:r>
                      <a:endParaRPr lang="en-ZA" sz="1200" b="0" kern="1200" dirty="0">
                        <a:solidFill>
                          <a:schemeClr val="tx1"/>
                        </a:solidFill>
                        <a:effectLst/>
                        <a:latin typeface="Calibri" panose="020F0502020204030204" pitchFamily="34" charset="0"/>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Applicable in quarter 3&amp;4</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GB" sz="1200" kern="1200" dirty="0">
                          <a:solidFill>
                            <a:schemeClr val="tx1"/>
                          </a:solidFill>
                          <a:effectLst/>
                          <a:latin typeface="Calibri" panose="020F0502020204030204" pitchFamily="34" charset="0"/>
                          <a:ea typeface="+mn-ea"/>
                          <a:cs typeface="+mn-cs"/>
                        </a:rPr>
                        <a:t>Target is applicable in quarter 3&amp;4, however the programme managed to conduct two satisfaction surveys during the quarter</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extLst>
                  <a:ext uri="{0D108BD9-81ED-4DB2-BD59-A6C34878D82A}">
                    <a16:rowId xmlns:a16="http://schemas.microsoft.com/office/drawing/2014/main" val="10002"/>
                  </a:ext>
                </a:extLst>
              </a:tr>
              <a:tr h="1913206">
                <a:tc>
                  <a:txBody>
                    <a:bodyPr/>
                    <a:lstStyle/>
                    <a:p>
                      <a:pPr>
                        <a:lnSpc>
                          <a:spcPct val="115000"/>
                        </a:lnSpc>
                        <a:spcAft>
                          <a:spcPts val="0"/>
                        </a:spcAft>
                      </a:pPr>
                      <a:r>
                        <a:rPr lang="en-GB" sz="1200" b="0" kern="1200" dirty="0">
                          <a:solidFill>
                            <a:schemeClr val="tx1"/>
                          </a:solidFill>
                          <a:effectLst/>
                          <a:latin typeface="Calibri" panose="020F0502020204030204" pitchFamily="34" charset="0"/>
                          <a:ea typeface="+mn-ea"/>
                          <a:cs typeface="+mn-cs"/>
                        </a:rPr>
                        <a:t>To mobilise and leverage financial resources from key stakeholders </a:t>
                      </a:r>
                      <a:endParaRPr lang="en-ZA" sz="1200" b="0" kern="1200" dirty="0">
                        <a:solidFill>
                          <a:schemeClr val="tx1"/>
                        </a:solidFill>
                        <a:effectLst/>
                        <a:latin typeface="Calibri" panose="020F0502020204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GB" sz="1200" b="0" kern="1200" dirty="0">
                          <a:solidFill>
                            <a:schemeClr val="tx1"/>
                          </a:solidFill>
                          <a:effectLst/>
                          <a:latin typeface="Calibri" panose="020F0502020204030204" pitchFamily="34" charset="0"/>
                          <a:ea typeface="+mn-ea"/>
                          <a:cs typeface="+mn-cs"/>
                        </a:rPr>
                        <a:t>Total value of funds sourced from the public and private sectors to support the youth development programme base</a:t>
                      </a:r>
                      <a:endParaRPr lang="en-ZA" sz="1200" b="0" kern="1200" dirty="0">
                        <a:solidFill>
                          <a:schemeClr val="tx1"/>
                        </a:solidFill>
                        <a:effectLst/>
                        <a:latin typeface="Calibri" panose="020F0502020204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 30 million</a:t>
                      </a: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R60 478 852,20</a:t>
                      </a: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gn="just">
                        <a:lnSpc>
                          <a:spcPct val="100000"/>
                        </a:lnSpc>
                        <a:spcAft>
                          <a:spcPts val="0"/>
                        </a:spcAft>
                      </a:pPr>
                      <a:r>
                        <a:rPr lang="en-ZA" sz="1200" b="0" kern="1200" dirty="0">
                          <a:solidFill>
                            <a:schemeClr val="tx1"/>
                          </a:solidFill>
                          <a:effectLst/>
                          <a:latin typeface="Calibri" panose="020F0502020204030204" pitchFamily="34" charset="0"/>
                          <a:ea typeface="+mn-ea"/>
                          <a:cs typeface="+mn-cs"/>
                        </a:rPr>
                        <a:t>Target was over-achieved due to increased buy-in from stakeholders</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extLst>
                  <a:ext uri="{0D108BD9-81ED-4DB2-BD59-A6C34878D82A}">
                    <a16:rowId xmlns:a16="http://schemas.microsoft.com/office/drawing/2014/main" val="10003"/>
                  </a:ext>
                </a:extLst>
              </a:tr>
              <a:tr h="1965461">
                <a:tc>
                  <a:txBody>
                    <a:bodyPr/>
                    <a:lstStyle/>
                    <a:p>
                      <a:pPr marR="46990">
                        <a:lnSpc>
                          <a:spcPct val="115000"/>
                        </a:lnSpc>
                        <a:spcAft>
                          <a:spcPts val="0"/>
                        </a:spcAft>
                      </a:pPr>
                      <a:r>
                        <a:rPr lang="en-GB" sz="1200" b="0" kern="1200" dirty="0">
                          <a:solidFill>
                            <a:schemeClr val="tx1"/>
                          </a:solidFill>
                          <a:effectLst/>
                          <a:latin typeface="Calibri" panose="020F0502020204030204" pitchFamily="34" charset="0"/>
                          <a:ea typeface="+mn-ea"/>
                          <a:cs typeface="+mn-cs"/>
                        </a:rPr>
                        <a:t>To lobby key stakeholders to support and implement youth development programmes</a:t>
                      </a:r>
                      <a:endParaRPr lang="en-ZA" sz="1200" b="0" kern="1200" dirty="0">
                        <a:solidFill>
                          <a:schemeClr val="tx1"/>
                        </a:solidFill>
                        <a:effectLst/>
                        <a:latin typeface="Calibri" panose="020F0502020204030204" pitchFamily="34" charset="0"/>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marL="0" marR="46990" lvl="0" indent="0" algn="l" defTabSz="457200" rtl="0" eaLnBrk="1" fontAlgn="auto" latinLnBrk="0" hangingPunct="1">
                        <a:lnSpc>
                          <a:spcPct val="115000"/>
                        </a:lnSpc>
                        <a:spcBef>
                          <a:spcPts val="0"/>
                        </a:spcBef>
                        <a:spcAft>
                          <a:spcPts val="0"/>
                        </a:spcAft>
                        <a:buClrTx/>
                        <a:buSzTx/>
                        <a:buFontTx/>
                        <a:buNone/>
                        <a:tabLst/>
                        <a:defRPr/>
                      </a:pPr>
                      <a:r>
                        <a:rPr lang="en-GB" sz="1200" b="0" kern="1200" dirty="0">
                          <a:solidFill>
                            <a:schemeClr val="tx1"/>
                          </a:solidFill>
                          <a:effectLst/>
                          <a:latin typeface="Calibri" panose="020F0502020204030204" pitchFamily="34" charset="0"/>
                          <a:ea typeface="+mn-ea"/>
                          <a:cs typeface="+mn-cs"/>
                        </a:rPr>
                        <a:t>Number of public and private key stakeholders lobbied to implement youth development programmes</a:t>
                      </a:r>
                      <a:endParaRPr lang="en-ZA" sz="1200" b="0" kern="1200" dirty="0">
                        <a:solidFill>
                          <a:schemeClr val="tx1"/>
                        </a:solidFill>
                        <a:effectLst/>
                        <a:latin typeface="Calibri" panose="020F0502020204030204" pitchFamily="34" charset="0"/>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r>
                        <a:rPr lang="en-ZA" sz="1200" b="0" kern="1200" dirty="0">
                          <a:solidFill>
                            <a:schemeClr val="tx1"/>
                          </a:solidFill>
                          <a:effectLst/>
                          <a:latin typeface="Calibri" panose="020F0502020204030204" pitchFamily="34" charset="0"/>
                          <a:ea typeface="+mn-ea"/>
                          <a:cs typeface="+mn-cs"/>
                        </a:rPr>
                        <a:t>5</a:t>
                      </a: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gn="l">
                        <a:lnSpc>
                          <a:spcPct val="100000"/>
                        </a:lnSpc>
                        <a:spcAft>
                          <a:spcPts val="0"/>
                        </a:spcAft>
                      </a:pPr>
                      <a:r>
                        <a:rPr lang="en-ZA" sz="1200" b="0" kern="1200" dirty="0">
                          <a:solidFill>
                            <a:schemeClr val="tx1"/>
                          </a:solidFill>
                          <a:effectLst/>
                          <a:latin typeface="Calibri" panose="020F0502020204030204" pitchFamily="34" charset="0"/>
                          <a:ea typeface="+mn-ea"/>
                          <a:cs typeface="+mn-cs"/>
                        </a:rPr>
                        <a:t>Target was over-achieved  due to willingness of stakeholders to meet and partner with NYDA</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662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xfrm>
            <a:off x="6464300" y="6376988"/>
            <a:ext cx="190500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C557AE1B-2D82-4A99-859E-38BA24755BEA}" type="slidenum">
              <a:rPr lang="en-GB" sz="1400" b="1">
                <a:solidFill>
                  <a:srgbClr val="FF0000"/>
                </a:solidFill>
                <a:latin typeface="Calibri" panose="020F0502020204030204" pitchFamily="34" charset="0"/>
              </a:rPr>
              <a:pPr eaLnBrk="1" hangingPunct="1"/>
              <a:t>11</a:t>
            </a:fld>
            <a:endParaRPr lang="en-GB" sz="1400" b="1" dirty="0">
              <a:solidFill>
                <a:srgbClr val="FF0000"/>
              </a:solidFill>
              <a:latin typeface="Calibri" panose="020F0502020204030204" pitchFamily="34" charset="0"/>
            </a:endParaRPr>
          </a:p>
        </p:txBody>
      </p:sp>
      <p:sp>
        <p:nvSpPr>
          <p:cNvPr id="3" name="Rectangle 43"/>
          <p:cNvSpPr>
            <a:spLocks noChangeArrowheads="1"/>
          </p:cNvSpPr>
          <p:nvPr/>
        </p:nvSpPr>
        <p:spPr bwMode="auto">
          <a:xfrm>
            <a:off x="4721225" y="-4967575"/>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en-ZA" dirty="0">
                <a:solidFill>
                  <a:srgbClr val="000000"/>
                </a:solidFill>
                <a:latin typeface="Calibri" panose="020F0502020204030204" pitchFamily="34" charset="0"/>
              </a:rPr>
              <a:t/>
            </a:r>
            <a:br>
              <a:rPr lang="en-ZA" dirty="0">
                <a:solidFill>
                  <a:srgbClr val="000000"/>
                </a:solidFill>
                <a:latin typeface="Calibri" panose="020F0502020204030204" pitchFamily="34" charset="0"/>
              </a:rPr>
            </a:br>
            <a:endParaRPr lang="en-ZA" dirty="0">
              <a:solidFill>
                <a:srgbClr val="000000"/>
              </a:solidFill>
              <a:latin typeface="Calibri" panose="020F0502020204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70693108"/>
              </p:ext>
            </p:extLst>
          </p:nvPr>
        </p:nvGraphicFramePr>
        <p:xfrm>
          <a:off x="3" y="48872"/>
          <a:ext cx="9360814" cy="7104102"/>
        </p:xfrm>
        <a:graphic>
          <a:graphicData uri="http://schemas.openxmlformats.org/drawingml/2006/table">
            <a:tbl>
              <a:tblPr firstRow="1" firstCol="1" lastRow="1" lastCol="1" bandRow="1" bandCol="1"/>
              <a:tblGrid>
                <a:gridCol w="1548336">
                  <a:extLst>
                    <a:ext uri="{9D8B030D-6E8A-4147-A177-3AD203B41FA5}">
                      <a16:colId xmlns:a16="http://schemas.microsoft.com/office/drawing/2014/main" val="20000"/>
                    </a:ext>
                  </a:extLst>
                </a:gridCol>
                <a:gridCol w="1594927">
                  <a:extLst>
                    <a:ext uri="{9D8B030D-6E8A-4147-A177-3AD203B41FA5}">
                      <a16:colId xmlns:a16="http://schemas.microsoft.com/office/drawing/2014/main" val="20001"/>
                    </a:ext>
                  </a:extLst>
                </a:gridCol>
                <a:gridCol w="2207328">
                  <a:extLst>
                    <a:ext uri="{9D8B030D-6E8A-4147-A177-3AD203B41FA5}">
                      <a16:colId xmlns:a16="http://schemas.microsoft.com/office/drawing/2014/main" val="20002"/>
                    </a:ext>
                  </a:extLst>
                </a:gridCol>
                <a:gridCol w="2209394">
                  <a:extLst>
                    <a:ext uri="{9D8B030D-6E8A-4147-A177-3AD203B41FA5}">
                      <a16:colId xmlns:a16="http://schemas.microsoft.com/office/drawing/2014/main" val="20003"/>
                    </a:ext>
                  </a:extLst>
                </a:gridCol>
                <a:gridCol w="1800829">
                  <a:extLst>
                    <a:ext uri="{9D8B030D-6E8A-4147-A177-3AD203B41FA5}">
                      <a16:colId xmlns:a16="http://schemas.microsoft.com/office/drawing/2014/main" val="20004"/>
                    </a:ext>
                  </a:extLst>
                </a:gridCol>
              </a:tblGrid>
              <a:tr h="413483">
                <a:tc gridSpan="5">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gn="ctr">
                        <a:lnSpc>
                          <a:spcPct val="115000"/>
                        </a:lnSpc>
                        <a:spcAft>
                          <a:spcPts val="1000"/>
                        </a:spcAft>
                      </a:pPr>
                      <a:r>
                        <a:rPr lang="en-ZA" sz="2400" b="1" dirty="0">
                          <a:solidFill>
                            <a:schemeClr val="tx1"/>
                          </a:solidFill>
                          <a:effectLst/>
                        </a:rPr>
                        <a:t>PROGRAMME AREA 4: GOVERNANCE</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88986">
                <a:tc>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STRATEGIC OBJECTIVE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KEY PERFORMANCE INDICATOR</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QUARTER 2 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QUARTER 2 ACTUALS</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REASON FOR VARIANCE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extLst>
                  <a:ext uri="{0D108BD9-81ED-4DB2-BD59-A6C34878D82A}">
                    <a16:rowId xmlns:a16="http://schemas.microsoft.com/office/drawing/2014/main" val="10001"/>
                  </a:ext>
                </a:extLst>
              </a:tr>
              <a:tr h="951809">
                <a:tc rowSpan="3">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nSpc>
                          <a:spcPct val="115000"/>
                        </a:lnSpc>
                        <a:spcAft>
                          <a:spcPts val="0"/>
                        </a:spcAft>
                      </a:pPr>
                      <a:r>
                        <a:rPr lang="en-GB" sz="1200" kern="1200" baseline="0" dirty="0">
                          <a:solidFill>
                            <a:schemeClr val="tx1"/>
                          </a:solidFill>
                          <a:latin typeface="Calibri" panose="020F0502020204030204" pitchFamily="34" charset="0"/>
                          <a:ea typeface="+mn-ea"/>
                          <a:cs typeface="+mn-cs"/>
                        </a:rPr>
                        <a:t>To establish a credible, efficient and effective organization</a:t>
                      </a:r>
                      <a:endParaRPr lang="en-ZA" sz="1200" kern="1200" baseline="0" dirty="0">
                        <a:solidFill>
                          <a:schemeClr val="tx1"/>
                        </a:solidFill>
                        <a:latin typeface="Calibri" panose="020F0502020204030204" pitchFamily="34" charset="0"/>
                        <a:ea typeface="+mn-ea"/>
                        <a:cs typeface="+mn-cs"/>
                      </a:endParaRPr>
                    </a:p>
                  </a:txBody>
                  <a:tcPr marL="10134" marR="10134"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GB"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ICT Road Map implemented</a:t>
                      </a:r>
                      <a:endParaRPr lang="en-ZA"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1000"/>
                        </a:spcAft>
                      </a:pPr>
                      <a:r>
                        <a:rPr lang="en-GB"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Implemented 50% of phase 1 to 4 of the ICT road map</a:t>
                      </a:r>
                    </a:p>
                    <a:p>
                      <a:pPr algn="l">
                        <a:lnSpc>
                          <a:spcPct val="115000"/>
                        </a:lnSpc>
                        <a:spcAft>
                          <a:spcPts val="1000"/>
                        </a:spcAft>
                      </a:pPr>
                      <a:r>
                        <a:rPr lang="en-GB"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Reviewed 30% of phase 1 to 4 of ICT road map</a:t>
                      </a:r>
                      <a:endParaRPr lang="en-ZA"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1000"/>
                        </a:spcAft>
                      </a:pPr>
                      <a:r>
                        <a:rPr lang="en-ZA"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Achieved 70% implementation and reviewed phase 1 to 4 of ICT road map</a:t>
                      </a: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Target Achieved </a:t>
                      </a: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val="10002"/>
                  </a:ext>
                </a:extLst>
              </a:tr>
              <a:tr h="2398136">
                <a:tc vMerge="1">
                  <a:txBody>
                    <a:bodyPr/>
                    <a:lstStyle/>
                    <a:p>
                      <a:pPr marL="72000">
                        <a:lnSpc>
                          <a:spcPct val="115000"/>
                        </a:lnSpc>
                        <a:spcAft>
                          <a:spcPts val="0"/>
                        </a:spcAft>
                      </a:pP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0" algn="l" defTabSz="457200" rtl="0" eaLnBrk="1" latinLnBrk="0" hangingPunct="1">
                        <a:lnSpc>
                          <a:spcPct val="115000"/>
                        </a:lnSpc>
                        <a:spcAft>
                          <a:spcPts val="1000"/>
                        </a:spcAft>
                      </a:pPr>
                      <a:r>
                        <a:rPr lang="en-GB"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Resources (HR) strategy reviewed and implemented</a:t>
                      </a:r>
                      <a:endParaRPr lang="en-ZA"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10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Implemented phase 1 of the HR strategy</a:t>
                      </a:r>
                    </a:p>
                    <a:p>
                      <a:pPr algn="l">
                        <a:lnSpc>
                          <a:spcPct val="115000"/>
                        </a:lnSpc>
                        <a:spcAft>
                          <a:spcPts val="1000"/>
                        </a:spcAft>
                      </a:pPr>
                      <a:r>
                        <a:rPr lang="en-GB" sz="1200" b="1" kern="1200" dirty="0">
                          <a:solidFill>
                            <a:schemeClr val="tx1"/>
                          </a:solidFill>
                          <a:effectLst/>
                          <a:latin typeface="Calibri" panose="020F0502020204030204" pitchFamily="34" charset="0"/>
                          <a:ea typeface="+mn-ea"/>
                          <a:cs typeface="+mn-cs"/>
                        </a:rPr>
                        <a:t>(Aspects of Phase 1 of the HR Strategy are as follows</a:t>
                      </a:r>
                      <a:r>
                        <a:rPr lang="en-GB" sz="1200" kern="1200" dirty="0">
                          <a:solidFill>
                            <a:schemeClr val="tx1"/>
                          </a:solidFill>
                          <a:effectLst/>
                          <a:latin typeface="Calibri" panose="020F0502020204030204" pitchFamily="34" charset="0"/>
                          <a:ea typeface="+mn-ea"/>
                          <a:cs typeface="+mn-cs"/>
                        </a:rPr>
                        <a:t>: Review HR policies, Re-grading of jobs, Implementation of year 1 of 3-year training plan, Induction programme and Change Management)</a:t>
                      </a:r>
                    </a:p>
                    <a:p>
                      <a:pPr algn="l">
                        <a:lnSpc>
                          <a:spcPct val="115000"/>
                        </a:lnSpc>
                        <a:spcAft>
                          <a:spcPts val="1000"/>
                        </a:spcAft>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0" algn="l" defTabSz="457200" rtl="0" eaLnBrk="1" latinLnBrk="0" hangingPunct="1">
                        <a:lnSpc>
                          <a:spcPct val="115000"/>
                        </a:lnSpc>
                        <a:spcAft>
                          <a:spcPts val="1000"/>
                        </a:spcAft>
                      </a:pPr>
                      <a:r>
                        <a:rPr lang="en-GB" sz="1200" kern="1200" dirty="0">
                          <a:solidFill>
                            <a:schemeClr val="tx1"/>
                          </a:solidFill>
                          <a:effectLst/>
                          <a:latin typeface="Calibri" panose="020F0502020204030204" pitchFamily="34" charset="0"/>
                          <a:ea typeface="+mn-ea"/>
                          <a:cs typeface="+mn-cs"/>
                        </a:rPr>
                        <a:t>The programme managed to conduct Induction, review of policies and the other deliverables  on the</a:t>
                      </a:r>
                      <a:r>
                        <a:rPr lang="en-GB" sz="1200" kern="1200" baseline="0" dirty="0">
                          <a:solidFill>
                            <a:schemeClr val="tx1"/>
                          </a:solidFill>
                          <a:effectLst/>
                          <a:latin typeface="Calibri" panose="020F0502020204030204" pitchFamily="34" charset="0"/>
                          <a:ea typeface="+mn-ea"/>
                          <a:cs typeface="+mn-cs"/>
                        </a:rPr>
                        <a:t> HR Strategy </a:t>
                      </a:r>
                      <a:r>
                        <a:rPr lang="en-GB" sz="1200" kern="1200" dirty="0">
                          <a:solidFill>
                            <a:schemeClr val="tx1"/>
                          </a:solidFill>
                          <a:effectLst/>
                          <a:latin typeface="Calibri" panose="020F0502020204030204" pitchFamily="34" charset="0"/>
                          <a:ea typeface="+mn-ea"/>
                          <a:cs typeface="+mn-cs"/>
                        </a:rPr>
                        <a:t>were not achieved</a:t>
                      </a:r>
                      <a:endParaRPr lang="en-ZA" sz="10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programme could not find suitable service provider for re-grading due to non-compliance to SCM requirements </a:t>
                      </a: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Mitigation</a:t>
                      </a: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process of sourcing a service provider has started, regrading will be concluded before the end of the financial year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val="10003"/>
                  </a:ext>
                </a:extLst>
              </a:tr>
              <a:tr h="2628108">
                <a:tc vMerge="1">
                  <a:txBody>
                    <a:bodyPr/>
                    <a:lstStyle/>
                    <a:p>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1000"/>
                        </a:spcAft>
                      </a:pPr>
                      <a:r>
                        <a:rPr lang="en-GB"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 1 of the 3 year training plan implemented </a:t>
                      </a:r>
                      <a:endParaRPr lang="en-ZA"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1000"/>
                        </a:spcAft>
                      </a:pPr>
                      <a:r>
                        <a:rPr lang="en-GB" sz="1200" kern="1200" dirty="0">
                          <a:solidFill>
                            <a:schemeClr val="dk1"/>
                          </a:solidFill>
                          <a:effectLst/>
                          <a:latin typeface="Calibri" panose="020F0502020204030204"/>
                          <a:ea typeface=""/>
                          <a:cs typeface=""/>
                        </a:rPr>
                        <a:t>Rolled out year 1 of the 3 years  training plan</a:t>
                      </a:r>
                      <a:endParaRPr lang="en-ZA" sz="10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1000"/>
                        </a:spcAft>
                      </a:pPr>
                      <a:r>
                        <a:rPr lang="en-GB" sz="1200" kern="1200" dirty="0">
                          <a:solidFill>
                            <a:schemeClr val="dk1"/>
                          </a:solidFill>
                          <a:effectLst/>
                          <a:latin typeface="Calibri" panose="020F0502020204030204" pitchFamily="34" charset="0"/>
                          <a:ea typeface=""/>
                          <a:cs typeface="Calibri" panose="020F0502020204030204" pitchFamily="34" charset="0"/>
                        </a:rPr>
                        <a:t>Technical training was conducted as prioritised and in a process to review the training plan to align to the training needs of the organisation </a:t>
                      </a:r>
                      <a:endParaRPr lang="en-ZA" sz="1200" b="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The roll out of Year 1 of the training plan could not be implemented as the unit prioritised technical training due to its urgency. </a:t>
                      </a:r>
                    </a:p>
                    <a:p>
                      <a:pPr algn="l">
                        <a:lnSpc>
                          <a:spcPct val="115000"/>
                        </a:lnSpc>
                        <a:spcAft>
                          <a:spcPts val="0"/>
                        </a:spcAft>
                      </a:pPr>
                      <a:r>
                        <a:rPr lang="en-US" sz="1200" b="1" u="sng" dirty="0">
                          <a:effectLst/>
                          <a:latin typeface="Calibri" panose="020F0502020204030204" pitchFamily="34" charset="0"/>
                          <a:ea typeface="Calibri" panose="020F0502020204030204" pitchFamily="34" charset="0"/>
                          <a:cs typeface="Calibri" panose="020F0502020204030204" pitchFamily="34" charset="0"/>
                        </a:rPr>
                        <a:t>Mitigation</a:t>
                      </a:r>
                    </a:p>
                    <a:p>
                      <a:pPr algn="l">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Training plan will be implemented as from quarter 3 and will be completed by end of the financial year 2017/18</a:t>
                      </a: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330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xfrm>
            <a:off x="6464300" y="6376988"/>
            <a:ext cx="190500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C557AE1B-2D82-4A99-859E-38BA24755BEA}" type="slidenum">
              <a:rPr lang="en-GB" sz="1400" b="1">
                <a:solidFill>
                  <a:srgbClr val="FF0000"/>
                </a:solidFill>
                <a:latin typeface="Calibri" panose="020F0502020204030204" pitchFamily="34" charset="0"/>
              </a:rPr>
              <a:pPr eaLnBrk="1" hangingPunct="1"/>
              <a:t>12</a:t>
            </a:fld>
            <a:endParaRPr lang="en-GB" sz="1400" b="1" dirty="0">
              <a:solidFill>
                <a:srgbClr val="FF0000"/>
              </a:solidFill>
              <a:latin typeface="Calibri" panose="020F0502020204030204" pitchFamily="34" charset="0"/>
            </a:endParaRPr>
          </a:p>
        </p:txBody>
      </p:sp>
      <p:sp>
        <p:nvSpPr>
          <p:cNvPr id="3" name="Rectangle 43"/>
          <p:cNvSpPr>
            <a:spLocks noChangeArrowheads="1"/>
          </p:cNvSpPr>
          <p:nvPr/>
        </p:nvSpPr>
        <p:spPr bwMode="auto">
          <a:xfrm>
            <a:off x="4721225" y="-4967575"/>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en-ZA" dirty="0">
                <a:solidFill>
                  <a:srgbClr val="000000"/>
                </a:solidFill>
                <a:latin typeface="Calibri" panose="020F0502020204030204" pitchFamily="34" charset="0"/>
              </a:rPr>
              <a:t/>
            </a:r>
            <a:br>
              <a:rPr lang="en-ZA" dirty="0">
                <a:solidFill>
                  <a:srgbClr val="000000"/>
                </a:solidFill>
                <a:latin typeface="Calibri" panose="020F0502020204030204" pitchFamily="34" charset="0"/>
              </a:rPr>
            </a:br>
            <a:endParaRPr lang="en-ZA" dirty="0">
              <a:solidFill>
                <a:srgbClr val="000000"/>
              </a:solidFill>
              <a:latin typeface="Calibri" panose="020F0502020204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883922669"/>
              </p:ext>
            </p:extLst>
          </p:nvPr>
        </p:nvGraphicFramePr>
        <p:xfrm>
          <a:off x="95534" y="48871"/>
          <a:ext cx="8843750" cy="5312215"/>
        </p:xfrm>
        <a:graphic>
          <a:graphicData uri="http://schemas.openxmlformats.org/drawingml/2006/table">
            <a:tbl>
              <a:tblPr firstRow="1" firstCol="1" lastRow="1" lastCol="1" bandRow="1" bandCol="1"/>
              <a:tblGrid>
                <a:gridCol w="1640106">
                  <a:extLst>
                    <a:ext uri="{9D8B030D-6E8A-4147-A177-3AD203B41FA5}">
                      <a16:colId xmlns:a16="http://schemas.microsoft.com/office/drawing/2014/main" val="20000"/>
                    </a:ext>
                  </a:extLst>
                </a:gridCol>
                <a:gridCol w="1732952">
                  <a:extLst>
                    <a:ext uri="{9D8B030D-6E8A-4147-A177-3AD203B41FA5}">
                      <a16:colId xmlns:a16="http://schemas.microsoft.com/office/drawing/2014/main" val="20001"/>
                    </a:ext>
                  </a:extLst>
                </a:gridCol>
                <a:gridCol w="1681982">
                  <a:extLst>
                    <a:ext uri="{9D8B030D-6E8A-4147-A177-3AD203B41FA5}">
                      <a16:colId xmlns:a16="http://schemas.microsoft.com/office/drawing/2014/main" val="20002"/>
                    </a:ext>
                  </a:extLst>
                </a:gridCol>
                <a:gridCol w="1833846">
                  <a:extLst>
                    <a:ext uri="{9D8B030D-6E8A-4147-A177-3AD203B41FA5}">
                      <a16:colId xmlns:a16="http://schemas.microsoft.com/office/drawing/2014/main" val="20003"/>
                    </a:ext>
                  </a:extLst>
                </a:gridCol>
                <a:gridCol w="1954864">
                  <a:extLst>
                    <a:ext uri="{9D8B030D-6E8A-4147-A177-3AD203B41FA5}">
                      <a16:colId xmlns:a16="http://schemas.microsoft.com/office/drawing/2014/main" val="20004"/>
                    </a:ext>
                  </a:extLst>
                </a:gridCol>
              </a:tblGrid>
              <a:tr h="347652">
                <a:tc gridSpan="5">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gn="ctr">
                        <a:lnSpc>
                          <a:spcPct val="115000"/>
                        </a:lnSpc>
                        <a:spcAft>
                          <a:spcPts val="1000"/>
                        </a:spcAft>
                      </a:pPr>
                      <a:r>
                        <a:rPr lang="en-ZA" sz="2400" b="1" dirty="0">
                          <a:solidFill>
                            <a:schemeClr val="tx1"/>
                          </a:solidFill>
                          <a:effectLst/>
                        </a:rPr>
                        <a:t>PROGRAMME AREA 4: GOVERNANCE</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985818">
                <a:tc>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STRATEGIC OBJECTIVE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KEY PERFORMANCE INDICATOR</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QUARTER</a:t>
                      </a:r>
                      <a:r>
                        <a:rPr lang="en-ZA" sz="1200" b="1" baseline="0" dirty="0">
                          <a:solidFill>
                            <a:schemeClr val="bg1"/>
                          </a:solidFill>
                          <a:effectLst/>
                          <a:latin typeface="Calibri" panose="020F0502020204030204" pitchFamily="34" charset="0"/>
                        </a:rPr>
                        <a:t> 2</a:t>
                      </a:r>
                      <a:r>
                        <a:rPr lang="en-ZA" sz="1200" b="1" dirty="0">
                          <a:solidFill>
                            <a:schemeClr val="bg1"/>
                          </a:solidFill>
                          <a:effectLst/>
                          <a:latin typeface="Calibri" panose="020F0502020204030204" pitchFamily="34" charset="0"/>
                        </a:rPr>
                        <a:t> 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QUARTER  ACTUALS</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REASON FOR VARIANCE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extLst>
                  <a:ext uri="{0D108BD9-81ED-4DB2-BD59-A6C34878D82A}">
                    <a16:rowId xmlns:a16="http://schemas.microsoft.com/office/drawing/2014/main" val="10001"/>
                  </a:ext>
                </a:extLst>
              </a:tr>
              <a:tr h="2003897">
                <a:tc rowSpan="2">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nSpc>
                          <a:spcPct val="115000"/>
                        </a:lnSpc>
                        <a:spcAft>
                          <a:spcPts val="0"/>
                        </a:spcAft>
                      </a:pPr>
                      <a:r>
                        <a:rPr lang="en-GB" sz="1200" kern="1200" baseline="0" dirty="0">
                          <a:solidFill>
                            <a:schemeClr val="tx1"/>
                          </a:solidFill>
                          <a:latin typeface="Calibri" panose="020F0502020204030204" pitchFamily="34" charset="0"/>
                          <a:ea typeface="+mn-ea"/>
                          <a:cs typeface="+mn-cs"/>
                        </a:rPr>
                        <a:t>To establish a credible, efficient and effective organization</a:t>
                      </a:r>
                      <a:endParaRPr lang="en-ZA" sz="1200" kern="1200" baseline="0" dirty="0">
                        <a:solidFill>
                          <a:schemeClr val="tx1"/>
                        </a:solidFill>
                        <a:latin typeface="Calibri" panose="020F0502020204030204" pitchFamily="34" charset="0"/>
                        <a:ea typeface="+mn-ea"/>
                        <a:cs typeface="+mn-cs"/>
                      </a:endParaRPr>
                    </a:p>
                  </a:txBody>
                  <a:tcPr marL="10134" marR="10134"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1000"/>
                        </a:spcAft>
                      </a:pPr>
                      <a:r>
                        <a:rPr lang="en-GB"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Implement an integrated marketing and communication strategy</a:t>
                      </a:r>
                      <a:endParaRPr lang="en-ZA"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1000"/>
                        </a:spcAft>
                      </a:pPr>
                      <a:r>
                        <a:rPr lang="en-GB" sz="1200" kern="1200" dirty="0">
                          <a:solidFill>
                            <a:schemeClr val="tx1"/>
                          </a:solidFill>
                          <a:effectLst/>
                          <a:latin typeface="Calibri" panose="020F0502020204030204" pitchFamily="34" charset="0"/>
                          <a:ea typeface="+mn-ea"/>
                          <a:cs typeface="+mn-cs"/>
                        </a:rPr>
                        <a:t>Finalized local media partnership contracts</a:t>
                      </a:r>
                      <a:endParaRPr lang="en-ZA"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1000"/>
                        </a:spcAft>
                      </a:pPr>
                      <a:r>
                        <a:rPr lang="en-GB" sz="1200" kern="1200" dirty="0">
                          <a:solidFill>
                            <a:schemeClr val="tx1"/>
                          </a:solidFill>
                          <a:effectLst/>
                          <a:latin typeface="Calibri" panose="020F0502020204030204" pitchFamily="34" charset="0"/>
                          <a:ea typeface="+mn-ea"/>
                          <a:cs typeface="+mn-cs"/>
                        </a:rPr>
                        <a:t>Local media partnership contracts not finalised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fontAlgn="base">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The partnership contracts could not be finalised as the agreement was not concluded due to delays that affected the signing off. </a:t>
                      </a:r>
                    </a:p>
                    <a:p>
                      <a:pPr algn="l" fontAlgn="base">
                        <a:lnSpc>
                          <a:spcPct val="115000"/>
                        </a:lnSpc>
                        <a:spcAft>
                          <a:spcPts val="0"/>
                        </a:spcAft>
                      </a:pPr>
                      <a:r>
                        <a:rPr lang="en-US" sz="1200" b="1" u="sng" dirty="0">
                          <a:effectLst/>
                          <a:latin typeface="Calibri" panose="020F0502020204030204" pitchFamily="34" charset="0"/>
                          <a:ea typeface="Calibri" panose="020F0502020204030204" pitchFamily="34" charset="0"/>
                          <a:cs typeface="Calibri" panose="020F0502020204030204" pitchFamily="34" charset="0"/>
                        </a:rPr>
                        <a:t>Mitigation</a:t>
                      </a:r>
                    </a:p>
                    <a:p>
                      <a:pPr algn="l" fontAlgn="base">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Currently waiting for sign off from partners and the Local media partnership contracts will be finalised by end of quarter 3 </a:t>
                      </a:r>
                    </a:p>
                    <a:p>
                      <a:pPr algn="l" fontAlgn="base">
                        <a:lnSpc>
                          <a:spcPct val="115000"/>
                        </a:lnSpc>
                        <a:spcAft>
                          <a:spcPts val="0"/>
                        </a:spcAft>
                      </a:pPr>
                      <a:endParaRPr lang="en-ZA" sz="1200" dirty="0">
                        <a:effectLst/>
                        <a:latin typeface="Times New Roman" panose="02020603050405020304" pitchFamily="18" charset="0"/>
                        <a:ea typeface="Calibri" panose="020F0502020204030204" pitchFamily="34"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val="10002"/>
                  </a:ext>
                </a:extLst>
              </a:tr>
              <a:tr h="1171717">
                <a:tc vMerge="1">
                  <a:txBody>
                    <a:bodyPr/>
                    <a:lstStyle/>
                    <a:p>
                      <a:pPr marL="72000">
                        <a:lnSpc>
                          <a:spcPct val="115000"/>
                        </a:lnSpc>
                        <a:spcAft>
                          <a:spcPts val="0"/>
                        </a:spcAft>
                      </a:pP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0" algn="l" defTabSz="457200" rtl="0" eaLnBrk="1" latinLnBrk="0" hangingPunct="1">
                        <a:lnSpc>
                          <a:spcPct val="115000"/>
                        </a:lnSpc>
                        <a:spcAft>
                          <a:spcPts val="1000"/>
                        </a:spcAft>
                      </a:pPr>
                      <a:r>
                        <a:rPr lang="en-GB" sz="1200" kern="1200" dirty="0">
                          <a:solidFill>
                            <a:schemeClr val="tx1"/>
                          </a:solidFill>
                          <a:effectLst/>
                          <a:latin typeface="Calibri" panose="020F0502020204030204" pitchFamily="34" charset="0"/>
                          <a:ea typeface="+mn-ea"/>
                          <a:cs typeface="Arial" panose="020B0604020202020204" pitchFamily="34" charset="0"/>
                        </a:rPr>
                        <a:t>Payment of legitimate service provider invoices within the 30 day period</a:t>
                      </a:r>
                      <a:endParaRPr lang="en-ZA" sz="1200" b="0" kern="1200" baseline="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1000"/>
                        </a:spcAft>
                      </a:pPr>
                      <a:r>
                        <a:rPr lang="en-GB" sz="1200" kern="1200" dirty="0">
                          <a:solidFill>
                            <a:schemeClr val="tx1"/>
                          </a:solidFill>
                          <a:effectLst/>
                          <a:latin typeface="Calibri" panose="020F0502020204030204" pitchFamily="34" charset="0"/>
                          <a:ea typeface="+mn-ea"/>
                          <a:cs typeface="+mn-cs"/>
                        </a:rPr>
                        <a:t>100% of legitimate service provider invoices paid within the 30-day period</a:t>
                      </a:r>
                      <a:endParaRPr lang="en-ZA"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0"/>
                        </a:spcAft>
                      </a:pPr>
                      <a:r>
                        <a:rPr lang="en-GB" sz="1200" kern="1200" dirty="0">
                          <a:solidFill>
                            <a:schemeClr val="tx1"/>
                          </a:solidFill>
                          <a:effectLst/>
                          <a:latin typeface="Calibri" panose="020F0502020204030204" pitchFamily="34" charset="0"/>
                          <a:ea typeface="+mn-ea"/>
                          <a:cs typeface="+mn-cs"/>
                        </a:rPr>
                        <a:t>Paid 100% of legitimate service provider invoices within the 30-day period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10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Target</a:t>
                      </a:r>
                      <a:r>
                        <a:rPr lang="en-ZA" sz="1200" baseline="0" dirty="0">
                          <a:effectLst/>
                          <a:latin typeface="Calibri" panose="020F0502020204030204" pitchFamily="34" charset="0"/>
                          <a:ea typeface="Calibri" panose="020F0502020204030204" pitchFamily="34" charset="0"/>
                          <a:cs typeface="Times New Roman" panose="02020603050405020304" pitchFamily="18" charset="0"/>
                        </a:rPr>
                        <a:t> achieved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187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lstStyle/>
          <a:p>
            <a:r>
              <a:rPr lang="en-US" dirty="0"/>
              <a:t>Financial performance Quarter 2 2017 / 2018</a:t>
            </a:r>
          </a:p>
        </p:txBody>
      </p:sp>
      <p:sp>
        <p:nvSpPr>
          <p:cNvPr id="4" name="Slide Number Placeholder 3"/>
          <p:cNvSpPr>
            <a:spLocks noGrp="1"/>
          </p:cNvSpPr>
          <p:nvPr>
            <p:ph type="sldNum" sz="quarter" idx="10"/>
          </p:nvPr>
        </p:nvSpPr>
        <p:spPr/>
        <p:txBody>
          <a:bodyPr/>
          <a:lstStyle/>
          <a:p>
            <a:fld id="{E74EB992-C5F4-4C48-9B4B-70D14F16309E}" type="slidenum">
              <a:rPr lang="en-GB" smtClean="0"/>
              <a:pPr/>
              <a:t>13</a:t>
            </a:fld>
            <a:endParaRPr lang="en-GB" dirty="0"/>
          </a:p>
        </p:txBody>
      </p:sp>
    </p:spTree>
    <p:extLst>
      <p:ext uri="{BB962C8B-B14F-4D97-AF65-F5344CB8AC3E}">
        <p14:creationId xmlns:p14="http://schemas.microsoft.com/office/powerpoint/2010/main" val="59411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allocation</a:t>
            </a:r>
          </a:p>
        </p:txBody>
      </p:sp>
      <p:sp>
        <p:nvSpPr>
          <p:cNvPr id="3" name="Slide Number Placeholder 2"/>
          <p:cNvSpPr>
            <a:spLocks noGrp="1"/>
          </p:cNvSpPr>
          <p:nvPr>
            <p:ph type="sldNum" sz="quarter" idx="10"/>
          </p:nvPr>
        </p:nvSpPr>
        <p:spPr/>
        <p:txBody>
          <a:bodyPr/>
          <a:lstStyle/>
          <a:p>
            <a:pPr>
              <a:defRPr/>
            </a:pPr>
            <a:fld id="{38BCDF81-F3EE-40E9-A927-3F773531EC7C}" type="slidenum">
              <a:rPr lang="en-GB" smtClean="0">
                <a:solidFill>
                  <a:srgbClr val="D42E12"/>
                </a:solidFill>
              </a:rPr>
              <a:pPr>
                <a:defRPr/>
              </a:pPr>
              <a:t>14</a:t>
            </a:fld>
            <a:endParaRPr lang="en-GB" dirty="0">
              <a:solidFill>
                <a:srgbClr val="D42E1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85002102"/>
              </p:ext>
            </p:extLst>
          </p:nvPr>
        </p:nvGraphicFramePr>
        <p:xfrm>
          <a:off x="256854" y="1140429"/>
          <a:ext cx="8299575" cy="4755140"/>
        </p:xfrm>
        <a:graphic>
          <a:graphicData uri="http://schemas.openxmlformats.org/drawingml/2006/table">
            <a:tbl>
              <a:tblPr firstRow="1" bandRow="1">
                <a:tableStyleId>{85BE263C-DBD7-4A20-BB59-AAB30ACAA65A}</a:tableStyleId>
              </a:tblPr>
              <a:tblGrid>
                <a:gridCol w="1236747">
                  <a:extLst>
                    <a:ext uri="{9D8B030D-6E8A-4147-A177-3AD203B41FA5}">
                      <a16:colId xmlns:a16="http://schemas.microsoft.com/office/drawing/2014/main" val="20000"/>
                    </a:ext>
                  </a:extLst>
                </a:gridCol>
                <a:gridCol w="1138637">
                  <a:extLst>
                    <a:ext uri="{9D8B030D-6E8A-4147-A177-3AD203B41FA5}">
                      <a16:colId xmlns:a16="http://schemas.microsoft.com/office/drawing/2014/main" val="20001"/>
                    </a:ext>
                  </a:extLst>
                </a:gridCol>
                <a:gridCol w="615454">
                  <a:extLst>
                    <a:ext uri="{9D8B030D-6E8A-4147-A177-3AD203B41FA5}">
                      <a16:colId xmlns:a16="http://schemas.microsoft.com/office/drawing/2014/main" val="20002"/>
                    </a:ext>
                  </a:extLst>
                </a:gridCol>
                <a:gridCol w="1148754">
                  <a:extLst>
                    <a:ext uri="{9D8B030D-6E8A-4147-A177-3AD203B41FA5}">
                      <a16:colId xmlns:a16="http://schemas.microsoft.com/office/drawing/2014/main" val="20003"/>
                    </a:ext>
                  </a:extLst>
                </a:gridCol>
                <a:gridCol w="645749">
                  <a:extLst>
                    <a:ext uri="{9D8B030D-6E8A-4147-A177-3AD203B41FA5}">
                      <a16:colId xmlns:a16="http://schemas.microsoft.com/office/drawing/2014/main" val="20004"/>
                    </a:ext>
                  </a:extLst>
                </a:gridCol>
                <a:gridCol w="1162348">
                  <a:extLst>
                    <a:ext uri="{9D8B030D-6E8A-4147-A177-3AD203B41FA5}">
                      <a16:colId xmlns:a16="http://schemas.microsoft.com/office/drawing/2014/main" val="20005"/>
                    </a:ext>
                  </a:extLst>
                </a:gridCol>
                <a:gridCol w="2351886">
                  <a:extLst>
                    <a:ext uri="{9D8B030D-6E8A-4147-A177-3AD203B41FA5}">
                      <a16:colId xmlns:a16="http://schemas.microsoft.com/office/drawing/2014/main" val="20006"/>
                    </a:ext>
                  </a:extLst>
                </a:gridCol>
              </a:tblGrid>
              <a:tr h="563811">
                <a:tc>
                  <a:txBody>
                    <a:bodyPr/>
                    <a:lstStyle/>
                    <a:p>
                      <a:pPr marL="0" algn="ctr" defTabSz="457200" rtl="0" eaLnBrk="1" latinLnBrk="0" hangingPunct="1"/>
                      <a:r>
                        <a:rPr lang="en-US" sz="1100" kern="1200" dirty="0"/>
                        <a:t>Key Programmatic Area</a:t>
                      </a:r>
                      <a:endParaRPr lang="en-US" sz="1100" b="1" kern="1200" dirty="0">
                        <a:solidFill>
                          <a:schemeClr val="tx1"/>
                        </a:solidFill>
                        <a:latin typeface="Calibri" panose="020F0502020204030204" pitchFamily="34" charset="0"/>
                        <a:ea typeface="+mn-ea"/>
                        <a:cs typeface="+mn-cs"/>
                      </a:endParaRPr>
                    </a:p>
                  </a:txBody>
                  <a:tcPr marL="68580" marR="68580" marT="34290" marB="34290"/>
                </a:tc>
                <a:tc>
                  <a:txBody>
                    <a:bodyPr/>
                    <a:lstStyle/>
                    <a:p>
                      <a:pPr marL="0" algn="ctr" defTabSz="457200" rtl="0" eaLnBrk="1" latinLnBrk="0" hangingPunct="1"/>
                      <a:r>
                        <a:rPr lang="en-US" sz="1100" kern="1200" dirty="0"/>
                        <a:t>Budget allocation </a:t>
                      </a:r>
                    </a:p>
                    <a:p>
                      <a:pPr marL="0" algn="ctr" defTabSz="457200" rtl="0" eaLnBrk="1" latinLnBrk="0" hangingPunct="1"/>
                      <a:r>
                        <a:rPr lang="en-US" sz="1100" kern="1200" dirty="0"/>
                        <a:t>15 / 16</a:t>
                      </a:r>
                      <a:endParaRPr lang="en-US" sz="1100" b="1" kern="1200" dirty="0">
                        <a:solidFill>
                          <a:schemeClr val="tx1"/>
                        </a:solidFill>
                        <a:latin typeface="Calibri" panose="020F0502020204030204" pitchFamily="34" charset="0"/>
                        <a:ea typeface="+mn-ea"/>
                        <a:cs typeface="+mn-cs"/>
                      </a:endParaRPr>
                    </a:p>
                  </a:txBody>
                  <a:tcPr marL="68580" marR="68580" marT="34290" marB="34290"/>
                </a:tc>
                <a:tc>
                  <a:txBody>
                    <a:bodyPr/>
                    <a:lstStyle/>
                    <a:p>
                      <a:pPr marL="0" algn="ctr" defTabSz="457200" rtl="0" eaLnBrk="1" latinLnBrk="0" hangingPunct="1"/>
                      <a:r>
                        <a:rPr lang="en-US" sz="1100" kern="1200" dirty="0"/>
                        <a:t>% change</a:t>
                      </a:r>
                      <a:endParaRPr lang="en-US" sz="1100" b="1" kern="1200" dirty="0">
                        <a:solidFill>
                          <a:schemeClr val="tx1"/>
                        </a:solidFill>
                        <a:latin typeface="Calibri" panose="020F0502020204030204" pitchFamily="34" charset="0"/>
                        <a:ea typeface="+mn-ea"/>
                        <a:cs typeface="+mn-cs"/>
                      </a:endParaRPr>
                    </a:p>
                  </a:txBody>
                  <a:tcPr marL="68580" marR="68580" marT="34290" marB="34290"/>
                </a:tc>
                <a:tc>
                  <a:txBody>
                    <a:bodyPr/>
                    <a:lstStyle/>
                    <a:p>
                      <a:pPr marL="0" algn="ctr" defTabSz="457200" rtl="0" eaLnBrk="1" latinLnBrk="0" hangingPunct="1"/>
                      <a:r>
                        <a:rPr lang="en-US" sz="1100" kern="1200" dirty="0"/>
                        <a:t>Budget allocation </a:t>
                      </a:r>
                    </a:p>
                    <a:p>
                      <a:pPr marL="0" algn="ctr" defTabSz="457200" rtl="0" eaLnBrk="1" latinLnBrk="0" hangingPunct="1"/>
                      <a:r>
                        <a:rPr lang="en-US" sz="1100" kern="1200" dirty="0"/>
                        <a:t>16 / 17</a:t>
                      </a:r>
                      <a:endParaRPr lang="en-US" sz="1100" b="1" kern="1200" dirty="0">
                        <a:solidFill>
                          <a:schemeClr val="tx1"/>
                        </a:solidFill>
                        <a:latin typeface="Calibri" panose="020F0502020204030204" pitchFamily="34" charset="0"/>
                        <a:ea typeface="+mn-ea"/>
                        <a:cs typeface="+mn-cs"/>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t>% change</a:t>
                      </a:r>
                      <a:endParaRPr lang="en-US" sz="1100" b="1" kern="1200" dirty="0">
                        <a:solidFill>
                          <a:schemeClr val="tx1"/>
                        </a:solidFill>
                        <a:latin typeface="Calibri" panose="020F0502020204030204" pitchFamily="34" charset="0"/>
                        <a:ea typeface="+mn-ea"/>
                        <a:cs typeface="+mn-cs"/>
                      </a:endParaRPr>
                    </a:p>
                  </a:txBody>
                  <a:tcPr marL="68580" marR="68580" marT="34290" marB="34290"/>
                </a:tc>
                <a:tc>
                  <a:txBody>
                    <a:bodyPr/>
                    <a:lstStyle/>
                    <a:p>
                      <a:pPr marL="0" algn="ctr" defTabSz="457200" rtl="0" eaLnBrk="1" latinLnBrk="0" hangingPunct="1"/>
                      <a:r>
                        <a:rPr lang="en-US" sz="1100" kern="1200" dirty="0"/>
                        <a:t>Budget allocation</a:t>
                      </a:r>
                    </a:p>
                    <a:p>
                      <a:pPr marL="0" algn="ctr" defTabSz="457200" rtl="0" eaLnBrk="1" latinLnBrk="0" hangingPunct="1"/>
                      <a:r>
                        <a:rPr lang="en-US" sz="1100" kern="1200" dirty="0"/>
                        <a:t>17 / 18</a:t>
                      </a:r>
                      <a:endParaRPr lang="en-US" sz="1100" b="1" kern="1200" dirty="0">
                        <a:solidFill>
                          <a:schemeClr val="tx1"/>
                        </a:solidFill>
                        <a:latin typeface="Calibri" panose="020F0502020204030204" pitchFamily="34" charset="0"/>
                        <a:ea typeface="+mn-ea"/>
                        <a:cs typeface="+mn-cs"/>
                      </a:endParaRPr>
                    </a:p>
                  </a:txBody>
                  <a:tcPr marL="68580" marR="68580" marT="34290" marB="34290"/>
                </a:tc>
                <a:tc>
                  <a:txBody>
                    <a:bodyPr/>
                    <a:lstStyle/>
                    <a:p>
                      <a:pPr marL="0" algn="ctr" defTabSz="457200" rtl="0" eaLnBrk="1" latinLnBrk="0" hangingPunct="1"/>
                      <a:r>
                        <a:rPr lang="en-US" sz="1100" kern="1200" dirty="0"/>
                        <a:t>Medium Term Strategic Framework outcome</a:t>
                      </a:r>
                      <a:endParaRPr lang="en-US" sz="1100" b="1" kern="1200" dirty="0">
                        <a:solidFill>
                          <a:schemeClr val="tx1"/>
                        </a:solidFill>
                        <a:latin typeface="Calibri" panose="020F0502020204030204" pitchFamily="34" charset="0"/>
                        <a:ea typeface="+mn-ea"/>
                        <a:cs typeface="+mn-cs"/>
                      </a:endParaRPr>
                    </a:p>
                  </a:txBody>
                  <a:tcPr marL="68580" marR="68580" marT="34290" marB="34290"/>
                </a:tc>
                <a:extLst>
                  <a:ext uri="{0D108BD9-81ED-4DB2-BD59-A6C34878D82A}">
                    <a16:rowId xmlns:a16="http://schemas.microsoft.com/office/drawing/2014/main" val="10000"/>
                  </a:ext>
                </a:extLst>
              </a:tr>
              <a:tr h="433072">
                <a:tc>
                  <a:txBody>
                    <a:bodyPr/>
                    <a:lstStyle/>
                    <a:p>
                      <a:pPr algn="l"/>
                      <a:r>
                        <a:rPr lang="en-US" sz="1100" b="0" dirty="0"/>
                        <a:t>Economic Participation</a:t>
                      </a:r>
                      <a:endParaRPr lang="en-US" sz="1100" b="0" dirty="0">
                        <a:solidFill>
                          <a:schemeClr val="tx1"/>
                        </a:solidFill>
                        <a:latin typeface="Calibri" panose="020F0502020204030204" pitchFamily="34" charset="0"/>
                      </a:endParaRPr>
                    </a:p>
                  </a:txBody>
                  <a:tcPr marL="68580" marR="68580" marT="34290" marB="34290" anchor="ctr"/>
                </a:tc>
                <a:tc>
                  <a:txBody>
                    <a:bodyPr/>
                    <a:lstStyle/>
                    <a:p>
                      <a:pPr algn="r"/>
                      <a:r>
                        <a:rPr lang="en-US" sz="1100" dirty="0"/>
                        <a:t>R46 776 209</a:t>
                      </a:r>
                      <a:endParaRPr lang="en-US" sz="1100" dirty="0">
                        <a:solidFill>
                          <a:schemeClr val="tx1"/>
                        </a:solidFill>
                        <a:latin typeface="Calibri" panose="020F0502020204030204" pitchFamily="34" charset="0"/>
                      </a:endParaRPr>
                    </a:p>
                  </a:txBody>
                  <a:tcPr marL="68580" marR="68580" marT="34290" marB="34290" anchor="ctr"/>
                </a:tc>
                <a:tc>
                  <a:txBody>
                    <a:bodyPr/>
                    <a:lstStyle/>
                    <a:p>
                      <a:pPr algn="ctr" fontAlgn="b"/>
                      <a:r>
                        <a:rPr lang="en-US" sz="1100" u="none" strike="noStrike" dirty="0">
                          <a:effectLst/>
                        </a:rPr>
                        <a:t>27%</a:t>
                      </a:r>
                      <a:endParaRPr lang="en-US" sz="1100" b="0" i="0" u="none" strike="noStrike" dirty="0">
                        <a:solidFill>
                          <a:schemeClr val="tx1"/>
                        </a:solidFill>
                        <a:effectLst/>
                        <a:latin typeface="Calibri" panose="020F0502020204030204" pitchFamily="34" charset="0"/>
                      </a:endParaRPr>
                    </a:p>
                  </a:txBody>
                  <a:tcPr marL="4763" marR="4763" marT="4763" marB="0" anchor="ctr"/>
                </a:tc>
                <a:tc>
                  <a:txBody>
                    <a:bodyPr/>
                    <a:lstStyle/>
                    <a:p>
                      <a:pPr algn="r"/>
                      <a:r>
                        <a:rPr lang="en-US" sz="1100" dirty="0"/>
                        <a:t>R59 253 300</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algn="ctr" defTabSz="457200" rtl="0" eaLnBrk="1" fontAlgn="b" latinLnBrk="0" hangingPunct="1"/>
                      <a:r>
                        <a:rPr lang="en-US" sz="1100" u="none" strike="noStrike" kern="1200" dirty="0">
                          <a:effectLst/>
                        </a:rPr>
                        <a:t>16%</a:t>
                      </a:r>
                      <a:endParaRPr lang="en-US" sz="1100" b="0" i="0" u="none" strike="noStrike" kern="1200" dirty="0">
                        <a:solidFill>
                          <a:schemeClr val="tx1"/>
                        </a:solidFill>
                        <a:effectLst/>
                        <a:latin typeface="Calibri" panose="020F0502020204030204" pitchFamily="34" charset="0"/>
                        <a:ea typeface="+mn-ea"/>
                        <a:cs typeface="+mn-cs"/>
                      </a:endParaRPr>
                    </a:p>
                  </a:txBody>
                  <a:tcPr marL="4763" marR="4763" marT="4763" marB="0" anchor="ctr"/>
                </a:tc>
                <a:tc>
                  <a:txBody>
                    <a:bodyPr/>
                    <a:lstStyle/>
                    <a:p>
                      <a:pPr algn="r"/>
                      <a:r>
                        <a:rPr lang="en-US" sz="1100" dirty="0"/>
                        <a:t>R68 777 015</a:t>
                      </a:r>
                      <a:endParaRPr lang="en-US" sz="1100" dirty="0">
                        <a:solidFill>
                          <a:schemeClr val="tx1"/>
                        </a:solidFill>
                        <a:latin typeface="Calibri" panose="020F0502020204030204" pitchFamily="34" charset="0"/>
                      </a:endParaRPr>
                    </a:p>
                  </a:txBody>
                  <a:tcPr marL="68580" marR="68580" marT="34290" marB="34290" anchor="ctr"/>
                </a:tc>
                <a:tc>
                  <a:txBody>
                    <a:bodyPr/>
                    <a:lstStyle/>
                    <a:p>
                      <a:pPr algn="l"/>
                      <a:r>
                        <a:rPr lang="en-US" sz="1100" i="1" dirty="0"/>
                        <a:t>Decent employment through inclusive</a:t>
                      </a:r>
                      <a:r>
                        <a:rPr lang="en-US" sz="1100" i="1" baseline="0" dirty="0"/>
                        <a:t> economic growth</a:t>
                      </a:r>
                      <a:endParaRPr lang="en-US" sz="11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1"/>
                  </a:ext>
                </a:extLst>
              </a:tr>
              <a:tr h="612838">
                <a:tc>
                  <a:txBody>
                    <a:bodyPr/>
                    <a:lstStyle/>
                    <a:p>
                      <a:r>
                        <a:rPr lang="en-US" sz="1100" b="0" dirty="0"/>
                        <a:t>Education and skills development</a:t>
                      </a:r>
                      <a:endParaRPr lang="en-US" sz="1100" b="0" dirty="0">
                        <a:solidFill>
                          <a:schemeClr val="tx1"/>
                        </a:solidFill>
                        <a:latin typeface="Calibri" panose="020F0502020204030204" pitchFamily="34" charset="0"/>
                      </a:endParaRPr>
                    </a:p>
                  </a:txBody>
                  <a:tcPr marL="68580" marR="68580" marT="34290" marB="34290" anchor="ctr"/>
                </a:tc>
                <a:tc>
                  <a:txBody>
                    <a:bodyPr/>
                    <a:lstStyle/>
                    <a:p>
                      <a:pPr algn="r"/>
                      <a:r>
                        <a:rPr lang="en-US" sz="1100" dirty="0"/>
                        <a:t>R51 987 305</a:t>
                      </a:r>
                      <a:endParaRPr lang="en-US" sz="1100" dirty="0">
                        <a:solidFill>
                          <a:schemeClr val="tx1"/>
                        </a:solidFill>
                        <a:latin typeface="Calibri" panose="020F0502020204030204" pitchFamily="34" charset="0"/>
                      </a:endParaRPr>
                    </a:p>
                  </a:txBody>
                  <a:tcPr marL="68580" marR="68580" marT="34290" marB="34290" anchor="ctr"/>
                </a:tc>
                <a:tc>
                  <a:txBody>
                    <a:bodyPr/>
                    <a:lstStyle/>
                    <a:p>
                      <a:pPr algn="ctr" fontAlgn="b"/>
                      <a:r>
                        <a:rPr lang="en-US" sz="1100" u="none" strike="noStrike" dirty="0">
                          <a:effectLst/>
                        </a:rPr>
                        <a:t>43%</a:t>
                      </a:r>
                      <a:endParaRPr lang="en-US" sz="1100" b="0" i="0" u="none" strike="noStrike" dirty="0">
                        <a:solidFill>
                          <a:schemeClr val="tx1"/>
                        </a:solidFill>
                        <a:effectLst/>
                        <a:latin typeface="Calibri" panose="020F0502020204030204" pitchFamily="34" charset="0"/>
                      </a:endParaRPr>
                    </a:p>
                  </a:txBody>
                  <a:tcPr marL="4763" marR="4763" marT="4763" marB="0" anchor="ctr"/>
                </a:tc>
                <a:tc>
                  <a:txBody>
                    <a:bodyPr/>
                    <a:lstStyle/>
                    <a:p>
                      <a:pPr algn="r"/>
                      <a:r>
                        <a:rPr lang="en-US" sz="1100" dirty="0"/>
                        <a:t>R74 099 686</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algn="ctr" defTabSz="457200" rtl="0" eaLnBrk="1" fontAlgn="b" latinLnBrk="0" hangingPunct="1"/>
                      <a:r>
                        <a:rPr lang="en-US" sz="1100" u="none" strike="noStrike" kern="1200" dirty="0">
                          <a:effectLst/>
                        </a:rPr>
                        <a:t>1%</a:t>
                      </a:r>
                      <a:endParaRPr lang="en-US" sz="1100" b="0" i="0" u="none" strike="noStrike" kern="1200" dirty="0">
                        <a:solidFill>
                          <a:schemeClr val="tx1"/>
                        </a:solidFill>
                        <a:effectLst/>
                        <a:latin typeface="Calibri" panose="020F0502020204030204" pitchFamily="34" charset="0"/>
                        <a:ea typeface="+mn-ea"/>
                        <a:cs typeface="+mn-cs"/>
                      </a:endParaRPr>
                    </a:p>
                  </a:txBody>
                  <a:tcPr marL="4763" marR="4763" marT="4763" marB="0" anchor="ctr"/>
                </a:tc>
                <a:tc>
                  <a:txBody>
                    <a:bodyPr/>
                    <a:lstStyle/>
                    <a:p>
                      <a:pPr algn="r"/>
                      <a:r>
                        <a:rPr lang="en-US" sz="1100" dirty="0"/>
                        <a:t>R72 853 169</a:t>
                      </a:r>
                      <a:endParaRPr lang="en-US" sz="1100" dirty="0">
                        <a:solidFill>
                          <a:schemeClr val="tx1"/>
                        </a:solidFill>
                        <a:latin typeface="Calibri" panose="020F0502020204030204" pitchFamily="34" charset="0"/>
                      </a:endParaRPr>
                    </a:p>
                  </a:txBody>
                  <a:tcPr marL="68580" marR="68580" marT="34290" marB="34290" anchor="ctr"/>
                </a:tc>
                <a:tc>
                  <a:txBody>
                    <a:bodyPr/>
                    <a:lstStyle/>
                    <a:p>
                      <a:pPr algn="l"/>
                      <a:r>
                        <a:rPr lang="en-US" sz="1100" i="1" dirty="0"/>
                        <a:t>Quality basic education &amp; decent</a:t>
                      </a:r>
                      <a:r>
                        <a:rPr lang="en-US" sz="1100" i="1" baseline="0" dirty="0"/>
                        <a:t> employment through inclusive economic growth</a:t>
                      </a:r>
                      <a:endParaRPr lang="en-US" sz="11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2"/>
                  </a:ext>
                </a:extLst>
              </a:tr>
              <a:tr h="433072">
                <a:tc>
                  <a:txBody>
                    <a:bodyPr/>
                    <a:lstStyle/>
                    <a:p>
                      <a:r>
                        <a:rPr lang="en-US" sz="1100" b="0" dirty="0"/>
                        <a:t>National Youth Service</a:t>
                      </a:r>
                      <a:endParaRPr lang="en-US" sz="1100" b="0" dirty="0">
                        <a:solidFill>
                          <a:schemeClr val="tx1"/>
                        </a:solidFill>
                        <a:latin typeface="Calibri" panose="020F0502020204030204" pitchFamily="34" charset="0"/>
                      </a:endParaRPr>
                    </a:p>
                  </a:txBody>
                  <a:tcPr marL="68580" marR="68580" marT="34290" marB="34290" anchor="ctr"/>
                </a:tc>
                <a:tc>
                  <a:txBody>
                    <a:bodyPr/>
                    <a:lstStyle/>
                    <a:p>
                      <a:pPr algn="r"/>
                      <a:r>
                        <a:rPr lang="en-US" sz="1100" dirty="0"/>
                        <a:t>R20 496 050</a:t>
                      </a:r>
                      <a:endParaRPr lang="en-US" sz="1100" dirty="0">
                        <a:solidFill>
                          <a:schemeClr val="tx1"/>
                        </a:solidFill>
                        <a:latin typeface="Calibri" panose="020F0502020204030204" pitchFamily="34" charset="0"/>
                      </a:endParaRPr>
                    </a:p>
                  </a:txBody>
                  <a:tcPr marL="68580" marR="68580" marT="34290" marB="34290" anchor="ctr"/>
                </a:tc>
                <a:tc>
                  <a:txBody>
                    <a:bodyPr/>
                    <a:lstStyle/>
                    <a:p>
                      <a:pPr algn="ctr" fontAlgn="b"/>
                      <a:r>
                        <a:rPr lang="en-US" sz="1100" u="none" strike="noStrike" dirty="0">
                          <a:effectLst/>
                        </a:rPr>
                        <a:t>177%</a:t>
                      </a:r>
                      <a:endParaRPr lang="en-US" sz="1100" b="0" i="0" u="none" strike="noStrike" dirty="0">
                        <a:solidFill>
                          <a:schemeClr val="tx1"/>
                        </a:solidFill>
                        <a:effectLst/>
                        <a:latin typeface="Calibri" panose="020F0502020204030204" pitchFamily="34" charset="0"/>
                      </a:endParaRPr>
                    </a:p>
                  </a:txBody>
                  <a:tcPr marL="4763" marR="4763" marT="4763" marB="0" anchor="ctr"/>
                </a:tc>
                <a:tc>
                  <a:txBody>
                    <a:bodyPr/>
                    <a:lstStyle/>
                    <a:p>
                      <a:pPr algn="r"/>
                      <a:r>
                        <a:rPr lang="en-US" sz="1100" dirty="0"/>
                        <a:t>R56</a:t>
                      </a:r>
                      <a:r>
                        <a:rPr lang="en-US" sz="1100" baseline="0" dirty="0"/>
                        <a:t> 802 100</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algn="ctr" defTabSz="457200" rtl="0" eaLnBrk="1" fontAlgn="b" latinLnBrk="0" hangingPunct="1"/>
                      <a:r>
                        <a:rPr lang="en-US" sz="1100" u="none" strike="noStrike" kern="1200" dirty="0">
                          <a:effectLst/>
                        </a:rPr>
                        <a:t>1%</a:t>
                      </a:r>
                      <a:endParaRPr lang="en-US" sz="1100" b="0" i="0" u="none" strike="noStrike" kern="1200" dirty="0">
                        <a:solidFill>
                          <a:schemeClr val="tx1"/>
                        </a:solidFill>
                        <a:effectLst/>
                        <a:latin typeface="Calibri" panose="020F0502020204030204" pitchFamily="34" charset="0"/>
                        <a:ea typeface="+mn-ea"/>
                        <a:cs typeface="+mn-cs"/>
                      </a:endParaRPr>
                    </a:p>
                  </a:txBody>
                  <a:tcPr marL="4763" marR="4763" marT="4763" marB="0" anchor="ctr"/>
                </a:tc>
                <a:tc>
                  <a:txBody>
                    <a:bodyPr/>
                    <a:lstStyle/>
                    <a:p>
                      <a:pPr algn="r"/>
                      <a:r>
                        <a:rPr lang="en-US" sz="1100" dirty="0"/>
                        <a:t>R40 043 329</a:t>
                      </a:r>
                      <a:endParaRPr lang="en-US" sz="1100" dirty="0">
                        <a:solidFill>
                          <a:schemeClr val="tx1"/>
                        </a:solidFill>
                        <a:latin typeface="Calibri" panose="020F0502020204030204" pitchFamily="34" charset="0"/>
                      </a:endParaRPr>
                    </a:p>
                  </a:txBody>
                  <a:tcPr marL="68580" marR="68580" marT="34290" marB="34290" anchor="ctr"/>
                </a:tc>
                <a:tc>
                  <a:txBody>
                    <a:bodyPr/>
                    <a:lstStyle/>
                    <a:p>
                      <a:pPr algn="l"/>
                      <a:r>
                        <a:rPr lang="en-US" sz="1100" i="1" dirty="0"/>
                        <a:t>Nation building and social cohesion</a:t>
                      </a:r>
                      <a:endParaRPr lang="en-US" sz="11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3"/>
                  </a:ext>
                </a:extLst>
              </a:tr>
              <a:tr h="612838">
                <a:tc>
                  <a:txBody>
                    <a:bodyPr/>
                    <a:lstStyle/>
                    <a:p>
                      <a:r>
                        <a:rPr lang="en-US" sz="1100" b="0" dirty="0"/>
                        <a:t>Service Delivery Channel</a:t>
                      </a:r>
                      <a:endParaRPr lang="en-US" sz="1100" b="0" dirty="0">
                        <a:solidFill>
                          <a:schemeClr val="tx1"/>
                        </a:solidFill>
                        <a:latin typeface="Calibri" panose="020F0502020204030204" pitchFamily="34" charset="0"/>
                      </a:endParaRPr>
                    </a:p>
                  </a:txBody>
                  <a:tcPr marL="68580" marR="68580" marT="34290" marB="34290" anchor="ctr"/>
                </a:tc>
                <a:tc>
                  <a:txBody>
                    <a:bodyPr/>
                    <a:lstStyle/>
                    <a:p>
                      <a:pPr algn="r"/>
                      <a:r>
                        <a:rPr lang="en-US" sz="1100" dirty="0"/>
                        <a:t>R31 391 913</a:t>
                      </a:r>
                      <a:endParaRPr lang="en-US" sz="1100" dirty="0">
                        <a:solidFill>
                          <a:schemeClr val="tx1"/>
                        </a:solidFill>
                        <a:latin typeface="Calibri" panose="020F0502020204030204" pitchFamily="34" charset="0"/>
                      </a:endParaRPr>
                    </a:p>
                  </a:txBody>
                  <a:tcPr marL="68580" marR="68580" marT="34290" marB="34290" anchor="ctr"/>
                </a:tc>
                <a:tc>
                  <a:txBody>
                    <a:bodyPr/>
                    <a:lstStyle/>
                    <a:p>
                      <a:pPr algn="ctr" fontAlgn="b"/>
                      <a:r>
                        <a:rPr lang="en-US" sz="1100" u="none" strike="noStrike" dirty="0">
                          <a:effectLst/>
                        </a:rPr>
                        <a:t>-22%</a:t>
                      </a:r>
                      <a:endParaRPr lang="en-US" sz="1100" b="0" i="0" u="none" strike="noStrike" dirty="0">
                        <a:solidFill>
                          <a:schemeClr val="tx1"/>
                        </a:solidFill>
                        <a:effectLst/>
                        <a:latin typeface="Calibri" panose="020F0502020204030204" pitchFamily="34" charset="0"/>
                      </a:endParaRPr>
                    </a:p>
                  </a:txBody>
                  <a:tcPr marL="4763" marR="4763" marT="4763" marB="0" anchor="ctr"/>
                </a:tc>
                <a:tc>
                  <a:txBody>
                    <a:bodyPr/>
                    <a:lstStyle/>
                    <a:p>
                      <a:pPr algn="r"/>
                      <a:r>
                        <a:rPr lang="en-US" sz="1100" dirty="0"/>
                        <a:t>R24 611 821</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algn="ctr" defTabSz="457200" rtl="0" eaLnBrk="1" fontAlgn="b" latinLnBrk="0" hangingPunct="1"/>
                      <a:r>
                        <a:rPr lang="en-US" sz="1100" u="none" strike="noStrike" kern="1200" dirty="0">
                          <a:effectLst/>
                        </a:rPr>
                        <a:t>39%</a:t>
                      </a:r>
                      <a:endParaRPr lang="en-US" sz="1100" b="0" i="0" u="none" strike="noStrike" kern="1200" dirty="0">
                        <a:solidFill>
                          <a:schemeClr val="tx1"/>
                        </a:solidFill>
                        <a:effectLst/>
                        <a:latin typeface="Calibri" panose="020F0502020204030204" pitchFamily="34" charset="0"/>
                        <a:ea typeface="+mn-ea"/>
                        <a:cs typeface="+mn-cs"/>
                      </a:endParaRPr>
                    </a:p>
                  </a:txBody>
                  <a:tcPr marL="4763" marR="4763" marT="4763" marB="0" anchor="ctr"/>
                </a:tc>
                <a:tc>
                  <a:txBody>
                    <a:bodyPr/>
                    <a:lstStyle/>
                    <a:p>
                      <a:pPr algn="r"/>
                      <a:r>
                        <a:rPr lang="en-US" sz="1100" dirty="0"/>
                        <a:t>R34</a:t>
                      </a:r>
                      <a:r>
                        <a:rPr lang="en-US" sz="1100" baseline="0" dirty="0"/>
                        <a:t> 140 983</a:t>
                      </a:r>
                      <a:endParaRPr lang="en-US" sz="1100" dirty="0">
                        <a:solidFill>
                          <a:schemeClr val="tx1"/>
                        </a:solidFill>
                        <a:latin typeface="Calibri" panose="020F0502020204030204" pitchFamily="34" charset="0"/>
                      </a:endParaRPr>
                    </a:p>
                  </a:txBody>
                  <a:tcPr marL="68580" marR="68580" marT="34290" marB="34290" anchor="ctr"/>
                </a:tc>
                <a:tc>
                  <a:txBody>
                    <a:bodyPr/>
                    <a:lstStyle/>
                    <a:p>
                      <a:pPr algn="l"/>
                      <a:r>
                        <a:rPr lang="en-US" sz="1100" i="1" dirty="0"/>
                        <a:t>An efficient, effective and development orientated public service</a:t>
                      </a:r>
                      <a:endParaRPr lang="en-US" sz="11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4"/>
                  </a:ext>
                </a:extLst>
              </a:tr>
              <a:tr h="433072">
                <a:tc>
                  <a:txBody>
                    <a:bodyPr/>
                    <a:lstStyle/>
                    <a:p>
                      <a:r>
                        <a:rPr lang="en-US" sz="1100" b="0" dirty="0"/>
                        <a:t>Research and Policy</a:t>
                      </a:r>
                      <a:endParaRPr lang="en-US" sz="1100" b="0" dirty="0">
                        <a:solidFill>
                          <a:schemeClr val="tx1"/>
                        </a:solidFill>
                        <a:latin typeface="Calibri" panose="020F0502020204030204" pitchFamily="34" charset="0"/>
                      </a:endParaRPr>
                    </a:p>
                  </a:txBody>
                  <a:tcPr marL="68580" marR="68580" marT="34290" marB="34290" anchor="ctr"/>
                </a:tc>
                <a:tc>
                  <a:txBody>
                    <a:bodyPr/>
                    <a:lstStyle/>
                    <a:p>
                      <a:pPr algn="r"/>
                      <a:r>
                        <a:rPr lang="en-US" sz="1100" dirty="0"/>
                        <a:t>R12 371 896</a:t>
                      </a:r>
                      <a:endParaRPr lang="en-US" sz="1100" dirty="0">
                        <a:solidFill>
                          <a:schemeClr val="tx1"/>
                        </a:solidFill>
                        <a:latin typeface="Calibri" panose="020F0502020204030204" pitchFamily="34" charset="0"/>
                      </a:endParaRPr>
                    </a:p>
                  </a:txBody>
                  <a:tcPr marL="68580" marR="68580" marT="34290" marB="34290" anchor="ctr"/>
                </a:tc>
                <a:tc>
                  <a:txBody>
                    <a:bodyPr/>
                    <a:lstStyle/>
                    <a:p>
                      <a:pPr algn="ctr" fontAlgn="b"/>
                      <a:r>
                        <a:rPr lang="en-US" sz="1100" u="none" strike="noStrike" dirty="0">
                          <a:effectLst/>
                        </a:rPr>
                        <a:t>-18%</a:t>
                      </a:r>
                      <a:endParaRPr lang="en-US" sz="1100" b="0" i="0" u="none" strike="noStrike" dirty="0">
                        <a:solidFill>
                          <a:schemeClr val="tx1"/>
                        </a:solidFill>
                        <a:effectLst/>
                        <a:latin typeface="Calibri" panose="020F0502020204030204" pitchFamily="34" charset="0"/>
                      </a:endParaRPr>
                    </a:p>
                  </a:txBody>
                  <a:tcPr marL="4763" marR="4763" marT="4763" marB="0" anchor="ctr"/>
                </a:tc>
                <a:tc>
                  <a:txBody>
                    <a:bodyPr/>
                    <a:lstStyle/>
                    <a:p>
                      <a:pPr algn="r"/>
                      <a:r>
                        <a:rPr lang="en-US" sz="1100" dirty="0"/>
                        <a:t>R10 173 573</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algn="ctr" defTabSz="457200" rtl="0" eaLnBrk="1" fontAlgn="b" latinLnBrk="0" hangingPunct="1"/>
                      <a:r>
                        <a:rPr lang="en-US" sz="1100" u="none" strike="noStrike" kern="1200" dirty="0">
                          <a:effectLst/>
                        </a:rPr>
                        <a:t>-4%</a:t>
                      </a:r>
                      <a:endParaRPr lang="en-US" sz="1100" b="0" i="0" u="none" strike="noStrike" kern="1200" dirty="0">
                        <a:solidFill>
                          <a:schemeClr val="tx1"/>
                        </a:solidFill>
                        <a:effectLst/>
                        <a:latin typeface="Calibri" panose="020F0502020204030204" pitchFamily="34" charset="0"/>
                        <a:ea typeface="+mn-ea"/>
                        <a:cs typeface="+mn-cs"/>
                      </a:endParaRPr>
                    </a:p>
                  </a:txBody>
                  <a:tcPr marL="4763" marR="4763" marT="4763" marB="0" anchor="ctr"/>
                </a:tc>
                <a:tc>
                  <a:txBody>
                    <a:bodyPr/>
                    <a:lstStyle/>
                    <a:p>
                      <a:pPr algn="r"/>
                      <a:r>
                        <a:rPr lang="en-US" sz="1100" dirty="0"/>
                        <a:t>R9 726 600</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1" dirty="0"/>
                        <a:t>Decent employment through inclusive</a:t>
                      </a:r>
                      <a:r>
                        <a:rPr lang="en-US" sz="1100" i="1" baseline="0" dirty="0"/>
                        <a:t> economic growth</a:t>
                      </a:r>
                      <a:endParaRPr lang="en-US" sz="11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5"/>
                  </a:ext>
                </a:extLst>
              </a:tr>
              <a:tr h="612838">
                <a:tc>
                  <a:txBody>
                    <a:bodyPr/>
                    <a:lstStyle/>
                    <a:p>
                      <a:r>
                        <a:rPr lang="en-US" sz="1100" b="0" dirty="0"/>
                        <a:t>Administration</a:t>
                      </a:r>
                      <a:endParaRPr lang="en-US" sz="1100" b="0" dirty="0">
                        <a:solidFill>
                          <a:schemeClr val="tx1"/>
                        </a:solidFill>
                        <a:latin typeface="Calibri" panose="020F0502020204030204" pitchFamily="34" charset="0"/>
                      </a:endParaRPr>
                    </a:p>
                  </a:txBody>
                  <a:tcPr marL="68580" marR="68580" marT="34290" marB="34290" anchor="ctr"/>
                </a:tc>
                <a:tc>
                  <a:txBody>
                    <a:bodyPr/>
                    <a:lstStyle/>
                    <a:p>
                      <a:pPr algn="r"/>
                      <a:r>
                        <a:rPr lang="en-US" sz="1100" dirty="0"/>
                        <a:t>R87 716 405</a:t>
                      </a:r>
                      <a:endParaRPr lang="en-US" sz="1100" dirty="0">
                        <a:solidFill>
                          <a:schemeClr val="tx1"/>
                        </a:solidFill>
                        <a:latin typeface="Calibri" panose="020F0502020204030204" pitchFamily="34" charset="0"/>
                      </a:endParaRPr>
                    </a:p>
                  </a:txBody>
                  <a:tcPr marL="68580" marR="68580" marT="34290" marB="34290" anchor="ctr"/>
                </a:tc>
                <a:tc>
                  <a:txBody>
                    <a:bodyPr/>
                    <a:lstStyle/>
                    <a:p>
                      <a:pPr algn="ctr" fontAlgn="b"/>
                      <a:r>
                        <a:rPr lang="en-US" sz="1100" u="none" strike="noStrike" dirty="0">
                          <a:effectLst/>
                        </a:rPr>
                        <a:t>-7%</a:t>
                      </a:r>
                      <a:endParaRPr lang="en-US" sz="1100" b="0" i="0" u="none" strike="noStrike" dirty="0">
                        <a:solidFill>
                          <a:schemeClr val="tx1"/>
                        </a:solidFill>
                        <a:effectLst/>
                        <a:latin typeface="Calibri" panose="020F0502020204030204" pitchFamily="34" charset="0"/>
                      </a:endParaRPr>
                    </a:p>
                  </a:txBody>
                  <a:tcPr marL="4763" marR="4763" marT="4763" marB="0" anchor="ctr"/>
                </a:tc>
                <a:tc>
                  <a:txBody>
                    <a:bodyPr/>
                    <a:lstStyle/>
                    <a:p>
                      <a:pPr algn="r"/>
                      <a:r>
                        <a:rPr lang="en-US" sz="1100" dirty="0"/>
                        <a:t>R81 283</a:t>
                      </a:r>
                      <a:r>
                        <a:rPr lang="en-US" sz="1100" baseline="0" dirty="0"/>
                        <a:t> 719</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algn="ctr" defTabSz="457200" rtl="0" eaLnBrk="1" fontAlgn="b" latinLnBrk="0" hangingPunct="1"/>
                      <a:r>
                        <a:rPr lang="en-US" sz="1100" u="none" strike="noStrike" kern="1200" dirty="0">
                          <a:effectLst/>
                        </a:rPr>
                        <a:t>-2%</a:t>
                      </a:r>
                      <a:endParaRPr lang="en-US" sz="1100" b="0" i="0" u="none" strike="noStrike" kern="1200" dirty="0">
                        <a:solidFill>
                          <a:schemeClr val="tx1"/>
                        </a:solidFill>
                        <a:effectLst/>
                        <a:latin typeface="Calibri" panose="020F0502020204030204" pitchFamily="34" charset="0"/>
                        <a:ea typeface="+mn-ea"/>
                        <a:cs typeface="+mn-cs"/>
                      </a:endParaRPr>
                    </a:p>
                  </a:txBody>
                  <a:tcPr marL="4763" marR="4763" marT="4763" marB="0" anchor="ctr"/>
                </a:tc>
                <a:tc>
                  <a:txBody>
                    <a:bodyPr/>
                    <a:lstStyle/>
                    <a:p>
                      <a:pPr algn="r"/>
                      <a:r>
                        <a:rPr lang="en-US" sz="1100" dirty="0"/>
                        <a:t>R79 852 400</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1" dirty="0"/>
                        <a:t>An efficient, effective and development orientated public service</a:t>
                      </a:r>
                      <a:endParaRPr lang="en-US" sz="11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6"/>
                  </a:ext>
                </a:extLst>
              </a:tr>
              <a:tr h="612838">
                <a:tc>
                  <a:txBody>
                    <a:bodyPr/>
                    <a:lstStyle/>
                    <a:p>
                      <a:r>
                        <a:rPr lang="en-US" sz="1100" b="0" dirty="0"/>
                        <a:t>Employee</a:t>
                      </a:r>
                      <a:r>
                        <a:rPr lang="en-US" sz="1100" b="0" baseline="0" dirty="0"/>
                        <a:t> costs</a:t>
                      </a:r>
                      <a:endParaRPr lang="en-US" sz="1100" b="0" dirty="0">
                        <a:solidFill>
                          <a:schemeClr val="tx1"/>
                        </a:solidFill>
                        <a:latin typeface="Calibri" panose="020F0502020204030204" pitchFamily="34" charset="0"/>
                      </a:endParaRPr>
                    </a:p>
                  </a:txBody>
                  <a:tcPr marL="68580" marR="68580" marT="34290" marB="34290" anchor="ctr"/>
                </a:tc>
                <a:tc>
                  <a:txBody>
                    <a:bodyPr/>
                    <a:lstStyle/>
                    <a:p>
                      <a:pPr algn="r"/>
                      <a:r>
                        <a:rPr lang="en-US" sz="1100" dirty="0"/>
                        <a:t>R189 819 214</a:t>
                      </a:r>
                      <a:endParaRPr lang="en-US" sz="1100" dirty="0">
                        <a:solidFill>
                          <a:schemeClr val="tx1"/>
                        </a:solidFill>
                        <a:latin typeface="Calibri" panose="020F0502020204030204" pitchFamily="34" charset="0"/>
                      </a:endParaRPr>
                    </a:p>
                  </a:txBody>
                  <a:tcPr marL="68580" marR="68580" marT="34290" marB="34290" anchor="ctr"/>
                </a:tc>
                <a:tc>
                  <a:txBody>
                    <a:bodyPr/>
                    <a:lstStyle/>
                    <a:p>
                      <a:pPr algn="ctr" fontAlgn="b"/>
                      <a:r>
                        <a:rPr lang="en-US" sz="1100" u="none" strike="noStrike" dirty="0">
                          <a:effectLst/>
                        </a:rPr>
                        <a:t>-23%</a:t>
                      </a:r>
                      <a:endParaRPr lang="en-US" sz="1100" b="0" i="0" u="none" strike="noStrike" dirty="0">
                        <a:solidFill>
                          <a:schemeClr val="tx1"/>
                        </a:solidFill>
                        <a:effectLst/>
                        <a:latin typeface="Calibri" panose="020F0502020204030204" pitchFamily="34" charset="0"/>
                      </a:endParaRPr>
                    </a:p>
                  </a:txBody>
                  <a:tcPr marL="4763" marR="4763" marT="4763" marB="0" anchor="ctr"/>
                </a:tc>
                <a:tc>
                  <a:txBody>
                    <a:bodyPr/>
                    <a:lstStyle/>
                    <a:p>
                      <a:pPr algn="r"/>
                      <a:r>
                        <a:rPr lang="en-US" sz="1100" dirty="0"/>
                        <a:t>R145 529 300</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algn="ctr" defTabSz="457200" rtl="0" eaLnBrk="1" fontAlgn="b" latinLnBrk="0" hangingPunct="1"/>
                      <a:r>
                        <a:rPr lang="en-US" sz="1100" u="none" strike="noStrike" kern="1200" dirty="0">
                          <a:effectLst/>
                        </a:rPr>
                        <a:t>5%</a:t>
                      </a:r>
                      <a:endParaRPr lang="en-US" sz="1100" b="0" i="0" u="none" strike="noStrike" kern="1200" dirty="0">
                        <a:solidFill>
                          <a:schemeClr val="tx1"/>
                        </a:solidFill>
                        <a:effectLst/>
                        <a:latin typeface="Calibri" panose="020F0502020204030204" pitchFamily="34" charset="0"/>
                        <a:ea typeface="+mn-ea"/>
                        <a:cs typeface="+mn-cs"/>
                      </a:endParaRPr>
                    </a:p>
                  </a:txBody>
                  <a:tcPr marL="4763" marR="4763" marT="4763" marB="0" anchor="ctr"/>
                </a:tc>
                <a:tc>
                  <a:txBody>
                    <a:bodyPr/>
                    <a:lstStyle/>
                    <a:p>
                      <a:pPr algn="r"/>
                      <a:r>
                        <a:rPr lang="en-US" sz="1100" dirty="0"/>
                        <a:t>R152 461 700</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1" dirty="0"/>
                        <a:t>An efficient, effective and development orientated public service</a:t>
                      </a:r>
                      <a:endParaRPr lang="en-US" sz="11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7"/>
                  </a:ext>
                </a:extLst>
              </a:tr>
              <a:tr h="433072">
                <a:tc>
                  <a:txBody>
                    <a:bodyPr/>
                    <a:lstStyle/>
                    <a:p>
                      <a:pPr algn="l"/>
                      <a:r>
                        <a:rPr lang="en-US" sz="1100" b="1" dirty="0"/>
                        <a:t>Total</a:t>
                      </a:r>
                      <a:endParaRPr lang="en-US" sz="1100" b="1" dirty="0">
                        <a:solidFill>
                          <a:schemeClr val="tx1"/>
                        </a:solidFill>
                        <a:latin typeface="Calibri" panose="020F0502020204030204" pitchFamily="34" charset="0"/>
                      </a:endParaRPr>
                    </a:p>
                  </a:txBody>
                  <a:tcPr marL="68580" marR="68580" marT="34290" marB="34290"/>
                </a:tc>
                <a:tc>
                  <a:txBody>
                    <a:bodyPr/>
                    <a:lstStyle/>
                    <a:p>
                      <a:pPr algn="r"/>
                      <a:r>
                        <a:rPr lang="en-US" sz="1100" b="1" dirty="0"/>
                        <a:t>R427 289 000</a:t>
                      </a:r>
                      <a:endParaRPr lang="en-US" sz="1100" b="1" dirty="0">
                        <a:solidFill>
                          <a:schemeClr val="tx1"/>
                        </a:solidFill>
                        <a:latin typeface="Calibri" panose="020F0502020204030204" pitchFamily="34" charset="0"/>
                      </a:endParaRPr>
                    </a:p>
                  </a:txBody>
                  <a:tcPr marL="68580" marR="68580" marT="34290" marB="34290" anchor="ctr"/>
                </a:tc>
                <a:tc>
                  <a:txBody>
                    <a:bodyPr/>
                    <a:lstStyle/>
                    <a:p>
                      <a:pPr algn="r"/>
                      <a:endParaRPr lang="en-ZA" sz="1100" b="1" dirty="0">
                        <a:solidFill>
                          <a:schemeClr val="tx1"/>
                        </a:solidFill>
                        <a:latin typeface="Calibri" panose="020F0502020204030204" pitchFamily="34" charset="0"/>
                      </a:endParaRPr>
                    </a:p>
                  </a:txBody>
                  <a:tcPr marL="68580" marR="68580" marT="34290" marB="34290" anchor="ctr"/>
                </a:tc>
                <a:tc>
                  <a:txBody>
                    <a:bodyPr/>
                    <a:lstStyle/>
                    <a:p>
                      <a:pPr algn="r"/>
                      <a:r>
                        <a:rPr lang="en-US" sz="1100" b="1" dirty="0"/>
                        <a:t>R451 753</a:t>
                      </a:r>
                      <a:r>
                        <a:rPr lang="en-US" sz="1100" b="1" baseline="0" dirty="0"/>
                        <a:t> 500</a:t>
                      </a:r>
                      <a:endParaRPr lang="en-US" sz="1100" b="1" dirty="0">
                        <a:solidFill>
                          <a:schemeClr val="tx1"/>
                        </a:solidFill>
                        <a:latin typeface="Calibri" panose="020F0502020204030204" pitchFamily="34" charset="0"/>
                      </a:endParaRPr>
                    </a:p>
                  </a:txBody>
                  <a:tcPr marL="68580" marR="68580" marT="34290" marB="34290" anchor="ctr"/>
                </a:tc>
                <a:tc>
                  <a:txBody>
                    <a:bodyPr/>
                    <a:lstStyle/>
                    <a:p>
                      <a:pPr algn="r"/>
                      <a:endParaRPr lang="en-US" sz="1100" b="1" dirty="0">
                        <a:solidFill>
                          <a:schemeClr val="tx1"/>
                        </a:solidFill>
                        <a:latin typeface="Calibri" panose="020F0502020204030204" pitchFamily="34" charset="0"/>
                      </a:endParaRPr>
                    </a:p>
                  </a:txBody>
                  <a:tcPr marL="68580" marR="68580" marT="34290" marB="34290" anchor="ctr"/>
                </a:tc>
                <a:tc>
                  <a:txBody>
                    <a:bodyPr/>
                    <a:lstStyle/>
                    <a:p>
                      <a:pPr algn="r"/>
                      <a:r>
                        <a:rPr lang="en-US" sz="1100" b="1" dirty="0"/>
                        <a:t>R457 855 196</a:t>
                      </a:r>
                      <a:endParaRPr lang="en-US" sz="1100" b="1" dirty="0">
                        <a:solidFill>
                          <a:schemeClr val="tx1"/>
                        </a:solidFill>
                        <a:latin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Calibri" panose="020F0502020204030204" pitchFamily="34" charset="0"/>
                      </a:endParaRPr>
                    </a:p>
                  </a:txBody>
                  <a:tcPr marL="68580" marR="68580" marT="34290" marB="3429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1501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 two performance</a:t>
            </a:r>
          </a:p>
        </p:txBody>
      </p:sp>
      <p:sp>
        <p:nvSpPr>
          <p:cNvPr id="3" name="Slide Number Placeholder 2"/>
          <p:cNvSpPr>
            <a:spLocks noGrp="1"/>
          </p:cNvSpPr>
          <p:nvPr>
            <p:ph type="sldNum" sz="quarter" idx="10"/>
          </p:nvPr>
        </p:nvSpPr>
        <p:spPr/>
        <p:txBody>
          <a:bodyPr/>
          <a:lstStyle/>
          <a:p>
            <a:fld id="{7F6D1DE0-B443-48F6-9E73-478825739009}" type="slidenum">
              <a:rPr lang="en-GB" smtClean="0"/>
              <a:pPr/>
              <a:t>15</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44347545"/>
              </p:ext>
            </p:extLst>
          </p:nvPr>
        </p:nvGraphicFramePr>
        <p:xfrm>
          <a:off x="256852" y="1140429"/>
          <a:ext cx="8481794" cy="4768316"/>
        </p:xfrm>
        <a:graphic>
          <a:graphicData uri="http://schemas.openxmlformats.org/drawingml/2006/table">
            <a:tbl>
              <a:tblPr firstRow="1" bandRow="1">
                <a:tableStyleId>{85BE263C-DBD7-4A20-BB59-AAB30ACAA65A}</a:tableStyleId>
              </a:tblPr>
              <a:tblGrid>
                <a:gridCol w="2184690">
                  <a:extLst>
                    <a:ext uri="{9D8B030D-6E8A-4147-A177-3AD203B41FA5}">
                      <a16:colId xmlns:a16="http://schemas.microsoft.com/office/drawing/2014/main" val="20000"/>
                    </a:ext>
                  </a:extLst>
                </a:gridCol>
                <a:gridCol w="1709394">
                  <a:extLst>
                    <a:ext uri="{9D8B030D-6E8A-4147-A177-3AD203B41FA5}">
                      <a16:colId xmlns:a16="http://schemas.microsoft.com/office/drawing/2014/main" val="20005"/>
                    </a:ext>
                  </a:extLst>
                </a:gridCol>
                <a:gridCol w="1709394">
                  <a:extLst>
                    <a:ext uri="{9D8B030D-6E8A-4147-A177-3AD203B41FA5}">
                      <a16:colId xmlns:a16="http://schemas.microsoft.com/office/drawing/2014/main" val="2999747672"/>
                    </a:ext>
                  </a:extLst>
                </a:gridCol>
                <a:gridCol w="1709394">
                  <a:extLst>
                    <a:ext uri="{9D8B030D-6E8A-4147-A177-3AD203B41FA5}">
                      <a16:colId xmlns:a16="http://schemas.microsoft.com/office/drawing/2014/main" val="1266172939"/>
                    </a:ext>
                  </a:extLst>
                </a:gridCol>
                <a:gridCol w="1168922">
                  <a:extLst>
                    <a:ext uri="{9D8B030D-6E8A-4147-A177-3AD203B41FA5}">
                      <a16:colId xmlns:a16="http://schemas.microsoft.com/office/drawing/2014/main" val="2903537000"/>
                    </a:ext>
                  </a:extLst>
                </a:gridCol>
              </a:tblGrid>
              <a:tr h="584676">
                <a:tc>
                  <a:txBody>
                    <a:bodyPr/>
                    <a:lstStyle/>
                    <a:p>
                      <a:pPr marL="0" algn="ctr" defTabSz="457200" rtl="0" eaLnBrk="1" latinLnBrk="0" hangingPunct="1"/>
                      <a:r>
                        <a:rPr lang="en-US" sz="1400" kern="1200" dirty="0">
                          <a:latin typeface="+mn-lt"/>
                        </a:rPr>
                        <a:t>Key Programmatic Area</a:t>
                      </a:r>
                      <a:endParaRPr lang="en-US" sz="1400" b="1" kern="1200" dirty="0">
                        <a:solidFill>
                          <a:schemeClr val="tx1"/>
                        </a:solidFill>
                        <a:latin typeface="+mn-lt"/>
                        <a:ea typeface="+mn-ea"/>
                        <a:cs typeface="+mn-cs"/>
                      </a:endParaRPr>
                    </a:p>
                  </a:txBody>
                  <a:tcPr marL="68580" marR="68580" marT="34290" marB="34290"/>
                </a:tc>
                <a:tc>
                  <a:txBody>
                    <a:bodyPr/>
                    <a:lstStyle/>
                    <a:p>
                      <a:pPr marL="0" algn="ctr" defTabSz="457200" rtl="0" eaLnBrk="1" latinLnBrk="0" hangingPunct="1"/>
                      <a:r>
                        <a:rPr lang="en-US" sz="1400" kern="1200" dirty="0">
                          <a:latin typeface="+mn-lt"/>
                        </a:rPr>
                        <a:t>Q2 budget</a:t>
                      </a:r>
                      <a:endParaRPr lang="en-US" sz="1400" b="1" kern="1200" dirty="0">
                        <a:solidFill>
                          <a:schemeClr val="tx1"/>
                        </a:solidFill>
                        <a:latin typeface="+mn-lt"/>
                        <a:ea typeface="+mn-ea"/>
                        <a:cs typeface="+mn-cs"/>
                      </a:endParaRPr>
                    </a:p>
                  </a:txBody>
                  <a:tcPr marL="68580" marR="68580" marT="34290" marB="34290"/>
                </a:tc>
                <a:tc>
                  <a:txBody>
                    <a:bodyPr/>
                    <a:lstStyle/>
                    <a:p>
                      <a:pPr marL="0" algn="ctr" defTabSz="457200" rtl="0" eaLnBrk="1" latinLnBrk="0" hangingPunct="1"/>
                      <a:r>
                        <a:rPr lang="en-US" sz="1400" b="1" kern="1200" dirty="0">
                          <a:solidFill>
                            <a:schemeClr val="lt1"/>
                          </a:solidFill>
                          <a:latin typeface="+mn-lt"/>
                          <a:ea typeface="+mn-ea"/>
                          <a:cs typeface="+mn-cs"/>
                        </a:rPr>
                        <a:t>Annual budget</a:t>
                      </a:r>
                    </a:p>
                  </a:txBody>
                  <a:tcPr marL="68580" marR="68580" marT="34290" marB="34290"/>
                </a:tc>
                <a:tc>
                  <a:txBody>
                    <a:bodyPr/>
                    <a:lstStyle/>
                    <a:p>
                      <a:pPr marL="0" algn="ctr" defTabSz="457200" rtl="0" eaLnBrk="1" latinLnBrk="0" hangingPunct="1"/>
                      <a:r>
                        <a:rPr lang="en-US" sz="1400" b="1" kern="1200" dirty="0">
                          <a:solidFill>
                            <a:schemeClr val="lt1"/>
                          </a:solidFill>
                          <a:latin typeface="+mn-lt"/>
                          <a:ea typeface="+mn-ea"/>
                          <a:cs typeface="+mn-cs"/>
                        </a:rPr>
                        <a:t>Q2 Actual</a:t>
                      </a:r>
                    </a:p>
                  </a:txBody>
                  <a:tcPr marL="68580" marR="68580" marT="34290" marB="34290"/>
                </a:tc>
                <a:tc>
                  <a:txBody>
                    <a:bodyPr/>
                    <a:lstStyle/>
                    <a:p>
                      <a:pPr marL="0" algn="ctr" defTabSz="457200" rtl="0" eaLnBrk="1" latinLnBrk="0" hangingPunct="1"/>
                      <a:r>
                        <a:rPr lang="en-US" sz="1400" b="1" kern="1200" dirty="0">
                          <a:solidFill>
                            <a:schemeClr val="lt1"/>
                          </a:solidFill>
                          <a:latin typeface="+mn-lt"/>
                          <a:ea typeface="+mn-ea"/>
                          <a:cs typeface="+mn-cs"/>
                        </a:rPr>
                        <a:t>Percentage</a:t>
                      </a:r>
                    </a:p>
                  </a:txBody>
                  <a:tcPr marL="68580" marR="68580" marT="34290" marB="34290"/>
                </a:tc>
                <a:extLst>
                  <a:ext uri="{0D108BD9-81ED-4DB2-BD59-A6C34878D82A}">
                    <a16:rowId xmlns:a16="http://schemas.microsoft.com/office/drawing/2014/main" val="10000"/>
                  </a:ext>
                </a:extLst>
              </a:tr>
              <a:tr h="433072">
                <a:tc>
                  <a:txBody>
                    <a:bodyPr/>
                    <a:lstStyle/>
                    <a:p>
                      <a:pPr algn="l"/>
                      <a:r>
                        <a:rPr lang="en-US" sz="1400" b="0" dirty="0">
                          <a:latin typeface="+mn-lt"/>
                        </a:rPr>
                        <a:t>Economic Participation</a:t>
                      </a:r>
                      <a:endParaRPr lang="en-US" sz="1400" b="0" dirty="0">
                        <a:solidFill>
                          <a:schemeClr val="tx1"/>
                        </a:solidFill>
                        <a:latin typeface="+mn-lt"/>
                      </a:endParaRPr>
                    </a:p>
                  </a:txBody>
                  <a:tcPr marL="68580" marR="68580" marT="34290" marB="34290" anchor="ctr"/>
                </a:tc>
                <a:tc>
                  <a:txBody>
                    <a:bodyPr/>
                    <a:lstStyle/>
                    <a:p>
                      <a:pPr algn="r" fontAlgn="b"/>
                      <a:r>
                        <a:rPr lang="en-US" sz="1400" b="0" i="0" u="none" strike="noStrike" dirty="0">
                          <a:solidFill>
                            <a:srgbClr val="000000"/>
                          </a:solidFill>
                          <a:effectLst/>
                          <a:latin typeface="+mn-lt"/>
                        </a:rPr>
                        <a:t>R 31,112,304</a:t>
                      </a:r>
                    </a:p>
                  </a:txBody>
                  <a:tcPr marL="6350" marR="6350" marT="6350" marB="0" anchor="ctr"/>
                </a:tc>
                <a:tc>
                  <a:txBody>
                    <a:bodyPr/>
                    <a:lstStyle/>
                    <a:p>
                      <a:pPr algn="r" fontAlgn="b"/>
                      <a:r>
                        <a:rPr lang="en-US" sz="1400" b="0" i="0" u="none" strike="noStrike">
                          <a:solidFill>
                            <a:srgbClr val="000000"/>
                          </a:solidFill>
                          <a:effectLst/>
                          <a:latin typeface="+mn-lt"/>
                        </a:rPr>
                        <a:t>R 68,777,015</a:t>
                      </a:r>
                    </a:p>
                  </a:txBody>
                  <a:tcPr marL="6350" marR="6350" marT="6350" marB="0" anchor="ctr"/>
                </a:tc>
                <a:tc>
                  <a:txBody>
                    <a:bodyPr/>
                    <a:lstStyle/>
                    <a:p>
                      <a:pPr algn="r" fontAlgn="b"/>
                      <a:r>
                        <a:rPr lang="en-US" sz="1400" b="0" i="0" u="none" strike="noStrike">
                          <a:solidFill>
                            <a:srgbClr val="000000"/>
                          </a:solidFill>
                          <a:effectLst/>
                          <a:latin typeface="+mn-lt"/>
                        </a:rPr>
                        <a:t>R 30,226,562</a:t>
                      </a:r>
                    </a:p>
                  </a:txBody>
                  <a:tcPr marL="6350" marR="6350" marT="6350" marB="0" anchor="ctr"/>
                </a:tc>
                <a:tc>
                  <a:txBody>
                    <a:bodyPr/>
                    <a:lstStyle/>
                    <a:p>
                      <a:pPr algn="ctr" fontAlgn="b"/>
                      <a:r>
                        <a:rPr lang="en-US" sz="1400" b="0" i="0" u="none" strike="noStrike" dirty="0">
                          <a:solidFill>
                            <a:srgbClr val="000000"/>
                          </a:solidFill>
                          <a:effectLst/>
                          <a:latin typeface="+mn-lt"/>
                        </a:rPr>
                        <a:t>97%</a:t>
                      </a:r>
                    </a:p>
                  </a:txBody>
                  <a:tcPr marL="6350" marR="6350" marT="6350" marB="0" anchor="ctr"/>
                </a:tc>
                <a:extLst>
                  <a:ext uri="{0D108BD9-81ED-4DB2-BD59-A6C34878D82A}">
                    <a16:rowId xmlns:a16="http://schemas.microsoft.com/office/drawing/2014/main" val="10001"/>
                  </a:ext>
                </a:extLst>
              </a:tr>
              <a:tr h="612838">
                <a:tc>
                  <a:txBody>
                    <a:bodyPr/>
                    <a:lstStyle/>
                    <a:p>
                      <a:r>
                        <a:rPr lang="en-US" sz="1400" b="0" dirty="0">
                          <a:latin typeface="+mn-lt"/>
                        </a:rPr>
                        <a:t>Education and skills development</a:t>
                      </a:r>
                      <a:endParaRPr lang="en-US" sz="1400" b="0" dirty="0">
                        <a:solidFill>
                          <a:schemeClr val="tx1"/>
                        </a:solidFill>
                        <a:latin typeface="+mn-lt"/>
                      </a:endParaRPr>
                    </a:p>
                  </a:txBody>
                  <a:tcPr marL="68580" marR="68580" marT="34290" marB="34290" anchor="ctr"/>
                </a:tc>
                <a:tc>
                  <a:txBody>
                    <a:bodyPr/>
                    <a:lstStyle/>
                    <a:p>
                      <a:pPr algn="r" fontAlgn="b"/>
                      <a:r>
                        <a:rPr lang="en-US" sz="1400" b="0" i="0" u="none" strike="noStrike">
                          <a:solidFill>
                            <a:srgbClr val="000000"/>
                          </a:solidFill>
                          <a:effectLst/>
                          <a:latin typeface="+mn-lt"/>
                        </a:rPr>
                        <a:t>R 34,917,530</a:t>
                      </a:r>
                    </a:p>
                  </a:txBody>
                  <a:tcPr marL="6350" marR="6350" marT="6350" marB="0" anchor="ctr"/>
                </a:tc>
                <a:tc>
                  <a:txBody>
                    <a:bodyPr/>
                    <a:lstStyle/>
                    <a:p>
                      <a:pPr algn="r" fontAlgn="b"/>
                      <a:r>
                        <a:rPr lang="en-US" sz="1400" b="0" i="0" u="none" strike="noStrike" dirty="0">
                          <a:solidFill>
                            <a:srgbClr val="000000"/>
                          </a:solidFill>
                          <a:effectLst/>
                          <a:latin typeface="+mn-lt"/>
                        </a:rPr>
                        <a:t>R 72,853,169</a:t>
                      </a:r>
                    </a:p>
                  </a:txBody>
                  <a:tcPr marL="6350" marR="6350" marT="6350" marB="0" anchor="ctr"/>
                </a:tc>
                <a:tc>
                  <a:txBody>
                    <a:bodyPr/>
                    <a:lstStyle/>
                    <a:p>
                      <a:pPr algn="r" fontAlgn="b"/>
                      <a:r>
                        <a:rPr lang="en-US" sz="1400" b="0" i="0" u="none" strike="noStrike" dirty="0">
                          <a:solidFill>
                            <a:srgbClr val="000000"/>
                          </a:solidFill>
                          <a:effectLst/>
                          <a:latin typeface="+mn-lt"/>
                        </a:rPr>
                        <a:t>R 28,779,703</a:t>
                      </a:r>
                    </a:p>
                  </a:txBody>
                  <a:tcPr marL="6350" marR="6350" marT="6350" marB="0" anchor="ctr"/>
                </a:tc>
                <a:tc>
                  <a:txBody>
                    <a:bodyPr/>
                    <a:lstStyle/>
                    <a:p>
                      <a:pPr algn="ctr" fontAlgn="b"/>
                      <a:r>
                        <a:rPr lang="en-US" sz="1400" b="0" i="0" u="none" strike="noStrike" dirty="0">
                          <a:solidFill>
                            <a:srgbClr val="000000"/>
                          </a:solidFill>
                          <a:effectLst/>
                          <a:latin typeface="+mn-lt"/>
                        </a:rPr>
                        <a:t>82%</a:t>
                      </a:r>
                    </a:p>
                  </a:txBody>
                  <a:tcPr marL="6350" marR="6350" marT="6350" marB="0" anchor="ctr"/>
                </a:tc>
                <a:extLst>
                  <a:ext uri="{0D108BD9-81ED-4DB2-BD59-A6C34878D82A}">
                    <a16:rowId xmlns:a16="http://schemas.microsoft.com/office/drawing/2014/main" val="10002"/>
                  </a:ext>
                </a:extLst>
              </a:tr>
              <a:tr h="433072">
                <a:tc>
                  <a:txBody>
                    <a:bodyPr/>
                    <a:lstStyle/>
                    <a:p>
                      <a:r>
                        <a:rPr lang="en-US" sz="1400" b="0" dirty="0">
                          <a:latin typeface="+mn-lt"/>
                        </a:rPr>
                        <a:t>National Youth Service</a:t>
                      </a:r>
                      <a:endParaRPr lang="en-US" sz="1400" b="0" dirty="0">
                        <a:solidFill>
                          <a:schemeClr val="tx1"/>
                        </a:solidFill>
                        <a:latin typeface="+mn-lt"/>
                      </a:endParaRPr>
                    </a:p>
                  </a:txBody>
                  <a:tcPr marL="68580" marR="68580" marT="34290" marB="34290" anchor="ctr"/>
                </a:tc>
                <a:tc>
                  <a:txBody>
                    <a:bodyPr/>
                    <a:lstStyle/>
                    <a:p>
                      <a:pPr algn="r" fontAlgn="b"/>
                      <a:r>
                        <a:rPr lang="en-US" sz="1400" b="0" i="0" u="none" strike="noStrike">
                          <a:solidFill>
                            <a:srgbClr val="000000"/>
                          </a:solidFill>
                          <a:effectLst/>
                          <a:latin typeface="+mn-lt"/>
                        </a:rPr>
                        <a:t>R 17,640,520</a:t>
                      </a:r>
                    </a:p>
                  </a:txBody>
                  <a:tcPr marL="6350" marR="6350" marT="6350" marB="0" anchor="ctr"/>
                </a:tc>
                <a:tc>
                  <a:txBody>
                    <a:bodyPr/>
                    <a:lstStyle/>
                    <a:p>
                      <a:pPr algn="r" fontAlgn="b"/>
                      <a:r>
                        <a:rPr lang="en-US" sz="1400" b="0" i="0" u="none" strike="noStrike" dirty="0">
                          <a:solidFill>
                            <a:srgbClr val="000000"/>
                          </a:solidFill>
                          <a:effectLst/>
                          <a:latin typeface="+mn-lt"/>
                        </a:rPr>
                        <a:t>R 40,043,329</a:t>
                      </a:r>
                    </a:p>
                  </a:txBody>
                  <a:tcPr marL="6350" marR="6350" marT="6350" marB="0" anchor="ctr"/>
                </a:tc>
                <a:tc>
                  <a:txBody>
                    <a:bodyPr/>
                    <a:lstStyle/>
                    <a:p>
                      <a:pPr algn="r" fontAlgn="b"/>
                      <a:r>
                        <a:rPr lang="en-US" sz="1400" b="0" i="0" u="none" strike="noStrike" dirty="0">
                          <a:solidFill>
                            <a:srgbClr val="000000"/>
                          </a:solidFill>
                          <a:effectLst/>
                          <a:latin typeface="+mn-lt"/>
                        </a:rPr>
                        <a:t>R 15,226,334</a:t>
                      </a:r>
                    </a:p>
                  </a:txBody>
                  <a:tcPr marL="6350" marR="6350" marT="6350" marB="0" anchor="ctr"/>
                </a:tc>
                <a:tc>
                  <a:txBody>
                    <a:bodyPr/>
                    <a:lstStyle/>
                    <a:p>
                      <a:pPr algn="ctr" fontAlgn="b"/>
                      <a:r>
                        <a:rPr lang="en-US" sz="1400" b="0" i="0" u="none" strike="noStrike" dirty="0">
                          <a:solidFill>
                            <a:srgbClr val="000000"/>
                          </a:solidFill>
                          <a:effectLst/>
                          <a:latin typeface="+mn-lt"/>
                        </a:rPr>
                        <a:t>86%</a:t>
                      </a:r>
                    </a:p>
                  </a:txBody>
                  <a:tcPr marL="6350" marR="6350" marT="6350" marB="0" anchor="ctr"/>
                </a:tc>
                <a:extLst>
                  <a:ext uri="{0D108BD9-81ED-4DB2-BD59-A6C34878D82A}">
                    <a16:rowId xmlns:a16="http://schemas.microsoft.com/office/drawing/2014/main" val="10003"/>
                  </a:ext>
                </a:extLst>
              </a:tr>
              <a:tr h="612838">
                <a:tc>
                  <a:txBody>
                    <a:bodyPr/>
                    <a:lstStyle/>
                    <a:p>
                      <a:r>
                        <a:rPr lang="en-US" sz="1400" b="0" dirty="0">
                          <a:latin typeface="+mn-lt"/>
                        </a:rPr>
                        <a:t>Service Delivery Channel</a:t>
                      </a:r>
                      <a:endParaRPr lang="en-US" sz="1400" b="0" dirty="0">
                        <a:solidFill>
                          <a:schemeClr val="tx1"/>
                        </a:solidFill>
                        <a:latin typeface="+mn-lt"/>
                      </a:endParaRPr>
                    </a:p>
                  </a:txBody>
                  <a:tcPr marL="68580" marR="68580" marT="34290" marB="34290" anchor="ctr"/>
                </a:tc>
                <a:tc>
                  <a:txBody>
                    <a:bodyPr/>
                    <a:lstStyle/>
                    <a:p>
                      <a:pPr algn="r" fontAlgn="b"/>
                      <a:r>
                        <a:rPr lang="en-US" sz="1400" b="0" i="0" u="none" strike="noStrike">
                          <a:solidFill>
                            <a:srgbClr val="000000"/>
                          </a:solidFill>
                          <a:effectLst/>
                          <a:latin typeface="+mn-lt"/>
                        </a:rPr>
                        <a:t>R 16,640,380</a:t>
                      </a:r>
                    </a:p>
                  </a:txBody>
                  <a:tcPr marL="6350" marR="6350" marT="6350" marB="0" anchor="ctr"/>
                </a:tc>
                <a:tc>
                  <a:txBody>
                    <a:bodyPr/>
                    <a:lstStyle/>
                    <a:p>
                      <a:pPr algn="r" fontAlgn="b"/>
                      <a:r>
                        <a:rPr lang="en-US" sz="1400" b="0" i="0" u="none" strike="noStrike">
                          <a:solidFill>
                            <a:srgbClr val="000000"/>
                          </a:solidFill>
                          <a:effectLst/>
                          <a:latin typeface="+mn-lt"/>
                        </a:rPr>
                        <a:t>R 34,140,983</a:t>
                      </a:r>
                    </a:p>
                  </a:txBody>
                  <a:tcPr marL="6350" marR="6350" marT="6350" marB="0" anchor="ctr"/>
                </a:tc>
                <a:tc>
                  <a:txBody>
                    <a:bodyPr/>
                    <a:lstStyle/>
                    <a:p>
                      <a:pPr algn="r" fontAlgn="b"/>
                      <a:r>
                        <a:rPr lang="en-US" sz="1400" b="0" i="0" u="none" strike="noStrike" dirty="0">
                          <a:solidFill>
                            <a:srgbClr val="000000"/>
                          </a:solidFill>
                          <a:effectLst/>
                          <a:latin typeface="+mn-lt"/>
                        </a:rPr>
                        <a:t>R 15,583,783</a:t>
                      </a:r>
                    </a:p>
                  </a:txBody>
                  <a:tcPr marL="6350" marR="6350" marT="6350" marB="0" anchor="ctr"/>
                </a:tc>
                <a:tc>
                  <a:txBody>
                    <a:bodyPr/>
                    <a:lstStyle/>
                    <a:p>
                      <a:pPr algn="ctr" fontAlgn="b"/>
                      <a:r>
                        <a:rPr lang="en-US" sz="1400" b="0" i="0" u="none" strike="noStrike" dirty="0">
                          <a:solidFill>
                            <a:srgbClr val="000000"/>
                          </a:solidFill>
                          <a:effectLst/>
                          <a:latin typeface="+mn-lt"/>
                        </a:rPr>
                        <a:t>94%</a:t>
                      </a:r>
                    </a:p>
                  </a:txBody>
                  <a:tcPr marL="6350" marR="6350" marT="6350" marB="0" anchor="ctr"/>
                </a:tc>
                <a:extLst>
                  <a:ext uri="{0D108BD9-81ED-4DB2-BD59-A6C34878D82A}">
                    <a16:rowId xmlns:a16="http://schemas.microsoft.com/office/drawing/2014/main" val="10004"/>
                  </a:ext>
                </a:extLst>
              </a:tr>
              <a:tr h="433072">
                <a:tc>
                  <a:txBody>
                    <a:bodyPr/>
                    <a:lstStyle/>
                    <a:p>
                      <a:r>
                        <a:rPr lang="en-US" sz="1400" b="0" dirty="0">
                          <a:latin typeface="+mn-lt"/>
                        </a:rPr>
                        <a:t>Research and Policy</a:t>
                      </a:r>
                      <a:endParaRPr lang="en-US" sz="1400" b="0" dirty="0">
                        <a:solidFill>
                          <a:schemeClr val="tx1"/>
                        </a:solidFill>
                        <a:latin typeface="+mn-lt"/>
                      </a:endParaRPr>
                    </a:p>
                  </a:txBody>
                  <a:tcPr marL="68580" marR="68580" marT="34290" marB="34290" anchor="ctr"/>
                </a:tc>
                <a:tc>
                  <a:txBody>
                    <a:bodyPr/>
                    <a:lstStyle/>
                    <a:p>
                      <a:pPr algn="r" fontAlgn="b"/>
                      <a:r>
                        <a:rPr lang="en-US" sz="1400" b="0" i="0" u="none" strike="noStrike">
                          <a:solidFill>
                            <a:srgbClr val="000000"/>
                          </a:solidFill>
                          <a:effectLst/>
                          <a:latin typeface="+mn-lt"/>
                        </a:rPr>
                        <a:t>R 2,113,970</a:t>
                      </a:r>
                    </a:p>
                  </a:txBody>
                  <a:tcPr marL="6350" marR="6350" marT="6350" marB="0" anchor="ctr"/>
                </a:tc>
                <a:tc>
                  <a:txBody>
                    <a:bodyPr/>
                    <a:lstStyle/>
                    <a:p>
                      <a:pPr algn="r" fontAlgn="b"/>
                      <a:r>
                        <a:rPr lang="en-US" sz="1400" b="0" i="0" u="none" strike="noStrike" dirty="0">
                          <a:solidFill>
                            <a:srgbClr val="000000"/>
                          </a:solidFill>
                          <a:effectLst/>
                          <a:latin typeface="+mn-lt"/>
                        </a:rPr>
                        <a:t>R 9,726,600</a:t>
                      </a:r>
                    </a:p>
                  </a:txBody>
                  <a:tcPr marL="6350" marR="6350" marT="6350" marB="0" anchor="ctr"/>
                </a:tc>
                <a:tc>
                  <a:txBody>
                    <a:bodyPr/>
                    <a:lstStyle/>
                    <a:p>
                      <a:pPr algn="r" fontAlgn="b"/>
                      <a:r>
                        <a:rPr lang="en-US" sz="1400" b="0" i="0" u="none" strike="noStrike" dirty="0">
                          <a:solidFill>
                            <a:srgbClr val="000000"/>
                          </a:solidFill>
                          <a:effectLst/>
                          <a:latin typeface="+mn-lt"/>
                        </a:rPr>
                        <a:t>R 2,103,688</a:t>
                      </a:r>
                    </a:p>
                  </a:txBody>
                  <a:tcPr marL="6350" marR="6350" marT="6350" marB="0" anchor="ctr"/>
                </a:tc>
                <a:tc>
                  <a:txBody>
                    <a:bodyPr/>
                    <a:lstStyle/>
                    <a:p>
                      <a:pPr algn="ctr" fontAlgn="b"/>
                      <a:r>
                        <a:rPr lang="en-US" sz="1400" b="0" i="0" u="none" strike="noStrike" dirty="0">
                          <a:solidFill>
                            <a:srgbClr val="000000"/>
                          </a:solidFill>
                          <a:effectLst/>
                          <a:latin typeface="+mn-lt"/>
                        </a:rPr>
                        <a:t>100%</a:t>
                      </a:r>
                    </a:p>
                  </a:txBody>
                  <a:tcPr marL="6350" marR="6350" marT="6350" marB="0" anchor="ctr"/>
                </a:tc>
                <a:extLst>
                  <a:ext uri="{0D108BD9-81ED-4DB2-BD59-A6C34878D82A}">
                    <a16:rowId xmlns:a16="http://schemas.microsoft.com/office/drawing/2014/main" val="10005"/>
                  </a:ext>
                </a:extLst>
              </a:tr>
              <a:tr h="612838">
                <a:tc>
                  <a:txBody>
                    <a:bodyPr/>
                    <a:lstStyle/>
                    <a:p>
                      <a:r>
                        <a:rPr lang="en-US" sz="1400" b="0" dirty="0">
                          <a:latin typeface="+mn-lt"/>
                        </a:rPr>
                        <a:t>Administration</a:t>
                      </a:r>
                      <a:endParaRPr lang="en-US" sz="1400" b="0" dirty="0">
                        <a:solidFill>
                          <a:schemeClr val="tx1"/>
                        </a:solidFill>
                        <a:latin typeface="+mn-lt"/>
                      </a:endParaRPr>
                    </a:p>
                  </a:txBody>
                  <a:tcPr marL="68580" marR="68580" marT="34290" marB="34290" anchor="ctr"/>
                </a:tc>
                <a:tc>
                  <a:txBody>
                    <a:bodyPr/>
                    <a:lstStyle/>
                    <a:p>
                      <a:pPr algn="r" fontAlgn="b"/>
                      <a:r>
                        <a:rPr lang="en-US" sz="1400" b="0" i="0" u="none" strike="noStrike">
                          <a:solidFill>
                            <a:srgbClr val="000000"/>
                          </a:solidFill>
                          <a:effectLst/>
                          <a:latin typeface="+mn-lt"/>
                        </a:rPr>
                        <a:t>R 37,501,302</a:t>
                      </a:r>
                    </a:p>
                  </a:txBody>
                  <a:tcPr marL="6350" marR="6350" marT="6350" marB="0" anchor="ctr"/>
                </a:tc>
                <a:tc>
                  <a:txBody>
                    <a:bodyPr/>
                    <a:lstStyle/>
                    <a:p>
                      <a:pPr algn="r" fontAlgn="b"/>
                      <a:r>
                        <a:rPr lang="en-US" sz="1400" b="0" i="0" u="none" strike="noStrike">
                          <a:solidFill>
                            <a:srgbClr val="000000"/>
                          </a:solidFill>
                          <a:effectLst/>
                          <a:latin typeface="+mn-lt"/>
                        </a:rPr>
                        <a:t>R 79,852,400</a:t>
                      </a:r>
                    </a:p>
                  </a:txBody>
                  <a:tcPr marL="6350" marR="6350" marT="6350" marB="0" anchor="ctr"/>
                </a:tc>
                <a:tc>
                  <a:txBody>
                    <a:bodyPr/>
                    <a:lstStyle/>
                    <a:p>
                      <a:pPr algn="r" fontAlgn="b"/>
                      <a:r>
                        <a:rPr lang="en-US" sz="1400" b="0" i="0" u="none" strike="noStrike" dirty="0">
                          <a:solidFill>
                            <a:srgbClr val="000000"/>
                          </a:solidFill>
                          <a:effectLst/>
                          <a:latin typeface="+mn-lt"/>
                        </a:rPr>
                        <a:t>R 36,567,783</a:t>
                      </a:r>
                    </a:p>
                  </a:txBody>
                  <a:tcPr marL="6350" marR="6350" marT="6350" marB="0" anchor="ctr"/>
                </a:tc>
                <a:tc>
                  <a:txBody>
                    <a:bodyPr/>
                    <a:lstStyle/>
                    <a:p>
                      <a:pPr algn="ctr" fontAlgn="b"/>
                      <a:r>
                        <a:rPr lang="en-US" sz="1400" b="0" i="0" u="none" strike="noStrike" dirty="0">
                          <a:solidFill>
                            <a:srgbClr val="000000"/>
                          </a:solidFill>
                          <a:effectLst/>
                          <a:latin typeface="+mn-lt"/>
                        </a:rPr>
                        <a:t>98%</a:t>
                      </a:r>
                    </a:p>
                  </a:txBody>
                  <a:tcPr marL="6350" marR="6350" marT="6350" marB="0" anchor="ctr"/>
                </a:tc>
                <a:extLst>
                  <a:ext uri="{0D108BD9-81ED-4DB2-BD59-A6C34878D82A}">
                    <a16:rowId xmlns:a16="http://schemas.microsoft.com/office/drawing/2014/main" val="10006"/>
                  </a:ext>
                </a:extLst>
              </a:tr>
              <a:tr h="612838">
                <a:tc>
                  <a:txBody>
                    <a:bodyPr/>
                    <a:lstStyle/>
                    <a:p>
                      <a:r>
                        <a:rPr lang="en-US" sz="1400" b="0" dirty="0">
                          <a:latin typeface="+mn-lt"/>
                        </a:rPr>
                        <a:t>Employee</a:t>
                      </a:r>
                      <a:r>
                        <a:rPr lang="en-US" sz="1400" b="0" baseline="0" dirty="0">
                          <a:latin typeface="+mn-lt"/>
                        </a:rPr>
                        <a:t> costs</a:t>
                      </a:r>
                      <a:endParaRPr lang="en-US" sz="1400" b="0" dirty="0">
                        <a:solidFill>
                          <a:schemeClr val="tx1"/>
                        </a:solidFill>
                        <a:latin typeface="+mn-lt"/>
                      </a:endParaRPr>
                    </a:p>
                  </a:txBody>
                  <a:tcPr marL="68580" marR="68580" marT="34290" marB="34290" anchor="ctr"/>
                </a:tc>
                <a:tc>
                  <a:txBody>
                    <a:bodyPr/>
                    <a:lstStyle/>
                    <a:p>
                      <a:pPr algn="r" fontAlgn="b"/>
                      <a:r>
                        <a:rPr lang="en-US" sz="1400" b="0" i="0" u="none" strike="noStrike">
                          <a:solidFill>
                            <a:srgbClr val="000000"/>
                          </a:solidFill>
                          <a:effectLst/>
                          <a:latin typeface="+mn-lt"/>
                        </a:rPr>
                        <a:t>R 81,598,874</a:t>
                      </a:r>
                    </a:p>
                  </a:txBody>
                  <a:tcPr marL="6350" marR="6350" marT="6350" marB="0" anchor="ctr"/>
                </a:tc>
                <a:tc>
                  <a:txBody>
                    <a:bodyPr/>
                    <a:lstStyle/>
                    <a:p>
                      <a:pPr algn="r" fontAlgn="b"/>
                      <a:r>
                        <a:rPr lang="en-US" sz="1400" b="0" i="0" u="none" strike="noStrike">
                          <a:solidFill>
                            <a:srgbClr val="000000"/>
                          </a:solidFill>
                          <a:effectLst/>
                          <a:latin typeface="+mn-lt"/>
                        </a:rPr>
                        <a:t>R 152,461,700</a:t>
                      </a:r>
                    </a:p>
                  </a:txBody>
                  <a:tcPr marL="6350" marR="6350" marT="6350" marB="0" anchor="ctr"/>
                </a:tc>
                <a:tc>
                  <a:txBody>
                    <a:bodyPr/>
                    <a:lstStyle/>
                    <a:p>
                      <a:pPr algn="r" fontAlgn="b"/>
                      <a:r>
                        <a:rPr lang="en-US" sz="1400" b="0" i="0" u="none" strike="noStrike" dirty="0">
                          <a:solidFill>
                            <a:srgbClr val="000000"/>
                          </a:solidFill>
                          <a:effectLst/>
                          <a:latin typeface="+mn-lt"/>
                        </a:rPr>
                        <a:t>R 81,672,736</a:t>
                      </a:r>
                    </a:p>
                  </a:txBody>
                  <a:tcPr marL="6350" marR="6350" marT="6350" marB="0" anchor="ctr"/>
                </a:tc>
                <a:tc>
                  <a:txBody>
                    <a:bodyPr/>
                    <a:lstStyle/>
                    <a:p>
                      <a:pPr algn="ctr" fontAlgn="b"/>
                      <a:r>
                        <a:rPr lang="en-US" sz="1400" b="0" i="0" u="none" strike="noStrike" dirty="0">
                          <a:solidFill>
                            <a:srgbClr val="000000"/>
                          </a:solidFill>
                          <a:effectLst/>
                          <a:latin typeface="+mn-lt"/>
                        </a:rPr>
                        <a:t>100%</a:t>
                      </a:r>
                    </a:p>
                  </a:txBody>
                  <a:tcPr marL="6350" marR="6350" marT="6350" marB="0" anchor="ctr"/>
                </a:tc>
                <a:extLst>
                  <a:ext uri="{0D108BD9-81ED-4DB2-BD59-A6C34878D82A}">
                    <a16:rowId xmlns:a16="http://schemas.microsoft.com/office/drawing/2014/main" val="10007"/>
                  </a:ext>
                </a:extLst>
              </a:tr>
              <a:tr h="433072">
                <a:tc>
                  <a:txBody>
                    <a:bodyPr/>
                    <a:lstStyle/>
                    <a:p>
                      <a:pPr algn="l"/>
                      <a:r>
                        <a:rPr lang="en-US" sz="1400" b="0" dirty="0">
                          <a:latin typeface="+mn-lt"/>
                        </a:rPr>
                        <a:t>Total</a:t>
                      </a:r>
                      <a:endParaRPr lang="en-US" sz="1400" b="0" dirty="0">
                        <a:solidFill>
                          <a:schemeClr val="tx1"/>
                        </a:solidFill>
                        <a:latin typeface="+mn-lt"/>
                      </a:endParaRPr>
                    </a:p>
                  </a:txBody>
                  <a:tcPr marL="68580" marR="68580" marT="34290" marB="34290"/>
                </a:tc>
                <a:tc>
                  <a:txBody>
                    <a:bodyPr/>
                    <a:lstStyle/>
                    <a:p>
                      <a:pPr algn="r" fontAlgn="b"/>
                      <a:r>
                        <a:rPr lang="en-US" sz="1400" b="1" i="0" u="none" strike="noStrike">
                          <a:solidFill>
                            <a:srgbClr val="000000"/>
                          </a:solidFill>
                          <a:effectLst/>
                          <a:latin typeface="+mn-lt"/>
                        </a:rPr>
                        <a:t>R 221,524,880</a:t>
                      </a:r>
                    </a:p>
                  </a:txBody>
                  <a:tcPr marL="6350" marR="6350" marT="6350" marB="0" anchor="ctr"/>
                </a:tc>
                <a:tc>
                  <a:txBody>
                    <a:bodyPr/>
                    <a:lstStyle/>
                    <a:p>
                      <a:pPr algn="r" fontAlgn="b"/>
                      <a:r>
                        <a:rPr lang="en-US" sz="1400" b="1" i="0" u="none" strike="noStrike">
                          <a:solidFill>
                            <a:srgbClr val="000000"/>
                          </a:solidFill>
                          <a:effectLst/>
                          <a:latin typeface="+mn-lt"/>
                        </a:rPr>
                        <a:t>R 457,855,196</a:t>
                      </a:r>
                    </a:p>
                  </a:txBody>
                  <a:tcPr marL="6350" marR="6350" marT="6350" marB="0" anchor="ctr"/>
                </a:tc>
                <a:tc>
                  <a:txBody>
                    <a:bodyPr/>
                    <a:lstStyle/>
                    <a:p>
                      <a:pPr algn="r" fontAlgn="b"/>
                      <a:r>
                        <a:rPr lang="en-US" sz="1400" b="1" i="0" u="none" strike="noStrike" dirty="0">
                          <a:solidFill>
                            <a:srgbClr val="000000"/>
                          </a:solidFill>
                          <a:effectLst/>
                          <a:latin typeface="+mn-lt"/>
                        </a:rPr>
                        <a:t>R 210,160,589</a:t>
                      </a:r>
                    </a:p>
                  </a:txBody>
                  <a:tcPr marL="6350" marR="6350" marT="6350" marB="0" anchor="ctr"/>
                </a:tc>
                <a:tc>
                  <a:txBody>
                    <a:bodyPr/>
                    <a:lstStyle/>
                    <a:p>
                      <a:pPr algn="ctr" fontAlgn="b"/>
                      <a:r>
                        <a:rPr lang="en-US" sz="1400" b="1" i="0" u="none" strike="noStrike" dirty="0">
                          <a:solidFill>
                            <a:srgbClr val="000000"/>
                          </a:solidFill>
                          <a:effectLst/>
                          <a:latin typeface="+mn-lt"/>
                        </a:rPr>
                        <a:t>95%</a:t>
                      </a:r>
                    </a:p>
                  </a:txBody>
                  <a:tcPr marL="6350" marR="6350" marT="635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73328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 two financial summary</a:t>
            </a:r>
          </a:p>
        </p:txBody>
      </p:sp>
      <p:sp>
        <p:nvSpPr>
          <p:cNvPr id="3" name="Content Placeholder 2"/>
          <p:cNvSpPr>
            <a:spLocks noGrp="1"/>
          </p:cNvSpPr>
          <p:nvPr>
            <p:ph idx="1"/>
          </p:nvPr>
        </p:nvSpPr>
        <p:spPr>
          <a:xfrm>
            <a:off x="952501" y="1774827"/>
            <a:ext cx="7789863" cy="1384995"/>
          </a:xfrm>
        </p:spPr>
        <p:txBody>
          <a:bodyPr/>
          <a:lstStyle/>
          <a:p>
            <a:pPr>
              <a:buFont typeface="Arial" panose="020B0604020202020204" pitchFamily="34" charset="0"/>
              <a:buChar char="•"/>
            </a:pPr>
            <a:r>
              <a:rPr lang="en-US" dirty="0"/>
              <a:t>Financial performance has caught up and is close to expected spending lying at 95% of estimates. There are pockets of underspending in relation to the jobs and technical skills programme which should catch up during the third quarter. </a:t>
            </a:r>
          </a:p>
          <a:p>
            <a:pPr marL="0" indent="0"/>
            <a:endParaRPr lang="en-US"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16</a:t>
            </a:fld>
            <a:endParaRPr lang="en-GB" dirty="0"/>
          </a:p>
        </p:txBody>
      </p:sp>
    </p:spTree>
    <p:extLst>
      <p:ext uri="{BB962C8B-B14F-4D97-AF65-F5344CB8AC3E}">
        <p14:creationId xmlns:p14="http://schemas.microsoft.com/office/powerpoint/2010/main" val="392858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events</a:t>
            </a:r>
          </a:p>
        </p:txBody>
      </p:sp>
      <p:sp>
        <p:nvSpPr>
          <p:cNvPr id="3" name="Content Placeholder 2"/>
          <p:cNvSpPr>
            <a:spLocks noGrp="1"/>
          </p:cNvSpPr>
          <p:nvPr>
            <p:ph idx="1"/>
          </p:nvPr>
        </p:nvSpPr>
        <p:spPr>
          <a:xfrm>
            <a:off x="952501" y="1774827"/>
            <a:ext cx="7789863" cy="1661993"/>
          </a:xfrm>
        </p:spPr>
        <p:txBody>
          <a:bodyPr/>
          <a:lstStyle/>
          <a:p>
            <a:pPr>
              <a:lnSpc>
                <a:spcPct val="150000"/>
              </a:lnSpc>
              <a:buFont typeface="Arial" panose="020B0604020202020204" pitchFamily="34" charset="0"/>
              <a:buChar char="•"/>
            </a:pPr>
            <a:r>
              <a:rPr lang="en-US" dirty="0"/>
              <a:t>Launch of the new NYDA Head Office, named after the late struggle hero </a:t>
            </a:r>
            <a:r>
              <a:rPr lang="en-US" dirty="0" err="1"/>
              <a:t>Tsietsi</a:t>
            </a:r>
            <a:r>
              <a:rPr lang="en-US" dirty="0"/>
              <a:t> </a:t>
            </a:r>
            <a:r>
              <a:rPr lang="en-US" dirty="0" err="1"/>
              <a:t>Mashinini</a:t>
            </a:r>
            <a:r>
              <a:rPr lang="en-US" dirty="0"/>
              <a:t>, as “</a:t>
            </a:r>
            <a:r>
              <a:rPr lang="en-US" dirty="0" err="1"/>
              <a:t>Tsietsi</a:t>
            </a:r>
            <a:r>
              <a:rPr lang="en-US" dirty="0"/>
              <a:t> </a:t>
            </a:r>
            <a:r>
              <a:rPr lang="en-US" dirty="0" err="1"/>
              <a:t>Mashinini</a:t>
            </a:r>
            <a:r>
              <a:rPr lang="en-US" dirty="0"/>
              <a:t> House”</a:t>
            </a:r>
          </a:p>
          <a:p>
            <a:pPr>
              <a:lnSpc>
                <a:spcPct val="150000"/>
              </a:lnSpc>
              <a:buFont typeface="Arial" panose="020B0604020202020204" pitchFamily="34" charset="0"/>
              <a:buChar char="•"/>
            </a:pPr>
            <a:r>
              <a:rPr lang="en-US" dirty="0"/>
              <a:t>Launch of Wi-Fi hotspots of all NYDA branches in Nelspruit. </a:t>
            </a:r>
          </a:p>
          <a:p>
            <a:pPr marL="0" indent="0">
              <a:lnSpc>
                <a:spcPct val="150000"/>
              </a:lnSpc>
            </a:pPr>
            <a:endParaRPr lang="en-US"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17</a:t>
            </a:fld>
            <a:endParaRPr lang="en-GB" dirty="0"/>
          </a:p>
        </p:txBody>
      </p:sp>
    </p:spTree>
    <p:extLst>
      <p:ext uri="{BB962C8B-B14F-4D97-AF65-F5344CB8AC3E}">
        <p14:creationId xmlns:p14="http://schemas.microsoft.com/office/powerpoint/2010/main" val="2160039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a:t>questions</a:t>
            </a:r>
          </a:p>
        </p:txBody>
      </p:sp>
      <p:sp>
        <p:nvSpPr>
          <p:cNvPr id="4" name="Slide Number Placeholder 3"/>
          <p:cNvSpPr>
            <a:spLocks noGrp="1"/>
          </p:cNvSpPr>
          <p:nvPr>
            <p:ph type="sldNum" sz="quarter" idx="10"/>
          </p:nvPr>
        </p:nvSpPr>
        <p:spPr/>
        <p:txBody>
          <a:bodyPr/>
          <a:lstStyle/>
          <a:p>
            <a:fld id="{E74EB992-C5F4-4C48-9B4B-70D14F16309E}" type="slidenum">
              <a:rPr lang="en-GB" smtClean="0"/>
              <a:pPr/>
              <a:t>18</a:t>
            </a:fld>
            <a:endParaRPr lang="en-GB" dirty="0"/>
          </a:p>
        </p:txBody>
      </p:sp>
    </p:spTree>
    <p:extLst>
      <p:ext uri="{BB962C8B-B14F-4D97-AF65-F5344CB8AC3E}">
        <p14:creationId xmlns:p14="http://schemas.microsoft.com/office/powerpoint/2010/main" val="3173876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81013" y="1302214"/>
            <a:ext cx="7789862" cy="1107996"/>
          </a:xfrm>
        </p:spPr>
        <p:txBody>
          <a:bodyPr/>
          <a:lstStyle/>
          <a:p>
            <a:pPr marL="514350" indent="-514350">
              <a:buAutoNum type="arabicPeriod"/>
            </a:pPr>
            <a:r>
              <a:rPr lang="en-US" dirty="0"/>
              <a:t>Situational Analysis</a:t>
            </a:r>
          </a:p>
          <a:p>
            <a:pPr marL="514350" indent="-514350">
              <a:buAutoNum type="arabicPeriod"/>
            </a:pPr>
            <a:r>
              <a:rPr lang="en-US" sz="1800" dirty="0"/>
              <a:t>Quarter two performance report</a:t>
            </a:r>
          </a:p>
          <a:p>
            <a:pPr marL="514350" indent="-514350">
              <a:buAutoNum type="arabicPeriod"/>
            </a:pPr>
            <a:r>
              <a:rPr lang="en-US" dirty="0"/>
              <a:t>Quarter two financial report</a:t>
            </a:r>
            <a:endParaRPr lang="en-US" sz="1800" dirty="0"/>
          </a:p>
          <a:p>
            <a:pPr marL="514350" indent="-514350">
              <a:buAutoNum type="arabicPeriod"/>
            </a:pPr>
            <a:endParaRPr lang="en-US" sz="1800" dirty="0"/>
          </a:p>
        </p:txBody>
      </p:sp>
      <p:sp>
        <p:nvSpPr>
          <p:cNvPr id="4" name="Slide Number Placeholder 3"/>
          <p:cNvSpPr>
            <a:spLocks noGrp="1"/>
          </p:cNvSpPr>
          <p:nvPr>
            <p:ph type="sldNum" sz="quarter" idx="10"/>
          </p:nvPr>
        </p:nvSpPr>
        <p:spPr/>
        <p:txBody>
          <a:bodyPr/>
          <a:lstStyle/>
          <a:p>
            <a:pPr>
              <a:defRPr/>
            </a:pPr>
            <a:fld id="{345EA2C9-F92E-4BE0-B04C-C5974B5B5BC5}" type="slidenum">
              <a:rPr lang="en-GB" altLang="en-US" smtClean="0"/>
              <a:pPr>
                <a:defRPr/>
              </a:pPr>
              <a:t>1</a:t>
            </a:fld>
            <a:endParaRPr lang="en-GB" altLang="en-US" dirty="0"/>
          </a:p>
        </p:txBody>
      </p:sp>
      <p:pic>
        <p:nvPicPr>
          <p:cNvPr id="5" name="Picture 4"/>
          <p:cNvPicPr>
            <a:picLocks noChangeAspect="1"/>
          </p:cNvPicPr>
          <p:nvPr/>
        </p:nvPicPr>
        <p:blipFill>
          <a:blip r:embed="rId2"/>
          <a:stretch>
            <a:fillRect/>
          </a:stretch>
        </p:blipFill>
        <p:spPr>
          <a:xfrm>
            <a:off x="391366" y="2740872"/>
            <a:ext cx="5652659" cy="3111366"/>
          </a:xfrm>
          <a:prstGeom prst="rect">
            <a:avLst/>
          </a:prstGeom>
        </p:spPr>
      </p:pic>
    </p:spTree>
    <p:extLst>
      <p:ext uri="{BB962C8B-B14F-4D97-AF65-F5344CB8AC3E}">
        <p14:creationId xmlns:p14="http://schemas.microsoft.com/office/powerpoint/2010/main" val="44252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26" y="2032412"/>
            <a:ext cx="8554064" cy="615553"/>
          </a:xfrm>
        </p:spPr>
        <p:txBody>
          <a:bodyPr/>
          <a:lstStyle/>
          <a:p>
            <a:r>
              <a:rPr lang="en-US" dirty="0"/>
              <a:t>Quarter 2 (2017/2018)</a:t>
            </a:r>
          </a:p>
        </p:txBody>
      </p:sp>
      <p:sp>
        <p:nvSpPr>
          <p:cNvPr id="4" name="Slide Number Placeholder 3"/>
          <p:cNvSpPr>
            <a:spLocks noGrp="1"/>
          </p:cNvSpPr>
          <p:nvPr>
            <p:ph type="sldNum" sz="quarter" idx="10"/>
          </p:nvPr>
        </p:nvSpPr>
        <p:spPr/>
        <p:txBody>
          <a:bodyPr/>
          <a:lstStyle/>
          <a:p>
            <a:fld id="{E74EB992-C5F4-4C48-9B4B-70D14F16309E}" type="slidenum">
              <a:rPr lang="en-GB" smtClean="0"/>
              <a:pPr/>
              <a:t>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13" y="3582186"/>
            <a:ext cx="4655337" cy="2886877"/>
          </a:xfrm>
          <a:prstGeom prst="rect">
            <a:avLst/>
          </a:prstGeom>
        </p:spPr>
      </p:pic>
    </p:spTree>
    <p:extLst>
      <p:ext uri="{BB962C8B-B14F-4D97-AF65-F5344CB8AC3E}">
        <p14:creationId xmlns:p14="http://schemas.microsoft.com/office/powerpoint/2010/main" val="391180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Situational Analysis</a:t>
            </a:r>
          </a:p>
        </p:txBody>
      </p:sp>
      <p:sp>
        <p:nvSpPr>
          <p:cNvPr id="3" name="Content Placeholder 2"/>
          <p:cNvSpPr>
            <a:spLocks noGrp="1"/>
          </p:cNvSpPr>
          <p:nvPr>
            <p:ph idx="1"/>
          </p:nvPr>
        </p:nvSpPr>
        <p:spPr>
          <a:xfrm>
            <a:off x="971064" y="1237958"/>
            <a:ext cx="7872147" cy="6432530"/>
          </a:xfrm>
        </p:spPr>
        <p:txBody>
          <a:bodyPr/>
          <a:lstStyle/>
          <a:p>
            <a:pPr>
              <a:buFont typeface="Arial" panose="020B0604020202020204" pitchFamily="34" charset="0"/>
              <a:buChar char="•"/>
            </a:pPr>
            <a:r>
              <a:rPr lang="en-US" sz="1500" dirty="0">
                <a:cs typeface="Arial" panose="020B0604020202020204" pitchFamily="34" charset="0"/>
              </a:rPr>
              <a:t>The NYDA has achieved 65% of its year to date targets for the quarter under review. For targets not achieved in the quarter, the Chief Executive Officer implemented strict performance measures in line with the Agency’s performance management policy and high performance culture.</a:t>
            </a:r>
          </a:p>
          <a:p>
            <a:pPr>
              <a:buFont typeface="Arial" panose="020B0604020202020204" pitchFamily="34" charset="0"/>
              <a:buChar char="•"/>
            </a:pPr>
            <a:endParaRPr lang="en-US" sz="15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a:buFont typeface="Arial" panose="020B0604020202020204" pitchFamily="34" charset="0"/>
              <a:buChar char="•"/>
            </a:pPr>
            <a:r>
              <a:rPr lang="en-US" sz="1500" dirty="0">
                <a:solidFill>
                  <a:srgbClr val="000000"/>
                </a:solidFill>
                <a:latin typeface="Arial" panose="020B0604020202020204" pitchFamily="34" charset="0"/>
                <a:ea typeface="Cambria" panose="02040503050406030204" pitchFamily="18" charset="0"/>
                <a:cs typeface="Arial" panose="020B0604020202020204" pitchFamily="34" charset="0"/>
              </a:rPr>
              <a:t>The Agency has spent an estimated 46% of its annual budget with the main areas of underspending on two programmes.</a:t>
            </a:r>
          </a:p>
          <a:p>
            <a:pPr>
              <a:buFont typeface="Arial" panose="020B0604020202020204" pitchFamily="34" charset="0"/>
              <a:buChar char="•"/>
            </a:pPr>
            <a:endParaRPr lang="en-US" sz="15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a:buFont typeface="Arial" panose="020B0604020202020204" pitchFamily="34" charset="0"/>
              <a:buChar char="•"/>
            </a:pPr>
            <a:r>
              <a:rPr lang="en-US" sz="1500" dirty="0">
                <a:solidFill>
                  <a:srgbClr val="000000"/>
                </a:solidFill>
                <a:latin typeface="Arial" panose="020B0604020202020204" pitchFamily="34" charset="0"/>
                <a:ea typeface="Cambria" panose="02040503050406030204" pitchFamily="18" charset="0"/>
                <a:cs typeface="Arial" panose="020B0604020202020204" pitchFamily="34" charset="0"/>
              </a:rPr>
              <a:t>The Agency </a:t>
            </a:r>
            <a:r>
              <a:rPr lang="en-US" sz="1500" dirty="0" smtClean="0">
                <a:solidFill>
                  <a:srgbClr val="000000"/>
                </a:solidFill>
                <a:latin typeface="Arial" panose="020B0604020202020204" pitchFamily="34" charset="0"/>
                <a:ea typeface="Cambria" panose="02040503050406030204" pitchFamily="18" charset="0"/>
                <a:cs typeface="Arial" panose="020B0604020202020204" pitchFamily="34" charset="0"/>
              </a:rPr>
              <a:t>is preparing scenario plans for the establishment of offices to provide universal access to opportunities, that will then be used to negotiate with local and district municipalities for the provision of products and services to young people.</a:t>
            </a:r>
            <a:endParaRPr lang="en-ZA" sz="15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a:buFont typeface="Arial" panose="020B0604020202020204" pitchFamily="34" charset="0"/>
              <a:buChar char="•"/>
            </a:pPr>
            <a:endParaRPr lang="en-ZA" sz="15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a:buFont typeface="Arial" panose="020B0604020202020204" pitchFamily="34" charset="0"/>
              <a:buChar char="•"/>
            </a:pPr>
            <a:r>
              <a:rPr lang="en-ZA" sz="1500" dirty="0">
                <a:solidFill>
                  <a:srgbClr val="000000"/>
                </a:solidFill>
                <a:latin typeface="Arial" panose="020B0604020202020204" pitchFamily="34" charset="0"/>
                <a:ea typeface="Cambria" panose="02040503050406030204" pitchFamily="18" charset="0"/>
                <a:cs typeface="Arial" panose="020B0604020202020204" pitchFamily="34" charset="0"/>
              </a:rPr>
              <a:t>The Agency Chief Executive Officer took the decision to step down in October 2017. The Board of Directors has named the Chief Financial Officer as the Acting CEO for a period of four months during the transitional period until a permanent Chief Executive is identified and appointed. The Board’s desire is to have a stable and functional agency during this period. </a:t>
            </a:r>
          </a:p>
          <a:p>
            <a:pPr>
              <a:buFont typeface="Arial" panose="020B0604020202020204" pitchFamily="34" charset="0"/>
              <a:buChar char="•"/>
            </a:pPr>
            <a:endParaRPr lang="en-ZA" sz="15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a:buFont typeface="Arial" panose="020B0604020202020204" pitchFamily="34" charset="0"/>
              <a:buChar char="•"/>
            </a:pPr>
            <a:r>
              <a:rPr lang="en-ZA" sz="1500" dirty="0">
                <a:solidFill>
                  <a:srgbClr val="000000"/>
                </a:solidFill>
                <a:latin typeface="Arial" panose="020B0604020202020204" pitchFamily="34" charset="0"/>
                <a:ea typeface="Cambria" panose="02040503050406030204" pitchFamily="18" charset="0"/>
                <a:cs typeface="Arial" panose="020B0604020202020204" pitchFamily="34" charset="0"/>
              </a:rPr>
              <a:t>The National Youth Service Coordination Framework was approved by Cabinet in October 2017 which establishes the NYDA as the National Coordinator of the programme. </a:t>
            </a:r>
            <a:endParaRPr lang="en-ZA" sz="1500" dirty="0" smtClean="0">
              <a:solidFill>
                <a:srgbClr val="000000"/>
              </a:solidFill>
              <a:latin typeface="Arial" panose="020B0604020202020204" pitchFamily="34" charset="0"/>
              <a:ea typeface="Cambria" panose="02040503050406030204" pitchFamily="18" charset="0"/>
              <a:cs typeface="Arial" panose="020B0604020202020204" pitchFamily="34" charset="0"/>
            </a:endParaRPr>
          </a:p>
          <a:p>
            <a:pPr>
              <a:buFont typeface="Arial" panose="020B0604020202020204" pitchFamily="34" charset="0"/>
              <a:buChar char="•"/>
            </a:pPr>
            <a:endParaRPr lang="en-ZA" sz="15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a:buFont typeface="Arial" panose="020B0604020202020204" pitchFamily="34" charset="0"/>
              <a:buChar char="•"/>
            </a:pPr>
            <a:r>
              <a:rPr lang="en-ZA" sz="1500" dirty="0" smtClean="0">
                <a:solidFill>
                  <a:srgbClr val="000000"/>
                </a:solidFill>
                <a:latin typeface="Arial" panose="020B0604020202020204" pitchFamily="34" charset="0"/>
                <a:ea typeface="Cambria" panose="02040503050406030204" pitchFamily="18" charset="0"/>
                <a:cs typeface="Arial" panose="020B0604020202020204" pitchFamily="34" charset="0"/>
              </a:rPr>
              <a:t>The Agency will conduct in the second half of the year deep stick assessments of its entrepreneurship and jobs programmes to influence future planning. </a:t>
            </a:r>
          </a:p>
          <a:p>
            <a:pPr>
              <a:buFont typeface="Arial" panose="020B0604020202020204" pitchFamily="34" charset="0"/>
              <a:buChar char="•"/>
            </a:pPr>
            <a:endParaRPr lang="en-ZA" sz="15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a:buFont typeface="Arial" panose="020B0604020202020204" pitchFamily="34" charset="0"/>
              <a:buChar char="•"/>
            </a:pPr>
            <a:endParaRPr lang="en-ZA" sz="1500" i="1"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sz="1400" i="1" dirty="0">
              <a:latin typeface="Calibri" panose="020F0502020204030204" pitchFamily="34" charset="0"/>
              <a:cs typeface="Arial" panose="020B0604020202020204" pitchFamily="34" charset="0"/>
            </a:endParaRPr>
          </a:p>
          <a:p>
            <a:pPr marL="239713" lvl="4" indent="0">
              <a:buNone/>
            </a:pPr>
            <a:endParaRPr lang="en-US" sz="1400" i="1" dirty="0">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6428206" y="6146033"/>
            <a:ext cx="1905000" cy="184666"/>
          </a:xfrm>
        </p:spPr>
        <p:txBody>
          <a:bodyPr/>
          <a:lstStyle/>
          <a:p>
            <a:fld id="{0F816FE8-A868-4E71-8BE1-E255B120B605}" type="slidenum">
              <a:rPr lang="en-GB" smtClean="0"/>
              <a:pPr/>
              <a:t>3</a:t>
            </a:fld>
            <a:endParaRPr lang="en-GB" dirty="0"/>
          </a:p>
        </p:txBody>
      </p:sp>
    </p:spTree>
    <p:extLst>
      <p:ext uri="{BB962C8B-B14F-4D97-AF65-F5344CB8AC3E}">
        <p14:creationId xmlns:p14="http://schemas.microsoft.com/office/powerpoint/2010/main" val="261940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Situational analysis – continued </a:t>
            </a:r>
          </a:p>
        </p:txBody>
      </p:sp>
      <p:sp>
        <p:nvSpPr>
          <p:cNvPr id="3" name="Content Placeholder 2"/>
          <p:cNvSpPr>
            <a:spLocks noGrp="1"/>
          </p:cNvSpPr>
          <p:nvPr>
            <p:ph idx="1"/>
          </p:nvPr>
        </p:nvSpPr>
        <p:spPr>
          <a:xfrm>
            <a:off x="862854" y="1478992"/>
            <a:ext cx="7789863" cy="2436564"/>
          </a:xfrm>
        </p:spPr>
        <p:txBody>
          <a:bodyPr/>
          <a:lstStyle/>
          <a:p>
            <a:pPr>
              <a:lnSpc>
                <a:spcPct val="150000"/>
              </a:lnSpc>
              <a:buFont typeface="Arial" panose="020B0604020202020204" pitchFamily="34" charset="0"/>
              <a:buChar char="•"/>
            </a:pPr>
            <a:r>
              <a:rPr lang="en-US" dirty="0"/>
              <a:t>About 70% of South Africa’s 20 million young people were more likely to be victims and perpetrators of assault, robbery and property theft than adults (35 years and above).</a:t>
            </a:r>
          </a:p>
          <a:p>
            <a:pPr>
              <a:lnSpc>
                <a:spcPct val="150000"/>
              </a:lnSpc>
              <a:buFont typeface="Arial" panose="020B0604020202020204" pitchFamily="34" charset="0"/>
              <a:buChar char="•"/>
            </a:pPr>
            <a:r>
              <a:rPr lang="en-US" dirty="0"/>
              <a:t>Unemployment of young people is at 60.2% </a:t>
            </a:r>
          </a:p>
          <a:p>
            <a:pPr>
              <a:lnSpc>
                <a:spcPct val="150000"/>
              </a:lnSpc>
              <a:buFont typeface="Arial" panose="020B0604020202020204" pitchFamily="34" charset="0"/>
              <a:buChar char="•"/>
            </a:pPr>
            <a:r>
              <a:rPr lang="en-US" dirty="0"/>
              <a:t>Youth headed households stand at 26.1%.</a:t>
            </a:r>
          </a:p>
          <a:p>
            <a:pPr>
              <a:lnSpc>
                <a:spcPct val="150000"/>
              </a:lnSpc>
              <a:buFont typeface="Arial" panose="020B0604020202020204" pitchFamily="34" charset="0"/>
              <a:buChar char="•"/>
            </a:pPr>
            <a:r>
              <a:rPr lang="en-US" dirty="0"/>
              <a:t>Young people without matric is at 59.4%</a:t>
            </a:r>
          </a:p>
        </p:txBody>
      </p:sp>
      <p:sp>
        <p:nvSpPr>
          <p:cNvPr id="4" name="Slide Number Placeholder 3"/>
          <p:cNvSpPr>
            <a:spLocks noGrp="1"/>
          </p:cNvSpPr>
          <p:nvPr>
            <p:ph type="sldNum" sz="quarter" idx="10"/>
          </p:nvPr>
        </p:nvSpPr>
        <p:spPr/>
        <p:txBody>
          <a:bodyPr/>
          <a:lstStyle/>
          <a:p>
            <a:fld id="{0F816FE8-A868-4E71-8BE1-E255B120B605}" type="slidenum">
              <a:rPr lang="en-GB" smtClean="0"/>
              <a:pPr/>
              <a:t>4</a:t>
            </a:fld>
            <a:endParaRPr lang="en-GB" dirty="0"/>
          </a:p>
        </p:txBody>
      </p:sp>
    </p:spTree>
    <p:extLst>
      <p:ext uri="{BB962C8B-B14F-4D97-AF65-F5344CB8AC3E}">
        <p14:creationId xmlns:p14="http://schemas.microsoft.com/office/powerpoint/2010/main" val="155400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1" y="2238887"/>
            <a:ext cx="8775290" cy="1107996"/>
          </a:xfrm>
        </p:spPr>
        <p:txBody>
          <a:bodyPr/>
          <a:lstStyle/>
          <a:p>
            <a:r>
              <a:rPr lang="en-US" sz="3600" dirty="0"/>
              <a:t>Detailed QUARTER 2 (2017/2018) performance report</a:t>
            </a:r>
          </a:p>
        </p:txBody>
      </p:sp>
      <p:sp>
        <p:nvSpPr>
          <p:cNvPr id="4" name="Slide Number Placeholder 3"/>
          <p:cNvSpPr>
            <a:spLocks noGrp="1"/>
          </p:cNvSpPr>
          <p:nvPr>
            <p:ph type="sldNum" sz="quarter" idx="10"/>
          </p:nvPr>
        </p:nvSpPr>
        <p:spPr/>
        <p:txBody>
          <a:bodyPr/>
          <a:lstStyle/>
          <a:p>
            <a:pPr>
              <a:defRPr/>
            </a:pPr>
            <a:fld id="{20FE395B-1900-45BC-AF4F-2ECFEA9F3ECE}" type="slidenum">
              <a:rPr lang="en-GB" altLang="en-US" smtClean="0">
                <a:solidFill>
                  <a:srgbClr val="D42E12"/>
                </a:solidFill>
              </a:rPr>
              <a:pPr>
                <a:defRPr/>
              </a:pPr>
              <a:t>5</a:t>
            </a:fld>
            <a:endParaRPr lang="en-GB" altLang="en-US" dirty="0">
              <a:solidFill>
                <a:srgbClr val="D42E12"/>
              </a:solidFill>
            </a:endParaRPr>
          </a:p>
        </p:txBody>
      </p:sp>
    </p:spTree>
    <p:extLst>
      <p:ext uri="{BB962C8B-B14F-4D97-AF65-F5344CB8AC3E}">
        <p14:creationId xmlns:p14="http://schemas.microsoft.com/office/powerpoint/2010/main" val="62010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F816FE8-A868-4E71-8BE1-E255B120B605}" type="slidenum">
              <a:rPr lang="en-GB" smtClean="0"/>
              <a:pPr/>
              <a:t>6</a:t>
            </a:fld>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544937"/>
              </p:ext>
            </p:extLst>
          </p:nvPr>
        </p:nvGraphicFramePr>
        <p:xfrm>
          <a:off x="463103" y="695458"/>
          <a:ext cx="7789863" cy="54220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357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xfrm>
            <a:off x="6464300" y="6376988"/>
            <a:ext cx="190500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CD8F0725-0307-411E-9717-9D51D1C2CD87}" type="slidenum">
              <a:rPr lang="en-GB" sz="1400" b="1">
                <a:solidFill>
                  <a:srgbClr val="FF0000"/>
                </a:solidFill>
                <a:latin typeface="Calibri" panose="020F0502020204030204" pitchFamily="34" charset="0"/>
                <a:cs typeface="Tahoma" panose="020B0604030504040204" pitchFamily="34" charset="0"/>
              </a:rPr>
              <a:pPr eaLnBrk="1" hangingPunct="1"/>
              <a:t>7</a:t>
            </a:fld>
            <a:endParaRPr lang="en-GB" sz="1400" b="1" dirty="0">
              <a:solidFill>
                <a:srgbClr val="FF0000"/>
              </a:solidFill>
              <a:latin typeface="Calibri" panose="020F050202020403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67534782"/>
              </p:ext>
            </p:extLst>
          </p:nvPr>
        </p:nvGraphicFramePr>
        <p:xfrm>
          <a:off x="122826" y="207035"/>
          <a:ext cx="9021174" cy="6582827"/>
        </p:xfrm>
        <a:graphic>
          <a:graphicData uri="http://schemas.openxmlformats.org/drawingml/2006/table">
            <a:tbl>
              <a:tblPr firstRow="1" firstCol="1" lastRow="1" lastCol="1" bandRow="1" bandCol="1">
                <a:tableStyleId>{21E4AEA4-8DFA-4A89-87EB-49C32662AFE0}</a:tableStyleId>
              </a:tblPr>
              <a:tblGrid>
                <a:gridCol w="1432278">
                  <a:extLst>
                    <a:ext uri="{9D8B030D-6E8A-4147-A177-3AD203B41FA5}">
                      <a16:colId xmlns:a16="http://schemas.microsoft.com/office/drawing/2014/main" val="20000"/>
                    </a:ext>
                  </a:extLst>
                </a:gridCol>
                <a:gridCol w="1978089">
                  <a:extLst>
                    <a:ext uri="{9D8B030D-6E8A-4147-A177-3AD203B41FA5}">
                      <a16:colId xmlns:a16="http://schemas.microsoft.com/office/drawing/2014/main" val="20001"/>
                    </a:ext>
                  </a:extLst>
                </a:gridCol>
                <a:gridCol w="1396228">
                  <a:extLst>
                    <a:ext uri="{9D8B030D-6E8A-4147-A177-3AD203B41FA5}">
                      <a16:colId xmlns:a16="http://schemas.microsoft.com/office/drawing/2014/main" val="20002"/>
                    </a:ext>
                  </a:extLst>
                </a:gridCol>
                <a:gridCol w="1480036">
                  <a:extLst>
                    <a:ext uri="{9D8B030D-6E8A-4147-A177-3AD203B41FA5}">
                      <a16:colId xmlns:a16="http://schemas.microsoft.com/office/drawing/2014/main" val="20003"/>
                    </a:ext>
                  </a:extLst>
                </a:gridCol>
                <a:gridCol w="2734543">
                  <a:extLst>
                    <a:ext uri="{9D8B030D-6E8A-4147-A177-3AD203B41FA5}">
                      <a16:colId xmlns:a16="http://schemas.microsoft.com/office/drawing/2014/main" val="20004"/>
                    </a:ext>
                  </a:extLst>
                </a:gridCol>
              </a:tblGrid>
              <a:tr h="395655">
                <a:tc gridSpan="5">
                  <a:txBody>
                    <a:bodyPr/>
                    <a:lstStyle/>
                    <a:p>
                      <a:pPr marR="46990" algn="ctr">
                        <a:lnSpc>
                          <a:spcPct val="115000"/>
                        </a:lnSpc>
                        <a:spcAft>
                          <a:spcPts val="0"/>
                        </a:spcAft>
                      </a:pPr>
                      <a:r>
                        <a:rPr lang="en-ZA" sz="1100" dirty="0">
                          <a:solidFill>
                            <a:schemeClr val="tx1"/>
                          </a:solidFill>
                          <a:effectLst/>
                          <a:latin typeface="Calibri" panose="020F0502020204030204" pitchFamily="34" charset="0"/>
                        </a:rPr>
                        <a:t> </a:t>
                      </a:r>
                      <a:r>
                        <a:rPr lang="en-ZA" sz="2400" dirty="0">
                          <a:solidFill>
                            <a:schemeClr val="tx1"/>
                          </a:solidFill>
                          <a:effectLst/>
                          <a:latin typeface="Calibri" panose="020F0502020204030204" pitchFamily="34" charset="0"/>
                        </a:rPr>
                        <a:t>PROGRAMME AREA 1: ECONOMIC PARTICIPATION</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hMerge="1">
                  <a:txBody>
                    <a:bodyPr/>
                    <a:lstStyle/>
                    <a:p>
                      <a:pPr marR="46990" algn="ctr">
                        <a:lnSpc>
                          <a:spcPct val="115000"/>
                        </a:lnSpc>
                        <a:spcAft>
                          <a:spcPts val="0"/>
                        </a:spcAft>
                      </a:pP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95655">
                <a:tc>
                  <a:txBody>
                    <a:bodyPr/>
                    <a:lstStyle/>
                    <a:p>
                      <a:pPr marL="36000" marR="46990" algn="ctr">
                        <a:lnSpc>
                          <a:spcPct val="115000"/>
                        </a:lnSpc>
                        <a:spcAft>
                          <a:spcPts val="0"/>
                        </a:spcAft>
                      </a:pPr>
                      <a:r>
                        <a:rPr lang="en-ZA" sz="1200" b="0" dirty="0">
                          <a:solidFill>
                            <a:schemeClr val="bg1"/>
                          </a:solidFill>
                          <a:effectLst/>
                          <a:latin typeface="Calibri" panose="020F0502020204030204" pitchFamily="34" charset="0"/>
                        </a:rPr>
                        <a:t>STRATEGIC OBJECTIVE</a:t>
                      </a:r>
                      <a:endParaRPr lang="en-ZA"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0" dirty="0">
                          <a:solidFill>
                            <a:schemeClr val="bg1"/>
                          </a:solidFill>
                          <a:effectLst/>
                          <a:latin typeface="Calibri" panose="020F0502020204030204" pitchFamily="34" charset="0"/>
                        </a:rPr>
                        <a:t>KEY PERFORMANCE INDICATOR</a:t>
                      </a:r>
                      <a:endParaRPr lang="en-ZA"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0" dirty="0">
                          <a:solidFill>
                            <a:schemeClr val="bg1"/>
                          </a:solidFill>
                          <a:effectLst/>
                          <a:latin typeface="Calibri" panose="020F0502020204030204" pitchFamily="34" charset="0"/>
                        </a:rPr>
                        <a:t>QUARTER 2 TARGET</a:t>
                      </a:r>
                      <a:endParaRPr lang="en-ZA"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0" dirty="0">
                          <a:solidFill>
                            <a:schemeClr val="bg1"/>
                          </a:solidFill>
                          <a:effectLst/>
                          <a:latin typeface="Calibri" panose="020F0502020204030204" pitchFamily="34" charset="0"/>
                        </a:rPr>
                        <a:t>QUARTER 2 ACHIEVEMENT</a:t>
                      </a:r>
                      <a:endParaRPr lang="en-ZA"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0" dirty="0">
                          <a:solidFill>
                            <a:schemeClr val="bg1"/>
                          </a:solidFill>
                          <a:effectLst/>
                          <a:latin typeface="Calibri" panose="020F0502020204030204" pitchFamily="34" charset="0"/>
                        </a:rPr>
                        <a:t>REASON FOR VARIANCE</a:t>
                      </a:r>
                      <a:endParaRPr lang="en-ZA"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extLst>
                  <a:ext uri="{0D108BD9-81ED-4DB2-BD59-A6C34878D82A}">
                    <a16:rowId xmlns:a16="http://schemas.microsoft.com/office/drawing/2014/main" val="10001"/>
                  </a:ext>
                </a:extLst>
              </a:tr>
              <a:tr h="989138">
                <a:tc rowSpan="4">
                  <a:txBody>
                    <a:bodyPr/>
                    <a:lstStyle/>
                    <a:p>
                      <a:pPr marL="36000">
                        <a:lnSpc>
                          <a:spcPct val="115000"/>
                        </a:lnSpc>
                        <a:spcAft>
                          <a:spcPts val="1000"/>
                        </a:spcAft>
                      </a:pPr>
                      <a:r>
                        <a:rPr lang="en-ZA" sz="1200" b="0" dirty="0">
                          <a:solidFill>
                            <a:schemeClr val="tx1"/>
                          </a:solidFill>
                          <a:effectLst/>
                          <a:latin typeface="Calibri" panose="020F0502020204030204" pitchFamily="34" charset="0"/>
                        </a:rPr>
                        <a:t>To enhance the participation of young people in the economy</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a:solidFill>
                            <a:schemeClr val="tx1"/>
                          </a:solidFill>
                          <a:effectLst/>
                          <a:latin typeface="Calibri" panose="020F0502020204030204" pitchFamily="34" charset="0"/>
                        </a:rPr>
                        <a:t>Number of youth owned enterprises created through Business Development Support Services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250</a:t>
                      </a: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a:solidFill>
                            <a:schemeClr val="tx1"/>
                          </a:solidFill>
                          <a:effectLst/>
                          <a:latin typeface="Calibri" panose="020F0502020204030204" pitchFamily="34" charset="0"/>
                        </a:rPr>
                        <a:t>344</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b="0" kern="1200" dirty="0">
                          <a:solidFill>
                            <a:schemeClr val="tx1"/>
                          </a:solidFill>
                          <a:effectLst/>
                          <a:latin typeface="Calibri" panose="020F0502020204030204" pitchFamily="34" charset="0"/>
                          <a:ea typeface="+mn-ea"/>
                          <a:cs typeface="+mn-cs"/>
                        </a:rPr>
                        <a:t>The overachievement was due to the</a:t>
                      </a:r>
                      <a:r>
                        <a:rPr lang="en-ZA" sz="1200" b="0" kern="1200" baseline="0" dirty="0">
                          <a:solidFill>
                            <a:schemeClr val="tx1"/>
                          </a:solidFill>
                          <a:effectLst/>
                          <a:latin typeface="Calibri" panose="020F0502020204030204" pitchFamily="34" charset="0"/>
                          <a:ea typeface="+mn-ea"/>
                          <a:cs typeface="+mn-cs"/>
                        </a:rPr>
                        <a:t> </a:t>
                      </a:r>
                      <a:r>
                        <a:rPr lang="en-ZA" sz="1200" b="0" kern="1200" dirty="0">
                          <a:solidFill>
                            <a:schemeClr val="tx1"/>
                          </a:solidFill>
                          <a:effectLst/>
                          <a:latin typeface="Calibri" panose="020F0502020204030204" pitchFamily="34" charset="0"/>
                          <a:ea typeface="+mn-ea"/>
                          <a:cs typeface="+mn-cs"/>
                        </a:rPr>
                        <a:t> system picking up and being consistently functional thus allowing payment for carry overs from Quarter 1</a:t>
                      </a:r>
                    </a:p>
                    <a:p>
                      <a:pPr marL="36000" algn="l" defTabSz="457200" rtl="0" eaLnBrk="1" latinLnBrk="0" hangingPunct="1">
                        <a:lnSpc>
                          <a:spcPct val="115000"/>
                        </a:lnSpc>
                        <a:spcAft>
                          <a:spcPts val="0"/>
                        </a:spcAft>
                      </a:pP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val="10002"/>
                  </a:ext>
                </a:extLst>
              </a:tr>
              <a:tr h="1651431">
                <a:tc vMerge="1">
                  <a:txBody>
                    <a:bodyPr/>
                    <a:lstStyle/>
                    <a:p>
                      <a:endParaRPr lang="en-ZA"/>
                    </a:p>
                  </a:txBody>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a:solidFill>
                            <a:schemeClr val="tx1"/>
                          </a:solidFill>
                          <a:effectLst/>
                          <a:latin typeface="Calibri" panose="020F0502020204030204" pitchFamily="34" charset="0"/>
                          <a:ea typeface="+mn-ea"/>
                          <a:cs typeface="+mn-cs"/>
                        </a:rPr>
                        <a:t>Number of beneficiaries supported with key fundamentals for success offered by the NYDA</a:t>
                      </a:r>
                      <a:endParaRPr lang="en-ZA" sz="1200" b="0" kern="1200" dirty="0">
                        <a:solidFill>
                          <a:schemeClr val="tx1"/>
                        </a:solidFill>
                        <a:effectLst/>
                        <a:latin typeface="Calibri" panose="020F0502020204030204" pitchFamily="34" charset="0"/>
                        <a:ea typeface="+mn-ea"/>
                        <a:cs typeface="+mn-cs"/>
                      </a:endParaRPr>
                    </a:p>
                    <a:p>
                      <a:pPr marL="36000">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b="0" kern="1200" baseline="0" dirty="0">
                          <a:solidFill>
                            <a:schemeClr val="tx1"/>
                          </a:solidFill>
                          <a:effectLst/>
                          <a:latin typeface="Calibri" panose="020F0502020204030204" pitchFamily="34" charset="0"/>
                          <a:ea typeface="+mn-ea"/>
                          <a:cs typeface="+mn-cs"/>
                        </a:rPr>
                        <a:t>5000</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b="0" kern="1200" dirty="0">
                          <a:solidFill>
                            <a:schemeClr val="tx1"/>
                          </a:solidFill>
                          <a:effectLst/>
                          <a:latin typeface="Calibri" panose="020F0502020204030204" pitchFamily="34" charset="0"/>
                          <a:ea typeface="+mn-ea"/>
                          <a:cs typeface="+mn-cs"/>
                        </a:rPr>
                        <a:t>4208</a:t>
                      </a: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a:solidFill>
                            <a:schemeClr val="tx1"/>
                          </a:solidFill>
                          <a:effectLst/>
                          <a:latin typeface="Calibri" panose="020F0502020204030204" pitchFamily="34" charset="0"/>
                          <a:ea typeface="+mn-ea"/>
                          <a:cs typeface="+mn-cs"/>
                        </a:rPr>
                        <a:t>Timeliness of the delivery of trainings was affected by the introduction of the ILO tool that trainers were adjusting to</a:t>
                      </a:r>
                    </a:p>
                    <a:p>
                      <a:pPr>
                        <a:lnSpc>
                          <a:spcPct val="115000"/>
                        </a:lnSpc>
                        <a:spcAft>
                          <a:spcPts val="0"/>
                        </a:spcAft>
                      </a:pPr>
                      <a:r>
                        <a:rPr lang="en-GB" sz="12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Mitigation</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More Beneficiaries will be trained on Mentorship, Sales Pitch and BBEE as they take shorter time to be completed which our target will be achieved by end of quarter 3</a:t>
                      </a:r>
                      <a:endParaRPr lang="en-ZA" sz="1200" b="0" kern="1200" dirty="0">
                        <a:solidFill>
                          <a:schemeClr val="tx1"/>
                        </a:solidFill>
                        <a:effectLst/>
                        <a:latin typeface="Calibri" panose="020F0502020204030204" pitchFamily="34" charset="0"/>
                        <a:ea typeface="+mn-ea"/>
                        <a:cs typeface="Calibri" panose="020F0502020204030204" pitchFamily="34"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val="10003"/>
                  </a:ext>
                </a:extLst>
              </a:tr>
              <a:tr h="791310">
                <a:tc vMerge="1">
                  <a:txBody>
                    <a:bodyPr/>
                    <a:lstStyle/>
                    <a:p>
                      <a:endParaRPr lang="en-ZA" dirty="0"/>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GB" sz="1200" b="0" kern="1200" dirty="0">
                          <a:solidFill>
                            <a:schemeClr val="tx1"/>
                          </a:solidFill>
                          <a:effectLst/>
                          <a:latin typeface="Calibri" panose="020F0502020204030204" pitchFamily="34" charset="0"/>
                          <a:ea typeface="+mn-ea"/>
                          <a:cs typeface="+mn-cs"/>
                        </a:rPr>
                        <a:t>Number of jobs created and sustained through supporting entrepreneurs and enterprises</a:t>
                      </a:r>
                    </a:p>
                    <a:p>
                      <a:pPr marL="36000" algn="l" defTabSz="457200" rtl="0" eaLnBrk="1" latinLnBrk="0" hangingPunct="1">
                        <a:lnSpc>
                          <a:spcPct val="115000"/>
                        </a:lnSpc>
                        <a:spcAft>
                          <a:spcPts val="0"/>
                        </a:spcAft>
                      </a:pP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b="0" kern="1200" dirty="0">
                          <a:solidFill>
                            <a:schemeClr val="tx1"/>
                          </a:solidFill>
                          <a:effectLst/>
                          <a:latin typeface="Calibri" panose="020F0502020204030204" pitchFamily="34" charset="0"/>
                          <a:ea typeface="+mn-ea"/>
                          <a:cs typeface="+mn-cs"/>
                        </a:rPr>
                        <a:t>900</a:t>
                      </a: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b="0" kern="1200" dirty="0">
                          <a:solidFill>
                            <a:schemeClr val="tx1"/>
                          </a:solidFill>
                          <a:effectLst/>
                          <a:latin typeface="Calibri" panose="020F0502020204030204" pitchFamily="34" charset="0"/>
                          <a:ea typeface="+mn-ea"/>
                          <a:cs typeface="+mn-cs"/>
                        </a:rPr>
                        <a:t>1425</a:t>
                      </a: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a:solidFill>
                            <a:schemeClr val="tx1"/>
                          </a:solidFill>
                          <a:effectLst/>
                          <a:latin typeface="Calibri" panose="020F0502020204030204" pitchFamily="34" charset="0"/>
                          <a:ea typeface="+mn-ea"/>
                          <a:cs typeface="+mn-cs"/>
                        </a:rPr>
                        <a:t>Increase</a:t>
                      </a:r>
                      <a:r>
                        <a:rPr lang="en-ZA" sz="1200" b="0" kern="1200" baseline="0" dirty="0">
                          <a:solidFill>
                            <a:schemeClr val="tx1"/>
                          </a:solidFill>
                          <a:effectLst/>
                          <a:latin typeface="Calibri" panose="020F0502020204030204" pitchFamily="34" charset="0"/>
                          <a:ea typeface="+mn-ea"/>
                          <a:cs typeface="+mn-cs"/>
                        </a:rPr>
                        <a:t> in issuance of grants led to increase in jobs created</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val="10004"/>
                  </a:ext>
                </a:extLst>
              </a:tr>
              <a:tr h="860120">
                <a:tc vMerge="1">
                  <a:txBody>
                    <a:bodyPr/>
                    <a:lstStyle/>
                    <a:p>
                      <a:endParaRPr lang="en-ZA" dirty="0"/>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GB" sz="1200" b="0" kern="1200" dirty="0">
                          <a:solidFill>
                            <a:schemeClr val="tx1"/>
                          </a:solidFill>
                          <a:effectLst/>
                          <a:latin typeface="Calibri" panose="020F0502020204030204" pitchFamily="34" charset="0"/>
                          <a:ea typeface="+mn-ea"/>
                          <a:cs typeface="+mn-cs"/>
                        </a:rPr>
                        <a:t>Number of jobs facilitated through placements in job opportunities</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a:solidFill>
                            <a:schemeClr val="tx1"/>
                          </a:solidFill>
                          <a:effectLst/>
                          <a:latin typeface="Calibri" panose="020F0502020204030204" pitchFamily="34" charset="0"/>
                          <a:ea typeface="+mn-ea"/>
                          <a:cs typeface="+mn-cs"/>
                        </a:rPr>
                        <a:t>1250</a:t>
                      </a:r>
                    </a:p>
                    <a:p>
                      <a:pPr marL="36000">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3587</a:t>
                      </a: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r>
                        <a:rPr lang="en-ZA" sz="1200" b="0" kern="1200" dirty="0">
                          <a:solidFill>
                            <a:schemeClr val="tx1"/>
                          </a:solidFill>
                          <a:effectLst/>
                          <a:latin typeface="Calibri" panose="020F0502020204030204" pitchFamily="34" charset="0"/>
                          <a:ea typeface="+mn-ea"/>
                          <a:cs typeface="+mn-cs"/>
                        </a:rPr>
                        <a:t>The overachievement  was due to appointment of two service providers during Quarter 2 to facilitate the placement process</a:t>
                      </a: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val="10005"/>
                  </a:ext>
                </a:extLst>
              </a:tr>
              <a:tr h="1233003">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a:solidFill>
                            <a:schemeClr val="tx1"/>
                          </a:solidFill>
                          <a:effectLst/>
                          <a:latin typeface="Calibri" panose="020F0502020204030204" pitchFamily="34" charset="0"/>
                          <a:ea typeface="+mn-ea"/>
                          <a:cs typeface="+mn-cs"/>
                        </a:rPr>
                        <a:t>To provide access to information and create awareness on youth </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a:solidFill>
                            <a:schemeClr val="tx1"/>
                          </a:solidFill>
                          <a:effectLst/>
                          <a:latin typeface="Calibri" panose="020F0502020204030204" pitchFamily="34" charset="0"/>
                          <a:ea typeface="+mn-ea"/>
                          <a:cs typeface="+mn-cs"/>
                        </a:rPr>
                        <a:t>Number of young people provided with youth development information</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375 000</a:t>
                      </a: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592 475</a:t>
                      </a: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a:solidFill>
                            <a:schemeClr val="tx1"/>
                          </a:solidFill>
                          <a:effectLst/>
                          <a:latin typeface="Calibri" panose="020F0502020204030204" pitchFamily="34" charset="0"/>
                          <a:ea typeface="+mn-ea"/>
                          <a:cs typeface="+mn-cs"/>
                        </a:rPr>
                        <a:t>The overachievement was due to outreach campaigns that  happened at the branches during women and heritage months</a:t>
                      </a: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4927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E191DB04-E2D3-4D5A-8713-5747841201D4}" type="slidenum">
              <a:rPr lang="en-GB" sz="1200">
                <a:solidFill>
                  <a:srgbClr val="D42E12"/>
                </a:solidFill>
              </a:rPr>
              <a:pPr eaLnBrk="1" hangingPunct="1"/>
              <a:t>8</a:t>
            </a:fld>
            <a:endParaRPr lang="en-GB" sz="1200" dirty="0">
              <a:solidFill>
                <a:srgbClr val="D42E1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40619227"/>
              </p:ext>
            </p:extLst>
          </p:nvPr>
        </p:nvGraphicFramePr>
        <p:xfrm>
          <a:off x="122830" y="50482"/>
          <a:ext cx="8898340" cy="6888693"/>
        </p:xfrm>
        <a:graphic>
          <a:graphicData uri="http://schemas.openxmlformats.org/drawingml/2006/table">
            <a:tbl>
              <a:tblPr firstRow="1" firstCol="1" lastRow="1" lastCol="1" bandRow="1" bandCol="1">
                <a:tableStyleId>{5C22544A-7EE6-4342-B048-85BDC9FD1C3A}</a:tableStyleId>
              </a:tblPr>
              <a:tblGrid>
                <a:gridCol w="1630441">
                  <a:extLst>
                    <a:ext uri="{9D8B030D-6E8A-4147-A177-3AD203B41FA5}">
                      <a16:colId xmlns:a16="http://schemas.microsoft.com/office/drawing/2014/main" val="20000"/>
                    </a:ext>
                  </a:extLst>
                </a:gridCol>
                <a:gridCol w="1575171">
                  <a:extLst>
                    <a:ext uri="{9D8B030D-6E8A-4147-A177-3AD203B41FA5}">
                      <a16:colId xmlns:a16="http://schemas.microsoft.com/office/drawing/2014/main" val="20001"/>
                    </a:ext>
                  </a:extLst>
                </a:gridCol>
                <a:gridCol w="1561355">
                  <a:extLst>
                    <a:ext uri="{9D8B030D-6E8A-4147-A177-3AD203B41FA5}">
                      <a16:colId xmlns:a16="http://schemas.microsoft.com/office/drawing/2014/main" val="20002"/>
                    </a:ext>
                  </a:extLst>
                </a:gridCol>
                <a:gridCol w="2348130">
                  <a:extLst>
                    <a:ext uri="{9D8B030D-6E8A-4147-A177-3AD203B41FA5}">
                      <a16:colId xmlns:a16="http://schemas.microsoft.com/office/drawing/2014/main" val="20003"/>
                    </a:ext>
                  </a:extLst>
                </a:gridCol>
                <a:gridCol w="1783243">
                  <a:extLst>
                    <a:ext uri="{9D8B030D-6E8A-4147-A177-3AD203B41FA5}">
                      <a16:colId xmlns:a16="http://schemas.microsoft.com/office/drawing/2014/main" val="20004"/>
                    </a:ext>
                  </a:extLst>
                </a:gridCol>
              </a:tblGrid>
              <a:tr h="386246">
                <a:tc gridSpan="5">
                  <a:txBody>
                    <a:bodyPr/>
                    <a:lstStyle/>
                    <a:p>
                      <a:pPr marL="36000" marR="46990" algn="ctr">
                        <a:lnSpc>
                          <a:spcPct val="115000"/>
                        </a:lnSpc>
                        <a:spcAft>
                          <a:spcPts val="0"/>
                        </a:spcAft>
                      </a:pPr>
                      <a:r>
                        <a:rPr lang="en-ZA" sz="2400" b="1" dirty="0">
                          <a:solidFill>
                            <a:schemeClr val="tx1"/>
                          </a:solidFill>
                          <a:effectLst/>
                          <a:latin typeface="Calibri" panose="020F0502020204030204" pitchFamily="34" charset="0"/>
                        </a:rPr>
                        <a:t> PROGRAMME AREA 2: EDUCATION AND SKILLS DEVELOPMENT</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hMerge="1">
                  <a:txBody>
                    <a:bodyPr/>
                    <a:lstStyle/>
                    <a:p>
                      <a:pPr marL="36000" marR="46990" algn="ctr">
                        <a:lnSpc>
                          <a:spcPct val="115000"/>
                        </a:lnSpc>
                        <a:spcAft>
                          <a:spcPts val="0"/>
                        </a:spcAft>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path path="circle">
                        <a:fillToRect l="100000" b="100000"/>
                      </a:path>
                      <a:tileRect t="-100000" r="-100000"/>
                    </a:gra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36182">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cs typeface="Browallia New" panose="020B0604020202020204" pitchFamily="34" charset="-34"/>
                        </a:rPr>
                        <a:t>STRATEGIC OBJECTIVE</a:t>
                      </a:r>
                      <a:endParaRPr lang="en-ZA" sz="1200" b="1" dirty="0">
                        <a:solidFill>
                          <a:schemeClr val="bg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cs typeface="Browallia New" panose="020B0604020202020204" pitchFamily="34" charset="-34"/>
                        </a:rPr>
                        <a:t>KEY PERFORMANCE INDICATOR</a:t>
                      </a:r>
                      <a:endParaRPr lang="en-ZA" sz="1200" b="1" dirty="0">
                        <a:solidFill>
                          <a:schemeClr val="bg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cs typeface="Browallia New" panose="020B0604020202020204" pitchFamily="34" charset="-34"/>
                        </a:rPr>
                        <a:t>QUARTER 2 TARGET</a:t>
                      </a:r>
                      <a:endParaRPr lang="en-ZA" sz="1200" b="1" dirty="0">
                        <a:solidFill>
                          <a:schemeClr val="bg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cs typeface="Browallia New" panose="020B0604020202020204" pitchFamily="34" charset="-34"/>
                        </a:rPr>
                        <a:t>QUARTER 2 ACHIEVEMENT</a:t>
                      </a:r>
                      <a:endParaRPr lang="en-ZA" sz="1200" b="1" dirty="0">
                        <a:solidFill>
                          <a:schemeClr val="bg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cs typeface="Browallia New" panose="020B0604020202020204" pitchFamily="34" charset="-34"/>
                        </a:rPr>
                        <a:t>REASON FOR VARIANCE</a:t>
                      </a:r>
                      <a:endParaRPr lang="en-ZA" sz="1200" b="1" dirty="0">
                        <a:solidFill>
                          <a:schemeClr val="bg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extLst>
                  <a:ext uri="{0D108BD9-81ED-4DB2-BD59-A6C34878D82A}">
                    <a16:rowId xmlns:a16="http://schemas.microsoft.com/office/drawing/2014/main" val="10001"/>
                  </a:ext>
                </a:extLst>
              </a:tr>
              <a:tr h="1053487">
                <a:tc>
                  <a:txBody>
                    <a:bodyPr/>
                    <a:lstStyle/>
                    <a:p>
                      <a:pPr marL="36000">
                        <a:lnSpc>
                          <a:spcPct val="115000"/>
                        </a:lnSpc>
                        <a:spcAft>
                          <a:spcPts val="1000"/>
                        </a:spcAft>
                      </a:pPr>
                      <a:r>
                        <a:rPr lang="en-GB" sz="1200" b="0" kern="1200" dirty="0">
                          <a:solidFill>
                            <a:schemeClr val="tx1"/>
                          </a:solidFill>
                          <a:effectLst/>
                          <a:latin typeface="Calibri" panose="020F0502020204030204" pitchFamily="34" charset="0"/>
                          <a:ea typeface="+mn-ea"/>
                          <a:cs typeface="Browallia New" panose="020B0604020202020204" pitchFamily="34" charset="-34"/>
                        </a:rPr>
                        <a:t>To facilitate and implement skills programmes</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b="0" kern="1200" dirty="0">
                          <a:solidFill>
                            <a:schemeClr val="tx1"/>
                          </a:solidFill>
                          <a:effectLst/>
                          <a:latin typeface="Calibri" panose="020F0502020204030204" pitchFamily="34" charset="0"/>
                          <a:ea typeface="+mn-ea"/>
                          <a:cs typeface="Browallia New" panose="020B0604020202020204" pitchFamily="34" charset="-34"/>
                        </a:rPr>
                        <a:t>Number of young people skilled to enter the job market</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Browallia New" panose="020B0604020202020204" pitchFamily="34" charset="-34"/>
                        </a:rPr>
                        <a:t>16 125</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Browallia New" panose="020B0604020202020204" pitchFamily="34" charset="-34"/>
                        </a:rPr>
                        <a:t>28 318</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b="0" dirty="0">
                          <a:solidFill>
                            <a:schemeClr val="tx1"/>
                          </a:solidFill>
                          <a:effectLst/>
                          <a:latin typeface="Calibri" panose="020F0502020204030204" pitchFamily="34" charset="0"/>
                          <a:ea typeface="Calibri" panose="020F0502020204030204" pitchFamily="34" charset="0"/>
                        </a:rPr>
                        <a:t>The overachievement was attributed by more dates for training that was scheduled to conduct more training </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val="10002"/>
                  </a:ext>
                </a:extLst>
              </a:tr>
              <a:tr h="890034">
                <a:tc>
                  <a:txBody>
                    <a:bodyPr/>
                    <a:lstStyle/>
                    <a:p>
                      <a:pPr marL="36000" algn="l" defTabSz="457200" rtl="0" eaLnBrk="1" latinLnBrk="0" hangingPunct="1">
                        <a:lnSpc>
                          <a:spcPct val="115000"/>
                        </a:lnSpc>
                        <a:spcAft>
                          <a:spcPts val="1000"/>
                        </a:spcAft>
                      </a:pPr>
                      <a:r>
                        <a:rPr lang="en-GB" sz="1200" b="0" kern="1200" dirty="0">
                          <a:solidFill>
                            <a:schemeClr val="tx1"/>
                          </a:solidFill>
                          <a:effectLst/>
                          <a:latin typeface="Calibri" panose="020F0502020204030204" pitchFamily="34" charset="0"/>
                          <a:ea typeface="+mn-ea"/>
                          <a:cs typeface="Browallia New" panose="020B0604020202020204" pitchFamily="34" charset="-34"/>
                        </a:rPr>
                        <a:t>To facilitate and implement education opportunities in order to improve the quality education attainment for the youth</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rowSpan="2">
                  <a:txBody>
                    <a:bodyPr/>
                    <a:lstStyle/>
                    <a:p>
                      <a:pPr marL="36000">
                        <a:lnSpc>
                          <a:spcPct val="115000"/>
                        </a:lnSpc>
                        <a:spcAft>
                          <a:spcPts val="0"/>
                        </a:spcAft>
                      </a:pPr>
                      <a:r>
                        <a:rPr lang="en-GB" sz="1200" b="0" kern="1200" dirty="0">
                          <a:solidFill>
                            <a:schemeClr val="tx1"/>
                          </a:solidFill>
                          <a:effectLst/>
                          <a:latin typeface="Calibri" panose="020F0502020204030204" pitchFamily="34" charset="0"/>
                          <a:ea typeface="+mn-ea"/>
                          <a:cs typeface="Browallia New" panose="020B0604020202020204" pitchFamily="34" charset="-34"/>
                        </a:rPr>
                        <a:t>Number of youth supported to access higher education</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rowSpan="2">
                  <a:txBody>
                    <a:bodyPr/>
                    <a:lstStyle/>
                    <a:p>
                      <a:pPr marL="36000">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Browallia New" panose="020B0604020202020204" pitchFamily="34" charset="-34"/>
                        </a:rPr>
                        <a:t>Target</a:t>
                      </a:r>
                      <a:r>
                        <a:rPr lang="en-ZA" sz="1200" b="0" baseline="0" dirty="0">
                          <a:solidFill>
                            <a:schemeClr val="tx1"/>
                          </a:solidFill>
                          <a:effectLst/>
                          <a:latin typeface="Calibri" panose="020F0502020204030204" pitchFamily="34" charset="0"/>
                          <a:ea typeface="Calibri" panose="020F0502020204030204" pitchFamily="34" charset="0"/>
                          <a:cs typeface="Browallia New" panose="020B0604020202020204" pitchFamily="34" charset="-34"/>
                        </a:rPr>
                        <a:t> applicable in quarter 4</a:t>
                      </a:r>
                      <a:endParaRPr lang="en-ZA" sz="1200" b="0" dirty="0">
                        <a:solidFill>
                          <a:schemeClr val="tx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rowSpan="2">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rowallia New" panose="020B0604020202020204" pitchFamily="34" charset="-34"/>
                        </a:rPr>
                        <a:t>Target applicable in quarter 4</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rowSpan="2">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rowallia New" panose="020B0604020202020204" pitchFamily="34" charset="-34"/>
                        </a:rPr>
                        <a:t>Target applicable in quarter 4</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val="10003"/>
                  </a:ext>
                </a:extLst>
              </a:tr>
              <a:tr h="0">
                <a:tc rowSpan="3">
                  <a:txBody>
                    <a:bodyPr/>
                    <a:lstStyle/>
                    <a:p>
                      <a:pPr marL="36000">
                        <a:lnSpc>
                          <a:spcPct val="115000"/>
                        </a:lnSpc>
                        <a:spcAft>
                          <a:spcPts val="0"/>
                        </a:spcAft>
                      </a:pPr>
                      <a:r>
                        <a:rPr lang="en-GB" sz="1200" b="0" kern="1200" dirty="0">
                          <a:solidFill>
                            <a:schemeClr val="tx1"/>
                          </a:solidFill>
                          <a:effectLst/>
                          <a:latin typeface="Calibri" panose="020F0502020204030204" pitchFamily="34" charset="0"/>
                          <a:ea typeface="+mn-ea"/>
                          <a:cs typeface="Browallia New" panose="020B0604020202020204" pitchFamily="34" charset="-34"/>
                        </a:rPr>
                        <a:t>To engage young people in service activities geared towards fostering patriotism, social cohesion and nation building</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4"/>
                  </a:ext>
                </a:extLst>
              </a:tr>
              <a:tr h="1002292">
                <a:tc vMerge="1">
                  <a:txBody>
                    <a:bodyPr/>
                    <a:lstStyle/>
                    <a:p>
                      <a:endParaRPr lang="en-ZA"/>
                    </a:p>
                  </a:txBody>
                  <a:tcPr/>
                </a:tc>
                <a:tc>
                  <a:txBody>
                    <a:bodyPr/>
                    <a:lstStyle/>
                    <a:p>
                      <a:pPr marL="36000" algn="l" defTabSz="457200" rtl="0" eaLnBrk="1" latinLnBrk="0" hangingPunct="1">
                        <a:lnSpc>
                          <a:spcPct val="115000"/>
                        </a:lnSpc>
                        <a:spcAft>
                          <a:spcPts val="0"/>
                        </a:spcAft>
                      </a:pPr>
                      <a:r>
                        <a:rPr lang="en-GB" sz="1200" b="0" kern="1200" dirty="0">
                          <a:solidFill>
                            <a:schemeClr val="tx1"/>
                          </a:solidFill>
                          <a:effectLst/>
                          <a:latin typeface="Calibri" panose="020F0502020204030204" pitchFamily="34" charset="0"/>
                          <a:ea typeface="+mn-ea"/>
                          <a:cs typeface="Browallia New" panose="020B0604020202020204" pitchFamily="34" charset="-34"/>
                        </a:rPr>
                        <a:t>National Youth Service Unit configured to deliver on its mandate</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gn="l" defTabSz="457200" rtl="0" eaLnBrk="1" latinLnBrk="0" hangingPunct="1">
                        <a:lnSpc>
                          <a:spcPct val="115000"/>
                        </a:lnSpc>
                        <a:spcAft>
                          <a:spcPts val="0"/>
                        </a:spcAft>
                      </a:pPr>
                      <a:r>
                        <a:rPr lang="en-GB" sz="1200" b="0" kern="1200" dirty="0">
                          <a:solidFill>
                            <a:schemeClr val="dk1"/>
                          </a:solidFill>
                          <a:effectLst/>
                          <a:latin typeface="Calibri" panose="020F0502020204030204" pitchFamily="34" charset="0"/>
                          <a:ea typeface="+mn-ea"/>
                          <a:cs typeface="+mn-cs"/>
                        </a:rPr>
                        <a:t>Approval by Board and initiated advertising of positions</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r>
                        <a:rPr lang="en-GB" sz="1200" b="0" kern="1200" dirty="0">
                          <a:solidFill>
                            <a:schemeClr val="dk1"/>
                          </a:solidFill>
                          <a:effectLst/>
                          <a:latin typeface="Calibri" panose="020F0502020204030204" pitchFamily="34" charset="0"/>
                          <a:ea typeface="+mn-ea"/>
                          <a:cs typeface="Calibri" panose="020F0502020204030204" pitchFamily="34" charset="0"/>
                        </a:rPr>
                        <a:t>NYS structure presented to Board HRR committee and approved</a:t>
                      </a:r>
                      <a:endParaRPr lang="en-ZA" sz="1200" b="0" kern="1200" dirty="0">
                        <a:solidFill>
                          <a:schemeClr val="dk1"/>
                        </a:solidFill>
                        <a:effectLst/>
                        <a:latin typeface="Calibri" panose="020F0502020204030204" pitchFamily="34" charset="0"/>
                        <a:ea typeface="+mn-ea"/>
                        <a:cs typeface="Calibri" panose="020F0502020204030204" pitchFamily="34" charset="0"/>
                      </a:endParaRPr>
                    </a:p>
                    <a:p>
                      <a:r>
                        <a:rPr lang="en-GB" sz="1200" b="0" kern="1200" dirty="0">
                          <a:solidFill>
                            <a:schemeClr val="dk1"/>
                          </a:solidFill>
                          <a:effectLst/>
                          <a:latin typeface="Calibri" panose="020F0502020204030204" pitchFamily="34" charset="0"/>
                          <a:ea typeface="+mn-ea"/>
                          <a:cs typeface="Calibri" panose="020F0502020204030204" pitchFamily="34" charset="0"/>
                        </a:rPr>
                        <a:t> </a:t>
                      </a:r>
                      <a:endParaRPr lang="en-ZA" sz="1200" b="0" kern="1200" dirty="0">
                        <a:solidFill>
                          <a:schemeClr val="dk1"/>
                        </a:solidFill>
                        <a:effectLst/>
                        <a:latin typeface="Calibri" panose="020F0502020204030204" pitchFamily="34" charset="0"/>
                        <a:ea typeface="+mn-ea"/>
                        <a:cs typeface="Calibri" panose="020F0502020204030204" pitchFamily="34" charset="0"/>
                      </a:endParaRPr>
                    </a:p>
                    <a:p>
                      <a:r>
                        <a:rPr lang="en-GB" sz="1200" b="0" kern="1200" dirty="0">
                          <a:solidFill>
                            <a:schemeClr val="dk1"/>
                          </a:solidFill>
                          <a:effectLst/>
                          <a:latin typeface="Calibri" panose="020F0502020204030204" pitchFamily="34" charset="0"/>
                          <a:ea typeface="+mn-ea"/>
                          <a:cs typeface="Calibri" panose="020F0502020204030204" pitchFamily="34" charset="0"/>
                        </a:rPr>
                        <a:t>Advertising of positions not initiated</a:t>
                      </a:r>
                      <a:endParaRPr lang="en-ZA"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gn="l" defTabSz="457200" rtl="0" eaLnBrk="1" latinLnBrk="0" hangingPunct="1">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approval process took longer than expected. Cabinet took long to approve the NYSP National Coordination Framework. </a:t>
                      </a:r>
                    </a:p>
                    <a:p>
                      <a:pPr marL="36000" algn="l" defTabSz="457200" rtl="0" eaLnBrk="1" latinLnBrk="0" hangingPunct="1">
                        <a:lnSpc>
                          <a:spcPct val="115000"/>
                        </a:lnSpc>
                        <a:spcAft>
                          <a:spcPts val="0"/>
                        </a:spcAft>
                      </a:pPr>
                      <a:r>
                        <a:rPr lang="en-ZA" sz="12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Mitigation</a:t>
                      </a:r>
                    </a:p>
                    <a:p>
                      <a:pPr marL="36000" algn="l" defTabSz="457200" rtl="0" eaLnBrk="1" latinLnBrk="0" hangingPunct="1">
                        <a:lnSpc>
                          <a:spcPct val="115000"/>
                        </a:lnSpc>
                        <a:spcAft>
                          <a:spcPts val="0"/>
                        </a:spcAft>
                      </a:pPr>
                      <a:r>
                        <a:rPr lang="en-ZA"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 process of advertising for filling the posts will be initiated in Quarter 3</a:t>
                      </a:r>
                      <a:endParaRPr lang="en-ZA" sz="1200" b="0" kern="1200" dirty="0">
                        <a:solidFill>
                          <a:schemeClr val="tx1"/>
                        </a:solidFill>
                        <a:effectLst/>
                        <a:latin typeface="Calibri" panose="020F0502020204030204" pitchFamily="34" charset="0"/>
                        <a:ea typeface="+mn-ea"/>
                        <a:cs typeface="Calibri" panose="020F050202020403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val="10005"/>
                  </a:ext>
                </a:extLst>
              </a:tr>
              <a:tr h="880503">
                <a:tc vMerge="1">
                  <a:txBody>
                    <a:bodyPr/>
                    <a:lstStyle/>
                    <a:p>
                      <a:pPr marL="36000">
                        <a:lnSpc>
                          <a:spcPct val="115000"/>
                        </a:lnSpc>
                        <a:spcAft>
                          <a:spcPts val="0"/>
                        </a:spcAft>
                      </a:pP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b="0" kern="1200" dirty="0">
                          <a:solidFill>
                            <a:schemeClr val="tx1"/>
                          </a:solidFill>
                          <a:effectLst/>
                          <a:latin typeface="Calibri" panose="020F0502020204030204" pitchFamily="34" charset="0"/>
                          <a:ea typeface="+mn-ea"/>
                          <a:cs typeface="Browallia New" panose="020B0604020202020204" pitchFamily="34" charset="-34"/>
                        </a:rPr>
                        <a:t>Norms</a:t>
                      </a:r>
                      <a:r>
                        <a:rPr lang="en-GB" sz="1200" b="1" kern="1200" dirty="0">
                          <a:solidFill>
                            <a:schemeClr val="lt1"/>
                          </a:solidFill>
                          <a:effectLst/>
                          <a:latin typeface="Calibri" panose="020F0502020204030204" pitchFamily="34" charset="0"/>
                          <a:ea typeface="+mn-ea"/>
                          <a:cs typeface="Browallia New" panose="020B0604020202020204" pitchFamily="34" charset="-34"/>
                        </a:rPr>
                        <a:t> </a:t>
                      </a:r>
                      <a:r>
                        <a:rPr lang="en-GB" sz="1200" b="0" kern="1200" dirty="0">
                          <a:solidFill>
                            <a:schemeClr val="tx1"/>
                          </a:solidFill>
                          <a:effectLst/>
                          <a:latin typeface="Calibri" panose="020F0502020204030204" pitchFamily="34" charset="0"/>
                          <a:ea typeface="+mn-ea"/>
                          <a:cs typeface="Browallia New" panose="020B0604020202020204" pitchFamily="34" charset="-34"/>
                        </a:rPr>
                        <a:t>and standards for National Youth Service Programme (NYSP) developed and capacity building interventions provided</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r>
                        <a:rPr lang="en-GB" sz="1200" b="0" kern="1200" dirty="0">
                          <a:solidFill>
                            <a:schemeClr val="tx1"/>
                          </a:solidFill>
                          <a:effectLst/>
                          <a:latin typeface="Calibri" panose="020F0502020204030204" pitchFamily="34" charset="0"/>
                          <a:ea typeface="+mn-ea"/>
                          <a:cs typeface="+mn-cs"/>
                        </a:rPr>
                        <a:t>Consulted key stakeholders and finalised the norms and standards document</a:t>
                      </a:r>
                      <a:endParaRPr lang="en-ZA" sz="1200" b="0" kern="1200" dirty="0">
                        <a:solidFill>
                          <a:schemeClr val="tx1"/>
                        </a:solidFill>
                        <a:effectLst/>
                        <a:latin typeface="Calibri" panose="020F0502020204030204" pitchFamily="34" charset="0"/>
                        <a:ea typeface="+mn-ea"/>
                        <a:cs typeface="+mn-cs"/>
                      </a:endParaRPr>
                    </a:p>
                    <a:p>
                      <a:r>
                        <a:rPr lang="en-GB" sz="1200" b="0" kern="1200" dirty="0">
                          <a:solidFill>
                            <a:schemeClr val="tx1"/>
                          </a:solidFill>
                          <a:effectLst/>
                          <a:latin typeface="Calibri" panose="020F0502020204030204" pitchFamily="34" charset="0"/>
                          <a:ea typeface="+mn-ea"/>
                          <a:cs typeface="+mn-cs"/>
                        </a:rPr>
                        <a:t> </a:t>
                      </a:r>
                      <a:endParaRPr lang="en-ZA" sz="1200" b="0" kern="1200" dirty="0">
                        <a:solidFill>
                          <a:schemeClr val="tx1"/>
                        </a:solidFill>
                        <a:effectLst/>
                        <a:latin typeface="Calibri" panose="020F0502020204030204" pitchFamily="34" charset="0"/>
                        <a:ea typeface="+mn-ea"/>
                        <a:cs typeface="+mn-cs"/>
                      </a:endParaRPr>
                    </a:p>
                    <a:p>
                      <a:r>
                        <a:rPr lang="en-GB" sz="1200" b="0" kern="1200" dirty="0">
                          <a:solidFill>
                            <a:schemeClr val="tx1"/>
                          </a:solidFill>
                          <a:effectLst/>
                          <a:latin typeface="Calibri" panose="020F0502020204030204" pitchFamily="34" charset="0"/>
                          <a:ea typeface="+mn-ea"/>
                          <a:cs typeface="+mn-cs"/>
                        </a:rPr>
                        <a:t>Submitted 3 capacity building interventions and progress report to NYDA EXCO</a:t>
                      </a:r>
                    </a:p>
                    <a:p>
                      <a:endParaRPr lang="en-ZA" sz="10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r>
                        <a:rPr lang="en-GB" sz="1200" b="0" kern="1200" dirty="0">
                          <a:solidFill>
                            <a:schemeClr val="tx1"/>
                          </a:solidFill>
                          <a:effectLst/>
                          <a:latin typeface="Calibri" panose="020F0502020204030204" pitchFamily="34" charset="0"/>
                          <a:ea typeface="+mn-ea"/>
                          <a:cs typeface="+mn-cs"/>
                        </a:rPr>
                        <a:t>Consultation workshop was held with stakeholders to finalise the norms and standards document</a:t>
                      </a:r>
                      <a:endParaRPr lang="en-ZA" sz="1200" b="0" kern="1200" dirty="0">
                        <a:solidFill>
                          <a:schemeClr val="tx1"/>
                        </a:solidFill>
                        <a:effectLst/>
                        <a:latin typeface="Calibri" panose="020F0502020204030204" pitchFamily="34" charset="0"/>
                        <a:ea typeface="+mn-ea"/>
                        <a:cs typeface="+mn-cs"/>
                      </a:endParaRPr>
                    </a:p>
                    <a:p>
                      <a:r>
                        <a:rPr lang="en-GB" sz="1200" b="0" kern="1200" dirty="0">
                          <a:solidFill>
                            <a:schemeClr val="tx1"/>
                          </a:solidFill>
                          <a:effectLst/>
                          <a:latin typeface="Calibri" panose="020F0502020204030204" pitchFamily="34" charset="0"/>
                          <a:ea typeface="+mn-ea"/>
                          <a:cs typeface="+mn-cs"/>
                        </a:rPr>
                        <a:t> </a:t>
                      </a:r>
                      <a:endParaRPr lang="en-ZA" sz="1200" b="0" kern="1200" dirty="0">
                        <a:solidFill>
                          <a:schemeClr val="tx1"/>
                        </a:solidFill>
                        <a:effectLst/>
                        <a:latin typeface="Calibri" panose="020F0502020204030204" pitchFamily="34" charset="0"/>
                        <a:ea typeface="+mn-ea"/>
                        <a:cs typeface="+mn-cs"/>
                      </a:endParaRPr>
                    </a:p>
                    <a:p>
                      <a:r>
                        <a:rPr lang="en-GB" sz="1200" b="0" kern="1200" dirty="0">
                          <a:solidFill>
                            <a:schemeClr val="tx1"/>
                          </a:solidFill>
                          <a:effectLst/>
                          <a:latin typeface="Calibri" panose="020F0502020204030204" pitchFamily="34" charset="0"/>
                          <a:ea typeface="+mn-ea"/>
                          <a:cs typeface="+mn-cs"/>
                        </a:rPr>
                        <a:t> </a:t>
                      </a:r>
                      <a:endParaRPr lang="en-ZA" sz="1200" b="0" kern="1200" dirty="0">
                        <a:solidFill>
                          <a:schemeClr val="tx1"/>
                        </a:solidFill>
                        <a:effectLst/>
                        <a:latin typeface="Calibri" panose="020F0502020204030204" pitchFamily="34" charset="0"/>
                        <a:ea typeface="+mn-ea"/>
                        <a:cs typeface="+mn-cs"/>
                      </a:endParaRPr>
                    </a:p>
                    <a:p>
                      <a:r>
                        <a:rPr lang="en-GB" sz="1200" b="0" kern="1200" dirty="0">
                          <a:solidFill>
                            <a:schemeClr val="tx1"/>
                          </a:solidFill>
                          <a:effectLst/>
                          <a:latin typeface="Calibri" panose="020F0502020204030204" pitchFamily="34" charset="0"/>
                          <a:ea typeface="+mn-ea"/>
                          <a:cs typeface="+mn-cs"/>
                        </a:rPr>
                        <a:t>3 capacity building interventions conducted and progress report presented to EXCO</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gn="l" defTabSz="457200" rtl="0" eaLnBrk="1" latinLnBrk="0" hangingPunct="1">
                        <a:lnSpc>
                          <a:spcPct val="115000"/>
                        </a:lnSpc>
                        <a:spcAft>
                          <a:spcPts val="0"/>
                        </a:spcAft>
                      </a:pPr>
                      <a:r>
                        <a:rPr lang="en-ZA" sz="1200" b="0" kern="1200" dirty="0">
                          <a:solidFill>
                            <a:schemeClr val="tx1"/>
                          </a:solidFill>
                          <a:effectLst/>
                          <a:latin typeface="Calibri" panose="020F0502020204030204" pitchFamily="34" charset="0"/>
                          <a:ea typeface="+mn-ea"/>
                          <a:cs typeface="Browallia New" panose="020B0604020202020204" pitchFamily="34" charset="-34"/>
                        </a:rPr>
                        <a:t>Target achieved</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918569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20&quot;/&gt;&lt;partner val=&quot;53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42"/>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NAME" val="MoonShape"/>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5.xml><?xml version="1.0" encoding="utf-8"?>
<p:tagLst xmlns:a="http://schemas.openxmlformats.org/drawingml/2006/main" xmlns:r="http://schemas.openxmlformats.org/officeDocument/2006/relationships" xmlns:p="http://schemas.openxmlformats.org/presentationml/2006/main">
  <p:tag name="NAME" val="MoonShape"/>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m9aRf2FBk29ZhQXOlXbN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fJLO9RVbEeBTQe2_xb4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P76rhcwtEyDz3ODn1MAY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hpnQ4eEoEO.w6.Lp9bm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iq6CyFXQkCxqtgXqmcp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0VRzQXHHkGdbqZGwOuOj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G7Tp5jBgkOTsYbqp4RrFg"/>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Transnet template">
  <a:themeElements>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fontScheme name="Transnet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ansnet template 1">
        <a:dk1>
          <a:srgbClr val="000000"/>
        </a:dk1>
        <a:lt1>
          <a:srgbClr val="FFFFFF"/>
        </a:lt1>
        <a:dk2>
          <a:srgbClr val="D42E12"/>
        </a:dk2>
        <a:lt2>
          <a:srgbClr val="FFFFFF"/>
        </a:lt2>
        <a:accent1>
          <a:srgbClr val="FFFFFF"/>
        </a:accent1>
        <a:accent2>
          <a:srgbClr val="7DBA00"/>
        </a:accent2>
        <a:accent3>
          <a:srgbClr val="FFFFFF"/>
        </a:accent3>
        <a:accent4>
          <a:srgbClr val="000000"/>
        </a:accent4>
        <a:accent5>
          <a:srgbClr val="FFFFFF"/>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Transnet template</Template>
  <TotalTime>15529</TotalTime>
  <Words>1870</Words>
  <Application>Microsoft Office PowerPoint</Application>
  <PresentationFormat>On-screen Show (4:3)</PresentationFormat>
  <Paragraphs>317</Paragraphs>
  <Slides>19</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9" baseType="lpstr">
      <vt:lpstr>ＭＳ Ｐゴシック</vt:lpstr>
      <vt:lpstr>Arial</vt:lpstr>
      <vt:lpstr>Arial Black</vt:lpstr>
      <vt:lpstr>Browallia New</vt:lpstr>
      <vt:lpstr>Calibri</vt:lpstr>
      <vt:lpstr>Cambria</vt:lpstr>
      <vt:lpstr>Tahoma</vt:lpstr>
      <vt:lpstr>Times New Roman</vt:lpstr>
      <vt:lpstr>Transnet template</vt:lpstr>
      <vt:lpstr>TCLayout.ActiveDocument.1</vt:lpstr>
      <vt:lpstr>PowerPoint Presentation</vt:lpstr>
      <vt:lpstr>Agenda</vt:lpstr>
      <vt:lpstr>Quarter 2 (2017/2018)</vt:lpstr>
      <vt:lpstr>Situational Analysis</vt:lpstr>
      <vt:lpstr>Situational analysis – continued </vt:lpstr>
      <vt:lpstr>Detailed QUARTER 2 (2017/2018) performance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performance Quarter 2 2017 / 2018</vt:lpstr>
      <vt:lpstr>Budget allocation</vt:lpstr>
      <vt:lpstr>Quarter two performance</vt:lpstr>
      <vt:lpstr>Quarter two financial summary</vt:lpstr>
      <vt:lpstr>Upcoming events</vt:lpstr>
      <vt:lpstr>questions</vt:lpstr>
    </vt:vector>
  </TitlesOfParts>
  <Company>Corporate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TAHOMA, BOLD 20 PT</dc:title>
  <dc:creator>Corporate</dc:creator>
  <cp:keywords>Message Universal Template A4</cp:keywords>
  <dc:description>Version 1.1</dc:description>
  <cp:lastModifiedBy>Masixole Zibeko</cp:lastModifiedBy>
  <cp:revision>1014</cp:revision>
  <cp:lastPrinted>2013-08-05T09:55:34Z</cp:lastPrinted>
  <dcterms:created xsi:type="dcterms:W3CDTF">2008-04-07T08:15:43Z</dcterms:created>
  <dcterms:modified xsi:type="dcterms:W3CDTF">2017-11-04T11:59:24Z</dcterms:modified>
  <cp:category>POT - A4</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
  </property>
  <property fmtid="{D5CDD505-2E9C-101B-9397-08002B2CF9AE}" pid="6" name="Delivery Date">
    <vt:lpwstr/>
  </property>
  <property fmtid="{D5CDD505-2E9C-101B-9397-08002B2CF9AE}" pid="7" name="Title">
    <vt:lpwstr>HEADING. TAHOMA, BOLD 20 PT</vt:lpwstr>
  </property>
  <property fmtid="{D5CDD505-2E9C-101B-9397-08002B2CF9AE}" pid="8" name="Final">
    <vt:bool>false</vt:bool>
  </property>
  <property fmtid="{D5CDD505-2E9C-101B-9397-08002B2CF9AE}" pid="9" name="DocID">
    <vt:lpwstr/>
  </property>
  <property fmtid="{D5CDD505-2E9C-101B-9397-08002B2CF9AE}" pid="10" name="DocIDinTitle">
    <vt:bool>true</vt:bool>
  </property>
  <property fmtid="{D5CDD505-2E9C-101B-9397-08002B2CF9AE}" pid="11" name="DocIDinSlide">
    <vt:bool>false</vt:bool>
  </property>
  <property fmtid="{D5CDD505-2E9C-101B-9397-08002B2CF9AE}" pid="12" name="DocIDPosition">
    <vt:i4>0</vt:i4>
  </property>
</Properties>
</file>