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5" r:id="rId1"/>
    <p:sldMasterId id="2147484167" r:id="rId2"/>
  </p:sldMasterIdLst>
  <p:notesMasterIdLst>
    <p:notesMasterId r:id="rId19"/>
  </p:notesMasterIdLst>
  <p:handoutMasterIdLst>
    <p:handoutMasterId r:id="rId20"/>
  </p:handoutMasterIdLst>
  <p:sldIdLst>
    <p:sldId id="588" r:id="rId3"/>
    <p:sldId id="580" r:id="rId4"/>
    <p:sldId id="634" r:id="rId5"/>
    <p:sldId id="641" r:id="rId6"/>
    <p:sldId id="632" r:id="rId7"/>
    <p:sldId id="636" r:id="rId8"/>
    <p:sldId id="635" r:id="rId9"/>
    <p:sldId id="637" r:id="rId10"/>
    <p:sldId id="639" r:id="rId11"/>
    <p:sldId id="640" r:id="rId12"/>
    <p:sldId id="646" r:id="rId13"/>
    <p:sldId id="647" r:id="rId14"/>
    <p:sldId id="643" r:id="rId15"/>
    <p:sldId id="644" r:id="rId16"/>
    <p:sldId id="645" r:id="rId17"/>
    <p:sldId id="648" r:id="rId1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B16F"/>
    <a:srgbClr val="C12193"/>
    <a:srgbClr val="0000FF"/>
    <a:srgbClr val="8D42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8273" autoAdjust="0"/>
  </p:normalViewPr>
  <p:slideViewPr>
    <p:cSldViewPr snapToGrid="0" snapToObjects="1">
      <p:cViewPr varScale="1">
        <p:scale>
          <a:sx n="114" d="100"/>
          <a:sy n="114" d="100"/>
        </p:scale>
        <p:origin x="-1554" y="-108"/>
      </p:cViewPr>
      <p:guideLst>
        <p:guide orient="horz" pos="23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640F6-7AB7-450C-9CE9-4FAA12293A5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ZA"/>
        </a:p>
      </dgm:t>
    </dgm:pt>
    <dgm:pt modelId="{AC950C2A-40DD-4ABE-A85F-6250EE8D91E8}">
      <dgm:prSet phldrT="[Text]"/>
      <dgm:spPr/>
      <dgm:t>
        <a:bodyPr/>
        <a:lstStyle/>
        <a:p>
          <a:r>
            <a:rPr lang="en-ZA" dirty="0" smtClean="0"/>
            <a:t>National Development Plan </a:t>
          </a:r>
          <a:endParaRPr lang="en-ZA" dirty="0"/>
        </a:p>
      </dgm:t>
    </dgm:pt>
    <dgm:pt modelId="{9E1B8015-2EF4-4D5E-B19D-CD4105440D6B}" type="parTrans" cxnId="{3B9A4AA9-C7E7-475B-9FA0-DEBF8C7A3781}">
      <dgm:prSet/>
      <dgm:spPr/>
      <dgm:t>
        <a:bodyPr/>
        <a:lstStyle/>
        <a:p>
          <a:endParaRPr lang="en-ZA"/>
        </a:p>
      </dgm:t>
    </dgm:pt>
    <dgm:pt modelId="{40954DCE-620E-4B59-A54A-D54855547330}" type="sibTrans" cxnId="{3B9A4AA9-C7E7-475B-9FA0-DEBF8C7A3781}">
      <dgm:prSet/>
      <dgm:spPr/>
      <dgm:t>
        <a:bodyPr/>
        <a:lstStyle/>
        <a:p>
          <a:endParaRPr lang="en-ZA"/>
        </a:p>
      </dgm:t>
    </dgm:pt>
    <dgm:pt modelId="{27F25633-1A02-49A7-8E6C-3B8A49537813}">
      <dgm:prSet phldrT="[Text]"/>
      <dgm:spPr/>
      <dgm:t>
        <a:bodyPr/>
        <a:lstStyle/>
        <a:p>
          <a:r>
            <a:rPr lang="en-ZA" dirty="0" smtClean="0">
              <a:latin typeface="+mn-lt"/>
              <a:cs typeface="Arial" pitchFamily="34" charset="0"/>
            </a:rPr>
            <a:t>Regional Water Utilities 2012-2018, CMAs (2012-2017) and National Water Resource Agency supported(2017)</a:t>
          </a:r>
          <a:endParaRPr lang="en-ZA" dirty="0"/>
        </a:p>
      </dgm:t>
    </dgm:pt>
    <dgm:pt modelId="{2E323E8F-0403-4F10-B5B3-C20C4E0B7132}" type="parTrans" cxnId="{01E543C7-7A4F-4269-BCF7-7BC11A99E82A}">
      <dgm:prSet/>
      <dgm:spPr/>
      <dgm:t>
        <a:bodyPr/>
        <a:lstStyle/>
        <a:p>
          <a:endParaRPr lang="en-ZA"/>
        </a:p>
      </dgm:t>
    </dgm:pt>
    <dgm:pt modelId="{EC48F95F-9827-419D-9D27-FA9034A10A97}" type="sibTrans" cxnId="{01E543C7-7A4F-4269-BCF7-7BC11A99E82A}">
      <dgm:prSet/>
      <dgm:spPr/>
      <dgm:t>
        <a:bodyPr/>
        <a:lstStyle/>
        <a:p>
          <a:endParaRPr lang="en-ZA"/>
        </a:p>
      </dgm:t>
    </dgm:pt>
    <dgm:pt modelId="{94DCA8B1-8BC9-4086-B8A6-9C7D57D4DC79}">
      <dgm:prSet phldrT="[Text]"/>
      <dgm:spPr/>
      <dgm:t>
        <a:bodyPr/>
        <a:lstStyle/>
        <a:p>
          <a:r>
            <a:rPr lang="en-ZA" dirty="0" smtClean="0"/>
            <a:t>National Water Resources Strategy</a:t>
          </a:r>
          <a:endParaRPr lang="en-ZA" dirty="0"/>
        </a:p>
      </dgm:t>
    </dgm:pt>
    <dgm:pt modelId="{123568AC-A45D-448E-B8DD-8EE48FBF5E07}" type="parTrans" cxnId="{237A4A0C-EFB4-4D08-A864-A26AB8F56230}">
      <dgm:prSet/>
      <dgm:spPr/>
      <dgm:t>
        <a:bodyPr/>
        <a:lstStyle/>
        <a:p>
          <a:endParaRPr lang="en-ZA"/>
        </a:p>
      </dgm:t>
    </dgm:pt>
    <dgm:pt modelId="{7CFADD73-8148-4076-B068-7738A0D50DA7}" type="sibTrans" cxnId="{237A4A0C-EFB4-4D08-A864-A26AB8F56230}">
      <dgm:prSet/>
      <dgm:spPr/>
      <dgm:t>
        <a:bodyPr/>
        <a:lstStyle/>
        <a:p>
          <a:endParaRPr lang="en-ZA"/>
        </a:p>
      </dgm:t>
    </dgm:pt>
    <dgm:pt modelId="{A6119FD4-FBA0-49B1-BA1B-D78271BB986D}">
      <dgm:prSet phldrT="[Text]"/>
      <dgm:spPr/>
      <dgm:t>
        <a:bodyPr/>
        <a:lstStyle/>
        <a:p>
          <a:r>
            <a:rPr lang="en-ZA" dirty="0" smtClean="0"/>
            <a:t>Regional Water Utilities</a:t>
          </a:r>
          <a:endParaRPr lang="en-ZA" dirty="0"/>
        </a:p>
      </dgm:t>
    </dgm:pt>
    <dgm:pt modelId="{6BEC188D-8834-46CD-9AFB-D7C0ABA272C2}" type="parTrans" cxnId="{91D5D112-8AF2-4119-8A64-4476ABEBE374}">
      <dgm:prSet/>
      <dgm:spPr/>
      <dgm:t>
        <a:bodyPr/>
        <a:lstStyle/>
        <a:p>
          <a:endParaRPr lang="en-ZA"/>
        </a:p>
      </dgm:t>
    </dgm:pt>
    <dgm:pt modelId="{20708E35-8F7B-4CFB-A3A6-C1727DF179B3}" type="sibTrans" cxnId="{91D5D112-8AF2-4119-8A64-4476ABEBE374}">
      <dgm:prSet/>
      <dgm:spPr/>
      <dgm:t>
        <a:bodyPr/>
        <a:lstStyle/>
        <a:p>
          <a:endParaRPr lang="en-ZA"/>
        </a:p>
      </dgm:t>
    </dgm:pt>
    <dgm:pt modelId="{4C595106-8585-4F43-8A31-1305CA69A648}">
      <dgm:prSet/>
      <dgm:spPr/>
      <dgm:t>
        <a:bodyPr/>
        <a:lstStyle/>
        <a:p>
          <a:r>
            <a:rPr lang="en-ZA" dirty="0" smtClean="0"/>
            <a:t>Investigate the arrangements for managing WR infrastructure</a:t>
          </a:r>
          <a:endParaRPr lang="en-ZA" dirty="0"/>
        </a:p>
      </dgm:t>
    </dgm:pt>
    <dgm:pt modelId="{8EA8A4CE-23A4-4F12-8FE7-90C6724887F5}" type="parTrans" cxnId="{B635E7D9-AC90-45A1-830A-388D11A4222A}">
      <dgm:prSet/>
      <dgm:spPr/>
      <dgm:t>
        <a:bodyPr/>
        <a:lstStyle/>
        <a:p>
          <a:endParaRPr lang="en-ZA"/>
        </a:p>
      </dgm:t>
    </dgm:pt>
    <dgm:pt modelId="{ADA3B44D-FABC-4997-A4B9-BFEB69A173C3}" type="sibTrans" cxnId="{B635E7D9-AC90-45A1-830A-388D11A4222A}">
      <dgm:prSet/>
      <dgm:spPr/>
      <dgm:t>
        <a:bodyPr/>
        <a:lstStyle/>
        <a:p>
          <a:endParaRPr lang="en-ZA"/>
        </a:p>
      </dgm:t>
    </dgm:pt>
    <dgm:pt modelId="{7826B5AC-D668-4959-A407-856BB435A11F}">
      <dgm:prSet/>
      <dgm:spPr/>
      <dgm:t>
        <a:bodyPr/>
        <a:lstStyle/>
        <a:p>
          <a:r>
            <a:rPr lang="en-ZA" dirty="0" smtClean="0"/>
            <a:t>Assess the institutional arrangements for the Economic Regulator</a:t>
          </a:r>
          <a:endParaRPr lang="en-ZA" dirty="0"/>
        </a:p>
      </dgm:t>
    </dgm:pt>
    <dgm:pt modelId="{7DD51CE8-2FE0-44C3-BEF8-A09D1F5CA6B2}" type="parTrans" cxnId="{E501B5D2-40DA-437C-B33A-60D4BC33A612}">
      <dgm:prSet/>
      <dgm:spPr/>
      <dgm:t>
        <a:bodyPr/>
        <a:lstStyle/>
        <a:p>
          <a:endParaRPr lang="en-ZA"/>
        </a:p>
      </dgm:t>
    </dgm:pt>
    <dgm:pt modelId="{9BAE6EA4-21BE-4EEE-AD81-81E9A163702D}" type="sibTrans" cxnId="{E501B5D2-40DA-437C-B33A-60D4BC33A612}">
      <dgm:prSet/>
      <dgm:spPr/>
      <dgm:t>
        <a:bodyPr/>
        <a:lstStyle/>
        <a:p>
          <a:endParaRPr lang="en-ZA"/>
        </a:p>
      </dgm:t>
    </dgm:pt>
    <dgm:pt modelId="{08E72E43-A018-4DA1-A3C6-C711B70E0CAB}">
      <dgm:prSet/>
      <dgm:spPr/>
      <dgm:t>
        <a:bodyPr/>
        <a:lstStyle/>
        <a:p>
          <a:r>
            <a:rPr lang="en-ZA" dirty="0" smtClean="0"/>
            <a:t>National Policy Review </a:t>
          </a:r>
          <a:endParaRPr lang="en-ZA" dirty="0"/>
        </a:p>
      </dgm:t>
    </dgm:pt>
    <dgm:pt modelId="{C60C9861-9D84-4E4C-A0FB-C0CB35AC24AF}" type="parTrans" cxnId="{21F8A12F-9F22-4436-852A-0791CF96ABFD}">
      <dgm:prSet/>
      <dgm:spPr/>
      <dgm:t>
        <a:bodyPr/>
        <a:lstStyle/>
        <a:p>
          <a:endParaRPr lang="en-ZA"/>
        </a:p>
      </dgm:t>
    </dgm:pt>
    <dgm:pt modelId="{1E69325C-DA8F-4079-AF79-3841C4F13DBF}" type="sibTrans" cxnId="{21F8A12F-9F22-4436-852A-0791CF96ABFD}">
      <dgm:prSet/>
      <dgm:spPr/>
      <dgm:t>
        <a:bodyPr/>
        <a:lstStyle/>
        <a:p>
          <a:endParaRPr lang="en-ZA"/>
        </a:p>
      </dgm:t>
    </dgm:pt>
    <dgm:pt modelId="{B47676D0-DE8A-48B3-9AA5-F7A0E1CF712E}">
      <dgm:prSet/>
      <dgm:spPr/>
      <dgm:t>
        <a:bodyPr/>
        <a:lstStyle/>
        <a:p>
          <a:r>
            <a:rPr lang="en-ZA" dirty="0" smtClean="0"/>
            <a:t>Institutional Reforms and Realignment (IRR)</a:t>
          </a:r>
          <a:endParaRPr lang="en-ZA" dirty="0"/>
        </a:p>
      </dgm:t>
    </dgm:pt>
    <dgm:pt modelId="{385430E5-07C6-467E-AEF9-3E0CA7C05517}" type="parTrans" cxnId="{03B9051B-2A51-431F-A755-63734A05ADFB}">
      <dgm:prSet/>
      <dgm:spPr/>
      <dgm:t>
        <a:bodyPr/>
        <a:lstStyle/>
        <a:p>
          <a:endParaRPr lang="en-ZA"/>
        </a:p>
      </dgm:t>
    </dgm:pt>
    <dgm:pt modelId="{4BE3EA2F-BCD6-4CD8-AE04-29044B1D24CB}" type="sibTrans" cxnId="{03B9051B-2A51-431F-A755-63734A05ADFB}">
      <dgm:prSet/>
      <dgm:spPr/>
      <dgm:t>
        <a:bodyPr/>
        <a:lstStyle/>
        <a:p>
          <a:endParaRPr lang="en-ZA"/>
        </a:p>
      </dgm:t>
    </dgm:pt>
    <dgm:pt modelId="{97AE7CE8-B8BA-4493-A9BD-338F9594B858}">
      <dgm:prSet/>
      <dgm:spPr/>
      <dgm:t>
        <a:bodyPr/>
        <a:lstStyle/>
        <a:p>
          <a:r>
            <a:rPr lang="en-ZA" dirty="0" smtClean="0">
              <a:latin typeface="+mj-lt"/>
              <a:cs typeface="Arial" pitchFamily="34" charset="0"/>
            </a:rPr>
            <a:t>New Policy Position establishing Regional Water Utilities and confirming CMAs in 2013.</a:t>
          </a:r>
          <a:endParaRPr lang="en-ZA" dirty="0"/>
        </a:p>
      </dgm:t>
    </dgm:pt>
    <dgm:pt modelId="{5FDFF126-39A6-401B-A073-4A80F0EBEA0D}" type="parTrans" cxnId="{51C6E577-C2A8-405A-9C37-7C75F883D6E0}">
      <dgm:prSet/>
      <dgm:spPr/>
      <dgm:t>
        <a:bodyPr/>
        <a:lstStyle/>
        <a:p>
          <a:endParaRPr lang="en-ZA"/>
        </a:p>
      </dgm:t>
    </dgm:pt>
    <dgm:pt modelId="{30134620-1319-4514-B191-385CE0B837FD}" type="sibTrans" cxnId="{51C6E577-C2A8-405A-9C37-7C75F883D6E0}">
      <dgm:prSet/>
      <dgm:spPr/>
      <dgm:t>
        <a:bodyPr/>
        <a:lstStyle/>
        <a:p>
          <a:endParaRPr lang="en-ZA"/>
        </a:p>
      </dgm:t>
    </dgm:pt>
    <dgm:pt modelId="{E836B896-ED4D-4435-8D8A-5F78080F5987}">
      <dgm:prSet/>
      <dgm:spPr/>
      <dgm:t>
        <a:bodyPr/>
        <a:lstStyle/>
        <a:p>
          <a:r>
            <a:rPr lang="en-ZA" b="0" dirty="0" smtClean="0">
              <a:latin typeface="+mn-lt"/>
              <a:cs typeface="Arial" pitchFamily="34" charset="0"/>
            </a:rPr>
            <a:t>IRR cabinet approval in 2013</a:t>
          </a:r>
          <a:r>
            <a:rPr lang="en-ZA" dirty="0" smtClean="0">
              <a:latin typeface="Arial" pitchFamily="34" charset="0"/>
              <a:cs typeface="Arial" pitchFamily="34" charset="0"/>
            </a:rPr>
            <a:t>. </a:t>
          </a:r>
          <a:endParaRPr lang="en-ZA" dirty="0"/>
        </a:p>
      </dgm:t>
    </dgm:pt>
    <dgm:pt modelId="{6FD82DFB-EADC-4477-A958-8EE98858DD72}" type="parTrans" cxnId="{D16FE922-EC8C-4E1E-9548-902DCE43518F}">
      <dgm:prSet/>
      <dgm:spPr/>
      <dgm:t>
        <a:bodyPr/>
        <a:lstStyle/>
        <a:p>
          <a:endParaRPr lang="en-ZA"/>
        </a:p>
      </dgm:t>
    </dgm:pt>
    <dgm:pt modelId="{5D5E96C6-1240-4561-A15B-1C43F0F272C0}" type="sibTrans" cxnId="{D16FE922-EC8C-4E1E-9548-902DCE43518F}">
      <dgm:prSet/>
      <dgm:spPr/>
      <dgm:t>
        <a:bodyPr/>
        <a:lstStyle/>
        <a:p>
          <a:endParaRPr lang="en-ZA"/>
        </a:p>
      </dgm:t>
    </dgm:pt>
    <dgm:pt modelId="{805CD617-AE5A-4723-81CA-94E3034EE090}" type="pres">
      <dgm:prSet presAssocID="{DCC640F6-7AB7-450C-9CE9-4FAA12293A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129F037-01B7-4277-A1CB-AF3A06D7FE90}" type="pres">
      <dgm:prSet presAssocID="{AC950C2A-40DD-4ABE-A85F-6250EE8D91E8}" presName="composite" presStyleCnt="0"/>
      <dgm:spPr/>
    </dgm:pt>
    <dgm:pt modelId="{4F1F03B5-28E7-4B4C-B98E-1BC674F38662}" type="pres">
      <dgm:prSet presAssocID="{AC950C2A-40DD-4ABE-A85F-6250EE8D91E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EBC9A1-441A-4502-8CCE-152758CFC1AE}" type="pres">
      <dgm:prSet presAssocID="{AC950C2A-40DD-4ABE-A85F-6250EE8D91E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AEECF3-B6B8-44F4-B4D5-92E377E40EC2}" type="pres">
      <dgm:prSet presAssocID="{40954DCE-620E-4B59-A54A-D54855547330}" presName="space" presStyleCnt="0"/>
      <dgm:spPr/>
    </dgm:pt>
    <dgm:pt modelId="{87F136C2-7A0E-4F0E-8F0C-7F76C4FFF7C9}" type="pres">
      <dgm:prSet presAssocID="{94DCA8B1-8BC9-4086-B8A6-9C7D57D4DC79}" presName="composite" presStyleCnt="0"/>
      <dgm:spPr/>
    </dgm:pt>
    <dgm:pt modelId="{C9C5515C-AA89-4AEB-86A7-4D8A4116649E}" type="pres">
      <dgm:prSet presAssocID="{94DCA8B1-8BC9-4086-B8A6-9C7D57D4DC7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D70D199-7795-42E6-8FC2-61E1CFD3116D}" type="pres">
      <dgm:prSet presAssocID="{94DCA8B1-8BC9-4086-B8A6-9C7D57D4DC79}" presName="desTx" presStyleLbl="alignAccFollowNode1" presStyleIdx="1" presStyleCnt="4" custLinFactNeighborX="-114" custLinFactNeighborY="-17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1D1A33-2120-4EEC-BCFA-F22653B343C8}" type="pres">
      <dgm:prSet presAssocID="{7CFADD73-8148-4076-B068-7738A0D50DA7}" presName="space" presStyleCnt="0"/>
      <dgm:spPr/>
    </dgm:pt>
    <dgm:pt modelId="{E6E4EA49-EA55-468A-BA6B-E9855F2509FD}" type="pres">
      <dgm:prSet presAssocID="{08E72E43-A018-4DA1-A3C6-C711B70E0CAB}" presName="composite" presStyleCnt="0"/>
      <dgm:spPr/>
    </dgm:pt>
    <dgm:pt modelId="{4AAC9928-7196-4582-B0D3-C1A4C20298BD}" type="pres">
      <dgm:prSet presAssocID="{08E72E43-A018-4DA1-A3C6-C711B70E0CA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E377A95-7211-4AE0-84B1-A90212B86381}" type="pres">
      <dgm:prSet presAssocID="{08E72E43-A018-4DA1-A3C6-C711B70E0CA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92A8F11-6D41-4B76-99F8-929822CC89AC}" type="pres">
      <dgm:prSet presAssocID="{1E69325C-DA8F-4079-AF79-3841C4F13DBF}" presName="space" presStyleCnt="0"/>
      <dgm:spPr/>
    </dgm:pt>
    <dgm:pt modelId="{A091DB00-DA96-4715-B46F-C30FB80E0155}" type="pres">
      <dgm:prSet presAssocID="{B47676D0-DE8A-48B3-9AA5-F7A0E1CF712E}" presName="composite" presStyleCnt="0"/>
      <dgm:spPr/>
    </dgm:pt>
    <dgm:pt modelId="{4CF0635C-C9D9-4F4B-9C0C-678BE190309D}" type="pres">
      <dgm:prSet presAssocID="{B47676D0-DE8A-48B3-9AA5-F7A0E1CF712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A64962-59F3-4D88-86C9-5D11028AAC43}" type="pres">
      <dgm:prSet presAssocID="{B47676D0-DE8A-48B3-9AA5-F7A0E1CF712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501B5D2-40DA-437C-B33A-60D4BC33A612}" srcId="{94DCA8B1-8BC9-4086-B8A6-9C7D57D4DC79}" destId="{7826B5AC-D668-4959-A407-856BB435A11F}" srcOrd="2" destOrd="0" parTransId="{7DD51CE8-2FE0-44C3-BEF8-A09D1F5CA6B2}" sibTransId="{9BAE6EA4-21BE-4EEE-AD81-81E9A163702D}"/>
    <dgm:cxn modelId="{22CA91C4-F376-4096-90A6-70209C83A83F}" type="presOf" srcId="{08E72E43-A018-4DA1-A3C6-C711B70E0CAB}" destId="{4AAC9928-7196-4582-B0D3-C1A4C20298BD}" srcOrd="0" destOrd="0" presId="urn:microsoft.com/office/officeart/2005/8/layout/hList1"/>
    <dgm:cxn modelId="{01E543C7-7A4F-4269-BCF7-7BC11A99E82A}" srcId="{AC950C2A-40DD-4ABE-A85F-6250EE8D91E8}" destId="{27F25633-1A02-49A7-8E6C-3B8A49537813}" srcOrd="0" destOrd="0" parTransId="{2E323E8F-0403-4F10-B5B3-C20C4E0B7132}" sibTransId="{EC48F95F-9827-419D-9D27-FA9034A10A97}"/>
    <dgm:cxn modelId="{21F8A12F-9F22-4436-852A-0791CF96ABFD}" srcId="{DCC640F6-7AB7-450C-9CE9-4FAA12293A58}" destId="{08E72E43-A018-4DA1-A3C6-C711B70E0CAB}" srcOrd="2" destOrd="0" parTransId="{C60C9861-9D84-4E4C-A0FB-C0CB35AC24AF}" sibTransId="{1E69325C-DA8F-4079-AF79-3841C4F13DBF}"/>
    <dgm:cxn modelId="{A6BD02CC-D4C5-48A8-9455-AC09907584B7}" type="presOf" srcId="{AC950C2A-40DD-4ABE-A85F-6250EE8D91E8}" destId="{4F1F03B5-28E7-4B4C-B98E-1BC674F38662}" srcOrd="0" destOrd="0" presId="urn:microsoft.com/office/officeart/2005/8/layout/hList1"/>
    <dgm:cxn modelId="{11E49107-0F8B-4ADE-97C9-9AF310240409}" type="presOf" srcId="{A6119FD4-FBA0-49B1-BA1B-D78271BB986D}" destId="{8D70D199-7795-42E6-8FC2-61E1CFD3116D}" srcOrd="0" destOrd="0" presId="urn:microsoft.com/office/officeart/2005/8/layout/hList1"/>
    <dgm:cxn modelId="{03B9051B-2A51-431F-A755-63734A05ADFB}" srcId="{DCC640F6-7AB7-450C-9CE9-4FAA12293A58}" destId="{B47676D0-DE8A-48B3-9AA5-F7A0E1CF712E}" srcOrd="3" destOrd="0" parTransId="{385430E5-07C6-467E-AEF9-3E0CA7C05517}" sibTransId="{4BE3EA2F-BCD6-4CD8-AE04-29044B1D24CB}"/>
    <dgm:cxn modelId="{091D83A8-3C89-4056-A67A-3C539C4AA423}" type="presOf" srcId="{DCC640F6-7AB7-450C-9CE9-4FAA12293A58}" destId="{805CD617-AE5A-4723-81CA-94E3034EE090}" srcOrd="0" destOrd="0" presId="urn:microsoft.com/office/officeart/2005/8/layout/hList1"/>
    <dgm:cxn modelId="{51C6E577-C2A8-405A-9C37-7C75F883D6E0}" srcId="{08E72E43-A018-4DA1-A3C6-C711B70E0CAB}" destId="{97AE7CE8-B8BA-4493-A9BD-338F9594B858}" srcOrd="0" destOrd="0" parTransId="{5FDFF126-39A6-401B-A073-4A80F0EBEA0D}" sibTransId="{30134620-1319-4514-B191-385CE0B837FD}"/>
    <dgm:cxn modelId="{70E1C7B5-9E03-4434-94E4-F0256EA33D2F}" type="presOf" srcId="{4C595106-8585-4F43-8A31-1305CA69A648}" destId="{8D70D199-7795-42E6-8FC2-61E1CFD3116D}" srcOrd="0" destOrd="1" presId="urn:microsoft.com/office/officeart/2005/8/layout/hList1"/>
    <dgm:cxn modelId="{91D5D112-8AF2-4119-8A64-4476ABEBE374}" srcId="{94DCA8B1-8BC9-4086-B8A6-9C7D57D4DC79}" destId="{A6119FD4-FBA0-49B1-BA1B-D78271BB986D}" srcOrd="0" destOrd="0" parTransId="{6BEC188D-8834-46CD-9AFB-D7C0ABA272C2}" sibTransId="{20708E35-8F7B-4CFB-A3A6-C1727DF179B3}"/>
    <dgm:cxn modelId="{237A4A0C-EFB4-4D08-A864-A26AB8F56230}" srcId="{DCC640F6-7AB7-450C-9CE9-4FAA12293A58}" destId="{94DCA8B1-8BC9-4086-B8A6-9C7D57D4DC79}" srcOrd="1" destOrd="0" parTransId="{123568AC-A45D-448E-B8DD-8EE48FBF5E07}" sibTransId="{7CFADD73-8148-4076-B068-7738A0D50DA7}"/>
    <dgm:cxn modelId="{1CD401DA-66C2-470E-80DB-ADCF0B376032}" type="presOf" srcId="{7826B5AC-D668-4959-A407-856BB435A11F}" destId="{8D70D199-7795-42E6-8FC2-61E1CFD3116D}" srcOrd="0" destOrd="2" presId="urn:microsoft.com/office/officeart/2005/8/layout/hList1"/>
    <dgm:cxn modelId="{3B9B0327-FC5D-4332-B1E1-ABCA4CA79975}" type="presOf" srcId="{94DCA8B1-8BC9-4086-B8A6-9C7D57D4DC79}" destId="{C9C5515C-AA89-4AEB-86A7-4D8A4116649E}" srcOrd="0" destOrd="0" presId="urn:microsoft.com/office/officeart/2005/8/layout/hList1"/>
    <dgm:cxn modelId="{E4792DC0-616E-4A43-9FE2-E680D893F78C}" type="presOf" srcId="{27F25633-1A02-49A7-8E6C-3B8A49537813}" destId="{1FEBC9A1-441A-4502-8CCE-152758CFC1AE}" srcOrd="0" destOrd="0" presId="urn:microsoft.com/office/officeart/2005/8/layout/hList1"/>
    <dgm:cxn modelId="{57A08462-7DBB-4F05-8A94-2C011CB33C46}" type="presOf" srcId="{E836B896-ED4D-4435-8D8A-5F78080F5987}" destId="{FFA64962-59F3-4D88-86C9-5D11028AAC43}" srcOrd="0" destOrd="0" presId="urn:microsoft.com/office/officeart/2005/8/layout/hList1"/>
    <dgm:cxn modelId="{E56E6A5D-6E33-45FE-9A32-B6BAC3D2C7B1}" type="presOf" srcId="{97AE7CE8-B8BA-4493-A9BD-338F9594B858}" destId="{BE377A95-7211-4AE0-84B1-A90212B86381}" srcOrd="0" destOrd="0" presId="urn:microsoft.com/office/officeart/2005/8/layout/hList1"/>
    <dgm:cxn modelId="{3B9A4AA9-C7E7-475B-9FA0-DEBF8C7A3781}" srcId="{DCC640F6-7AB7-450C-9CE9-4FAA12293A58}" destId="{AC950C2A-40DD-4ABE-A85F-6250EE8D91E8}" srcOrd="0" destOrd="0" parTransId="{9E1B8015-2EF4-4D5E-B19D-CD4105440D6B}" sibTransId="{40954DCE-620E-4B59-A54A-D54855547330}"/>
    <dgm:cxn modelId="{FEC99107-A001-4D74-B672-E810EEB1D646}" type="presOf" srcId="{B47676D0-DE8A-48B3-9AA5-F7A0E1CF712E}" destId="{4CF0635C-C9D9-4F4B-9C0C-678BE190309D}" srcOrd="0" destOrd="0" presId="urn:microsoft.com/office/officeart/2005/8/layout/hList1"/>
    <dgm:cxn modelId="{B635E7D9-AC90-45A1-830A-388D11A4222A}" srcId="{94DCA8B1-8BC9-4086-B8A6-9C7D57D4DC79}" destId="{4C595106-8585-4F43-8A31-1305CA69A648}" srcOrd="1" destOrd="0" parTransId="{8EA8A4CE-23A4-4F12-8FE7-90C6724887F5}" sibTransId="{ADA3B44D-FABC-4997-A4B9-BFEB69A173C3}"/>
    <dgm:cxn modelId="{D16FE922-EC8C-4E1E-9548-902DCE43518F}" srcId="{B47676D0-DE8A-48B3-9AA5-F7A0E1CF712E}" destId="{E836B896-ED4D-4435-8D8A-5F78080F5987}" srcOrd="0" destOrd="0" parTransId="{6FD82DFB-EADC-4477-A958-8EE98858DD72}" sibTransId="{5D5E96C6-1240-4561-A15B-1C43F0F272C0}"/>
    <dgm:cxn modelId="{52FC1FB2-4FFD-46E8-AD1F-D7730CCC1318}" type="presParOf" srcId="{805CD617-AE5A-4723-81CA-94E3034EE090}" destId="{F129F037-01B7-4277-A1CB-AF3A06D7FE90}" srcOrd="0" destOrd="0" presId="urn:microsoft.com/office/officeart/2005/8/layout/hList1"/>
    <dgm:cxn modelId="{62C7F265-1AF2-4990-9634-EC38054EAF9F}" type="presParOf" srcId="{F129F037-01B7-4277-A1CB-AF3A06D7FE90}" destId="{4F1F03B5-28E7-4B4C-B98E-1BC674F38662}" srcOrd="0" destOrd="0" presId="urn:microsoft.com/office/officeart/2005/8/layout/hList1"/>
    <dgm:cxn modelId="{0CC81224-9F8D-4A85-A7D1-09F4BC6C934C}" type="presParOf" srcId="{F129F037-01B7-4277-A1CB-AF3A06D7FE90}" destId="{1FEBC9A1-441A-4502-8CCE-152758CFC1AE}" srcOrd="1" destOrd="0" presId="urn:microsoft.com/office/officeart/2005/8/layout/hList1"/>
    <dgm:cxn modelId="{D611DCA4-EA2A-4E32-8122-B3ED868A881A}" type="presParOf" srcId="{805CD617-AE5A-4723-81CA-94E3034EE090}" destId="{F3AEECF3-B6B8-44F4-B4D5-92E377E40EC2}" srcOrd="1" destOrd="0" presId="urn:microsoft.com/office/officeart/2005/8/layout/hList1"/>
    <dgm:cxn modelId="{8C675C01-2382-4EE6-BAC3-A0863F443191}" type="presParOf" srcId="{805CD617-AE5A-4723-81CA-94E3034EE090}" destId="{87F136C2-7A0E-4F0E-8F0C-7F76C4FFF7C9}" srcOrd="2" destOrd="0" presId="urn:microsoft.com/office/officeart/2005/8/layout/hList1"/>
    <dgm:cxn modelId="{5950C89D-29AE-488A-8F21-6E02339C6BC6}" type="presParOf" srcId="{87F136C2-7A0E-4F0E-8F0C-7F76C4FFF7C9}" destId="{C9C5515C-AA89-4AEB-86A7-4D8A4116649E}" srcOrd="0" destOrd="0" presId="urn:microsoft.com/office/officeart/2005/8/layout/hList1"/>
    <dgm:cxn modelId="{EA2823B8-9256-49ED-8846-44AF8E6D88C2}" type="presParOf" srcId="{87F136C2-7A0E-4F0E-8F0C-7F76C4FFF7C9}" destId="{8D70D199-7795-42E6-8FC2-61E1CFD3116D}" srcOrd="1" destOrd="0" presId="urn:microsoft.com/office/officeart/2005/8/layout/hList1"/>
    <dgm:cxn modelId="{B7390986-4846-453C-8F4F-EB63FD84307A}" type="presParOf" srcId="{805CD617-AE5A-4723-81CA-94E3034EE090}" destId="{881D1A33-2120-4EEC-BCFA-F22653B343C8}" srcOrd="3" destOrd="0" presId="urn:microsoft.com/office/officeart/2005/8/layout/hList1"/>
    <dgm:cxn modelId="{E9AEDD2E-23B9-4074-ACE2-D615469EB832}" type="presParOf" srcId="{805CD617-AE5A-4723-81CA-94E3034EE090}" destId="{E6E4EA49-EA55-468A-BA6B-E9855F2509FD}" srcOrd="4" destOrd="0" presId="urn:microsoft.com/office/officeart/2005/8/layout/hList1"/>
    <dgm:cxn modelId="{49A88DD6-2DEC-4BE9-92AE-6B4B2CE3EFB4}" type="presParOf" srcId="{E6E4EA49-EA55-468A-BA6B-E9855F2509FD}" destId="{4AAC9928-7196-4582-B0D3-C1A4C20298BD}" srcOrd="0" destOrd="0" presId="urn:microsoft.com/office/officeart/2005/8/layout/hList1"/>
    <dgm:cxn modelId="{5DA383D3-11BB-4B7F-838F-665DE92BB733}" type="presParOf" srcId="{E6E4EA49-EA55-468A-BA6B-E9855F2509FD}" destId="{BE377A95-7211-4AE0-84B1-A90212B86381}" srcOrd="1" destOrd="0" presId="urn:microsoft.com/office/officeart/2005/8/layout/hList1"/>
    <dgm:cxn modelId="{8BF3DD7F-3D72-4208-AC2E-8A0DD2EA777A}" type="presParOf" srcId="{805CD617-AE5A-4723-81CA-94E3034EE090}" destId="{092A8F11-6D41-4B76-99F8-929822CC89AC}" srcOrd="5" destOrd="0" presId="urn:microsoft.com/office/officeart/2005/8/layout/hList1"/>
    <dgm:cxn modelId="{12B0E634-2C6D-4BD0-A5CC-E2D14ED0EE59}" type="presParOf" srcId="{805CD617-AE5A-4723-81CA-94E3034EE090}" destId="{A091DB00-DA96-4715-B46F-C30FB80E0155}" srcOrd="6" destOrd="0" presId="urn:microsoft.com/office/officeart/2005/8/layout/hList1"/>
    <dgm:cxn modelId="{C01E162C-316A-43BF-A356-25EE22845705}" type="presParOf" srcId="{A091DB00-DA96-4715-B46F-C30FB80E0155}" destId="{4CF0635C-C9D9-4F4B-9C0C-678BE190309D}" srcOrd="0" destOrd="0" presId="urn:microsoft.com/office/officeart/2005/8/layout/hList1"/>
    <dgm:cxn modelId="{BA261FFE-AE50-45DE-A542-33F9F464D95B}" type="presParOf" srcId="{A091DB00-DA96-4715-B46F-C30FB80E0155}" destId="{FFA64962-59F3-4D88-86C9-5D11028AAC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D4524-72B6-4821-9B4F-52F5511096A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BFC99C6-20E2-4258-A600-553334F4276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2000" dirty="0" smtClean="0">
              <a:solidFill>
                <a:schemeClr val="tx1"/>
              </a:solidFill>
            </a:rPr>
            <a:t>Technical Steering Committee established</a:t>
          </a:r>
          <a:endParaRPr lang="en-ZA" sz="2000" dirty="0">
            <a:solidFill>
              <a:schemeClr val="tx1"/>
            </a:solidFill>
          </a:endParaRPr>
        </a:p>
      </dgm:t>
    </dgm:pt>
    <dgm:pt modelId="{D5ECB19B-2710-4FC5-AA75-C000A25FB320}" type="parTrans" cxnId="{41169031-4907-4FD4-8BE0-C83AAC22DD57}">
      <dgm:prSet/>
      <dgm:spPr/>
      <dgm:t>
        <a:bodyPr/>
        <a:lstStyle/>
        <a:p>
          <a:endParaRPr lang="en-ZA"/>
        </a:p>
      </dgm:t>
    </dgm:pt>
    <dgm:pt modelId="{4E90EBC3-7CAA-4408-9D3F-682474931221}" type="sibTrans" cxnId="{41169031-4907-4FD4-8BE0-C83AAC22DD57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n-ZA" dirty="0"/>
        </a:p>
      </dgm:t>
    </dgm:pt>
    <dgm:pt modelId="{034A81EE-0B20-4BB7-BCA8-332178471AF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2000" b="0" dirty="0" smtClean="0">
              <a:solidFill>
                <a:schemeClr val="tx1"/>
              </a:solidFill>
            </a:rPr>
            <a:t>Due Diligence consultants procured</a:t>
          </a:r>
          <a:endParaRPr lang="en-ZA" sz="2000" b="0" dirty="0">
            <a:solidFill>
              <a:schemeClr val="tx1"/>
            </a:solidFill>
          </a:endParaRPr>
        </a:p>
      </dgm:t>
    </dgm:pt>
    <dgm:pt modelId="{FA561192-39D5-43CE-B0D5-C06D3D7626D6}" type="parTrans" cxnId="{D16F9769-087C-4C64-BD5D-A9237730CA02}">
      <dgm:prSet/>
      <dgm:spPr/>
      <dgm:t>
        <a:bodyPr/>
        <a:lstStyle/>
        <a:p>
          <a:endParaRPr lang="en-ZA"/>
        </a:p>
      </dgm:t>
    </dgm:pt>
    <dgm:pt modelId="{9ED31C50-247B-4C71-914F-E8D53EC840D9}" type="sibTrans" cxnId="{D16F9769-087C-4C64-BD5D-A9237730CA02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n-ZA" dirty="0"/>
        </a:p>
      </dgm:t>
    </dgm:pt>
    <dgm:pt modelId="{05C2DCE6-7537-4BBC-AAF9-4D2208EAA63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ZA" sz="2400" b="0" dirty="0" smtClean="0">
            <a:solidFill>
              <a:schemeClr val="tx1"/>
            </a:solidFill>
          </a:endParaRPr>
        </a:p>
        <a:p>
          <a:endParaRPr lang="en-ZA" sz="2400" b="1" dirty="0" smtClean="0">
            <a:solidFill>
              <a:schemeClr val="tx1"/>
            </a:solidFill>
          </a:endParaRPr>
        </a:p>
        <a:p>
          <a:endParaRPr lang="en-ZA" sz="2400" b="0" dirty="0" smtClean="0">
            <a:solidFill>
              <a:schemeClr val="tx1"/>
            </a:solidFill>
          </a:endParaRPr>
        </a:p>
        <a:p>
          <a:r>
            <a:rPr lang="en-ZA" sz="2400" b="0" dirty="0" smtClean="0">
              <a:solidFill>
                <a:schemeClr val="tx1"/>
              </a:solidFill>
            </a:rPr>
            <a:t>Operating Model &amp; Migration Plan</a:t>
          </a:r>
        </a:p>
        <a:p>
          <a:endParaRPr lang="en-ZA" sz="2400" b="1" dirty="0" smtClean="0">
            <a:solidFill>
              <a:schemeClr val="tx1"/>
            </a:solidFill>
          </a:endParaRPr>
        </a:p>
        <a:p>
          <a:r>
            <a:rPr lang="en-ZA" sz="2400" b="1" dirty="0" smtClean="0">
              <a:solidFill>
                <a:schemeClr val="tx1"/>
              </a:solidFill>
            </a:rPr>
            <a:t> </a:t>
          </a:r>
        </a:p>
        <a:p>
          <a:endParaRPr lang="en-ZA" sz="2400" b="1" dirty="0">
            <a:solidFill>
              <a:srgbClr val="FF0000"/>
            </a:solidFill>
          </a:endParaRPr>
        </a:p>
      </dgm:t>
    </dgm:pt>
    <dgm:pt modelId="{93322AE9-87FC-4973-AF2F-19D283F8248D}" type="parTrans" cxnId="{8E8B086A-D9B7-4195-A17A-C21054ED0454}">
      <dgm:prSet/>
      <dgm:spPr/>
      <dgm:t>
        <a:bodyPr/>
        <a:lstStyle/>
        <a:p>
          <a:endParaRPr lang="en-ZA"/>
        </a:p>
      </dgm:t>
    </dgm:pt>
    <dgm:pt modelId="{C801925A-7076-48AC-AA30-D411C0215E5D}" type="sibTrans" cxnId="{8E8B086A-D9B7-4195-A17A-C21054ED045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n-ZA" dirty="0"/>
        </a:p>
      </dgm:t>
    </dgm:pt>
    <dgm:pt modelId="{09ED4477-B5EE-4306-AFAA-518A2E2394E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2400" b="1" dirty="0" smtClean="0">
              <a:solidFill>
                <a:schemeClr val="tx1"/>
              </a:solidFill>
            </a:rPr>
            <a:t> </a:t>
          </a:r>
          <a:r>
            <a:rPr lang="en-ZA" sz="2000" b="1" dirty="0" smtClean="0">
              <a:solidFill>
                <a:schemeClr val="tx1"/>
              </a:solidFill>
            </a:rPr>
            <a:t>Readiness for Disestablishment of </a:t>
          </a:r>
          <a:r>
            <a:rPr lang="en-ZA" sz="2000" b="1" dirty="0" err="1" smtClean="0">
              <a:solidFill>
                <a:schemeClr val="tx1"/>
              </a:solidFill>
            </a:rPr>
            <a:t>Mhlathuze</a:t>
          </a:r>
          <a:r>
            <a:rPr lang="en-ZA" sz="2000" b="0" dirty="0" smtClean="0">
              <a:solidFill>
                <a:schemeClr val="tx1"/>
              </a:solidFill>
            </a:rPr>
            <a:t>...........April –May   </a:t>
          </a:r>
          <a:r>
            <a:rPr lang="en-ZA" sz="2400" b="0" dirty="0">
              <a:solidFill>
                <a:schemeClr val="tx1"/>
              </a:solidFill>
            </a:rPr>
            <a:t>2018</a:t>
          </a:r>
        </a:p>
      </dgm:t>
    </dgm:pt>
    <dgm:pt modelId="{707E9DF5-18A7-4B8E-83EE-352AA0166DE8}" type="parTrans" cxnId="{269685B6-E23A-4B2B-B2E1-EA5C81C29C69}">
      <dgm:prSet/>
      <dgm:spPr/>
      <dgm:t>
        <a:bodyPr/>
        <a:lstStyle/>
        <a:p>
          <a:endParaRPr lang="en-ZA"/>
        </a:p>
      </dgm:t>
    </dgm:pt>
    <dgm:pt modelId="{AC555DAC-021B-430F-A239-48F71D381639}" type="sibTrans" cxnId="{269685B6-E23A-4B2B-B2E1-EA5C81C29C69}">
      <dgm:prSet/>
      <dgm:spPr/>
      <dgm:t>
        <a:bodyPr/>
        <a:lstStyle/>
        <a:p>
          <a:endParaRPr lang="en-ZA"/>
        </a:p>
      </dgm:t>
    </dgm:pt>
    <dgm:pt modelId="{C48DC110-40E2-420A-9B97-EBD8E891595F}" type="pres">
      <dgm:prSet presAssocID="{FDED4524-72B6-4821-9B4F-52F5511096A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7F9B302-C62A-450D-8446-D7E4DD7E0E87}" type="pres">
      <dgm:prSet presAssocID="{FDED4524-72B6-4821-9B4F-52F5511096A5}" presName="dummyMaxCanvas" presStyleCnt="0">
        <dgm:presLayoutVars/>
      </dgm:prSet>
      <dgm:spPr/>
    </dgm:pt>
    <dgm:pt modelId="{7C0E7E13-F10E-491A-A6C2-8AE839C0868C}" type="pres">
      <dgm:prSet presAssocID="{FDED4524-72B6-4821-9B4F-52F5511096A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EEDA26B-2283-4605-9C88-EF33B588E617}" type="pres">
      <dgm:prSet presAssocID="{FDED4524-72B6-4821-9B4F-52F5511096A5}" presName="FourNodes_2" presStyleLbl="node1" presStyleIdx="1" presStyleCnt="4" custLinFactNeighborX="-153" custLinFactNeighborY="20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458D2BD-A638-4361-9818-6B91F13EA953}" type="pres">
      <dgm:prSet presAssocID="{FDED4524-72B6-4821-9B4F-52F5511096A5}" presName="FourNodes_3" presStyleLbl="node1" presStyleIdx="2" presStyleCnt="4" custScaleY="76924" custLinFactNeighborX="-2451" custLinFactNeighborY="210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41C35C8-6CF4-40D3-8B9F-0F9C01F5E3D2}" type="pres">
      <dgm:prSet presAssocID="{FDED4524-72B6-4821-9B4F-52F5511096A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9B2434-E774-4840-9F9A-803FA67549A6}" type="pres">
      <dgm:prSet presAssocID="{FDED4524-72B6-4821-9B4F-52F5511096A5}" presName="FourConn_1-2" presStyleLbl="fgAccFollowNode1" presStyleIdx="0" presStyleCnt="3" custLinFactNeighborX="-36307" custLinFactNeighborY="-256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93592E-5E35-47BB-820D-ADE2BF173097}" type="pres">
      <dgm:prSet presAssocID="{FDED4524-72B6-4821-9B4F-52F5511096A5}" presName="FourConn_2-3" presStyleLbl="fgAccFollowNode1" presStyleIdx="1" presStyleCnt="3" custLinFactNeighborX="-25643" custLinFactNeighborY="8655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001C99-614B-48D2-94A8-F3AFFFC18CCF}" type="pres">
      <dgm:prSet presAssocID="{FDED4524-72B6-4821-9B4F-52F5511096A5}" presName="FourConn_3-4" presStyleLbl="fgAccFollowNode1" presStyleIdx="2" presStyleCnt="3" custLinFactY="18936" custLinFactNeighborX="-1343" custLinFactNeighborY="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9951A6A-5C37-4E72-B496-A988DD797241}" type="pres">
      <dgm:prSet presAssocID="{FDED4524-72B6-4821-9B4F-52F5511096A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5B2533-F136-4F8C-8ACB-0D2483436982}" type="pres">
      <dgm:prSet presAssocID="{FDED4524-72B6-4821-9B4F-52F5511096A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70EC12-F54E-40F8-9CD2-AC29451507B8}" type="pres">
      <dgm:prSet presAssocID="{FDED4524-72B6-4821-9B4F-52F5511096A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580EB7B-17AE-42A7-BB00-070ACB99ED94}" type="pres">
      <dgm:prSet presAssocID="{FDED4524-72B6-4821-9B4F-52F5511096A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5259E2E-AB26-4D00-AEB5-56860EB5BF3E}" type="presOf" srcId="{4E90EBC3-7CAA-4408-9D3F-682474931221}" destId="{409B2434-E774-4840-9F9A-803FA67549A6}" srcOrd="0" destOrd="0" presId="urn:microsoft.com/office/officeart/2005/8/layout/vProcess5"/>
    <dgm:cxn modelId="{AE4BABE6-28AE-4D93-A40C-FBC0C917B715}" type="presOf" srcId="{034A81EE-0B20-4BB7-BCA8-332178471AFF}" destId="{525B2533-F136-4F8C-8ACB-0D2483436982}" srcOrd="1" destOrd="0" presId="urn:microsoft.com/office/officeart/2005/8/layout/vProcess5"/>
    <dgm:cxn modelId="{2680978A-3A81-4366-81DF-52128D72512C}" type="presOf" srcId="{05C2DCE6-7537-4BBC-AAF9-4D2208EAA630}" destId="{1458D2BD-A638-4361-9818-6B91F13EA953}" srcOrd="0" destOrd="0" presId="urn:microsoft.com/office/officeart/2005/8/layout/vProcess5"/>
    <dgm:cxn modelId="{72567C70-7BFB-48CF-9247-B65637955045}" type="presOf" srcId="{05C2DCE6-7537-4BBC-AAF9-4D2208EAA630}" destId="{4270EC12-F54E-40F8-9CD2-AC29451507B8}" srcOrd="1" destOrd="0" presId="urn:microsoft.com/office/officeart/2005/8/layout/vProcess5"/>
    <dgm:cxn modelId="{41169031-4907-4FD4-8BE0-C83AAC22DD57}" srcId="{FDED4524-72B6-4821-9B4F-52F5511096A5}" destId="{8BFC99C6-20E2-4258-A600-553334F42766}" srcOrd="0" destOrd="0" parTransId="{D5ECB19B-2710-4FC5-AA75-C000A25FB320}" sibTransId="{4E90EBC3-7CAA-4408-9D3F-682474931221}"/>
    <dgm:cxn modelId="{C136E917-8641-447C-A867-E9BD0CC0F601}" type="presOf" srcId="{8BFC99C6-20E2-4258-A600-553334F42766}" destId="{D9951A6A-5C37-4E72-B496-A988DD797241}" srcOrd="1" destOrd="0" presId="urn:microsoft.com/office/officeart/2005/8/layout/vProcess5"/>
    <dgm:cxn modelId="{73248375-C3FE-4B19-B9CF-3048DA49D685}" type="presOf" srcId="{09ED4477-B5EE-4306-AFAA-518A2E2394E8}" destId="{B41C35C8-6CF4-40D3-8B9F-0F9C01F5E3D2}" srcOrd="0" destOrd="0" presId="urn:microsoft.com/office/officeart/2005/8/layout/vProcess5"/>
    <dgm:cxn modelId="{3D3B4F91-D194-42E9-9D2E-424358C5B5E9}" type="presOf" srcId="{C801925A-7076-48AC-AA30-D411C0215E5D}" destId="{3D001C99-614B-48D2-94A8-F3AFFFC18CCF}" srcOrd="0" destOrd="0" presId="urn:microsoft.com/office/officeart/2005/8/layout/vProcess5"/>
    <dgm:cxn modelId="{B2EB5C3B-3820-4E18-B500-509090C86D5A}" type="presOf" srcId="{034A81EE-0B20-4BB7-BCA8-332178471AFF}" destId="{AEEDA26B-2283-4605-9C88-EF33B588E617}" srcOrd="0" destOrd="0" presId="urn:microsoft.com/office/officeart/2005/8/layout/vProcess5"/>
    <dgm:cxn modelId="{269685B6-E23A-4B2B-B2E1-EA5C81C29C69}" srcId="{FDED4524-72B6-4821-9B4F-52F5511096A5}" destId="{09ED4477-B5EE-4306-AFAA-518A2E2394E8}" srcOrd="3" destOrd="0" parTransId="{707E9DF5-18A7-4B8E-83EE-352AA0166DE8}" sibTransId="{AC555DAC-021B-430F-A239-48F71D381639}"/>
    <dgm:cxn modelId="{5E045F54-D10E-4362-A105-4083F7A91F7F}" type="presOf" srcId="{9ED31C50-247B-4C71-914F-E8D53EC840D9}" destId="{6893592E-5E35-47BB-820D-ADE2BF173097}" srcOrd="0" destOrd="0" presId="urn:microsoft.com/office/officeart/2005/8/layout/vProcess5"/>
    <dgm:cxn modelId="{D16F9769-087C-4C64-BD5D-A9237730CA02}" srcId="{FDED4524-72B6-4821-9B4F-52F5511096A5}" destId="{034A81EE-0B20-4BB7-BCA8-332178471AFF}" srcOrd="1" destOrd="0" parTransId="{FA561192-39D5-43CE-B0D5-C06D3D7626D6}" sibTransId="{9ED31C50-247B-4C71-914F-E8D53EC840D9}"/>
    <dgm:cxn modelId="{CD100166-02B2-4206-A70C-421645C11084}" type="presOf" srcId="{FDED4524-72B6-4821-9B4F-52F5511096A5}" destId="{C48DC110-40E2-420A-9B97-EBD8E891595F}" srcOrd="0" destOrd="0" presId="urn:microsoft.com/office/officeart/2005/8/layout/vProcess5"/>
    <dgm:cxn modelId="{F7008CD7-84B0-4F1B-9D79-1617A8010EEE}" type="presOf" srcId="{09ED4477-B5EE-4306-AFAA-518A2E2394E8}" destId="{7580EB7B-17AE-42A7-BB00-070ACB99ED94}" srcOrd="1" destOrd="0" presId="urn:microsoft.com/office/officeart/2005/8/layout/vProcess5"/>
    <dgm:cxn modelId="{1580C041-190B-42C6-80D2-913A3B2FD57C}" type="presOf" srcId="{8BFC99C6-20E2-4258-A600-553334F42766}" destId="{7C0E7E13-F10E-491A-A6C2-8AE839C0868C}" srcOrd="0" destOrd="0" presId="urn:microsoft.com/office/officeart/2005/8/layout/vProcess5"/>
    <dgm:cxn modelId="{8E8B086A-D9B7-4195-A17A-C21054ED0454}" srcId="{FDED4524-72B6-4821-9B4F-52F5511096A5}" destId="{05C2DCE6-7537-4BBC-AAF9-4D2208EAA630}" srcOrd="2" destOrd="0" parTransId="{93322AE9-87FC-4973-AF2F-19D283F8248D}" sibTransId="{C801925A-7076-48AC-AA30-D411C0215E5D}"/>
    <dgm:cxn modelId="{C15563E6-94D6-4C84-B438-120D1235BAD1}" type="presParOf" srcId="{C48DC110-40E2-420A-9B97-EBD8E891595F}" destId="{07F9B302-C62A-450D-8446-D7E4DD7E0E87}" srcOrd="0" destOrd="0" presId="urn:microsoft.com/office/officeart/2005/8/layout/vProcess5"/>
    <dgm:cxn modelId="{0E0A60FF-D91F-4D03-8D76-E991D636ACD6}" type="presParOf" srcId="{C48DC110-40E2-420A-9B97-EBD8E891595F}" destId="{7C0E7E13-F10E-491A-A6C2-8AE839C0868C}" srcOrd="1" destOrd="0" presId="urn:microsoft.com/office/officeart/2005/8/layout/vProcess5"/>
    <dgm:cxn modelId="{516CB787-4BDA-4F42-A61E-4C39F1737039}" type="presParOf" srcId="{C48DC110-40E2-420A-9B97-EBD8E891595F}" destId="{AEEDA26B-2283-4605-9C88-EF33B588E617}" srcOrd="2" destOrd="0" presId="urn:microsoft.com/office/officeart/2005/8/layout/vProcess5"/>
    <dgm:cxn modelId="{8DA4FDC5-212A-4D74-A273-3FD9EE8202C4}" type="presParOf" srcId="{C48DC110-40E2-420A-9B97-EBD8E891595F}" destId="{1458D2BD-A638-4361-9818-6B91F13EA953}" srcOrd="3" destOrd="0" presId="urn:microsoft.com/office/officeart/2005/8/layout/vProcess5"/>
    <dgm:cxn modelId="{22652762-9786-45CE-920C-8FDF958984DF}" type="presParOf" srcId="{C48DC110-40E2-420A-9B97-EBD8E891595F}" destId="{B41C35C8-6CF4-40D3-8B9F-0F9C01F5E3D2}" srcOrd="4" destOrd="0" presId="urn:microsoft.com/office/officeart/2005/8/layout/vProcess5"/>
    <dgm:cxn modelId="{6D1B1CE4-8DC8-4856-99FA-99817BEE1B0F}" type="presParOf" srcId="{C48DC110-40E2-420A-9B97-EBD8E891595F}" destId="{409B2434-E774-4840-9F9A-803FA67549A6}" srcOrd="5" destOrd="0" presId="urn:microsoft.com/office/officeart/2005/8/layout/vProcess5"/>
    <dgm:cxn modelId="{5E9AB934-6D78-4199-A3CA-DB2EF22597F2}" type="presParOf" srcId="{C48DC110-40E2-420A-9B97-EBD8E891595F}" destId="{6893592E-5E35-47BB-820D-ADE2BF173097}" srcOrd="6" destOrd="0" presId="urn:microsoft.com/office/officeart/2005/8/layout/vProcess5"/>
    <dgm:cxn modelId="{1374F42C-A84C-495C-BB59-C6876C0C0E1F}" type="presParOf" srcId="{C48DC110-40E2-420A-9B97-EBD8E891595F}" destId="{3D001C99-614B-48D2-94A8-F3AFFFC18CCF}" srcOrd="7" destOrd="0" presId="urn:microsoft.com/office/officeart/2005/8/layout/vProcess5"/>
    <dgm:cxn modelId="{0F77DE8D-857F-4CB1-BEBD-FA9328EA0A22}" type="presParOf" srcId="{C48DC110-40E2-420A-9B97-EBD8E891595F}" destId="{D9951A6A-5C37-4E72-B496-A988DD797241}" srcOrd="8" destOrd="0" presId="urn:microsoft.com/office/officeart/2005/8/layout/vProcess5"/>
    <dgm:cxn modelId="{663F60D1-5635-478C-A1ED-5F39B1A527FA}" type="presParOf" srcId="{C48DC110-40E2-420A-9B97-EBD8E891595F}" destId="{525B2533-F136-4F8C-8ACB-0D2483436982}" srcOrd="9" destOrd="0" presId="urn:microsoft.com/office/officeart/2005/8/layout/vProcess5"/>
    <dgm:cxn modelId="{14EA47C0-536C-45D5-9E83-AE0A8197FFD3}" type="presParOf" srcId="{C48DC110-40E2-420A-9B97-EBD8E891595F}" destId="{4270EC12-F54E-40F8-9CD2-AC29451507B8}" srcOrd="10" destOrd="0" presId="urn:microsoft.com/office/officeart/2005/8/layout/vProcess5"/>
    <dgm:cxn modelId="{9AD19282-0DC0-46AF-9DFD-D84F08A45F4D}" type="presParOf" srcId="{C48DC110-40E2-420A-9B97-EBD8E891595F}" destId="{7580EB7B-17AE-42A7-BB00-070ACB99ED9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F03B5-28E7-4B4C-B98E-1BC674F38662}">
      <dsp:nvSpPr>
        <dsp:cNvPr id="0" name=""/>
        <dsp:cNvSpPr/>
      </dsp:nvSpPr>
      <dsp:spPr>
        <a:xfrm>
          <a:off x="2901" y="440750"/>
          <a:ext cx="1744834" cy="475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National Development Plan </a:t>
          </a:r>
          <a:endParaRPr lang="en-ZA" sz="1300" kern="1200" dirty="0"/>
        </a:p>
      </dsp:txBody>
      <dsp:txXfrm>
        <a:off x="2901" y="440750"/>
        <a:ext cx="1744834" cy="475504"/>
      </dsp:txXfrm>
    </dsp:sp>
    <dsp:sp modelId="{1FEBC9A1-441A-4502-8CCE-152758CFC1AE}">
      <dsp:nvSpPr>
        <dsp:cNvPr id="0" name=""/>
        <dsp:cNvSpPr/>
      </dsp:nvSpPr>
      <dsp:spPr>
        <a:xfrm>
          <a:off x="2901" y="916254"/>
          <a:ext cx="1744834" cy="20875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>
              <a:latin typeface="+mn-lt"/>
              <a:cs typeface="Arial" pitchFamily="34" charset="0"/>
            </a:rPr>
            <a:t>Regional Water Utilities 2012-2018, CMAs (2012-2017) and National Water Resource Agency supported(2017)</a:t>
          </a:r>
          <a:endParaRPr lang="en-ZA" sz="1300" kern="1200" dirty="0"/>
        </a:p>
      </dsp:txBody>
      <dsp:txXfrm>
        <a:off x="2901" y="916254"/>
        <a:ext cx="1744834" cy="2087572"/>
      </dsp:txXfrm>
    </dsp:sp>
    <dsp:sp modelId="{C9C5515C-AA89-4AEB-86A7-4D8A4116649E}">
      <dsp:nvSpPr>
        <dsp:cNvPr id="0" name=""/>
        <dsp:cNvSpPr/>
      </dsp:nvSpPr>
      <dsp:spPr>
        <a:xfrm>
          <a:off x="1992012" y="440750"/>
          <a:ext cx="1744834" cy="475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National Water Resources Strategy</a:t>
          </a:r>
          <a:endParaRPr lang="en-ZA" sz="1300" kern="1200" dirty="0"/>
        </a:p>
      </dsp:txBody>
      <dsp:txXfrm>
        <a:off x="1992012" y="440750"/>
        <a:ext cx="1744834" cy="475504"/>
      </dsp:txXfrm>
    </dsp:sp>
    <dsp:sp modelId="{8D70D199-7795-42E6-8FC2-61E1CFD3116D}">
      <dsp:nvSpPr>
        <dsp:cNvPr id="0" name=""/>
        <dsp:cNvSpPr/>
      </dsp:nvSpPr>
      <dsp:spPr>
        <a:xfrm>
          <a:off x="1990023" y="912580"/>
          <a:ext cx="1744834" cy="20875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Regional Water Utilities</a:t>
          </a:r>
          <a:endParaRPr lang="en-Z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Investigate the arrangements for managing WR infrastructure</a:t>
          </a:r>
          <a:endParaRPr lang="en-Z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Assess the institutional arrangements for the Economic Regulator</a:t>
          </a:r>
          <a:endParaRPr lang="en-ZA" sz="1300" kern="1200" dirty="0"/>
        </a:p>
      </dsp:txBody>
      <dsp:txXfrm>
        <a:off x="1990023" y="912580"/>
        <a:ext cx="1744834" cy="2087572"/>
      </dsp:txXfrm>
    </dsp:sp>
    <dsp:sp modelId="{4AAC9928-7196-4582-B0D3-C1A4C20298BD}">
      <dsp:nvSpPr>
        <dsp:cNvPr id="0" name=""/>
        <dsp:cNvSpPr/>
      </dsp:nvSpPr>
      <dsp:spPr>
        <a:xfrm>
          <a:off x="3981123" y="440750"/>
          <a:ext cx="1744834" cy="475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National Policy Review </a:t>
          </a:r>
          <a:endParaRPr lang="en-ZA" sz="1300" kern="1200" dirty="0"/>
        </a:p>
      </dsp:txBody>
      <dsp:txXfrm>
        <a:off x="3981123" y="440750"/>
        <a:ext cx="1744834" cy="475504"/>
      </dsp:txXfrm>
    </dsp:sp>
    <dsp:sp modelId="{BE377A95-7211-4AE0-84B1-A90212B86381}">
      <dsp:nvSpPr>
        <dsp:cNvPr id="0" name=""/>
        <dsp:cNvSpPr/>
      </dsp:nvSpPr>
      <dsp:spPr>
        <a:xfrm>
          <a:off x="3981123" y="916254"/>
          <a:ext cx="1744834" cy="20875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>
              <a:latin typeface="+mj-lt"/>
              <a:cs typeface="Arial" pitchFamily="34" charset="0"/>
            </a:rPr>
            <a:t>New Policy Position establishing Regional Water Utilities and confirming CMAs in 2013.</a:t>
          </a:r>
          <a:endParaRPr lang="en-ZA" sz="1300" kern="1200" dirty="0"/>
        </a:p>
      </dsp:txBody>
      <dsp:txXfrm>
        <a:off x="3981123" y="916254"/>
        <a:ext cx="1744834" cy="2087572"/>
      </dsp:txXfrm>
    </dsp:sp>
    <dsp:sp modelId="{4CF0635C-C9D9-4F4B-9C0C-678BE190309D}">
      <dsp:nvSpPr>
        <dsp:cNvPr id="0" name=""/>
        <dsp:cNvSpPr/>
      </dsp:nvSpPr>
      <dsp:spPr>
        <a:xfrm>
          <a:off x="5970234" y="440750"/>
          <a:ext cx="1744834" cy="475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Institutional Reforms and Realignment (IRR)</a:t>
          </a:r>
          <a:endParaRPr lang="en-ZA" sz="1300" kern="1200" dirty="0"/>
        </a:p>
      </dsp:txBody>
      <dsp:txXfrm>
        <a:off x="5970234" y="440750"/>
        <a:ext cx="1744834" cy="475504"/>
      </dsp:txXfrm>
    </dsp:sp>
    <dsp:sp modelId="{FFA64962-59F3-4D88-86C9-5D11028AAC43}">
      <dsp:nvSpPr>
        <dsp:cNvPr id="0" name=""/>
        <dsp:cNvSpPr/>
      </dsp:nvSpPr>
      <dsp:spPr>
        <a:xfrm>
          <a:off x="5970234" y="916254"/>
          <a:ext cx="1744834" cy="20875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b="0" kern="1200" dirty="0" smtClean="0">
              <a:latin typeface="+mn-lt"/>
              <a:cs typeface="Arial" pitchFamily="34" charset="0"/>
            </a:rPr>
            <a:t>IRR cabinet approval in 2013</a:t>
          </a:r>
          <a:r>
            <a:rPr lang="en-ZA" sz="1300" kern="1200" dirty="0" smtClean="0">
              <a:latin typeface="Arial" pitchFamily="34" charset="0"/>
              <a:cs typeface="Arial" pitchFamily="34" charset="0"/>
            </a:rPr>
            <a:t>. </a:t>
          </a:r>
          <a:endParaRPr lang="en-ZA" sz="1300" kern="1200" dirty="0"/>
        </a:p>
      </dsp:txBody>
      <dsp:txXfrm>
        <a:off x="5970234" y="916254"/>
        <a:ext cx="1744834" cy="20875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57B90-A173-474A-A380-87E0D2AAF704}" type="datetimeFigureOut">
              <a:rPr lang="en-US" smtClean="0"/>
              <a:pPr/>
              <a:t>11/15/2017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ABB4C-1F97-40C1-8A2A-C96CA33ED26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9324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9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55F565B-C9B6-4DD2-9A67-1E63910511A9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6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2858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9" y="942858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942B5C7-AB45-4537-B522-62FCAE1E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13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FCF5F9-2A5F-4E0D-864B-7EB966104587}" type="slidenum">
              <a:rPr lang="en-US" altLang="en-US" sz="1200">
                <a:solidFill>
                  <a:prstClr val="black"/>
                </a:solidFill>
                <a:latin typeface="Calibri" pitchFamily="34" charset="0"/>
              </a:rPr>
              <a:pPr/>
              <a:t>13</a:t>
            </a:fld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F2C58D-1405-4A00-BB13-45A10A5777AD}" type="slidenum">
              <a:rPr lang="en-US" altLang="en-US" sz="1200">
                <a:solidFill>
                  <a:prstClr val="black"/>
                </a:solidFill>
                <a:latin typeface="Calibri" pitchFamily="34" charset="0"/>
              </a:rPr>
              <a:pPr/>
              <a:t>14</a:t>
            </a:fld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61C3FB8-FB87-4763-A278-C58D9B908E4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51217295-DBCE-4F0B-B883-1C9DE84188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0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1DC4C03-9079-4D0B-B687-25E6BD0D69A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74E18BEC-B791-4667-9550-153E3F71E3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9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55588773-C742-45F1-B5A0-B56C7B927015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24AB0AE-FD3F-4776-A959-1D045317C9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5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7358742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142" y="3886200"/>
            <a:ext cx="673825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29CB4D-6ECF-4321-A3FF-D780AB76ACD9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0D2EF1-48C8-4DA4-8FD9-F78A019EA3A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64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6" y="274638"/>
            <a:ext cx="720634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56" y="1600200"/>
            <a:ext cx="7206344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231056-5856-46C2-8EBF-40B9B61742E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7AC511-97EF-4E55-BD7C-8977D681BCD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34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4406900"/>
            <a:ext cx="700337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3" y="2906713"/>
            <a:ext cx="700337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DA7E8F-D00F-4B5D-A388-8EF0E340B50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62A987-9E8E-41E1-A327-4D24ACDBAD0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6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6" y="274638"/>
            <a:ext cx="7206343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0456" y="1600200"/>
            <a:ext cx="3548744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057" y="1600199"/>
            <a:ext cx="354874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2A1C8F-C176-46A6-8D5B-D12CC8177AE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08CCE6-154D-4D31-97C5-F062DB3341B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86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0" y="274638"/>
            <a:ext cx="721722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570" y="1535113"/>
            <a:ext cx="3549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570" y="2174875"/>
            <a:ext cx="354960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226" y="1535113"/>
            <a:ext cx="3549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226" y="2174875"/>
            <a:ext cx="354960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9138" y="6356350"/>
            <a:ext cx="18716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22E12A-90B8-438E-9AD5-6D1F2CAADA0B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79800" y="6356350"/>
            <a:ext cx="254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15138" y="6356350"/>
            <a:ext cx="18716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ADA216-D349-4B1C-84CB-BE2788C48B0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22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1318FE-3EB4-4029-B87F-687E041BBD6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0392DC-29B6-49C9-8A29-11269E5F51F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665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1C6D7C8-207C-4E26-9BEF-B10C55C264B5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933660-8B33-4BF2-A1CE-C443FB7EF8D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15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DEB4433-34A9-40E3-9F04-9E755B9F7A2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A86EDC-D6BA-4C75-BE3F-414BCE51FFD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80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8A09D70-E494-4934-A9D1-995057DCB8B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3BABFDD9-386B-4635-A8AB-4BCCAEB4E3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997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6354749-7B1E-4E7B-B2C5-B455284DB4C8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CCACB1-1FAD-4AEA-BF78-11EF36DE3F5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55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CDA4F4FE-D2E5-4307-81C2-99A1164E7698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2CA83A-6AA8-4D88-AFC6-0DB91B31D51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15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630B40CC-F78B-4557-AAD9-01049BED65D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4B902E-9EC7-475C-988E-BCBE07E4CAF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11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07483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12010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3B74FF77-F3DA-4643-9FA4-97236597E07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AD041C9-F1BE-498E-A6B1-DAF350FEA22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9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54F1AD3F-6D39-49C6-A16D-DFEE8C5BA2F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EC6507D-7A9B-4CBD-AECD-8A240EE11E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67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167CD33F-0F65-482E-9263-4AEE281086E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46718E0-1054-4BA3-B139-7AE800E7959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8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0365B0D4-D228-48EA-8E01-BC8D9A9089E8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26AA24C-6DF8-4126-814D-D4898393D0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52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02A4107-A4DA-469D-A9CF-7177F81889C9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CCE0A75-9371-4C25-90ED-378BF618AD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77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A365606-8C13-4B54-8899-EA74B565F3A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7AFD5DE1-1848-48AE-9C2F-FB52CF72ACE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8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1D1CEA66-2F76-41E0-95E7-0230501F030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AAAEF6-0C29-415D-9079-6FFC7BE16DD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03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998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0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endParaRPr lang="en-US" sz="1800" dirty="0">
              <a:solidFill>
                <a:schemeClr val="bg1"/>
              </a:solidFill>
              <a:latin typeface="Gill Sans" pitchFamily="-8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endParaRPr lang="en-US" sz="1400" dirty="0">
              <a:solidFill>
                <a:schemeClr val="bg1"/>
              </a:solidFill>
              <a:latin typeface="Gill Sans Light" pitchFamily="-8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 descr="DWS Slide Cover pic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67" y="1512888"/>
            <a:ext cx="908083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297180" y="1512888"/>
            <a:ext cx="847468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ZA" b="1" dirty="0"/>
              <a:t>BRIEFING BY THE DEPARTMENT OF WATER AND SANITATION TOWARDS THE ESTABLISHMENT </a:t>
            </a:r>
            <a:r>
              <a:rPr lang="en-ZA" b="1" dirty="0" smtClean="0"/>
              <a:t>OF THE  </a:t>
            </a:r>
            <a:r>
              <a:rPr lang="en-ZA" b="1" dirty="0"/>
              <a:t>NATIONAL WATER INFRASTRUCTURE </a:t>
            </a:r>
            <a:r>
              <a:rPr lang="en-ZA" b="1" dirty="0" smtClean="0"/>
              <a:t>AGENCY</a:t>
            </a:r>
          </a:p>
          <a:p>
            <a:pPr algn="ctr"/>
            <a:r>
              <a:rPr lang="en-ZA" b="1" dirty="0" smtClean="0"/>
              <a:t>AND REGIONAL WATER UTILITIES</a:t>
            </a:r>
          </a:p>
          <a:p>
            <a:pPr algn="ctr"/>
            <a:endParaRPr lang="en-ZA" b="1" dirty="0"/>
          </a:p>
          <a:p>
            <a:pPr algn="ctr"/>
            <a:endParaRPr lang="en-ZA" b="1" dirty="0"/>
          </a:p>
          <a:p>
            <a:pPr algn="ctr" eaLnBrk="0" hangingPunct="0"/>
            <a:endParaRPr lang="en-ZA" sz="2000" b="1" dirty="0">
              <a:cs typeface="Arial" pitchFamily="34" charset="0"/>
            </a:endParaRPr>
          </a:p>
          <a:p>
            <a:pPr algn="ctr" eaLnBrk="0" hangingPunct="0"/>
            <a:r>
              <a:rPr lang="en-ZA" b="1" dirty="0" smtClean="0">
                <a:cs typeface="Arial" pitchFamily="34" charset="0"/>
              </a:rPr>
              <a:t>Presented by the Director General: Mr Sifiso Mkhize</a:t>
            </a:r>
          </a:p>
          <a:p>
            <a:pPr algn="ctr" eaLnBrk="0" hangingPunct="0"/>
            <a:r>
              <a:rPr lang="en-ZA" b="1" dirty="0" smtClean="0">
                <a:cs typeface="Arial" pitchFamily="34" charset="0"/>
              </a:rPr>
              <a:t>8 November 2017 </a:t>
            </a:r>
            <a:endParaRPr lang="en-ZA" b="1" dirty="0">
              <a:cs typeface="Arial" pitchFamily="34" charset="0"/>
            </a:endParaRPr>
          </a:p>
        </p:txBody>
      </p:sp>
      <p:pic>
        <p:nvPicPr>
          <p:cNvPr id="6" name="Picture 1" descr="NDP_LOGO-1_colou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7775" y="6577013"/>
            <a:ext cx="209550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Risks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8393674"/>
              </p:ext>
            </p:extLst>
          </p:nvPr>
        </p:nvGraphicFramePr>
        <p:xfrm>
          <a:off x="1481138" y="1600200"/>
          <a:ext cx="7205662" cy="3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Risks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Mitigation Measures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Investors reaction to disestablishment </a:t>
                      </a:r>
                    </a:p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Bilateral meetings to be held between investors and </a:t>
                      </a:r>
                      <a:r>
                        <a:rPr lang="en-ZA" sz="1600" dirty="0" err="1" smtClean="0">
                          <a:latin typeface="+mn-lt"/>
                        </a:rPr>
                        <a:t>Mhlathuze</a:t>
                      </a:r>
                      <a:r>
                        <a:rPr lang="en-ZA" sz="1600" baseline="0" dirty="0" smtClean="0">
                          <a:latin typeface="+mn-lt"/>
                        </a:rPr>
                        <a:t> and Umgeni (transparency)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latin typeface="+mn-lt"/>
                          <a:cs typeface="Arial" pitchFamily="34" charset="0"/>
                        </a:rPr>
                        <a:t>Delay in the establishment will have implications on service delivery due to </a:t>
                      </a:r>
                      <a:r>
                        <a:rPr lang="en-GB" sz="1600" b="0" kern="1200" dirty="0" smtClean="0">
                          <a:latin typeface="+mn-lt"/>
                          <a:cs typeface="Arial" pitchFamily="34" charset="0"/>
                        </a:rPr>
                        <a:t>prolonged transitional </a:t>
                      </a:r>
                      <a:r>
                        <a:rPr lang="en-GB" sz="1600" b="0" kern="1200" dirty="0">
                          <a:latin typeface="+mn-lt"/>
                          <a:cs typeface="Arial" pitchFamily="34" charset="0"/>
                        </a:rPr>
                        <a:t>arrangements </a:t>
                      </a:r>
                      <a:endParaRPr lang="en-US" sz="1600" b="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0419" marR="50419" marT="25210" marB="2521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latin typeface="+mn-lt"/>
                          <a:cs typeface="Arial" pitchFamily="34" charset="0"/>
                        </a:rPr>
                        <a:t>Establish the </a:t>
                      </a:r>
                      <a:r>
                        <a:rPr lang="en-GB" sz="1600" kern="1200" dirty="0" smtClean="0">
                          <a:latin typeface="+mn-lt"/>
                          <a:cs typeface="Arial" pitchFamily="34" charset="0"/>
                        </a:rPr>
                        <a:t>RWU within </a:t>
                      </a:r>
                      <a:r>
                        <a:rPr lang="en-GB" sz="1600" kern="1200" dirty="0">
                          <a:latin typeface="+mn-lt"/>
                          <a:cs typeface="Arial" pitchFamily="34" charset="0"/>
                        </a:rPr>
                        <a:t>the specified timeframe 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0419" marR="50419" marT="25210" marB="252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latin typeface="+mn-lt"/>
                          <a:cs typeface="Arial" pitchFamily="34" charset="0"/>
                        </a:rPr>
                        <a:t>Buy-in the process of establishment of one </a:t>
                      </a:r>
                      <a:r>
                        <a:rPr lang="en-GB" sz="1600" b="0" kern="1200" dirty="0" smtClean="0">
                          <a:latin typeface="+mn-lt"/>
                          <a:cs typeface="Arial" pitchFamily="34" charset="0"/>
                        </a:rPr>
                        <a:t>RWU </a:t>
                      </a:r>
                      <a:endParaRPr lang="en-US" sz="1600" b="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0419" marR="50419" marT="25210" marB="2521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latin typeface="+mn-lt"/>
                          <a:cs typeface="Arial" pitchFamily="34" charset="0"/>
                        </a:rPr>
                        <a:t>The communication strategy and change management plan </a:t>
                      </a:r>
                      <a:r>
                        <a:rPr lang="en-GB" sz="1600" kern="1200" dirty="0" smtClean="0">
                          <a:latin typeface="+mn-lt"/>
                          <a:cs typeface="Arial" pitchFamily="34" charset="0"/>
                        </a:rPr>
                        <a:t>implemented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0419" marR="50419" marT="25210" marB="2521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799" y="6575425"/>
            <a:ext cx="457200" cy="2508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087AC511-97EF-4E55-BD7C-8977D681BCDE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7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14313" y="428625"/>
            <a:ext cx="8077200" cy="768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ZA" altLang="en-US" sz="3200" b="1" dirty="0" smtClean="0"/>
              <a:t>Roadmap and Timelines for both Entities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07950" y="1223963"/>
            <a:ext cx="2592388" cy="5221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ZA" altLang="en-US" sz="1800" b="1" dirty="0" smtClean="0"/>
              <a:t>Parallel activities </a:t>
            </a:r>
          </a:p>
          <a:p>
            <a:pPr>
              <a:buFont typeface="Arial" pitchFamily="34" charset="0"/>
              <a:buNone/>
            </a:pPr>
            <a:endParaRPr lang="en-ZA" altLang="en-US" sz="1800" b="1" dirty="0" smtClean="0"/>
          </a:p>
          <a:p>
            <a:r>
              <a:rPr lang="en-ZA" altLang="en-US" sz="1800" dirty="0" smtClean="0"/>
              <a:t>Change management</a:t>
            </a:r>
          </a:p>
          <a:p>
            <a:r>
              <a:rPr lang="en-ZA" altLang="en-US" sz="1800" dirty="0" smtClean="0"/>
              <a:t>Assuring investors of certainty</a:t>
            </a:r>
          </a:p>
          <a:p>
            <a:r>
              <a:rPr lang="en-ZA" altLang="en-US" sz="1800" dirty="0" smtClean="0"/>
              <a:t>Communicating messages to all stakeholders </a:t>
            </a:r>
          </a:p>
          <a:p>
            <a:r>
              <a:rPr lang="en-ZA" altLang="en-US" sz="1800" dirty="0" smtClean="0"/>
              <a:t>Political buy in</a:t>
            </a:r>
          </a:p>
          <a:p>
            <a:r>
              <a:rPr lang="en-ZA" altLang="en-US" sz="1800" dirty="0" smtClean="0"/>
              <a:t>Engagement with Unions </a:t>
            </a:r>
          </a:p>
        </p:txBody>
      </p:sp>
      <p:graphicFrame>
        <p:nvGraphicFramePr>
          <p:cNvPr id="4" name="Diagram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xmlns="" val="3088544088"/>
              </p:ext>
            </p:extLst>
          </p:nvPr>
        </p:nvGraphicFramePr>
        <p:xfrm>
          <a:off x="2714612" y="1124744"/>
          <a:ext cx="6217656" cy="516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/>
          </p:cNvPr>
          <p:cNvSpPr/>
          <p:nvPr/>
        </p:nvSpPr>
        <p:spPr bwMode="ltGray">
          <a:xfrm>
            <a:off x="7051675" y="1268413"/>
            <a:ext cx="495300" cy="53657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en-ZA" sz="2800" b="1" i="1" dirty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ZA" sz="11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Oval 5">
            <a:extLst/>
          </p:cNvPr>
          <p:cNvSpPr/>
          <p:nvPr/>
        </p:nvSpPr>
        <p:spPr bwMode="ltGray">
          <a:xfrm>
            <a:off x="7546975" y="2652713"/>
            <a:ext cx="496888" cy="5381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en-ZA" sz="2800" b="1" i="1" dirty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ZA" sz="11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Oval 6">
            <a:extLst/>
          </p:cNvPr>
          <p:cNvSpPr/>
          <p:nvPr/>
        </p:nvSpPr>
        <p:spPr bwMode="ltGray">
          <a:xfrm>
            <a:off x="7794625" y="3863975"/>
            <a:ext cx="496888" cy="53657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en-ZA" sz="2800" b="1" i="1" dirty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ZA" sz="11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Oval 8">
            <a:extLst/>
          </p:cNvPr>
          <p:cNvSpPr/>
          <p:nvPr/>
        </p:nvSpPr>
        <p:spPr bwMode="ltGray">
          <a:xfrm>
            <a:off x="8291513" y="5018088"/>
            <a:ext cx="495300" cy="5381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en-ZA" sz="2800" b="1" i="1" dirty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ZA" sz="11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7375" y="3190875"/>
            <a:ext cx="857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86813" y="6538913"/>
            <a:ext cx="357187" cy="31908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/>
            <a:fld id="{CA7F51ED-BCE0-4A36-9B73-40DBD7F34988}" type="slidenum">
              <a:rPr lang="en-US" altLang="en-US" sz="1200" smtClean="0"/>
              <a:pPr algn="r"/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523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0" y="3738245"/>
            <a:ext cx="7358742" cy="1470025"/>
          </a:xfrm>
        </p:spPr>
        <p:txBody>
          <a:bodyPr/>
          <a:lstStyle/>
          <a:p>
            <a:r>
              <a:rPr lang="en-ZA" dirty="0" smtClean="0"/>
              <a:t>Progress on NAWASIA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2525" y="6538913"/>
            <a:ext cx="371475" cy="3190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870D2EF1-48C8-4DA4-8FD9-F78A019EA3AD}" type="slidenum">
              <a:rPr lang="en-US" altLang="en-US" sz="1100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5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-33338"/>
            <a:ext cx="9129713" cy="643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8168" y="457518"/>
            <a:ext cx="2008188" cy="1797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terms of reference approved by the Minister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58738" y="122238"/>
            <a:ext cx="34623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Due Diligence project is required to ensure comprehensive coverage and independent review of all aspects impacting the establishment of NAWASIA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38" y="1525588"/>
            <a:ext cx="3589337" cy="4739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Deloitte Consulting (PTY) Ltd appointed to conduct the due diligence</a:t>
            </a:r>
          </a:p>
          <a:p>
            <a:pPr marL="285750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Project duration: 10 months</a:t>
            </a:r>
          </a:p>
          <a:p>
            <a:pPr marL="285750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Project commenced in February 2017 and will conclude in November 2017</a:t>
            </a:r>
          </a:p>
          <a:p>
            <a:pPr marL="285750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Current State Assessment </a:t>
            </a: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or </a:t>
            </a:r>
            <a:r>
              <a:rPr lang="en-ZA" sz="1400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Due Diligence</a:t>
            </a: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study of TCTA, NWRI and WTE investigating the following aspects of the organisations:</a:t>
            </a:r>
          </a:p>
          <a:p>
            <a:pPr marL="742950" lvl="1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Operational and technical</a:t>
            </a:r>
          </a:p>
          <a:p>
            <a:pPr marL="742950" lvl="1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Financial</a:t>
            </a:r>
          </a:p>
          <a:p>
            <a:pPr marL="742950" lvl="1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Human resources</a:t>
            </a:r>
          </a:p>
          <a:p>
            <a:pPr marL="742950" lvl="1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Business processes and systems</a:t>
            </a:r>
          </a:p>
          <a:p>
            <a:pPr marL="742950" lvl="1" indent="-285750" defTabSz="457200" eaLnBrk="0" fontAlgn="base" hangingPunct="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ZA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Legal</a:t>
            </a:r>
          </a:p>
          <a:p>
            <a:pPr lvl="1" defTabSz="4572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endParaRPr lang="en-ZA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endParaRPr lang="en-ZA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7775" y="2438400"/>
            <a:ext cx="3589338" cy="1614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Project outcome:</a:t>
            </a:r>
          </a:p>
          <a:p>
            <a:pPr marL="449263" indent="-182563" defTabSz="4572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Due diligence report</a:t>
            </a:r>
          </a:p>
          <a:p>
            <a:pPr marL="449263" indent="-182563" defTabSz="45720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Options analysis and recommendations for the establishment of NAWASIA</a:t>
            </a:r>
          </a:p>
          <a:p>
            <a:pPr defTabSz="4572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endParaRPr lang="en-ZA" sz="14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3429000" y="744538"/>
            <a:ext cx="438150" cy="55245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73488" y="3182938"/>
            <a:ext cx="1190625" cy="506412"/>
          </a:xfrm>
          <a:prstGeom prst="rightArrow">
            <a:avLst/>
          </a:prstGeom>
          <a:solidFill>
            <a:srgbClr val="A5B1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28869" y="6538912"/>
            <a:ext cx="428625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087AC511-97EF-4E55-BD7C-8977D681BCDE}" type="slidenum">
              <a:rPr lang="en-US" altLang="en-US" sz="1400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55563"/>
            <a:ext cx="9129713" cy="643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4825" y="2374900"/>
            <a:ext cx="2008188" cy="1797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case and Bill</a:t>
            </a:r>
            <a:b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NAWASIA establishment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8163" y="101600"/>
            <a:ext cx="2882900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endParaRPr lang="en-ZA" sz="1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16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Milestones within larger programme: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Preparation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Conduct due diligence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ZA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ZA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Develop business case</a:t>
            </a:r>
          </a:p>
          <a:p>
            <a:pPr marL="685800" lvl="1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Stakeholder management</a:t>
            </a:r>
          </a:p>
          <a:p>
            <a:pPr marL="685800" lvl="1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Governance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Submit BC to Joint Committee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Publish BC for public comment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Draft Bill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Approve Bill</a:t>
            </a:r>
          </a:p>
          <a:p>
            <a:pPr marL="228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Implement Agency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189288" y="1471613"/>
            <a:ext cx="2386012" cy="44767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3288" y="584200"/>
            <a:ext cx="2008187" cy="1797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Due Diligence project </a:t>
            </a:r>
            <a:br>
              <a:rPr lang="en-Z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NAWASIA establishment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18163" y="1471613"/>
            <a:ext cx="2882900" cy="447675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18163" y="2381250"/>
            <a:ext cx="2882900" cy="123507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57788" y="2774950"/>
            <a:ext cx="419100" cy="44767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1575" y="6538913"/>
            <a:ext cx="352425" cy="3190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087AC511-97EF-4E55-BD7C-8977D681BCDE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5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6" y="274638"/>
            <a:ext cx="7206343" cy="850106"/>
          </a:xfrm>
        </p:spPr>
        <p:txBody>
          <a:bodyPr>
            <a:normAutofit/>
          </a:bodyPr>
          <a:lstStyle/>
          <a:p>
            <a:r>
              <a:rPr lang="en-ZA" sz="3600" cap="small" dirty="0">
                <a:solidFill>
                  <a:prstClr val="black"/>
                </a:solidFill>
              </a:rPr>
              <a:t>Progress to Date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56" y="1052736"/>
            <a:ext cx="7484032" cy="5328592"/>
          </a:xfrm>
        </p:spPr>
        <p:txBody>
          <a:bodyPr>
            <a:normAutofit fontScale="70000" lnSpcReduction="20000"/>
          </a:bodyPr>
          <a:lstStyle/>
          <a:p>
            <a:pPr marL="255588" indent="-255588" algn="just"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</a:rPr>
              <a:t>The </a:t>
            </a:r>
            <a:r>
              <a:rPr lang="en-GB" dirty="0">
                <a:latin typeface="Arial"/>
                <a:ea typeface="Times New Roman"/>
              </a:rPr>
              <a:t>Executive Task Team (ETT) to assist with the collecting, validating and first level screening of required data/information were nominated to enable Deliotte to perform the due diligence. The ETT members serve under the following functional streams:</a:t>
            </a:r>
            <a:endParaRPr lang="en-ZA" sz="3600" dirty="0">
              <a:latin typeface="Times New Roman"/>
              <a:ea typeface="Times New Roman"/>
            </a:endParaRPr>
          </a:p>
          <a:p>
            <a:pPr marL="0" indent="452438" algn="just">
              <a:spcAft>
                <a:spcPts val="0"/>
              </a:spcAft>
              <a:buNone/>
            </a:pPr>
            <a:r>
              <a:rPr lang="en-GB" dirty="0">
                <a:latin typeface="Arial"/>
                <a:ea typeface="Times New Roman"/>
              </a:rPr>
              <a:t>•	Operational and Technical</a:t>
            </a:r>
            <a:endParaRPr lang="en-ZA" sz="3600" dirty="0">
              <a:latin typeface="Times New Roman"/>
              <a:ea typeface="Times New Roman"/>
            </a:endParaRPr>
          </a:p>
          <a:p>
            <a:pPr marL="0" indent="452438" algn="just">
              <a:spcAft>
                <a:spcPts val="0"/>
              </a:spcAft>
              <a:buNone/>
            </a:pPr>
            <a:r>
              <a:rPr lang="en-GB" dirty="0">
                <a:latin typeface="Arial"/>
                <a:ea typeface="Times New Roman"/>
              </a:rPr>
              <a:t>•	Financial</a:t>
            </a:r>
            <a:endParaRPr lang="en-ZA" sz="3600" dirty="0">
              <a:latin typeface="Times New Roman"/>
              <a:ea typeface="Times New Roman"/>
            </a:endParaRPr>
          </a:p>
          <a:p>
            <a:pPr marL="0" indent="452438" algn="just">
              <a:spcAft>
                <a:spcPts val="0"/>
              </a:spcAft>
              <a:buNone/>
            </a:pPr>
            <a:r>
              <a:rPr lang="en-GB" dirty="0">
                <a:latin typeface="Arial"/>
                <a:ea typeface="Times New Roman"/>
              </a:rPr>
              <a:t>•	Human Resources</a:t>
            </a:r>
            <a:endParaRPr lang="en-ZA" sz="3600" dirty="0">
              <a:latin typeface="Times New Roman"/>
              <a:ea typeface="Times New Roman"/>
            </a:endParaRPr>
          </a:p>
          <a:p>
            <a:pPr marL="0" indent="452438" algn="just">
              <a:spcAft>
                <a:spcPts val="0"/>
              </a:spcAft>
              <a:buNone/>
            </a:pPr>
            <a:r>
              <a:rPr lang="en-GB" dirty="0">
                <a:latin typeface="Arial"/>
                <a:ea typeface="Times New Roman"/>
              </a:rPr>
              <a:t>•	Business Processes and Systems</a:t>
            </a:r>
            <a:endParaRPr lang="en-ZA" sz="3600" dirty="0">
              <a:latin typeface="Times New Roman"/>
              <a:ea typeface="Times New Roman"/>
            </a:endParaRPr>
          </a:p>
          <a:p>
            <a:pPr marL="0" indent="452438" algn="just">
              <a:spcAft>
                <a:spcPts val="0"/>
              </a:spcAft>
              <a:buNone/>
            </a:pPr>
            <a:r>
              <a:rPr lang="en-GB" dirty="0">
                <a:latin typeface="Arial"/>
                <a:ea typeface="Times New Roman"/>
              </a:rPr>
              <a:t>•	Legal</a:t>
            </a:r>
            <a:endParaRPr lang="en-ZA" sz="3600" dirty="0">
              <a:latin typeface="Times New Roman"/>
              <a:ea typeface="Times New Roman"/>
            </a:endParaRPr>
          </a:p>
          <a:p>
            <a:pPr marL="255588" indent="-255588" algn="just">
              <a:spcAft>
                <a:spcPts val="0"/>
              </a:spcAft>
            </a:pPr>
            <a:endParaRPr lang="en-GB" dirty="0">
              <a:latin typeface="Arial"/>
              <a:ea typeface="Times New Roman"/>
            </a:endParaRPr>
          </a:p>
          <a:p>
            <a:pPr marL="255588" indent="-255588" algn="just"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</a:rPr>
              <a:t>Deloitte </a:t>
            </a:r>
            <a:r>
              <a:rPr lang="en-GB" dirty="0">
                <a:latin typeface="Arial"/>
                <a:ea typeface="Times New Roman"/>
              </a:rPr>
              <a:t>team is </a:t>
            </a:r>
            <a:r>
              <a:rPr lang="en-GB" dirty="0" smtClean="0">
                <a:latin typeface="Arial"/>
                <a:ea typeface="Times New Roman"/>
              </a:rPr>
              <a:t>finalising the </a:t>
            </a:r>
            <a:r>
              <a:rPr lang="en-GB" dirty="0">
                <a:latin typeface="Arial"/>
                <a:ea typeface="Times New Roman"/>
              </a:rPr>
              <a:t>draft </a:t>
            </a:r>
            <a:r>
              <a:rPr lang="en-GB" dirty="0" smtClean="0">
                <a:latin typeface="Arial"/>
                <a:ea typeface="Times New Roman"/>
              </a:rPr>
              <a:t>due diligence report.</a:t>
            </a:r>
          </a:p>
          <a:p>
            <a:pPr marL="255588" indent="-255588" algn="just"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</a:rPr>
              <a:t>The due diligence report (on the Water Trading Entity and the NWRI) will be finalised by end November</a:t>
            </a:r>
            <a:endParaRPr lang="en-ZA" sz="3600" dirty="0">
              <a:latin typeface="Times New Roman"/>
              <a:ea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4900" y="6492875"/>
            <a:ext cx="419100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087AC511-97EF-4E55-BD7C-8977D681BCDE}" type="slidenum">
              <a:rPr lang="en-US" altLang="en-US" sz="1400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2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142" y="3238500"/>
            <a:ext cx="6738258" cy="1150620"/>
          </a:xfrm>
        </p:spPr>
        <p:txBody>
          <a:bodyPr/>
          <a:lstStyle/>
          <a:p>
            <a:r>
              <a:rPr lang="en-ZA" sz="4000" dirty="0" smtClean="0"/>
              <a:t>Thank You </a:t>
            </a:r>
            <a:endParaRPr lang="en-ZA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pPr>
              <a:defRPr/>
            </a:pPr>
            <a:fld id="{870D2EF1-48C8-4DA4-8FD9-F78A019EA3AD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4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072243" y="350350"/>
            <a:ext cx="8229600" cy="104101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ZA" altLang="en-US" sz="2800" b="1" dirty="0" smtClean="0"/>
              <a:t>Policy drivers of Institutional Reform</a:t>
            </a:r>
            <a:endParaRPr lang="en-Z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4517537"/>
            <a:ext cx="8532421" cy="191119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44000" anchor="ctr"/>
          <a:lstStyle/>
          <a:p>
            <a:pPr defTabSz="1279525" eaLnBrk="1" hangingPunct="1">
              <a:defRPr/>
            </a:pPr>
            <a:endParaRPr lang="en-ZA" sz="1400" b="1" dirty="0" smtClean="0">
              <a:solidFill>
                <a:srgbClr val="990000"/>
              </a:solidFill>
              <a:ea typeface="Helvetica Neue"/>
            </a:endParaRPr>
          </a:p>
          <a:p>
            <a:pPr algn="ctr" defTabSz="1279525" eaLnBrk="1" hangingPunct="1">
              <a:defRPr/>
            </a:pPr>
            <a:r>
              <a:rPr lang="en-ZA" sz="2000" b="1" dirty="0" smtClean="0">
                <a:solidFill>
                  <a:srgbClr val="990000"/>
                </a:solidFill>
                <a:latin typeface="+mn-lt"/>
                <a:ea typeface="Helvetica Neue"/>
              </a:rPr>
              <a:t>Cabinet </a:t>
            </a:r>
            <a:r>
              <a:rPr lang="en-ZA" sz="2000" b="1" dirty="0" err="1" smtClean="0">
                <a:solidFill>
                  <a:srgbClr val="990000"/>
                </a:solidFill>
                <a:latin typeface="+mn-lt"/>
                <a:ea typeface="Helvetica Neue"/>
              </a:rPr>
              <a:t>Lekgotla</a:t>
            </a:r>
            <a:r>
              <a:rPr lang="en-ZA" sz="2000" b="1" dirty="0" smtClean="0">
                <a:solidFill>
                  <a:srgbClr val="990000"/>
                </a:solidFill>
                <a:latin typeface="+mn-lt"/>
                <a:ea typeface="Helvetica Neue"/>
              </a:rPr>
              <a:t> February 2015 Resolutions (Presidential Review Committee)</a:t>
            </a:r>
          </a:p>
          <a:p>
            <a:pPr algn="just" defTabSz="1279525" eaLnBrk="1" hangingPunct="1">
              <a:defRPr/>
            </a:pPr>
            <a:r>
              <a:rPr lang="en-ZA" sz="1800" dirty="0" smtClean="0">
                <a:latin typeface="+mn-lt"/>
              </a:rPr>
              <a:t>In February 2015, Cabinet </a:t>
            </a:r>
            <a:r>
              <a:rPr lang="en-ZA" sz="1800" dirty="0" err="1" smtClean="0">
                <a:latin typeface="+mn-lt"/>
              </a:rPr>
              <a:t>Lekgotla</a:t>
            </a:r>
            <a:r>
              <a:rPr lang="en-ZA" sz="1800" dirty="0" smtClean="0">
                <a:latin typeface="+mn-lt"/>
              </a:rPr>
              <a:t> endorsed recommendations on the strengthening of SOE. The recommendations are focused on :</a:t>
            </a:r>
          </a:p>
          <a:p>
            <a:pPr algn="just" defTabSz="1279525" eaLnBrk="1" hangingPunct="1">
              <a:defRPr/>
            </a:pPr>
            <a:r>
              <a:rPr lang="en-ZA" sz="1800" b="1" dirty="0" smtClean="0">
                <a:latin typeface="+mn-lt"/>
              </a:rPr>
              <a:t>RATIONALISATION</a:t>
            </a:r>
            <a:r>
              <a:rPr lang="en-ZA" sz="1800" dirty="0" smtClean="0">
                <a:latin typeface="+mn-lt"/>
              </a:rPr>
              <a:t> creating an </a:t>
            </a:r>
            <a:r>
              <a:rPr lang="en-ZA" sz="1800" b="1" dirty="0" smtClean="0">
                <a:latin typeface="+mn-lt"/>
              </a:rPr>
              <a:t>INSTITUTIONAL FRAMEWORK  </a:t>
            </a:r>
            <a:r>
              <a:rPr lang="en-ZA" sz="1800" dirty="0" smtClean="0">
                <a:latin typeface="+mn-lt"/>
              </a:rPr>
              <a:t>that will support the advancement of the </a:t>
            </a:r>
            <a:r>
              <a:rPr lang="en-ZA" sz="1800" b="1" dirty="0" smtClean="0">
                <a:latin typeface="+mn-lt"/>
              </a:rPr>
              <a:t>NATIONAL DEVELOPMENT PLAN OUTCOMES </a:t>
            </a:r>
          </a:p>
          <a:p>
            <a:pPr marL="285750" indent="-285750" eaLnBrk="1" hangingPunct="1">
              <a:defRPr/>
            </a:pPr>
            <a:endParaRPr lang="en-ZA" sz="1600" dirty="0" smtClean="0"/>
          </a:p>
        </p:txBody>
      </p:sp>
      <p:sp>
        <p:nvSpPr>
          <p:cNvPr id="6" name="Isosceles Triangle 3"/>
          <p:cNvSpPr>
            <a:spLocks noChangeArrowheads="1"/>
          </p:cNvSpPr>
          <p:nvPr/>
        </p:nvSpPr>
        <p:spPr bwMode="auto">
          <a:xfrm rot="10800000">
            <a:off x="1818166" y="3996866"/>
            <a:ext cx="6092456" cy="520670"/>
          </a:xfrm>
          <a:prstGeom prst="triangle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ZA" sz="1200" b="1" dirty="0">
              <a:solidFill>
                <a:schemeClr val="bg1"/>
              </a:solidFill>
              <a:latin typeface="Arial" charset="0"/>
              <a:ea typeface="ＭＳ Ｐゴシック" charset="0"/>
              <a:cs typeface="Helvetica Neue" charset="0"/>
              <a:sym typeface="Trebuchet MS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018521608"/>
              </p:ext>
            </p:extLst>
          </p:nvPr>
        </p:nvGraphicFramePr>
        <p:xfrm>
          <a:off x="859973" y="870856"/>
          <a:ext cx="7717971" cy="344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8250" y="6538913"/>
            <a:ext cx="285750" cy="319088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CASE FOR CHANGE :RWU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1980" y="1082039"/>
            <a:ext cx="8229600" cy="544258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GB" sz="2000" dirty="0"/>
              <a:t>Creating fewer, stronger water boards with </a:t>
            </a:r>
            <a:r>
              <a:rPr lang="en-GB" sz="2000" b="1" dirty="0"/>
              <a:t>larger geographic footprints</a:t>
            </a:r>
            <a:r>
              <a:rPr lang="en-ZA" sz="2000" b="1" dirty="0"/>
              <a:t> and strong economic </a:t>
            </a:r>
            <a:r>
              <a:rPr lang="en-ZA" sz="2000" b="1" dirty="0" smtClean="0"/>
              <a:t>base will enable the following: </a:t>
            </a:r>
          </a:p>
          <a:p>
            <a:pPr algn="just">
              <a:defRPr/>
            </a:pPr>
            <a:r>
              <a:rPr lang="en-ZA" sz="2000" dirty="0" smtClean="0"/>
              <a:t>urban </a:t>
            </a:r>
            <a:r>
              <a:rPr lang="en-ZA" sz="2000" dirty="0"/>
              <a:t>areas to be linked to rural areas </a:t>
            </a:r>
            <a:r>
              <a:rPr lang="en-ZA" sz="2000" b="1" dirty="0"/>
              <a:t>more effectively and equitably</a:t>
            </a:r>
            <a:r>
              <a:rPr lang="en-GB" sz="2000" b="1" dirty="0"/>
              <a:t> </a:t>
            </a:r>
            <a:r>
              <a:rPr lang="en-GB" sz="2000" dirty="0"/>
              <a:t>will </a:t>
            </a:r>
            <a:r>
              <a:rPr lang="en-GB" sz="2000" b="1" dirty="0"/>
              <a:t>improve service </a:t>
            </a:r>
            <a:r>
              <a:rPr lang="en-GB" sz="2000" b="1" dirty="0" smtClean="0"/>
              <a:t>delivery and cross subsidisation</a:t>
            </a:r>
            <a:r>
              <a:rPr lang="en-GB" sz="2000" dirty="0" smtClean="0"/>
              <a:t>. </a:t>
            </a:r>
          </a:p>
          <a:p>
            <a:pPr algn="just">
              <a:defRPr/>
            </a:pPr>
            <a:r>
              <a:rPr lang="en-ZA" sz="2000" b="1" dirty="0" smtClean="0"/>
              <a:t>Management of regional </a:t>
            </a:r>
            <a:r>
              <a:rPr lang="en-ZA" sz="2000" b="1" dirty="0"/>
              <a:t>water resources and water services infrastructure </a:t>
            </a:r>
            <a:r>
              <a:rPr lang="en-ZA" sz="2000" b="1" dirty="0" smtClean="0"/>
              <a:t>and </a:t>
            </a:r>
            <a:r>
              <a:rPr lang="en-ZA" sz="2000" dirty="0" smtClean="0"/>
              <a:t>improve </a:t>
            </a:r>
            <a:r>
              <a:rPr lang="en-ZA" sz="2000" dirty="0"/>
              <a:t>the </a:t>
            </a:r>
            <a:r>
              <a:rPr lang="en-ZA" sz="2000" b="1" dirty="0"/>
              <a:t>integration of water systems from source to tap </a:t>
            </a:r>
            <a:r>
              <a:rPr lang="en-ZA" sz="2000" dirty="0"/>
              <a:t>and from waste back to </a:t>
            </a:r>
            <a:r>
              <a:rPr lang="en-ZA" sz="2000" dirty="0" smtClean="0"/>
              <a:t>source. </a:t>
            </a:r>
          </a:p>
          <a:p>
            <a:pPr algn="just">
              <a:defRPr/>
            </a:pPr>
            <a:r>
              <a:rPr lang="en-ZA" sz="2000" dirty="0" smtClean="0"/>
              <a:t>Improve </a:t>
            </a:r>
            <a:r>
              <a:rPr lang="en-ZA" sz="2000" b="1" dirty="0"/>
              <a:t>economies of scale </a:t>
            </a:r>
            <a:r>
              <a:rPr lang="en-ZA" sz="2000" dirty="0"/>
              <a:t>and </a:t>
            </a:r>
            <a:r>
              <a:rPr lang="en-ZA" sz="2000" b="1" dirty="0"/>
              <a:t>make better use of scarce human and capital resources</a:t>
            </a:r>
            <a:r>
              <a:rPr lang="en-ZA" sz="2000" dirty="0"/>
              <a:t>. For technically complex systems it can be more efficient if technical capacity is shared across a number of </a:t>
            </a:r>
            <a:r>
              <a:rPr lang="en-ZA" sz="2000" dirty="0" smtClean="0"/>
              <a:t>schemes.</a:t>
            </a:r>
          </a:p>
          <a:p>
            <a:pPr algn="just">
              <a:defRPr/>
            </a:pPr>
            <a:r>
              <a:rPr lang="en-ZA" sz="2000" dirty="0" smtClean="0"/>
              <a:t>Make </a:t>
            </a:r>
            <a:r>
              <a:rPr lang="en-ZA" sz="2000" dirty="0"/>
              <a:t>much </a:t>
            </a:r>
            <a:r>
              <a:rPr lang="en-ZA" sz="2000" b="1" dirty="0"/>
              <a:t>better use of scarce financial resources </a:t>
            </a:r>
            <a:r>
              <a:rPr lang="en-ZA" sz="2000" dirty="0"/>
              <a:t>by enabling each water board to be </a:t>
            </a:r>
            <a:r>
              <a:rPr lang="en-ZA" sz="2000" b="1" dirty="0"/>
              <a:t>financially viable and to raise debt finance</a:t>
            </a:r>
            <a:r>
              <a:rPr lang="en-ZA" sz="2000" dirty="0"/>
              <a:t>, releasing scarce government funding for </a:t>
            </a:r>
            <a:r>
              <a:rPr lang="en-ZA" sz="2000" dirty="0" smtClean="0"/>
              <a:t>other </a:t>
            </a:r>
            <a:r>
              <a:rPr lang="en-ZA" sz="2000" dirty="0"/>
              <a:t>important purposes in the water sector</a:t>
            </a:r>
            <a:r>
              <a:rPr lang="en-ZA" sz="2000" dirty="0" smtClean="0"/>
              <a:t>.</a:t>
            </a:r>
          </a:p>
          <a:p>
            <a:pPr algn="just">
              <a:defRPr/>
            </a:pPr>
            <a:r>
              <a:rPr lang="en-ZA" sz="2000" b="1" dirty="0" smtClean="0">
                <a:latin typeface="Arial" pitchFamily="34" charset="0"/>
              </a:rPr>
              <a:t>Wall to wall coverage </a:t>
            </a:r>
            <a:r>
              <a:rPr lang="en-ZA" sz="2000" dirty="0" smtClean="0">
                <a:latin typeface="Arial" pitchFamily="34" charset="0"/>
              </a:rPr>
              <a:t>of the province in terms of bulk provision.</a:t>
            </a: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31580" y="6518274"/>
            <a:ext cx="276225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5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457200" y="-293688"/>
            <a:ext cx="8229600" cy="11604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600" b="1" dirty="0" smtClean="0"/>
              <a:t/>
            </a:r>
            <a:br>
              <a:rPr lang="en-ZA" sz="3600" b="1" dirty="0" smtClean="0"/>
            </a:br>
            <a:r>
              <a:rPr lang="en-ZA" sz="2800" b="1" dirty="0" smtClean="0">
                <a:cs typeface="Arial" pitchFamily="34" charset="0"/>
              </a:rPr>
              <a:t>NAWASIA</a:t>
            </a:r>
            <a:br>
              <a:rPr lang="en-ZA" sz="2800" b="1" dirty="0" smtClean="0">
                <a:cs typeface="Arial" pitchFamily="34" charset="0"/>
              </a:rPr>
            </a:br>
            <a:r>
              <a:rPr lang="en-ZA" sz="2800" b="1" cap="small" dirty="0" smtClean="0">
                <a:cs typeface="Arial" pitchFamily="34" charset="0"/>
              </a:rPr>
              <a:t>The Case for Change </a:t>
            </a:r>
            <a:endParaRPr lang="en-ZA" sz="2400" b="1" cap="small" dirty="0" smtClean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096963"/>
            <a:ext cx="8318500" cy="5259387"/>
          </a:xfrm>
        </p:spPr>
        <p:txBody>
          <a:bodyPr>
            <a:norm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en-ZA" sz="2400" dirty="0" smtClean="0"/>
              <a:t>Need to build massive amount of infrastructure over the next 20 years which requires capital investments not available from the national </a:t>
            </a:r>
            <a:r>
              <a:rPr lang="en-ZA" sz="2400" dirty="0" err="1" smtClean="0"/>
              <a:t>fiscus</a:t>
            </a:r>
            <a:r>
              <a:rPr lang="en-ZA" sz="2400" dirty="0" smtClean="0"/>
              <a:t>.</a:t>
            </a:r>
          </a:p>
          <a:p>
            <a:pPr marL="514350" indent="-514350" algn="just">
              <a:buFontTx/>
              <a:buAutoNum type="arabicPeriod"/>
              <a:defRPr/>
            </a:pPr>
            <a:endParaRPr lang="en-ZA" sz="1000" dirty="0" smtClean="0"/>
          </a:p>
          <a:p>
            <a:pPr marL="514350" indent="-514350" algn="just">
              <a:buFontTx/>
              <a:buAutoNum type="arabicPeriod"/>
              <a:defRPr/>
            </a:pPr>
            <a:r>
              <a:rPr lang="en-ZA" sz="2400" dirty="0" smtClean="0"/>
              <a:t>National infrastructure implementation, operations and maintenance and investments fragmented  between DWS, TCTA and Water User Associations.</a:t>
            </a:r>
          </a:p>
          <a:p>
            <a:pPr marL="514350" indent="-514350" algn="just">
              <a:buFontTx/>
              <a:buAutoNum type="arabicPeriod"/>
              <a:defRPr/>
            </a:pPr>
            <a:endParaRPr lang="en-ZA" sz="1000" dirty="0" smtClean="0"/>
          </a:p>
          <a:p>
            <a:pPr marL="514350" indent="-514350" algn="just">
              <a:buFontTx/>
              <a:buAutoNum type="arabicPeriod"/>
              <a:defRPr/>
            </a:pPr>
            <a:r>
              <a:rPr lang="en-ZA" sz="2400" dirty="0" smtClean="0"/>
              <a:t>Limited strategic asset management leads to sub-optimal leverage of assets.</a:t>
            </a:r>
          </a:p>
          <a:p>
            <a:pPr marL="514350" indent="-514350" algn="just">
              <a:buFontTx/>
              <a:buAutoNum type="arabicPeriod"/>
              <a:defRPr/>
            </a:pPr>
            <a:endParaRPr lang="en-ZA" sz="1000" dirty="0" smtClean="0"/>
          </a:p>
          <a:p>
            <a:pPr marL="514350" indent="-514350" algn="just">
              <a:buFontTx/>
              <a:buAutoNum type="arabicPeriod"/>
              <a:defRPr/>
            </a:pPr>
            <a:r>
              <a:rPr lang="en-ZA" sz="2400" dirty="0" smtClean="0"/>
              <a:t>Need for integrated risk management for infrastructure.</a:t>
            </a:r>
          </a:p>
          <a:p>
            <a:pPr marL="514350" indent="-514350" algn="just">
              <a:buFontTx/>
              <a:buAutoNum type="arabicPeriod"/>
              <a:defRPr/>
            </a:pPr>
            <a:endParaRPr lang="en-US" dirty="0" smtClean="0">
              <a:latin typeface="Arial" pitchFamily="34" charset="0"/>
            </a:endParaRPr>
          </a:p>
          <a:p>
            <a:pPr algn="just">
              <a:defRPr/>
            </a:pPr>
            <a:endParaRPr lang="en-ZA" dirty="0" smtClean="0">
              <a:ea typeface="MS PGothic" pitchFamily="34" charset="-128"/>
              <a:cs typeface="Arial" pitchFamily="34" charset="0"/>
            </a:endParaRPr>
          </a:p>
          <a:p>
            <a:pPr algn="just">
              <a:defRPr/>
            </a:pPr>
            <a:endParaRPr lang="en-ZA" dirty="0" smtClean="0">
              <a:ea typeface="MS PGothic" pitchFamily="34" charset="-128"/>
              <a:cs typeface="Arial" pitchFamily="34" charset="0"/>
            </a:endParaRPr>
          </a:p>
          <a:p>
            <a:pPr algn="just">
              <a:defRPr/>
            </a:pPr>
            <a:endParaRPr lang="en-ZA" dirty="0">
              <a:ea typeface="MS PGothic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88413" y="6550025"/>
            <a:ext cx="255587" cy="30797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6EB3DA5-8ECD-4738-8236-9DC5E35E01AD}" type="slidenum">
              <a:rPr lang="en-ZA" smtClean="0"/>
              <a:pPr/>
              <a:t>4</a:t>
            </a:fld>
            <a:endParaRPr lang="en-ZA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6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222"/>
          </a:xfrm>
        </p:spPr>
        <p:txBody>
          <a:bodyPr/>
          <a:lstStyle/>
          <a:p>
            <a:r>
              <a:rPr lang="en-ZA" dirty="0" smtClean="0"/>
              <a:t>Legislative Mandate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884420"/>
          </a:xfrm>
        </p:spPr>
        <p:txBody>
          <a:bodyPr/>
          <a:lstStyle/>
          <a:p>
            <a:r>
              <a:rPr lang="en-ZA" sz="2000" dirty="0"/>
              <a:t>According to Section 28(1) Subject to subsection (2) the Minister may by notice in the Gazette </a:t>
            </a:r>
          </a:p>
          <a:p>
            <a:r>
              <a:rPr lang="en-ZA" sz="2000" dirty="0"/>
              <a:t>(a)	Establish a water board: </a:t>
            </a:r>
          </a:p>
          <a:p>
            <a:r>
              <a:rPr lang="en-ZA" sz="2000" dirty="0"/>
              <a:t>(b)	Give it a name or approve a change of its name</a:t>
            </a:r>
          </a:p>
          <a:p>
            <a:r>
              <a:rPr lang="en-ZA" sz="2000" dirty="0"/>
              <a:t>(c)	Determine or change its service area: or </a:t>
            </a:r>
            <a:endParaRPr lang="en-ZA" sz="2000" dirty="0" smtClean="0"/>
          </a:p>
          <a:p>
            <a:r>
              <a:rPr lang="en-ZA" sz="2000" dirty="0" smtClean="0"/>
              <a:t>(</a:t>
            </a:r>
            <a:r>
              <a:rPr lang="en-ZA" sz="2000" dirty="0"/>
              <a:t>d)	Disestablish it. </a:t>
            </a:r>
            <a:endParaRPr lang="en-ZA" sz="2000" dirty="0" smtClean="0"/>
          </a:p>
          <a:p>
            <a:pPr marL="0" indent="0">
              <a:buNone/>
            </a:pPr>
            <a:endParaRPr lang="en-ZA" sz="2000" dirty="0"/>
          </a:p>
          <a:p>
            <a:r>
              <a:rPr lang="en-ZA" sz="2000" dirty="0" smtClean="0"/>
              <a:t>Section </a:t>
            </a:r>
            <a:r>
              <a:rPr lang="en-ZA" sz="2000" dirty="0"/>
              <a:t>28(2) of the Water Services Act, Act 108 of 1997: “The Minister may only act in terms of subsection (1) after consultation with: </a:t>
            </a:r>
          </a:p>
          <a:p>
            <a:r>
              <a:rPr lang="en-ZA" sz="2000" dirty="0"/>
              <a:t>(a)	every Province concerned; </a:t>
            </a:r>
          </a:p>
          <a:p>
            <a:r>
              <a:rPr lang="en-ZA" sz="2000" dirty="0"/>
              <a:t>(b)	the water board concerned, if in existence; </a:t>
            </a:r>
          </a:p>
          <a:p>
            <a:r>
              <a:rPr lang="en-ZA" sz="2000" dirty="0"/>
              <a:t>(c)	every water services authority having jurisdiction in the service area or proposed service area.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5875" y="6492875"/>
            <a:ext cx="219075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5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105"/>
          </a:xfrm>
        </p:spPr>
        <p:txBody>
          <a:bodyPr/>
          <a:lstStyle/>
          <a:p>
            <a:r>
              <a:rPr lang="en-ZA" sz="2800" dirty="0" smtClean="0"/>
              <a:t>Status on the establishment of Regional Water Utilities </a:t>
            </a:r>
            <a:endParaRPr lang="en-ZA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6323336"/>
              </p:ext>
            </p:extLst>
          </p:nvPr>
        </p:nvGraphicFramePr>
        <p:xfrm>
          <a:off x="76201" y="796293"/>
          <a:ext cx="9067799" cy="581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0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5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37">
                <a:tc>
                  <a:txBody>
                    <a:bodyPr/>
                    <a:lstStyle/>
                    <a:p>
                      <a:r>
                        <a:rPr lang="en-ZA" dirty="0" smtClean="0"/>
                        <a:t>No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Activities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Timelines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946">
                <a:tc>
                  <a:txBody>
                    <a:bodyPr/>
                    <a:lstStyle/>
                    <a:p>
                      <a:r>
                        <a:rPr lang="en-ZA" dirty="0" smtClean="0"/>
                        <a:t>1.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Minister took a decision to establish a single KZN Water Board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09 July 2015 : Submission signed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946">
                <a:tc>
                  <a:txBody>
                    <a:bodyPr/>
                    <a:lstStyle/>
                    <a:p>
                      <a:r>
                        <a:rPr lang="en-ZA" dirty="0" smtClean="0"/>
                        <a:t>2.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Minister visited both</a:t>
                      </a:r>
                      <a:r>
                        <a:rPr lang="en-ZA" baseline="0" dirty="0" smtClean="0"/>
                        <a:t> Water Boards and staff and Unions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 Aug 2015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677">
                <a:tc>
                  <a:txBody>
                    <a:bodyPr/>
                    <a:lstStyle/>
                    <a:p>
                      <a:r>
                        <a:rPr lang="en-ZA" dirty="0" smtClean="0"/>
                        <a:t>3.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Formal letters to Chairpersons of both Umgeni and </a:t>
                      </a:r>
                      <a:r>
                        <a:rPr lang="en-ZA" dirty="0" err="1" smtClean="0"/>
                        <a:t>Mhlathuze</a:t>
                      </a:r>
                      <a:r>
                        <a:rPr lang="en-ZA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03 Sept 2015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946">
                <a:tc>
                  <a:txBody>
                    <a:bodyPr/>
                    <a:lstStyle/>
                    <a:p>
                      <a:r>
                        <a:rPr lang="en-ZA" dirty="0" smtClean="0"/>
                        <a:t>4.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Formal letters to all Municipalities</a:t>
                      </a:r>
                      <a:r>
                        <a:rPr lang="en-ZA" baseline="0" dirty="0" smtClean="0"/>
                        <a:t> and </a:t>
                      </a:r>
                      <a:r>
                        <a:rPr lang="en-ZA" dirty="0" smtClean="0"/>
                        <a:t> Province in</a:t>
                      </a:r>
                      <a:r>
                        <a:rPr lang="en-ZA" baseline="0" dirty="0" smtClean="0"/>
                        <a:t> KZN.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09 Sept 2015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r>
                        <a:rPr lang="en-ZA" dirty="0" smtClean="0"/>
                        <a:t>5.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Minister of Finance informed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 Nov 2015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r>
                        <a:rPr lang="en-ZA" dirty="0" smtClean="0"/>
                        <a:t>6.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KZN Cabinet Meeting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r>
                        <a:rPr lang="en-ZA" dirty="0" smtClean="0"/>
                        <a:t>7.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Procurement process started but not successful 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r>
                        <a:rPr lang="en-ZA" dirty="0" smtClean="0"/>
                        <a:t>8.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Transitional Committee disbanded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r>
                        <a:rPr lang="en-ZA" dirty="0" smtClean="0"/>
                        <a:t>9.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New thinking on</a:t>
                      </a:r>
                      <a:r>
                        <a:rPr lang="en-ZA" baseline="0" dirty="0" smtClean="0"/>
                        <a:t> the Project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June –Sept 2017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r>
                        <a:rPr lang="en-ZA" dirty="0" smtClean="0"/>
                        <a:t>10.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Umgeni Water Board Resolution on the issue received 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5875" y="6496050"/>
            <a:ext cx="200025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/>
          <a:lstStyle/>
          <a:p>
            <a:r>
              <a:rPr lang="en-ZA" sz="3600" dirty="0" smtClean="0"/>
              <a:t>Profiles of KZN Water Boards </a:t>
            </a:r>
            <a:endParaRPr lang="en-Z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68717"/>
              </p:ext>
            </p:extLst>
          </p:nvPr>
        </p:nvGraphicFramePr>
        <p:xfrm>
          <a:off x="1835785" y="1228725"/>
          <a:ext cx="6990080" cy="3890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0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5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3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INDICATORS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UMGENI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MHLATHUZE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Volumes supplied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429 209 (kl000)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131 295 (kl000)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Revenue from water sales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R2,8bn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R545m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 Expenditure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R1,7bn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R138m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Budget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R2,8bn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R545m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Borrowing limit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R2,5bn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R430m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Loans /covenants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R1,9 bn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R146m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 staff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R2,1bn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5865" y="6486525"/>
            <a:ext cx="304800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5942"/>
          </a:xfrm>
        </p:spPr>
        <p:txBody>
          <a:bodyPr/>
          <a:lstStyle/>
          <a:p>
            <a:r>
              <a:rPr lang="en-ZA" sz="2800" dirty="0" smtClean="0"/>
              <a:t>Roadmap for disestablishment of </a:t>
            </a:r>
            <a:r>
              <a:rPr lang="en-ZA" sz="2800" dirty="0" err="1" smtClean="0"/>
              <a:t>Mhlathuze</a:t>
            </a:r>
            <a:r>
              <a:rPr lang="en-ZA" sz="2800" dirty="0" smtClean="0"/>
              <a:t> Water 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9095398"/>
              </p:ext>
            </p:extLst>
          </p:nvPr>
        </p:nvGraphicFramePr>
        <p:xfrm>
          <a:off x="746760" y="967742"/>
          <a:ext cx="8183880" cy="5471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1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458">
                <a:tc>
                  <a:txBody>
                    <a:bodyPr/>
                    <a:lstStyle/>
                    <a:p>
                      <a:r>
                        <a:rPr lang="en-ZA" dirty="0" smtClean="0"/>
                        <a:t>No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Activities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Timelines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8360">
                <a:tc>
                  <a:txBody>
                    <a:bodyPr/>
                    <a:lstStyle/>
                    <a:p>
                      <a:r>
                        <a:rPr lang="en-ZA" dirty="0" smtClean="0"/>
                        <a:t>1.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Minister has approved disestablishment of </a:t>
                      </a:r>
                      <a:r>
                        <a:rPr lang="en-ZA" dirty="0" err="1" smtClean="0"/>
                        <a:t>Mhlathuze</a:t>
                      </a:r>
                      <a:r>
                        <a:rPr lang="en-ZA" dirty="0" smtClean="0"/>
                        <a:t> Water and incorporating its assets, staff and liabilities into Umgeni Water and to change the name of Umgeni Water</a:t>
                      </a:r>
                      <a:r>
                        <a:rPr lang="en-ZA" baseline="0" dirty="0" smtClean="0"/>
                        <a:t> into KZN Water Board 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08 Sept 2017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339">
                <a:tc>
                  <a:txBody>
                    <a:bodyPr/>
                    <a:lstStyle/>
                    <a:p>
                      <a:r>
                        <a:rPr lang="en-ZA" dirty="0" smtClean="0"/>
                        <a:t>2.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/>
                        <a:t>Minister has sent letters to both Umgeni</a:t>
                      </a:r>
                      <a:r>
                        <a:rPr lang="en-ZA" baseline="0" dirty="0" smtClean="0"/>
                        <a:t> and </a:t>
                      </a:r>
                      <a:r>
                        <a:rPr lang="en-ZA" baseline="0" dirty="0" err="1" smtClean="0"/>
                        <a:t>Mhlathuze</a:t>
                      </a:r>
                      <a:r>
                        <a:rPr lang="en-ZA" baseline="0" dirty="0" smtClean="0"/>
                        <a:t> Water  indicating her intention to disestablish </a:t>
                      </a:r>
                      <a:r>
                        <a:rPr lang="en-ZA" baseline="0" dirty="0" err="1" smtClean="0"/>
                        <a:t>Mhlathuze</a:t>
                      </a:r>
                      <a:r>
                        <a:rPr lang="en-ZA" baseline="0" dirty="0" smtClean="0"/>
                        <a:t> Water. </a:t>
                      </a:r>
                    </a:p>
                    <a:p>
                      <a:endParaRPr lang="en-ZA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/>
                        <a:t>Minister has signed letters to all Municipalities and Province but Umgeni requested that letters be put on hold until release of the Audit Report.</a:t>
                      </a:r>
                    </a:p>
                    <a:p>
                      <a:endParaRPr lang="en-ZA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/>
                        <a:t>As part of the letter to Umgeni Water a directive was given that Umgeni Water should procure a Consultant to undertake due diligence for incorporating </a:t>
                      </a:r>
                      <a:r>
                        <a:rPr lang="en-ZA" baseline="0" dirty="0" err="1" smtClean="0"/>
                        <a:t>Mhlathuze</a:t>
                      </a:r>
                      <a:r>
                        <a:rPr lang="en-ZA" baseline="0" dirty="0" smtClean="0"/>
                        <a:t> Water (Section 54 of PFMA). Umgeni Water to inform National Treasury accordingly 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Letters dated 10 Sept 2017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150" y="6519863"/>
            <a:ext cx="333375" cy="319087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6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5942"/>
          </a:xfrm>
        </p:spPr>
        <p:txBody>
          <a:bodyPr/>
          <a:lstStyle/>
          <a:p>
            <a:r>
              <a:rPr lang="en-ZA" sz="2800" dirty="0" smtClean="0"/>
              <a:t>Roadmap for disestablishment of </a:t>
            </a:r>
            <a:r>
              <a:rPr lang="en-ZA" sz="2800" dirty="0" err="1" smtClean="0"/>
              <a:t>Mhlathuze</a:t>
            </a:r>
            <a:r>
              <a:rPr lang="en-ZA" sz="2800" dirty="0" smtClean="0"/>
              <a:t> Water 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3196451"/>
              </p:ext>
            </p:extLst>
          </p:nvPr>
        </p:nvGraphicFramePr>
        <p:xfrm>
          <a:off x="746760" y="967742"/>
          <a:ext cx="8183880" cy="3360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3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419">
                <a:tc>
                  <a:txBody>
                    <a:bodyPr/>
                    <a:lstStyle/>
                    <a:p>
                      <a:r>
                        <a:rPr lang="en-ZA" dirty="0" smtClean="0"/>
                        <a:t>No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Activities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Timelines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600">
                <a:tc>
                  <a:txBody>
                    <a:bodyPr/>
                    <a:lstStyle/>
                    <a:p>
                      <a:r>
                        <a:rPr lang="en-ZA" dirty="0" smtClean="0"/>
                        <a:t>3.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Minister to publish Gazette Notice for disestablishment of </a:t>
                      </a:r>
                      <a:r>
                        <a:rPr lang="en-ZA" dirty="0" err="1" smtClean="0"/>
                        <a:t>Mhlathuze</a:t>
                      </a:r>
                      <a:r>
                        <a:rPr lang="en-ZA" dirty="0" smtClean="0"/>
                        <a:t> and to allow 60 days comments.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Oct 2017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7199">
                <a:tc>
                  <a:txBody>
                    <a:bodyPr/>
                    <a:lstStyle/>
                    <a:p>
                      <a:r>
                        <a:rPr lang="en-ZA" dirty="0" smtClean="0"/>
                        <a:t>4.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Act DG has set up Technical</a:t>
                      </a:r>
                      <a:r>
                        <a:rPr lang="en-ZA" baseline="0" dirty="0" smtClean="0"/>
                        <a:t> Steering Committee to include National Treasury –Letters have been received from Treasury confirming names to participate on the Steering Committee.</a:t>
                      </a:r>
                      <a:endParaRPr lang="en-Z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 smtClean="0"/>
                    </a:p>
                    <a:p>
                      <a:r>
                        <a:rPr lang="en-ZA" dirty="0" smtClean="0"/>
                        <a:t>Sept 2017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7199">
                <a:tc>
                  <a:txBody>
                    <a:bodyPr/>
                    <a:lstStyle/>
                    <a:p>
                      <a:r>
                        <a:rPr lang="en-ZA" dirty="0" smtClean="0"/>
                        <a:t>5.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Disestablish </a:t>
                      </a:r>
                      <a:r>
                        <a:rPr lang="en-ZA" dirty="0" err="1" smtClean="0"/>
                        <a:t>Mhlathuze</a:t>
                      </a:r>
                      <a:r>
                        <a:rPr lang="en-ZA" dirty="0" smtClean="0"/>
                        <a:t> by end of the financial year . Gazette Notice could be issued earlier and effected on 01 July 2018.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Before next financial year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500813"/>
            <a:ext cx="304800" cy="242888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1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1130</Words>
  <Application>Microsoft Office PowerPoint</Application>
  <PresentationFormat>On-screen Show (4:3)</PresentationFormat>
  <Paragraphs>241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3_Office Theme</vt:lpstr>
      <vt:lpstr>Slide 1</vt:lpstr>
      <vt:lpstr>Policy drivers of Institutional Reform</vt:lpstr>
      <vt:lpstr>CASE FOR CHANGE :RWU </vt:lpstr>
      <vt:lpstr> NAWASIA The Case for Change </vt:lpstr>
      <vt:lpstr>Legislative Mandate </vt:lpstr>
      <vt:lpstr>Status on the establishment of Regional Water Utilities </vt:lpstr>
      <vt:lpstr>Profiles of KZN Water Boards </vt:lpstr>
      <vt:lpstr>Roadmap for disestablishment of Mhlathuze Water </vt:lpstr>
      <vt:lpstr>Roadmap for disestablishment of Mhlathuze Water </vt:lpstr>
      <vt:lpstr>Risks </vt:lpstr>
      <vt:lpstr>Roadmap and Timelines for both Entities</vt:lpstr>
      <vt:lpstr>Progress on NAWASIA </vt:lpstr>
      <vt:lpstr>Slide 13</vt:lpstr>
      <vt:lpstr>Slide 14</vt:lpstr>
      <vt:lpstr>Progress to Date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User</cp:lastModifiedBy>
  <cp:revision>516</cp:revision>
  <cp:lastPrinted>2017-11-03T08:40:00Z</cp:lastPrinted>
  <dcterms:created xsi:type="dcterms:W3CDTF">2012-08-01T10:33:21Z</dcterms:created>
  <dcterms:modified xsi:type="dcterms:W3CDTF">2017-11-15T08:33:11Z</dcterms:modified>
</cp:coreProperties>
</file>