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12"/>
  </p:notesMasterIdLst>
  <p:handoutMasterIdLst>
    <p:handoutMasterId r:id="rId13"/>
  </p:handoutMasterIdLst>
  <p:sldIdLst>
    <p:sldId id="256" r:id="rId2"/>
    <p:sldId id="451" r:id="rId3"/>
    <p:sldId id="443" r:id="rId4"/>
    <p:sldId id="446" r:id="rId5"/>
    <p:sldId id="448" r:id="rId6"/>
    <p:sldId id="444" r:id="rId7"/>
    <p:sldId id="449" r:id="rId8"/>
    <p:sldId id="445" r:id="rId9"/>
    <p:sldId id="450" r:id="rId10"/>
    <p:sldId id="374" r:id="rId11"/>
  </p:sldIdLst>
  <p:sldSz cx="9144000" cy="6858000" type="screen4x3"/>
  <p:notesSz cx="6669088" cy="98853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15" autoAdjust="0"/>
    <p:restoredTop sz="94660"/>
  </p:normalViewPr>
  <p:slideViewPr>
    <p:cSldViewPr snapToGrid="0" snapToObjects="1">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5985"/>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777607" y="0"/>
            <a:ext cx="2889938" cy="495985"/>
          </a:xfrm>
          <a:prstGeom prst="rect">
            <a:avLst/>
          </a:prstGeom>
        </p:spPr>
        <p:txBody>
          <a:bodyPr vert="horz" lIns="91440" tIns="45720" rIns="91440" bIns="45720" rtlCol="0"/>
          <a:lstStyle>
            <a:lvl1pPr algn="r">
              <a:defRPr sz="1200"/>
            </a:lvl1pPr>
          </a:lstStyle>
          <a:p>
            <a:fld id="{84F50ECC-FA28-4D8E-9A3C-FDD96D3E05C6}" type="datetimeFigureOut">
              <a:rPr lang="en-ZA" smtClean="0"/>
              <a:pPr/>
              <a:t>2017/11/08</a:t>
            </a:fld>
            <a:endParaRPr lang="en-ZA"/>
          </a:p>
        </p:txBody>
      </p:sp>
      <p:sp>
        <p:nvSpPr>
          <p:cNvPr id="4" name="Footer Placeholder 3"/>
          <p:cNvSpPr>
            <a:spLocks noGrp="1"/>
          </p:cNvSpPr>
          <p:nvPr>
            <p:ph type="ftr" sz="quarter" idx="2"/>
          </p:nvPr>
        </p:nvSpPr>
        <p:spPr>
          <a:xfrm>
            <a:off x="0" y="9389380"/>
            <a:ext cx="2889938" cy="495984"/>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777607" y="9389380"/>
            <a:ext cx="2889938" cy="495984"/>
          </a:xfrm>
          <a:prstGeom prst="rect">
            <a:avLst/>
          </a:prstGeom>
        </p:spPr>
        <p:txBody>
          <a:bodyPr vert="horz" lIns="91440" tIns="45720" rIns="91440" bIns="45720" rtlCol="0" anchor="b"/>
          <a:lstStyle>
            <a:lvl1pPr algn="r">
              <a:defRPr sz="1200"/>
            </a:lvl1pPr>
          </a:lstStyle>
          <a:p>
            <a:fld id="{4EEADBFF-95E8-41B7-B89D-D2FEF412C004}" type="slidenum">
              <a:rPr lang="en-ZA" smtClean="0"/>
              <a:pPr/>
              <a:t>‹#›</a:t>
            </a:fld>
            <a:endParaRPr lang="en-ZA"/>
          </a:p>
        </p:txBody>
      </p:sp>
    </p:spTree>
    <p:extLst>
      <p:ext uri="{BB962C8B-B14F-4D97-AF65-F5344CB8AC3E}">
        <p14:creationId xmlns:p14="http://schemas.microsoft.com/office/powerpoint/2010/main" xmlns="" val="1024425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598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7607" y="0"/>
            <a:ext cx="2889938" cy="495985"/>
          </a:xfrm>
          <a:prstGeom prst="rect">
            <a:avLst/>
          </a:prstGeom>
        </p:spPr>
        <p:txBody>
          <a:bodyPr vert="horz" lIns="91440" tIns="45720" rIns="91440" bIns="45720" rtlCol="0"/>
          <a:lstStyle>
            <a:lvl1pPr algn="r">
              <a:defRPr sz="1200"/>
            </a:lvl1pPr>
          </a:lstStyle>
          <a:p>
            <a:fld id="{AAAB715E-73C3-4112-A486-874A1D3371D2}" type="datetimeFigureOut">
              <a:rPr lang="en-GB" smtClean="0"/>
              <a:pPr/>
              <a:t>08/11/2017</a:t>
            </a:fld>
            <a:endParaRPr lang="en-GB"/>
          </a:p>
        </p:txBody>
      </p:sp>
      <p:sp>
        <p:nvSpPr>
          <p:cNvPr id="4" name="Slide Image Placeholder 3"/>
          <p:cNvSpPr>
            <a:spLocks noGrp="1" noRot="1" noChangeAspect="1"/>
          </p:cNvSpPr>
          <p:nvPr>
            <p:ph type="sldImg" idx="2"/>
          </p:nvPr>
        </p:nvSpPr>
        <p:spPr>
          <a:xfrm>
            <a:off x="1111250" y="1235075"/>
            <a:ext cx="4446588" cy="33369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909" y="4757331"/>
            <a:ext cx="5335270" cy="389236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89380"/>
            <a:ext cx="2889938" cy="49598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7607" y="9389380"/>
            <a:ext cx="2889938" cy="495984"/>
          </a:xfrm>
          <a:prstGeom prst="rect">
            <a:avLst/>
          </a:prstGeom>
        </p:spPr>
        <p:txBody>
          <a:bodyPr vert="horz" lIns="91440" tIns="45720" rIns="91440" bIns="45720" rtlCol="0" anchor="b"/>
          <a:lstStyle>
            <a:lvl1pPr algn="r">
              <a:defRPr sz="1200"/>
            </a:lvl1pPr>
          </a:lstStyle>
          <a:p>
            <a:fld id="{0A51FF4B-6E21-496C-BA37-1A1A2DD4504F}" type="slidenum">
              <a:rPr lang="en-GB" smtClean="0"/>
              <a:pPr/>
              <a:t>‹#›</a:t>
            </a:fld>
            <a:endParaRPr lang="en-GB"/>
          </a:p>
        </p:txBody>
      </p:sp>
    </p:spTree>
    <p:extLst>
      <p:ext uri="{BB962C8B-B14F-4D97-AF65-F5344CB8AC3E}">
        <p14:creationId xmlns:p14="http://schemas.microsoft.com/office/powerpoint/2010/main" xmlns="" val="6580395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A51FF4B-6E21-496C-BA37-1A1A2DD4504F}" type="slidenum">
              <a:rPr lang="en-GB" smtClean="0"/>
              <a:pPr/>
              <a:t>3</a:t>
            </a:fld>
            <a:endParaRPr lang="en-GB"/>
          </a:p>
        </p:txBody>
      </p:sp>
    </p:spTree>
    <p:extLst>
      <p:ext uri="{BB962C8B-B14F-4D97-AF65-F5344CB8AC3E}">
        <p14:creationId xmlns:p14="http://schemas.microsoft.com/office/powerpoint/2010/main" xmlns="" val="15195189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A51FF4B-6E21-496C-BA37-1A1A2DD4504F}" type="slidenum">
              <a:rPr lang="en-GB" smtClean="0"/>
              <a:pPr/>
              <a:t>4</a:t>
            </a:fld>
            <a:endParaRPr lang="en-GB"/>
          </a:p>
        </p:txBody>
      </p:sp>
    </p:spTree>
    <p:extLst>
      <p:ext uri="{BB962C8B-B14F-4D97-AF65-F5344CB8AC3E}">
        <p14:creationId xmlns:p14="http://schemas.microsoft.com/office/powerpoint/2010/main" xmlns="" val="37702389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A51FF4B-6E21-496C-BA37-1A1A2DD4504F}" type="slidenum">
              <a:rPr lang="en-GB" smtClean="0"/>
              <a:pPr/>
              <a:t>6</a:t>
            </a:fld>
            <a:endParaRPr lang="en-GB"/>
          </a:p>
        </p:txBody>
      </p:sp>
    </p:spTree>
    <p:extLst>
      <p:ext uri="{BB962C8B-B14F-4D97-AF65-F5344CB8AC3E}">
        <p14:creationId xmlns:p14="http://schemas.microsoft.com/office/powerpoint/2010/main" xmlns="" val="37543510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A51FF4B-6E21-496C-BA37-1A1A2DD4504F}" type="slidenum">
              <a:rPr lang="en-GB" smtClean="0"/>
              <a:pPr/>
              <a:t>7</a:t>
            </a:fld>
            <a:endParaRPr lang="en-GB"/>
          </a:p>
        </p:txBody>
      </p:sp>
    </p:spTree>
    <p:extLst>
      <p:ext uri="{BB962C8B-B14F-4D97-AF65-F5344CB8AC3E}">
        <p14:creationId xmlns:p14="http://schemas.microsoft.com/office/powerpoint/2010/main" xmlns="" val="21976929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A51FF4B-6E21-496C-BA37-1A1A2DD4504F}" type="slidenum">
              <a:rPr lang="en-GB" smtClean="0"/>
              <a:pPr/>
              <a:t>8</a:t>
            </a:fld>
            <a:endParaRPr lang="en-GB"/>
          </a:p>
        </p:txBody>
      </p:sp>
    </p:spTree>
    <p:extLst>
      <p:ext uri="{BB962C8B-B14F-4D97-AF65-F5344CB8AC3E}">
        <p14:creationId xmlns:p14="http://schemas.microsoft.com/office/powerpoint/2010/main" xmlns="" val="29632727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A51FF4B-6E21-496C-BA37-1A1A2DD4504F}" type="slidenum">
              <a:rPr lang="en-GB" smtClean="0"/>
              <a:pPr/>
              <a:t>9</a:t>
            </a:fld>
            <a:endParaRPr lang="en-GB"/>
          </a:p>
        </p:txBody>
      </p:sp>
    </p:spTree>
    <p:extLst>
      <p:ext uri="{BB962C8B-B14F-4D97-AF65-F5344CB8AC3E}">
        <p14:creationId xmlns:p14="http://schemas.microsoft.com/office/powerpoint/2010/main" xmlns="" val="5559163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A51FF4B-6E21-496C-BA37-1A1A2DD4504F}" type="slidenum">
              <a:rPr lang="en-GB" smtClean="0"/>
              <a:pPr/>
              <a:t>10</a:t>
            </a:fld>
            <a:endParaRPr lang="en-GB"/>
          </a:p>
        </p:txBody>
      </p:sp>
    </p:spTree>
    <p:extLst>
      <p:ext uri="{BB962C8B-B14F-4D97-AF65-F5344CB8AC3E}">
        <p14:creationId xmlns:p14="http://schemas.microsoft.com/office/powerpoint/2010/main" xmlns="" val="377048420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ALGA">
    <p:bg>
      <p:bgPr>
        <a:solidFill>
          <a:schemeClr val="tx2"/>
        </a:solidFill>
        <a:effectLst/>
      </p:bgPr>
    </p:bg>
    <p:spTree>
      <p:nvGrpSpPr>
        <p:cNvPr id="1" name=""/>
        <p:cNvGrpSpPr/>
        <p:nvPr/>
      </p:nvGrpSpPr>
      <p:grpSpPr>
        <a:xfrm>
          <a:off x="0" y="0"/>
          <a:ext cx="0" cy="0"/>
          <a:chOff x="0" y="0"/>
          <a:chExt cx="0" cy="0"/>
        </a:xfrm>
      </p:grpSpPr>
      <p:pic>
        <p:nvPicPr>
          <p:cNvPr id="8" name="Picture 7" descr="Salga logo.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34345" y="264914"/>
            <a:ext cx="2687497" cy="1283968"/>
          </a:xfrm>
          <a:prstGeom prst="rect">
            <a:avLst/>
          </a:prstGeom>
        </p:spPr>
      </p:pic>
      <p:pic>
        <p:nvPicPr>
          <p:cNvPr id="9" name="Picture 8" descr="speech buble 2.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2197290" y="799030"/>
            <a:ext cx="4428809" cy="5068418"/>
          </a:xfrm>
          <a:prstGeom prst="rect">
            <a:avLst/>
          </a:prstGeom>
        </p:spPr>
      </p:pic>
      <p:pic>
        <p:nvPicPr>
          <p:cNvPr id="10" name="Picture 9" descr="speech buble 1.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3087528" y="673046"/>
            <a:ext cx="4399736" cy="5194402"/>
          </a:xfrm>
          <a:prstGeom prst="rect">
            <a:avLst/>
          </a:prstGeom>
        </p:spPr>
      </p:pic>
      <p:sp>
        <p:nvSpPr>
          <p:cNvPr id="2" name="Title 1"/>
          <p:cNvSpPr>
            <a:spLocks noGrp="1"/>
          </p:cNvSpPr>
          <p:nvPr>
            <p:ph type="ctrTitle" hasCustomPrompt="1"/>
          </p:nvPr>
        </p:nvSpPr>
        <p:spPr>
          <a:xfrm>
            <a:off x="3605777" y="1969834"/>
            <a:ext cx="3357605" cy="1023013"/>
          </a:xfrm>
        </p:spPr>
        <p:txBody>
          <a:bodyPr>
            <a:normAutofit/>
          </a:bodyPr>
          <a:lstStyle>
            <a:lvl1pPr>
              <a:defRPr sz="2400" b="1">
                <a:solidFill>
                  <a:schemeClr val="accent6"/>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605777" y="3281730"/>
            <a:ext cx="3459793" cy="1375432"/>
          </a:xfrm>
        </p:spPr>
        <p:txBody>
          <a:bodyPr>
            <a:normAutofit/>
          </a:bodyPr>
          <a:lstStyle>
            <a:lvl1pPr marL="0" indent="0" algn="ctr">
              <a:buNone/>
              <a:defRPr sz="1600" b="1">
                <a:solidFill>
                  <a:schemeClr val="accent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1" name="Rectangle 10"/>
          <p:cNvSpPr/>
          <p:nvPr/>
        </p:nvSpPr>
        <p:spPr>
          <a:xfrm>
            <a:off x="0" y="6483165"/>
            <a:ext cx="6663766" cy="1525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Rectangle 11"/>
          <p:cNvSpPr/>
          <p:nvPr/>
        </p:nvSpPr>
        <p:spPr>
          <a:xfrm>
            <a:off x="8858786" y="6455126"/>
            <a:ext cx="285214" cy="152561"/>
          </a:xfrm>
          <a:prstGeom prst="rect">
            <a:avLst/>
          </a:prstGeom>
          <a:solidFill>
            <a:srgbClr val="F06D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TextBox 12"/>
          <p:cNvSpPr txBox="1"/>
          <p:nvPr/>
        </p:nvSpPr>
        <p:spPr>
          <a:xfrm>
            <a:off x="6663766" y="6327553"/>
            <a:ext cx="2241176" cy="369332"/>
          </a:xfrm>
          <a:prstGeom prst="rect">
            <a:avLst/>
          </a:prstGeom>
          <a:noFill/>
        </p:spPr>
        <p:txBody>
          <a:bodyPr wrap="square" rtlCol="0">
            <a:spAutoFit/>
          </a:bodyPr>
          <a:lstStyle/>
          <a:p>
            <a:pPr algn="ctr"/>
            <a:r>
              <a:rPr lang="en-US" dirty="0" smtClean="0">
                <a:solidFill>
                  <a:schemeClr val="accent6"/>
                </a:solidFill>
              </a:rPr>
              <a:t>www.salga.org.za</a:t>
            </a:r>
            <a:endParaRPr lang="en-US" dirty="0">
              <a:solidFill>
                <a:schemeClr val="accent6"/>
              </a:solidFill>
            </a:endParaRPr>
          </a:p>
        </p:txBody>
      </p:sp>
    </p:spTree>
    <p:extLst>
      <p:ext uri="{BB962C8B-B14F-4D97-AF65-F5344CB8AC3E}">
        <p14:creationId xmlns:p14="http://schemas.microsoft.com/office/powerpoint/2010/main" xmlns="" val="1863292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1+#ppt_w/2"/>
                                          </p:val>
                                        </p:tav>
                                        <p:tav tm="100000">
                                          <p:val>
                                            <p:strVal val="#ppt_x"/>
                                          </p:val>
                                        </p:tav>
                                      </p:tavLst>
                                    </p:anim>
                                    <p:anim calcmode="lin" valueType="num">
                                      <p:cBhvr additive="base">
                                        <p:cTn id="13" dur="500" fill="hold"/>
                                        <p:tgtEl>
                                          <p:spTgt spid="9"/>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fill="hold" nodeType="after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1+#ppt_w/2"/>
                                          </p:val>
                                        </p:tav>
                                        <p:tav tm="100000">
                                          <p:val>
                                            <p:strVal val="#ppt_x"/>
                                          </p:val>
                                        </p:tav>
                                      </p:tavLst>
                                    </p:anim>
                                    <p:anim calcmode="lin" valueType="num">
                                      <p:cBhvr additive="base">
                                        <p:cTn id="18" dur="500" fill="hold"/>
                                        <p:tgtEl>
                                          <p:spTgt spid="10"/>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12"/>
                                        </p:tgtEl>
                                        <p:attrNameLst>
                                          <p:attrName>style.visibility</p:attrName>
                                        </p:attrNameLst>
                                      </p:cBhvr>
                                      <p:to>
                                        <p:strVal val="visible"/>
                                      </p:to>
                                    </p:set>
                                    <p:anim calcmode="lin" valueType="num">
                                      <p:cBhvr additive="base">
                                        <p:cTn id="22" dur="500" fill="hold"/>
                                        <p:tgtEl>
                                          <p:spTgt spid="12"/>
                                        </p:tgtEl>
                                        <p:attrNameLst>
                                          <p:attrName>ppt_x</p:attrName>
                                        </p:attrNameLst>
                                      </p:cBhvr>
                                      <p:tavLst>
                                        <p:tav tm="0">
                                          <p:val>
                                            <p:strVal val="0-#ppt_w/2"/>
                                          </p:val>
                                        </p:tav>
                                        <p:tav tm="100000">
                                          <p:val>
                                            <p:strVal val="#ppt_x"/>
                                          </p:val>
                                        </p:tav>
                                      </p:tavLst>
                                    </p:anim>
                                    <p:anim calcmode="lin" valueType="num">
                                      <p:cBhvr additive="base">
                                        <p:cTn id="23" dur="500" fill="hold"/>
                                        <p:tgtEl>
                                          <p:spTgt spid="12"/>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8"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additive="base">
                                        <p:cTn id="27" dur="500" fill="hold"/>
                                        <p:tgtEl>
                                          <p:spTgt spid="13"/>
                                        </p:tgtEl>
                                        <p:attrNameLst>
                                          <p:attrName>ppt_x</p:attrName>
                                        </p:attrNameLst>
                                      </p:cBhvr>
                                      <p:tavLst>
                                        <p:tav tm="0">
                                          <p:val>
                                            <p:strVal val="0-#ppt_w/2"/>
                                          </p:val>
                                        </p:tav>
                                        <p:tav tm="100000">
                                          <p:val>
                                            <p:strVal val="#ppt_x"/>
                                          </p:val>
                                        </p:tav>
                                      </p:tavLst>
                                    </p:anim>
                                    <p:anim calcmode="lin" valueType="num">
                                      <p:cBhvr additive="base">
                                        <p:cTn id="28" dur="500" fill="hold"/>
                                        <p:tgtEl>
                                          <p:spTgt spid="13"/>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8" fill="hold" grpId="0" nodeType="after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additive="base">
                                        <p:cTn id="32" dur="500" fill="hold"/>
                                        <p:tgtEl>
                                          <p:spTgt spid="11"/>
                                        </p:tgtEl>
                                        <p:attrNameLst>
                                          <p:attrName>ppt_x</p:attrName>
                                        </p:attrNameLst>
                                      </p:cBhvr>
                                      <p:tavLst>
                                        <p:tav tm="0">
                                          <p:val>
                                            <p:strVal val="0-#ppt_w/2"/>
                                          </p:val>
                                        </p:tav>
                                        <p:tav tm="100000">
                                          <p:val>
                                            <p:strVal val="#ppt_x"/>
                                          </p:val>
                                        </p:tav>
                                      </p:tavLst>
                                    </p:anim>
                                    <p:anim calcmode="lin" valueType="num">
                                      <p:cBhvr additive="base">
                                        <p:cTn id="33"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6400800" cy="794815"/>
          </a:xfrm>
        </p:spPr>
        <p:txBody>
          <a:bodyPr>
            <a:normAutofit/>
          </a:bodyPr>
          <a:lstStyle>
            <a:lvl1pPr>
              <a:defRPr sz="2000" b="1"/>
            </a:lvl1pPr>
          </a:lstStyle>
          <a:p>
            <a:r>
              <a:rPr lang="en-US" dirty="0" smtClean="0"/>
              <a:t>CLICK TO EDIT MASTER TITLE STYLE</a:t>
            </a:r>
            <a:endParaRPr lang="en-US" dirty="0"/>
          </a:p>
        </p:txBody>
      </p:sp>
      <p:sp>
        <p:nvSpPr>
          <p:cNvPr id="7" name="Text Placeholder 6"/>
          <p:cNvSpPr>
            <a:spLocks noGrp="1"/>
          </p:cNvSpPr>
          <p:nvPr>
            <p:ph type="body" sz="quarter" idx="10"/>
          </p:nvPr>
        </p:nvSpPr>
        <p:spPr>
          <a:xfrm>
            <a:off x="642938" y="1752600"/>
            <a:ext cx="8043862" cy="4540250"/>
          </a:xfrm>
        </p:spPr>
        <p:txBody>
          <a:bodyPr>
            <a:normAutofit/>
          </a:bodyPr>
          <a:lstStyle>
            <a:lvl1pPr>
              <a:defRPr sz="2000">
                <a:solidFill>
                  <a:schemeClr val="accent6"/>
                </a:solidFill>
              </a:defRPr>
            </a:lvl1pPr>
            <a:lvl2pPr>
              <a:defRPr sz="2000">
                <a:solidFill>
                  <a:schemeClr val="accent6"/>
                </a:solidFill>
              </a:defRPr>
            </a:lvl2pPr>
            <a:lvl3pPr>
              <a:defRPr sz="2000">
                <a:solidFill>
                  <a:schemeClr val="accent6"/>
                </a:solidFill>
              </a:defRPr>
            </a:lvl3pPr>
            <a:lvl4pPr>
              <a:defRPr sz="2000">
                <a:solidFill>
                  <a:schemeClr val="accent6"/>
                </a:solidFill>
              </a:defRPr>
            </a:lvl4pPr>
            <a:lvl5pPr>
              <a:defRPr sz="2000">
                <a:solidFill>
                  <a:schemeClr val="accent6"/>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8" name="Picture 7" descr="Salga logo.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7141882" y="424666"/>
            <a:ext cx="1628589" cy="778069"/>
          </a:xfrm>
          <a:prstGeom prst="rect">
            <a:avLst/>
          </a:prstGeom>
        </p:spPr>
      </p:pic>
      <p:sp>
        <p:nvSpPr>
          <p:cNvPr id="9" name="Rectangle 8"/>
          <p:cNvSpPr/>
          <p:nvPr/>
        </p:nvSpPr>
        <p:spPr>
          <a:xfrm>
            <a:off x="0" y="6483165"/>
            <a:ext cx="6663766" cy="1525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ectangle 9"/>
          <p:cNvSpPr/>
          <p:nvPr/>
        </p:nvSpPr>
        <p:spPr>
          <a:xfrm>
            <a:off x="8858786" y="6455126"/>
            <a:ext cx="285214" cy="1525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TextBox 10"/>
          <p:cNvSpPr txBox="1"/>
          <p:nvPr/>
        </p:nvSpPr>
        <p:spPr>
          <a:xfrm>
            <a:off x="6663766" y="6327553"/>
            <a:ext cx="2241176" cy="369332"/>
          </a:xfrm>
          <a:prstGeom prst="rect">
            <a:avLst/>
          </a:prstGeom>
          <a:noFill/>
        </p:spPr>
        <p:txBody>
          <a:bodyPr wrap="square" rtlCol="0">
            <a:spAutoFit/>
          </a:bodyPr>
          <a:lstStyle/>
          <a:p>
            <a:pPr algn="ctr"/>
            <a:r>
              <a:rPr lang="en-US" dirty="0" smtClean="0">
                <a:solidFill>
                  <a:schemeClr val="accent6"/>
                </a:solidFill>
              </a:rPr>
              <a:t>www.salga.org.za</a:t>
            </a:r>
            <a:endParaRPr lang="en-US" dirty="0">
              <a:solidFill>
                <a:schemeClr val="accent6"/>
              </a:solidFill>
            </a:endParaRPr>
          </a:p>
        </p:txBody>
      </p:sp>
      <p:pic>
        <p:nvPicPr>
          <p:cNvPr id="12" name="Picture 11" descr="Speech3.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788909" y="1364308"/>
            <a:ext cx="4871324" cy="4999329"/>
          </a:xfrm>
          <a:prstGeom prst="rect">
            <a:avLst/>
          </a:prstGeom>
        </p:spPr>
      </p:pic>
      <p:sp>
        <p:nvSpPr>
          <p:cNvPr id="6" name="Date Placeholder 5"/>
          <p:cNvSpPr>
            <a:spLocks noGrp="1"/>
          </p:cNvSpPr>
          <p:nvPr>
            <p:ph type="dt" sz="half" idx="11"/>
          </p:nvPr>
        </p:nvSpPr>
        <p:spPr/>
        <p:txBody>
          <a:bodyPr/>
          <a:lstStyle/>
          <a:p>
            <a:endParaRPr lang="en-US" dirty="0"/>
          </a:p>
        </p:txBody>
      </p:sp>
      <p:sp>
        <p:nvSpPr>
          <p:cNvPr id="13" name="Footer Placeholder 12"/>
          <p:cNvSpPr>
            <a:spLocks noGrp="1"/>
          </p:cNvSpPr>
          <p:nvPr>
            <p:ph type="ftr" sz="quarter" idx="12"/>
          </p:nvPr>
        </p:nvSpPr>
        <p:spPr/>
        <p:txBody>
          <a:bodyPr/>
          <a:lstStyle/>
          <a:p>
            <a:endParaRPr lang="en-US" dirty="0"/>
          </a:p>
        </p:txBody>
      </p:sp>
      <p:sp>
        <p:nvSpPr>
          <p:cNvPr id="14" name="Slide Number Placeholder 13"/>
          <p:cNvSpPr>
            <a:spLocks noGrp="1"/>
          </p:cNvSpPr>
          <p:nvPr>
            <p:ph type="sldNum" sz="quarter" idx="13"/>
          </p:nvPr>
        </p:nvSpPr>
        <p:spPr>
          <a:xfrm>
            <a:off x="6606717" y="6011191"/>
            <a:ext cx="2133600" cy="365125"/>
          </a:xfrm>
        </p:spPr>
        <p:txBody>
          <a:bodyPr/>
          <a:lstStyle/>
          <a:p>
            <a:fld id="{DA6C2CDB-A538-AA4E-87C3-EB7CD954E69E}" type="slidenum">
              <a:rPr lang="en-US" smtClean="0"/>
              <a:pPr/>
              <a:t>‹#›</a:t>
            </a:fld>
            <a:endParaRPr lang="en-US" dirty="0"/>
          </a:p>
        </p:txBody>
      </p:sp>
    </p:spTree>
    <p:extLst>
      <p:ext uri="{BB962C8B-B14F-4D97-AF65-F5344CB8AC3E}">
        <p14:creationId xmlns:p14="http://schemas.microsoft.com/office/powerpoint/2010/main" xmlns="" val="15186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7" name="Rectangle 6"/>
          <p:cNvSpPr/>
          <p:nvPr userDrawn="1"/>
        </p:nvSpPr>
        <p:spPr>
          <a:xfrm>
            <a:off x="0" y="-17702"/>
            <a:ext cx="7616413" cy="1075765"/>
          </a:xfrm>
          <a:prstGeom prst="rect">
            <a:avLst/>
          </a:prstGeom>
          <a:gradFill flip="none" rotWithShape="1">
            <a:gsLst>
              <a:gs pos="0">
                <a:schemeClr val="bg1">
                  <a:lumMod val="95000"/>
                  <a:alpha val="81000"/>
                </a:schemeClr>
              </a:gs>
              <a:gs pos="35000">
                <a:schemeClr val="dk1">
                  <a:tint val="37000"/>
                  <a:satMod val="300000"/>
                </a:schemeClr>
              </a:gs>
              <a:gs pos="100000">
                <a:schemeClr val="dk1">
                  <a:tint val="15000"/>
                  <a:satMod val="350000"/>
                </a:schemeClr>
              </a:gs>
            </a:gsLst>
            <a:lin ang="2700000" scaled="1"/>
            <a:tileRect/>
          </a:gradFill>
          <a:ln>
            <a:noFill/>
          </a:ln>
          <a:effectLst/>
        </p:spPr>
        <p:style>
          <a:lnRef idx="1">
            <a:schemeClr val="dk1"/>
          </a:lnRef>
          <a:fillRef idx="2">
            <a:schemeClr val="dk1"/>
          </a:fillRef>
          <a:effectRef idx="1">
            <a:schemeClr val="dk1"/>
          </a:effectRef>
          <a:fontRef idx="minor">
            <a:schemeClr val="dk1"/>
          </a:fontRef>
        </p:style>
        <p:txBody>
          <a:bodyPr rtlCol="0" anchor="ctr"/>
          <a:lstStyle/>
          <a:p>
            <a:pPr algn="ctr"/>
            <a:endParaRPr lang="en-GB"/>
          </a:p>
        </p:txBody>
      </p:sp>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idx="1"/>
          </p:nvPr>
        </p:nvSpPr>
        <p:spPr/>
        <p:txBody>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11521D50-F124-FA4E-B652-6A8FD5F72CC6}" type="datetimeFigureOut">
              <a:rPr lang="en-US" smtClean="0"/>
              <a:pPr/>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1D1115-D2FA-F04B-A9DD-028ED8EA2FAA}" type="slidenum">
              <a:rPr lang="en-US" smtClean="0"/>
              <a:pPr/>
              <a:t>‹#›</a:t>
            </a:fld>
            <a:endParaRPr lang="en-US"/>
          </a:p>
        </p:txBody>
      </p:sp>
      <p:sp>
        <p:nvSpPr>
          <p:cNvPr id="9" name="Rectangle 8"/>
          <p:cNvSpPr/>
          <p:nvPr userDrawn="1"/>
        </p:nvSpPr>
        <p:spPr>
          <a:xfrm>
            <a:off x="592239" y="6156960"/>
            <a:ext cx="6618790" cy="701040"/>
          </a:xfrm>
          <a:prstGeom prst="rect">
            <a:avLst/>
          </a:prstGeom>
          <a:gradFill flip="none" rotWithShape="1">
            <a:gsLst>
              <a:gs pos="0">
                <a:schemeClr val="bg1">
                  <a:lumMod val="95000"/>
                  <a:alpha val="81000"/>
                </a:schemeClr>
              </a:gs>
              <a:gs pos="35000">
                <a:schemeClr val="dk1">
                  <a:tint val="37000"/>
                  <a:satMod val="300000"/>
                </a:schemeClr>
              </a:gs>
              <a:gs pos="100000">
                <a:schemeClr val="dk1">
                  <a:tint val="15000"/>
                  <a:satMod val="350000"/>
                </a:schemeClr>
              </a:gs>
            </a:gsLst>
            <a:lin ang="2700000" scaled="1"/>
            <a:tileRect/>
          </a:gradFill>
          <a:ln>
            <a:noFill/>
          </a:ln>
          <a:effectLst/>
        </p:spPr>
        <p:style>
          <a:lnRef idx="1">
            <a:schemeClr val="dk1"/>
          </a:lnRef>
          <a:fillRef idx="2">
            <a:schemeClr val="dk1"/>
          </a:fillRef>
          <a:effectRef idx="1">
            <a:schemeClr val="dk1"/>
          </a:effectRef>
          <a:fontRef idx="minor">
            <a:schemeClr val="dk1"/>
          </a:fontRef>
        </p:style>
        <p:txBody>
          <a:bodyPr rtlCol="0" anchor="ctr"/>
          <a:lstStyle/>
          <a:p>
            <a:pPr algn="ctr"/>
            <a:endParaRPr lang="en-GB"/>
          </a:p>
        </p:txBody>
      </p:sp>
      <p:sp>
        <p:nvSpPr>
          <p:cNvPr id="10" name="Rectangle 9"/>
          <p:cNvSpPr/>
          <p:nvPr userDrawn="1"/>
        </p:nvSpPr>
        <p:spPr>
          <a:xfrm>
            <a:off x="-4706" y="5593080"/>
            <a:ext cx="1025785" cy="697254"/>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xmlns="" val="309396343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6C2CDB-A538-AA4E-87C3-EB7CD954E69E}" type="slidenum">
              <a:rPr lang="en-US" smtClean="0"/>
              <a:pPr/>
              <a:t>‹#›</a:t>
            </a:fld>
            <a:endParaRPr lang="en-US" dirty="0"/>
          </a:p>
        </p:txBody>
      </p:sp>
    </p:spTree>
    <p:extLst>
      <p:ext uri="{BB962C8B-B14F-4D97-AF65-F5344CB8AC3E}">
        <p14:creationId xmlns:p14="http://schemas.microsoft.com/office/powerpoint/2010/main" xmlns="" val="18304898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99817" y="1310046"/>
            <a:ext cx="4357342" cy="1023013"/>
          </a:xfrm>
        </p:spPr>
        <p:txBody>
          <a:bodyPr>
            <a:noAutofit/>
          </a:bodyPr>
          <a:lstStyle/>
          <a:p>
            <a:r>
              <a:rPr lang="en-US" dirty="0" smtClean="0"/>
              <a:t>Portfolio Committee On Sports and Recreation</a:t>
            </a:r>
            <a:br>
              <a:rPr lang="en-US" dirty="0" smtClean="0"/>
            </a:br>
            <a:r>
              <a:rPr lang="en-US" dirty="0" smtClean="0"/>
              <a:t>7 November 2017</a:t>
            </a:r>
            <a:endParaRPr lang="en-US" dirty="0"/>
          </a:p>
        </p:txBody>
      </p:sp>
      <p:sp>
        <p:nvSpPr>
          <p:cNvPr id="3" name="Subtitle 2"/>
          <p:cNvSpPr>
            <a:spLocks noGrp="1"/>
          </p:cNvSpPr>
          <p:nvPr>
            <p:ph type="subTitle" idx="1"/>
          </p:nvPr>
        </p:nvSpPr>
        <p:spPr>
          <a:xfrm>
            <a:off x="2635854" y="2809235"/>
            <a:ext cx="5119184" cy="1464256"/>
          </a:xfrm>
        </p:spPr>
        <p:txBody>
          <a:bodyPr>
            <a:noAutofit/>
          </a:bodyPr>
          <a:lstStyle/>
          <a:p>
            <a:r>
              <a:rPr lang="en-US" sz="2400" dirty="0">
                <a:latin typeface="Arial Narrow" panose="020B0606020202030204" pitchFamily="34" charset="0"/>
              </a:rPr>
              <a:t>S</a:t>
            </a:r>
            <a:r>
              <a:rPr lang="en-US" sz="2400" dirty="0" smtClean="0">
                <a:latin typeface="Arial Narrow" panose="020B0606020202030204" pitchFamily="34" charset="0"/>
              </a:rPr>
              <a:t>port </a:t>
            </a:r>
            <a:r>
              <a:rPr lang="en-US" sz="2400" dirty="0">
                <a:latin typeface="Arial Narrow" panose="020B0606020202030204" pitchFamily="34" charset="0"/>
              </a:rPr>
              <a:t>and </a:t>
            </a:r>
            <a:r>
              <a:rPr lang="en-US" sz="2400" dirty="0" smtClean="0">
                <a:latin typeface="Arial Narrow" panose="020B0606020202030204" pitchFamily="34" charset="0"/>
              </a:rPr>
              <a:t>Recreation </a:t>
            </a:r>
            <a:r>
              <a:rPr lang="en-US" sz="2400" dirty="0">
                <a:latin typeface="Arial Narrow" panose="020B0606020202030204" pitchFamily="34" charset="0"/>
              </a:rPr>
              <a:t>infrastructure in terms of the Municipal Infrastructure Grant. </a:t>
            </a:r>
            <a:endParaRPr lang="en-US" sz="2400" dirty="0" smtClean="0">
              <a:latin typeface="Arial Narrow" panose="020B0606020202030204" pitchFamily="34" charset="0"/>
            </a:endParaRPr>
          </a:p>
        </p:txBody>
      </p:sp>
    </p:spTree>
    <p:extLst>
      <p:ext uri="{BB962C8B-B14F-4D97-AF65-F5344CB8AC3E}">
        <p14:creationId xmlns:p14="http://schemas.microsoft.com/office/powerpoint/2010/main" xmlns="" val="42087458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6822" y="2993125"/>
            <a:ext cx="6400800" cy="794815"/>
          </a:xfrm>
        </p:spPr>
        <p:txBody>
          <a:bodyPr>
            <a:normAutofit/>
          </a:bodyPr>
          <a:lstStyle/>
          <a:p>
            <a:r>
              <a:rPr lang="en-GB" sz="3200" dirty="0" smtClean="0"/>
              <a:t>Thank you</a:t>
            </a:r>
            <a:endParaRPr lang="en-GB" sz="3200" dirty="0"/>
          </a:p>
        </p:txBody>
      </p:sp>
      <p:sp>
        <p:nvSpPr>
          <p:cNvPr id="4" name="Footer Placeholder 3"/>
          <p:cNvSpPr>
            <a:spLocks noGrp="1"/>
          </p:cNvSpPr>
          <p:nvPr>
            <p:ph type="ftr" sz="quarter" idx="12"/>
          </p:nvPr>
        </p:nvSpPr>
        <p:spPr/>
        <p:txBody>
          <a:bodyPr/>
          <a:lstStyle/>
          <a:p>
            <a:endParaRPr lang="en-US" dirty="0"/>
          </a:p>
        </p:txBody>
      </p:sp>
      <p:sp>
        <p:nvSpPr>
          <p:cNvPr id="5" name="Slide Number Placeholder 4"/>
          <p:cNvSpPr>
            <a:spLocks noGrp="1"/>
          </p:cNvSpPr>
          <p:nvPr>
            <p:ph type="sldNum" sz="quarter" idx="13"/>
          </p:nvPr>
        </p:nvSpPr>
        <p:spPr/>
        <p:txBody>
          <a:bodyPr/>
          <a:lstStyle/>
          <a:p>
            <a:fld id="{DA6C2CDB-A538-AA4E-87C3-EB7CD954E69E}" type="slidenum">
              <a:rPr lang="en-US" smtClean="0"/>
              <a:pPr/>
              <a:t>10</a:t>
            </a:fld>
            <a:endParaRPr lang="en-US" dirty="0"/>
          </a:p>
        </p:txBody>
      </p:sp>
    </p:spTree>
    <p:extLst>
      <p:ext uri="{BB962C8B-B14F-4D97-AF65-F5344CB8AC3E}">
        <p14:creationId xmlns:p14="http://schemas.microsoft.com/office/powerpoint/2010/main" xmlns="" val="41085204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BACKGROUND</a:t>
            </a:r>
            <a:endParaRPr lang="en-ZA" dirty="0"/>
          </a:p>
        </p:txBody>
      </p:sp>
      <p:sp>
        <p:nvSpPr>
          <p:cNvPr id="3" name="Text Placeholder 2"/>
          <p:cNvSpPr>
            <a:spLocks noGrp="1"/>
          </p:cNvSpPr>
          <p:nvPr>
            <p:ph type="body" sz="quarter" idx="10"/>
          </p:nvPr>
        </p:nvSpPr>
        <p:spPr/>
        <p:txBody>
          <a:bodyPr>
            <a:normAutofit fontScale="92500" lnSpcReduction="10000"/>
          </a:bodyPr>
          <a:lstStyle/>
          <a:p>
            <a:r>
              <a:rPr lang="en-ZA" dirty="0"/>
              <a:t>All parties agree that </a:t>
            </a:r>
            <a:r>
              <a:rPr lang="en-ZA" dirty="0" smtClean="0"/>
              <a:t>Schedule </a:t>
            </a:r>
            <a:r>
              <a:rPr lang="en-ZA" dirty="0"/>
              <a:t>5 Part B of the Constitution of the Republic of South Africa clearly stipulates that local sport facilities are a Local Government mandate and as such municipalities should receive funding for these </a:t>
            </a:r>
            <a:r>
              <a:rPr lang="en-ZA" dirty="0" smtClean="0"/>
              <a:t>facilities.</a:t>
            </a:r>
          </a:p>
          <a:p>
            <a:r>
              <a:rPr lang="en-ZA" dirty="0" smtClean="0"/>
              <a:t>In </a:t>
            </a:r>
            <a:r>
              <a:rPr lang="en-ZA" dirty="0"/>
              <a:t>2013, a holistic review of the municipal infrastructure grant system was initiated by the Local Government Budget </a:t>
            </a:r>
            <a:r>
              <a:rPr lang="en-ZA" dirty="0" smtClean="0"/>
              <a:t>Forum.</a:t>
            </a:r>
          </a:p>
          <a:p>
            <a:r>
              <a:rPr lang="en-ZA" dirty="0" smtClean="0"/>
              <a:t>On the 15</a:t>
            </a:r>
            <a:r>
              <a:rPr lang="en-ZA" baseline="30000" dirty="0" smtClean="0"/>
              <a:t>th</a:t>
            </a:r>
            <a:r>
              <a:rPr lang="en-ZA" dirty="0" smtClean="0"/>
              <a:t> of October 2015 SRSA, CoGTA and National Treasury met without Local Government and agreed on reforms to improve the delivery of sport infrastructure through the MIG.</a:t>
            </a:r>
          </a:p>
          <a:p>
            <a:r>
              <a:rPr lang="en-ZA" dirty="0" smtClean="0"/>
              <a:t>The above resulted in the 2016/17 financial year of 300 million of MIG funds being allocated outside the MIG formula (being ring fenced for sport and a list of Municipal beneficiaries identified by SRSA alone.</a:t>
            </a:r>
          </a:p>
          <a:p>
            <a:r>
              <a:rPr lang="en-ZA" dirty="0" smtClean="0"/>
              <a:t>The challenges faced by this pilot project of 300 million are captured well in the joint presentation agreed upon by all (i.e. SALGA, MISA, CoGTA, NT and SRSA. </a:t>
            </a:r>
            <a:endParaRPr lang="en-ZA" dirty="0"/>
          </a:p>
        </p:txBody>
      </p:sp>
      <p:sp>
        <p:nvSpPr>
          <p:cNvPr id="4" name="Footer Placeholder 3"/>
          <p:cNvSpPr>
            <a:spLocks noGrp="1"/>
          </p:cNvSpPr>
          <p:nvPr>
            <p:ph type="ftr" sz="quarter" idx="12"/>
          </p:nvPr>
        </p:nvSpPr>
        <p:spPr/>
        <p:txBody>
          <a:bodyPr/>
          <a:lstStyle/>
          <a:p>
            <a:endParaRPr lang="en-US" dirty="0"/>
          </a:p>
        </p:txBody>
      </p:sp>
      <p:sp>
        <p:nvSpPr>
          <p:cNvPr id="5" name="Slide Number Placeholder 4"/>
          <p:cNvSpPr>
            <a:spLocks noGrp="1"/>
          </p:cNvSpPr>
          <p:nvPr>
            <p:ph type="sldNum" sz="quarter" idx="13"/>
          </p:nvPr>
        </p:nvSpPr>
        <p:spPr/>
        <p:txBody>
          <a:bodyPr/>
          <a:lstStyle/>
          <a:p>
            <a:fld id="{DA6C2CDB-A538-AA4E-87C3-EB7CD954E69E}" type="slidenum">
              <a:rPr lang="en-US" smtClean="0"/>
              <a:pPr/>
              <a:t>2</a:t>
            </a:fld>
            <a:endParaRPr lang="en-US" dirty="0"/>
          </a:p>
        </p:txBody>
      </p:sp>
    </p:spTree>
    <p:extLst>
      <p:ext uri="{BB962C8B-B14F-4D97-AF65-F5344CB8AC3E}">
        <p14:creationId xmlns:p14="http://schemas.microsoft.com/office/powerpoint/2010/main" xmlns="" val="4067164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291"/>
            <a:ext cx="6400800" cy="794815"/>
          </a:xfrm>
        </p:spPr>
        <p:txBody>
          <a:bodyPr>
            <a:normAutofit/>
          </a:bodyPr>
          <a:lstStyle/>
          <a:p>
            <a:r>
              <a:rPr lang="en-ZA" sz="3200" dirty="0" smtClean="0"/>
              <a:t>SALGA perspective</a:t>
            </a:r>
            <a:endParaRPr lang="en-ZA" sz="3200" dirty="0"/>
          </a:p>
        </p:txBody>
      </p:sp>
      <p:sp>
        <p:nvSpPr>
          <p:cNvPr id="3" name="Text Placeholder 2"/>
          <p:cNvSpPr>
            <a:spLocks noGrp="1"/>
          </p:cNvSpPr>
          <p:nvPr>
            <p:ph type="body" sz="quarter" idx="10"/>
          </p:nvPr>
        </p:nvSpPr>
        <p:spPr>
          <a:xfrm>
            <a:off x="234463" y="1232704"/>
            <a:ext cx="7451128" cy="5349875"/>
          </a:xfrm>
        </p:spPr>
        <p:txBody>
          <a:bodyPr>
            <a:noAutofit/>
          </a:bodyPr>
          <a:lstStyle/>
          <a:p>
            <a:pPr marL="0" indent="0">
              <a:spcAft>
                <a:spcPts val="600"/>
              </a:spcAft>
              <a:buClr>
                <a:schemeClr val="tx1"/>
              </a:buClr>
              <a:buSzPct val="111000"/>
              <a:buNone/>
            </a:pPr>
            <a:r>
              <a:rPr lang="en-ZA" sz="2200" dirty="0" smtClean="0"/>
              <a:t>We acknowledge and support the content of the joint presentation on the Status Quo of Sports and Recreation Facilities</a:t>
            </a:r>
          </a:p>
          <a:p>
            <a:pPr marL="0" indent="0">
              <a:spcAft>
                <a:spcPts val="600"/>
              </a:spcAft>
              <a:buClr>
                <a:schemeClr val="tx1"/>
              </a:buClr>
              <a:buSzPct val="111000"/>
              <a:buNone/>
            </a:pPr>
            <a:r>
              <a:rPr lang="en-ZA" sz="2200" dirty="0" smtClean="0"/>
              <a:t>We appreciate the work to provide all the critical data and information necessary to chart the way forward</a:t>
            </a:r>
          </a:p>
          <a:p>
            <a:pPr marL="0" indent="0">
              <a:spcAft>
                <a:spcPts val="600"/>
              </a:spcAft>
              <a:buClr>
                <a:schemeClr val="tx1"/>
              </a:buClr>
              <a:buSzPct val="111000"/>
              <a:buNone/>
            </a:pPr>
            <a:r>
              <a:rPr lang="en-ZA" sz="2200" dirty="0" smtClean="0"/>
              <a:t>In addition to the key challenges and remedial action identified by all stakeholders, SALGA included, we would like to highlight a local government perspective to ensure that service delivery in the intended sports </a:t>
            </a:r>
            <a:r>
              <a:rPr lang="en-ZA" sz="2200" dirty="0"/>
              <a:t>facilities </a:t>
            </a:r>
            <a:r>
              <a:rPr lang="en-ZA" sz="2200" dirty="0" smtClean="0"/>
              <a:t>remain a reality.</a:t>
            </a:r>
          </a:p>
          <a:p>
            <a:pPr marL="0" indent="0">
              <a:spcAft>
                <a:spcPts val="600"/>
              </a:spcAft>
              <a:buClr>
                <a:schemeClr val="tx1"/>
              </a:buClr>
              <a:buSzPct val="111000"/>
              <a:buNone/>
            </a:pPr>
            <a:r>
              <a:rPr lang="en-ZA" sz="2200" dirty="0" smtClean="0"/>
              <a:t>Our inputs today is in line with our SALGA mandate: to act as the representative and the sole voice of our 257 members. </a:t>
            </a:r>
          </a:p>
          <a:p>
            <a:pPr marL="0" indent="0">
              <a:spcAft>
                <a:spcPts val="600"/>
              </a:spcAft>
              <a:buClr>
                <a:schemeClr val="tx1"/>
              </a:buClr>
              <a:buSzPct val="111000"/>
              <a:buNone/>
            </a:pPr>
            <a:endParaRPr lang="en-ZA" sz="2200" dirty="0"/>
          </a:p>
          <a:p>
            <a:pPr marL="0" indent="0">
              <a:spcAft>
                <a:spcPts val="600"/>
              </a:spcAft>
              <a:buClr>
                <a:schemeClr val="tx1"/>
              </a:buClr>
              <a:buSzPct val="111000"/>
              <a:buNone/>
            </a:pPr>
            <a:endParaRPr lang="en-ZA" sz="2200" dirty="0" smtClean="0"/>
          </a:p>
        </p:txBody>
      </p:sp>
      <p:sp>
        <p:nvSpPr>
          <p:cNvPr id="5" name="Slide Number Placeholder 4"/>
          <p:cNvSpPr>
            <a:spLocks noGrp="1"/>
          </p:cNvSpPr>
          <p:nvPr>
            <p:ph type="sldNum" sz="quarter" idx="13"/>
          </p:nvPr>
        </p:nvSpPr>
        <p:spPr/>
        <p:txBody>
          <a:bodyPr/>
          <a:lstStyle/>
          <a:p>
            <a:fld id="{DA6C2CDB-A538-AA4E-87C3-EB7CD954E69E}" type="slidenum">
              <a:rPr lang="en-US" smtClean="0"/>
              <a:pPr/>
              <a:t>3</a:t>
            </a:fld>
            <a:endParaRPr lang="en-US" dirty="0"/>
          </a:p>
        </p:txBody>
      </p:sp>
    </p:spTree>
    <p:extLst>
      <p:ext uri="{BB962C8B-B14F-4D97-AF65-F5344CB8AC3E}">
        <p14:creationId xmlns:p14="http://schemas.microsoft.com/office/powerpoint/2010/main" xmlns="" val="3545862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291"/>
            <a:ext cx="6400800" cy="794815"/>
          </a:xfrm>
        </p:spPr>
        <p:txBody>
          <a:bodyPr>
            <a:normAutofit/>
          </a:bodyPr>
          <a:lstStyle/>
          <a:p>
            <a:r>
              <a:rPr lang="en-ZA" sz="3200" dirty="0" smtClean="0"/>
              <a:t>SALGA perspective</a:t>
            </a:r>
            <a:endParaRPr lang="en-ZA" sz="3200" dirty="0"/>
          </a:p>
        </p:txBody>
      </p:sp>
      <p:sp>
        <p:nvSpPr>
          <p:cNvPr id="3" name="Text Placeholder 2"/>
          <p:cNvSpPr>
            <a:spLocks noGrp="1"/>
          </p:cNvSpPr>
          <p:nvPr>
            <p:ph type="body" sz="quarter" idx="10"/>
          </p:nvPr>
        </p:nvSpPr>
        <p:spPr>
          <a:xfrm>
            <a:off x="234462" y="1232704"/>
            <a:ext cx="8718469" cy="5349875"/>
          </a:xfrm>
        </p:spPr>
        <p:txBody>
          <a:bodyPr>
            <a:noAutofit/>
          </a:bodyPr>
          <a:lstStyle/>
          <a:p>
            <a:pPr marL="0" indent="0">
              <a:spcAft>
                <a:spcPts val="600"/>
              </a:spcAft>
              <a:buClr>
                <a:schemeClr val="tx1"/>
              </a:buClr>
              <a:buSzPct val="111000"/>
              <a:buNone/>
            </a:pPr>
            <a:r>
              <a:rPr lang="en-ZA" sz="2200" dirty="0" smtClean="0"/>
              <a:t>SALGA is concerned that the </a:t>
            </a:r>
            <a:r>
              <a:rPr lang="en-ZA" sz="2200" b="1" dirty="0" smtClean="0"/>
              <a:t>executive authority</a:t>
            </a:r>
            <a:r>
              <a:rPr lang="en-ZA" sz="2200" dirty="0" smtClean="0"/>
              <a:t> of municipalities for local sport facilities is not being fully recognised in the three year R300-million ring-fenced sports pilot project.  </a:t>
            </a:r>
          </a:p>
          <a:p>
            <a:pPr marL="0" indent="0">
              <a:spcAft>
                <a:spcPts val="600"/>
              </a:spcAft>
              <a:buClr>
                <a:schemeClr val="tx1"/>
              </a:buClr>
              <a:buSzPct val="111000"/>
              <a:buNone/>
            </a:pPr>
            <a:r>
              <a:rPr lang="en-ZA" sz="2200" dirty="0" smtClean="0"/>
              <a:t>We are also concerned about the </a:t>
            </a:r>
            <a:r>
              <a:rPr lang="en-ZA" sz="2200" b="1" dirty="0" smtClean="0"/>
              <a:t>support</a:t>
            </a:r>
            <a:r>
              <a:rPr lang="en-ZA" sz="2200" dirty="0" smtClean="0"/>
              <a:t> provided to our member municipalities. </a:t>
            </a:r>
          </a:p>
          <a:p>
            <a:pPr marL="0" indent="0">
              <a:spcAft>
                <a:spcPts val="600"/>
              </a:spcAft>
              <a:buClr>
                <a:schemeClr val="tx1"/>
              </a:buClr>
              <a:buSzPct val="111000"/>
              <a:buNone/>
            </a:pPr>
            <a:r>
              <a:rPr lang="en-ZA" sz="2200" dirty="0" smtClean="0"/>
              <a:t>We would therefore like to share the following with the PC on Sports and Recreation:</a:t>
            </a:r>
          </a:p>
          <a:p>
            <a:pPr>
              <a:spcAft>
                <a:spcPts val="600"/>
              </a:spcAft>
              <a:buClr>
                <a:schemeClr val="tx1"/>
              </a:buClr>
              <a:buSzPct val="111000"/>
            </a:pPr>
            <a:r>
              <a:rPr lang="en-ZA" sz="2200" dirty="0" smtClean="0"/>
              <a:t>To reiterate and demonstrate what the Constitution and related legislation says about our member’s executive authority.</a:t>
            </a:r>
          </a:p>
          <a:p>
            <a:pPr>
              <a:spcAft>
                <a:spcPts val="600"/>
              </a:spcAft>
              <a:buClr>
                <a:schemeClr val="tx1"/>
              </a:buClr>
              <a:buSzPct val="111000"/>
            </a:pPr>
            <a:r>
              <a:rPr lang="en-ZA" sz="2200" dirty="0" smtClean="0"/>
              <a:t>How the pilot project may be undermining this authority</a:t>
            </a:r>
          </a:p>
          <a:p>
            <a:pPr>
              <a:spcAft>
                <a:spcPts val="600"/>
              </a:spcAft>
              <a:buClr>
                <a:schemeClr val="tx1"/>
              </a:buClr>
              <a:buSzPct val="111000"/>
            </a:pPr>
            <a:r>
              <a:rPr lang="en-ZA" sz="2200" dirty="0" smtClean="0"/>
              <a:t>What needs to be done to put this right </a:t>
            </a:r>
          </a:p>
        </p:txBody>
      </p:sp>
      <p:sp>
        <p:nvSpPr>
          <p:cNvPr id="5" name="Slide Number Placeholder 4"/>
          <p:cNvSpPr>
            <a:spLocks noGrp="1"/>
          </p:cNvSpPr>
          <p:nvPr>
            <p:ph type="sldNum" sz="quarter" idx="13"/>
          </p:nvPr>
        </p:nvSpPr>
        <p:spPr/>
        <p:txBody>
          <a:bodyPr/>
          <a:lstStyle/>
          <a:p>
            <a:fld id="{DA6C2CDB-A538-AA4E-87C3-EB7CD954E69E}" type="slidenum">
              <a:rPr lang="en-US" smtClean="0"/>
              <a:pPr/>
              <a:t>4</a:t>
            </a:fld>
            <a:endParaRPr lang="en-US" dirty="0"/>
          </a:p>
        </p:txBody>
      </p:sp>
    </p:spTree>
    <p:extLst>
      <p:ext uri="{BB962C8B-B14F-4D97-AF65-F5344CB8AC3E}">
        <p14:creationId xmlns:p14="http://schemas.microsoft.com/office/powerpoint/2010/main" xmlns="" val="35099061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852" y="0"/>
            <a:ext cx="9144000" cy="68580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3" name="TextBox 22"/>
          <p:cNvSpPr txBox="1"/>
          <p:nvPr/>
        </p:nvSpPr>
        <p:spPr bwMode="auto">
          <a:xfrm>
            <a:off x="6517060" y="5241028"/>
            <a:ext cx="1657179" cy="733534"/>
          </a:xfrm>
          <a:prstGeom prst="rect">
            <a:avLst/>
          </a:prstGeom>
          <a:solidFill>
            <a:schemeClr val="accent6"/>
          </a:solidFill>
          <a:effectLst/>
        </p:spPr>
        <p:txBody>
          <a:bodyPr wrap="square">
            <a:spAutoFit/>
          </a:bodyPr>
          <a:lstStyle/>
          <a:p>
            <a:pPr algn="ctr">
              <a:lnSpc>
                <a:spcPts val="2500"/>
              </a:lnSpc>
              <a:defRPr/>
            </a:pPr>
            <a:r>
              <a:rPr lang="en-GB" sz="2100" b="1" dirty="0" smtClean="0"/>
              <a:t>Service Provider </a:t>
            </a:r>
            <a:endParaRPr lang="en-GB" sz="2100" b="1" dirty="0"/>
          </a:p>
        </p:txBody>
      </p:sp>
      <p:sp>
        <p:nvSpPr>
          <p:cNvPr id="4" name="Title 3"/>
          <p:cNvSpPr>
            <a:spLocks noGrp="1"/>
          </p:cNvSpPr>
          <p:nvPr>
            <p:ph type="title"/>
          </p:nvPr>
        </p:nvSpPr>
        <p:spPr>
          <a:xfrm>
            <a:off x="3552863" y="2996115"/>
            <a:ext cx="1878100" cy="1623536"/>
          </a:xfrm>
        </p:spPr>
        <p:txBody>
          <a:bodyPr>
            <a:normAutofit/>
          </a:bodyPr>
          <a:lstStyle/>
          <a:p>
            <a:pPr algn="ctr"/>
            <a:r>
              <a:rPr lang="en-ZA" sz="2100" dirty="0"/>
              <a:t>Accountability triangle</a:t>
            </a:r>
          </a:p>
        </p:txBody>
      </p:sp>
      <p:sp>
        <p:nvSpPr>
          <p:cNvPr id="9" name="TextBox 8"/>
          <p:cNvSpPr txBox="1"/>
          <p:nvPr/>
        </p:nvSpPr>
        <p:spPr bwMode="auto">
          <a:xfrm>
            <a:off x="3653440" y="1262986"/>
            <a:ext cx="1898487" cy="738664"/>
          </a:xfrm>
          <a:prstGeom prst="rect">
            <a:avLst/>
          </a:prstGeom>
          <a:solidFill>
            <a:schemeClr val="accent6"/>
          </a:solidFill>
          <a:effectLst/>
        </p:spPr>
        <p:txBody>
          <a:bodyPr wrap="square">
            <a:spAutoFit/>
          </a:bodyPr>
          <a:lstStyle/>
          <a:p>
            <a:pPr algn="ctr">
              <a:defRPr/>
            </a:pPr>
            <a:r>
              <a:rPr lang="en-GB" sz="2100" b="1" dirty="0"/>
              <a:t>Council</a:t>
            </a:r>
          </a:p>
          <a:p>
            <a:pPr algn="ctr">
              <a:defRPr/>
            </a:pPr>
            <a:r>
              <a:rPr lang="en-GB" sz="2100" b="1" dirty="0"/>
              <a:t>Municipality </a:t>
            </a:r>
          </a:p>
        </p:txBody>
      </p:sp>
      <p:sp>
        <p:nvSpPr>
          <p:cNvPr id="14" name="TextBox 13"/>
          <p:cNvSpPr txBox="1"/>
          <p:nvPr/>
        </p:nvSpPr>
        <p:spPr bwMode="auto">
          <a:xfrm>
            <a:off x="1031130" y="5101539"/>
            <a:ext cx="1657179" cy="733534"/>
          </a:xfrm>
          <a:prstGeom prst="rect">
            <a:avLst/>
          </a:prstGeom>
          <a:solidFill>
            <a:schemeClr val="accent6"/>
          </a:solidFill>
          <a:effectLst/>
        </p:spPr>
        <p:txBody>
          <a:bodyPr wrap="square">
            <a:spAutoFit/>
          </a:bodyPr>
          <a:lstStyle/>
          <a:p>
            <a:pPr algn="ctr">
              <a:lnSpc>
                <a:spcPts val="2500"/>
              </a:lnSpc>
              <a:defRPr/>
            </a:pPr>
            <a:r>
              <a:rPr lang="en-GB" sz="2100" b="1" dirty="0"/>
              <a:t>Citizens /</a:t>
            </a:r>
            <a:r>
              <a:rPr lang="en-GB" sz="2100" b="1" dirty="0" smtClean="0"/>
              <a:t>consumer </a:t>
            </a:r>
            <a:endParaRPr lang="en-GB" sz="2100" b="1" dirty="0"/>
          </a:p>
        </p:txBody>
      </p:sp>
      <p:sp>
        <p:nvSpPr>
          <p:cNvPr id="15" name="Right Arrow 14"/>
          <p:cNvSpPr/>
          <p:nvPr/>
        </p:nvSpPr>
        <p:spPr bwMode="auto">
          <a:xfrm rot="18264873">
            <a:off x="1359717" y="3133008"/>
            <a:ext cx="3651085" cy="810722"/>
          </a:xfrm>
          <a:prstGeom prst="rightArrow">
            <a:avLst/>
          </a:prstGeom>
          <a:solidFill>
            <a:srgbClr val="FACA00">
              <a:alpha val="72941"/>
            </a:srgbClr>
          </a:solidFill>
        </p:spPr>
        <p:style>
          <a:lnRef idx="1">
            <a:schemeClr val="accent1"/>
          </a:lnRef>
          <a:fillRef idx="2">
            <a:schemeClr val="accent1"/>
          </a:fillRef>
          <a:effectRef idx="1">
            <a:schemeClr val="accent1"/>
          </a:effectRef>
          <a:fontRef idx="minor">
            <a:schemeClr val="dk1"/>
          </a:fontRef>
        </p:style>
        <p:txBody>
          <a:bodyPr anchor="ctr"/>
          <a:lstStyle>
            <a:defPPr>
              <a:defRPr lang="en-US"/>
            </a:defPPr>
            <a:lvl1pPr algn="l" rtl="0" fontAlgn="base">
              <a:spcBef>
                <a:spcPct val="0"/>
              </a:spcBef>
              <a:spcAft>
                <a:spcPct val="0"/>
              </a:spcAft>
              <a:defRPr kern="1200">
                <a:solidFill>
                  <a:schemeClr val="dk1"/>
                </a:solidFill>
                <a:latin typeface="+mn-lt"/>
                <a:ea typeface="+mn-ea"/>
                <a:cs typeface="+mn-cs"/>
              </a:defRPr>
            </a:lvl1pPr>
            <a:lvl2pPr marL="457200" algn="l" rtl="0" fontAlgn="base">
              <a:spcBef>
                <a:spcPct val="0"/>
              </a:spcBef>
              <a:spcAft>
                <a:spcPct val="0"/>
              </a:spcAft>
              <a:defRPr kern="1200">
                <a:solidFill>
                  <a:schemeClr val="dk1"/>
                </a:solidFill>
                <a:latin typeface="+mn-lt"/>
                <a:ea typeface="+mn-ea"/>
                <a:cs typeface="+mn-cs"/>
              </a:defRPr>
            </a:lvl2pPr>
            <a:lvl3pPr marL="914400" algn="l" rtl="0" fontAlgn="base">
              <a:spcBef>
                <a:spcPct val="0"/>
              </a:spcBef>
              <a:spcAft>
                <a:spcPct val="0"/>
              </a:spcAft>
              <a:defRPr kern="1200">
                <a:solidFill>
                  <a:schemeClr val="dk1"/>
                </a:solidFill>
                <a:latin typeface="+mn-lt"/>
                <a:ea typeface="+mn-ea"/>
                <a:cs typeface="+mn-cs"/>
              </a:defRPr>
            </a:lvl3pPr>
            <a:lvl4pPr marL="1371600" algn="l" rtl="0" fontAlgn="base">
              <a:spcBef>
                <a:spcPct val="0"/>
              </a:spcBef>
              <a:spcAft>
                <a:spcPct val="0"/>
              </a:spcAft>
              <a:defRPr kern="1200">
                <a:solidFill>
                  <a:schemeClr val="dk1"/>
                </a:solidFill>
                <a:latin typeface="+mn-lt"/>
                <a:ea typeface="+mn-ea"/>
                <a:cs typeface="+mn-cs"/>
              </a:defRPr>
            </a:lvl4pPr>
            <a:lvl5pPr marL="1828800" algn="l" rtl="0" fontAlgn="base">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algn="ctr" fontAlgn="auto">
              <a:spcBef>
                <a:spcPts val="0"/>
              </a:spcBef>
              <a:spcAft>
                <a:spcPts val="0"/>
              </a:spcAft>
              <a:defRPr/>
            </a:pPr>
            <a:r>
              <a:rPr lang="en-GB" sz="1600" dirty="0">
                <a:solidFill>
                  <a:schemeClr val="accent6"/>
                </a:solidFill>
              </a:rPr>
              <a:t>Citizens voice, needs, legal rights</a:t>
            </a:r>
          </a:p>
        </p:txBody>
      </p:sp>
      <p:sp>
        <p:nvSpPr>
          <p:cNvPr id="16" name="Right Arrow 15"/>
          <p:cNvSpPr/>
          <p:nvPr/>
        </p:nvSpPr>
        <p:spPr bwMode="auto">
          <a:xfrm rot="3306842">
            <a:off x="4104381" y="3235533"/>
            <a:ext cx="3800995" cy="837289"/>
          </a:xfrm>
          <a:prstGeom prst="rightArrow">
            <a:avLst>
              <a:gd name="adj1" fmla="val 50000"/>
              <a:gd name="adj2" fmla="val 53810"/>
            </a:avLst>
          </a:prstGeom>
          <a:solidFill>
            <a:srgbClr val="FACA00">
              <a:alpha val="72941"/>
            </a:srgbClr>
          </a:solidFill>
        </p:spPr>
        <p:style>
          <a:lnRef idx="1">
            <a:schemeClr val="accent1"/>
          </a:lnRef>
          <a:fillRef idx="2">
            <a:schemeClr val="accent1"/>
          </a:fillRef>
          <a:effectRef idx="1">
            <a:schemeClr val="accent1"/>
          </a:effectRef>
          <a:fontRef idx="minor">
            <a:schemeClr val="dk1"/>
          </a:fontRef>
        </p:style>
        <p:txBody>
          <a:bodyPr anchor="ctr"/>
          <a:lstStyle>
            <a:defPPr>
              <a:defRPr lang="en-US"/>
            </a:defPPr>
            <a:lvl1pPr algn="l" rtl="0" fontAlgn="base">
              <a:spcBef>
                <a:spcPct val="0"/>
              </a:spcBef>
              <a:spcAft>
                <a:spcPct val="0"/>
              </a:spcAft>
              <a:defRPr kern="1200">
                <a:solidFill>
                  <a:schemeClr val="dk1"/>
                </a:solidFill>
                <a:latin typeface="+mn-lt"/>
                <a:ea typeface="+mn-ea"/>
                <a:cs typeface="+mn-cs"/>
              </a:defRPr>
            </a:lvl1pPr>
            <a:lvl2pPr marL="457200" algn="l" rtl="0" fontAlgn="base">
              <a:spcBef>
                <a:spcPct val="0"/>
              </a:spcBef>
              <a:spcAft>
                <a:spcPct val="0"/>
              </a:spcAft>
              <a:defRPr kern="1200">
                <a:solidFill>
                  <a:schemeClr val="dk1"/>
                </a:solidFill>
                <a:latin typeface="+mn-lt"/>
                <a:ea typeface="+mn-ea"/>
                <a:cs typeface="+mn-cs"/>
              </a:defRPr>
            </a:lvl2pPr>
            <a:lvl3pPr marL="914400" algn="l" rtl="0" fontAlgn="base">
              <a:spcBef>
                <a:spcPct val="0"/>
              </a:spcBef>
              <a:spcAft>
                <a:spcPct val="0"/>
              </a:spcAft>
              <a:defRPr kern="1200">
                <a:solidFill>
                  <a:schemeClr val="dk1"/>
                </a:solidFill>
                <a:latin typeface="+mn-lt"/>
                <a:ea typeface="+mn-ea"/>
                <a:cs typeface="+mn-cs"/>
              </a:defRPr>
            </a:lvl3pPr>
            <a:lvl4pPr marL="1371600" algn="l" rtl="0" fontAlgn="base">
              <a:spcBef>
                <a:spcPct val="0"/>
              </a:spcBef>
              <a:spcAft>
                <a:spcPct val="0"/>
              </a:spcAft>
              <a:defRPr kern="1200">
                <a:solidFill>
                  <a:schemeClr val="dk1"/>
                </a:solidFill>
                <a:latin typeface="+mn-lt"/>
                <a:ea typeface="+mn-ea"/>
                <a:cs typeface="+mn-cs"/>
              </a:defRPr>
            </a:lvl4pPr>
            <a:lvl5pPr marL="1828800" algn="l" rtl="0" fontAlgn="base">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algn="ctr" fontAlgn="auto">
              <a:lnSpc>
                <a:spcPts val="1425"/>
              </a:lnSpc>
              <a:spcBef>
                <a:spcPts val="0"/>
              </a:spcBef>
              <a:spcAft>
                <a:spcPts val="0"/>
              </a:spcAft>
              <a:defRPr/>
            </a:pPr>
            <a:r>
              <a:rPr lang="en-GB" sz="1600" dirty="0">
                <a:solidFill>
                  <a:schemeClr val="accent6"/>
                </a:solidFill>
              </a:rPr>
              <a:t>Service oversight  and regulation</a:t>
            </a:r>
          </a:p>
        </p:txBody>
      </p:sp>
      <p:sp>
        <p:nvSpPr>
          <p:cNvPr id="17" name="Left Arrow 16"/>
          <p:cNvSpPr/>
          <p:nvPr/>
        </p:nvSpPr>
        <p:spPr bwMode="auto">
          <a:xfrm>
            <a:off x="2395705" y="4831372"/>
            <a:ext cx="4166280" cy="703558"/>
          </a:xfrm>
          <a:prstGeom prst="leftArrow">
            <a:avLst/>
          </a:prstGeom>
          <a:solidFill>
            <a:srgbClr val="FACA00">
              <a:alpha val="72941"/>
            </a:srgbClr>
          </a:solidFill>
          <a:ln>
            <a:solidFill>
              <a:srgbClr val="FF6600"/>
            </a:solidFill>
          </a:ln>
        </p:spPr>
        <p:style>
          <a:lnRef idx="1">
            <a:schemeClr val="accent1"/>
          </a:lnRef>
          <a:fillRef idx="2">
            <a:schemeClr val="accent1"/>
          </a:fillRef>
          <a:effectRef idx="1">
            <a:schemeClr val="accent1"/>
          </a:effectRef>
          <a:fontRef idx="minor">
            <a:schemeClr val="dk1"/>
          </a:fontRef>
        </p:style>
        <p:txBody>
          <a:bodyPr anchor="ctr"/>
          <a:lstStyle>
            <a:defPPr>
              <a:defRPr lang="en-US"/>
            </a:defPPr>
            <a:lvl1pPr algn="l" rtl="0" fontAlgn="base">
              <a:spcBef>
                <a:spcPct val="0"/>
              </a:spcBef>
              <a:spcAft>
                <a:spcPct val="0"/>
              </a:spcAft>
              <a:defRPr kern="1200">
                <a:solidFill>
                  <a:schemeClr val="dk1"/>
                </a:solidFill>
                <a:latin typeface="+mn-lt"/>
                <a:ea typeface="+mn-ea"/>
                <a:cs typeface="+mn-cs"/>
              </a:defRPr>
            </a:lvl1pPr>
            <a:lvl2pPr marL="457200" algn="l" rtl="0" fontAlgn="base">
              <a:spcBef>
                <a:spcPct val="0"/>
              </a:spcBef>
              <a:spcAft>
                <a:spcPct val="0"/>
              </a:spcAft>
              <a:defRPr kern="1200">
                <a:solidFill>
                  <a:schemeClr val="dk1"/>
                </a:solidFill>
                <a:latin typeface="+mn-lt"/>
                <a:ea typeface="+mn-ea"/>
                <a:cs typeface="+mn-cs"/>
              </a:defRPr>
            </a:lvl2pPr>
            <a:lvl3pPr marL="914400" algn="l" rtl="0" fontAlgn="base">
              <a:spcBef>
                <a:spcPct val="0"/>
              </a:spcBef>
              <a:spcAft>
                <a:spcPct val="0"/>
              </a:spcAft>
              <a:defRPr kern="1200">
                <a:solidFill>
                  <a:schemeClr val="dk1"/>
                </a:solidFill>
                <a:latin typeface="+mn-lt"/>
                <a:ea typeface="+mn-ea"/>
                <a:cs typeface="+mn-cs"/>
              </a:defRPr>
            </a:lvl3pPr>
            <a:lvl4pPr marL="1371600" algn="l" rtl="0" fontAlgn="base">
              <a:spcBef>
                <a:spcPct val="0"/>
              </a:spcBef>
              <a:spcAft>
                <a:spcPct val="0"/>
              </a:spcAft>
              <a:defRPr kern="1200">
                <a:solidFill>
                  <a:schemeClr val="dk1"/>
                </a:solidFill>
                <a:latin typeface="+mn-lt"/>
                <a:ea typeface="+mn-ea"/>
                <a:cs typeface="+mn-cs"/>
              </a:defRPr>
            </a:lvl4pPr>
            <a:lvl5pPr marL="1828800" algn="l" rtl="0" fontAlgn="base">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algn="ctr" fontAlgn="auto">
              <a:spcBef>
                <a:spcPts val="0"/>
              </a:spcBef>
              <a:spcAft>
                <a:spcPts val="0"/>
              </a:spcAft>
              <a:defRPr/>
            </a:pPr>
            <a:r>
              <a:rPr lang="en-GB" sz="1700" dirty="0" smtClean="0">
                <a:solidFill>
                  <a:schemeClr val="accent6"/>
                </a:solidFill>
              </a:rPr>
              <a:t>Infrastructure/ services </a:t>
            </a:r>
            <a:r>
              <a:rPr lang="en-GB" sz="1700" dirty="0">
                <a:solidFill>
                  <a:schemeClr val="accent6"/>
                </a:solidFill>
              </a:rPr>
              <a:t>provision</a:t>
            </a:r>
          </a:p>
        </p:txBody>
      </p:sp>
      <p:sp>
        <p:nvSpPr>
          <p:cNvPr id="19" name="Left Arrow 18"/>
          <p:cNvSpPr/>
          <p:nvPr/>
        </p:nvSpPr>
        <p:spPr bwMode="auto">
          <a:xfrm rot="18241890">
            <a:off x="589660" y="2916820"/>
            <a:ext cx="3767425" cy="1072469"/>
          </a:xfrm>
          <a:prstGeom prst="leftArrow">
            <a:avLst/>
          </a:prstGeom>
          <a:solidFill>
            <a:srgbClr val="FACA00">
              <a:alpha val="72941"/>
            </a:srgbClr>
          </a:solidFill>
          <a:ln>
            <a:solidFill>
              <a:srgbClr val="4F81BD"/>
            </a:solidFill>
          </a:ln>
        </p:spPr>
        <p:style>
          <a:lnRef idx="1">
            <a:schemeClr val="accent6"/>
          </a:lnRef>
          <a:fillRef idx="2">
            <a:schemeClr val="accent6"/>
          </a:fillRef>
          <a:effectRef idx="1">
            <a:schemeClr val="accent6"/>
          </a:effectRef>
          <a:fontRef idx="minor">
            <a:schemeClr val="dk1"/>
          </a:fontRef>
        </p:style>
        <p:txBody>
          <a:bodyPr anchor="ctr"/>
          <a:lstStyle>
            <a:defPPr>
              <a:defRPr lang="en-US"/>
            </a:defPPr>
            <a:lvl1pPr algn="l" rtl="0" fontAlgn="base">
              <a:spcBef>
                <a:spcPct val="0"/>
              </a:spcBef>
              <a:spcAft>
                <a:spcPct val="0"/>
              </a:spcAft>
              <a:defRPr kern="1200">
                <a:solidFill>
                  <a:schemeClr val="dk1"/>
                </a:solidFill>
                <a:latin typeface="+mn-lt"/>
                <a:ea typeface="+mn-ea"/>
                <a:cs typeface="+mn-cs"/>
              </a:defRPr>
            </a:lvl1pPr>
            <a:lvl2pPr marL="457200" algn="l" rtl="0" fontAlgn="base">
              <a:spcBef>
                <a:spcPct val="0"/>
              </a:spcBef>
              <a:spcAft>
                <a:spcPct val="0"/>
              </a:spcAft>
              <a:defRPr kern="1200">
                <a:solidFill>
                  <a:schemeClr val="dk1"/>
                </a:solidFill>
                <a:latin typeface="+mn-lt"/>
                <a:ea typeface="+mn-ea"/>
                <a:cs typeface="+mn-cs"/>
              </a:defRPr>
            </a:lvl2pPr>
            <a:lvl3pPr marL="914400" algn="l" rtl="0" fontAlgn="base">
              <a:spcBef>
                <a:spcPct val="0"/>
              </a:spcBef>
              <a:spcAft>
                <a:spcPct val="0"/>
              </a:spcAft>
              <a:defRPr kern="1200">
                <a:solidFill>
                  <a:schemeClr val="dk1"/>
                </a:solidFill>
                <a:latin typeface="+mn-lt"/>
                <a:ea typeface="+mn-ea"/>
                <a:cs typeface="+mn-cs"/>
              </a:defRPr>
            </a:lvl3pPr>
            <a:lvl4pPr marL="1371600" algn="l" rtl="0" fontAlgn="base">
              <a:spcBef>
                <a:spcPct val="0"/>
              </a:spcBef>
              <a:spcAft>
                <a:spcPct val="0"/>
              </a:spcAft>
              <a:defRPr kern="1200">
                <a:solidFill>
                  <a:schemeClr val="dk1"/>
                </a:solidFill>
                <a:latin typeface="+mn-lt"/>
                <a:ea typeface="+mn-ea"/>
                <a:cs typeface="+mn-cs"/>
              </a:defRPr>
            </a:lvl4pPr>
            <a:lvl5pPr marL="1828800" algn="l" rtl="0" fontAlgn="base">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algn="ctr" fontAlgn="auto">
              <a:lnSpc>
                <a:spcPts val="1425"/>
              </a:lnSpc>
              <a:spcBef>
                <a:spcPts val="0"/>
              </a:spcBef>
              <a:spcAft>
                <a:spcPts val="0"/>
              </a:spcAft>
              <a:defRPr/>
            </a:pPr>
            <a:r>
              <a:rPr lang="en-GB" sz="1600" dirty="0">
                <a:solidFill>
                  <a:schemeClr val="accent6"/>
                </a:solidFill>
              </a:rPr>
              <a:t>Accountability for </a:t>
            </a:r>
            <a:r>
              <a:rPr lang="en-GB" sz="1600" dirty="0" smtClean="0">
                <a:solidFill>
                  <a:schemeClr val="accent6"/>
                </a:solidFill>
              </a:rPr>
              <a:t>services through IDP process</a:t>
            </a:r>
            <a:endParaRPr lang="en-GB" sz="1600" dirty="0">
              <a:solidFill>
                <a:schemeClr val="accent6"/>
              </a:solidFill>
            </a:endParaRPr>
          </a:p>
        </p:txBody>
      </p:sp>
      <p:sp>
        <p:nvSpPr>
          <p:cNvPr id="20" name="Left Arrow 19"/>
          <p:cNvSpPr/>
          <p:nvPr/>
        </p:nvSpPr>
        <p:spPr bwMode="auto">
          <a:xfrm rot="3291648">
            <a:off x="4612723" y="2937031"/>
            <a:ext cx="3880821" cy="903398"/>
          </a:xfrm>
          <a:prstGeom prst="leftArrow">
            <a:avLst/>
          </a:prstGeom>
          <a:solidFill>
            <a:srgbClr val="FACA00">
              <a:alpha val="72941"/>
            </a:srgbClr>
          </a:solidFill>
        </p:spPr>
        <p:style>
          <a:lnRef idx="1">
            <a:schemeClr val="accent6"/>
          </a:lnRef>
          <a:fillRef idx="2">
            <a:schemeClr val="accent6"/>
          </a:fillRef>
          <a:effectRef idx="1">
            <a:schemeClr val="accent6"/>
          </a:effectRef>
          <a:fontRef idx="minor">
            <a:schemeClr val="dk1"/>
          </a:fontRef>
        </p:style>
        <p:txBody>
          <a:bodyPr anchor="ctr"/>
          <a:lstStyle>
            <a:defPPr>
              <a:defRPr lang="en-US"/>
            </a:defPPr>
            <a:lvl1pPr algn="l" rtl="0" fontAlgn="base">
              <a:spcBef>
                <a:spcPct val="0"/>
              </a:spcBef>
              <a:spcAft>
                <a:spcPct val="0"/>
              </a:spcAft>
              <a:defRPr kern="1200">
                <a:solidFill>
                  <a:schemeClr val="dk1"/>
                </a:solidFill>
                <a:latin typeface="+mn-lt"/>
                <a:ea typeface="+mn-ea"/>
                <a:cs typeface="+mn-cs"/>
              </a:defRPr>
            </a:lvl1pPr>
            <a:lvl2pPr marL="457200" algn="l" rtl="0" fontAlgn="base">
              <a:spcBef>
                <a:spcPct val="0"/>
              </a:spcBef>
              <a:spcAft>
                <a:spcPct val="0"/>
              </a:spcAft>
              <a:defRPr kern="1200">
                <a:solidFill>
                  <a:schemeClr val="dk1"/>
                </a:solidFill>
                <a:latin typeface="+mn-lt"/>
                <a:ea typeface="+mn-ea"/>
                <a:cs typeface="+mn-cs"/>
              </a:defRPr>
            </a:lvl2pPr>
            <a:lvl3pPr marL="914400" algn="l" rtl="0" fontAlgn="base">
              <a:spcBef>
                <a:spcPct val="0"/>
              </a:spcBef>
              <a:spcAft>
                <a:spcPct val="0"/>
              </a:spcAft>
              <a:defRPr kern="1200">
                <a:solidFill>
                  <a:schemeClr val="dk1"/>
                </a:solidFill>
                <a:latin typeface="+mn-lt"/>
                <a:ea typeface="+mn-ea"/>
                <a:cs typeface="+mn-cs"/>
              </a:defRPr>
            </a:lvl3pPr>
            <a:lvl4pPr marL="1371600" algn="l" rtl="0" fontAlgn="base">
              <a:spcBef>
                <a:spcPct val="0"/>
              </a:spcBef>
              <a:spcAft>
                <a:spcPct val="0"/>
              </a:spcAft>
              <a:defRPr kern="1200">
                <a:solidFill>
                  <a:schemeClr val="dk1"/>
                </a:solidFill>
                <a:latin typeface="+mn-lt"/>
                <a:ea typeface="+mn-ea"/>
                <a:cs typeface="+mn-cs"/>
              </a:defRPr>
            </a:lvl4pPr>
            <a:lvl5pPr marL="1828800" algn="l" rtl="0" fontAlgn="base">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algn="ctr" fontAlgn="auto">
              <a:lnSpc>
                <a:spcPts val="1350"/>
              </a:lnSpc>
              <a:spcBef>
                <a:spcPts val="0"/>
              </a:spcBef>
              <a:spcAft>
                <a:spcPts val="0"/>
              </a:spcAft>
              <a:defRPr/>
            </a:pPr>
            <a:r>
              <a:rPr lang="en-GB" sz="1600" dirty="0" smtClean="0">
                <a:solidFill>
                  <a:schemeClr val="accent6"/>
                </a:solidFill>
              </a:rPr>
              <a:t>Accountability infrastructure/ </a:t>
            </a:r>
            <a:r>
              <a:rPr lang="en-GB" sz="1600" dirty="0">
                <a:solidFill>
                  <a:schemeClr val="accent6"/>
                </a:solidFill>
              </a:rPr>
              <a:t>service delivery</a:t>
            </a:r>
          </a:p>
        </p:txBody>
      </p:sp>
      <p:sp>
        <p:nvSpPr>
          <p:cNvPr id="6" name="Oval 5"/>
          <p:cNvSpPr/>
          <p:nvPr/>
        </p:nvSpPr>
        <p:spPr>
          <a:xfrm>
            <a:off x="3099242" y="3802673"/>
            <a:ext cx="340622" cy="326308"/>
          </a:xfrm>
          <a:prstGeom prst="ellipse">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1</a:t>
            </a:r>
          </a:p>
        </p:txBody>
      </p:sp>
      <p:sp>
        <p:nvSpPr>
          <p:cNvPr id="26" name="Oval 25"/>
          <p:cNvSpPr/>
          <p:nvPr/>
        </p:nvSpPr>
        <p:spPr>
          <a:xfrm>
            <a:off x="5459086" y="3720325"/>
            <a:ext cx="395767" cy="326308"/>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700" dirty="0"/>
              <a:t>6</a:t>
            </a:r>
          </a:p>
        </p:txBody>
      </p:sp>
      <p:sp>
        <p:nvSpPr>
          <p:cNvPr id="18" name="Right Arrow 17"/>
          <p:cNvSpPr/>
          <p:nvPr/>
        </p:nvSpPr>
        <p:spPr bwMode="auto">
          <a:xfrm>
            <a:off x="2493142" y="5250243"/>
            <a:ext cx="4246234" cy="808289"/>
          </a:xfrm>
          <a:prstGeom prst="rightArrow">
            <a:avLst/>
          </a:prstGeom>
          <a:solidFill>
            <a:srgbClr val="FACA00">
              <a:alpha val="72941"/>
            </a:srgbClr>
          </a:solidFill>
          <a:ln>
            <a:solidFill>
              <a:srgbClr val="4F81BD"/>
            </a:solidFill>
          </a:ln>
        </p:spPr>
        <p:style>
          <a:lnRef idx="1">
            <a:schemeClr val="accent6"/>
          </a:lnRef>
          <a:fillRef idx="2">
            <a:schemeClr val="accent6"/>
          </a:fillRef>
          <a:effectRef idx="1">
            <a:schemeClr val="accent6"/>
          </a:effectRef>
          <a:fontRef idx="minor">
            <a:schemeClr val="dk1"/>
          </a:fontRef>
        </p:style>
        <p:txBody>
          <a:bodyPr anchor="ctr"/>
          <a:lstStyle>
            <a:defPPr>
              <a:defRPr lang="en-US"/>
            </a:defPPr>
            <a:lvl1pPr algn="l" rtl="0" fontAlgn="base">
              <a:spcBef>
                <a:spcPct val="0"/>
              </a:spcBef>
              <a:spcAft>
                <a:spcPct val="0"/>
              </a:spcAft>
              <a:defRPr kern="1200">
                <a:solidFill>
                  <a:schemeClr val="dk1"/>
                </a:solidFill>
                <a:latin typeface="+mn-lt"/>
                <a:ea typeface="+mn-ea"/>
                <a:cs typeface="+mn-cs"/>
              </a:defRPr>
            </a:lvl1pPr>
            <a:lvl2pPr marL="457200" algn="l" rtl="0" fontAlgn="base">
              <a:spcBef>
                <a:spcPct val="0"/>
              </a:spcBef>
              <a:spcAft>
                <a:spcPct val="0"/>
              </a:spcAft>
              <a:defRPr kern="1200">
                <a:solidFill>
                  <a:schemeClr val="dk1"/>
                </a:solidFill>
                <a:latin typeface="+mn-lt"/>
                <a:ea typeface="+mn-ea"/>
                <a:cs typeface="+mn-cs"/>
              </a:defRPr>
            </a:lvl2pPr>
            <a:lvl3pPr marL="914400" algn="l" rtl="0" fontAlgn="base">
              <a:spcBef>
                <a:spcPct val="0"/>
              </a:spcBef>
              <a:spcAft>
                <a:spcPct val="0"/>
              </a:spcAft>
              <a:defRPr kern="1200">
                <a:solidFill>
                  <a:schemeClr val="dk1"/>
                </a:solidFill>
                <a:latin typeface="+mn-lt"/>
                <a:ea typeface="+mn-ea"/>
                <a:cs typeface="+mn-cs"/>
              </a:defRPr>
            </a:lvl3pPr>
            <a:lvl4pPr marL="1371600" algn="l" rtl="0" fontAlgn="base">
              <a:spcBef>
                <a:spcPct val="0"/>
              </a:spcBef>
              <a:spcAft>
                <a:spcPct val="0"/>
              </a:spcAft>
              <a:defRPr kern="1200">
                <a:solidFill>
                  <a:schemeClr val="dk1"/>
                </a:solidFill>
                <a:latin typeface="+mn-lt"/>
                <a:ea typeface="+mn-ea"/>
                <a:cs typeface="+mn-cs"/>
              </a:defRPr>
            </a:lvl4pPr>
            <a:lvl5pPr marL="1828800" algn="l" rtl="0" fontAlgn="base">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algn="ctr" fontAlgn="auto">
              <a:spcBef>
                <a:spcPts val="0"/>
              </a:spcBef>
              <a:spcAft>
                <a:spcPts val="0"/>
              </a:spcAft>
              <a:defRPr/>
            </a:pPr>
            <a:r>
              <a:rPr lang="en-GB" sz="1700" dirty="0">
                <a:solidFill>
                  <a:schemeClr val="accent6"/>
                </a:solidFill>
              </a:rPr>
              <a:t>Payment for services (or subsidised by </a:t>
            </a:r>
            <a:r>
              <a:rPr lang="en-GB" sz="1700" dirty="0" smtClean="0">
                <a:solidFill>
                  <a:schemeClr val="accent6"/>
                </a:solidFill>
              </a:rPr>
              <a:t>MIG / Equitable Share )</a:t>
            </a:r>
            <a:endParaRPr lang="en-GB" sz="1700" dirty="0">
              <a:solidFill>
                <a:schemeClr val="accent6"/>
              </a:solidFill>
            </a:endParaRPr>
          </a:p>
        </p:txBody>
      </p:sp>
      <p:sp>
        <p:nvSpPr>
          <p:cNvPr id="27" name="Oval 26"/>
          <p:cNvSpPr/>
          <p:nvPr/>
        </p:nvSpPr>
        <p:spPr>
          <a:xfrm>
            <a:off x="2055082" y="2996115"/>
            <a:ext cx="340622" cy="326308"/>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2</a:t>
            </a:r>
          </a:p>
        </p:txBody>
      </p:sp>
      <p:sp>
        <p:nvSpPr>
          <p:cNvPr id="28" name="Oval 27"/>
          <p:cNvSpPr/>
          <p:nvPr/>
        </p:nvSpPr>
        <p:spPr>
          <a:xfrm>
            <a:off x="4381113" y="4745868"/>
            <a:ext cx="340622" cy="326308"/>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3</a:t>
            </a:r>
          </a:p>
        </p:txBody>
      </p:sp>
      <p:sp>
        <p:nvSpPr>
          <p:cNvPr id="29" name="Oval 28"/>
          <p:cNvSpPr/>
          <p:nvPr/>
        </p:nvSpPr>
        <p:spPr>
          <a:xfrm>
            <a:off x="4389619" y="5828665"/>
            <a:ext cx="340622" cy="326308"/>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4</a:t>
            </a:r>
          </a:p>
        </p:txBody>
      </p:sp>
      <p:sp>
        <p:nvSpPr>
          <p:cNvPr id="30" name="Oval 29"/>
          <p:cNvSpPr/>
          <p:nvPr/>
        </p:nvSpPr>
        <p:spPr>
          <a:xfrm>
            <a:off x="6824325" y="3126090"/>
            <a:ext cx="340622" cy="326308"/>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5</a:t>
            </a:r>
          </a:p>
        </p:txBody>
      </p:sp>
      <p:sp>
        <p:nvSpPr>
          <p:cNvPr id="3" name="Isosceles Triangle 2"/>
          <p:cNvSpPr/>
          <p:nvPr/>
        </p:nvSpPr>
        <p:spPr>
          <a:xfrm>
            <a:off x="2196653" y="1885599"/>
            <a:ext cx="4725601" cy="3484635"/>
          </a:xfrm>
          <a:prstGeom prst="triangl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1" name="Title 1"/>
          <p:cNvSpPr txBox="1">
            <a:spLocks/>
          </p:cNvSpPr>
          <p:nvPr/>
        </p:nvSpPr>
        <p:spPr>
          <a:xfrm>
            <a:off x="466050" y="274638"/>
            <a:ext cx="8200663" cy="794815"/>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GB" sz="2800" b="1" dirty="0" smtClean="0"/>
              <a:t>Executive authority, good governance and accountability </a:t>
            </a:r>
            <a:endParaRPr lang="en-GB" sz="2800" b="1" dirty="0"/>
          </a:p>
        </p:txBody>
      </p:sp>
      <p:sp>
        <p:nvSpPr>
          <p:cNvPr id="5" name="Curved Left Arrow 4"/>
          <p:cNvSpPr/>
          <p:nvPr/>
        </p:nvSpPr>
        <p:spPr>
          <a:xfrm rot="19918199" flipH="1">
            <a:off x="563200" y="1455831"/>
            <a:ext cx="2743024" cy="5305042"/>
          </a:xfrm>
          <a:prstGeom prst="curved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solidFill>
                <a:schemeClr val="tx1"/>
              </a:solidFill>
            </a:endParaRPr>
          </a:p>
        </p:txBody>
      </p:sp>
      <p:sp>
        <p:nvSpPr>
          <p:cNvPr id="22" name="TextBox 21"/>
          <p:cNvSpPr txBox="1"/>
          <p:nvPr/>
        </p:nvSpPr>
        <p:spPr bwMode="auto">
          <a:xfrm>
            <a:off x="708082" y="1205722"/>
            <a:ext cx="1889236" cy="738664"/>
          </a:xfrm>
          <a:prstGeom prst="rect">
            <a:avLst/>
          </a:prstGeom>
          <a:solidFill>
            <a:schemeClr val="bg1"/>
          </a:solidFill>
          <a:ln>
            <a:solidFill>
              <a:schemeClr val="tx1"/>
            </a:solidFill>
          </a:ln>
          <a:effectLst/>
        </p:spPr>
        <p:txBody>
          <a:bodyPr wrap="square">
            <a:spAutoFit/>
          </a:bodyPr>
          <a:lstStyle/>
          <a:p>
            <a:pPr algn="ctr">
              <a:defRPr/>
            </a:pPr>
            <a:r>
              <a:rPr lang="en-GB" sz="2100" b="1" dirty="0" smtClean="0"/>
              <a:t>SRSA</a:t>
            </a:r>
          </a:p>
          <a:p>
            <a:pPr algn="ctr">
              <a:defRPr/>
            </a:pPr>
            <a:endParaRPr lang="en-GB" sz="2100" b="1" dirty="0" smtClean="0"/>
          </a:p>
        </p:txBody>
      </p:sp>
      <p:sp>
        <p:nvSpPr>
          <p:cNvPr id="24" name="TextBox 23"/>
          <p:cNvSpPr txBox="1"/>
          <p:nvPr/>
        </p:nvSpPr>
        <p:spPr bwMode="auto">
          <a:xfrm>
            <a:off x="279294" y="2802580"/>
            <a:ext cx="1674666" cy="646331"/>
          </a:xfrm>
          <a:prstGeom prst="rect">
            <a:avLst/>
          </a:prstGeom>
          <a:solidFill>
            <a:schemeClr val="bg1"/>
          </a:solidFill>
          <a:effectLst/>
        </p:spPr>
        <p:txBody>
          <a:bodyPr wrap="square">
            <a:spAutoFit/>
          </a:bodyPr>
          <a:lstStyle/>
          <a:p>
            <a:pPr algn="ctr">
              <a:defRPr/>
            </a:pPr>
            <a:r>
              <a:rPr lang="en-GB" b="1" dirty="0" smtClean="0"/>
              <a:t>Bypasses the authority</a:t>
            </a:r>
          </a:p>
        </p:txBody>
      </p:sp>
      <p:sp>
        <p:nvSpPr>
          <p:cNvPr id="7" name="Rounded Rectangular Callout 6"/>
          <p:cNvSpPr/>
          <p:nvPr/>
        </p:nvSpPr>
        <p:spPr>
          <a:xfrm>
            <a:off x="6226990" y="1084574"/>
            <a:ext cx="2537133" cy="1718005"/>
          </a:xfrm>
          <a:prstGeom prst="wedgeRoundRectCallout">
            <a:avLst>
              <a:gd name="adj1" fmla="val -85159"/>
              <a:gd name="adj2" fmla="val -15652"/>
              <a:gd name="adj3" fmla="val 1666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defRPr/>
            </a:pPr>
            <a:r>
              <a:rPr lang="en-GB" b="1" dirty="0"/>
              <a:t>Thus undermines executive authority of the Municipal Council (elected Cllrs)</a:t>
            </a:r>
          </a:p>
        </p:txBody>
      </p:sp>
    </p:spTree>
    <p:extLst>
      <p:ext uri="{BB962C8B-B14F-4D97-AF65-F5344CB8AC3E}">
        <p14:creationId xmlns:p14="http://schemas.microsoft.com/office/powerpoint/2010/main" xmlns="" val="745548088"/>
      </p:ext>
    </p:extLst>
  </p:cSld>
  <p:clrMapOvr>
    <a:masterClrMapping/>
  </p:clrMapOvr>
  <mc:AlternateContent xmlns:mc="http://schemas.openxmlformats.org/markup-compatibility/2006">
    <mc:Choice xmlns:p14="http://schemas.microsoft.com/office/powerpoint/2010/main" xmlns="" Requires="p14">
      <p:transition spd="slow" p14:dur="2000" advClick="0"/>
    </mc:Choice>
    <mc:Fallback>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ppt_x"/>
                                          </p:val>
                                        </p:tav>
                                        <p:tav tm="100000">
                                          <p:val>
                                            <p:strVal val="#ppt_x"/>
                                          </p:val>
                                        </p:tav>
                                      </p:tavLst>
                                    </p:anim>
                                    <p:anim calcmode="lin" valueType="num">
                                      <p:cBhvr additive="base">
                                        <p:cTn id="8" dur="500" fill="hold"/>
                                        <p:tgtEl>
                                          <p:spTgt spid="2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anim calcmode="lin" valueType="num">
                                      <p:cBhvr additive="base">
                                        <p:cTn id="19" dur="500" fill="hold"/>
                                        <p:tgtEl>
                                          <p:spTgt spid="24"/>
                                        </p:tgtEl>
                                        <p:attrNameLst>
                                          <p:attrName>ppt_x</p:attrName>
                                        </p:attrNameLst>
                                      </p:cBhvr>
                                      <p:tavLst>
                                        <p:tav tm="0">
                                          <p:val>
                                            <p:strVal val="#ppt_x"/>
                                          </p:val>
                                        </p:tav>
                                        <p:tav tm="100000">
                                          <p:val>
                                            <p:strVal val="#ppt_x"/>
                                          </p:val>
                                        </p:tav>
                                      </p:tavLst>
                                    </p:anim>
                                    <p:anim calcmode="lin" valueType="num">
                                      <p:cBhvr additive="base">
                                        <p:cTn id="20" dur="500" fill="hold"/>
                                        <p:tgtEl>
                                          <p:spTgt spid="24"/>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2" grpId="0" animBg="1"/>
      <p:bldP spid="24"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291"/>
            <a:ext cx="6400800" cy="794815"/>
          </a:xfrm>
        </p:spPr>
        <p:txBody>
          <a:bodyPr>
            <a:normAutofit/>
          </a:bodyPr>
          <a:lstStyle/>
          <a:p>
            <a:r>
              <a:rPr lang="en-ZA" sz="3200" dirty="0" smtClean="0"/>
              <a:t>Support to Municipalities</a:t>
            </a:r>
            <a:endParaRPr lang="en-ZA" sz="3200" dirty="0"/>
          </a:p>
        </p:txBody>
      </p:sp>
      <p:sp>
        <p:nvSpPr>
          <p:cNvPr id="3" name="Text Placeholder 2"/>
          <p:cNvSpPr>
            <a:spLocks noGrp="1"/>
          </p:cNvSpPr>
          <p:nvPr>
            <p:ph type="body" sz="quarter" idx="10"/>
          </p:nvPr>
        </p:nvSpPr>
        <p:spPr>
          <a:xfrm>
            <a:off x="146202" y="1083680"/>
            <a:ext cx="8825609" cy="5349875"/>
          </a:xfrm>
        </p:spPr>
        <p:txBody>
          <a:bodyPr>
            <a:noAutofit/>
          </a:bodyPr>
          <a:lstStyle/>
          <a:p>
            <a:pPr>
              <a:spcAft>
                <a:spcPts val="600"/>
              </a:spcAft>
              <a:buClr>
                <a:schemeClr val="tx1"/>
              </a:buClr>
              <a:buSzPct val="111000"/>
            </a:pPr>
            <a:r>
              <a:rPr lang="en-ZA" sz="1900" dirty="0" smtClean="0"/>
              <a:t>We are concerned that the support provided by SRSA as part of the pilot is not strengthening the capacity of municipalities</a:t>
            </a:r>
          </a:p>
          <a:p>
            <a:pPr>
              <a:spcAft>
                <a:spcPts val="600"/>
              </a:spcAft>
              <a:buClr>
                <a:schemeClr val="tx1"/>
              </a:buClr>
              <a:buSzPct val="111000"/>
            </a:pPr>
            <a:r>
              <a:rPr lang="en-ZA" sz="1900" dirty="0" smtClean="0"/>
              <a:t>Departments have an obligation in terms of section 154 (1) or the Constitution and in terms of the MIG framework </a:t>
            </a:r>
            <a:r>
              <a:rPr lang="en-ZA" sz="1900" b="1" dirty="0" smtClean="0"/>
              <a:t>to support and strengthen the capacity in municipalities </a:t>
            </a:r>
          </a:p>
          <a:p>
            <a:pPr>
              <a:spcAft>
                <a:spcPts val="600"/>
              </a:spcAft>
              <a:buClr>
                <a:schemeClr val="tx1"/>
              </a:buClr>
              <a:buSzPct val="111000"/>
            </a:pPr>
            <a:r>
              <a:rPr lang="en-ZA" sz="1900" dirty="0" smtClean="0"/>
              <a:t>This support to municipalities should include at the minimum the following</a:t>
            </a:r>
          </a:p>
          <a:p>
            <a:pPr lvl="1">
              <a:spcAft>
                <a:spcPts val="600"/>
              </a:spcAft>
              <a:buClr>
                <a:schemeClr val="tx1"/>
              </a:buClr>
              <a:buSzPct val="111000"/>
            </a:pPr>
            <a:r>
              <a:rPr lang="en-ZA" sz="1900" dirty="0" smtClean="0"/>
              <a:t>Identifying local support facility needs through IDP processes</a:t>
            </a:r>
          </a:p>
          <a:p>
            <a:pPr lvl="1">
              <a:spcAft>
                <a:spcPts val="600"/>
              </a:spcAft>
              <a:buClr>
                <a:schemeClr val="tx1"/>
              </a:buClr>
              <a:buSzPct val="111000"/>
            </a:pPr>
            <a:r>
              <a:rPr lang="en-ZA" sz="1900" dirty="0" smtClean="0"/>
              <a:t>How to undertake feasibility studies and develop project plans for sports facilities in compliance with norms and standards</a:t>
            </a:r>
          </a:p>
          <a:p>
            <a:pPr lvl="1">
              <a:spcAft>
                <a:spcPts val="600"/>
              </a:spcAft>
              <a:buClr>
                <a:schemeClr val="tx1"/>
              </a:buClr>
              <a:buSzPct val="111000"/>
            </a:pPr>
            <a:r>
              <a:rPr lang="en-ZA" sz="1900" dirty="0" smtClean="0"/>
              <a:t>How to contract implementing agents and service providers and monitoring thereof</a:t>
            </a:r>
          </a:p>
          <a:p>
            <a:pPr lvl="1">
              <a:spcAft>
                <a:spcPts val="600"/>
              </a:spcAft>
              <a:buClr>
                <a:schemeClr val="tx1"/>
              </a:buClr>
              <a:buSzPct val="111000"/>
            </a:pPr>
            <a:r>
              <a:rPr lang="en-ZA" sz="1900" dirty="0" smtClean="0"/>
              <a:t>Developing capacity to cost sports facilities in terms of both capital and operating costs </a:t>
            </a:r>
          </a:p>
          <a:p>
            <a:pPr lvl="1">
              <a:spcAft>
                <a:spcPts val="600"/>
              </a:spcAft>
              <a:buClr>
                <a:schemeClr val="tx1"/>
              </a:buClr>
              <a:buSzPct val="111000"/>
            </a:pPr>
            <a:r>
              <a:rPr lang="en-ZA" sz="1900" dirty="0" smtClean="0"/>
              <a:t>Developing capacity to maintain and sustain of sports facilities</a:t>
            </a:r>
            <a:endParaRPr lang="en-ZA" sz="1900" dirty="0"/>
          </a:p>
          <a:p>
            <a:pPr>
              <a:spcAft>
                <a:spcPts val="600"/>
              </a:spcAft>
              <a:buClr>
                <a:schemeClr val="tx1"/>
              </a:buClr>
              <a:buSzPct val="111000"/>
            </a:pPr>
            <a:r>
              <a:rPr lang="en-ZA" sz="1900" dirty="0" smtClean="0"/>
              <a:t>SRSA should not simply be taking over these responsibilities </a:t>
            </a:r>
          </a:p>
        </p:txBody>
      </p:sp>
      <p:sp>
        <p:nvSpPr>
          <p:cNvPr id="5" name="Slide Number Placeholder 4"/>
          <p:cNvSpPr>
            <a:spLocks noGrp="1"/>
          </p:cNvSpPr>
          <p:nvPr>
            <p:ph type="sldNum" sz="quarter" idx="13"/>
          </p:nvPr>
        </p:nvSpPr>
        <p:spPr/>
        <p:txBody>
          <a:bodyPr/>
          <a:lstStyle/>
          <a:p>
            <a:fld id="{DA6C2CDB-A538-AA4E-87C3-EB7CD954E69E}" type="slidenum">
              <a:rPr lang="en-US" smtClean="0"/>
              <a:pPr/>
              <a:t>6</a:t>
            </a:fld>
            <a:endParaRPr lang="en-US" dirty="0"/>
          </a:p>
        </p:txBody>
      </p:sp>
    </p:spTree>
    <p:extLst>
      <p:ext uri="{BB962C8B-B14F-4D97-AF65-F5344CB8AC3E}">
        <p14:creationId xmlns:p14="http://schemas.microsoft.com/office/powerpoint/2010/main" xmlns="" val="17502326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291"/>
            <a:ext cx="6400800" cy="794815"/>
          </a:xfrm>
        </p:spPr>
        <p:txBody>
          <a:bodyPr>
            <a:normAutofit/>
          </a:bodyPr>
          <a:lstStyle/>
          <a:p>
            <a:r>
              <a:rPr lang="en-ZA" sz="3200" dirty="0" smtClean="0"/>
              <a:t>In conclusion</a:t>
            </a:r>
            <a:endParaRPr lang="en-ZA" sz="3200" dirty="0"/>
          </a:p>
        </p:txBody>
      </p:sp>
      <p:sp>
        <p:nvSpPr>
          <p:cNvPr id="3" name="Text Placeholder 2"/>
          <p:cNvSpPr>
            <a:spLocks noGrp="1"/>
          </p:cNvSpPr>
          <p:nvPr>
            <p:ph type="body" sz="quarter" idx="10"/>
          </p:nvPr>
        </p:nvSpPr>
        <p:spPr>
          <a:xfrm>
            <a:off x="234462" y="1371600"/>
            <a:ext cx="8718469" cy="5349875"/>
          </a:xfrm>
        </p:spPr>
        <p:txBody>
          <a:bodyPr>
            <a:normAutofit/>
          </a:bodyPr>
          <a:lstStyle/>
          <a:p>
            <a:pPr>
              <a:spcAft>
                <a:spcPts val="600"/>
              </a:spcAft>
              <a:buClr>
                <a:schemeClr val="tx1"/>
              </a:buClr>
              <a:buSzPct val="111000"/>
            </a:pPr>
            <a:r>
              <a:rPr lang="en-ZA" sz="2400" dirty="0" smtClean="0"/>
              <a:t>It is indefensible for SRSA to continue managing MIG funds so inefficiently especially when they are intended to benefit the poorest of the poor</a:t>
            </a:r>
          </a:p>
          <a:p>
            <a:pPr>
              <a:spcAft>
                <a:spcPts val="600"/>
              </a:spcAft>
              <a:buClr>
                <a:schemeClr val="tx1"/>
              </a:buClr>
              <a:buSzPct val="111000"/>
            </a:pPr>
            <a:r>
              <a:rPr lang="en-ZA" sz="2400" dirty="0" smtClean="0"/>
              <a:t>It is constitutionally indefensible for SRSA to take decisions that a municipality should take as the executive authority for local sports facilities</a:t>
            </a:r>
          </a:p>
          <a:p>
            <a:pPr>
              <a:spcAft>
                <a:spcPts val="600"/>
              </a:spcAft>
              <a:buClr>
                <a:schemeClr val="tx1"/>
              </a:buClr>
              <a:buSzPct val="111000"/>
            </a:pPr>
            <a:r>
              <a:rPr lang="en-ZA" sz="2400" dirty="0" smtClean="0"/>
              <a:t>It is administratively indefensible to not adhere to both MIG and National Treasury conditions for the Grant</a:t>
            </a:r>
          </a:p>
          <a:p>
            <a:pPr>
              <a:spcAft>
                <a:spcPts val="600"/>
              </a:spcAft>
              <a:buClr>
                <a:schemeClr val="tx1"/>
              </a:buClr>
              <a:buSzPct val="111000"/>
            </a:pPr>
            <a:r>
              <a:rPr lang="en-ZA" sz="2400" dirty="0" smtClean="0"/>
              <a:t>We would like to work together to address these problems</a:t>
            </a:r>
            <a:endParaRPr lang="en-ZA" sz="2400" dirty="0"/>
          </a:p>
          <a:p>
            <a:pPr>
              <a:spcAft>
                <a:spcPts val="600"/>
              </a:spcAft>
              <a:buClr>
                <a:schemeClr val="tx1"/>
              </a:buClr>
              <a:buSzPct val="111000"/>
            </a:pPr>
            <a:endParaRPr lang="en-ZA" sz="2400" dirty="0" smtClean="0"/>
          </a:p>
        </p:txBody>
      </p:sp>
      <p:sp>
        <p:nvSpPr>
          <p:cNvPr id="5" name="Slide Number Placeholder 4"/>
          <p:cNvSpPr>
            <a:spLocks noGrp="1"/>
          </p:cNvSpPr>
          <p:nvPr>
            <p:ph type="sldNum" sz="quarter" idx="13"/>
          </p:nvPr>
        </p:nvSpPr>
        <p:spPr/>
        <p:txBody>
          <a:bodyPr/>
          <a:lstStyle/>
          <a:p>
            <a:fld id="{DA6C2CDB-A538-AA4E-87C3-EB7CD954E69E}" type="slidenum">
              <a:rPr lang="en-US" smtClean="0"/>
              <a:pPr/>
              <a:t>7</a:t>
            </a:fld>
            <a:endParaRPr lang="en-US" dirty="0"/>
          </a:p>
        </p:txBody>
      </p:sp>
    </p:spTree>
    <p:extLst>
      <p:ext uri="{BB962C8B-B14F-4D97-AF65-F5344CB8AC3E}">
        <p14:creationId xmlns:p14="http://schemas.microsoft.com/office/powerpoint/2010/main" xmlns="" val="19668619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291"/>
            <a:ext cx="6400800" cy="794815"/>
          </a:xfrm>
        </p:spPr>
        <p:txBody>
          <a:bodyPr>
            <a:normAutofit/>
          </a:bodyPr>
          <a:lstStyle/>
          <a:p>
            <a:r>
              <a:rPr lang="en-ZA" sz="3200" dirty="0" smtClean="0"/>
              <a:t>Our proposal</a:t>
            </a:r>
            <a:endParaRPr lang="en-ZA" sz="3200" dirty="0"/>
          </a:p>
        </p:txBody>
      </p:sp>
      <p:sp>
        <p:nvSpPr>
          <p:cNvPr id="3" name="Text Placeholder 2"/>
          <p:cNvSpPr>
            <a:spLocks noGrp="1"/>
          </p:cNvSpPr>
          <p:nvPr>
            <p:ph type="body" sz="quarter" idx="10"/>
          </p:nvPr>
        </p:nvSpPr>
        <p:spPr>
          <a:xfrm>
            <a:off x="234462" y="1371600"/>
            <a:ext cx="8718469" cy="5349875"/>
          </a:xfrm>
        </p:spPr>
        <p:txBody>
          <a:bodyPr>
            <a:normAutofit/>
          </a:bodyPr>
          <a:lstStyle/>
          <a:p>
            <a:pPr marL="0" indent="0">
              <a:spcAft>
                <a:spcPts val="600"/>
              </a:spcAft>
              <a:buClr>
                <a:schemeClr val="tx1"/>
              </a:buClr>
              <a:buSzPct val="111000"/>
              <a:buNone/>
            </a:pPr>
            <a:r>
              <a:rPr lang="en-ZA" sz="2400" dirty="0" smtClean="0"/>
              <a:t>SRSA must immediately develop a plan of action to be presented to the next Portfolio Committee outlining how they will address and correct:</a:t>
            </a:r>
          </a:p>
          <a:p>
            <a:pPr>
              <a:spcAft>
                <a:spcPts val="600"/>
              </a:spcAft>
              <a:buClr>
                <a:schemeClr val="tx1"/>
              </a:buClr>
              <a:buSzPct val="111000"/>
            </a:pPr>
            <a:r>
              <a:rPr lang="en-ZA" sz="2400" dirty="0" smtClean="0"/>
              <a:t>all the key challenges raised by all stakeholders and as outlined in the joint presentation</a:t>
            </a:r>
          </a:p>
          <a:p>
            <a:pPr>
              <a:spcAft>
                <a:spcPts val="600"/>
              </a:spcAft>
              <a:buClr>
                <a:schemeClr val="tx1"/>
              </a:buClr>
              <a:buSzPct val="111000"/>
            </a:pPr>
            <a:r>
              <a:rPr lang="en-ZA" sz="2400" dirty="0"/>
              <a:t>a</a:t>
            </a:r>
            <a:r>
              <a:rPr lang="en-ZA" sz="2400" dirty="0" smtClean="0"/>
              <a:t>ll the concerns raised in the joint presentation including our additional ones in this presentation. </a:t>
            </a:r>
          </a:p>
          <a:p>
            <a:pPr marL="0" indent="0">
              <a:spcAft>
                <a:spcPts val="600"/>
              </a:spcAft>
              <a:buClr>
                <a:schemeClr val="tx1"/>
              </a:buClr>
              <a:buSzPct val="111000"/>
              <a:buNone/>
            </a:pPr>
            <a:r>
              <a:rPr lang="en-ZA" sz="2400" dirty="0" smtClean="0"/>
              <a:t>In particular we request that SRSA to outline how they will factor into the programme, the executive authority of municipalities in relation to integrated development planning  (and all related decisions) by ensuring that pilot results address appropriate and sustainable local sports facilities</a:t>
            </a:r>
          </a:p>
        </p:txBody>
      </p:sp>
      <p:sp>
        <p:nvSpPr>
          <p:cNvPr id="5" name="Slide Number Placeholder 4"/>
          <p:cNvSpPr>
            <a:spLocks noGrp="1"/>
          </p:cNvSpPr>
          <p:nvPr>
            <p:ph type="sldNum" sz="quarter" idx="13"/>
          </p:nvPr>
        </p:nvSpPr>
        <p:spPr/>
        <p:txBody>
          <a:bodyPr/>
          <a:lstStyle/>
          <a:p>
            <a:fld id="{DA6C2CDB-A538-AA4E-87C3-EB7CD954E69E}" type="slidenum">
              <a:rPr lang="en-US" smtClean="0"/>
              <a:pPr/>
              <a:t>8</a:t>
            </a:fld>
            <a:endParaRPr lang="en-US" dirty="0"/>
          </a:p>
        </p:txBody>
      </p:sp>
    </p:spTree>
    <p:extLst>
      <p:ext uri="{BB962C8B-B14F-4D97-AF65-F5344CB8AC3E}">
        <p14:creationId xmlns:p14="http://schemas.microsoft.com/office/powerpoint/2010/main" xmlns="" val="41041698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291"/>
            <a:ext cx="6400800" cy="794815"/>
          </a:xfrm>
        </p:spPr>
        <p:txBody>
          <a:bodyPr>
            <a:normAutofit/>
          </a:bodyPr>
          <a:lstStyle/>
          <a:p>
            <a:r>
              <a:rPr lang="en-ZA" sz="3200" dirty="0" smtClean="0"/>
              <a:t>Our proposal</a:t>
            </a:r>
            <a:endParaRPr lang="en-ZA" sz="3200" dirty="0"/>
          </a:p>
        </p:txBody>
      </p:sp>
      <p:sp>
        <p:nvSpPr>
          <p:cNvPr id="3" name="Text Placeholder 2"/>
          <p:cNvSpPr>
            <a:spLocks noGrp="1"/>
          </p:cNvSpPr>
          <p:nvPr>
            <p:ph type="body" sz="quarter" idx="10"/>
          </p:nvPr>
        </p:nvSpPr>
        <p:spPr>
          <a:xfrm>
            <a:off x="234462" y="1371600"/>
            <a:ext cx="8718469" cy="5349875"/>
          </a:xfrm>
        </p:spPr>
        <p:txBody>
          <a:bodyPr>
            <a:normAutofit fontScale="77500" lnSpcReduction="20000"/>
          </a:bodyPr>
          <a:lstStyle/>
          <a:p>
            <a:pPr marL="0" indent="0">
              <a:lnSpc>
                <a:spcPts val="2400"/>
              </a:lnSpc>
              <a:spcAft>
                <a:spcPts val="600"/>
              </a:spcAft>
              <a:buClr>
                <a:schemeClr val="tx1"/>
              </a:buClr>
              <a:buSzPct val="111000"/>
              <a:buNone/>
            </a:pPr>
            <a:r>
              <a:rPr lang="en-ZA" sz="2400" dirty="0" smtClean="0"/>
              <a:t>SRSA in consultation with all relevant stakeholders must develop a Local Government </a:t>
            </a:r>
            <a:r>
              <a:rPr lang="en-ZA" sz="2400" b="1" dirty="0" smtClean="0"/>
              <a:t>Support Strategy </a:t>
            </a:r>
            <a:r>
              <a:rPr lang="en-ZA" sz="2400" dirty="0" smtClean="0"/>
              <a:t>which outlines:</a:t>
            </a:r>
          </a:p>
          <a:p>
            <a:pPr>
              <a:lnSpc>
                <a:spcPts val="2400"/>
              </a:lnSpc>
              <a:spcAft>
                <a:spcPts val="600"/>
              </a:spcAft>
              <a:buClr>
                <a:schemeClr val="tx1"/>
              </a:buClr>
              <a:buSzPct val="111000"/>
            </a:pPr>
            <a:r>
              <a:rPr lang="en-ZA" sz="2400" dirty="0" smtClean="0"/>
              <a:t>The </a:t>
            </a:r>
            <a:r>
              <a:rPr lang="en-ZA" sz="2400" b="1" dirty="0" smtClean="0"/>
              <a:t>capacity gaps </a:t>
            </a:r>
            <a:r>
              <a:rPr lang="en-ZA" sz="2400" dirty="0" smtClean="0"/>
              <a:t>within municipalities to address local sports facilities including the authority function and the maintenance thereof (status quo of current capacity)</a:t>
            </a:r>
          </a:p>
          <a:p>
            <a:pPr>
              <a:lnSpc>
                <a:spcPts val="2400"/>
              </a:lnSpc>
              <a:spcAft>
                <a:spcPts val="600"/>
              </a:spcAft>
              <a:buClr>
                <a:schemeClr val="tx1"/>
              </a:buClr>
              <a:buSzPct val="111000"/>
            </a:pPr>
            <a:r>
              <a:rPr lang="en-ZA" sz="2400" dirty="0" smtClean="0"/>
              <a:t>The </a:t>
            </a:r>
            <a:r>
              <a:rPr lang="en-ZA" sz="2400" b="1" dirty="0" smtClean="0"/>
              <a:t>future desired capacity </a:t>
            </a:r>
            <a:r>
              <a:rPr lang="en-ZA" sz="2400" dirty="0" smtClean="0"/>
              <a:t>to ensure sustainable local sports facilities, including capacity to fulfil the executive authority for this function (bylaws, planning, financing, service provider arrangements, local regulation)</a:t>
            </a:r>
          </a:p>
          <a:p>
            <a:pPr>
              <a:lnSpc>
                <a:spcPts val="2400"/>
              </a:lnSpc>
              <a:spcAft>
                <a:spcPts val="600"/>
              </a:spcAft>
              <a:buClr>
                <a:schemeClr val="tx1"/>
              </a:buClr>
              <a:buSzPct val="111000"/>
            </a:pPr>
            <a:r>
              <a:rPr lang="en-ZA" sz="2400" b="1" dirty="0" smtClean="0"/>
              <a:t>Actions </a:t>
            </a:r>
            <a:r>
              <a:rPr lang="en-ZA" sz="2400" dirty="0" smtClean="0"/>
              <a:t>that need to be taken to move from the current status quo to fully capacitated municipalities in terms of the local sports facilities function</a:t>
            </a:r>
          </a:p>
          <a:p>
            <a:pPr>
              <a:lnSpc>
                <a:spcPts val="2400"/>
              </a:lnSpc>
              <a:spcAft>
                <a:spcPts val="600"/>
              </a:spcAft>
              <a:buClr>
                <a:schemeClr val="tx1"/>
              </a:buClr>
              <a:buSzPct val="111000"/>
            </a:pPr>
            <a:r>
              <a:rPr lang="en-ZA" sz="2400" dirty="0" smtClean="0"/>
              <a:t>The </a:t>
            </a:r>
            <a:r>
              <a:rPr lang="en-ZA" sz="2400" b="1" dirty="0" smtClean="0"/>
              <a:t>roles and responsibilities </a:t>
            </a:r>
            <a:r>
              <a:rPr lang="en-ZA" sz="2400" dirty="0" smtClean="0"/>
              <a:t>of different stakeholders in identifying and addressing current capacity gaps</a:t>
            </a:r>
          </a:p>
          <a:p>
            <a:pPr>
              <a:lnSpc>
                <a:spcPts val="2400"/>
              </a:lnSpc>
              <a:spcAft>
                <a:spcPts val="600"/>
              </a:spcAft>
              <a:buClr>
                <a:schemeClr val="tx1"/>
              </a:buClr>
              <a:buSzPct val="111000"/>
            </a:pPr>
            <a:r>
              <a:rPr lang="en-ZA" sz="2400" dirty="0" smtClean="0"/>
              <a:t>The leadership role of SRSA in terms of capacity building objectives and targets for the sector</a:t>
            </a:r>
          </a:p>
          <a:p>
            <a:pPr>
              <a:lnSpc>
                <a:spcPts val="2400"/>
              </a:lnSpc>
              <a:spcAft>
                <a:spcPts val="600"/>
              </a:spcAft>
              <a:buClr>
                <a:schemeClr val="tx1"/>
              </a:buClr>
              <a:buSzPct val="111000"/>
            </a:pPr>
            <a:endParaRPr lang="en-ZA" sz="2400" dirty="0" smtClean="0"/>
          </a:p>
        </p:txBody>
      </p:sp>
      <p:sp>
        <p:nvSpPr>
          <p:cNvPr id="5" name="Slide Number Placeholder 4"/>
          <p:cNvSpPr>
            <a:spLocks noGrp="1"/>
          </p:cNvSpPr>
          <p:nvPr>
            <p:ph type="sldNum" sz="quarter" idx="13"/>
          </p:nvPr>
        </p:nvSpPr>
        <p:spPr/>
        <p:txBody>
          <a:bodyPr/>
          <a:lstStyle/>
          <a:p>
            <a:fld id="{DA6C2CDB-A538-AA4E-87C3-EB7CD954E69E}" type="slidenum">
              <a:rPr lang="en-US" smtClean="0"/>
              <a:pPr/>
              <a:t>9</a:t>
            </a:fld>
            <a:endParaRPr lang="en-US" dirty="0"/>
          </a:p>
        </p:txBody>
      </p:sp>
    </p:spTree>
    <p:extLst>
      <p:ext uri="{BB962C8B-B14F-4D97-AF65-F5344CB8AC3E}">
        <p14:creationId xmlns:p14="http://schemas.microsoft.com/office/powerpoint/2010/main" xmlns="" val="2365348254"/>
      </p:ext>
    </p:extLst>
  </p:cSld>
  <p:clrMapOvr>
    <a:masterClrMapping/>
  </p:clrMapOvr>
  <p:timing>
    <p:tnLst>
      <p:par>
        <p:cTn id="1" dur="indefinite" restart="never" nodeType="tmRoot"/>
      </p:par>
    </p:tnLst>
  </p:timing>
</p:sld>
</file>

<file path=ppt/theme/theme1.xml><?xml version="1.0" encoding="utf-8"?>
<a:theme xmlns:a="http://schemas.openxmlformats.org/drawingml/2006/main" name="SALGA Presentation 2016 V2">
  <a:themeElements>
    <a:clrScheme name="SALGA 1">
      <a:dk1>
        <a:srgbClr val="F06D19"/>
      </a:dk1>
      <a:lt1>
        <a:sysClr val="window" lastClr="FFFFFF"/>
      </a:lt1>
      <a:dk2>
        <a:srgbClr val="C7C9CA"/>
      </a:dk2>
      <a:lt2>
        <a:srgbClr val="D6B758"/>
      </a:lt2>
      <a:accent1>
        <a:srgbClr val="F06D19"/>
      </a:accent1>
      <a:accent2>
        <a:srgbClr val="D6B758"/>
      </a:accent2>
      <a:accent3>
        <a:srgbClr val="8F8E8E"/>
      </a:accent3>
      <a:accent4>
        <a:srgbClr val="C7C9CA"/>
      </a:accent4>
      <a:accent5>
        <a:srgbClr val="FFFFFF"/>
      </a:accent5>
      <a:accent6>
        <a:srgbClr val="000000"/>
      </a:accent6>
      <a:hlink>
        <a:srgbClr val="8F8E8E"/>
      </a:hlink>
      <a:folHlink>
        <a:srgbClr val="C7C9C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SALGA Presentation 2016 V2</Template>
  <TotalTime>8837</TotalTime>
  <Words>917</Words>
  <Application>Microsoft Office PowerPoint</Application>
  <PresentationFormat>On-screen Show (4:3)</PresentationFormat>
  <Paragraphs>84</Paragraphs>
  <Slides>10</Slides>
  <Notes>7</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SALGA Presentation 2016 V2</vt:lpstr>
      <vt:lpstr>Portfolio Committee On Sports and Recreation 7 November 2017</vt:lpstr>
      <vt:lpstr>BACKGROUND</vt:lpstr>
      <vt:lpstr>SALGA perspective</vt:lpstr>
      <vt:lpstr>SALGA perspective</vt:lpstr>
      <vt:lpstr>Accountability triangle</vt:lpstr>
      <vt:lpstr>Support to Municipalities</vt:lpstr>
      <vt:lpstr>In conclusion</vt:lpstr>
      <vt:lpstr>Our proposal</vt:lpstr>
      <vt:lpstr>Our proposal</vt:lpstr>
      <vt:lpstr>Thank you</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Portfolio Committee for COGTA 21 February 2017</dc:title>
  <dc:creator>Lorette Tredoux</dc:creator>
  <cp:lastModifiedBy>PUMZA</cp:lastModifiedBy>
  <cp:revision>232</cp:revision>
  <cp:lastPrinted>2017-10-02T14:19:35Z</cp:lastPrinted>
  <dcterms:created xsi:type="dcterms:W3CDTF">2017-02-21T01:43:51Z</dcterms:created>
  <dcterms:modified xsi:type="dcterms:W3CDTF">2017-11-08T08:31:44Z</dcterms:modified>
</cp:coreProperties>
</file>