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78" r:id="rId4"/>
    <p:sldId id="279" r:id="rId5"/>
    <p:sldId id="258" r:id="rId6"/>
    <p:sldId id="270" r:id="rId7"/>
    <p:sldId id="269" r:id="rId8"/>
    <p:sldId id="265" r:id="rId9"/>
    <p:sldId id="310" r:id="rId10"/>
    <p:sldId id="307" r:id="rId11"/>
    <p:sldId id="266" r:id="rId12"/>
    <p:sldId id="267" r:id="rId13"/>
    <p:sldId id="268" r:id="rId14"/>
    <p:sldId id="297" r:id="rId15"/>
    <p:sldId id="298" r:id="rId16"/>
    <p:sldId id="299" r:id="rId17"/>
    <p:sldId id="300" r:id="rId18"/>
    <p:sldId id="301" r:id="rId19"/>
    <p:sldId id="308" r:id="rId20"/>
    <p:sldId id="309" r:id="rId21"/>
    <p:sldId id="293" r:id="rId22"/>
    <p:sldId id="294" r:id="rId23"/>
    <p:sldId id="291" r:id="rId24"/>
    <p:sldId id="292" r:id="rId25"/>
    <p:sldId id="25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b="1">
                <a:latin typeface="Arial Narrow" panose="020B0606020202030204" pitchFamily="34" charset="0"/>
              </a:rPr>
              <a:t>Local</a:t>
            </a:r>
            <a:r>
              <a:rPr lang="en-ZA" b="1" baseline="0">
                <a:latin typeface="Arial Narrow" panose="020B0606020202030204" pitchFamily="34" charset="0"/>
              </a:rPr>
              <a:t> Authority EMIs designated per province</a:t>
            </a:r>
            <a:endParaRPr lang="en-ZA" b="1"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1401966022255906"/>
          <c:y val="0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  <a:effectLst/>
        <a:sp3d/>
      </c:spPr>
    </c:floor>
    <c:sideWall>
      <c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p3d/>
      </c:spPr>
    </c:sideWall>
    <c:backWall>
      <c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Sheet1!$G$140</c:f>
              <c:strCache>
                <c:ptCount val="1"/>
                <c:pt idx="0">
                  <c:v>2014-15FY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Sheet1!$F$141:$F$149</c:f>
              <c:strCache>
                <c:ptCount val="9"/>
                <c:pt idx="0">
                  <c:v>Gauteng</c:v>
                </c:pt>
                <c:pt idx="1">
                  <c:v>Limpopo</c:v>
                </c:pt>
                <c:pt idx="2">
                  <c:v>North West</c:v>
                </c:pt>
                <c:pt idx="3">
                  <c:v>Western Cape</c:v>
                </c:pt>
                <c:pt idx="4">
                  <c:v>Free State</c:v>
                </c:pt>
                <c:pt idx="5">
                  <c:v>Eastern Cape</c:v>
                </c:pt>
                <c:pt idx="6">
                  <c:v>Mpumalanga</c:v>
                </c:pt>
                <c:pt idx="7">
                  <c:v>KwaZulu-Natal </c:v>
                </c:pt>
                <c:pt idx="8">
                  <c:v>Northern Cape</c:v>
                </c:pt>
              </c:strCache>
            </c:strRef>
          </c:cat>
          <c:val>
            <c:numRef>
              <c:f>Sheet1!$G$141:$G$149</c:f>
              <c:numCache>
                <c:formatCode>General</c:formatCode>
                <c:ptCount val="9"/>
                <c:pt idx="0">
                  <c:v>37</c:v>
                </c:pt>
                <c:pt idx="1">
                  <c:v>10</c:v>
                </c:pt>
                <c:pt idx="2">
                  <c:v>9</c:v>
                </c:pt>
                <c:pt idx="3">
                  <c:v>24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102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Sheet1!$H$140</c:f>
              <c:strCache>
                <c:ptCount val="1"/>
                <c:pt idx="0">
                  <c:v>2015-16FY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  <a:sp3d/>
          </c:spPr>
          <c:cat>
            <c:strRef>
              <c:f>Sheet1!$F$141:$F$149</c:f>
              <c:strCache>
                <c:ptCount val="9"/>
                <c:pt idx="0">
                  <c:v>Gauteng</c:v>
                </c:pt>
                <c:pt idx="1">
                  <c:v>Limpopo</c:v>
                </c:pt>
                <c:pt idx="2">
                  <c:v>North West</c:v>
                </c:pt>
                <c:pt idx="3">
                  <c:v>Western Cape</c:v>
                </c:pt>
                <c:pt idx="4">
                  <c:v>Free State</c:v>
                </c:pt>
                <c:pt idx="5">
                  <c:v>Eastern Cape</c:v>
                </c:pt>
                <c:pt idx="6">
                  <c:v>Mpumalanga</c:v>
                </c:pt>
                <c:pt idx="7">
                  <c:v>KwaZulu-Natal </c:v>
                </c:pt>
                <c:pt idx="8">
                  <c:v>Northern Cape</c:v>
                </c:pt>
              </c:strCache>
            </c:strRef>
          </c:cat>
          <c:val>
            <c:numRef>
              <c:f>Sheet1!$H$141:$H$149</c:f>
              <c:numCache>
                <c:formatCode>General</c:formatCode>
                <c:ptCount val="9"/>
                <c:pt idx="0">
                  <c:v>43</c:v>
                </c:pt>
                <c:pt idx="1">
                  <c:v>22</c:v>
                </c:pt>
                <c:pt idx="2">
                  <c:v>13</c:v>
                </c:pt>
                <c:pt idx="3">
                  <c:v>30</c:v>
                </c:pt>
                <c:pt idx="4">
                  <c:v>0</c:v>
                </c:pt>
                <c:pt idx="5">
                  <c:v>4</c:v>
                </c:pt>
                <c:pt idx="6">
                  <c:v>18</c:v>
                </c:pt>
                <c:pt idx="7">
                  <c:v>102</c:v>
                </c:pt>
                <c:pt idx="8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Sheet1!$I$140</c:f>
              <c:strCache>
                <c:ptCount val="1"/>
                <c:pt idx="0">
                  <c:v>2016-17FY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strRef>
              <c:f>Sheet1!$F$141:$F$149</c:f>
              <c:strCache>
                <c:ptCount val="9"/>
                <c:pt idx="0">
                  <c:v>Gauteng</c:v>
                </c:pt>
                <c:pt idx="1">
                  <c:v>Limpopo</c:v>
                </c:pt>
                <c:pt idx="2">
                  <c:v>North West</c:v>
                </c:pt>
                <c:pt idx="3">
                  <c:v>Western Cape</c:v>
                </c:pt>
                <c:pt idx="4">
                  <c:v>Free State</c:v>
                </c:pt>
                <c:pt idx="5">
                  <c:v>Eastern Cape</c:v>
                </c:pt>
                <c:pt idx="6">
                  <c:v>Mpumalanga</c:v>
                </c:pt>
                <c:pt idx="7">
                  <c:v>KwaZulu-Natal </c:v>
                </c:pt>
                <c:pt idx="8">
                  <c:v>Northern Cape</c:v>
                </c:pt>
              </c:strCache>
            </c:strRef>
          </c:cat>
          <c:val>
            <c:numRef>
              <c:f>Sheet1!$I$141:$I$149</c:f>
              <c:numCache>
                <c:formatCode>General</c:formatCode>
                <c:ptCount val="9"/>
                <c:pt idx="0">
                  <c:v>51</c:v>
                </c:pt>
                <c:pt idx="1">
                  <c:v>29</c:v>
                </c:pt>
                <c:pt idx="2">
                  <c:v>24</c:v>
                </c:pt>
                <c:pt idx="3">
                  <c:v>50</c:v>
                </c:pt>
                <c:pt idx="4">
                  <c:v>22</c:v>
                </c:pt>
                <c:pt idx="5">
                  <c:v>7</c:v>
                </c:pt>
                <c:pt idx="6">
                  <c:v>14</c:v>
                </c:pt>
                <c:pt idx="7">
                  <c:v>102</c:v>
                </c:pt>
                <c:pt idx="8">
                  <c:v>4</c:v>
                </c:pt>
              </c:numCache>
            </c:numRef>
          </c:val>
        </c:ser>
        <c:dLbls/>
        <c:shape val="box"/>
        <c:axId val="98153984"/>
        <c:axId val="98155520"/>
        <c:axId val="0"/>
      </c:bar3DChart>
      <c:catAx>
        <c:axId val="98153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55520"/>
        <c:crosses val="autoZero"/>
        <c:auto val="1"/>
        <c:lblAlgn val="ctr"/>
        <c:lblOffset val="100"/>
      </c:catAx>
      <c:valAx>
        <c:axId val="98155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5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F4EA0-A203-4086-8E64-BD306CF2D6D5}" type="datetimeFigureOut">
              <a:rPr lang="en-ZA" smtClean="0"/>
              <a:pPr/>
              <a:t>2017/11/09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77950-2137-4B7C-9DDE-4B34B075A650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03267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77950-2137-4B7C-9DDE-4B34B075A650}" type="slidenum">
              <a:rPr lang="en-ZA" smtClean="0"/>
              <a:pPr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4370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22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654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37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0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381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05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19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13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014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017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436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AC9AB-7166-F34F-955F-AFDFE656A075}" type="datetimeFigureOut">
              <a:rPr lang="en-US" smtClean="0"/>
              <a:pPr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3A4A3-1339-8F4A-AB34-FE05E7F3E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35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b="1" dirty="0" smtClean="0"/>
              <a:t>COMPLIANCE WITH MES</a:t>
            </a:r>
            <a:endParaRPr lang="en-Z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9352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72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ENFORCEMENT STATUS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27360516"/>
              </p:ext>
            </p:extLst>
          </p:nvPr>
        </p:nvGraphicFramePr>
        <p:xfrm>
          <a:off x="-1" y="692727"/>
          <a:ext cx="9015415" cy="467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604">
                  <a:extLst>
                    <a:ext uri="{9D8B030D-6E8A-4147-A177-3AD203B41FA5}">
                      <a16:colId xmlns:a16="http://schemas.microsoft.com/office/drawing/2014/main" xmlns="" val="211886056"/>
                    </a:ext>
                  </a:extLst>
                </a:gridCol>
                <a:gridCol w="1406285">
                  <a:extLst>
                    <a:ext uri="{9D8B030D-6E8A-4147-A177-3AD203B41FA5}">
                      <a16:colId xmlns:a16="http://schemas.microsoft.com/office/drawing/2014/main" xmlns="" val="18012271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1064115126"/>
                    </a:ext>
                  </a:extLst>
                </a:gridCol>
                <a:gridCol w="4029076"/>
              </a:tblGrid>
              <a:tr h="454833">
                <a:tc gridSpan="3">
                  <a:txBody>
                    <a:bodyPr/>
                    <a:lstStyle/>
                    <a:p>
                      <a:pPr algn="ctr"/>
                      <a:r>
                        <a:rPr lang="en-ZA" sz="1400" dirty="0" smtClean="0"/>
                        <a:t>2016/17 FY</a:t>
                      </a:r>
                      <a:endParaRPr lang="en-Z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651126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Facility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Date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Findings</a:t>
                      </a:r>
                      <a:r>
                        <a:rPr lang="en-ZA" sz="1400" b="1" baseline="0" dirty="0" smtClean="0"/>
                        <a:t> (Exceedances)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/>
                        <a:t>Action Taken /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0018101"/>
                  </a:ext>
                </a:extLst>
              </a:tr>
              <a:tr h="1906155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PPC </a:t>
                      </a:r>
                      <a:r>
                        <a:rPr lang="en-ZA" sz="1400" dirty="0" err="1" smtClean="0"/>
                        <a:t>Dwaalboom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 September 2015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S31L NEMA PCN -18 May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Representations received 30 June</a:t>
                      </a:r>
                      <a:r>
                        <a:rPr lang="en-ZA" sz="1400" baseline="0" dirty="0" smtClean="0"/>
                        <a:t>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Meeting 23 Aug 2016 – additional information required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Representations received on 02 September 2016</a:t>
                      </a:r>
                      <a:endParaRPr lang="en-ZA" sz="140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No</a:t>
                      </a:r>
                      <a:r>
                        <a:rPr lang="en-ZA" sz="1400" baseline="0" dirty="0" smtClean="0"/>
                        <a:t> further enforcement action – new AEL issued on 15 July 2016 (compliance inspection had been conducted against authorisation dated February 2015)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030879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Eskom Tutuka Power Station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17-18 November 2015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PM, SO2, </a:t>
                      </a:r>
                      <a:r>
                        <a:rPr lang="en-ZA" sz="1400" dirty="0" err="1" smtClean="0"/>
                        <a:t>NOx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S31L NEMA PCN - 01 September</a:t>
                      </a:r>
                      <a:r>
                        <a:rPr lang="en-ZA" sz="1400" baseline="0" dirty="0" smtClean="0"/>
                        <a:t>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S31H NEMA Notice - 06 July 2017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Representations received and under review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4056147"/>
                  </a:ext>
                </a:extLst>
              </a:tr>
              <a:tr h="954405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Eskom Kendal Power Station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14 December</a:t>
                      </a:r>
                      <a:r>
                        <a:rPr lang="en-ZA" sz="1400" baseline="0" dirty="0" smtClean="0"/>
                        <a:t> 2015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S31L NEMA PCN - 24</a:t>
                      </a:r>
                      <a:r>
                        <a:rPr lang="en-ZA" sz="1400" baseline="0" dirty="0" smtClean="0"/>
                        <a:t> October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Representation submitted 15 December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Timeframes provided to come into compliance within 3-4 years namely 2020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8325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932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72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ENFORCEMENT STATUS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20005975"/>
              </p:ext>
            </p:extLst>
          </p:nvPr>
        </p:nvGraphicFramePr>
        <p:xfrm>
          <a:off x="106533" y="611447"/>
          <a:ext cx="8930936" cy="6177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93">
                  <a:extLst>
                    <a:ext uri="{9D8B030D-6E8A-4147-A177-3AD203B41FA5}">
                      <a16:colId xmlns:a16="http://schemas.microsoft.com/office/drawing/2014/main" xmlns="" val="211886056"/>
                    </a:ext>
                  </a:extLst>
                </a:gridCol>
                <a:gridCol w="1679754">
                  <a:extLst>
                    <a:ext uri="{9D8B030D-6E8A-4147-A177-3AD203B41FA5}">
                      <a16:colId xmlns:a16="http://schemas.microsoft.com/office/drawing/2014/main" xmlns="" val="1801227185"/>
                    </a:ext>
                  </a:extLst>
                </a:gridCol>
                <a:gridCol w="1349058">
                  <a:extLst>
                    <a:ext uri="{9D8B030D-6E8A-4147-A177-3AD203B41FA5}">
                      <a16:colId xmlns:a16="http://schemas.microsoft.com/office/drawing/2014/main" xmlns="" val="1064115126"/>
                    </a:ext>
                  </a:extLst>
                </a:gridCol>
                <a:gridCol w="3593931"/>
              </a:tblGrid>
              <a:tr h="506261">
                <a:tc gridSpan="3">
                  <a:txBody>
                    <a:bodyPr/>
                    <a:lstStyle/>
                    <a:p>
                      <a:pPr algn="ctr"/>
                      <a:r>
                        <a:rPr lang="en-ZA" sz="1400" dirty="0" smtClean="0"/>
                        <a:t>2015/16 FY</a:t>
                      </a:r>
                      <a:endParaRPr lang="en-Z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651126"/>
                  </a:ext>
                </a:extLst>
              </a:tr>
              <a:tr h="345727"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Facility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Date of inspection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Findings</a:t>
                      </a:r>
                      <a:r>
                        <a:rPr lang="en-ZA" sz="1400" b="1" baseline="0" dirty="0" smtClean="0"/>
                        <a:t> (Exceedances)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Action Taken / Status</a:t>
                      </a:r>
                      <a:endParaRPr lang="en-Z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0018101"/>
                  </a:ext>
                </a:extLst>
              </a:tr>
              <a:tr h="2270017">
                <a:tc>
                  <a:txBody>
                    <a:bodyPr/>
                    <a:lstStyle/>
                    <a:p>
                      <a:r>
                        <a:rPr lang="en-ZA" sz="1400" dirty="0" err="1" smtClean="0"/>
                        <a:t>Evraz</a:t>
                      </a:r>
                      <a:r>
                        <a:rPr lang="en-ZA" sz="1400" baseline="0" dirty="0" smtClean="0"/>
                        <a:t> Highveld Steel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02-03 June 2015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PM,</a:t>
                      </a:r>
                      <a:r>
                        <a:rPr lang="en-ZA" sz="1400" baseline="0" dirty="0" smtClean="0"/>
                        <a:t> SO2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S12(3)(a) APPA and ECA and NEMA PDs - 2 February 2010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S31L NEMA PCN &amp; S31A ECA PD -10 November 2010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S31H NEMA Notice </a:t>
                      </a:r>
                      <a:r>
                        <a:rPr lang="en-ZA" sz="1400" baseline="0" dirty="0" smtClean="0">
                          <a:solidFill>
                            <a:prstClr val="black"/>
                          </a:solidFill>
                        </a:rPr>
                        <a:t>-</a:t>
                      </a: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23 May 2012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2nd S31H NEMA Notice to Highveld Steel dated 3 August 2012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3rd S31H NEMA Notice - 25 January 2013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Follow-up inspection – June 2015 and PCN July</a:t>
                      </a:r>
                      <a:r>
                        <a:rPr lang="en-ZA" sz="1400" baseline="0" dirty="0" smtClean="0">
                          <a:solidFill>
                            <a:prstClr val="black"/>
                          </a:solidFill>
                        </a:rPr>
                        <a:t> 2015</a:t>
                      </a:r>
                      <a:endParaRPr lang="en-ZA" sz="1400" dirty="0" smtClean="0">
                        <a:solidFill>
                          <a:prstClr val="black"/>
                        </a:solidFill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>
                          <a:solidFill>
                            <a:prstClr val="black"/>
                          </a:solidFill>
                        </a:rPr>
                        <a:t>Referred for criminal prosecution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Shutdown Steel Plant – Business Rescue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ZA" sz="1400" dirty="0" smtClean="0">
                        <a:solidFill>
                          <a:prstClr val="black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6397187"/>
                  </a:ext>
                </a:extLst>
              </a:tr>
              <a:tr h="916012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Natref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14 December 2015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Monitoring not conducted as</a:t>
                      </a:r>
                      <a:r>
                        <a:rPr lang="en-ZA" sz="1400" baseline="0" dirty="0" smtClean="0"/>
                        <a:t> required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S31L NEMA PCN - 5 Aug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Representations received and under review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8325070"/>
                  </a:ext>
                </a:extLst>
              </a:tr>
              <a:tr h="1290894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Sasol Sasolburg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19 April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CO, SO2, </a:t>
                      </a:r>
                      <a:r>
                        <a:rPr lang="en-ZA" sz="1400" dirty="0" err="1" smtClean="0"/>
                        <a:t>NOx</a:t>
                      </a:r>
                      <a:r>
                        <a:rPr lang="en-ZA" sz="1400" dirty="0" smtClean="0"/>
                        <a:t>, TOC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dirty="0" smtClean="0"/>
                        <a:t>S31L NEMA PCN – 07 October 2016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dirty="0" smtClean="0"/>
                        <a:t>S31H</a:t>
                      </a:r>
                      <a:r>
                        <a:rPr lang="en-ZA" sz="1400" baseline="0" dirty="0" smtClean="0"/>
                        <a:t> NEMA Notice – 02 May 2017 (Incinerators at Thermal Oxidation Plant currently shutdown)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baseline="0" dirty="0" smtClean="0"/>
                        <a:t>Referral of case to C&amp;WM – Waste Protocol</a:t>
                      </a:r>
                      <a:endParaRPr lang="en-ZA" sz="1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043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72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ENFORCEMENT STATUS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9900806"/>
              </p:ext>
            </p:extLst>
          </p:nvPr>
        </p:nvGraphicFramePr>
        <p:xfrm>
          <a:off x="30480" y="662247"/>
          <a:ext cx="9011920" cy="5270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592">
                  <a:extLst>
                    <a:ext uri="{9D8B030D-6E8A-4147-A177-3AD203B41FA5}">
                      <a16:colId xmlns:a16="http://schemas.microsoft.com/office/drawing/2014/main" xmlns="" val="211886056"/>
                    </a:ext>
                  </a:extLst>
                </a:gridCol>
                <a:gridCol w="1932790">
                  <a:extLst>
                    <a:ext uri="{9D8B030D-6E8A-4147-A177-3AD203B41FA5}">
                      <a16:colId xmlns:a16="http://schemas.microsoft.com/office/drawing/2014/main" xmlns="" val="1801227185"/>
                    </a:ext>
                  </a:extLst>
                </a:gridCol>
                <a:gridCol w="1390350">
                  <a:extLst>
                    <a:ext uri="{9D8B030D-6E8A-4147-A177-3AD203B41FA5}">
                      <a16:colId xmlns:a16="http://schemas.microsoft.com/office/drawing/2014/main" xmlns="" val="1064115126"/>
                    </a:ext>
                  </a:extLst>
                </a:gridCol>
                <a:gridCol w="3065188"/>
              </a:tblGrid>
              <a:tr h="454833">
                <a:tc gridSpan="3">
                  <a:txBody>
                    <a:bodyPr/>
                    <a:lstStyle/>
                    <a:p>
                      <a:pPr algn="ctr"/>
                      <a:r>
                        <a:rPr lang="en-ZA" sz="1400" dirty="0" smtClean="0"/>
                        <a:t>2016/17 FY</a:t>
                      </a:r>
                      <a:endParaRPr lang="en-Z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651126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Facility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Date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Findings</a:t>
                      </a:r>
                      <a:r>
                        <a:rPr lang="en-ZA" sz="1400" b="1" baseline="0" dirty="0" smtClean="0"/>
                        <a:t> (Exceedances)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/>
                        <a:t>Action Taken /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0018101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AMSA</a:t>
                      </a:r>
                      <a:r>
                        <a:rPr lang="en-ZA" sz="1400" baseline="0" dirty="0" smtClean="0"/>
                        <a:t> Vanderbijlpark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6-7 June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Referral of case to </a:t>
                      </a:r>
                      <a:r>
                        <a:rPr lang="en-ZA" sz="1400" baseline="0" dirty="0" smtClean="0"/>
                        <a:t>C&amp;WM – Waste Protocol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030879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DMS Powders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30 August</a:t>
                      </a:r>
                      <a:r>
                        <a:rPr lang="en-ZA" sz="1400" baseline="0" dirty="0" smtClean="0"/>
                        <a:t>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400" baseline="0" dirty="0" smtClean="0"/>
                        <a:t>Referral of case to C&amp;WM – Waste Protocol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4056147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Eskom</a:t>
                      </a:r>
                      <a:r>
                        <a:rPr lang="en-ZA" sz="1400" baseline="0" dirty="0" smtClean="0"/>
                        <a:t> Lethabo Power Station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19-20 July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PM,</a:t>
                      </a:r>
                      <a:r>
                        <a:rPr lang="en-ZA" sz="1400" baseline="0" dirty="0" smtClean="0"/>
                        <a:t> SO2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dirty="0" smtClean="0"/>
                        <a:t>Air</a:t>
                      </a:r>
                      <a:r>
                        <a:rPr lang="en-ZA" sz="1400" baseline="0" dirty="0" smtClean="0"/>
                        <a:t> quality monitoring to be undertaken as part of the National Air Quality Blitz. Unfortunately, the air quality monitors could not be obtained in time.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baseline="0" dirty="0" smtClean="0"/>
                        <a:t>Subsequently a S31H NEMA Notice is in the process of being finalised and issued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8325070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Eskom Majuba Power Station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5-6 September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Data presented not</a:t>
                      </a:r>
                      <a:r>
                        <a:rPr lang="en-ZA" sz="1400" baseline="0" dirty="0" smtClean="0"/>
                        <a:t> demonstrating compliance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400" dirty="0" smtClean="0"/>
                        <a:t>Referral of case to </a:t>
                      </a:r>
                      <a:r>
                        <a:rPr lang="en-ZA" sz="1400" baseline="0" dirty="0" smtClean="0"/>
                        <a:t>C&amp;WM – Waste Protocol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6204705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Eskom</a:t>
                      </a:r>
                      <a:r>
                        <a:rPr lang="en-ZA" sz="1400" baseline="0" dirty="0" smtClean="0"/>
                        <a:t> Medupi Power Station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7-8 February</a:t>
                      </a:r>
                      <a:r>
                        <a:rPr lang="en-ZA" sz="1400" baseline="0" dirty="0" smtClean="0"/>
                        <a:t> 2017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400" dirty="0" smtClean="0"/>
                        <a:t>Case referred to </a:t>
                      </a:r>
                      <a:r>
                        <a:rPr lang="en-ZA" sz="1400" baseline="0" dirty="0" smtClean="0"/>
                        <a:t>Branch: C&amp;WM – Waste Protocol</a:t>
                      </a:r>
                      <a:endParaRPr lang="en-ZA" sz="1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64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72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ENFORCEMENT STATUS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5064608"/>
              </p:ext>
            </p:extLst>
          </p:nvPr>
        </p:nvGraphicFramePr>
        <p:xfrm>
          <a:off x="0" y="692727"/>
          <a:ext cx="9036424" cy="520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965">
                  <a:extLst>
                    <a:ext uri="{9D8B030D-6E8A-4147-A177-3AD203B41FA5}">
                      <a16:colId xmlns:a16="http://schemas.microsoft.com/office/drawing/2014/main" xmlns="" val="21188605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801227185"/>
                    </a:ext>
                  </a:extLst>
                </a:gridCol>
                <a:gridCol w="2420470">
                  <a:extLst>
                    <a:ext uri="{9D8B030D-6E8A-4147-A177-3AD203B41FA5}">
                      <a16:colId xmlns:a16="http://schemas.microsoft.com/office/drawing/2014/main" xmlns="" val="1064115126"/>
                    </a:ext>
                  </a:extLst>
                </a:gridCol>
                <a:gridCol w="3558989"/>
              </a:tblGrid>
              <a:tr h="454833">
                <a:tc gridSpan="3">
                  <a:txBody>
                    <a:bodyPr/>
                    <a:lstStyle/>
                    <a:p>
                      <a:pPr algn="ctr"/>
                      <a:r>
                        <a:rPr lang="en-ZA" sz="1400" dirty="0" smtClean="0"/>
                        <a:t>2016/17 FY HCRW INCINERATORS</a:t>
                      </a:r>
                      <a:endParaRPr lang="en-Z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651126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Facility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Date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 smtClean="0"/>
                        <a:t>Findings</a:t>
                      </a:r>
                      <a:r>
                        <a:rPr lang="en-ZA" sz="1400" b="1" baseline="0" dirty="0" smtClean="0"/>
                        <a:t> (Exceedances)</a:t>
                      </a:r>
                      <a:endParaRPr lang="en-Z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/>
                        <a:t>Action Taken /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0018101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Averda</a:t>
                      </a:r>
                      <a:r>
                        <a:rPr lang="en-ZA" sz="1400" baseline="0" dirty="0" smtClean="0"/>
                        <a:t> Klerksdorp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15 Nov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err="1" smtClean="0"/>
                        <a:t>HCl</a:t>
                      </a:r>
                      <a:r>
                        <a:rPr lang="en-ZA" sz="1400" dirty="0" smtClean="0"/>
                        <a:t>, CO, HF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PCN dated 9 April 2015 had been issued to </a:t>
                      </a:r>
                      <a:r>
                        <a:rPr lang="en-ZA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Wasteman</a:t>
                      </a: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WML and AEL non-compliances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Follow-up inspection conducted on 7 April 2016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ZA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PCN en route for signature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6397187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Biomed 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15 Nov</a:t>
                      </a:r>
                      <a:r>
                        <a:rPr lang="en-ZA" sz="1400" baseline="0" dirty="0" smtClean="0"/>
                        <a:t>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NO,</a:t>
                      </a:r>
                      <a:r>
                        <a:rPr lang="en-ZA" sz="1400" baseline="0" dirty="0" smtClean="0"/>
                        <a:t> </a:t>
                      </a:r>
                      <a:r>
                        <a:rPr lang="en-ZA" sz="1400" baseline="0" dirty="0" err="1" smtClean="0"/>
                        <a:t>NOx</a:t>
                      </a:r>
                      <a:r>
                        <a:rPr lang="en-ZA" sz="1400" baseline="0" dirty="0" smtClean="0"/>
                        <a:t>, Heavy Metals , Dioxins and furans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Case referred to </a:t>
                      </a:r>
                      <a:r>
                        <a:rPr lang="en-ZA" sz="1400" baseline="0" dirty="0" smtClean="0"/>
                        <a:t>C&amp;WM – Waste Protocol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030879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ClinX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15 Nov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Monitoring not conducted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dirty="0" smtClean="0"/>
                        <a:t>S31H</a:t>
                      </a:r>
                      <a:r>
                        <a:rPr lang="en-ZA" sz="1400" baseline="0" dirty="0" smtClean="0"/>
                        <a:t> NEMA PCN – 28 July 2017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400" baseline="0" dirty="0" smtClean="0"/>
                        <a:t>S31L CN is currently being finalised for issuance to the facility</a:t>
                      </a:r>
                      <a:endParaRPr lang="en-ZA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4056147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EnviroServ Eastern</a:t>
                      </a:r>
                      <a:r>
                        <a:rPr lang="en-ZA" sz="1400" baseline="0" dirty="0" smtClean="0"/>
                        <a:t> Cape (</a:t>
                      </a:r>
                      <a:r>
                        <a:rPr lang="en-ZA" sz="1400" dirty="0" smtClean="0"/>
                        <a:t>Roodepoort)</a:t>
                      </a:r>
                      <a:r>
                        <a:rPr lang="en-ZA" sz="1400" baseline="0" dirty="0" smtClean="0"/>
                        <a:t> 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15 Nov</a:t>
                      </a:r>
                      <a:r>
                        <a:rPr lang="en-ZA" sz="1400" baseline="0" dirty="0" smtClean="0"/>
                        <a:t>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PM, </a:t>
                      </a:r>
                      <a:r>
                        <a:rPr lang="en-ZA" sz="1400" dirty="0" err="1" smtClean="0"/>
                        <a:t>HCl</a:t>
                      </a:r>
                      <a:r>
                        <a:rPr lang="en-ZA" sz="1400" dirty="0" smtClean="0"/>
                        <a:t>,</a:t>
                      </a:r>
                      <a:r>
                        <a:rPr lang="en-ZA" sz="1400" baseline="0" dirty="0" smtClean="0"/>
                        <a:t> SO2, CO, Dioxins and Furans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>
                          <a:solidFill>
                            <a:prstClr val="black"/>
                          </a:solidFill>
                        </a:rPr>
                        <a:t>S31L NEMA PCN </a:t>
                      </a:r>
                      <a:r>
                        <a:rPr lang="en-ZA" sz="1400" dirty="0" smtClean="0"/>
                        <a:t>– 26 Sept</a:t>
                      </a:r>
                      <a:r>
                        <a:rPr lang="en-ZA" sz="1400" baseline="0" dirty="0" smtClean="0"/>
                        <a:t> 2017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baseline="0" dirty="0" smtClean="0"/>
                        <a:t>Awaiting representations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8325070"/>
                  </a:ext>
                </a:extLst>
              </a:tr>
              <a:tr h="454833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Optimum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17 Nov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Monitoring</a:t>
                      </a:r>
                      <a:r>
                        <a:rPr lang="en-ZA" sz="1400" baseline="0" dirty="0" smtClean="0"/>
                        <a:t> no conducted as required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400" dirty="0" smtClean="0"/>
                        <a:t>Site investigation in March 2017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400" dirty="0" smtClean="0"/>
                        <a:t>Referred to C&amp;WM - Waste Protocol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1400" dirty="0" smtClean="0"/>
                        <a:t>Administrative enforcement action authorised</a:t>
                      </a:r>
                      <a:r>
                        <a:rPr lang="en-ZA" sz="1400" baseline="0" dirty="0" smtClean="0"/>
                        <a:t> - </a:t>
                      </a:r>
                      <a:r>
                        <a:rPr lang="en-ZA" sz="1400" dirty="0" smtClean="0"/>
                        <a:t>notice</a:t>
                      </a:r>
                      <a:r>
                        <a:rPr lang="en-ZA" sz="1400" baseline="0" dirty="0" smtClean="0"/>
                        <a:t> currently being drafted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6204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16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807584" y="504215"/>
            <a:ext cx="8229600" cy="61514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ESKOM KENDAL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68603" y="1211568"/>
            <a:ext cx="5281551" cy="4888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Inspection on 14 December 2015: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Non-compliances with respect to AEL, emission limit exceedances</a:t>
            </a:r>
          </a:p>
          <a:p>
            <a:endParaRPr lang="en-ZA" sz="16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ZA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Enforcement Action: </a:t>
            </a:r>
          </a:p>
          <a:p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S31L NEMA Pre-Compliance </a:t>
            </a:r>
            <a:r>
              <a:rPr lang="en-GB" sz="1600" dirty="0">
                <a:solidFill>
                  <a:prstClr val="black"/>
                </a:solidFill>
                <a:latin typeface="Arial Narrow" panose="020B0606020202030204" pitchFamily="34" charset="0"/>
              </a:rPr>
              <a:t>N</a:t>
            </a:r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otice issued on 24 October 2016</a:t>
            </a:r>
            <a:endParaRPr lang="en-ZA" sz="1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en-ZA" sz="16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GB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Outcomes/Initiatives/Action Plans as per representations</a:t>
            </a:r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Refurbishment and upgrades of abatement equipment;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Proposed plan for installation of high frequency transformers of ESPs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Refurbishment of the electrostatic precipitators during 2017-2020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Refurbishment of the S0</a:t>
            </a:r>
            <a:r>
              <a:rPr lang="en-ZA" sz="1600" baseline="-25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Plants during 2017-2020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Maintenance execution strategy for the Flue Gas Conditioning and Cleaning Plant</a:t>
            </a:r>
          </a:p>
          <a:p>
            <a:r>
              <a:rPr lang="en-ZA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Submission of Quality Control Plans for various maintenance tasks that were </a:t>
            </a:r>
            <a:r>
              <a:rPr lang="en-ZA" sz="1600" dirty="0" smtClean="0">
                <a:latin typeface="Arial Narrow" panose="020B0606020202030204" pitchFamily="34" charset="0"/>
              </a:rPr>
              <a:t>undertaken at Unit 4</a:t>
            </a:r>
          </a:p>
          <a:p>
            <a:r>
              <a:rPr lang="en-ZA" sz="1600" dirty="0" smtClean="0">
                <a:latin typeface="Arial Narrow" panose="020B0606020202030204" pitchFamily="34" charset="0"/>
              </a:rPr>
              <a:t>Repairs at various areas in the Ash Plant</a:t>
            </a:r>
          </a:p>
          <a:p>
            <a:pPr marL="0" indent="0">
              <a:buFont typeface="Arial"/>
              <a:buNone/>
            </a:pPr>
            <a:endParaRPr lang="en-ZA" sz="1400" b="1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757" y="2600696"/>
            <a:ext cx="3701319" cy="251663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757" y="23372"/>
            <a:ext cx="3701319" cy="24476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757" y="5221828"/>
            <a:ext cx="3744896" cy="163617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016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ZA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ESKOM LETHABO POWER STATION</a:t>
            </a:r>
            <a:endParaRPr lang="en-ZA" sz="2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314959" y="1057694"/>
            <a:ext cx="5113889" cy="4888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ZA" sz="1400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Baseline Inspection: </a:t>
            </a:r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03 November 2009</a:t>
            </a:r>
          </a:p>
          <a:p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Failure to comply with conditions stipulated in APPA Registration Certificate (“R/C”), fugitive emission &amp; </a:t>
            </a:r>
            <a:r>
              <a:rPr lang="en-GB" sz="14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exceedences</a:t>
            </a:r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of limits</a:t>
            </a:r>
            <a:endParaRPr lang="en-ZA" sz="1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ZA" sz="1400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2011: </a:t>
            </a:r>
          </a:p>
          <a:p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Section 31(H) NEMA Notice to </a:t>
            </a:r>
            <a:r>
              <a:rPr lang="en-ZA" sz="14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Lethabo</a:t>
            </a:r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Power Station dated 18 Oct 2011 </a:t>
            </a:r>
          </a:p>
          <a:p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S31A ECA PD and S31L NEMA PCN - 17 July 2012 </a:t>
            </a:r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due to non-compliance with the conditions of its APPA R/C</a:t>
            </a:r>
          </a:p>
          <a:p>
            <a:pPr marL="0" indent="0">
              <a:buFont typeface="Arial"/>
              <a:buNone/>
            </a:pPr>
            <a:r>
              <a:rPr lang="en-ZA" sz="1400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2013</a:t>
            </a:r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</a:p>
          <a:p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S31H NEMA Notice on 1 March 2013 </a:t>
            </a:r>
            <a:endParaRPr lang="en-ZA" sz="1400" u="sng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ZA" sz="1400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2014</a:t>
            </a:r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</a:p>
          <a:p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Letter re: No further enforcement action on 3 February 2014 due to conversion of APPA R/C to AEL and exemption being granted by CAPCO</a:t>
            </a:r>
          </a:p>
          <a:p>
            <a:endParaRPr lang="en-ZA" sz="1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ZA" sz="1400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New Inspection: </a:t>
            </a:r>
            <a:r>
              <a:rPr lang="en-ZA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19 &amp; 20 July 2016</a:t>
            </a:r>
            <a:endParaRPr lang="en-ZA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Failure 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to comply with conditions stipulated in </a:t>
            </a:r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 new Atmospheric Emissions Licence (“AEL”), 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fugitive </a:t>
            </a:r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emission 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&amp; </a:t>
            </a:r>
            <a:r>
              <a:rPr lang="en-GB" sz="1400" dirty="0" err="1" smtClean="0">
                <a:latin typeface="Arial Narrow" panose="020B0606020202030204" pitchFamily="34" charset="0"/>
              </a:rPr>
              <a:t>exceedences</a:t>
            </a:r>
            <a:r>
              <a:rPr lang="en-GB" sz="1400" dirty="0" smtClean="0">
                <a:latin typeface="Arial Narrow" panose="020B0606020202030204" pitchFamily="34" charset="0"/>
              </a:rPr>
              <a:t> of limits.</a:t>
            </a:r>
            <a:endParaRPr lang="en-GB" sz="1400" dirty="0">
              <a:latin typeface="Arial Narrow" panose="020B0606020202030204" pitchFamily="34" charset="0"/>
            </a:endParaRPr>
          </a:p>
          <a:p>
            <a:r>
              <a:rPr lang="en-ZA" sz="1400" dirty="0" smtClean="0">
                <a:latin typeface="Arial Narrow" panose="020B0606020202030204" pitchFamily="34" charset="0"/>
              </a:rPr>
              <a:t>The Department is in the process of taking enforcement action</a:t>
            </a:r>
          </a:p>
          <a:p>
            <a:endParaRPr lang="en-ZA" sz="1400" dirty="0" smtClean="0">
              <a:solidFill>
                <a:prstClr val="black"/>
              </a:solidFill>
            </a:endParaRPr>
          </a:p>
          <a:p>
            <a:pPr marL="0" indent="0">
              <a:buFont typeface="Arial"/>
              <a:buNone/>
            </a:pPr>
            <a:endParaRPr lang="en-ZA" sz="1400" dirty="0">
              <a:solidFill>
                <a:prstClr val="black"/>
              </a:solidFill>
            </a:endParaRPr>
          </a:p>
        </p:txBody>
      </p:sp>
      <p:pic>
        <p:nvPicPr>
          <p:cNvPr id="15" name="Picture 14" descr="F:\Team B Lethabo Photographs\Concern Folder\DSCN0369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0700" y="1078013"/>
            <a:ext cx="3433009" cy="56382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98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NATREF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2287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Inspection on 14 December 2015: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Non-compliance with conditions in AEL, elevated levels of PM, </a:t>
            </a:r>
            <a:r>
              <a:rPr lang="en-GB" sz="17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SO</a:t>
            </a:r>
            <a:r>
              <a:rPr lang="en-GB" sz="1700" baseline="-250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x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and NO</a:t>
            </a:r>
            <a:r>
              <a:rPr lang="en-GB" sz="1700" baseline="-25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x 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emissions, failure to submit bi-annual emissions monitoring reports, ineffective abatement equipment, activities causing and have the potential to cause serious significant pollution or degradation of the environment</a:t>
            </a: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en-ZA" sz="17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ZA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Enforcement Action: 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S31L NEMA pre-compliance notice on 5 August 2016</a:t>
            </a:r>
          </a:p>
          <a:p>
            <a:pPr marL="0" indent="0">
              <a:buFont typeface="Arial"/>
              <a:buNone/>
            </a:pPr>
            <a:endParaRPr lang="en-GB" sz="1700" b="1" u="sng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r>
              <a:rPr lang="en-GB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Outcomes/Initiatives/Action Plans as per representations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Vulnerability study on Sulphur Recovery Unit initiated to improve availability during shutdown</a:t>
            </a: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More frequent reporting and emission surveys, compliance with prescribed AEL Limits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Submission of sampling results biannually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Postponement application </a:t>
            </a:r>
            <a:r>
              <a:rPr lang="en-GB" sz="17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wrt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SO</a:t>
            </a:r>
            <a:r>
              <a:rPr lang="en-GB" sz="1700" baseline="-25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emission limits communicated to NAQO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Implementation of measures to reduce fuel oil firing – Reduction in SO</a:t>
            </a:r>
            <a:r>
              <a:rPr lang="en-GB" sz="1700" baseline="-25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emissions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Changes to type of catalyst in Fluidised Catalytic Cracker to reduce PM emissions</a:t>
            </a:r>
          </a:p>
          <a:p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R272 million FCC Cyclone replacement during shutdown in October 2016</a:t>
            </a:r>
          </a:p>
          <a:p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Installation of electrostatic precipitator by 2022</a:t>
            </a:r>
          </a:p>
          <a:p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Submission of off-set implementation plan to NAQO to reduce both SO</a:t>
            </a:r>
            <a:r>
              <a:rPr lang="en-ZA" sz="1700" baseline="-25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&amp; PM in ambient environment.  </a:t>
            </a:r>
          </a:p>
          <a:p>
            <a:pPr marL="0" indent="0">
              <a:buFont typeface="Arial"/>
              <a:buNone/>
            </a:pPr>
            <a:endParaRPr lang="en-ZA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1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019175" y="480786"/>
            <a:ext cx="8229600" cy="615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 Narrow" panose="020B0606020202030204" pitchFamily="34" charset="0"/>
              </a:rPr>
              <a:t>SASOL SASOLBURG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52400" y="1188457"/>
            <a:ext cx="5200651" cy="4625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ZA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Baseline inspection: Between 29 and 31 October 2012 –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No </a:t>
            </a:r>
            <a:r>
              <a:rPr lang="en-ZA" sz="1700" dirty="0">
                <a:solidFill>
                  <a:prstClr val="black"/>
                </a:solidFill>
                <a:latin typeface="Arial Narrow" panose="020B0606020202030204" pitchFamily="34" charset="0"/>
              </a:rPr>
              <a:t>enforcement action taken </a:t>
            </a:r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(2014 &amp; 2017 postponement applications)</a:t>
            </a:r>
          </a:p>
          <a:p>
            <a:pPr marL="0" indent="0" algn="just">
              <a:buFont typeface="Arial"/>
              <a:buNone/>
            </a:pPr>
            <a:endParaRPr lang="en-ZA" sz="1700" b="1" u="sng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r>
              <a:rPr lang="en-ZA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Follow-Up Inspection: Between 18 and 20 April 2016:</a:t>
            </a:r>
          </a:p>
          <a:p>
            <a:pPr algn="just"/>
            <a:r>
              <a:rPr lang="en-US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Lack of information regarding the “feed stream analysis” for the B6990 incinerator</a:t>
            </a:r>
          </a:p>
          <a:p>
            <a:pPr algn="just"/>
            <a:r>
              <a:rPr lang="en-US" sz="17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Exceedences</a:t>
            </a:r>
            <a:r>
              <a:rPr lang="en-US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from the Heavy End B, Spent Caustic and High Sulphur Pitch Incinerators at the Thermal Oxidation Unit; and No continuous emissions monitoring (“CEM”) at the Thermal Oxidation Unit</a:t>
            </a: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Non-compliances with the conditions stipulated in the AEL</a:t>
            </a: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r>
              <a:rPr lang="en-ZA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Enforcement Action: 2016 &amp; 2017</a:t>
            </a:r>
          </a:p>
          <a:p>
            <a:pPr algn="just"/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S31L NEMA pre-compliance notice on 7 October 2016</a:t>
            </a:r>
          </a:p>
          <a:p>
            <a:pPr algn="just"/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S31H NEMA notice on 02 May 2017</a:t>
            </a:r>
          </a:p>
          <a:p>
            <a:pPr marL="0" indent="0" algn="just">
              <a:buFont typeface="Arial"/>
              <a:buNone/>
            </a:pPr>
            <a:endParaRPr lang="en-ZA" sz="17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r>
              <a:rPr lang="en-GB" sz="17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Outcomes/Initiatives/Action Plans as per representations</a:t>
            </a:r>
            <a:r>
              <a:rPr lang="en-GB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</a:p>
          <a:p>
            <a:pPr algn="just"/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Analysis for Mercury, Fluoride and Chloride. </a:t>
            </a:r>
          </a:p>
          <a:p>
            <a:pPr algn="just"/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Feed stream analysis for B6990 Incinerator. </a:t>
            </a:r>
          </a:p>
          <a:p>
            <a:pPr algn="just"/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SO-env-212 Project plan for </a:t>
            </a:r>
            <a:r>
              <a:rPr lang="en-ZA" sz="17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recommissioning</a:t>
            </a:r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of Incinerator S6900.</a:t>
            </a:r>
          </a:p>
          <a:p>
            <a:pPr algn="just"/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 Department is currently considering the request for “</a:t>
            </a:r>
            <a:r>
              <a:rPr lang="en-ZA" sz="17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recommissioning</a:t>
            </a:r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”</a:t>
            </a:r>
          </a:p>
          <a:p>
            <a:pPr algn="just"/>
            <a:r>
              <a:rPr lang="en-ZA" sz="1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Case referred to C&amp;WM – Waste Protocol</a:t>
            </a:r>
          </a:p>
          <a:p>
            <a:pPr marL="0" indent="0">
              <a:buFont typeface="Arial"/>
              <a:buNone/>
            </a:pPr>
            <a:endParaRPr lang="en-ZA" sz="1500" b="1" u="sng" dirty="0" smtClean="0">
              <a:solidFill>
                <a:prstClr val="black"/>
              </a:solidFill>
            </a:endParaRPr>
          </a:p>
        </p:txBody>
      </p:sp>
      <p:pic>
        <p:nvPicPr>
          <p:cNvPr id="10" name="Picture 9" descr="C:\Users\Tnethengwe\Desktop\Team A - photos\DSC0051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9250" y="707182"/>
            <a:ext cx="3562350" cy="5954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333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019175" y="480786"/>
            <a:ext cx="8229600" cy="615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4F81BD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44070"/>
            <a:ext cx="8229600" cy="61514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CLINX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8600" y="709849"/>
            <a:ext cx="4998368" cy="4596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ZA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Inspection</a:t>
            </a:r>
            <a:r>
              <a:rPr lang="en-ZA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15 October 2014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Failure to comply with conditions stipulated in the WML and PAEL, as well section 49A(1)(e) and (f) of the NEMA</a:t>
            </a:r>
            <a:endParaRPr lang="en-ZA" sz="16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r>
              <a:rPr lang="en-ZA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Enforcement Action:</a:t>
            </a:r>
          </a:p>
          <a:p>
            <a:pPr algn="just" fontAlgn="base"/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S31H NEMA notice issued on 29 February 2016. Representations to S31H NEMA Notice received on 14 March 2016</a:t>
            </a:r>
          </a:p>
          <a:p>
            <a:pPr algn="just" fontAlgn="base"/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Facility was still in non-compliance with AEL conditions and NEMA</a:t>
            </a:r>
          </a:p>
          <a:p>
            <a:pPr algn="just" fontAlgn="base"/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S31L NEMA PCN issued on 15 July 2016. Representations received on 29 August 2016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ZA" sz="16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Follow-up Inspection</a:t>
            </a:r>
            <a:r>
              <a:rPr lang="en-ZA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: 15 </a:t>
            </a:r>
            <a:r>
              <a:rPr lang="en-ZA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November 2016</a:t>
            </a:r>
            <a:endParaRPr lang="en-ZA" sz="1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Subsequently, </a:t>
            </a:r>
            <a:r>
              <a:rPr lang="en-GB" sz="1600" dirty="0">
                <a:solidFill>
                  <a:prstClr val="black"/>
                </a:solidFill>
                <a:latin typeface="Arial Narrow" panose="020B0606020202030204" pitchFamily="34" charset="0"/>
              </a:rPr>
              <a:t>t</a:t>
            </a:r>
            <a:r>
              <a:rPr lang="en-GB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he </a:t>
            </a:r>
            <a:r>
              <a:rPr lang="en-GB" sz="1600" dirty="0" smtClean="0">
                <a:latin typeface="Arial Narrow" panose="020B0606020202030204" pitchFamily="34" charset="0"/>
              </a:rPr>
              <a:t>Department embarked on a national HCRW blitz which included this facility</a:t>
            </a:r>
          </a:p>
          <a:p>
            <a:pPr algn="just" fontAlgn="base"/>
            <a:r>
              <a:rPr lang="en-GB" sz="1600" dirty="0" smtClean="0">
                <a:latin typeface="Arial Narrow" panose="020B0606020202030204" pitchFamily="34" charset="0"/>
              </a:rPr>
              <a:t>Continued failure </a:t>
            </a:r>
            <a:r>
              <a:rPr lang="en-GB" sz="1600" dirty="0">
                <a:latin typeface="Arial Narrow" panose="020B0606020202030204" pitchFamily="34" charset="0"/>
              </a:rPr>
              <a:t>to comply with conditions stipulated in the WML and PAEL, as well section 49A(1)(e) and (f) of the </a:t>
            </a:r>
            <a:r>
              <a:rPr lang="en-GB" sz="1600" dirty="0" smtClean="0">
                <a:latin typeface="Arial Narrow" panose="020B0606020202030204" pitchFamily="34" charset="0"/>
              </a:rPr>
              <a:t>NEMA</a:t>
            </a:r>
          </a:p>
          <a:p>
            <a:pPr algn="just" fontAlgn="base"/>
            <a:r>
              <a:rPr lang="en-GB" sz="1600" dirty="0" smtClean="0">
                <a:latin typeface="Arial Narrow" panose="020B0606020202030204" pitchFamily="34" charset="0"/>
              </a:rPr>
              <a:t>Follow-up administrative enforcement action will be taken against the facility</a:t>
            </a:r>
            <a:endParaRPr lang="en-ZA" sz="1600" dirty="0" smtClean="0">
              <a:latin typeface="Arial Narrow" panose="020B0606020202030204" pitchFamily="34" charset="0"/>
            </a:endParaRPr>
          </a:p>
          <a:p>
            <a:pPr algn="just" fontAlgn="base"/>
            <a:endParaRPr lang="en-ZA" sz="13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2" descr="C:\Users\BPERUMAL\Desktop\Enforcement\ClinX\Follow-up inspection (15 November 2016)\Photographs\IMG_56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8036" y="1095929"/>
            <a:ext cx="3685800" cy="52834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79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542925"/>
            <a:ext cx="8229600" cy="69272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latin typeface="Arial Narrow" panose="020B0606020202030204" pitchFamily="34" charset="0"/>
              </a:rPr>
              <a:t>CRIMINAL INVESTIGATIONS</a:t>
            </a:r>
            <a:r>
              <a:rPr lang="en-ZA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MES</a:t>
            </a:r>
            <a:endParaRPr lang="en-ZA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255319" y="1235652"/>
            <a:ext cx="7959993" cy="45793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</a:rPr>
              <a:t>AEL MINING </a:t>
            </a:r>
          </a:p>
          <a:p>
            <a:r>
              <a:rPr lang="en-ZA" sz="2400" dirty="0">
                <a:latin typeface="Arial Narrow" panose="020B0606020202030204" pitchFamily="34" charset="0"/>
              </a:rPr>
              <a:t>Part of the </a:t>
            </a:r>
            <a:r>
              <a:rPr lang="en-ZA" sz="2400" b="1" dirty="0">
                <a:latin typeface="Arial Narrow" panose="020B0606020202030204" pitchFamily="34" charset="0"/>
              </a:rPr>
              <a:t>Highveld &amp; Vaal Air </a:t>
            </a:r>
            <a:r>
              <a:rPr lang="en-ZA" sz="2400" b="1" dirty="0" smtClean="0">
                <a:latin typeface="Arial Narrow" panose="020B0606020202030204" pitchFamily="34" charset="0"/>
              </a:rPr>
              <a:t>Quality </a:t>
            </a:r>
            <a:r>
              <a:rPr lang="en-ZA" sz="2400" b="1" dirty="0">
                <a:latin typeface="Arial Narrow" panose="020B0606020202030204" pitchFamily="34" charset="0"/>
              </a:rPr>
              <a:t>Priority area blitz</a:t>
            </a:r>
          </a:p>
          <a:p>
            <a:r>
              <a:rPr lang="en-ZA" sz="2400" b="1" dirty="0">
                <a:latin typeface="Arial Narrow" panose="020B0606020202030204" pitchFamily="34" charset="0"/>
              </a:rPr>
              <a:t>Search warrant executed </a:t>
            </a:r>
            <a:r>
              <a:rPr lang="en-ZA" sz="2400" dirty="0">
                <a:latin typeface="Arial Narrow" panose="020B0606020202030204" pitchFamily="34" charset="0"/>
              </a:rPr>
              <a:t>on Monday 14 December 2015</a:t>
            </a:r>
          </a:p>
          <a:p>
            <a:r>
              <a:rPr lang="en-ZA" sz="2400" dirty="0">
                <a:latin typeface="Arial Narrow" panose="020B0606020202030204" pitchFamily="34" charset="0"/>
              </a:rPr>
              <a:t>Criminal case docket registered with </a:t>
            </a:r>
            <a:r>
              <a:rPr lang="en-ZA" sz="2400" dirty="0" err="1">
                <a:latin typeface="Arial Narrow" panose="020B0606020202030204" pitchFamily="34" charset="0"/>
              </a:rPr>
              <a:t>Sebenza</a:t>
            </a:r>
            <a:r>
              <a:rPr lang="en-ZA" sz="2400" dirty="0">
                <a:latin typeface="Arial Narrow" panose="020B0606020202030204" pitchFamily="34" charset="0"/>
              </a:rPr>
              <a:t> under </a:t>
            </a:r>
            <a:r>
              <a:rPr lang="en-ZA" sz="2400" dirty="0" err="1">
                <a:latin typeface="Arial Narrow" panose="020B0606020202030204" pitchFamily="34" charset="0"/>
              </a:rPr>
              <a:t>Cas</a:t>
            </a:r>
            <a:r>
              <a:rPr lang="en-ZA" sz="2400" dirty="0">
                <a:latin typeface="Arial Narrow" panose="020B0606020202030204" pitchFamily="34" charset="0"/>
              </a:rPr>
              <a:t> </a:t>
            </a:r>
            <a:r>
              <a:rPr lang="en-ZA" sz="2400" dirty="0" smtClean="0">
                <a:latin typeface="Arial Narrow" panose="020B0606020202030204" pitchFamily="34" charset="0"/>
              </a:rPr>
              <a:t>113/01/2017</a:t>
            </a:r>
          </a:p>
          <a:p>
            <a:r>
              <a:rPr lang="en-ZA" sz="2400" dirty="0">
                <a:latin typeface="Arial Narrow" panose="020B0606020202030204" pitchFamily="34" charset="0"/>
              </a:rPr>
              <a:t>Contraventions</a:t>
            </a:r>
          </a:p>
          <a:p>
            <a:r>
              <a:rPr lang="en-ZA" sz="2400" dirty="0" smtClean="0">
                <a:latin typeface="Arial Narrow" panose="020B0606020202030204" pitchFamily="34" charset="0"/>
              </a:rPr>
              <a:t>Section </a:t>
            </a:r>
            <a:r>
              <a:rPr lang="en-ZA" sz="2400" dirty="0">
                <a:latin typeface="Arial Narrow" panose="020B0606020202030204" pitchFamily="34" charset="0"/>
              </a:rPr>
              <a:t>51(1)(e) of NEM:AQA – </a:t>
            </a:r>
            <a:r>
              <a:rPr lang="en-ZA" sz="2400" dirty="0" smtClean="0">
                <a:latin typeface="Arial Narrow" panose="020B0606020202030204" pitchFamily="34" charset="0"/>
              </a:rPr>
              <a:t>non-compliance with </a:t>
            </a:r>
            <a:r>
              <a:rPr lang="en-ZA" sz="2400" dirty="0">
                <a:latin typeface="Arial Narrow" panose="020B0606020202030204" pitchFamily="34" charset="0"/>
              </a:rPr>
              <a:t>conditions and requirements of </a:t>
            </a:r>
            <a:r>
              <a:rPr lang="en-ZA" sz="2400" dirty="0" smtClean="0">
                <a:latin typeface="Arial Narrow" panose="020B0606020202030204" pitchFamily="34" charset="0"/>
              </a:rPr>
              <a:t>AEL: </a:t>
            </a:r>
            <a:r>
              <a:rPr lang="en-ZA" sz="2400" dirty="0">
                <a:latin typeface="Arial Narrow" panose="020B0606020202030204" pitchFamily="34" charset="0"/>
              </a:rPr>
              <a:t>emissions above of </a:t>
            </a:r>
            <a:r>
              <a:rPr lang="en-ZA" sz="2400" dirty="0" smtClean="0">
                <a:latin typeface="Arial Narrow" panose="020B0606020202030204" pitchFamily="34" charset="0"/>
              </a:rPr>
              <a:t>what was </a:t>
            </a:r>
            <a:r>
              <a:rPr lang="en-ZA" sz="2400" dirty="0">
                <a:latin typeface="Arial Narrow" panose="020B0606020202030204" pitchFamily="34" charset="0"/>
              </a:rPr>
              <a:t>allowed in </a:t>
            </a:r>
            <a:r>
              <a:rPr lang="en-ZA" sz="2400" dirty="0" smtClean="0">
                <a:latin typeface="Arial Narrow" panose="020B0606020202030204" pitchFamily="34" charset="0"/>
              </a:rPr>
              <a:t>the </a:t>
            </a:r>
            <a:r>
              <a:rPr lang="en-ZA" sz="2400" dirty="0">
                <a:latin typeface="Arial Narrow" panose="020B0606020202030204" pitchFamily="34" charset="0"/>
              </a:rPr>
              <a:t>AEL</a:t>
            </a:r>
          </a:p>
          <a:p>
            <a:r>
              <a:rPr lang="en-ZA" sz="2400" dirty="0">
                <a:latin typeface="Arial Narrow" panose="020B0606020202030204" pitchFamily="34" charset="0"/>
              </a:rPr>
              <a:t>Criminal case docket submitted to DPP on 23 June 2016 for decision</a:t>
            </a:r>
          </a:p>
          <a:p>
            <a:r>
              <a:rPr lang="en-ZA" sz="2400" dirty="0">
                <a:latin typeface="Arial Narrow" panose="020B0606020202030204" pitchFamily="34" charset="0"/>
              </a:rPr>
              <a:t>ADR agreed upon on 24 August 2017 &amp; finalised</a:t>
            </a:r>
          </a:p>
          <a:p>
            <a:endParaRPr lang="en-ZA" sz="2400" dirty="0"/>
          </a:p>
          <a:p>
            <a:pPr marL="0" indent="0">
              <a:buNone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0493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OBJECTIVES OF THE PRESENTATION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30628" y="938106"/>
            <a:ext cx="5510151" cy="4874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b="1" dirty="0" smtClean="0">
                <a:latin typeface="Arial Narrow" panose="020B0606020202030204" pitchFamily="34" charset="0"/>
              </a:rPr>
              <a:t>Approach</a:t>
            </a:r>
            <a:r>
              <a:rPr lang="en-ZA" sz="2400" dirty="0" smtClean="0">
                <a:latin typeface="Arial Narrow" panose="020B0606020202030204" pitchFamily="34" charset="0"/>
              </a:rPr>
              <a:t> to compliance and enforcement within the waste and pollution sector – compliance promotion/monitoring versus enforcement (used to bring facilities into compliance) </a:t>
            </a: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dirty="0" smtClean="0">
                <a:latin typeface="Arial Narrow" panose="020B0606020202030204" pitchFamily="34" charset="0"/>
              </a:rPr>
              <a:t>Understanding the </a:t>
            </a:r>
            <a:r>
              <a:rPr lang="en-ZA" sz="2400" b="1" dirty="0" smtClean="0">
                <a:latin typeface="Arial Narrow" panose="020B0606020202030204" pitchFamily="34" charset="0"/>
              </a:rPr>
              <a:t>role of DEA versus the local authorities</a:t>
            </a:r>
            <a:r>
              <a:rPr lang="en-ZA" sz="2400" dirty="0" smtClean="0">
                <a:latin typeface="Arial Narrow" panose="020B0606020202030204" pitchFamily="34" charset="0"/>
              </a:rPr>
              <a:t> </a:t>
            </a: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b="1" dirty="0" smtClean="0">
                <a:latin typeface="Arial Narrow" panose="020B0606020202030204" pitchFamily="34" charset="0"/>
              </a:rPr>
              <a:t>Current initiatives and </a:t>
            </a:r>
            <a:r>
              <a:rPr lang="en-ZA" sz="2400" b="1" i="1" dirty="0" smtClean="0">
                <a:latin typeface="Arial Narrow" panose="020B0606020202030204" pitchFamily="34" charset="0"/>
              </a:rPr>
              <a:t>status quo</a:t>
            </a:r>
            <a:r>
              <a:rPr lang="en-ZA" sz="2400" b="1" dirty="0" smtClean="0">
                <a:latin typeface="Arial Narrow" panose="020B0606020202030204" pitchFamily="34" charset="0"/>
              </a:rPr>
              <a:t> </a:t>
            </a:r>
            <a:r>
              <a:rPr lang="en-ZA" sz="2400" dirty="0" smtClean="0">
                <a:latin typeface="Arial Narrow" panose="020B0606020202030204" pitchFamily="34" charset="0"/>
              </a:rPr>
              <a:t>of Compliance and Enforcement activities in relation to air quality legislation (including MES) since coming into effect of the MES</a:t>
            </a: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latin typeface="Arial Narrow" panose="020B0606020202030204" pitchFamily="34" charset="0"/>
            </a:endParaRPr>
          </a:p>
          <a:p>
            <a:pPr algn="just"/>
            <a:endParaRPr lang="en-ZA" sz="2400" dirty="0" smtClean="0"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endParaRPr lang="en-ZA" sz="2800" dirty="0" smtClean="0">
              <a:latin typeface="Arial Narrow" panose="020B0606020202030204" pitchFamily="34" charset="0"/>
            </a:endParaRPr>
          </a:p>
          <a:p>
            <a:endParaRPr lang="en-ZA" sz="2800" dirty="0" smtClean="0"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en-ZA" sz="28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487" y="1128712"/>
            <a:ext cx="3102429" cy="5616471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4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71805"/>
            <a:ext cx="8229600" cy="692727"/>
          </a:xfrm>
        </p:spPr>
        <p:txBody>
          <a:bodyPr>
            <a:normAutofit/>
          </a:bodyPr>
          <a:lstStyle/>
          <a:p>
            <a:r>
              <a:rPr lang="en-ZA" sz="3600" b="1" dirty="0" smtClean="0">
                <a:latin typeface="Arial Narrow" panose="020B0606020202030204" pitchFamily="34" charset="0"/>
              </a:rPr>
              <a:t>CRIMINAL INVESTIGATIONS</a:t>
            </a:r>
            <a:endParaRPr lang="en-ZA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255319" y="951172"/>
            <a:ext cx="7959993" cy="4579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SAPPI SAAICOR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endParaRPr lang="en-ZA" sz="2400" dirty="0">
              <a:solidFill>
                <a:prstClr val="black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3559" y="1477010"/>
            <a:ext cx="6202631" cy="4525963"/>
          </a:xfrm>
        </p:spPr>
        <p:txBody>
          <a:bodyPr>
            <a:normAutofit/>
          </a:bodyPr>
          <a:lstStyle/>
          <a:p>
            <a:pPr algn="just"/>
            <a:r>
              <a:rPr lang="en-ZA" sz="2200" dirty="0">
                <a:latin typeface="Arial Narrow" panose="020B0606020202030204" pitchFamily="34" charset="0"/>
              </a:rPr>
              <a:t>July 2015 received complaint from Compliance and Monitoring and Ethekwini Municipality regarding non-compliance of SAPPI-Saiccor with their AEL</a:t>
            </a:r>
          </a:p>
          <a:p>
            <a:pPr algn="just"/>
            <a:r>
              <a:rPr lang="en-ZA" sz="2200" dirty="0">
                <a:latin typeface="Arial Narrow" panose="020B0606020202030204" pitchFamily="34" charset="0"/>
              </a:rPr>
              <a:t>Search and seizure operation conducted on the 7th September 2015</a:t>
            </a:r>
          </a:p>
          <a:p>
            <a:pPr algn="just"/>
            <a:r>
              <a:rPr lang="en-ZA" sz="2200" dirty="0">
                <a:latin typeface="Arial Narrow" panose="020B0606020202030204" pitchFamily="34" charset="0"/>
              </a:rPr>
              <a:t>Criminal Case registered with SAPS under </a:t>
            </a:r>
            <a:r>
              <a:rPr lang="en-ZA" sz="2200" dirty="0" err="1">
                <a:latin typeface="Arial Narrow" panose="020B0606020202030204" pitchFamily="34" charset="0"/>
              </a:rPr>
              <a:t>Umkomaas</a:t>
            </a:r>
            <a:r>
              <a:rPr lang="en-ZA" sz="2200" dirty="0">
                <a:latin typeface="Arial Narrow" panose="020B0606020202030204" pitchFamily="34" charset="0"/>
              </a:rPr>
              <a:t> </a:t>
            </a:r>
            <a:r>
              <a:rPr lang="en-ZA" sz="2200" dirty="0" smtClean="0">
                <a:latin typeface="Arial Narrow" panose="020B0606020202030204" pitchFamily="34" charset="0"/>
              </a:rPr>
              <a:t>CAS 241/03/2017 </a:t>
            </a:r>
            <a:r>
              <a:rPr lang="en-ZA" sz="2200" dirty="0">
                <a:latin typeface="Arial Narrow" panose="020B0606020202030204" pitchFamily="34" charset="0"/>
              </a:rPr>
              <a:t>and referred to DPP on 24 March </a:t>
            </a:r>
            <a:r>
              <a:rPr lang="en-ZA" sz="2200" dirty="0" smtClean="0">
                <a:latin typeface="Arial Narrow" panose="020B0606020202030204" pitchFamily="34" charset="0"/>
              </a:rPr>
              <a:t>2017</a:t>
            </a:r>
          </a:p>
          <a:p>
            <a:pPr algn="just"/>
            <a:r>
              <a:rPr lang="en-ZA" sz="2200" dirty="0">
                <a:latin typeface="Arial Narrow" panose="020B0606020202030204" pitchFamily="34" charset="0"/>
              </a:rPr>
              <a:t>Section 51(1)(e) of </a:t>
            </a:r>
            <a:r>
              <a:rPr lang="en-ZA" sz="2200" dirty="0" smtClean="0">
                <a:latin typeface="Arial Narrow" panose="020B0606020202030204" pitchFamily="34" charset="0"/>
              </a:rPr>
              <a:t>NEM:AQA </a:t>
            </a:r>
            <a:r>
              <a:rPr lang="en-ZA" sz="2200" dirty="0">
                <a:latin typeface="Arial Narrow" panose="020B0606020202030204" pitchFamily="34" charset="0"/>
              </a:rPr>
              <a:t>– failed to comply with conditions of AEL </a:t>
            </a:r>
          </a:p>
          <a:p>
            <a:pPr algn="just"/>
            <a:r>
              <a:rPr lang="en-ZA" sz="2200" dirty="0">
                <a:latin typeface="Arial Narrow" panose="020B0606020202030204" pitchFamily="34" charset="0"/>
              </a:rPr>
              <a:t>Section 49A(1)(f) – Act or omission which detrimentally affects or is likely to detrimentally affect the environment</a:t>
            </a:r>
          </a:p>
          <a:p>
            <a:endParaRPr lang="en-ZA" sz="2200" dirty="0"/>
          </a:p>
          <a:p>
            <a:endParaRPr lang="en-ZA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12" y="1235652"/>
            <a:ext cx="2494359" cy="55080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230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EVRAZ HIGHVELD STEEL</a:t>
            </a:r>
            <a:endParaRPr lang="en-ZA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4463"/>
            <a:ext cx="9144000" cy="544353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897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255320" y="827087"/>
            <a:ext cx="4763720" cy="49879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u="sng" dirty="0" smtClean="0">
                <a:latin typeface="Arial Narrow" panose="020B0606020202030204" pitchFamily="34" charset="0"/>
              </a:rPr>
              <a:t>Highveld Steel</a:t>
            </a:r>
            <a:r>
              <a:rPr lang="en-ZA" sz="1800" b="1" dirty="0" smtClean="0">
                <a:latin typeface="Arial Narrow" panose="020B0606020202030204" pitchFamily="34" charset="0"/>
              </a:rPr>
              <a:t>: </a:t>
            </a:r>
            <a:endParaRPr lang="en-ZA" sz="1800" dirty="0" smtClean="0">
              <a:latin typeface="Arial Narrow" panose="020B0606020202030204" pitchFamily="34" charset="0"/>
            </a:endParaRPr>
          </a:p>
          <a:p>
            <a:r>
              <a:rPr lang="en-ZA" sz="1800" b="1" dirty="0" smtClean="0">
                <a:latin typeface="Arial Narrow" panose="020B0606020202030204" pitchFamily="34" charset="0"/>
              </a:rPr>
              <a:t>Total of 54 non-compliances: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Lack of adequate monitoring</a:t>
            </a:r>
            <a:endParaRPr lang="en-ZA" sz="1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Exceedences of the emission limits (</a:t>
            </a:r>
            <a:r>
              <a:rPr lang="en-US" sz="1800" dirty="0" err="1" smtClean="0">
                <a:latin typeface="Arial Narrow" panose="020B0606020202030204" pitchFamily="34" charset="0"/>
              </a:rPr>
              <a:t>SO</a:t>
            </a:r>
            <a:r>
              <a:rPr lang="en-US" sz="1800" baseline="-25000" dirty="0" err="1" smtClean="0">
                <a:latin typeface="Arial Narrow" panose="020B0606020202030204" pitchFamily="34" charset="0"/>
              </a:rPr>
              <a:t>x</a:t>
            </a:r>
            <a:r>
              <a:rPr lang="en-US" sz="1800" dirty="0" smtClean="0">
                <a:latin typeface="Arial Narrow" panose="020B0606020202030204" pitchFamily="34" charset="0"/>
              </a:rPr>
              <a:t>, PM</a:t>
            </a:r>
            <a:r>
              <a:rPr lang="en-US" sz="1800" baseline="-25000" dirty="0" smtClean="0">
                <a:latin typeface="Arial Narrow" panose="020B0606020202030204" pitchFamily="34" charset="0"/>
              </a:rPr>
              <a:t>10, 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latin typeface="Arial Narrow" panose="020B0606020202030204" pitchFamily="34" charset="0"/>
              </a:rPr>
              <a:t>No</a:t>
            </a:r>
            <a:r>
              <a:rPr lang="en-US" sz="1800" baseline="-25000" dirty="0" err="1" smtClean="0">
                <a:latin typeface="Arial Narrow" panose="020B0606020202030204" pitchFamily="34" charset="0"/>
              </a:rPr>
              <a:t>x</a:t>
            </a:r>
            <a:r>
              <a:rPr lang="en-US" sz="1800" dirty="0" smtClean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Exceedences in production and use of raw materials</a:t>
            </a:r>
            <a:endParaRPr lang="en-ZA" sz="1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Unauthorised scheduled processes</a:t>
            </a:r>
            <a:endParaRPr lang="en-ZA" sz="1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NEMA duty of care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Both </a:t>
            </a:r>
            <a:r>
              <a:rPr lang="en-US" sz="1800" dirty="0">
                <a:latin typeface="Arial Narrow" panose="020B0606020202030204" pitchFamily="34" charset="0"/>
              </a:rPr>
              <a:t>administrative </a:t>
            </a:r>
            <a:r>
              <a:rPr lang="en-US" sz="1800" dirty="0" smtClean="0">
                <a:latin typeface="Arial Narrow" panose="020B0606020202030204" pitchFamily="34" charset="0"/>
              </a:rPr>
              <a:t>and criminal enforcement initiated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Facility shut down in 2016 – Business Rescue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 Narrow" panose="020B0606020202030204" pitchFamily="34" charset="0"/>
              </a:rPr>
              <a:t>Criminal case finalised and awaiting decision from the DPP</a:t>
            </a:r>
            <a:endParaRPr lang="en-US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ZA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040" y="1600200"/>
            <a:ext cx="3868396" cy="159537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1506" y="3565229"/>
            <a:ext cx="3865930" cy="159537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54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42278"/>
            <a:ext cx="8229600" cy="1143000"/>
          </a:xfrm>
        </p:spPr>
        <p:txBody>
          <a:bodyPr>
            <a:noAutofit/>
          </a:bodyPr>
          <a:lstStyle/>
          <a:p>
            <a:r>
              <a:rPr lang="en-ZA" sz="3600" dirty="0" smtClean="0"/>
              <a:t> </a:t>
            </a:r>
            <a:r>
              <a:rPr lang="en-ZA" sz="3200" b="1" dirty="0" smtClean="0">
                <a:latin typeface="Arial Narrow" panose="020B0606020202030204" pitchFamily="34" charset="0"/>
              </a:rPr>
              <a:t>CHALLENGES IN RELATION TO COMPLIANCE AND ENFORCEMENT </a:t>
            </a:r>
            <a:endParaRPr lang="en-ZA" sz="32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04800" y="1574801"/>
            <a:ext cx="8595360" cy="4752382"/>
          </a:xfrm>
        </p:spPr>
        <p:txBody>
          <a:bodyPr>
            <a:normAutofit lnSpcReduction="10000"/>
          </a:bodyPr>
          <a:lstStyle/>
          <a:p>
            <a:pPr marL="355600" indent="-355600">
              <a:defRPr/>
            </a:pPr>
            <a:r>
              <a:rPr lang="en-ZA" sz="2200" dirty="0" smtClean="0">
                <a:latin typeface="Arial Narrow" panose="020B0606020202030204" pitchFamily="34" charset="0"/>
              </a:rPr>
              <a:t>Number of Business Rescue processes</a:t>
            </a:r>
          </a:p>
          <a:p>
            <a:pPr marL="355600" indent="-355600">
              <a:defRPr/>
            </a:pPr>
            <a:r>
              <a:rPr lang="en-ZA" sz="2200" dirty="0" smtClean="0">
                <a:latin typeface="Arial Narrow" panose="020B0606020202030204" pitchFamily="34" charset="0"/>
              </a:rPr>
              <a:t>Building </a:t>
            </a:r>
            <a:r>
              <a:rPr lang="en-ZA" sz="2200" dirty="0">
                <a:latin typeface="Arial Narrow" panose="020B0606020202030204" pitchFamily="34" charset="0"/>
              </a:rPr>
              <a:t>and retaining compliance and enforcement </a:t>
            </a:r>
            <a:r>
              <a:rPr lang="en-ZA" sz="2200" dirty="0" smtClean="0">
                <a:latin typeface="Arial Narrow" panose="020B0606020202030204" pitchFamily="34" charset="0"/>
              </a:rPr>
              <a:t>specialised experience </a:t>
            </a:r>
            <a:r>
              <a:rPr lang="en-ZA" sz="2200" dirty="0">
                <a:latin typeface="Arial Narrow" panose="020B0606020202030204" pitchFamily="34" charset="0"/>
              </a:rPr>
              <a:t>within government (technical and legal)</a:t>
            </a:r>
          </a:p>
          <a:p>
            <a:pPr marL="355600" indent="-355600">
              <a:defRPr/>
            </a:pPr>
            <a:r>
              <a:rPr lang="en-ZA" sz="2200" dirty="0">
                <a:latin typeface="Arial Narrow" panose="020B0606020202030204" pitchFamily="34" charset="0"/>
              </a:rPr>
              <a:t>Enabling growth and development while enforcing environmental compliance</a:t>
            </a:r>
          </a:p>
          <a:p>
            <a:pPr marL="355600" indent="-355600">
              <a:defRPr/>
            </a:pPr>
            <a:r>
              <a:rPr lang="en-ZA" sz="2200" dirty="0">
                <a:latin typeface="Arial Narrow" panose="020B0606020202030204" pitchFamily="34" charset="0"/>
              </a:rPr>
              <a:t>Overlapping mandates / legislation – better co-ordination / information collection and sharing</a:t>
            </a:r>
          </a:p>
          <a:p>
            <a:pPr lvl="0" defTabSz="914400" eaLnBrk="0" fontAlgn="base" hangingPunct="0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Transitional </a:t>
            </a:r>
            <a:r>
              <a:rPr lang="en-US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period from APPA registration certificates to AELs – more stringent permits – able to monitor compliance and enforce</a:t>
            </a:r>
          </a:p>
          <a:p>
            <a:pPr lvl="0" defTabSz="914400" eaLnBrk="0" fontAlgn="base" hangingPunct="0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Staggered time periods for compliance with standards</a:t>
            </a:r>
          </a:p>
          <a:p>
            <a:pPr lvl="0" defTabSz="914400" eaLnBrk="0" fontAlgn="base" hangingPunct="0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ZA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Lengthy process when non-compliance detected – </a:t>
            </a:r>
            <a:r>
              <a:rPr lang="en-US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old, dirty technologies and significant monetary resources to correct</a:t>
            </a:r>
          </a:p>
          <a:p>
            <a:pPr marL="354013" lvl="0" indent="-354013" defTabSz="914400" eaLnBrk="0" fontAlgn="base" hangingPunct="0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Capacity to monitor compliance and enforce </a:t>
            </a:r>
            <a:r>
              <a:rPr lang="en-US" sz="2200" kern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– local authorities responsible for issuing AEL’ s</a:t>
            </a:r>
            <a:endParaRPr lang="en-US" sz="22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4013" lvl="0" indent="-354013" defTabSz="914400"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sz="22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 	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0790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228599" y="870856"/>
            <a:ext cx="8022772" cy="4874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ZA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dirty="0" smtClean="0">
                <a:latin typeface="Arial Narrow" panose="020B0606020202030204" pitchFamily="34" charset="0"/>
              </a:rPr>
              <a:t>Additional work required in respect of postponement decisions – checking of road maps</a:t>
            </a: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dirty="0" smtClean="0">
                <a:latin typeface="Arial Narrow" panose="020B0606020202030204" pitchFamily="34" charset="0"/>
              </a:rPr>
              <a:t>Support apportionment study in the Vaal and Highveld priority areas – justification for taking compliance and enforcement action </a:t>
            </a:r>
          </a:p>
          <a:p>
            <a:pPr algn="just"/>
            <a:endParaRPr lang="en-ZA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en-ZA" sz="2400" dirty="0" smtClean="0">
                <a:latin typeface="Arial Narrow" panose="020B0606020202030204" pitchFamily="34" charset="0"/>
              </a:rPr>
              <a:t>Assist and capacitate Local Authorities as and when required</a:t>
            </a: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latin typeface="Arial Narrow" panose="020B0606020202030204" pitchFamily="34" charset="0"/>
            </a:endParaRPr>
          </a:p>
          <a:p>
            <a:endParaRPr lang="en-ZA" sz="2800" dirty="0" smtClean="0">
              <a:latin typeface="Arial Narrow" panose="020B0606020202030204" pitchFamily="34" charset="0"/>
            </a:endParaRPr>
          </a:p>
          <a:p>
            <a:endParaRPr lang="en-ZA" sz="2800" dirty="0" smtClean="0"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en-ZA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563284"/>
            <a:ext cx="8229600" cy="615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ZA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PLANS IN 2017/2018</a:t>
            </a:r>
            <a:endParaRPr lang="en-ZA" sz="3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8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12" y="3662364"/>
            <a:ext cx="8229600" cy="2352348"/>
          </a:xfrm>
        </p:spPr>
        <p:txBody>
          <a:bodyPr>
            <a:normAutofit/>
          </a:bodyPr>
          <a:lstStyle/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xmlns="" val="40329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4575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Arial Narrow" panose="020B0606020202030204" pitchFamily="34" charset="0"/>
              </a:rPr>
              <a:t>FACILITATED APPROACH TO COMPLIANCE AND ENFORCEMENT 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84480" y="1285692"/>
            <a:ext cx="8596964" cy="4700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 focus is to bring facilities into the 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regulatory net</a:t>
            </a:r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rather than to shut them down and prosecute - </a:t>
            </a:r>
            <a:r>
              <a:rPr lang="en-ZA" sz="2600" b="1" dirty="0">
                <a:solidFill>
                  <a:prstClr val="black"/>
                </a:solidFill>
                <a:latin typeface="Arial Narrow" panose="020B0606020202030204" pitchFamily="34" charset="0"/>
              </a:rPr>
              <a:t>p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rocess </a:t>
            </a:r>
            <a:r>
              <a:rPr lang="en-ZA" sz="2600" b="1" dirty="0">
                <a:solidFill>
                  <a:prstClr val="black"/>
                </a:solidFill>
                <a:latin typeface="Arial Narrow" panose="020B0606020202030204" pitchFamily="34" charset="0"/>
              </a:rPr>
              <a:t>takes place over a number of 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years </a:t>
            </a:r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(actions since 2014) – 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coordinated and strategic </a:t>
            </a:r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(planning is essential)</a:t>
            </a:r>
          </a:p>
          <a:p>
            <a:pPr algn="just"/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Ensuring compliance without compromising integrity of the legislative framework, but at the same time 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recognising the importance of fiscal growth and other government priorities – job security</a:t>
            </a:r>
          </a:p>
          <a:p>
            <a:pPr algn="just"/>
            <a:r>
              <a:rPr lang="en-ZA" sz="2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Compliance and Enforcement within the waste and pollution sector is very </a:t>
            </a:r>
            <a:r>
              <a:rPr lang="en-ZA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complex</a:t>
            </a:r>
          </a:p>
          <a:p>
            <a:pPr lvl="1" algn="just"/>
            <a:r>
              <a:rPr lang="en-ZA" sz="2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Historical pollution </a:t>
            </a:r>
            <a:r>
              <a:rPr lang="en-ZA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requires time to remediate</a:t>
            </a:r>
          </a:p>
          <a:p>
            <a:pPr lvl="1" algn="just"/>
            <a:r>
              <a:rPr lang="en-ZA" sz="2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Outdated technology</a:t>
            </a:r>
            <a:r>
              <a:rPr lang="en-ZA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– significant capital required to align to new requirements</a:t>
            </a:r>
          </a:p>
          <a:p>
            <a:pPr lvl="1" algn="just"/>
            <a:r>
              <a:rPr lang="en-ZA" sz="2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Complex science </a:t>
            </a:r>
            <a:r>
              <a:rPr lang="en-ZA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involved requiring specialised equipment and tools</a:t>
            </a:r>
          </a:p>
          <a:p>
            <a:pPr algn="just"/>
            <a:endParaRPr lang="en-ZA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algn="just">
              <a:buFont typeface="Arial"/>
              <a:buNone/>
            </a:pPr>
            <a:endParaRPr lang="en-ZA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en-ZA" sz="2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en-ZA" sz="2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en-Z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6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9655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COMPLIANCE PROMOTION AND COMPLIANCE VERIFICATION 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8148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BASELINE INSPECTIONS </a:t>
            </a: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VOLUNTARY COMPLIANCE PROMOTED</a:t>
            </a:r>
          </a:p>
          <a:p>
            <a:pPr marL="720725" lvl="1" indent="-320675" algn="just">
              <a:buFont typeface="Courier New" panose="02070309020205020404" pitchFamily="49" charset="0"/>
              <a:buChar char="o"/>
            </a:pPr>
            <a:r>
              <a:rPr lang="en-ZA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Opportunities </a:t>
            </a:r>
            <a:r>
              <a:rPr lang="en-Z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are given to make representations and to </a:t>
            </a:r>
            <a:r>
              <a:rPr lang="en-ZA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rectify	</a:t>
            </a:r>
          </a:p>
          <a:p>
            <a:pPr marL="720725" lvl="1" indent="-320675" algn="just">
              <a:buFont typeface="Courier New" panose="02070309020205020404" pitchFamily="49" charset="0"/>
              <a:buChar char="o"/>
            </a:pPr>
            <a:r>
              <a:rPr lang="en-ZA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Compliance verification with line function (need for additional  assistance assessed)</a:t>
            </a: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FOLLOW-UP INSPECTIONS </a:t>
            </a:r>
          </a:p>
          <a:p>
            <a:pPr marL="755650" lvl="1" indent="-355600" algn="just">
              <a:buFont typeface="Courier New" panose="02070309020205020404" pitchFamily="49" charset="0"/>
              <a:buChar char="o"/>
            </a:pPr>
            <a:r>
              <a:rPr lang="en-ZA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Continued non-compliance detected – referral for prosecution</a:t>
            </a:r>
          </a:p>
          <a:p>
            <a:pPr marL="722313" indent="-449263" algn="just"/>
            <a:endParaRPr lang="en-ZA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22313" indent="-449263" algn="just"/>
            <a:endParaRPr lang="en-ZA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22313" indent="-449263" algn="just"/>
            <a:endParaRPr lang="en-ZA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22313" indent="-449263" algn="just"/>
            <a:endParaRPr lang="en-ZA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22313" indent="-449263" algn="just"/>
            <a:endParaRPr lang="en-ZA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ZA" sz="2800" dirty="0">
                <a:latin typeface="Arial Narrow" panose="020B0606020202030204" pitchFamily="34" charset="0"/>
              </a:rPr>
              <a:t>On site compliance monitoring inspections </a:t>
            </a:r>
            <a:r>
              <a:rPr lang="en-ZA" sz="2800" dirty="0" smtClean="0">
                <a:latin typeface="Arial Narrow" panose="020B0606020202030204" pitchFamily="34" charset="0"/>
              </a:rPr>
              <a:t>by EMIs (DEA, </a:t>
            </a:r>
            <a:r>
              <a:rPr lang="en-ZA" sz="2800" dirty="0">
                <a:latin typeface="Arial Narrow" panose="020B0606020202030204" pitchFamily="34" charset="0"/>
              </a:rPr>
              <a:t>Provincial Environmental Departments and </a:t>
            </a:r>
            <a:r>
              <a:rPr lang="en-ZA" sz="2800" dirty="0" smtClean="0">
                <a:latin typeface="Arial Narrow" panose="020B0606020202030204" pitchFamily="34" charset="0"/>
              </a:rPr>
              <a:t>Municipalities)</a:t>
            </a:r>
          </a:p>
          <a:p>
            <a:pPr algn="just"/>
            <a:r>
              <a:rPr lang="en-ZA" sz="2800" dirty="0">
                <a:latin typeface="Arial Narrow" panose="020B0606020202030204" pitchFamily="34" charset="0"/>
              </a:rPr>
              <a:t>F</a:t>
            </a:r>
            <a:r>
              <a:rPr lang="en-ZA" sz="2800" dirty="0" smtClean="0">
                <a:latin typeface="Arial Narrow" panose="020B0606020202030204" pitchFamily="34" charset="0"/>
              </a:rPr>
              <a:t>acilities required </a:t>
            </a:r>
            <a:r>
              <a:rPr lang="en-ZA" sz="2800" dirty="0">
                <a:latin typeface="Arial Narrow" panose="020B0606020202030204" pitchFamily="34" charset="0"/>
              </a:rPr>
              <a:t>to conduct emissions monitoring continuously and/or periodically and submit emissions monitoring reports to the Licensing Authorities (District Municipalities and Provinces) for </a:t>
            </a:r>
            <a:r>
              <a:rPr lang="en-ZA" sz="2800" dirty="0" smtClean="0">
                <a:latin typeface="Arial Narrow" panose="020B0606020202030204" pitchFamily="34" charset="0"/>
              </a:rPr>
              <a:t>review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latin typeface="Arial Narrow" panose="020B0606020202030204" pitchFamily="34" charset="0"/>
              </a:rPr>
              <a:t>BACKGROUND</a:t>
            </a:r>
            <a:endParaRPr lang="en-ZA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1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3098"/>
            <a:ext cx="8229600" cy="1014413"/>
          </a:xfrm>
        </p:spPr>
        <p:txBody>
          <a:bodyPr>
            <a:normAutofit fontScale="90000"/>
          </a:bodyPr>
          <a:lstStyle/>
          <a:p>
            <a:r>
              <a:rPr lang="en-ZA" dirty="0" smtClean="0">
                <a:latin typeface="Arial Narrow" panose="020B0606020202030204" pitchFamily="34" charset="0"/>
              </a:rPr>
              <a:t>Competence: National, Provincial, Local</a:t>
            </a:r>
            <a:endParaRPr lang="en-ZA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39473375"/>
              </p:ext>
            </p:extLst>
          </p:nvPr>
        </p:nvGraphicFramePr>
        <p:xfrm>
          <a:off x="232012" y="1281161"/>
          <a:ext cx="8707270" cy="5220859"/>
        </p:xfrm>
        <a:graphic>
          <a:graphicData uri="http://schemas.openxmlformats.org/drawingml/2006/table">
            <a:tbl>
              <a:tblPr/>
              <a:tblGrid>
                <a:gridCol w="1592794"/>
                <a:gridCol w="2371492"/>
                <a:gridCol w="2371492"/>
                <a:gridCol w="2371492"/>
              </a:tblGrid>
              <a:tr h="8788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Exclusive National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E5C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Exclusive Provincial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E5C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Concurrent National and Provincial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E5C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E5C8"/>
                    </a:solidFill>
                  </a:tcPr>
                </a:tc>
              </a:tr>
              <a:tr h="43420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National parks, 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Botanical gardens 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Marine resources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Abattoirs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Provincial planning;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Provincial recreation;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Veterinary services,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263525" marR="0" lvl="1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Environment;</a:t>
                      </a:r>
                    </a:p>
                    <a:p>
                      <a:pPr marL="263525" marR="0" lvl="1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Nature Conservation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63525" marR="0" lvl="1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Pollution control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63525" marR="0" lvl="1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Soil conservation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Air pollution;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Beaches and amusement facilities;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Cleansing;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 of public nuisances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Municipal parks and recreation;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Noise pollution;</a:t>
                      </a:r>
                    </a:p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Refuse removal, refuse dumps and solid waste disposal;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749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7340" y="568730"/>
            <a:ext cx="8229600" cy="1013835"/>
          </a:xfrm>
        </p:spPr>
        <p:txBody>
          <a:bodyPr>
            <a:normAutofit fontScale="90000"/>
          </a:bodyPr>
          <a:lstStyle/>
          <a:p>
            <a:r>
              <a:rPr lang="en-ZA" sz="3600" b="1" dirty="0" smtClean="0"/>
              <a:t>TOTAL NUMBER OF LOCAL AUTHORITY EMIS DESIGNATED</a:t>
            </a:r>
            <a:endParaRPr lang="en-ZA" sz="3600" b="1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32605763"/>
              </p:ext>
            </p:extLst>
          </p:nvPr>
        </p:nvGraphicFramePr>
        <p:xfrm>
          <a:off x="307340" y="1578900"/>
          <a:ext cx="5164772" cy="4094019"/>
        </p:xfrm>
        <a:graphic>
          <a:graphicData uri="http://schemas.openxmlformats.org/drawingml/2006/table">
            <a:tbl>
              <a:tblPr firstRow="1" firstCol="1" bandRow="1"/>
              <a:tblGrid>
                <a:gridCol w="1424098"/>
                <a:gridCol w="1341939"/>
                <a:gridCol w="1142178"/>
                <a:gridCol w="1256557"/>
              </a:tblGrid>
              <a:tr h="659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ZA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Province 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2014-15FY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2015-16FY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2016-17FY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Gauteng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Limpopo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 West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Western Cape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 State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Eastern Cape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Mpumalanga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KwaZulu-Natal 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Northern Cape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2693308662"/>
              </p:ext>
            </p:extLst>
          </p:nvPr>
        </p:nvGraphicFramePr>
        <p:xfrm>
          <a:off x="5614986" y="2428875"/>
          <a:ext cx="3376614" cy="325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770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1067"/>
            <a:ext cx="8229600" cy="1013835"/>
          </a:xfrm>
        </p:spPr>
        <p:txBody>
          <a:bodyPr/>
          <a:lstStyle/>
          <a:p>
            <a:r>
              <a:rPr lang="en-ZA" b="1" dirty="0" smtClean="0">
                <a:latin typeface="Arial Narrow" panose="020B0606020202030204" pitchFamily="34" charset="0"/>
              </a:rPr>
              <a:t>COMPLIANCE STATUS</a:t>
            </a:r>
            <a:endParaRPr lang="en-ZA" b="1" dirty="0"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3964" y="1123142"/>
            <a:ext cx="8700654" cy="4962381"/>
          </a:xfrm>
        </p:spPr>
        <p:txBody>
          <a:bodyPr>
            <a:normAutofit lnSpcReduction="10000"/>
          </a:bodyPr>
          <a:lstStyle/>
          <a:p>
            <a:r>
              <a:rPr lang="en-ZA" sz="3000" dirty="0" smtClean="0">
                <a:latin typeface="Arial Narrow" panose="020B0606020202030204" pitchFamily="34" charset="0"/>
              </a:rPr>
              <a:t>On-site inspections conducted at 21 Facilities jointly by EMIs from 3 spheres since April 2015</a:t>
            </a:r>
          </a:p>
          <a:p>
            <a:pPr lvl="1"/>
            <a:r>
              <a:rPr lang="en-ZA" sz="2600" dirty="0" smtClean="0">
                <a:latin typeface="Arial Narrow" panose="020B0606020202030204" pitchFamily="34" charset="0"/>
              </a:rPr>
              <a:t>Total of 16 not in full compliance to MES</a:t>
            </a:r>
          </a:p>
          <a:p>
            <a:pPr lvl="2"/>
            <a:r>
              <a:rPr lang="en-ZA" sz="2200" dirty="0" smtClean="0">
                <a:latin typeface="Arial Narrow" panose="020B0606020202030204" pitchFamily="34" charset="0"/>
              </a:rPr>
              <a:t>5 are Eskom Power Stations </a:t>
            </a:r>
          </a:p>
          <a:p>
            <a:pPr lvl="2"/>
            <a:r>
              <a:rPr lang="en-ZA" sz="2200" dirty="0" smtClean="0">
                <a:latin typeface="Arial Narrow" panose="020B0606020202030204" pitchFamily="34" charset="0"/>
              </a:rPr>
              <a:t>5 are HCRW facilities</a:t>
            </a:r>
          </a:p>
          <a:p>
            <a:pPr lvl="2"/>
            <a:r>
              <a:rPr lang="en-ZA" sz="2200" dirty="0" smtClean="0">
                <a:latin typeface="Arial Narrow" panose="020B0606020202030204" pitchFamily="34" charset="0"/>
              </a:rPr>
              <a:t>6 are various facilities</a:t>
            </a:r>
          </a:p>
          <a:p>
            <a:r>
              <a:rPr lang="en-ZA" sz="3000" dirty="0" smtClean="0">
                <a:latin typeface="Arial Narrow" panose="020B0606020202030204" pitchFamily="34" charset="0"/>
              </a:rPr>
              <a:t>Old technologies and poor quality of coal cited as reason for non-compliance</a:t>
            </a:r>
          </a:p>
          <a:p>
            <a:r>
              <a:rPr lang="en-ZA" sz="3000" dirty="0" smtClean="0">
                <a:latin typeface="Arial Narrow" panose="020B0606020202030204" pitchFamily="34" charset="0"/>
              </a:rPr>
              <a:t>Reports of non-compliance shared with line functions </a:t>
            </a:r>
          </a:p>
          <a:p>
            <a:r>
              <a:rPr lang="en-ZA" sz="3000" dirty="0" smtClean="0">
                <a:latin typeface="Arial Narrow" panose="020B0606020202030204" pitchFamily="34" charset="0"/>
              </a:rPr>
              <a:t>All the reports of non-compliance were referred either to  Enforcement CD or C&amp;WM (in line with Waste Protocol)</a:t>
            </a:r>
          </a:p>
          <a:p>
            <a:pPr marL="0" indent="0">
              <a:buNone/>
            </a:pPr>
            <a:endParaRPr lang="en-ZA" sz="3600" dirty="0" smtClean="0"/>
          </a:p>
          <a:p>
            <a:endParaRPr lang="en-ZA" sz="3600" dirty="0" smtClean="0"/>
          </a:p>
          <a:p>
            <a:endParaRPr lang="en-ZA" sz="3600" dirty="0" smtClean="0"/>
          </a:p>
          <a:p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xmlns="" val="1797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1067"/>
            <a:ext cx="8229600" cy="1013835"/>
          </a:xfrm>
        </p:spPr>
        <p:txBody>
          <a:bodyPr/>
          <a:lstStyle/>
          <a:p>
            <a:r>
              <a:rPr lang="en-ZA" b="1" dirty="0" smtClean="0">
                <a:latin typeface="Arial Narrow" panose="020B0606020202030204" pitchFamily="34" charset="0"/>
              </a:rPr>
              <a:t>KEY: ACRONYMS</a:t>
            </a:r>
            <a:endParaRPr lang="en-ZA" b="1" dirty="0"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3964" y="1123142"/>
            <a:ext cx="8700654" cy="49623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sz="3600" dirty="0" smtClean="0"/>
          </a:p>
          <a:p>
            <a:endParaRPr lang="en-ZA" sz="3600" dirty="0" smtClean="0"/>
          </a:p>
          <a:p>
            <a:endParaRPr lang="en-ZA" sz="3600" dirty="0" smtClean="0"/>
          </a:p>
          <a:p>
            <a:endParaRPr lang="en-Z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9280" y="1025005"/>
            <a:ext cx="80975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NEMA – National Environmental Management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APPA – Atmospheric Pollution Prevention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ECA – Environment Conservation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NEM:AQA – National Environmental Management Air Quality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AEL – Atmospheric Emission Licence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WML – Waste Management Licence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PM – Particulate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C&amp;WM – line function – Branch Chemicals and 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PCN – Section 31L NEMA Pre-Compliance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CN – Compliance Notice in terms of NEMA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S31H Notice – Notice in terms of Section 31H of NEMA which requires certain information to be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 Narrow" panose="020B0606020202030204" pitchFamily="34" charset="0"/>
              </a:rPr>
              <a:t>PD – Pre-Directive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8537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2199</Words>
  <Application>Microsoft Office PowerPoint</Application>
  <PresentationFormat>On-screen Show (4:3)</PresentationFormat>
  <Paragraphs>388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COMPLIANCE WITH MES</vt:lpstr>
      <vt:lpstr>OBJECTIVES OF THE PRESENTATION</vt:lpstr>
      <vt:lpstr>FACILITATED APPROACH TO COMPLIANCE AND ENFORCEMENT </vt:lpstr>
      <vt:lpstr>COMPLIANCE PROMOTION AND COMPLIANCE VERIFICATION </vt:lpstr>
      <vt:lpstr>BACKGROUND</vt:lpstr>
      <vt:lpstr>Competence: National, Provincial, Local</vt:lpstr>
      <vt:lpstr>TOTAL NUMBER OF LOCAL AUTHORITY EMIS DESIGNATED</vt:lpstr>
      <vt:lpstr>COMPLIANCE STATUS</vt:lpstr>
      <vt:lpstr>KEY: ACRONYMS</vt:lpstr>
      <vt:lpstr>ENFORCEMENT STATUS</vt:lpstr>
      <vt:lpstr>ENFORCEMENT STATUS</vt:lpstr>
      <vt:lpstr>ENFORCEMENT STATUS</vt:lpstr>
      <vt:lpstr>ENFORCEMENT STATUS</vt:lpstr>
      <vt:lpstr>ESKOM KENDAL</vt:lpstr>
      <vt:lpstr>ESKOM LETHABO POWER STATION</vt:lpstr>
      <vt:lpstr>NATREF</vt:lpstr>
      <vt:lpstr>Slide 17</vt:lpstr>
      <vt:lpstr>CLINX</vt:lpstr>
      <vt:lpstr>CRIMINAL INVESTIGATIONSMES</vt:lpstr>
      <vt:lpstr>CRIMINAL INVESTIGATIONS</vt:lpstr>
      <vt:lpstr>EVRAZ HIGHVELD STEEL</vt:lpstr>
      <vt:lpstr>Slide 22</vt:lpstr>
      <vt:lpstr> CHALLENGES IN RELATION TO COMPLIANCE AND ENFORCEMENT </vt:lpstr>
      <vt:lpstr>Slide 24</vt:lpstr>
      <vt:lpstr>Slide 25</vt:lpstr>
    </vt:vector>
  </TitlesOfParts>
  <Company>Environmental Affairs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</dc:creator>
  <cp:lastModifiedBy>PUMZA</cp:lastModifiedBy>
  <cp:revision>101</cp:revision>
  <dcterms:created xsi:type="dcterms:W3CDTF">2017-04-03T07:19:10Z</dcterms:created>
  <dcterms:modified xsi:type="dcterms:W3CDTF">2017-11-09T09:22:33Z</dcterms:modified>
</cp:coreProperties>
</file>