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09" r:id="rId2"/>
    <p:sldId id="310" r:id="rId3"/>
    <p:sldId id="311" r:id="rId4"/>
    <p:sldId id="312" r:id="rId5"/>
    <p:sldId id="326" r:id="rId6"/>
    <p:sldId id="305" r:id="rId7"/>
    <p:sldId id="301" r:id="rId8"/>
    <p:sldId id="302" r:id="rId9"/>
    <p:sldId id="303" r:id="rId10"/>
    <p:sldId id="307" r:id="rId11"/>
    <p:sldId id="322" r:id="rId12"/>
    <p:sldId id="285" r:id="rId13"/>
    <p:sldId id="279" r:id="rId14"/>
    <p:sldId id="313" r:id="rId15"/>
    <p:sldId id="292" r:id="rId16"/>
    <p:sldId id="261" r:id="rId17"/>
    <p:sldId id="308" r:id="rId18"/>
    <p:sldId id="323" r:id="rId19"/>
    <p:sldId id="286" r:id="rId20"/>
    <p:sldId id="283" r:id="rId21"/>
    <p:sldId id="266" r:id="rId22"/>
    <p:sldId id="287" r:id="rId23"/>
    <p:sldId id="281" r:id="rId24"/>
    <p:sldId id="315" r:id="rId25"/>
    <p:sldId id="267" r:id="rId26"/>
    <p:sldId id="324" r:id="rId27"/>
    <p:sldId id="288" r:id="rId28"/>
    <p:sldId id="284" r:id="rId29"/>
    <p:sldId id="268" r:id="rId30"/>
    <p:sldId id="306" r:id="rId31"/>
    <p:sldId id="325" r:id="rId32"/>
    <p:sldId id="316" r:id="rId33"/>
    <p:sldId id="317" r:id="rId34"/>
    <p:sldId id="318" r:id="rId35"/>
    <p:sldId id="319" r:id="rId36"/>
    <p:sldId id="320" r:id="rId37"/>
    <p:sldId id="321" r:id="rId38"/>
  </p:sldIdLst>
  <p:sldSz cx="9906000" cy="6858000" type="A4"/>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60" d="100"/>
          <a:sy n="60" d="100"/>
        </p:scale>
        <p:origin x="-2880" y="-117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DEPARTMENTAL PERFORMANCE</a:t>
            </a:r>
          </a:p>
        </c:rich>
      </c:tx>
      <c:layout/>
    </c:title>
    <c:plotArea>
      <c:layout/>
      <c:barChart>
        <c:barDir val="col"/>
        <c:grouping val="clustered"/>
        <c:ser>
          <c:idx val="0"/>
          <c:order val="0"/>
          <c:tx>
            <c:strRef>
              <c:f>'Departmental Performance1'!$B$1</c:f>
              <c:strCache>
                <c:ptCount val="1"/>
                <c:pt idx="0">
                  <c:v>Target</c:v>
                </c:pt>
              </c:strCache>
            </c:strRef>
          </c:tx>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'Departmental Performance1'!$A$2</c:f>
              <c:strCache>
                <c:ptCount val="1"/>
                <c:pt idx="0">
                  <c:v>Quarter 2 Departmental Performance</c:v>
                </c:pt>
              </c:strCache>
            </c:strRef>
          </c:cat>
          <c:val>
            <c:numRef>
              <c:f>'Departmental Performance1'!$B$2</c:f>
              <c:numCache>
                <c:formatCode>General</c:formatCode>
                <c:ptCount val="1"/>
                <c:pt idx="0">
                  <c:v>22</c:v>
                </c:pt>
              </c:numCache>
            </c:numRef>
          </c:val>
        </c:ser>
        <c:ser>
          <c:idx val="1"/>
          <c:order val="1"/>
          <c:tx>
            <c:strRef>
              <c:f>'Departmental Performance1'!$C$1</c:f>
              <c:strCache>
                <c:ptCount val="1"/>
                <c:pt idx="0">
                  <c:v>Actual Performance</c:v>
                </c:pt>
              </c:strCache>
            </c:strRef>
          </c:tx>
          <c:spPr>
            <a:solidFill>
              <a:srgbClr val="00B050"/>
            </a:solidFill>
          </c:spPr>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'Departmental Performance1'!$A$2</c:f>
              <c:strCache>
                <c:ptCount val="1"/>
                <c:pt idx="0">
                  <c:v>Quarter 2 Departmental Performance</c:v>
                </c:pt>
              </c:strCache>
            </c:strRef>
          </c:cat>
          <c:val>
            <c:numRef>
              <c:f>'Departmental Performance1'!$C$2</c:f>
              <c:numCache>
                <c:formatCode>General</c:formatCode>
                <c:ptCount val="1"/>
                <c:pt idx="0">
                  <c:v>16</c:v>
                </c:pt>
              </c:numCache>
            </c:numRef>
          </c:val>
        </c:ser>
        <c:dLbls>
          <c:showVal val="1"/>
        </c:dLbls>
        <c:overlap val="-25"/>
        <c:axId val="88747008"/>
        <c:axId val="68854912"/>
      </c:barChart>
      <c:catAx>
        <c:axId val="88747008"/>
        <c:scaling>
          <c:orientation val="minMax"/>
        </c:scaling>
        <c:axPos val="b"/>
        <c:numFmt formatCode="General" sourceLinked="0"/>
        <c:majorTickMark val="none"/>
        <c:tickLblPos val="nextTo"/>
        <c:crossAx val="68854912"/>
        <c:crosses val="autoZero"/>
        <c:auto val="1"/>
        <c:lblAlgn val="ctr"/>
        <c:lblOffset val="100"/>
      </c:catAx>
      <c:valAx>
        <c:axId val="68854912"/>
        <c:scaling>
          <c:orientation val="minMax"/>
        </c:scaling>
        <c:delete val="1"/>
        <c:axPos val="l"/>
        <c:numFmt formatCode="General" sourceLinked="1"/>
        <c:tickLblPos val="none"/>
        <c:crossAx val="88747008"/>
        <c:crosses val="autoZero"/>
        <c:crossBetween val="between"/>
      </c:valAx>
    </c:plotArea>
    <c:legend>
      <c:legendPos val="t"/>
      <c:layout/>
      <c:txPr>
        <a:bodyPr/>
        <a:lstStyle/>
        <a:p>
          <a:pPr>
            <a:defRPr sz="180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sz="1600"/>
            </a:pPr>
            <a:r>
              <a:rPr lang="en-US" sz="1600"/>
              <a:t>PROGRAMME 1:  ADMINISTRATION</a:t>
            </a:r>
          </a:p>
        </c:rich>
      </c:tx>
    </c:title>
    <c:plotArea>
      <c:layout/>
      <c:barChart>
        <c:barDir val="col"/>
        <c:grouping val="clustered"/>
        <c:ser>
          <c:idx val="0"/>
          <c:order val="0"/>
          <c:tx>
            <c:strRef>
              <c:f>'Programme 1'!$B$1</c:f>
              <c:strCache>
                <c:ptCount val="1"/>
                <c:pt idx="0">
                  <c:v>Target</c:v>
                </c:pt>
              </c:strCache>
            </c:strRef>
          </c:tx>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'Programme 1'!$A$2</c:f>
              <c:strCache>
                <c:ptCount val="1"/>
                <c:pt idx="0">
                  <c:v>Programme 1: Performance</c:v>
                </c:pt>
              </c:strCache>
            </c:strRef>
          </c:cat>
          <c:val>
            <c:numRef>
              <c:f>'Programme 1'!$B$2</c:f>
              <c:numCache>
                <c:formatCode>General</c:formatCode>
                <c:ptCount val="1"/>
                <c:pt idx="0">
                  <c:v>9</c:v>
                </c:pt>
              </c:numCache>
            </c:numRef>
          </c:val>
        </c:ser>
        <c:ser>
          <c:idx val="1"/>
          <c:order val="1"/>
          <c:tx>
            <c:strRef>
              <c:f>'Programme 1'!$C$1</c:f>
              <c:strCache>
                <c:ptCount val="1"/>
                <c:pt idx="0">
                  <c:v>Actual Performance</c:v>
                </c:pt>
              </c:strCache>
            </c:strRef>
          </c:tx>
          <c:spPr>
            <a:solidFill>
              <a:srgbClr val="00B050"/>
            </a:solidFill>
          </c:spPr>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'Programme 1'!$A$2</c:f>
              <c:strCache>
                <c:ptCount val="1"/>
                <c:pt idx="0">
                  <c:v>Programme 1: Performance</c:v>
                </c:pt>
              </c:strCache>
            </c:strRef>
          </c:cat>
          <c:val>
            <c:numRef>
              <c:f>'Programme 1'!$C$2</c:f>
              <c:numCache>
                <c:formatCode>General</c:formatCode>
                <c:ptCount val="1"/>
                <c:pt idx="0">
                  <c:v>6</c:v>
                </c:pt>
              </c:numCache>
            </c:numRef>
          </c:val>
        </c:ser>
        <c:dLbls>
          <c:showVal val="1"/>
        </c:dLbls>
        <c:overlap val="-25"/>
        <c:axId val="96819840"/>
        <c:axId val="104198528"/>
      </c:barChart>
      <c:catAx>
        <c:axId val="96819840"/>
        <c:scaling>
          <c:orientation val="minMax"/>
        </c:scaling>
        <c:axPos val="b"/>
        <c:numFmt formatCode="General" sourceLinked="0"/>
        <c:majorTickMark val="none"/>
        <c:tickLblPos val="nextTo"/>
        <c:txPr>
          <a:bodyPr/>
          <a:lstStyle/>
          <a:p>
            <a:pPr>
              <a:defRPr sz="1400"/>
            </a:pPr>
            <a:endParaRPr lang="en-US"/>
          </a:p>
        </c:txPr>
        <c:crossAx val="104198528"/>
        <c:crosses val="autoZero"/>
        <c:auto val="1"/>
        <c:lblAlgn val="ctr"/>
        <c:lblOffset val="100"/>
      </c:catAx>
      <c:valAx>
        <c:axId val="104198528"/>
        <c:scaling>
          <c:orientation val="minMax"/>
        </c:scaling>
        <c:delete val="1"/>
        <c:axPos val="l"/>
        <c:numFmt formatCode="General" sourceLinked="1"/>
        <c:tickLblPos val="none"/>
        <c:crossAx val="96819840"/>
        <c:crosses val="autoZero"/>
        <c:crossBetween val="between"/>
      </c:valAx>
    </c:plotArea>
    <c:legend>
      <c:legendPos val="t"/>
      <c:txPr>
        <a:bodyPr/>
        <a:lstStyle/>
        <a:p>
          <a:pPr>
            <a:defRPr sz="1800"/>
          </a:pPr>
          <a:endParaRPr lang="en-US"/>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Programme 2: Intersectoral</a:t>
            </a:r>
            <a:r>
              <a:rPr lang="en-US" baseline="0"/>
              <a:t> Coordination and Strategic Partnerships</a:t>
            </a:r>
            <a:endParaRPr lang="en-US"/>
          </a:p>
        </c:rich>
      </c:tx>
    </c:title>
    <c:plotArea>
      <c:layout/>
      <c:barChart>
        <c:barDir val="col"/>
        <c:grouping val="clustered"/>
        <c:ser>
          <c:idx val="0"/>
          <c:order val="0"/>
          <c:tx>
            <c:strRef>
              <c:f>'Programme 2'!$B$1</c:f>
              <c:strCache>
                <c:ptCount val="1"/>
                <c:pt idx="0">
                  <c:v>Target</c:v>
                </c:pt>
              </c:strCache>
            </c:strRef>
          </c:tx>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'Programme 2'!$A$2</c:f>
              <c:strCache>
                <c:ptCount val="1"/>
                <c:pt idx="0">
                  <c:v>Programme 2: Performance</c:v>
                </c:pt>
              </c:strCache>
            </c:strRef>
          </c:cat>
          <c:val>
            <c:numRef>
              <c:f>'Programme 2'!$B$2</c:f>
              <c:numCache>
                <c:formatCode>General</c:formatCode>
                <c:ptCount val="1"/>
                <c:pt idx="0">
                  <c:v>7</c:v>
                </c:pt>
              </c:numCache>
            </c:numRef>
          </c:val>
        </c:ser>
        <c:ser>
          <c:idx val="1"/>
          <c:order val="1"/>
          <c:tx>
            <c:strRef>
              <c:f>'Programme 2'!$C$1</c:f>
              <c:strCache>
                <c:ptCount val="1"/>
                <c:pt idx="0">
                  <c:v>Actual Performance</c:v>
                </c:pt>
              </c:strCache>
            </c:strRef>
          </c:tx>
          <c:spPr>
            <a:solidFill>
              <a:srgbClr val="00B050"/>
            </a:solidFill>
          </c:spPr>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'Programme 2'!$A$2</c:f>
              <c:strCache>
                <c:ptCount val="1"/>
                <c:pt idx="0">
                  <c:v>Programme 2: Performance</c:v>
                </c:pt>
              </c:strCache>
            </c:strRef>
          </c:cat>
          <c:val>
            <c:numRef>
              <c:f>'Programme 2'!$C$2</c:f>
              <c:numCache>
                <c:formatCode>General</c:formatCode>
                <c:ptCount val="1"/>
                <c:pt idx="0">
                  <c:v>3</c:v>
                </c:pt>
              </c:numCache>
            </c:numRef>
          </c:val>
        </c:ser>
        <c:dLbls>
          <c:showVal val="1"/>
        </c:dLbls>
        <c:overlap val="-25"/>
        <c:axId val="109758720"/>
        <c:axId val="109641728"/>
      </c:barChart>
      <c:catAx>
        <c:axId val="109758720"/>
        <c:scaling>
          <c:orientation val="minMax"/>
        </c:scaling>
        <c:axPos val="b"/>
        <c:numFmt formatCode="General" sourceLinked="0"/>
        <c:majorTickMark val="none"/>
        <c:tickLblPos val="nextTo"/>
        <c:txPr>
          <a:bodyPr/>
          <a:lstStyle/>
          <a:p>
            <a:pPr>
              <a:defRPr sz="1400"/>
            </a:pPr>
            <a:endParaRPr lang="en-US"/>
          </a:p>
        </c:txPr>
        <c:crossAx val="109641728"/>
        <c:crosses val="autoZero"/>
        <c:auto val="1"/>
        <c:lblAlgn val="ctr"/>
        <c:lblOffset val="100"/>
      </c:catAx>
      <c:valAx>
        <c:axId val="109641728"/>
        <c:scaling>
          <c:orientation val="minMax"/>
        </c:scaling>
        <c:delete val="1"/>
        <c:axPos val="l"/>
        <c:numFmt formatCode="General" sourceLinked="1"/>
        <c:majorTickMark val="none"/>
        <c:tickLblPos val="none"/>
        <c:crossAx val="109758720"/>
        <c:crosses val="autoZero"/>
        <c:crossBetween val="between"/>
      </c:valAx>
    </c:plotArea>
    <c:legend>
      <c:legendPos val="t"/>
      <c:txPr>
        <a:bodyPr/>
        <a:lstStyle/>
        <a:p>
          <a:pPr>
            <a:defRPr sz="1800"/>
          </a:pPr>
          <a:endParaRPr lang="en-US"/>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PROGRAMME</a:t>
            </a:r>
            <a:r>
              <a:rPr lang="en-US" baseline="0"/>
              <a:t> 3: LEGISLATION AND POLICY DEVELOPMENT</a:t>
            </a:r>
          </a:p>
        </c:rich>
      </c:tx>
    </c:title>
    <c:plotArea>
      <c:layout/>
      <c:barChart>
        <c:barDir val="col"/>
        <c:grouping val="clustered"/>
        <c:ser>
          <c:idx val="0"/>
          <c:order val="0"/>
          <c:tx>
            <c:strRef>
              <c:f>'Programme 3'!$B$1</c:f>
              <c:strCache>
                <c:ptCount val="1"/>
                <c:pt idx="0">
                  <c:v>Target</c:v>
                </c:pt>
              </c:strCache>
            </c:strRef>
          </c:tx>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'Programme 3'!$A$2</c:f>
              <c:strCache>
                <c:ptCount val="1"/>
                <c:pt idx="0">
                  <c:v>Programme 3: Performance</c:v>
                </c:pt>
              </c:strCache>
            </c:strRef>
          </c:cat>
          <c:val>
            <c:numRef>
              <c:f>'Programme 3'!$B$2</c:f>
              <c:numCache>
                <c:formatCode>General</c:formatCode>
                <c:ptCount val="1"/>
                <c:pt idx="0">
                  <c:v>2</c:v>
                </c:pt>
              </c:numCache>
            </c:numRef>
          </c:val>
        </c:ser>
        <c:ser>
          <c:idx val="1"/>
          <c:order val="1"/>
          <c:tx>
            <c:strRef>
              <c:f>'Programme 3'!$C$1</c:f>
              <c:strCache>
                <c:ptCount val="1"/>
                <c:pt idx="0">
                  <c:v>Actual Performance</c:v>
                </c:pt>
              </c:strCache>
            </c:strRef>
          </c:tx>
          <c:spPr>
            <a:solidFill>
              <a:srgbClr val="00B050"/>
            </a:solidFill>
          </c:spPr>
          <c:dLbls>
            <c:spPr>
              <a:noFill/>
              <a:ln>
                <a:noFill/>
              </a:ln>
              <a:effectLst/>
            </c:spPr>
            <c:txPr>
              <a:bodyPr/>
              <a:lstStyle/>
              <a:p>
                <a:pPr>
                  <a:defRPr sz="1800"/>
                </a:pPr>
                <a:endParaRPr lang="en-US"/>
              </a:p>
            </c:txPr>
            <c:showVal val="1"/>
            <c:extLst>
              <c:ext xmlns:c15="http://schemas.microsoft.com/office/drawing/2012/chart" uri="{CE6537A1-D6FC-4f65-9D91-7224C49458BB}">
                <c15:layout/>
                <c15:showLeaderLines val="0"/>
              </c:ext>
            </c:extLst>
          </c:dLbls>
          <c:cat>
            <c:strRef>
              <c:f>'Programme 3'!$A$2</c:f>
              <c:strCache>
                <c:ptCount val="1"/>
                <c:pt idx="0">
                  <c:v>Programme 3: Performance</c:v>
                </c:pt>
              </c:strCache>
            </c:strRef>
          </c:cat>
          <c:val>
            <c:numRef>
              <c:f>'Programme 3'!$C$2</c:f>
              <c:numCache>
                <c:formatCode>General</c:formatCode>
                <c:ptCount val="1"/>
                <c:pt idx="0">
                  <c:v>2</c:v>
                </c:pt>
              </c:numCache>
            </c:numRef>
          </c:val>
        </c:ser>
        <c:dLbls>
          <c:showVal val="1"/>
        </c:dLbls>
        <c:overlap val="-25"/>
        <c:axId val="110180224"/>
        <c:axId val="110181760"/>
      </c:barChart>
      <c:catAx>
        <c:axId val="110180224"/>
        <c:scaling>
          <c:orientation val="minMax"/>
        </c:scaling>
        <c:axPos val="b"/>
        <c:numFmt formatCode="General" sourceLinked="0"/>
        <c:majorTickMark val="none"/>
        <c:tickLblPos val="nextTo"/>
        <c:txPr>
          <a:bodyPr/>
          <a:lstStyle/>
          <a:p>
            <a:pPr>
              <a:defRPr sz="1400"/>
            </a:pPr>
            <a:endParaRPr lang="en-US"/>
          </a:p>
        </c:txPr>
        <c:crossAx val="110181760"/>
        <c:crosses val="autoZero"/>
        <c:auto val="1"/>
        <c:lblAlgn val="ctr"/>
        <c:lblOffset val="100"/>
      </c:catAx>
      <c:valAx>
        <c:axId val="110181760"/>
        <c:scaling>
          <c:orientation val="minMax"/>
        </c:scaling>
        <c:delete val="1"/>
        <c:axPos val="l"/>
        <c:numFmt formatCode="General" sourceLinked="1"/>
        <c:tickLblPos val="none"/>
        <c:crossAx val="110180224"/>
        <c:crosses val="autoZero"/>
        <c:crossBetween val="between"/>
      </c:valAx>
    </c:plotArea>
    <c:legend>
      <c:legendPos val="t"/>
      <c:txPr>
        <a:bodyPr/>
        <a:lstStyle/>
        <a:p>
          <a:pPr>
            <a:defRPr sz="1800"/>
          </a:pPr>
          <a:endParaRPr lang="en-U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title>
      <c:tx>
        <c:rich>
          <a:bodyPr/>
          <a:lstStyle/>
          <a:p>
            <a:pPr>
              <a:defRPr/>
            </a:pPr>
            <a:r>
              <a:rPr lang="en-US"/>
              <a:t>CIVILIAN</a:t>
            </a:r>
            <a:r>
              <a:rPr lang="en-US" baseline="0"/>
              <a:t> OVERSIGHT, MONITORING AND EVALUATION</a:t>
            </a:r>
            <a:endParaRPr lang="en-US"/>
          </a:p>
        </c:rich>
      </c:tx>
    </c:title>
    <c:plotArea>
      <c:layout/>
      <c:barChart>
        <c:barDir val="col"/>
        <c:grouping val="clustered"/>
        <c:ser>
          <c:idx val="0"/>
          <c:order val="0"/>
          <c:tx>
            <c:strRef>
              <c:f>'Programme 4'!$B$1</c:f>
              <c:strCache>
                <c:ptCount val="1"/>
                <c:pt idx="0">
                  <c:v>Target</c:v>
                </c:pt>
              </c:strCache>
            </c:strRef>
          </c:tx>
          <c:dLbls>
            <c:spPr>
              <a:noFill/>
              <a:ln>
                <a:noFill/>
              </a:ln>
              <a:effectLst/>
            </c:spPr>
            <c:txPr>
              <a:bodyPr/>
              <a:lstStyle/>
              <a:p>
                <a:pPr>
                  <a:defRPr sz="1600"/>
                </a:pPr>
                <a:endParaRPr lang="en-US"/>
              </a:p>
            </c:txPr>
            <c:showVal val="1"/>
            <c:extLst>
              <c:ext xmlns:c15="http://schemas.microsoft.com/office/drawing/2012/chart" uri="{CE6537A1-D6FC-4f65-9D91-7224C49458BB}">
                <c15:layout/>
                <c15:showLeaderLines val="0"/>
              </c:ext>
            </c:extLst>
          </c:dLbls>
          <c:cat>
            <c:strRef>
              <c:f>'Programme 4'!$A$2</c:f>
              <c:strCache>
                <c:ptCount val="1"/>
                <c:pt idx="0">
                  <c:v>Programme 4: Performance</c:v>
                </c:pt>
              </c:strCache>
            </c:strRef>
          </c:cat>
          <c:val>
            <c:numRef>
              <c:f>'Programme 4'!$B$2</c:f>
              <c:numCache>
                <c:formatCode>General</c:formatCode>
                <c:ptCount val="1"/>
                <c:pt idx="0">
                  <c:v>4</c:v>
                </c:pt>
              </c:numCache>
            </c:numRef>
          </c:val>
        </c:ser>
        <c:ser>
          <c:idx val="1"/>
          <c:order val="1"/>
          <c:tx>
            <c:strRef>
              <c:f>'Programme 4'!$C$1</c:f>
              <c:strCache>
                <c:ptCount val="1"/>
                <c:pt idx="0">
                  <c:v>Actual Performance</c:v>
                </c:pt>
              </c:strCache>
            </c:strRef>
          </c:tx>
          <c:spPr>
            <a:solidFill>
              <a:srgbClr val="00B050"/>
            </a:solidFill>
          </c:spPr>
          <c:dLbls>
            <c:spPr>
              <a:noFill/>
              <a:ln>
                <a:noFill/>
              </a:ln>
              <a:effectLst/>
            </c:spPr>
            <c:txPr>
              <a:bodyPr/>
              <a:lstStyle/>
              <a:p>
                <a:pPr>
                  <a:defRPr sz="1600"/>
                </a:pPr>
                <a:endParaRPr lang="en-US"/>
              </a:p>
            </c:txPr>
            <c:showVal val="1"/>
            <c:extLst>
              <c:ext xmlns:c15="http://schemas.microsoft.com/office/drawing/2012/chart" uri="{CE6537A1-D6FC-4f65-9D91-7224C49458BB}">
                <c15:layout/>
                <c15:showLeaderLines val="0"/>
              </c:ext>
            </c:extLst>
          </c:dLbls>
          <c:cat>
            <c:strRef>
              <c:f>'Programme 4'!$A$2</c:f>
              <c:strCache>
                <c:ptCount val="1"/>
                <c:pt idx="0">
                  <c:v>Programme 4: Performance</c:v>
                </c:pt>
              </c:strCache>
            </c:strRef>
          </c:cat>
          <c:val>
            <c:numRef>
              <c:f>'Programme 4'!$C$2</c:f>
              <c:numCache>
                <c:formatCode>General</c:formatCode>
                <c:ptCount val="1"/>
                <c:pt idx="0">
                  <c:v>4</c:v>
                </c:pt>
              </c:numCache>
            </c:numRef>
          </c:val>
        </c:ser>
        <c:dLbls>
          <c:showVal val="1"/>
        </c:dLbls>
        <c:overlap val="-25"/>
        <c:axId val="110482560"/>
        <c:axId val="110484096"/>
      </c:barChart>
      <c:catAx>
        <c:axId val="110482560"/>
        <c:scaling>
          <c:orientation val="minMax"/>
        </c:scaling>
        <c:axPos val="b"/>
        <c:numFmt formatCode="General" sourceLinked="0"/>
        <c:majorTickMark val="none"/>
        <c:tickLblPos val="nextTo"/>
        <c:txPr>
          <a:bodyPr/>
          <a:lstStyle/>
          <a:p>
            <a:pPr>
              <a:defRPr sz="1600"/>
            </a:pPr>
            <a:endParaRPr lang="en-US"/>
          </a:p>
        </c:txPr>
        <c:crossAx val="110484096"/>
        <c:crosses val="autoZero"/>
        <c:auto val="1"/>
        <c:lblAlgn val="ctr"/>
        <c:lblOffset val="100"/>
      </c:catAx>
      <c:valAx>
        <c:axId val="110484096"/>
        <c:scaling>
          <c:orientation val="minMax"/>
        </c:scaling>
        <c:delete val="1"/>
        <c:axPos val="l"/>
        <c:numFmt formatCode="General" sourceLinked="1"/>
        <c:tickLblPos val="none"/>
        <c:crossAx val="110482560"/>
        <c:crosses val="autoZero"/>
        <c:crossBetween val="between"/>
      </c:valAx>
    </c:plotArea>
    <c:legend>
      <c:legendPos val="t"/>
      <c:txPr>
        <a:bodyPr/>
        <a:lstStyle/>
        <a:p>
          <a:pPr>
            <a:defRPr sz="1800"/>
          </a:pPr>
          <a:endParaRPr lang="en-US"/>
        </a:p>
      </c:txP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336" cy="496967"/>
          </a:xfrm>
          <a:prstGeom prst="rect">
            <a:avLst/>
          </a:prstGeom>
        </p:spPr>
        <p:txBody>
          <a:bodyPr vert="horz" lIns="91111" tIns="45555" rIns="91111" bIns="45555" rtlCol="0"/>
          <a:lstStyle>
            <a:lvl1pPr algn="l">
              <a:defRPr sz="1200"/>
            </a:lvl1pPr>
          </a:lstStyle>
          <a:p>
            <a:endParaRPr lang="en-ZA" dirty="0"/>
          </a:p>
        </p:txBody>
      </p:sp>
      <p:sp>
        <p:nvSpPr>
          <p:cNvPr id="3" name="Date Placeholder 2"/>
          <p:cNvSpPr>
            <a:spLocks noGrp="1"/>
          </p:cNvSpPr>
          <p:nvPr>
            <p:ph type="dt" idx="1"/>
          </p:nvPr>
        </p:nvSpPr>
        <p:spPr>
          <a:xfrm>
            <a:off x="3848577" y="0"/>
            <a:ext cx="2944336" cy="496967"/>
          </a:xfrm>
          <a:prstGeom prst="rect">
            <a:avLst/>
          </a:prstGeom>
        </p:spPr>
        <p:txBody>
          <a:bodyPr vert="horz" lIns="91111" tIns="45555" rIns="91111" bIns="45555" rtlCol="0"/>
          <a:lstStyle>
            <a:lvl1pPr algn="r">
              <a:defRPr sz="1200"/>
            </a:lvl1pPr>
          </a:lstStyle>
          <a:p>
            <a:fld id="{4680BFA0-709D-4DEB-B32A-7A7E91E9BE12}" type="datetimeFigureOut">
              <a:rPr lang="en-ZA" smtClean="0"/>
              <a:pPr/>
              <a:t>2017/11/09</a:t>
            </a:fld>
            <a:endParaRPr lang="en-ZA" dirty="0"/>
          </a:p>
        </p:txBody>
      </p:sp>
      <p:sp>
        <p:nvSpPr>
          <p:cNvPr id="4" name="Slide Image Placeholder 3"/>
          <p:cNvSpPr>
            <a:spLocks noGrp="1" noRot="1" noChangeAspect="1"/>
          </p:cNvSpPr>
          <p:nvPr>
            <p:ph type="sldImg" idx="2"/>
          </p:nvPr>
        </p:nvSpPr>
        <p:spPr>
          <a:xfrm>
            <a:off x="706438" y="744538"/>
            <a:ext cx="5381625" cy="3725862"/>
          </a:xfrm>
          <a:prstGeom prst="rect">
            <a:avLst/>
          </a:prstGeom>
          <a:noFill/>
          <a:ln w="12700">
            <a:solidFill>
              <a:prstClr val="black"/>
            </a:solidFill>
          </a:ln>
        </p:spPr>
        <p:txBody>
          <a:bodyPr vert="horz" lIns="91111" tIns="45555" rIns="91111" bIns="45555" rtlCol="0" anchor="ctr"/>
          <a:lstStyle/>
          <a:p>
            <a:endParaRPr lang="en-ZA" dirty="0"/>
          </a:p>
        </p:txBody>
      </p:sp>
      <p:sp>
        <p:nvSpPr>
          <p:cNvPr id="5" name="Notes Placeholder 4"/>
          <p:cNvSpPr>
            <a:spLocks noGrp="1"/>
          </p:cNvSpPr>
          <p:nvPr>
            <p:ph type="body" sz="quarter" idx="3"/>
          </p:nvPr>
        </p:nvSpPr>
        <p:spPr>
          <a:xfrm>
            <a:off x="678974" y="4717217"/>
            <a:ext cx="5436552" cy="4469526"/>
          </a:xfrm>
          <a:prstGeom prst="rect">
            <a:avLst/>
          </a:prstGeom>
        </p:spPr>
        <p:txBody>
          <a:bodyPr vert="horz" lIns="91111" tIns="45555" rIns="91111" bIns="455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2847"/>
            <a:ext cx="2944336" cy="496966"/>
          </a:xfrm>
          <a:prstGeom prst="rect">
            <a:avLst/>
          </a:prstGeom>
        </p:spPr>
        <p:txBody>
          <a:bodyPr vert="horz" lIns="91111" tIns="45555" rIns="91111" bIns="4555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8577" y="9432847"/>
            <a:ext cx="2944336" cy="496966"/>
          </a:xfrm>
          <a:prstGeom prst="rect">
            <a:avLst/>
          </a:prstGeom>
        </p:spPr>
        <p:txBody>
          <a:bodyPr vert="horz" lIns="91111" tIns="45555" rIns="91111" bIns="45555" rtlCol="0" anchor="b"/>
          <a:lstStyle>
            <a:lvl1pPr algn="r">
              <a:defRPr sz="1200"/>
            </a:lvl1pPr>
          </a:lstStyle>
          <a:p>
            <a:fld id="{06E112D9-3DFA-4B90-818C-6B7557446535}" type="slidenum">
              <a:rPr lang="en-ZA" smtClean="0"/>
              <a:pPr/>
              <a:t>‹#›</a:t>
            </a:fld>
            <a:endParaRPr lang="en-ZA" dirty="0"/>
          </a:p>
        </p:txBody>
      </p:sp>
    </p:spTree>
    <p:extLst>
      <p:ext uri="{BB962C8B-B14F-4D97-AF65-F5344CB8AC3E}">
        <p14:creationId xmlns:p14="http://schemas.microsoft.com/office/powerpoint/2010/main" xmlns="" val="291018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E112D9-3DFA-4B90-818C-6B7557446535}" type="slidenum">
              <a:rPr lang="en-ZA" smtClean="0"/>
              <a:pPr/>
              <a:t>19</a:t>
            </a:fld>
            <a:endParaRPr lang="en-ZA" dirty="0"/>
          </a:p>
        </p:txBody>
      </p:sp>
    </p:spTree>
    <p:extLst>
      <p:ext uri="{BB962C8B-B14F-4D97-AF65-F5344CB8AC3E}">
        <p14:creationId xmlns:p14="http://schemas.microsoft.com/office/powerpoint/2010/main" xmlns="" val="154076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876371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495300" y="1600201"/>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AD7FE719-426F-4124-9287-9A2B0B70D650}" type="datetime1">
              <a:rPr lang="en-ZA" smtClean="0"/>
              <a:pPr/>
              <a:t>2017/11/09</a:t>
            </a:fld>
            <a:endParaRPr lang="en-ZA"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108693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a:prstGeom prst="rect">
            <a:avLst/>
          </a:prstGeo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95300" y="274639"/>
            <a:ext cx="652145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1451CCFF-649F-4384-B56E-8D9E3D205D3A}" type="datetime1">
              <a:rPr lang="en-ZA" smtClean="0"/>
              <a:pPr/>
              <a:t>2017/11/09</a:t>
            </a:fld>
            <a:endParaRPr lang="en-ZA"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1460008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95300" y="1600201"/>
            <a:ext cx="89154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BC50FE1E-B192-46AE-9A5D-8CBF3A4ED429}" type="datetime1">
              <a:rPr lang="en-ZA" smtClean="0"/>
              <a:pPr/>
              <a:t>2017/11/09</a:t>
            </a:fld>
            <a:endParaRPr lang="en-ZA"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281308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a:prstGeom prst="rect">
            <a:avLst/>
          </a:prstGeom>
        </p:spPr>
        <p:txBody>
          <a:bodyPr anchor="t"/>
          <a:lstStyle>
            <a:lvl1pPr algn="l">
              <a:defRPr sz="40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782506"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BB96906D-2DF0-42CC-B158-4ABD3BCD219B}" type="datetime1">
              <a:rPr lang="en-ZA" smtClean="0"/>
              <a:pPr/>
              <a:t>2017/11/09</a:t>
            </a:fld>
            <a:endParaRPr lang="en-ZA"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276902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49530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3555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78A9503D-BEE5-4598-8AC2-ABB173877C03}" type="datetime1">
              <a:rPr lang="en-ZA" smtClean="0"/>
              <a:pPr/>
              <a:t>2017/11/09</a:t>
            </a:fld>
            <a:endParaRPr lang="en-ZA"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207632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a:xfrm>
            <a:off x="495300" y="6356351"/>
            <a:ext cx="2311400" cy="365125"/>
          </a:xfrm>
          <a:prstGeom prst="rect">
            <a:avLst/>
          </a:prstGeom>
        </p:spPr>
        <p:txBody>
          <a:bodyPr/>
          <a:lstStyle/>
          <a:p>
            <a:fld id="{60B4F4B3-C778-41EF-93D3-84026026589C}" type="datetime1">
              <a:rPr lang="en-ZA" smtClean="0"/>
              <a:pPr/>
              <a:t>2017/11/09</a:t>
            </a:fld>
            <a:endParaRPr lang="en-ZA" dirty="0"/>
          </a:p>
        </p:txBody>
      </p:sp>
      <p:sp>
        <p:nvSpPr>
          <p:cNvPr id="8" name="Footer Placeholder 7"/>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9" name="Slide Number Placeholder 8"/>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37111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ZA"/>
          </a:p>
        </p:txBody>
      </p:sp>
      <p:sp>
        <p:nvSpPr>
          <p:cNvPr id="3" name="Date Placeholder 2"/>
          <p:cNvSpPr>
            <a:spLocks noGrp="1"/>
          </p:cNvSpPr>
          <p:nvPr>
            <p:ph type="dt" sz="half" idx="10"/>
          </p:nvPr>
        </p:nvSpPr>
        <p:spPr>
          <a:xfrm>
            <a:off x="495300" y="6356351"/>
            <a:ext cx="2311400" cy="365125"/>
          </a:xfrm>
          <a:prstGeom prst="rect">
            <a:avLst/>
          </a:prstGeom>
        </p:spPr>
        <p:txBody>
          <a:bodyPr/>
          <a:lstStyle/>
          <a:p>
            <a:fld id="{4FC8CD2B-C972-4278-A458-591BE689CECD}" type="datetime1">
              <a:rPr lang="en-ZA" smtClean="0"/>
              <a:pPr/>
              <a:t>2017/11/09</a:t>
            </a:fld>
            <a:endParaRPr lang="en-ZA" dirty="0"/>
          </a:p>
        </p:txBody>
      </p:sp>
      <p:sp>
        <p:nvSpPr>
          <p:cNvPr id="4" name="Footer Placeholder 3"/>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5" name="Slide Number Placeholder 4"/>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4168665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1"/>
            <a:ext cx="2311400" cy="365125"/>
          </a:xfrm>
          <a:prstGeom prst="rect">
            <a:avLst/>
          </a:prstGeom>
        </p:spPr>
        <p:txBody>
          <a:bodyPr/>
          <a:lstStyle/>
          <a:p>
            <a:fld id="{701A3039-F89D-4D15-B4C5-675E9D324F50}" type="datetime1">
              <a:rPr lang="en-ZA" smtClean="0"/>
              <a:pPr/>
              <a:t>2017/11/09</a:t>
            </a:fld>
            <a:endParaRPr lang="en-ZA" dirty="0"/>
          </a:p>
        </p:txBody>
      </p:sp>
      <p:sp>
        <p:nvSpPr>
          <p:cNvPr id="3" name="Footer Placeholder 2"/>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4" name="Slide Number Placeholder 3"/>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62159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a:prstGeom prst="rect">
            <a:avLst/>
          </a:prstGeo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2971" y="273051"/>
            <a:ext cx="553772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1"/>
            <a:ext cx="3259006"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7BE9F7D4-B05E-488B-B20B-273F8E927822}" type="datetime1">
              <a:rPr lang="en-ZA" smtClean="0"/>
              <a:pPr/>
              <a:t>2017/11/09</a:t>
            </a:fld>
            <a:endParaRPr lang="en-ZA"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93189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a:prstGeom prst="rect">
            <a:avLst/>
          </a:prstGeo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645"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A601F5B5-0CF8-437A-AEB7-1B1EAD3DCA1F}" type="datetime1">
              <a:rPr lang="en-ZA" smtClean="0"/>
              <a:pPr/>
              <a:t>2017/11/09</a:t>
            </a:fld>
            <a:endParaRPr lang="en-ZA"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ZA" dirty="0"/>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BA5A4CB3-BD92-4D0F-B4D4-2CAB8B565D49}" type="slidenum">
              <a:rPr lang="en-ZA" smtClean="0"/>
              <a:pPr/>
              <a:t>‹#›</a:t>
            </a:fld>
            <a:endParaRPr lang="en-ZA" dirty="0"/>
          </a:p>
        </p:txBody>
      </p:sp>
    </p:spTree>
    <p:extLst>
      <p:ext uri="{BB962C8B-B14F-4D97-AF65-F5344CB8AC3E}">
        <p14:creationId xmlns:p14="http://schemas.microsoft.com/office/powerpoint/2010/main" xmlns="" val="398734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311"/>
          <p:cNvSpPr>
            <a:spLocks noChangeArrowheads="1"/>
          </p:cNvSpPr>
          <p:nvPr userDrawn="1"/>
        </p:nvSpPr>
        <p:spPr bwMode="auto">
          <a:xfrm>
            <a:off x="0" y="6477000"/>
            <a:ext cx="9906000" cy="381000"/>
          </a:xfrm>
          <a:prstGeom prst="rect">
            <a:avLst/>
          </a:prstGeom>
          <a:solidFill>
            <a:srgbClr val="C0C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marL="0" marR="0" lvl="0" indent="0" algn="r" defTabSz="914400" eaLnBrk="0" fontAlgn="auto" latinLnBrk="0" hangingPunct="0">
              <a:lnSpc>
                <a:spcPct val="100000"/>
              </a:lnSpc>
              <a:spcBef>
                <a:spcPts val="0"/>
              </a:spcBef>
              <a:spcAft>
                <a:spcPts val="0"/>
              </a:spcAft>
              <a:buClrTx/>
              <a:buSzTx/>
              <a:buFontTx/>
              <a:buNone/>
              <a:tabLst/>
              <a:defRPr/>
            </a:pPr>
            <a:endParaRPr kumimoji="0" lang="zh-CN" altLang="en-US" sz="2000" b="1" i="0" u="none" strike="noStrike" kern="0" cap="none" spc="0" normalizeH="0" baseline="0" noProof="0" smtClean="0">
              <a:ln>
                <a:noFill/>
              </a:ln>
              <a:solidFill>
                <a:srgbClr val="BBE0E3"/>
              </a:solidFill>
              <a:effectLst/>
              <a:uLnTx/>
              <a:uFillTx/>
              <a:latin typeface="Lucida Sans Unicode" pitchFamily="34" charset="0"/>
              <a:ea typeface="굴림" pitchFamily="34" charset="-127"/>
            </a:endParaRPr>
          </a:p>
        </p:txBody>
      </p:sp>
      <p:sp>
        <p:nvSpPr>
          <p:cNvPr id="8" name="Rectangle 305"/>
          <p:cNvSpPr>
            <a:spLocks noChangeArrowheads="1"/>
          </p:cNvSpPr>
          <p:nvPr userDrawn="1"/>
        </p:nvSpPr>
        <p:spPr bwMode="auto">
          <a:xfrm>
            <a:off x="0" y="981075"/>
            <a:ext cx="9906000" cy="369888"/>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marL="0" marR="0" lvl="0" indent="0" algn="r" defTabSz="914400" eaLnBrk="0" fontAlgn="auto" latinLnBrk="0" hangingPunct="0">
              <a:lnSpc>
                <a:spcPct val="100000"/>
              </a:lnSpc>
              <a:spcBef>
                <a:spcPts val="0"/>
              </a:spcBef>
              <a:spcAft>
                <a:spcPts val="0"/>
              </a:spcAft>
              <a:buClrTx/>
              <a:buSzTx/>
              <a:buFontTx/>
              <a:buNone/>
              <a:tabLst/>
              <a:defRPr/>
            </a:pPr>
            <a:endParaRPr kumimoji="0" lang="zh-CN" altLang="en-US" sz="2000" b="1" i="0" u="none" strike="noStrike" kern="0" cap="none" spc="0" normalizeH="0" baseline="0" noProof="0" smtClean="0">
              <a:ln>
                <a:noFill/>
              </a:ln>
              <a:solidFill>
                <a:srgbClr val="BBE0E3"/>
              </a:solidFill>
              <a:effectLst/>
              <a:uLnTx/>
              <a:uFillTx/>
              <a:latin typeface="Lucida Sans Unicode" pitchFamily="34" charset="0"/>
              <a:ea typeface="굴림" pitchFamily="34" charset="-127"/>
            </a:endParaRPr>
          </a:p>
        </p:txBody>
      </p:sp>
      <p:sp>
        <p:nvSpPr>
          <p:cNvPr id="9" name="AutoShape 309"/>
          <p:cNvSpPr>
            <a:spLocks noChangeArrowheads="1"/>
          </p:cNvSpPr>
          <p:nvPr userDrawn="1"/>
        </p:nvSpPr>
        <p:spPr bwMode="auto">
          <a:xfrm>
            <a:off x="8396288" y="11382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marL="0" marR="0" lvl="0" indent="0" algn="r" defTabSz="914400" eaLnBrk="0" fontAlgn="auto" latinLnBrk="0" hangingPunct="0">
              <a:lnSpc>
                <a:spcPct val="100000"/>
              </a:lnSpc>
              <a:spcBef>
                <a:spcPts val="0"/>
              </a:spcBef>
              <a:spcAft>
                <a:spcPts val="0"/>
              </a:spcAft>
              <a:buClrTx/>
              <a:buSzTx/>
              <a:buFontTx/>
              <a:buNone/>
              <a:tabLst/>
              <a:defRPr/>
            </a:pPr>
            <a:endParaRPr kumimoji="0" lang="zh-CN" altLang="en-US" sz="2000" b="1" i="0" u="none" strike="noStrike" kern="0" cap="none" spc="0" normalizeH="0" baseline="0" noProof="0" smtClean="0">
              <a:ln>
                <a:noFill/>
              </a:ln>
              <a:solidFill>
                <a:srgbClr val="BBE0E3"/>
              </a:solidFill>
              <a:effectLst/>
              <a:uLnTx/>
              <a:uFillTx/>
              <a:latin typeface="Lucida Sans Unicode" pitchFamily="34" charset="0"/>
              <a:ea typeface="굴림" pitchFamily="34" charset="-127"/>
            </a:endParaRPr>
          </a:p>
        </p:txBody>
      </p:sp>
      <p:sp>
        <p:nvSpPr>
          <p:cNvPr id="10" name="AutoShape 310"/>
          <p:cNvSpPr>
            <a:spLocks noChangeArrowheads="1"/>
          </p:cNvSpPr>
          <p:nvPr userDrawn="1"/>
        </p:nvSpPr>
        <p:spPr bwMode="auto">
          <a:xfrm>
            <a:off x="9126538" y="11382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marL="0" marR="0" lvl="0" indent="0" algn="r" defTabSz="914400" eaLnBrk="0" fontAlgn="auto" latinLnBrk="0" hangingPunct="0">
              <a:lnSpc>
                <a:spcPct val="100000"/>
              </a:lnSpc>
              <a:spcBef>
                <a:spcPts val="0"/>
              </a:spcBef>
              <a:spcAft>
                <a:spcPts val="0"/>
              </a:spcAft>
              <a:buClrTx/>
              <a:buSzTx/>
              <a:buFontTx/>
              <a:buNone/>
              <a:tabLst/>
              <a:defRPr/>
            </a:pPr>
            <a:endParaRPr kumimoji="0" lang="zh-CN" altLang="en-US" sz="2000" b="1" i="0" u="none" strike="noStrike" kern="0" cap="none" spc="0" normalizeH="0" baseline="0" noProof="0" smtClean="0">
              <a:ln>
                <a:noFill/>
              </a:ln>
              <a:solidFill>
                <a:srgbClr val="BBE0E3"/>
              </a:solidFill>
              <a:effectLst/>
              <a:uLnTx/>
              <a:uFillTx/>
              <a:latin typeface="Lucida Sans Unicode" pitchFamily="34" charset="0"/>
              <a:ea typeface="굴림" pitchFamily="34" charset="-127"/>
            </a:endParaRPr>
          </a:p>
        </p:txBody>
      </p:sp>
      <p:sp>
        <p:nvSpPr>
          <p:cNvPr id="11" name="AutoShape 309"/>
          <p:cNvSpPr>
            <a:spLocks noChangeArrowheads="1"/>
          </p:cNvSpPr>
          <p:nvPr userDrawn="1"/>
        </p:nvSpPr>
        <p:spPr bwMode="auto">
          <a:xfrm>
            <a:off x="7640638" y="11255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marL="0" marR="0" lvl="0" indent="0" algn="r" defTabSz="914400" eaLnBrk="0" fontAlgn="auto" latinLnBrk="0" hangingPunct="0">
              <a:lnSpc>
                <a:spcPct val="100000"/>
              </a:lnSpc>
              <a:spcBef>
                <a:spcPts val="0"/>
              </a:spcBef>
              <a:spcAft>
                <a:spcPts val="0"/>
              </a:spcAft>
              <a:buClrTx/>
              <a:buSzTx/>
              <a:buFontTx/>
              <a:buNone/>
              <a:tabLst/>
              <a:defRPr/>
            </a:pPr>
            <a:endParaRPr kumimoji="0" lang="zh-CN" altLang="en-US" sz="2000" b="1" i="0" u="none" strike="noStrike" kern="0" cap="none" spc="0" normalizeH="0" baseline="0" noProof="0" smtClean="0">
              <a:ln>
                <a:noFill/>
              </a:ln>
              <a:solidFill>
                <a:srgbClr val="BBE0E3"/>
              </a:solidFill>
              <a:effectLst/>
              <a:uLnTx/>
              <a:uFillTx/>
              <a:latin typeface="Lucida Sans Unicode" pitchFamily="34" charset="0"/>
              <a:ea typeface="굴림" pitchFamily="34" charset="-127"/>
            </a:endParaRPr>
          </a:p>
        </p:txBody>
      </p:sp>
      <p:sp>
        <p:nvSpPr>
          <p:cNvPr id="12" name="Rectangle 224" descr="Small grid"/>
          <p:cNvSpPr>
            <a:spLocks noChangeArrowheads="1"/>
          </p:cNvSpPr>
          <p:nvPr userDrawn="1"/>
        </p:nvSpPr>
        <p:spPr bwMode="auto">
          <a:xfrm>
            <a:off x="0" y="0"/>
            <a:ext cx="9906000" cy="981075"/>
          </a:xfrm>
          <a:prstGeom prst="rect">
            <a:avLst/>
          </a:prstGeom>
          <a:pattFill prst="smGrid">
            <a:fgClr>
              <a:srgbClr val="E4E4E4"/>
            </a:fgClr>
            <a:bgClr>
              <a:srgbClr val="FFFFFF"/>
            </a:bgClr>
          </a:pattFill>
          <a:ln>
            <a:noFill/>
          </a:ln>
          <a:effectLst>
            <a:prstShdw prst="shdw17" dist="17961" dir="2700000">
              <a:srgbClr val="898989"/>
            </a:prst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smtClean="0">
              <a:ln>
                <a:noFill/>
              </a:ln>
              <a:solidFill>
                <a:srgbClr val="BBE0E3"/>
              </a:solidFill>
              <a:effectLst/>
              <a:uLnTx/>
              <a:uFillTx/>
              <a:latin typeface="Lucida Sans Unicode" pitchFamily="34" charset="0"/>
              <a:ea typeface="굴림" pitchFamily="34" charset="-127"/>
            </a:endParaRPr>
          </a:p>
        </p:txBody>
      </p:sp>
      <p:sp>
        <p:nvSpPr>
          <p:cNvPr id="13" name="Text Box 223"/>
          <p:cNvSpPr txBox="1">
            <a:spLocks noChangeArrowheads="1"/>
          </p:cNvSpPr>
          <p:nvPr userDrawn="1"/>
        </p:nvSpPr>
        <p:spPr bwMode="auto">
          <a:xfrm>
            <a:off x="3238500" y="6524625"/>
            <a:ext cx="4315605"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charset="0"/>
              </a:rPr>
              <a:t>CIVILIAN SECRETARIAT FOR  POLICE SERVICE</a:t>
            </a:r>
          </a:p>
        </p:txBody>
      </p:sp>
      <p:sp>
        <p:nvSpPr>
          <p:cNvPr id="14" name="Rectangle 6"/>
          <p:cNvSpPr>
            <a:spLocks noGrp="1" noChangeArrowheads="1"/>
          </p:cNvSpPr>
          <p:nvPr>
            <p:ph type="sldNum" sz="quarter" idx="4"/>
          </p:nvPr>
        </p:nvSpPr>
        <p:spPr bwMode="auto">
          <a:xfrm>
            <a:off x="7466013" y="6524625"/>
            <a:ext cx="23114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atin typeface="Arial" pitchFamily="34" charset="0"/>
              </a:defRPr>
            </a:lvl1pPr>
          </a:lstStyle>
          <a:p>
            <a:pPr marL="0" marR="0" lvl="0" indent="0" algn="r" defTabSz="914400" eaLnBrk="1" fontAlgn="auto" latinLnBrk="0" hangingPunct="1">
              <a:lnSpc>
                <a:spcPct val="100000"/>
              </a:lnSpc>
              <a:spcBef>
                <a:spcPts val="0"/>
              </a:spcBef>
              <a:spcAft>
                <a:spcPts val="0"/>
              </a:spcAft>
              <a:buClrTx/>
              <a:buSzTx/>
              <a:buFontTx/>
              <a:buNone/>
              <a:tabLst/>
              <a:defRPr/>
            </a:pPr>
            <a:fld id="{AE4138AC-51D1-4A8C-B259-1AAAAF49A907}" type="slidenum">
              <a:rPr kumimoji="0" lang="en-US" sz="1400" b="1" i="0" u="none" strike="noStrike" kern="0" cap="none" spc="0" normalizeH="0" baseline="0" noProof="0">
                <a:ln>
                  <a:noFill/>
                </a:ln>
                <a:solidFill>
                  <a:sysClr val="windowText" lastClr="000000"/>
                </a:solidFill>
                <a:effectLst/>
                <a:uLnTx/>
                <a:uFillTx/>
                <a:latin typeface="Arial" pitchFamily="34" charset="0"/>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ysClr val="windowText" lastClr="000000"/>
              </a:solidFill>
              <a:effectLst/>
              <a:uLnTx/>
              <a:uFillTx/>
              <a:latin typeface="Arial" pitchFamily="34" charset="0"/>
            </a:endParaRPr>
          </a:p>
        </p:txBody>
      </p:sp>
      <p:sp>
        <p:nvSpPr>
          <p:cNvPr id="15" name="Rectangle 4"/>
          <p:cNvSpPr>
            <a:spLocks noGrp="1" noChangeArrowheads="1"/>
          </p:cNvSpPr>
          <p:nvPr>
            <p:ph type="dt" sz="half" idx="2"/>
          </p:nvPr>
        </p:nvSpPr>
        <p:spPr bwMode="auto">
          <a:xfrm>
            <a:off x="415925" y="6524625"/>
            <a:ext cx="23114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fld id="{A6FA70F4-382E-47F8-89FA-56BA1D8A007C}" type="datetime1">
              <a:rPr kumimoji="0" lang="en-ZA" sz="1400" b="0" i="0" u="none" strike="noStrike" kern="0" cap="none" spc="0" normalizeH="0" baseline="0" noProof="0" smtClean="0">
                <a:ln>
                  <a:noFill/>
                </a:ln>
                <a:solidFill>
                  <a:sysClr val="windowText" lastClr="000000"/>
                </a:solidFill>
                <a:effectLst/>
                <a:uLnTx/>
                <a:uFillTx/>
                <a:latin typeface="Arial" pitchFamily="34" charset="0"/>
              </a:rPr>
              <a:pPr marL="0" marR="0" lvl="0" indent="0" defTabSz="914400" eaLnBrk="1" fontAlgn="auto" latinLnBrk="0" hangingPunct="1">
                <a:lnSpc>
                  <a:spcPct val="100000"/>
                </a:lnSpc>
                <a:spcBef>
                  <a:spcPts val="0"/>
                </a:spcBef>
                <a:spcAft>
                  <a:spcPts val="0"/>
                </a:spcAft>
                <a:buClrTx/>
                <a:buSzTx/>
                <a:buFontTx/>
                <a:buNone/>
                <a:tabLst/>
                <a:defRPr/>
              </a:pPr>
              <a:t>2017/11/09</a:t>
            </a:fld>
            <a:endParaRPr kumimoji="0" lang="en-US" sz="1400" b="0" i="0" u="none" strike="noStrike" kern="0" cap="none" spc="0" normalizeH="0" baseline="0" noProof="0" dirty="0">
              <a:ln>
                <a:noFill/>
              </a:ln>
              <a:solidFill>
                <a:sysClr val="windowText" lastClr="000000"/>
              </a:solidFill>
              <a:effectLst/>
              <a:uLnTx/>
              <a:uFillTx/>
              <a:latin typeface="Arial" pitchFamily="34" charset="0"/>
            </a:endParaRPr>
          </a:p>
        </p:txBody>
      </p:sp>
    </p:spTree>
    <p:extLst>
      <p:ext uri="{BB962C8B-B14F-4D97-AF65-F5344CB8AC3E}">
        <p14:creationId xmlns:p14="http://schemas.microsoft.com/office/powerpoint/2010/main" xmlns="" val="296312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5"/>
          <p:cNvSpPr>
            <a:spLocks noChangeArrowheads="1"/>
          </p:cNvSpPr>
          <p:nvPr/>
        </p:nvSpPr>
        <p:spPr bwMode="auto">
          <a:xfrm>
            <a:off x="0" y="4370784"/>
            <a:ext cx="9906000" cy="25146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GB" dirty="0"/>
          </a:p>
        </p:txBody>
      </p:sp>
      <p:sp>
        <p:nvSpPr>
          <p:cNvPr id="18437" name="Rectangle 2784"/>
          <p:cNvSpPr>
            <a:spLocks noChangeArrowheads="1"/>
          </p:cNvSpPr>
          <p:nvPr/>
        </p:nvSpPr>
        <p:spPr bwMode="ltGray">
          <a:xfrm>
            <a:off x="0" y="3631009"/>
            <a:ext cx="9906000" cy="39211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438" name="Rectangle 25" descr="Large grid"/>
          <p:cNvSpPr>
            <a:spLocks noChangeArrowheads="1"/>
          </p:cNvSpPr>
          <p:nvPr/>
        </p:nvSpPr>
        <p:spPr bwMode="auto">
          <a:xfrm>
            <a:off x="0" y="27384"/>
            <a:ext cx="9906000" cy="3352800"/>
          </a:xfrm>
          <a:prstGeom prst="rect">
            <a:avLst/>
          </a:prstGeom>
          <a:pattFill prst="lgGrid">
            <a:fgClr>
              <a:srgbClr val="E4E4E4"/>
            </a:fgClr>
            <a:bgClr>
              <a:schemeClr val="bg1"/>
            </a:bgClr>
          </a:pattFill>
          <a:ln>
            <a:noFill/>
          </a:ln>
          <a:effectLst>
            <a:prstShdw prst="shdw17" dist="17961" dir="2700000">
              <a:srgbClr val="003700"/>
            </a:prst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z="2000" b="1" dirty="0">
              <a:solidFill>
                <a:schemeClr val="accent1"/>
              </a:solidFill>
              <a:latin typeface="Lucida Sans Unicode" pitchFamily="34" charset="0"/>
              <a:ea typeface="굴림" pitchFamily="34" charset="-127"/>
            </a:endParaRPr>
          </a:p>
        </p:txBody>
      </p:sp>
      <p:grpSp>
        <p:nvGrpSpPr>
          <p:cNvPr id="18439" name="Group 2804"/>
          <p:cNvGrpSpPr>
            <a:grpSpLocks/>
          </p:cNvGrpSpPr>
          <p:nvPr/>
        </p:nvGrpSpPr>
        <p:grpSpPr bwMode="auto">
          <a:xfrm>
            <a:off x="565150" y="1576784"/>
            <a:ext cx="1828800" cy="1204913"/>
            <a:chOff x="329" y="681"/>
            <a:chExt cx="1063" cy="759"/>
          </a:xfrm>
        </p:grpSpPr>
        <p:sp>
          <p:nvSpPr>
            <p:cNvPr id="18657" name="Rectangle 2795"/>
            <p:cNvSpPr>
              <a:spLocks noChangeArrowheads="1"/>
            </p:cNvSpPr>
            <p:nvPr/>
          </p:nvSpPr>
          <p:spPr bwMode="ltGray">
            <a:xfrm>
              <a:off x="329" y="681"/>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58" name="Rectangle 2796"/>
            <p:cNvSpPr>
              <a:spLocks noChangeArrowheads="1"/>
            </p:cNvSpPr>
            <p:nvPr/>
          </p:nvSpPr>
          <p:spPr bwMode="ltGray">
            <a:xfrm>
              <a:off x="569" y="870"/>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59" name="Rectangle 2797"/>
            <p:cNvSpPr>
              <a:spLocks noChangeArrowheads="1"/>
            </p:cNvSpPr>
            <p:nvPr/>
          </p:nvSpPr>
          <p:spPr bwMode="ltGray">
            <a:xfrm>
              <a:off x="912" y="767"/>
              <a:ext cx="102"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60" name="Rectangle 2798"/>
            <p:cNvSpPr>
              <a:spLocks noChangeArrowheads="1"/>
            </p:cNvSpPr>
            <p:nvPr/>
          </p:nvSpPr>
          <p:spPr bwMode="ltGray">
            <a:xfrm>
              <a:off x="809" y="1097"/>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61" name="Rectangle 2799"/>
            <p:cNvSpPr>
              <a:spLocks noChangeArrowheads="1"/>
            </p:cNvSpPr>
            <p:nvPr/>
          </p:nvSpPr>
          <p:spPr bwMode="ltGray">
            <a:xfrm>
              <a:off x="1049" y="1337"/>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62" name="Rectangle 2800"/>
            <p:cNvSpPr>
              <a:spLocks noChangeArrowheads="1"/>
            </p:cNvSpPr>
            <p:nvPr/>
          </p:nvSpPr>
          <p:spPr bwMode="ltGray">
            <a:xfrm>
              <a:off x="1289" y="1097"/>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63" name="Rectangle 2801"/>
            <p:cNvSpPr>
              <a:spLocks noChangeArrowheads="1"/>
            </p:cNvSpPr>
            <p:nvPr/>
          </p:nvSpPr>
          <p:spPr bwMode="ltGray">
            <a:xfrm>
              <a:off x="517" y="1284"/>
              <a:ext cx="102"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grpSp>
      <p:grpSp>
        <p:nvGrpSpPr>
          <p:cNvPr id="18440" name="Group 2805"/>
          <p:cNvGrpSpPr>
            <a:grpSpLocks/>
          </p:cNvGrpSpPr>
          <p:nvPr/>
        </p:nvGrpSpPr>
        <p:grpSpPr bwMode="auto">
          <a:xfrm>
            <a:off x="5399088" y="3061097"/>
            <a:ext cx="3962400" cy="741363"/>
            <a:chOff x="3120" y="2430"/>
            <a:chExt cx="2304" cy="467"/>
          </a:xfrm>
        </p:grpSpPr>
        <p:sp>
          <p:nvSpPr>
            <p:cNvPr id="18653" name="AutoShape 2788"/>
            <p:cNvSpPr>
              <a:spLocks noChangeArrowheads="1"/>
            </p:cNvSpPr>
            <p:nvPr/>
          </p:nvSpPr>
          <p:spPr bwMode="auto">
            <a:xfrm>
              <a:off x="3120"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54" name="AutoShape 2792"/>
            <p:cNvSpPr>
              <a:spLocks noChangeArrowheads="1"/>
            </p:cNvSpPr>
            <p:nvPr/>
          </p:nvSpPr>
          <p:spPr bwMode="auto">
            <a:xfrm>
              <a:off x="3690"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55" name="AutoShape 2793"/>
            <p:cNvSpPr>
              <a:spLocks noChangeArrowheads="1"/>
            </p:cNvSpPr>
            <p:nvPr/>
          </p:nvSpPr>
          <p:spPr bwMode="auto">
            <a:xfrm>
              <a:off x="4247"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8656" name="AutoShape 2794"/>
            <p:cNvSpPr>
              <a:spLocks noChangeArrowheads="1"/>
            </p:cNvSpPr>
            <p:nvPr/>
          </p:nvSpPr>
          <p:spPr bwMode="auto">
            <a:xfrm>
              <a:off x="4823"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grpSp>
      <p:sp>
        <p:nvSpPr>
          <p:cNvPr id="18442" name="Text Box 234"/>
          <p:cNvSpPr txBox="1">
            <a:spLocks noChangeArrowheads="1"/>
          </p:cNvSpPr>
          <p:nvPr/>
        </p:nvSpPr>
        <p:spPr bwMode="auto">
          <a:xfrm>
            <a:off x="3613049" y="6428182"/>
            <a:ext cx="423596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b="1" dirty="0"/>
              <a:t>CIVILIAN SECRETARIAT</a:t>
            </a:r>
            <a:r>
              <a:rPr lang="en-US" sz="1400" b="1" dirty="0">
                <a:solidFill>
                  <a:srgbClr val="FF0000"/>
                </a:solidFill>
              </a:rPr>
              <a:t> </a:t>
            </a:r>
            <a:r>
              <a:rPr lang="en-US" sz="1400" b="1" dirty="0"/>
              <a:t>FOR </a:t>
            </a:r>
            <a:r>
              <a:rPr lang="en-US" sz="1400" b="1" dirty="0" smtClean="0"/>
              <a:t>POLICE SERVICE</a:t>
            </a:r>
            <a:endParaRPr lang="en-US" sz="1400" b="1" dirty="0"/>
          </a:p>
        </p:txBody>
      </p:sp>
      <p:sp>
        <p:nvSpPr>
          <p:cNvPr id="18443" name="Line 235"/>
          <p:cNvSpPr>
            <a:spLocks noChangeShapeType="1"/>
          </p:cNvSpPr>
          <p:nvPr/>
        </p:nvSpPr>
        <p:spPr bwMode="auto">
          <a:xfrm>
            <a:off x="0" y="3380184"/>
            <a:ext cx="9906000" cy="0"/>
          </a:xfrm>
          <a:prstGeom prst="line">
            <a:avLst/>
          </a:prstGeom>
          <a:noFill/>
          <a:ln w="57150">
            <a:solidFill>
              <a:schemeClr val="bg1"/>
            </a:solidFill>
            <a:round/>
            <a:headEnd/>
            <a:tailEnd/>
          </a:ln>
          <a:extLst>
            <a:ext uri="{909E8E84-426E-40DD-AFC4-6F175D3DCCD1}">
              <a14:hiddenFill xmlns:a14="http://schemas.microsoft.com/office/drawing/2010/main" xmlns="">
                <a:noFill/>
              </a14:hiddenFill>
            </a:ext>
          </a:extLst>
        </p:spPr>
        <p:txBody>
          <a:bodyPr/>
          <a:lstStyle/>
          <a:p>
            <a:endParaRPr lang="en-ZA" dirty="0"/>
          </a:p>
        </p:txBody>
      </p:sp>
      <p:sp>
        <p:nvSpPr>
          <p:cNvPr id="18435" name="Title 1"/>
          <p:cNvSpPr>
            <a:spLocks/>
          </p:cNvSpPr>
          <p:nvPr/>
        </p:nvSpPr>
        <p:spPr bwMode="auto">
          <a:xfrm>
            <a:off x="654050" y="3995738"/>
            <a:ext cx="8585200" cy="1590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ZA" sz="2800" b="1" cap="all" dirty="0" smtClean="0">
                <a:latin typeface="Arial" panose="020B0604020202020204" pitchFamily="34" charset="0"/>
                <a:cs typeface="Arial" panose="020B0604020202020204" pitchFamily="34" charset="0"/>
              </a:rPr>
              <a:t>SECOND Quarter </a:t>
            </a:r>
            <a:r>
              <a:rPr lang="en-ZA" sz="2800" b="1" cap="all" dirty="0">
                <a:latin typeface="Arial" panose="020B0604020202020204" pitchFamily="34" charset="0"/>
                <a:cs typeface="Arial" panose="020B0604020202020204" pitchFamily="34" charset="0"/>
              </a:rPr>
              <a:t>Report of the </a:t>
            </a:r>
            <a:r>
              <a:rPr lang="en-ZA" sz="2800" b="1" cap="all" dirty="0" smtClean="0">
                <a:latin typeface="Arial" panose="020B0604020202020204" pitchFamily="34" charset="0"/>
                <a:cs typeface="Arial" panose="020B0604020202020204" pitchFamily="34" charset="0"/>
              </a:rPr>
              <a:t>Civilian secretariat for police SERVICE</a:t>
            </a:r>
          </a:p>
          <a:p>
            <a:pPr algn="ctr"/>
            <a:r>
              <a:rPr lang="en-ZA" sz="2800" b="1" cap="all" dirty="0" smtClean="0">
                <a:latin typeface="Arial" panose="020B0604020202020204" pitchFamily="34" charset="0"/>
                <a:cs typeface="Arial" panose="020B0604020202020204" pitchFamily="34" charset="0"/>
              </a:rPr>
              <a:t>07</a:t>
            </a:r>
            <a:r>
              <a:rPr lang="en-ZA" sz="2800" b="1" cap="all" baseline="30000" dirty="0" smtClean="0">
                <a:latin typeface="Arial" panose="020B0604020202020204" pitchFamily="34" charset="0"/>
                <a:cs typeface="Arial" panose="020B0604020202020204" pitchFamily="34" charset="0"/>
              </a:rPr>
              <a:t>th</a:t>
            </a:r>
            <a:r>
              <a:rPr lang="en-ZA" sz="2800" b="1" cap="all" dirty="0" smtClean="0">
                <a:latin typeface="Arial" panose="020B0604020202020204" pitchFamily="34" charset="0"/>
                <a:cs typeface="Arial" panose="020B0604020202020204" pitchFamily="34" charset="0"/>
              </a:rPr>
              <a:t> NOVEMBER 2017</a:t>
            </a:r>
            <a:endParaRPr lang="en-US" sz="2800" b="1"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133" y="5464374"/>
            <a:ext cx="3526631" cy="1271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41047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solidFill>
                  <a:prstClr val="black"/>
                </a:solidFill>
              </a:rPr>
              <a:pPr/>
              <a:t>10</a:t>
            </a:fld>
            <a:endParaRPr lang="en-ZA" dirty="0">
              <a:solidFill>
                <a:prstClr val="black"/>
              </a:solidFill>
            </a:endParaRPr>
          </a:p>
        </p:txBody>
      </p:sp>
      <p:sp>
        <p:nvSpPr>
          <p:cNvPr id="5" name="Title 1"/>
          <p:cNvSpPr txBox="1">
            <a:spLocks/>
          </p:cNvSpPr>
          <p:nvPr/>
        </p:nvSpPr>
        <p:spPr bwMode="auto">
          <a:xfrm>
            <a:off x="128986" y="233363"/>
            <a:ext cx="9648031" cy="5715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SUB-PROGRAMME 1.3: FINANCE ADMINISTRATION</a:t>
            </a:r>
            <a:endParaRPr lang="en-ZA" sz="3200" dirty="0" smtClean="0">
              <a:solidFill>
                <a:prstClr val="black"/>
              </a:solidFill>
              <a:latin typeface="Arial" panose="020B0604020202020204" pitchFamily="34" charset="0"/>
              <a:cs typeface="Arial" panose="020B0604020202020204" pitchFamily="34"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xmlns="" val="2482712488"/>
              </p:ext>
            </p:extLst>
          </p:nvPr>
        </p:nvGraphicFramePr>
        <p:xfrm>
          <a:off x="200472" y="1268760"/>
          <a:ext cx="9505056" cy="5665040"/>
        </p:xfrm>
        <a:graphic>
          <a:graphicData uri="http://schemas.openxmlformats.org/drawingml/2006/table">
            <a:tbl>
              <a:tblPr firstRow="1" firstCol="1" bandRow="1">
                <a:tableStyleId>{F5AB1C69-6EDB-4FF4-983F-18BD219EF322}</a:tableStyleId>
              </a:tblPr>
              <a:tblGrid>
                <a:gridCol w="3240360"/>
                <a:gridCol w="864096"/>
                <a:gridCol w="936104"/>
                <a:gridCol w="4464496"/>
              </a:tblGrid>
              <a:tr h="1296144">
                <a:tc>
                  <a:txBody>
                    <a:bodyPr/>
                    <a:lstStyle/>
                    <a:p>
                      <a:pPr algn="l">
                        <a:lnSpc>
                          <a:spcPct val="100000"/>
                        </a:lnSpc>
                        <a:spcAft>
                          <a:spcPts val="1000"/>
                        </a:spcAft>
                      </a:pPr>
                      <a:r>
                        <a:rPr lang="en-ZA" sz="1800" u="sng" dirty="0" smtClean="0">
                          <a:solidFill>
                            <a:schemeClr val="tx1"/>
                          </a:solidFill>
                          <a:effectLst/>
                          <a:latin typeface="Arial Narrow" pitchFamily="34" charset="0"/>
                          <a:ea typeface="+mn-ea"/>
                          <a:cs typeface="+mn-cs"/>
                        </a:rPr>
                        <a:t>Strategic</a:t>
                      </a:r>
                      <a:r>
                        <a:rPr lang="en-ZA" sz="1800" u="sng" baseline="0" dirty="0" smtClean="0">
                          <a:solidFill>
                            <a:schemeClr val="tx1"/>
                          </a:solidFill>
                          <a:effectLst/>
                          <a:latin typeface="Arial Narrow" pitchFamily="34" charset="0"/>
                          <a:ea typeface="+mn-ea"/>
                          <a:cs typeface="+mn-cs"/>
                        </a:rPr>
                        <a:t> Objective: </a:t>
                      </a:r>
                      <a:r>
                        <a:rPr lang="en-ZA" sz="1800" baseline="0" dirty="0" smtClean="0">
                          <a:solidFill>
                            <a:schemeClr val="tx1"/>
                          </a:solidFill>
                          <a:effectLst/>
                          <a:latin typeface="Arial Narrow" pitchFamily="34" charset="0"/>
                          <a:ea typeface="+mn-ea"/>
                          <a:cs typeface="+mn-cs"/>
                        </a:rPr>
                        <a:t>  Ensure sound corporate governance and provide supply chain and financial management services in Secretariat which are fully compliant</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baseline="0" dirty="0" smtClean="0">
                          <a:solidFill>
                            <a:schemeClr val="tx1"/>
                          </a:solidFill>
                          <a:effectLst/>
                          <a:latin typeface="Arial Narrow" pitchFamily="34" charset="0"/>
                        </a:rPr>
                        <a:t>2nd  </a:t>
                      </a:r>
                      <a:r>
                        <a:rPr lang="en-ZA" sz="1800" dirty="0" smtClean="0">
                          <a:solidFill>
                            <a:schemeClr val="tx1"/>
                          </a:solidFill>
                          <a:effectLst/>
                          <a:latin typeface="Arial Narrow" pitchFamily="34" charset="0"/>
                        </a:rPr>
                        <a:t>Quarter Target</a:t>
                      </a:r>
                    </a:p>
                    <a:p>
                      <a:pPr algn="ctr">
                        <a:lnSpc>
                          <a:spcPct val="100000"/>
                        </a:lnSpc>
                        <a:spcAft>
                          <a:spcPts val="1000"/>
                        </a:spcAft>
                      </a:pP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dirty="0" smtClean="0">
                          <a:solidFill>
                            <a:schemeClr val="tx1"/>
                          </a:solidFill>
                          <a:effectLst/>
                          <a:latin typeface="Arial Narrow" pitchFamily="34" charset="0"/>
                        </a:rPr>
                        <a:t>2nd Quarter Actual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dirty="0" smtClean="0">
                          <a:solidFill>
                            <a:schemeClr val="tx1"/>
                          </a:solidFill>
                          <a:effectLst/>
                          <a:latin typeface="Arial Narrow" pitchFamily="34" charset="0"/>
                          <a:ea typeface="Calibri"/>
                          <a:cs typeface="Arial" panose="020B0604020202020204" pitchFamily="34" charset="0"/>
                        </a:rPr>
                        <a:t>Reason for Variance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r>
              <a:tr h="701337">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Percentage of external audit recommendations implemented</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80%</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ZA" sz="1800" b="0" dirty="0" smtClean="0">
                          <a:solidFill>
                            <a:schemeClr val="tx1"/>
                          </a:solidFill>
                          <a:effectLst/>
                          <a:latin typeface="Arial Narrow" pitchFamily="34" charset="0"/>
                          <a:ea typeface="Calibri"/>
                          <a:cs typeface="Times New Roman"/>
                        </a:rPr>
                        <a:t>82.4%</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dirty="0" smtClean="0">
                          <a:effectLst/>
                          <a:latin typeface="Arial Narrow"/>
                          <a:ea typeface="Calibri"/>
                          <a:cs typeface="Arial"/>
                        </a:rPr>
                        <a:t>AGSA findings were prioritised and much focus put in striving to improve the audit outcome of the department. According the audit action plan there was 4 out of 27 not resolved in first quarter and 4 out of 17 not resolved in second quarter therefore the difference in percentage.</a:t>
                      </a:r>
                      <a:endParaRPr lang="en-US" sz="1800" dirty="0">
                        <a:effectLst/>
                        <a:latin typeface="Arial Narrow" pitchFamily="34" charset="0"/>
                        <a:ea typeface="Calibri"/>
                        <a:cs typeface="Times New Roman"/>
                      </a:endParaRPr>
                    </a:p>
                  </a:txBody>
                  <a:tcPr marL="68580" marR="68580" marT="0" marB="0" anchor="ctr"/>
                </a:tc>
              </a:tr>
              <a:tr h="2126312">
                <a:tc>
                  <a:txBody>
                    <a:bodyPr/>
                    <a:lstStyle/>
                    <a:p>
                      <a:pPr>
                        <a:lnSpc>
                          <a:spcPct val="115000"/>
                        </a:lnSpc>
                        <a:spcAft>
                          <a:spcPts val="1000"/>
                        </a:spcAft>
                      </a:pPr>
                      <a:r>
                        <a:rPr lang="en-ZA" sz="1800" b="0">
                          <a:solidFill>
                            <a:schemeClr val="tx1"/>
                          </a:solidFill>
                          <a:effectLst/>
                          <a:latin typeface="Arial Narrow" pitchFamily="34" charset="0"/>
                          <a:ea typeface="Calibri"/>
                          <a:cs typeface="Arial"/>
                        </a:rPr>
                        <a:t>Percentage expenditure in relation to Budget allocated</a:t>
                      </a:r>
                      <a:endParaRPr lang="en-US" sz="1800" b="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50%</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41.2%</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dirty="0" smtClean="0">
                          <a:effectLst/>
                          <a:latin typeface="Arial Narrow"/>
                          <a:ea typeface="Calibri"/>
                          <a:cs typeface="Arial"/>
                        </a:rPr>
                        <a:t>The CSPS recorded lower than planned spending, mainly due to the fact that the department </a:t>
                      </a:r>
                      <a:r>
                        <a:rPr lang="en-GB" sz="1800" dirty="0" smtClean="0">
                          <a:effectLst/>
                          <a:latin typeface="Arial Narrow"/>
                          <a:ea typeface="Calibri"/>
                          <a:cs typeface="Arial"/>
                        </a:rPr>
                        <a:t>is still expecting invoices for services rendered by SITA as well as software licenses and other computer related expenses</a:t>
                      </a:r>
                      <a:endParaRPr lang="en-US" sz="1800" dirty="0">
                        <a:effectLst/>
                        <a:latin typeface="Arial Narrow" pitchFamily="34" charset="0"/>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1484055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solidFill>
                  <a:prstClr val="black"/>
                </a:solidFill>
              </a:rPr>
              <a:pPr/>
              <a:t>11</a:t>
            </a:fld>
            <a:endParaRPr lang="en-ZA" dirty="0">
              <a:solidFill>
                <a:prstClr val="black"/>
              </a:solidFill>
            </a:endParaRPr>
          </a:p>
        </p:txBody>
      </p:sp>
      <p:sp>
        <p:nvSpPr>
          <p:cNvPr id="5" name="Title 1"/>
          <p:cNvSpPr txBox="1">
            <a:spLocks/>
          </p:cNvSpPr>
          <p:nvPr/>
        </p:nvSpPr>
        <p:spPr bwMode="auto">
          <a:xfrm>
            <a:off x="128986" y="233363"/>
            <a:ext cx="9648031" cy="5715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2</a:t>
            </a:r>
            <a:r>
              <a:rPr lang="en-ZA" sz="2800" b="1" baseline="30000" dirty="0" smtClean="0">
                <a:solidFill>
                  <a:prstClr val="black"/>
                </a:solidFill>
                <a:latin typeface="Arial" panose="020B0604020202020204" pitchFamily="34" charset="0"/>
                <a:cs typeface="Arial" panose="020B0604020202020204" pitchFamily="34" charset="0"/>
              </a:rPr>
              <a:t>nd</a:t>
            </a:r>
            <a:r>
              <a:rPr lang="en-ZA" sz="2800" b="1" dirty="0" smtClean="0">
                <a:solidFill>
                  <a:prstClr val="black"/>
                </a:solidFill>
                <a:latin typeface="Arial" panose="020B0604020202020204" pitchFamily="34" charset="0"/>
                <a:cs typeface="Arial" panose="020B0604020202020204" pitchFamily="34" charset="0"/>
              </a:rPr>
              <a:t> QUARTER PROGRAMME 1</a:t>
            </a:r>
            <a:r>
              <a:rPr lang="en-ZA" sz="2800" b="1" dirty="0">
                <a:solidFill>
                  <a:prstClr val="black"/>
                </a:solidFill>
                <a:latin typeface="Arial" panose="020B0604020202020204" pitchFamily="34" charset="0"/>
                <a:cs typeface="Arial" panose="020B0604020202020204" pitchFamily="34" charset="0"/>
              </a:rPr>
              <a:t> </a:t>
            </a:r>
            <a:r>
              <a:rPr lang="en-ZA" sz="2800" b="1" dirty="0" smtClean="0">
                <a:solidFill>
                  <a:prstClr val="black"/>
                </a:solidFill>
                <a:latin typeface="Arial" panose="020B0604020202020204" pitchFamily="34" charset="0"/>
                <a:cs typeface="Arial" panose="020B0604020202020204" pitchFamily="34" charset="0"/>
              </a:rPr>
              <a:t>PERFORMANCE</a:t>
            </a:r>
            <a:endParaRPr lang="en-ZA" sz="3200" dirty="0" smtClean="0">
              <a:solidFill>
                <a:prstClr val="black"/>
              </a:solidFill>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290931178"/>
              </p:ext>
            </p:extLst>
          </p:nvPr>
        </p:nvGraphicFramePr>
        <p:xfrm>
          <a:off x="128986" y="1484784"/>
          <a:ext cx="9504534"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90198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2132856"/>
            <a:ext cx="8426070" cy="3852145"/>
          </a:xfrm>
        </p:spPr>
        <p:txBody>
          <a:bodyPr/>
          <a:lstStyle/>
          <a:p>
            <a:r>
              <a:rPr lang="en-ZA" dirty="0" smtClean="0">
                <a:latin typeface="Arial" panose="020B0604020202020204" pitchFamily="34" charset="0"/>
                <a:cs typeface="Arial" panose="020B0604020202020204" pitchFamily="34" charset="0"/>
              </a:rPr>
              <a:t>PROGRAMME 2: INTERSECTORAL COORDINATON AND STRATEGIC PARTNERSHIPS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12</a:t>
            </a:fld>
            <a:endParaRPr lang="en-ZA" dirty="0"/>
          </a:p>
        </p:txBody>
      </p:sp>
    </p:spTree>
    <p:extLst>
      <p:ext uri="{BB962C8B-B14F-4D97-AF65-F5344CB8AC3E}">
        <p14:creationId xmlns:p14="http://schemas.microsoft.com/office/powerpoint/2010/main" xmlns="" val="2794266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a:latin typeface="Arial" panose="020B0604020202020204" pitchFamily="34" charset="0"/>
                <a:cs typeface="Arial" panose="020B0604020202020204" pitchFamily="34" charset="0"/>
              </a:rPr>
              <a:t>KEY ACHIEVEMENTS</a:t>
            </a:r>
            <a:endParaRPr lang="en-ZA"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13</a:t>
            </a:fld>
            <a:endParaRPr lang="en-ZA" dirty="0"/>
          </a:p>
        </p:txBody>
      </p:sp>
      <p:sp>
        <p:nvSpPr>
          <p:cNvPr id="5" name="Content Placeholder 4"/>
          <p:cNvSpPr>
            <a:spLocks noGrp="1"/>
          </p:cNvSpPr>
          <p:nvPr>
            <p:ph idx="1"/>
          </p:nvPr>
        </p:nvSpPr>
        <p:spPr/>
        <p:txBody>
          <a:bodyPr/>
          <a:lstStyle/>
          <a:p>
            <a:r>
              <a:rPr lang="en-ZA" dirty="0" smtClean="0">
                <a:latin typeface="Arial Narrow"/>
                <a:ea typeface="Calibri"/>
                <a:cs typeface="Arial"/>
              </a:rPr>
              <a:t>An </a:t>
            </a:r>
            <a:r>
              <a:rPr lang="en-ZA" dirty="0">
                <a:latin typeface="Arial Narrow"/>
                <a:ea typeface="Calibri"/>
                <a:cs typeface="Arial"/>
              </a:rPr>
              <a:t>Anti-Crime </a:t>
            </a:r>
            <a:r>
              <a:rPr lang="en-ZA" dirty="0" smtClean="0">
                <a:latin typeface="Arial Narrow"/>
                <a:ea typeface="Calibri"/>
                <a:cs typeface="Arial"/>
              </a:rPr>
              <a:t>Campaign </a:t>
            </a:r>
            <a:r>
              <a:rPr lang="en-ZA" dirty="0">
                <a:latin typeface="Arial Narrow"/>
                <a:ea typeface="Calibri"/>
                <a:cs typeface="Arial"/>
              </a:rPr>
              <a:t>on Gender-Based Violence and protection of vulnerable </a:t>
            </a:r>
            <a:r>
              <a:rPr lang="en-ZA" dirty="0" smtClean="0">
                <a:latin typeface="Arial Narrow"/>
                <a:ea typeface="Calibri"/>
                <a:cs typeface="Arial"/>
              </a:rPr>
              <a:t>groups was held  with </a:t>
            </a:r>
            <a:r>
              <a:rPr lang="en-ZA" dirty="0">
                <a:latin typeface="Arial Narrow"/>
                <a:ea typeface="Calibri"/>
                <a:cs typeface="Arial"/>
              </a:rPr>
              <a:t>public servants, civil society (NGOs, Faith-Based Organisations, Traditional Healers, Traditional Leaders, Higher Education Institutions) and </a:t>
            </a:r>
            <a:r>
              <a:rPr lang="en-ZA" dirty="0" smtClean="0">
                <a:latin typeface="Arial Narrow"/>
                <a:ea typeface="Calibri"/>
                <a:cs typeface="Arial"/>
              </a:rPr>
              <a:t>Business </a:t>
            </a:r>
            <a:r>
              <a:rPr lang="en-ZA" dirty="0">
                <a:latin typeface="Arial Narrow"/>
                <a:ea typeface="Calibri"/>
                <a:cs typeface="Arial"/>
              </a:rPr>
              <a:t>to discuss </a:t>
            </a:r>
            <a:r>
              <a:rPr lang="en-ZA" dirty="0" smtClean="0">
                <a:latin typeface="Arial Narrow"/>
                <a:ea typeface="Calibri"/>
                <a:cs typeface="Arial"/>
              </a:rPr>
              <a:t>the </a:t>
            </a:r>
            <a:r>
              <a:rPr lang="en-ZA" dirty="0">
                <a:latin typeface="Arial Narrow"/>
                <a:ea typeface="Calibri"/>
                <a:cs typeface="Arial"/>
              </a:rPr>
              <a:t>gaps in policing that </a:t>
            </a:r>
            <a:r>
              <a:rPr lang="en-ZA" dirty="0" smtClean="0">
                <a:latin typeface="Arial Narrow"/>
                <a:ea typeface="Calibri"/>
                <a:cs typeface="Arial"/>
              </a:rPr>
              <a:t>led </a:t>
            </a:r>
            <a:r>
              <a:rPr lang="en-ZA" dirty="0">
                <a:latin typeface="Arial Narrow"/>
                <a:ea typeface="Calibri"/>
                <a:cs typeface="Arial"/>
              </a:rPr>
              <a:t>to the abuse of women and children</a:t>
            </a:r>
            <a:endParaRPr lang="en-US" dirty="0"/>
          </a:p>
        </p:txBody>
      </p:sp>
    </p:spTree>
    <p:extLst>
      <p:ext uri="{BB962C8B-B14F-4D97-AF65-F5344CB8AC3E}">
        <p14:creationId xmlns:p14="http://schemas.microsoft.com/office/powerpoint/2010/main" xmlns="" val="685578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a:latin typeface="Arial" panose="020B0604020202020204" pitchFamily="34" charset="0"/>
                <a:cs typeface="Arial" panose="020B0604020202020204" pitchFamily="34" charset="0"/>
              </a:rPr>
              <a:t>KEY ACHIEVEMENTS</a:t>
            </a:r>
            <a:endParaRPr lang="en-ZA"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14</a:t>
            </a:fld>
            <a:endParaRPr lang="en-ZA" dirty="0"/>
          </a:p>
        </p:txBody>
      </p:sp>
      <p:sp>
        <p:nvSpPr>
          <p:cNvPr id="5" name="Content Placeholder 4"/>
          <p:cNvSpPr>
            <a:spLocks noGrp="1"/>
          </p:cNvSpPr>
          <p:nvPr>
            <p:ph idx="1"/>
          </p:nvPr>
        </p:nvSpPr>
        <p:spPr/>
        <p:txBody>
          <a:bodyPr/>
          <a:lstStyle/>
          <a:p>
            <a:pPr marL="450215">
              <a:lnSpc>
                <a:spcPct val="150000"/>
              </a:lnSpc>
              <a:spcAft>
                <a:spcPts val="1200"/>
              </a:spcAft>
            </a:pPr>
            <a:r>
              <a:rPr lang="en-ZA" sz="2800" dirty="0" smtClean="0">
                <a:latin typeface="Arial Narrow"/>
                <a:ea typeface="Calibri"/>
                <a:cs typeface="Arial"/>
              </a:rPr>
              <a:t>Stakeholder </a:t>
            </a:r>
            <a:r>
              <a:rPr lang="en-ZA" sz="2800" dirty="0">
                <a:latin typeface="Arial Narrow"/>
                <a:ea typeface="Calibri"/>
                <a:cs typeface="Arial"/>
              </a:rPr>
              <a:t>engagement in Eldorado Park with </a:t>
            </a:r>
            <a:r>
              <a:rPr lang="en-ZA" sz="2800" dirty="0" smtClean="0">
                <a:latin typeface="Arial Narrow"/>
                <a:ea typeface="Calibri"/>
                <a:cs typeface="Arial"/>
              </a:rPr>
              <a:t>focus on </a:t>
            </a:r>
            <a:r>
              <a:rPr lang="en-ZA" sz="2800" dirty="0">
                <a:latin typeface="Arial Narrow"/>
                <a:ea typeface="Calibri"/>
                <a:cs typeface="Arial"/>
              </a:rPr>
              <a:t>barriers to reporting gender-based violence </a:t>
            </a:r>
            <a:r>
              <a:rPr lang="en-ZA" sz="2800" dirty="0" smtClean="0">
                <a:latin typeface="Arial Narrow"/>
                <a:ea typeface="Calibri"/>
                <a:cs typeface="Arial"/>
              </a:rPr>
              <a:t>cases</a:t>
            </a:r>
          </a:p>
          <a:p>
            <a:pPr marL="450215">
              <a:lnSpc>
                <a:spcPct val="150000"/>
              </a:lnSpc>
              <a:spcAft>
                <a:spcPts val="1200"/>
              </a:spcAft>
            </a:pPr>
            <a:r>
              <a:rPr lang="en-ZA" dirty="0" smtClean="0">
                <a:latin typeface="Arial Narrow"/>
                <a:ea typeface="Calibri"/>
                <a:cs typeface="Arial"/>
              </a:rPr>
              <a:t> </a:t>
            </a:r>
            <a:r>
              <a:rPr lang="en-ZA" sz="2800" dirty="0">
                <a:latin typeface="Arial Narrow"/>
                <a:ea typeface="Calibri"/>
                <a:cs typeface="Arial"/>
              </a:rPr>
              <a:t>Capacity building sessions were held in two provinces  with various Provincial </a:t>
            </a:r>
            <a:r>
              <a:rPr lang="en-ZA" sz="2800" dirty="0" smtClean="0">
                <a:latin typeface="Arial Narrow"/>
                <a:ea typeface="Calibri"/>
                <a:cs typeface="Arial"/>
              </a:rPr>
              <a:t>Secretariats, </a:t>
            </a:r>
            <a:r>
              <a:rPr lang="en-ZA" sz="2800" dirty="0">
                <a:latin typeface="Arial Narrow"/>
                <a:ea typeface="Calibri"/>
                <a:cs typeface="Arial"/>
              </a:rPr>
              <a:t>JCPS cluster departments and </a:t>
            </a:r>
            <a:r>
              <a:rPr lang="en-ZA" sz="2800" dirty="0" smtClean="0">
                <a:latin typeface="Arial Narrow"/>
                <a:ea typeface="Calibri"/>
                <a:cs typeface="Arial"/>
              </a:rPr>
              <a:t>CPFs</a:t>
            </a:r>
          </a:p>
          <a:p>
            <a:pPr marL="450215" lvl="0">
              <a:lnSpc>
                <a:spcPct val="150000"/>
              </a:lnSpc>
              <a:spcAft>
                <a:spcPts val="1200"/>
              </a:spcAft>
            </a:pPr>
            <a:r>
              <a:rPr lang="en-ZA" sz="2800" dirty="0" err="1">
                <a:solidFill>
                  <a:prstClr val="black"/>
                </a:solidFill>
                <a:latin typeface="Arial Narrow"/>
                <a:ea typeface="Calibri"/>
                <a:cs typeface="Arial"/>
              </a:rPr>
              <a:t>Izimbizo</a:t>
            </a:r>
            <a:r>
              <a:rPr lang="en-ZA" sz="2800" dirty="0">
                <a:solidFill>
                  <a:prstClr val="black"/>
                </a:solidFill>
                <a:latin typeface="Arial Narrow"/>
                <a:ea typeface="Calibri"/>
                <a:cs typeface="Arial"/>
              </a:rPr>
              <a:t> with community of Hanover Park in the Western Cape to promote community safety</a:t>
            </a:r>
          </a:p>
          <a:p>
            <a:pPr marL="450215">
              <a:lnSpc>
                <a:spcPct val="150000"/>
              </a:lnSpc>
              <a:spcAft>
                <a:spcPts val="1200"/>
              </a:spcAft>
            </a:pPr>
            <a:endParaRPr lang="en-ZA" sz="2800" dirty="0" smtClean="0">
              <a:latin typeface="Arial Narrow"/>
              <a:ea typeface="Calibri"/>
              <a:cs typeface="Arial"/>
            </a:endParaRPr>
          </a:p>
          <a:p>
            <a:pPr marL="450215">
              <a:lnSpc>
                <a:spcPct val="150000"/>
              </a:lnSpc>
              <a:spcAft>
                <a:spcPts val="1200"/>
              </a:spcAft>
            </a:pPr>
            <a:endParaRPr lang="en-US" sz="2800" dirty="0">
              <a:ea typeface="Calibri"/>
              <a:cs typeface="Times New Roman"/>
            </a:endParaRPr>
          </a:p>
        </p:txBody>
      </p:sp>
    </p:spTree>
    <p:extLst>
      <p:ext uri="{BB962C8B-B14F-4D97-AF65-F5344CB8AC3E}">
        <p14:creationId xmlns:p14="http://schemas.microsoft.com/office/powerpoint/2010/main" xmlns="" val="3159407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bwMode="auto">
          <a:xfrm>
            <a:off x="128986" y="-52388"/>
            <a:ext cx="9648031" cy="1143001"/>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defRPr/>
            </a:pPr>
            <a:r>
              <a:rPr lang="en-ZA" sz="2800" b="1" dirty="0">
                <a:solidFill>
                  <a:prstClr val="black"/>
                </a:solidFill>
                <a:latin typeface="Arial" panose="020B0604020202020204" pitchFamily="34" charset="0"/>
                <a:cs typeface="Arial" panose="020B0604020202020204" pitchFamily="34" charset="0"/>
              </a:rPr>
              <a:t>PROGRAMME: INTERSECTORAL COORDINATION AND STRATEGIC PARTNERSHIPS</a:t>
            </a:r>
            <a:endParaRPr lang="en-ZA" sz="3200" dirty="0" smtClean="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15700960"/>
              </p:ext>
            </p:extLst>
          </p:nvPr>
        </p:nvGraphicFramePr>
        <p:xfrm>
          <a:off x="200472" y="1556792"/>
          <a:ext cx="9361040" cy="4763162"/>
        </p:xfrm>
        <a:graphic>
          <a:graphicData uri="http://schemas.openxmlformats.org/drawingml/2006/table">
            <a:tbl>
              <a:tblPr firstRow="1" firstCol="1" bandRow="1">
                <a:tableStyleId>{F5AB1C69-6EDB-4FF4-983F-18BD219EF322}</a:tableStyleId>
              </a:tblPr>
              <a:tblGrid>
                <a:gridCol w="3240360"/>
                <a:gridCol w="936104"/>
                <a:gridCol w="936104"/>
                <a:gridCol w="4248472"/>
              </a:tblGrid>
              <a:tr h="1248654">
                <a:tc>
                  <a:txBody>
                    <a:bodyPr/>
                    <a:lstStyle/>
                    <a:p>
                      <a:pPr algn="l">
                        <a:lnSpc>
                          <a:spcPct val="115000"/>
                        </a:lnSpc>
                        <a:spcAft>
                          <a:spcPts val="1000"/>
                        </a:spcAft>
                      </a:pPr>
                      <a:r>
                        <a:rPr lang="en-ZA" sz="1800" u="sng" dirty="0" smtClean="0">
                          <a:solidFill>
                            <a:schemeClr val="tx1"/>
                          </a:solidFill>
                          <a:effectLst/>
                          <a:latin typeface="Arial Narrow" pitchFamily="34" charset="0"/>
                          <a:ea typeface="+mn-ea"/>
                          <a:cs typeface="+mn-cs"/>
                        </a:rPr>
                        <a:t>Strategic</a:t>
                      </a:r>
                      <a:r>
                        <a:rPr lang="en-ZA" sz="1800" u="sng" baseline="0" dirty="0" smtClean="0">
                          <a:solidFill>
                            <a:schemeClr val="tx1"/>
                          </a:solidFill>
                          <a:effectLst/>
                          <a:latin typeface="Arial Narrow" pitchFamily="34" charset="0"/>
                          <a:ea typeface="+mn-ea"/>
                          <a:cs typeface="+mn-cs"/>
                        </a:rPr>
                        <a:t> Objective: </a:t>
                      </a:r>
                      <a:r>
                        <a:rPr lang="en-ZA" sz="1800" baseline="0" dirty="0" smtClean="0">
                          <a:solidFill>
                            <a:schemeClr val="tx1"/>
                          </a:solidFill>
                          <a:effectLst/>
                          <a:latin typeface="Arial Narrow" pitchFamily="34" charset="0"/>
                          <a:ea typeface="+mn-ea"/>
                          <a:cs typeface="+mn-cs"/>
                        </a:rPr>
                        <a:t>To contribute towards creating a safe and secure environment through partnerships with stakeholders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itchFamily="34" charset="0"/>
                        </a:rPr>
                        <a:t>Quarter Target</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itchFamily="34" charset="0"/>
                        </a:rPr>
                        <a:t>Quarter Actual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nchor="ctr"/>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Arial" panose="020B0604020202020204" pitchFamily="34" charset="0"/>
                        </a:rPr>
                        <a:t>Reason for Variance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nchor="ctr"/>
                </a:tc>
              </a:tr>
              <a:tr h="483456">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Number of memoranda of Understanding (</a:t>
                      </a:r>
                      <a:r>
                        <a:rPr lang="en-ZA" sz="1800" b="0" dirty="0" err="1">
                          <a:solidFill>
                            <a:schemeClr val="tx1"/>
                          </a:solidFill>
                          <a:effectLst/>
                          <a:latin typeface="Arial Narrow" pitchFamily="34" charset="0"/>
                          <a:ea typeface="Calibri"/>
                          <a:cs typeface="Arial"/>
                        </a:rPr>
                        <a:t>MoUs</a:t>
                      </a:r>
                      <a:r>
                        <a:rPr lang="en-ZA" sz="1800" b="0" dirty="0">
                          <a:solidFill>
                            <a:schemeClr val="tx1"/>
                          </a:solidFill>
                          <a:effectLst/>
                          <a:latin typeface="Arial Narrow" pitchFamily="34" charset="0"/>
                          <a:ea typeface="Calibri"/>
                          <a:cs typeface="Arial"/>
                        </a:rPr>
                        <a:t>) signed with stakeholders in order to build safer communities</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0</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b="0" dirty="0" smtClean="0">
                          <a:solidFill>
                            <a:schemeClr val="tx1"/>
                          </a:solidFill>
                          <a:effectLst/>
                          <a:latin typeface="Arial Narrow" pitchFamily="34" charset="0"/>
                          <a:ea typeface="Calibri"/>
                          <a:cs typeface="Arial" panose="020B0604020202020204" pitchFamily="34" charset="0"/>
                        </a:rPr>
                        <a:t>Third signatory</a:t>
                      </a:r>
                      <a:r>
                        <a:rPr lang="en-ZA" sz="1800" b="0" baseline="0" dirty="0" smtClean="0">
                          <a:solidFill>
                            <a:schemeClr val="tx1"/>
                          </a:solidFill>
                          <a:effectLst/>
                          <a:latin typeface="Arial Narrow" pitchFamily="34" charset="0"/>
                          <a:ea typeface="Calibri"/>
                          <a:cs typeface="Arial" panose="020B0604020202020204" pitchFamily="34" charset="0"/>
                        </a:rPr>
                        <a:t> to the MOU, SAPS, are still processing  the legal implications before signing </a:t>
                      </a:r>
                      <a:endParaRPr lang="en-ZA" sz="1800" b="0" dirty="0">
                        <a:solidFill>
                          <a:schemeClr val="tx1"/>
                        </a:solidFill>
                        <a:effectLst/>
                        <a:latin typeface="Arial Narrow" pitchFamily="34" charset="0"/>
                        <a:ea typeface="Calibri"/>
                        <a:cs typeface="Arial" panose="020B0604020202020204" pitchFamily="34" charset="0"/>
                      </a:endParaRPr>
                    </a:p>
                  </a:txBody>
                  <a:tcPr marL="74300" marR="74300" marT="0" marB="0" anchor="ctr"/>
                </a:tc>
              </a:tr>
              <a:tr h="1045742">
                <a:tc>
                  <a:txBody>
                    <a:bodyPr/>
                    <a:lstStyle/>
                    <a:p>
                      <a:pPr>
                        <a:lnSpc>
                          <a:spcPct val="115000"/>
                        </a:lnSpc>
                        <a:spcAft>
                          <a:spcPts val="1000"/>
                        </a:spcAft>
                      </a:pPr>
                      <a:r>
                        <a:rPr lang="en-ZA" sz="1800" b="0">
                          <a:solidFill>
                            <a:schemeClr val="tx1"/>
                          </a:solidFill>
                          <a:effectLst/>
                          <a:latin typeface="Arial Narrow" pitchFamily="34" charset="0"/>
                          <a:ea typeface="Calibri"/>
                          <a:cs typeface="Arial"/>
                        </a:rPr>
                        <a:t>Number of Anti-Crime Campaigns conducted per year</a:t>
                      </a:r>
                      <a:endParaRPr lang="en-US" sz="1800" b="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b="0" dirty="0">
                        <a:solidFill>
                          <a:schemeClr val="tx1"/>
                        </a:solidFill>
                        <a:effectLst/>
                        <a:latin typeface="Arial Narrow" pitchFamily="34" charset="0"/>
                        <a:ea typeface="Calibri"/>
                        <a:cs typeface="Arial" panose="020B0604020202020204" pitchFamily="34" charset="0"/>
                      </a:endParaRPr>
                    </a:p>
                  </a:txBody>
                  <a:tcPr marL="74300" marR="74300" marT="0" marB="0" anchor="ctr"/>
                </a:tc>
              </a:tr>
              <a:tr h="1234770">
                <a:tc>
                  <a:txBody>
                    <a:bodyPr/>
                    <a:lstStyle/>
                    <a:p>
                      <a:pPr>
                        <a:lnSpc>
                          <a:spcPct val="115000"/>
                        </a:lnSpc>
                        <a:spcAft>
                          <a:spcPts val="1000"/>
                        </a:spcAft>
                      </a:pPr>
                      <a:r>
                        <a:rPr lang="en-ZA" sz="1800" b="0">
                          <a:solidFill>
                            <a:schemeClr val="tx1"/>
                          </a:solidFill>
                          <a:effectLst/>
                          <a:latin typeface="Arial Narrow" pitchFamily="34" charset="0"/>
                          <a:ea typeface="Calibri"/>
                          <a:cs typeface="Arial"/>
                        </a:rPr>
                        <a:t>Number of CPF training programmes approved by the Secretary for Police Service</a:t>
                      </a:r>
                      <a:endParaRPr lang="en-US" sz="1800" b="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0</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dirty="0" smtClean="0">
                          <a:effectLst/>
                          <a:latin typeface="Arial Narrow"/>
                          <a:ea typeface="Calibri"/>
                          <a:cs typeface="Times New Roman"/>
                        </a:rPr>
                        <a:t>Consultation on the training for trainers for CPFs with Wits university is still in progress and not concluded yet</a:t>
                      </a:r>
                      <a:endParaRPr lang="en-ZA" sz="1800" b="0" dirty="0" smtClean="0">
                        <a:solidFill>
                          <a:schemeClr val="tx1"/>
                        </a:solidFill>
                        <a:effectLst/>
                        <a:latin typeface="Arial Narrow" pitchFamily="34" charset="0"/>
                        <a:ea typeface="Calibri"/>
                        <a:cs typeface="Arial" panose="020B0604020202020204" pitchFamily="34" charset="0"/>
                      </a:endParaRPr>
                    </a:p>
                  </a:txBody>
                  <a:tcPr marL="74300" marR="74300" marT="0" marB="0" anchor="ctr"/>
                </a:tc>
              </a:tr>
            </a:tbl>
          </a:graphicData>
        </a:graphic>
      </p:graphicFrame>
      <p:sp>
        <p:nvSpPr>
          <p:cNvPr id="18472" name="Slide Number Placeholder 2"/>
          <p:cNvSpPr>
            <a:spLocks noGrp="1"/>
          </p:cNvSpPr>
          <p:nvPr>
            <p:ph type="sldNum" sz="quarter" idx="12"/>
          </p:nvPr>
        </p:nvSpPr>
        <p:spPr>
          <a:xfrm>
            <a:off x="7099300" y="6520259"/>
            <a:ext cx="2311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BFAF2C5-BE56-4F50-A0AC-3CC19D81D4C9}" type="slidenum">
              <a:rPr lang="en-ZA" smtClean="0">
                <a:solidFill>
                  <a:srgbClr val="000000"/>
                </a:solidFill>
                <a:latin typeface="Arial" charset="0"/>
              </a:rPr>
              <a:pPr fontAlgn="base">
                <a:spcBef>
                  <a:spcPct val="0"/>
                </a:spcBef>
                <a:spcAft>
                  <a:spcPct val="0"/>
                </a:spcAft>
                <a:defRPr/>
              </a:pPr>
              <a:t>15</a:t>
            </a:fld>
            <a:endParaRPr lang="en-ZA" dirty="0" smtClean="0">
              <a:solidFill>
                <a:srgbClr val="000000"/>
              </a:solidFill>
              <a:latin typeface="Arial" charset="0"/>
            </a:endParaRPr>
          </a:p>
        </p:txBody>
      </p:sp>
    </p:spTree>
    <p:extLst>
      <p:ext uri="{BB962C8B-B14F-4D97-AF65-F5344CB8AC3E}">
        <p14:creationId xmlns:p14="http://schemas.microsoft.com/office/powerpoint/2010/main" xmlns="" val="4100703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64" y="-52981"/>
            <a:ext cx="9649072" cy="1143000"/>
          </a:xfrm>
        </p:spPr>
        <p:txBody>
          <a:bodyPr>
            <a:noAutofit/>
          </a:bodyPr>
          <a:lstStyle/>
          <a:p>
            <a:r>
              <a:rPr lang="en-ZA" sz="2800" b="1" dirty="0" smtClean="0">
                <a:latin typeface="Arial" panose="020B0604020202020204" pitchFamily="34" charset="0"/>
                <a:cs typeface="Arial" panose="020B0604020202020204" pitchFamily="34" charset="0"/>
              </a:rPr>
              <a:t>PROGRAMME: INTERSECTORAL COORDINATION AND STRATEGIC PARTNERSHIPS</a:t>
            </a:r>
            <a:endParaRPr lang="en-ZA"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03135869"/>
              </p:ext>
            </p:extLst>
          </p:nvPr>
        </p:nvGraphicFramePr>
        <p:xfrm>
          <a:off x="272480" y="1412777"/>
          <a:ext cx="9433048" cy="5066295"/>
        </p:xfrm>
        <a:graphic>
          <a:graphicData uri="http://schemas.openxmlformats.org/drawingml/2006/table">
            <a:tbl>
              <a:tblPr firstRow="1" firstCol="1" bandRow="1">
                <a:tableStyleId>{F5AB1C69-6EDB-4FF4-983F-18BD219EF322}</a:tableStyleId>
              </a:tblPr>
              <a:tblGrid>
                <a:gridCol w="3240360"/>
                <a:gridCol w="864096"/>
                <a:gridCol w="936104"/>
                <a:gridCol w="4392488"/>
              </a:tblGrid>
              <a:tr h="1593591">
                <a:tc>
                  <a:txBody>
                    <a:bodyPr/>
                    <a:lstStyle/>
                    <a:p>
                      <a:pPr algn="l">
                        <a:lnSpc>
                          <a:spcPct val="115000"/>
                        </a:lnSpc>
                        <a:spcAft>
                          <a:spcPts val="1000"/>
                        </a:spcAft>
                      </a:pPr>
                      <a:r>
                        <a:rPr lang="en-ZA" sz="1800" u="sng" dirty="0" smtClean="0">
                          <a:solidFill>
                            <a:schemeClr val="tx1"/>
                          </a:solidFill>
                          <a:effectLst/>
                          <a:latin typeface="Arial Narrow" pitchFamily="34" charset="0"/>
                          <a:ea typeface="+mn-ea"/>
                          <a:cs typeface="+mn-cs"/>
                        </a:rPr>
                        <a:t>Strategic</a:t>
                      </a:r>
                      <a:r>
                        <a:rPr lang="en-ZA" sz="1800" u="sng" baseline="0" dirty="0" smtClean="0">
                          <a:solidFill>
                            <a:schemeClr val="tx1"/>
                          </a:solidFill>
                          <a:effectLst/>
                          <a:latin typeface="Arial Narrow" pitchFamily="34" charset="0"/>
                          <a:ea typeface="+mn-ea"/>
                          <a:cs typeface="+mn-cs"/>
                        </a:rPr>
                        <a:t> Objective: </a:t>
                      </a:r>
                      <a:r>
                        <a:rPr lang="en-ZA" sz="1800" baseline="0" dirty="0" smtClean="0">
                          <a:solidFill>
                            <a:schemeClr val="tx1"/>
                          </a:solidFill>
                          <a:effectLst/>
                          <a:latin typeface="Arial Narrow" pitchFamily="34" charset="0"/>
                          <a:ea typeface="+mn-ea"/>
                          <a:cs typeface="+mn-cs"/>
                        </a:rPr>
                        <a:t>To contribute towards creating a safe and secure environment through partnerships with stakeholders </a:t>
                      </a:r>
                      <a:endParaRPr lang="en-ZA" sz="1800" dirty="0">
                        <a:solidFill>
                          <a:schemeClr val="tx1"/>
                        </a:solidFill>
                        <a:effectLst/>
                        <a:latin typeface="Arial Narrow"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cs typeface="Arial" panose="020B0604020202020204" pitchFamily="34" charset="0"/>
                        </a:rPr>
                        <a:t>Quarter </a:t>
                      </a:r>
                      <a:r>
                        <a:rPr lang="en-ZA" sz="1800" dirty="0">
                          <a:solidFill>
                            <a:schemeClr val="tx1"/>
                          </a:solidFill>
                          <a:effectLst/>
                          <a:latin typeface="Arial Narrow" panose="020B0606020202030204" pitchFamily="34" charset="0"/>
                          <a:cs typeface="Arial" panose="020B0604020202020204" pitchFamily="34" charset="0"/>
                        </a:rPr>
                        <a:t>Target</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cs typeface="Arial" panose="020B0604020202020204" pitchFamily="34" charset="0"/>
                        </a:rPr>
                        <a:t>Quarter Actual </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dirty="0" smtClean="0">
                          <a:solidFill>
                            <a:schemeClr val="tx1"/>
                          </a:solidFill>
                          <a:effectLst/>
                          <a:latin typeface="Arial Narrow" panose="020B0606020202030204" pitchFamily="34" charset="0"/>
                          <a:ea typeface="Calibri"/>
                          <a:cs typeface="Arial" panose="020B0604020202020204" pitchFamily="34" charset="0"/>
                        </a:rPr>
                        <a:t>Reason</a:t>
                      </a:r>
                      <a:r>
                        <a:rPr lang="en-ZA" sz="1800" baseline="0" dirty="0" smtClean="0">
                          <a:solidFill>
                            <a:schemeClr val="tx1"/>
                          </a:solidFill>
                          <a:effectLst/>
                          <a:latin typeface="Arial Narrow" panose="020B0606020202030204" pitchFamily="34" charset="0"/>
                          <a:ea typeface="Calibri"/>
                          <a:cs typeface="Arial" panose="020B0604020202020204" pitchFamily="34" charset="0"/>
                        </a:rPr>
                        <a:t> for Variance</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720080">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Number of </a:t>
                      </a:r>
                      <a:r>
                        <a:rPr lang="en-ZA" sz="1800" b="0" dirty="0" err="1">
                          <a:solidFill>
                            <a:schemeClr val="tx1"/>
                          </a:solidFill>
                          <a:effectLst/>
                          <a:latin typeface="Arial Narrow" pitchFamily="34" charset="0"/>
                          <a:ea typeface="Calibri"/>
                          <a:cs typeface="Arial"/>
                        </a:rPr>
                        <a:t>Izimbizo</a:t>
                      </a:r>
                      <a:r>
                        <a:rPr lang="en-ZA" sz="1800" b="0" dirty="0">
                          <a:solidFill>
                            <a:schemeClr val="tx1"/>
                          </a:solidFill>
                          <a:effectLst/>
                          <a:latin typeface="Arial Narrow" pitchFamily="34" charset="0"/>
                          <a:ea typeface="Calibri"/>
                          <a:cs typeface="Arial"/>
                        </a:rPr>
                        <a:t>/ public participation held with communities to promote community safety</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50000"/>
                        </a:lnSpc>
                        <a:spcAft>
                          <a:spcPts val="1000"/>
                        </a:spcAft>
                      </a:pPr>
                      <a:r>
                        <a:rPr lang="en-ZA" sz="1800" b="0" dirty="0" smtClean="0">
                          <a:solidFill>
                            <a:schemeClr val="tx1"/>
                          </a:solidFill>
                          <a:effectLst/>
                          <a:latin typeface="Arial Narrow" pitchFamily="34" charset="0"/>
                          <a:ea typeface="Calibri"/>
                          <a:cs typeface="Times New Roman"/>
                        </a:rPr>
                        <a:t>2</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50000"/>
                        </a:lnSpc>
                        <a:spcAft>
                          <a:spcPts val="1000"/>
                        </a:spcAft>
                      </a:pPr>
                      <a:r>
                        <a:rPr lang="en-ZA" sz="1800" b="0" dirty="0" smtClean="0">
                          <a:solidFill>
                            <a:schemeClr val="tx1"/>
                          </a:solidFill>
                          <a:effectLst/>
                          <a:latin typeface="Arial Narrow" pitchFamily="34" charset="0"/>
                          <a:ea typeface="Calibri"/>
                          <a:cs typeface="Times New Roman"/>
                        </a:rPr>
                        <a:t>2</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US" sz="1800" b="0" dirty="0">
                        <a:solidFill>
                          <a:schemeClr val="tx1"/>
                        </a:solidFill>
                        <a:effectLst/>
                        <a:latin typeface="Arial Narrow" panose="020B0606020202030204" pitchFamily="34" charset="0"/>
                        <a:ea typeface="Calibri"/>
                        <a:cs typeface="Times New Roman"/>
                      </a:endParaRPr>
                    </a:p>
                  </a:txBody>
                  <a:tcPr marL="68580" marR="68580" marT="0" marB="0" anchor="ctr"/>
                </a:tc>
              </a:tr>
              <a:tr h="1088280">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Total number of provinces implementing of Community Police Forum Guidelines</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50000"/>
                        </a:lnSpc>
                        <a:spcAft>
                          <a:spcPts val="1000"/>
                        </a:spcAft>
                      </a:pPr>
                      <a:r>
                        <a:rPr lang="en-ZA" sz="1800" b="0" dirty="0" smtClean="0">
                          <a:solidFill>
                            <a:schemeClr val="tx1"/>
                          </a:solidFill>
                          <a:effectLst/>
                          <a:latin typeface="Arial Narrow" pitchFamily="34" charset="0"/>
                          <a:ea typeface="Calibri"/>
                          <a:cs typeface="Times New Roman"/>
                        </a:rPr>
                        <a:t>2</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50000"/>
                        </a:lnSpc>
                        <a:spcAft>
                          <a:spcPts val="1000"/>
                        </a:spcAft>
                      </a:pPr>
                      <a:r>
                        <a:rPr lang="en-ZA" sz="1800" b="0" dirty="0" smtClean="0">
                          <a:solidFill>
                            <a:schemeClr val="tx1"/>
                          </a:solidFill>
                          <a:effectLst/>
                          <a:latin typeface="Arial Narrow" pitchFamily="34" charset="0"/>
                          <a:ea typeface="Calibri"/>
                          <a:cs typeface="Times New Roman"/>
                        </a:rPr>
                        <a:t>2</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b="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1465896">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Number of provincial capacity building sessions held on crime prevention programmes</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50000"/>
                        </a:lnSpc>
                        <a:spcAft>
                          <a:spcPts val="1000"/>
                        </a:spcAft>
                      </a:pPr>
                      <a:r>
                        <a:rPr lang="en-ZA" sz="1800" b="0" dirty="0" smtClean="0">
                          <a:solidFill>
                            <a:schemeClr val="tx1"/>
                          </a:solidFill>
                          <a:effectLst/>
                          <a:latin typeface="Arial Narrow" pitchFamily="34" charset="0"/>
                          <a:ea typeface="Calibri"/>
                          <a:cs typeface="Times New Roman"/>
                        </a:rPr>
                        <a:t>3</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50000"/>
                        </a:lnSpc>
                        <a:spcAft>
                          <a:spcPts val="1000"/>
                        </a:spcAft>
                      </a:pPr>
                      <a:r>
                        <a:rPr lang="en-ZA" sz="1800" b="0" dirty="0" smtClean="0">
                          <a:solidFill>
                            <a:schemeClr val="tx1"/>
                          </a:solidFill>
                          <a:effectLst/>
                          <a:latin typeface="Arial Narrow" pitchFamily="34" charset="0"/>
                          <a:ea typeface="Calibri"/>
                          <a:cs typeface="Times New Roman"/>
                        </a:rPr>
                        <a:t>2</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b="0" dirty="0" smtClean="0">
                          <a:solidFill>
                            <a:schemeClr val="tx1"/>
                          </a:solidFill>
                          <a:effectLst/>
                          <a:latin typeface="Arial Narrow" pitchFamily="34" charset="0"/>
                          <a:ea typeface="Calibri"/>
                          <a:cs typeface="Times New Roman"/>
                        </a:rPr>
                        <a:t>Limpopo</a:t>
                      </a:r>
                      <a:r>
                        <a:rPr lang="en-ZA" sz="1800" b="0" baseline="0" dirty="0" smtClean="0">
                          <a:solidFill>
                            <a:schemeClr val="tx1"/>
                          </a:solidFill>
                          <a:effectLst/>
                          <a:latin typeface="Arial Narrow" pitchFamily="34" charset="0"/>
                          <a:ea typeface="Calibri"/>
                          <a:cs typeface="Times New Roman"/>
                        </a:rPr>
                        <a:t> cancelled the session</a:t>
                      </a:r>
                      <a:endParaRPr lang="en-ZA" sz="1800" b="0" dirty="0" smtClean="0">
                        <a:solidFill>
                          <a:schemeClr val="tx1"/>
                        </a:solidFill>
                        <a:effectLst/>
                        <a:latin typeface="Arial Narrow" pitchFamily="34" charset="0"/>
                        <a:ea typeface="Calibri"/>
                        <a:cs typeface="Times New Roman"/>
                      </a:endParaRPr>
                    </a:p>
                    <a:p>
                      <a:pPr algn="l">
                        <a:lnSpc>
                          <a:spcPct val="115000"/>
                        </a:lnSpc>
                        <a:spcAft>
                          <a:spcPts val="1000"/>
                        </a:spcAft>
                      </a:pPr>
                      <a:endParaRPr lang="en-US" sz="1800" b="0" dirty="0">
                        <a:solidFill>
                          <a:schemeClr val="tx1"/>
                        </a:solidFill>
                        <a:effectLst/>
                        <a:latin typeface="Arial Narrow" pitchFamily="34" charset="0"/>
                        <a:ea typeface="Calibri"/>
                        <a:cs typeface="Times New Roman"/>
                      </a:endParaRPr>
                    </a:p>
                  </a:txBody>
                  <a:tcPr marL="68580" marR="68580" marT="0" marB="0" anchor="ctr"/>
                </a:tc>
              </a:tr>
            </a:tbl>
          </a:graphicData>
        </a:graphic>
      </p:graphicFrame>
      <p:sp>
        <p:nvSpPr>
          <p:cNvPr id="3" name="Slide Number Placeholder 2"/>
          <p:cNvSpPr>
            <a:spLocks noGrp="1"/>
          </p:cNvSpPr>
          <p:nvPr>
            <p:ph type="sldNum" sz="quarter" idx="12"/>
          </p:nvPr>
        </p:nvSpPr>
        <p:spPr>
          <a:xfrm>
            <a:off x="7099300" y="6520259"/>
            <a:ext cx="2311400" cy="365125"/>
          </a:xfrm>
        </p:spPr>
        <p:txBody>
          <a:bodyPr/>
          <a:lstStyle/>
          <a:p>
            <a:fld id="{BA5A4CB3-BD92-4D0F-B4D4-2CAB8B565D49}" type="slidenum">
              <a:rPr lang="en-ZA" smtClean="0"/>
              <a:pPr/>
              <a:t>16</a:t>
            </a:fld>
            <a:endParaRPr lang="en-ZA" dirty="0"/>
          </a:p>
        </p:txBody>
      </p:sp>
    </p:spTree>
    <p:extLst>
      <p:ext uri="{BB962C8B-B14F-4D97-AF65-F5344CB8AC3E}">
        <p14:creationId xmlns:p14="http://schemas.microsoft.com/office/powerpoint/2010/main" xmlns="" val="2933865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64" y="-52981"/>
            <a:ext cx="9649072" cy="1143000"/>
          </a:xfrm>
        </p:spPr>
        <p:txBody>
          <a:bodyPr>
            <a:noAutofit/>
          </a:bodyPr>
          <a:lstStyle/>
          <a:p>
            <a:r>
              <a:rPr lang="en-ZA" sz="2800" b="1" dirty="0" smtClean="0">
                <a:latin typeface="Arial" panose="020B0604020202020204" pitchFamily="34" charset="0"/>
                <a:cs typeface="Arial" panose="020B0604020202020204" pitchFamily="34" charset="0"/>
              </a:rPr>
              <a:t>PROGRAMME: INTERSECTORAL COORDINATION AND STRATEGIC PARTNERSHIPS</a:t>
            </a:r>
            <a:endParaRPr lang="en-ZA"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39250447"/>
              </p:ext>
            </p:extLst>
          </p:nvPr>
        </p:nvGraphicFramePr>
        <p:xfrm>
          <a:off x="272480" y="1412776"/>
          <a:ext cx="9433048" cy="4023033"/>
        </p:xfrm>
        <a:graphic>
          <a:graphicData uri="http://schemas.openxmlformats.org/drawingml/2006/table">
            <a:tbl>
              <a:tblPr firstRow="1" firstCol="1" bandRow="1">
                <a:tableStyleId>{F5AB1C69-6EDB-4FF4-983F-18BD219EF322}</a:tableStyleId>
              </a:tblPr>
              <a:tblGrid>
                <a:gridCol w="3240360"/>
                <a:gridCol w="1008112"/>
                <a:gridCol w="936104"/>
                <a:gridCol w="4248472"/>
              </a:tblGrid>
              <a:tr h="2088232">
                <a:tc>
                  <a:txBody>
                    <a:bodyPr/>
                    <a:lstStyle/>
                    <a:p>
                      <a:pPr algn="l">
                        <a:lnSpc>
                          <a:spcPct val="115000"/>
                        </a:lnSpc>
                        <a:spcAft>
                          <a:spcPts val="1000"/>
                        </a:spcAft>
                      </a:pPr>
                      <a:r>
                        <a:rPr lang="en-ZA" sz="1800" u="sng" dirty="0" smtClean="0">
                          <a:solidFill>
                            <a:schemeClr val="tx1"/>
                          </a:solidFill>
                          <a:effectLst/>
                          <a:latin typeface="Arial Narrow" pitchFamily="34" charset="0"/>
                          <a:ea typeface="+mn-ea"/>
                          <a:cs typeface="+mn-cs"/>
                        </a:rPr>
                        <a:t>Strategic</a:t>
                      </a:r>
                      <a:r>
                        <a:rPr lang="en-ZA" sz="1800" u="sng" baseline="0" dirty="0" smtClean="0">
                          <a:solidFill>
                            <a:schemeClr val="tx1"/>
                          </a:solidFill>
                          <a:effectLst/>
                          <a:latin typeface="Arial Narrow" pitchFamily="34" charset="0"/>
                          <a:ea typeface="+mn-ea"/>
                          <a:cs typeface="+mn-cs"/>
                        </a:rPr>
                        <a:t> Objective: </a:t>
                      </a:r>
                      <a:r>
                        <a:rPr lang="en-ZA" sz="1800" baseline="0" dirty="0" smtClean="0">
                          <a:solidFill>
                            <a:schemeClr val="tx1"/>
                          </a:solidFill>
                          <a:effectLst/>
                          <a:latin typeface="Arial Narrow" pitchFamily="34" charset="0"/>
                          <a:ea typeface="+mn-ea"/>
                          <a:cs typeface="+mn-cs"/>
                        </a:rPr>
                        <a:t>To contribute towards creating a safe and secure environment through partnerships with stakeholders </a:t>
                      </a:r>
                      <a:endParaRPr lang="en-ZA" sz="1800" dirty="0">
                        <a:solidFill>
                          <a:schemeClr val="tx1"/>
                        </a:solidFill>
                        <a:effectLst/>
                        <a:latin typeface="Arial Narrow"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cs typeface="Arial" panose="020B0604020202020204" pitchFamily="34" charset="0"/>
                        </a:rPr>
                        <a:t>Quarter </a:t>
                      </a:r>
                      <a:r>
                        <a:rPr lang="en-ZA" sz="1800" dirty="0">
                          <a:solidFill>
                            <a:schemeClr val="tx1"/>
                          </a:solidFill>
                          <a:effectLst/>
                          <a:latin typeface="Arial Narrow" panose="020B0606020202030204" pitchFamily="34" charset="0"/>
                          <a:cs typeface="Arial" panose="020B0604020202020204" pitchFamily="34" charset="0"/>
                        </a:rPr>
                        <a:t>Target</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cs typeface="Arial" panose="020B0604020202020204" pitchFamily="34" charset="0"/>
                        </a:rPr>
                        <a:t>Quarter Actual </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dirty="0" smtClean="0">
                          <a:solidFill>
                            <a:schemeClr val="tx1"/>
                          </a:solidFill>
                          <a:effectLst/>
                          <a:latin typeface="Arial Narrow" panose="020B0606020202030204" pitchFamily="34" charset="0"/>
                          <a:ea typeface="Calibri"/>
                          <a:cs typeface="Arial" panose="020B0604020202020204" pitchFamily="34" charset="0"/>
                        </a:rPr>
                        <a:t>Reason</a:t>
                      </a:r>
                      <a:r>
                        <a:rPr lang="en-ZA" sz="1800" baseline="0" dirty="0" smtClean="0">
                          <a:solidFill>
                            <a:schemeClr val="tx1"/>
                          </a:solidFill>
                          <a:effectLst/>
                          <a:latin typeface="Arial Narrow" panose="020B0606020202030204" pitchFamily="34" charset="0"/>
                          <a:ea typeface="Calibri"/>
                          <a:cs typeface="Arial" panose="020B0604020202020204" pitchFamily="34" charset="0"/>
                        </a:rPr>
                        <a:t> for Variance</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1934801">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Number of established CSF’s</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50000"/>
                        </a:lnSpc>
                        <a:spcAft>
                          <a:spcPts val="1000"/>
                        </a:spcAft>
                      </a:pPr>
                      <a:r>
                        <a:rPr lang="en-ZA" sz="1800" b="0" dirty="0" smtClean="0">
                          <a:solidFill>
                            <a:schemeClr val="tx1"/>
                          </a:solidFill>
                          <a:effectLst/>
                          <a:latin typeface="Arial Narrow" pitchFamily="34" charset="0"/>
                          <a:ea typeface="Calibri"/>
                          <a:cs typeface="Times New Roman"/>
                        </a:rPr>
                        <a:t>5</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50000"/>
                        </a:lnSpc>
                        <a:spcAft>
                          <a:spcPts val="1000"/>
                        </a:spcAft>
                      </a:pPr>
                      <a:r>
                        <a:rPr lang="en-ZA" sz="1800" b="0" dirty="0" smtClean="0">
                          <a:solidFill>
                            <a:schemeClr val="tx1"/>
                          </a:solidFill>
                          <a:effectLst/>
                          <a:latin typeface="Arial Narrow" pitchFamily="34" charset="0"/>
                          <a:ea typeface="Calibri"/>
                          <a:cs typeface="Times New Roman"/>
                        </a:rPr>
                        <a:t>0</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b="0" dirty="0" smtClean="0">
                          <a:solidFill>
                            <a:schemeClr val="tx1"/>
                          </a:solidFill>
                          <a:effectLst/>
                          <a:latin typeface="Arial Narrow" pitchFamily="34" charset="0"/>
                          <a:ea typeface="Calibri"/>
                          <a:cs typeface="Times New Roman"/>
                        </a:rPr>
                        <a:t>Lack of provincial government support to implement the CSF Policy</a:t>
                      </a:r>
                    </a:p>
                  </a:txBody>
                  <a:tcPr marL="68580" marR="68580" marT="0" marB="0" anchor="ctr"/>
                </a:tc>
              </a:tr>
            </a:tbl>
          </a:graphicData>
        </a:graphic>
      </p:graphicFrame>
      <p:sp>
        <p:nvSpPr>
          <p:cNvPr id="3" name="Slide Number Placeholder 2"/>
          <p:cNvSpPr>
            <a:spLocks noGrp="1"/>
          </p:cNvSpPr>
          <p:nvPr>
            <p:ph type="sldNum" sz="quarter" idx="12"/>
          </p:nvPr>
        </p:nvSpPr>
        <p:spPr>
          <a:xfrm>
            <a:off x="7099300" y="6520259"/>
            <a:ext cx="2311400" cy="365125"/>
          </a:xfrm>
        </p:spPr>
        <p:txBody>
          <a:bodyPr/>
          <a:lstStyle/>
          <a:p>
            <a:fld id="{BA5A4CB3-BD92-4D0F-B4D4-2CAB8B565D49}" type="slidenum">
              <a:rPr lang="en-ZA" smtClean="0"/>
              <a:pPr/>
              <a:t>17</a:t>
            </a:fld>
            <a:endParaRPr lang="en-ZA" dirty="0"/>
          </a:p>
        </p:txBody>
      </p:sp>
    </p:spTree>
    <p:extLst>
      <p:ext uri="{BB962C8B-B14F-4D97-AF65-F5344CB8AC3E}">
        <p14:creationId xmlns:p14="http://schemas.microsoft.com/office/powerpoint/2010/main" xmlns="" val="4093808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18</a:t>
            </a:fld>
            <a:endParaRPr lang="en-ZA" dirty="0"/>
          </a:p>
        </p:txBody>
      </p:sp>
      <p:sp>
        <p:nvSpPr>
          <p:cNvPr id="6" name="Title 1"/>
          <p:cNvSpPr txBox="1">
            <a:spLocks/>
          </p:cNvSpPr>
          <p:nvPr/>
        </p:nvSpPr>
        <p:spPr bwMode="auto">
          <a:xfrm>
            <a:off x="128986" y="233363"/>
            <a:ext cx="9648031" cy="5715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2</a:t>
            </a:r>
            <a:r>
              <a:rPr lang="en-ZA" sz="2800" b="1" baseline="30000" dirty="0" smtClean="0">
                <a:solidFill>
                  <a:prstClr val="black"/>
                </a:solidFill>
                <a:latin typeface="Arial" panose="020B0604020202020204" pitchFamily="34" charset="0"/>
                <a:cs typeface="Arial" panose="020B0604020202020204" pitchFamily="34" charset="0"/>
              </a:rPr>
              <a:t>nd</a:t>
            </a:r>
            <a:r>
              <a:rPr lang="en-ZA" sz="2800" b="1" dirty="0" smtClean="0">
                <a:solidFill>
                  <a:prstClr val="black"/>
                </a:solidFill>
                <a:latin typeface="Arial" panose="020B0604020202020204" pitchFamily="34" charset="0"/>
                <a:cs typeface="Arial" panose="020B0604020202020204" pitchFamily="34" charset="0"/>
              </a:rPr>
              <a:t> QUARTER PROGRAMME 2 PERFORMANCE</a:t>
            </a:r>
            <a:endParaRPr lang="en-ZA" sz="3200" dirty="0" smtClean="0">
              <a:solidFill>
                <a:prstClr val="black"/>
              </a:solidFill>
              <a:latin typeface="Arial" panose="020B0604020202020204" pitchFamily="34" charset="0"/>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xmlns="" val="3644556528"/>
              </p:ext>
            </p:extLst>
          </p:nvPr>
        </p:nvGraphicFramePr>
        <p:xfrm>
          <a:off x="416496" y="1412776"/>
          <a:ext cx="9073008"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57194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2132856"/>
            <a:ext cx="8426070" cy="3852145"/>
          </a:xfrm>
        </p:spPr>
        <p:txBody>
          <a:bodyPr/>
          <a:lstStyle/>
          <a:p>
            <a:r>
              <a:rPr lang="en-ZA" dirty="0" smtClean="0">
                <a:latin typeface="Arial" panose="020B0604020202020204" pitchFamily="34" charset="0"/>
                <a:cs typeface="Arial" panose="020B0604020202020204" pitchFamily="34" charset="0"/>
              </a:rPr>
              <a:t>SUB-PROGRAMME 3.1: POLICY DEVELOPMENT AND RESEARCH</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19</a:t>
            </a:fld>
            <a:endParaRPr lang="en-ZA" dirty="0"/>
          </a:p>
        </p:txBody>
      </p:sp>
    </p:spTree>
    <p:extLst>
      <p:ext uri="{BB962C8B-B14F-4D97-AF65-F5344CB8AC3E}">
        <p14:creationId xmlns:p14="http://schemas.microsoft.com/office/powerpoint/2010/main" xmlns="" val="365296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88640"/>
            <a:ext cx="8915400" cy="720080"/>
          </a:xfrm>
        </p:spPr>
        <p:txBody>
          <a:bodyPr/>
          <a:lstStyle/>
          <a:p>
            <a:r>
              <a:rPr lang="en-ZA" sz="4000" b="1" dirty="0" smtClean="0">
                <a:latin typeface="Arial" panose="020B0604020202020204" pitchFamily="34" charset="0"/>
                <a:cs typeface="Arial" panose="020B0604020202020204" pitchFamily="34" charset="0"/>
              </a:rPr>
              <a:t>BACKGROUND</a:t>
            </a:r>
            <a:endParaRPr lang="en-ZA"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711349"/>
            <a:ext cx="8915400" cy="4525963"/>
          </a:xfrm>
        </p:spPr>
        <p:txBody>
          <a:bodyPr>
            <a:normAutofit/>
          </a:bodyPr>
          <a:lstStyle/>
          <a:p>
            <a:pPr marL="0" indent="0">
              <a:buNone/>
            </a:pPr>
            <a:r>
              <a:rPr lang="en-ZA" b="1" dirty="0">
                <a:latin typeface="Arial Narrow" panose="020B0606020202030204" pitchFamily="34" charset="0"/>
                <a:cs typeface="Arial" panose="020B0604020202020204" pitchFamily="34" charset="0"/>
              </a:rPr>
              <a:t>This report covers </a:t>
            </a:r>
            <a:r>
              <a:rPr lang="en-ZA" b="1" dirty="0" smtClean="0">
                <a:latin typeface="Arial Narrow" panose="020B0606020202030204" pitchFamily="34" charset="0"/>
                <a:cs typeface="Arial" panose="020B0604020202020204" pitchFamily="34" charset="0"/>
              </a:rPr>
              <a:t>period July 2017 to September 2017 </a:t>
            </a:r>
            <a:r>
              <a:rPr lang="en-ZA" b="1" dirty="0">
                <a:latin typeface="Arial Narrow" panose="020B0606020202030204" pitchFamily="34" charset="0"/>
                <a:cs typeface="Arial" panose="020B0604020202020204" pitchFamily="34" charset="0"/>
              </a:rPr>
              <a:t>and deals with the following areas</a:t>
            </a:r>
            <a:r>
              <a:rPr lang="en-ZA" b="1" dirty="0" smtClean="0">
                <a:latin typeface="Arial Narrow" panose="020B0606020202030204" pitchFamily="34" charset="0"/>
                <a:cs typeface="Arial" panose="020B0604020202020204" pitchFamily="34" charset="0"/>
              </a:rPr>
              <a:t>:</a:t>
            </a:r>
            <a:r>
              <a:rPr lang="en-ZA" dirty="0" smtClean="0">
                <a:latin typeface="Arial Narrow" panose="020B0606020202030204" pitchFamily="34" charset="0"/>
                <a:cs typeface="Arial" panose="020B0604020202020204" pitchFamily="34" charset="0"/>
              </a:rPr>
              <a:t> </a:t>
            </a:r>
          </a:p>
          <a:p>
            <a:pPr lvl="0"/>
            <a:r>
              <a:rPr lang="en-ZA" dirty="0" smtClean="0">
                <a:latin typeface="Arial Narrow" panose="020B0606020202030204" pitchFamily="34" charset="0"/>
                <a:cs typeface="Arial" panose="020B0604020202020204" pitchFamily="34" charset="0"/>
              </a:rPr>
              <a:t>Service Delivery Environment</a:t>
            </a:r>
          </a:p>
          <a:p>
            <a:pPr lvl="0"/>
            <a:r>
              <a:rPr lang="en-ZA" dirty="0" smtClean="0">
                <a:latin typeface="Arial Narrow" panose="020B0606020202030204" pitchFamily="34" charset="0"/>
                <a:cs typeface="Arial" panose="020B0604020202020204" pitchFamily="34" charset="0"/>
              </a:rPr>
              <a:t>Organisational Environment</a:t>
            </a:r>
          </a:p>
          <a:p>
            <a:pPr lvl="0"/>
            <a:r>
              <a:rPr lang="en-ZA" dirty="0">
                <a:latin typeface="Arial Narrow" panose="020B0606020202030204" pitchFamily="34" charset="0"/>
                <a:cs typeface="Arial" panose="020B0604020202020204" pitchFamily="34" charset="0"/>
              </a:rPr>
              <a:t>B</a:t>
            </a:r>
            <a:r>
              <a:rPr lang="en-ZA" dirty="0" smtClean="0">
                <a:latin typeface="Arial Narrow" panose="020B0606020202030204" pitchFamily="34" charset="0"/>
                <a:cs typeface="Arial" panose="020B0604020202020204" pitchFamily="34" charset="0"/>
              </a:rPr>
              <a:t>reakdown of </a:t>
            </a:r>
            <a:r>
              <a:rPr lang="en-ZA" dirty="0">
                <a:latin typeface="Arial Narrow" panose="020B0606020202030204" pitchFamily="34" charset="0"/>
                <a:cs typeface="Arial" panose="020B0604020202020204" pitchFamily="34" charset="0"/>
              </a:rPr>
              <a:t>expenditure </a:t>
            </a:r>
            <a:r>
              <a:rPr lang="en-ZA" dirty="0" smtClean="0">
                <a:latin typeface="Arial Narrow" panose="020B0606020202030204" pitchFamily="34" charset="0"/>
                <a:cs typeface="Arial" panose="020B0604020202020204" pitchFamily="34" charset="0"/>
              </a:rPr>
              <a:t>during </a:t>
            </a:r>
            <a:r>
              <a:rPr lang="en-ZA" dirty="0">
                <a:latin typeface="Arial Narrow" panose="020B0606020202030204" pitchFamily="34" charset="0"/>
                <a:cs typeface="Arial" panose="020B0604020202020204" pitchFamily="34" charset="0"/>
              </a:rPr>
              <a:t>the </a:t>
            </a:r>
            <a:r>
              <a:rPr lang="en-ZA" dirty="0" smtClean="0">
                <a:latin typeface="Arial Narrow" panose="020B0606020202030204" pitchFamily="34" charset="0"/>
                <a:cs typeface="Arial" panose="020B0604020202020204" pitchFamily="34" charset="0"/>
              </a:rPr>
              <a:t>Second Quarter </a:t>
            </a:r>
            <a:r>
              <a:rPr lang="en-ZA" dirty="0">
                <a:latin typeface="Arial Narrow" panose="020B0606020202030204" pitchFamily="34" charset="0"/>
                <a:cs typeface="Arial" panose="020B0604020202020204" pitchFamily="34" charset="0"/>
              </a:rPr>
              <a:t>of </a:t>
            </a:r>
            <a:r>
              <a:rPr lang="en-ZA" dirty="0" smtClean="0">
                <a:latin typeface="Arial Narrow" panose="020B0606020202030204" pitchFamily="34" charset="0"/>
                <a:cs typeface="Arial" panose="020B0604020202020204" pitchFamily="34" charset="0"/>
              </a:rPr>
              <a:t>2017/18</a:t>
            </a:r>
            <a:endParaRPr lang="en-ZA" dirty="0">
              <a:latin typeface="Arial Narrow" panose="020B060602020203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2</a:t>
            </a:fld>
            <a:endParaRPr lang="en-ZA" dirty="0"/>
          </a:p>
        </p:txBody>
      </p:sp>
    </p:spTree>
    <p:extLst>
      <p:ext uri="{BB962C8B-B14F-4D97-AF65-F5344CB8AC3E}">
        <p14:creationId xmlns:p14="http://schemas.microsoft.com/office/powerpoint/2010/main" xmlns="" val="4253000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smtClean="0">
                <a:latin typeface="Arial" panose="020B0604020202020204" pitchFamily="34" charset="0"/>
                <a:cs typeface="Arial" panose="020B0604020202020204" pitchFamily="34" charset="0"/>
              </a:rPr>
              <a:t>KEY ACHIEVEMENTS</a:t>
            </a:r>
            <a:endParaRPr lang="en-ZA"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8504" y="1412776"/>
            <a:ext cx="8915400" cy="4525963"/>
          </a:xfrm>
        </p:spPr>
        <p:txBody>
          <a:bodyPr>
            <a:noAutofit/>
          </a:bodyPr>
          <a:lstStyle/>
          <a:p>
            <a:pPr lvl="0"/>
            <a:r>
              <a:rPr lang="en-ZA" dirty="0">
                <a:latin typeface="Arial Narrow"/>
                <a:ea typeface="Calibri"/>
                <a:cs typeface="Arial"/>
              </a:rPr>
              <a:t>The key focus areas for implementation of the White Paper on Policing </a:t>
            </a:r>
            <a:r>
              <a:rPr lang="en-ZA" dirty="0" smtClean="0">
                <a:latin typeface="Arial Narrow"/>
                <a:ea typeface="Calibri"/>
                <a:cs typeface="Arial"/>
              </a:rPr>
              <a:t>has </a:t>
            </a:r>
            <a:r>
              <a:rPr lang="en-ZA" dirty="0">
                <a:latin typeface="Arial Narrow"/>
                <a:ea typeface="Calibri"/>
                <a:cs typeface="Arial"/>
              </a:rPr>
              <a:t>been identified and an environmental scan report is being compiled</a:t>
            </a:r>
            <a:endParaRPr lang="en-ZA" dirty="0" smtClean="0">
              <a:latin typeface="Arial Narrow"/>
              <a:ea typeface="Calibri"/>
              <a:cs typeface="Arial"/>
            </a:endParaRPr>
          </a:p>
          <a:p>
            <a:pPr lvl="0"/>
            <a:r>
              <a:rPr lang="en-ZA" dirty="0" smtClean="0">
                <a:latin typeface="Arial Narrow"/>
                <a:ea typeface="Calibri"/>
                <a:cs typeface="Arial"/>
              </a:rPr>
              <a:t>Process </a:t>
            </a:r>
            <a:r>
              <a:rPr lang="en-ZA" dirty="0">
                <a:latin typeface="Arial Narrow"/>
                <a:ea typeface="Calibri"/>
                <a:cs typeface="Arial"/>
              </a:rPr>
              <a:t>to develop an implementation framework in order to support and complement the White Paper on Safety and Security is currently </a:t>
            </a:r>
            <a:r>
              <a:rPr lang="en-ZA" dirty="0" smtClean="0">
                <a:latin typeface="Arial Narrow"/>
                <a:ea typeface="Calibri"/>
                <a:cs typeface="Arial"/>
              </a:rPr>
              <a:t>underway</a:t>
            </a:r>
          </a:p>
          <a:p>
            <a:pPr lvl="0"/>
            <a:r>
              <a:rPr lang="en-ZA" dirty="0">
                <a:latin typeface="Arial Narrow"/>
                <a:ea typeface="Calibri"/>
                <a:cs typeface="Arial"/>
              </a:rPr>
              <a:t>The Single Police Service Joint Task Team held a special sitting in order to develop an action plan for the priority phases of implementation</a:t>
            </a:r>
            <a:endParaRPr lang="en-ZA" dirty="0">
              <a:latin typeface="Arial Narrow" pitchFamily="34" charset="0"/>
            </a:endParaRPr>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20</a:t>
            </a:fld>
            <a:endParaRPr lang="en-ZA" dirty="0"/>
          </a:p>
        </p:txBody>
      </p:sp>
    </p:spTree>
    <p:extLst>
      <p:ext uri="{BB962C8B-B14F-4D97-AF65-F5344CB8AC3E}">
        <p14:creationId xmlns:p14="http://schemas.microsoft.com/office/powerpoint/2010/main" xmlns="" val="1739140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496" y="0"/>
            <a:ext cx="8915400" cy="1143000"/>
          </a:xfrm>
        </p:spPr>
        <p:txBody>
          <a:bodyPr>
            <a:normAutofit fontScale="90000"/>
          </a:bodyPr>
          <a:lstStyle/>
          <a:p>
            <a:r>
              <a:rPr lang="en-ZA" sz="3600" b="1" dirty="0" smtClean="0">
                <a:latin typeface="Arial" panose="020B0604020202020204" pitchFamily="34" charset="0"/>
                <a:cs typeface="Arial" panose="020B0604020202020204" pitchFamily="34" charset="0"/>
              </a:rPr>
              <a:t>SUB-PROGRAMME: POLICY DEVELOPMENT AND RESEARCH</a:t>
            </a:r>
            <a:endParaRPr lang="en-ZA" sz="3600"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44488" y="1556792"/>
            <a:ext cx="8987408" cy="4741987"/>
          </a:xfrm>
        </p:spPr>
        <p:txBody>
          <a:bodyPr>
            <a:normAutofit/>
          </a:bodyPr>
          <a:lstStyle/>
          <a:p>
            <a:pPr marL="0" indent="0">
              <a:buNone/>
            </a:pPr>
            <a:r>
              <a:rPr lang="en-ZA" dirty="0" smtClean="0"/>
              <a:t> </a:t>
            </a:r>
          </a:p>
          <a:p>
            <a:pPr marL="0" indent="0">
              <a:buNone/>
            </a:pPr>
            <a:r>
              <a:rPr lang="en-ZA" dirty="0" smtClean="0"/>
              <a:t> </a:t>
            </a:r>
          </a:p>
          <a:p>
            <a:pPr marL="0" indent="0">
              <a:buNone/>
            </a:pPr>
            <a:r>
              <a:rPr lang="en-ZA" dirty="0" smtClean="0"/>
              <a:t> </a:t>
            </a:r>
          </a:p>
          <a:p>
            <a:pPr marL="0" indent="0">
              <a:buNone/>
            </a:pPr>
            <a:r>
              <a:rPr lang="en-ZA" dirty="0" smtClean="0"/>
              <a:t> </a:t>
            </a:r>
          </a:p>
          <a:p>
            <a:pPr marL="0" indent="0">
              <a:buNone/>
            </a:pPr>
            <a:r>
              <a:rPr lang="en-ZA" dirty="0" smtClean="0"/>
              <a:t>  </a:t>
            </a:r>
          </a:p>
          <a:p>
            <a:pPr marL="0" indent="0">
              <a:buNone/>
            </a:pPr>
            <a:r>
              <a:rPr lang="en-ZA" dirty="0"/>
              <a:t> </a:t>
            </a:r>
            <a:endParaRPr lang="en-ZA" dirty="0" smtClean="0"/>
          </a:p>
          <a:p>
            <a:pPr marL="0" indent="0">
              <a:buNone/>
            </a:pPr>
            <a:r>
              <a:rPr lang="en-ZA" dirty="0" smtClean="0"/>
              <a:t>  </a:t>
            </a:r>
          </a:p>
          <a:p>
            <a:pPr marL="0" indent="0">
              <a:buNone/>
            </a:pPr>
            <a:r>
              <a:rPr lang="en-ZA" sz="3400" dirty="0" smtClean="0"/>
              <a:t> </a:t>
            </a:r>
          </a:p>
          <a:p>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727224524"/>
              </p:ext>
            </p:extLst>
          </p:nvPr>
        </p:nvGraphicFramePr>
        <p:xfrm>
          <a:off x="200472" y="1340769"/>
          <a:ext cx="9361040" cy="4464496"/>
        </p:xfrm>
        <a:graphic>
          <a:graphicData uri="http://schemas.openxmlformats.org/drawingml/2006/table">
            <a:tbl>
              <a:tblPr firstRow="1" firstCol="1" bandRow="1">
                <a:tableStyleId>{F5AB1C69-6EDB-4FF4-983F-18BD219EF322}</a:tableStyleId>
              </a:tblPr>
              <a:tblGrid>
                <a:gridCol w="3240360"/>
                <a:gridCol w="864096"/>
                <a:gridCol w="864096"/>
                <a:gridCol w="4392488"/>
              </a:tblGrid>
              <a:tr h="1800200">
                <a:tc>
                  <a:txBody>
                    <a:bodyPr/>
                    <a:lstStyle/>
                    <a:p>
                      <a:pPr algn="l">
                        <a:lnSpc>
                          <a:spcPct val="115000"/>
                        </a:lnSpc>
                        <a:spcAft>
                          <a:spcPts val="1000"/>
                        </a:spcAft>
                      </a:pPr>
                      <a:r>
                        <a:rPr lang="en-ZA" sz="1800" u="sng" dirty="0" smtClean="0">
                          <a:solidFill>
                            <a:schemeClr val="tx1"/>
                          </a:solidFill>
                          <a:effectLst/>
                          <a:latin typeface="Arial Narrow" panose="020B0606020202030204" pitchFamily="34" charset="0"/>
                          <a:ea typeface="+mn-ea"/>
                          <a:cs typeface="Arial" panose="020B0604020202020204" pitchFamily="34" charset="0"/>
                        </a:rPr>
                        <a:t>Strategic</a:t>
                      </a:r>
                      <a:r>
                        <a:rPr lang="en-ZA" sz="1800" u="sng" baseline="0" dirty="0" smtClean="0">
                          <a:solidFill>
                            <a:schemeClr val="tx1"/>
                          </a:solidFill>
                          <a:effectLst/>
                          <a:latin typeface="Arial Narrow" panose="020B0606020202030204" pitchFamily="34" charset="0"/>
                          <a:ea typeface="+mn-ea"/>
                          <a:cs typeface="Arial" panose="020B0604020202020204" pitchFamily="34" charset="0"/>
                        </a:rPr>
                        <a:t> Objective: </a:t>
                      </a:r>
                      <a:r>
                        <a:rPr lang="en-ZA" sz="1800" baseline="0" dirty="0" smtClean="0">
                          <a:solidFill>
                            <a:schemeClr val="tx1"/>
                          </a:solidFill>
                          <a:effectLst/>
                          <a:latin typeface="Arial Narrow" panose="020B0606020202030204" pitchFamily="34" charset="0"/>
                          <a:ea typeface="+mn-ea"/>
                          <a:cs typeface="Arial" panose="020B0604020202020204" pitchFamily="34" charset="0"/>
                        </a:rPr>
                        <a:t>Provide research and evidence-based led policies for policing and safety</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cs typeface="Arial" panose="020B0604020202020204" pitchFamily="34" charset="0"/>
                        </a:rPr>
                        <a:t>Quarter </a:t>
                      </a:r>
                      <a:r>
                        <a:rPr lang="en-ZA" sz="1800" dirty="0">
                          <a:solidFill>
                            <a:schemeClr val="tx1"/>
                          </a:solidFill>
                          <a:effectLst/>
                          <a:latin typeface="Arial Narrow" panose="020B0606020202030204" pitchFamily="34" charset="0"/>
                          <a:cs typeface="Arial" panose="020B0604020202020204" pitchFamily="34" charset="0"/>
                        </a:rPr>
                        <a:t>Target</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cs typeface="Arial" panose="020B0604020202020204" pitchFamily="34" charset="0"/>
                        </a:rPr>
                        <a:t>Quarter Actual </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ZA" sz="1800" dirty="0" smtClean="0">
                          <a:solidFill>
                            <a:schemeClr val="tx1"/>
                          </a:solidFill>
                          <a:effectLst/>
                          <a:latin typeface="Arial Narrow" panose="020B0606020202030204" pitchFamily="34" charset="0"/>
                          <a:cs typeface="Arial" panose="020B0604020202020204" pitchFamily="34" charset="0"/>
                        </a:rPr>
                        <a:t>Reason for Variance</a:t>
                      </a:r>
                      <a:endParaRPr lang="en-ZA" sz="1800" dirty="0" smtClean="0">
                        <a:solidFill>
                          <a:schemeClr val="tx1"/>
                        </a:solidFill>
                        <a:effectLst/>
                        <a:latin typeface="Arial Narrow" panose="020B0606020202030204" pitchFamily="34" charset="0"/>
                        <a:ea typeface="Calibri"/>
                        <a:cs typeface="Arial" panose="020B0604020202020204" pitchFamily="34" charset="0"/>
                      </a:endParaRPr>
                    </a:p>
                    <a:p>
                      <a:pPr algn="ctr">
                        <a:lnSpc>
                          <a:spcPct val="115000"/>
                        </a:lnSpc>
                        <a:spcAft>
                          <a:spcPts val="1000"/>
                        </a:spcAft>
                      </a:pP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1512168">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Number of policies on policing submitted to the Minister of Police for approval per year</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1152128">
                <a:tc>
                  <a:txBody>
                    <a:bodyPr/>
                    <a:lstStyle/>
                    <a:p>
                      <a:pPr>
                        <a:lnSpc>
                          <a:spcPct val="115000"/>
                        </a:lnSpc>
                        <a:spcAft>
                          <a:spcPts val="1000"/>
                        </a:spcAft>
                      </a:pPr>
                      <a:r>
                        <a:rPr lang="en-ZA" sz="1800" b="0">
                          <a:solidFill>
                            <a:schemeClr val="tx1"/>
                          </a:solidFill>
                          <a:effectLst/>
                          <a:latin typeface="Arial Narrow" pitchFamily="34" charset="0"/>
                          <a:ea typeface="Calibri"/>
                          <a:cs typeface="Arial"/>
                        </a:rPr>
                        <a:t>Number of research reports on policing approved by the Secretary per year</a:t>
                      </a:r>
                      <a:endParaRPr lang="en-US" sz="1800" b="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dirty="0">
                        <a:solidFill>
                          <a:schemeClr val="tx1"/>
                        </a:solidFill>
                        <a:effectLst/>
                        <a:latin typeface="Arial Narrow" pitchFamily="34" charset="0"/>
                        <a:ea typeface="Calibri"/>
                        <a:cs typeface="Arial" panose="020B0604020202020204" pitchFamily="34" charset="0"/>
                      </a:endParaRPr>
                    </a:p>
                  </a:txBody>
                  <a:tcPr marL="74295" marR="74295" marT="0" marB="0" anchor="ctr"/>
                </a:tc>
              </a:tr>
            </a:tbl>
          </a:graphicData>
        </a:graphic>
      </p:graphicFrame>
      <p:sp>
        <p:nvSpPr>
          <p:cNvPr id="2" name="Slide Number Placeholder 1"/>
          <p:cNvSpPr>
            <a:spLocks noGrp="1"/>
          </p:cNvSpPr>
          <p:nvPr>
            <p:ph type="sldNum" sz="quarter" idx="12"/>
          </p:nvPr>
        </p:nvSpPr>
        <p:spPr>
          <a:xfrm>
            <a:off x="7185248" y="6492875"/>
            <a:ext cx="2311400" cy="365125"/>
          </a:xfrm>
        </p:spPr>
        <p:txBody>
          <a:bodyPr/>
          <a:lstStyle/>
          <a:p>
            <a:fld id="{BA5A4CB3-BD92-4D0F-B4D4-2CAB8B565D49}" type="slidenum">
              <a:rPr lang="en-ZA" smtClean="0"/>
              <a:pPr/>
              <a:t>21</a:t>
            </a:fld>
            <a:endParaRPr lang="en-ZA" dirty="0"/>
          </a:p>
        </p:txBody>
      </p:sp>
    </p:spTree>
    <p:extLst>
      <p:ext uri="{BB962C8B-B14F-4D97-AF65-F5344CB8AC3E}">
        <p14:creationId xmlns:p14="http://schemas.microsoft.com/office/powerpoint/2010/main" xmlns="" val="1257058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2132856"/>
            <a:ext cx="8426070" cy="3852145"/>
          </a:xfrm>
        </p:spPr>
        <p:txBody>
          <a:bodyPr/>
          <a:lstStyle/>
          <a:p>
            <a:r>
              <a:rPr lang="en-ZA" dirty="0" smtClean="0">
                <a:latin typeface="Arial" panose="020B0604020202020204" pitchFamily="34" charset="0"/>
                <a:cs typeface="Arial" panose="020B0604020202020204" pitchFamily="34" charset="0"/>
              </a:rPr>
              <a:t>SUB-PROGRAMME 3.2: LEGISLATION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113240" y="6492875"/>
            <a:ext cx="2311400" cy="365125"/>
          </a:xfrm>
        </p:spPr>
        <p:txBody>
          <a:bodyPr/>
          <a:lstStyle/>
          <a:p>
            <a:fld id="{BA5A4CB3-BD92-4D0F-B4D4-2CAB8B565D49}" type="slidenum">
              <a:rPr lang="en-ZA" smtClean="0"/>
              <a:pPr/>
              <a:t>22</a:t>
            </a:fld>
            <a:endParaRPr lang="en-ZA" dirty="0"/>
          </a:p>
        </p:txBody>
      </p:sp>
    </p:spTree>
    <p:extLst>
      <p:ext uri="{BB962C8B-B14F-4D97-AF65-F5344CB8AC3E}">
        <p14:creationId xmlns:p14="http://schemas.microsoft.com/office/powerpoint/2010/main" xmlns="" val="3652966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smtClean="0">
                <a:latin typeface="Arial" panose="020B0604020202020204" pitchFamily="34" charset="0"/>
                <a:cs typeface="Arial" panose="020B0604020202020204" pitchFamily="34" charset="0"/>
              </a:rPr>
              <a:t>KEY ACHIEVEMENTS</a:t>
            </a:r>
            <a:endParaRPr lang="en-ZA"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8504" y="1412776"/>
            <a:ext cx="8915400" cy="4525963"/>
          </a:xfrm>
        </p:spPr>
        <p:txBody>
          <a:bodyPr>
            <a:normAutofit/>
          </a:bodyPr>
          <a:lstStyle/>
          <a:p>
            <a:r>
              <a:rPr lang="en-ZA" sz="2800" dirty="0">
                <a:latin typeface="Arial Narrow"/>
                <a:ea typeface="Calibri"/>
                <a:cs typeface="Arial"/>
              </a:rPr>
              <a:t>The Critical Infrastructure Protection Bill has been submitted to Office of the Chief State Law Adviser and they have certified it, that it is constitutional and that it can be further processed to </a:t>
            </a:r>
            <a:r>
              <a:rPr lang="en-ZA" sz="2800" dirty="0" smtClean="0">
                <a:latin typeface="Arial Narrow"/>
                <a:ea typeface="Calibri"/>
                <a:cs typeface="Arial"/>
              </a:rPr>
              <a:t>Parliament</a:t>
            </a:r>
          </a:p>
          <a:p>
            <a:r>
              <a:rPr lang="en-ZA" sz="2800" dirty="0">
                <a:latin typeface="Arial Narrow"/>
                <a:ea typeface="Calibri"/>
                <a:cs typeface="Arial"/>
              </a:rPr>
              <a:t>The Technical drafting of the Firearms Control Amendment Bill is complete. The Bill has been submitted to the Office of the Chief State Law Adviser for preliminary </a:t>
            </a:r>
            <a:r>
              <a:rPr lang="en-ZA" sz="2800" dirty="0" smtClean="0">
                <a:latin typeface="Arial Narrow"/>
                <a:ea typeface="Calibri"/>
                <a:cs typeface="Arial"/>
              </a:rPr>
              <a:t>certification. </a:t>
            </a:r>
            <a:r>
              <a:rPr lang="en-ZA" sz="2800" dirty="0">
                <a:latin typeface="Arial Narrow"/>
                <a:ea typeface="Calibri"/>
                <a:cs typeface="Arial"/>
              </a:rPr>
              <a:t>An Information note on key policy proposals was prepared and approved by the Minister to proceed for approval from Cabinet for publication for </a:t>
            </a:r>
            <a:r>
              <a:rPr lang="en-ZA" sz="2800" dirty="0" smtClean="0">
                <a:latin typeface="Arial Narrow"/>
                <a:ea typeface="Calibri"/>
                <a:cs typeface="Arial"/>
              </a:rPr>
              <a:t>comments</a:t>
            </a:r>
          </a:p>
          <a:p>
            <a:endParaRPr lang="en-ZA" sz="2800" dirty="0">
              <a:latin typeface="Arial Narrow" pitchFamily="34" charset="0"/>
            </a:endParaRPr>
          </a:p>
        </p:txBody>
      </p:sp>
      <p:sp>
        <p:nvSpPr>
          <p:cNvPr id="4" name="Slide Number Placeholder 3"/>
          <p:cNvSpPr>
            <a:spLocks noGrp="1"/>
          </p:cNvSpPr>
          <p:nvPr>
            <p:ph type="sldNum" sz="quarter" idx="12"/>
          </p:nvPr>
        </p:nvSpPr>
        <p:spPr>
          <a:xfrm>
            <a:off x="7113240" y="6492875"/>
            <a:ext cx="2311400" cy="365125"/>
          </a:xfrm>
        </p:spPr>
        <p:txBody>
          <a:bodyPr/>
          <a:lstStyle/>
          <a:p>
            <a:fld id="{BA5A4CB3-BD92-4D0F-B4D4-2CAB8B565D49}" type="slidenum">
              <a:rPr lang="en-ZA" smtClean="0"/>
              <a:pPr/>
              <a:t>23</a:t>
            </a:fld>
            <a:endParaRPr lang="en-ZA" dirty="0"/>
          </a:p>
        </p:txBody>
      </p:sp>
    </p:spTree>
    <p:extLst>
      <p:ext uri="{BB962C8B-B14F-4D97-AF65-F5344CB8AC3E}">
        <p14:creationId xmlns:p14="http://schemas.microsoft.com/office/powerpoint/2010/main" xmlns="" val="1210781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smtClean="0">
                <a:latin typeface="Arial" panose="020B0604020202020204" pitchFamily="34" charset="0"/>
                <a:cs typeface="Arial" panose="020B0604020202020204" pitchFamily="34" charset="0"/>
              </a:rPr>
              <a:t>KEY ACHIEVEMENTS</a:t>
            </a:r>
            <a:endParaRPr lang="en-ZA"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8504" y="1412776"/>
            <a:ext cx="8915400" cy="4525963"/>
          </a:xfrm>
        </p:spPr>
        <p:txBody>
          <a:bodyPr>
            <a:normAutofit/>
          </a:bodyPr>
          <a:lstStyle/>
          <a:p>
            <a:r>
              <a:rPr lang="en-ZA" sz="2800" dirty="0">
                <a:latin typeface="Arial Narrow"/>
                <a:ea typeface="Calibri"/>
                <a:cs typeface="Arial"/>
              </a:rPr>
              <a:t>The drafting team of the Criminal Law (Forensic Procedures) Bill will be processing the Bill for further consultations. The Bill was presented to the Development Committee on the 21st September </a:t>
            </a:r>
            <a:r>
              <a:rPr lang="en-ZA" sz="2800" dirty="0" smtClean="0">
                <a:latin typeface="Arial Narrow"/>
                <a:ea typeface="Calibri"/>
                <a:cs typeface="Arial"/>
              </a:rPr>
              <a:t>2017</a:t>
            </a:r>
          </a:p>
          <a:p>
            <a:r>
              <a:rPr lang="en-ZA" sz="2800" dirty="0">
                <a:latin typeface="Arial Narrow"/>
                <a:ea typeface="Calibri"/>
                <a:cs typeface="Arial"/>
              </a:rPr>
              <a:t>The drafting Team of the Independent Police Investigative Directorate Amendment Bill has commenced drafting the amendments of certain provisions in compliance with the Constitutional Court Judgment as well as other necessary changes with the view to further strengthen the independence and optimal functioning of </a:t>
            </a:r>
            <a:r>
              <a:rPr lang="en-ZA" sz="2800" dirty="0" smtClean="0">
                <a:latin typeface="Arial Narrow"/>
                <a:ea typeface="Calibri"/>
                <a:cs typeface="Arial"/>
              </a:rPr>
              <a:t>IPID</a:t>
            </a:r>
            <a:endParaRPr lang="en-ZA" sz="2800" dirty="0">
              <a:latin typeface="Arial Narrow" pitchFamily="34" charset="0"/>
            </a:endParaRPr>
          </a:p>
        </p:txBody>
      </p:sp>
      <p:sp>
        <p:nvSpPr>
          <p:cNvPr id="4" name="Slide Number Placeholder 3"/>
          <p:cNvSpPr>
            <a:spLocks noGrp="1"/>
          </p:cNvSpPr>
          <p:nvPr>
            <p:ph type="sldNum" sz="quarter" idx="12"/>
          </p:nvPr>
        </p:nvSpPr>
        <p:spPr>
          <a:xfrm>
            <a:off x="7113240" y="6492875"/>
            <a:ext cx="2311400" cy="365125"/>
          </a:xfrm>
        </p:spPr>
        <p:txBody>
          <a:bodyPr/>
          <a:lstStyle/>
          <a:p>
            <a:fld id="{BA5A4CB3-BD92-4D0F-B4D4-2CAB8B565D49}" type="slidenum">
              <a:rPr lang="en-ZA" smtClean="0"/>
              <a:pPr/>
              <a:t>24</a:t>
            </a:fld>
            <a:endParaRPr lang="en-ZA" dirty="0"/>
          </a:p>
        </p:txBody>
      </p:sp>
    </p:spTree>
    <p:extLst>
      <p:ext uri="{BB962C8B-B14F-4D97-AF65-F5344CB8AC3E}">
        <p14:creationId xmlns:p14="http://schemas.microsoft.com/office/powerpoint/2010/main" xmlns="" val="1753929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88640"/>
            <a:ext cx="8915400" cy="720080"/>
          </a:xfrm>
        </p:spPr>
        <p:txBody>
          <a:bodyPr/>
          <a:lstStyle/>
          <a:p>
            <a:r>
              <a:rPr lang="en-ZA" sz="3600" b="1" dirty="0" smtClean="0">
                <a:latin typeface="Arial" panose="020B0604020202020204" pitchFamily="34" charset="0"/>
                <a:cs typeface="Arial" panose="020B0604020202020204" pitchFamily="34" charset="0"/>
              </a:rPr>
              <a:t>SUB-PROGRAMME: LEGISLATION</a:t>
            </a:r>
            <a:endParaRPr lang="en-ZA"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412777"/>
            <a:ext cx="8915400" cy="4713387"/>
          </a:xfrm>
        </p:spPr>
        <p:txBody>
          <a:bodyPr>
            <a:normAutofit/>
          </a:bodyPr>
          <a:lstStyle/>
          <a:p>
            <a:pPr marL="0" indent="0">
              <a:buNone/>
            </a:pPr>
            <a:r>
              <a:rPr lang="en-ZA" dirty="0" smtClean="0"/>
              <a:t> </a:t>
            </a:r>
          </a:p>
          <a:p>
            <a:pPr marL="0" indent="0">
              <a:buNone/>
            </a:pPr>
            <a:r>
              <a:rPr lang="en-ZA" dirty="0"/>
              <a:t> </a:t>
            </a:r>
            <a:endParaRPr lang="en-ZA" dirty="0" smtClean="0"/>
          </a:p>
          <a:p>
            <a:pPr marL="0" indent="0">
              <a:buNone/>
            </a:pPr>
            <a:r>
              <a:rPr lang="en-ZA" dirty="0" smtClean="0"/>
              <a:t> </a:t>
            </a:r>
          </a:p>
          <a:p>
            <a:pPr marL="0" indent="0">
              <a:buNone/>
            </a:pPr>
            <a:r>
              <a:rPr lang="en-ZA" dirty="0"/>
              <a:t> </a:t>
            </a:r>
            <a:endParaRPr lang="en-ZA" dirty="0" smtClean="0"/>
          </a:p>
          <a:p>
            <a:pPr marL="0" indent="0">
              <a:buNone/>
            </a:pPr>
            <a:r>
              <a:rPr lang="en-ZA" dirty="0" smtClean="0"/>
              <a:t> </a:t>
            </a:r>
          </a:p>
          <a:p>
            <a:pPr marL="0" indent="0">
              <a:buNone/>
            </a:pPr>
            <a:r>
              <a:rPr lang="en-ZA" dirty="0" smtClean="0"/>
              <a:t> </a:t>
            </a:r>
          </a:p>
          <a:p>
            <a:pPr marL="0" indent="0">
              <a:buNone/>
            </a:pPr>
            <a:r>
              <a:rPr lang="en-ZA" dirty="0"/>
              <a:t> </a:t>
            </a:r>
          </a:p>
          <a:p>
            <a:pPr marL="0" indent="0">
              <a:buNone/>
            </a:pPr>
            <a:r>
              <a:rPr lang="en-ZA" dirty="0"/>
              <a:t> </a:t>
            </a: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175353454"/>
              </p:ext>
            </p:extLst>
          </p:nvPr>
        </p:nvGraphicFramePr>
        <p:xfrm>
          <a:off x="200472" y="1628800"/>
          <a:ext cx="9361040" cy="3168352"/>
        </p:xfrm>
        <a:graphic>
          <a:graphicData uri="http://schemas.openxmlformats.org/drawingml/2006/table">
            <a:tbl>
              <a:tblPr firstRow="1" firstCol="1" bandRow="1">
                <a:tableStyleId>{F5AB1C69-6EDB-4FF4-983F-18BD219EF322}</a:tableStyleId>
              </a:tblPr>
              <a:tblGrid>
                <a:gridCol w="3538269"/>
                <a:gridCol w="926227"/>
                <a:gridCol w="936104"/>
                <a:gridCol w="3960440"/>
              </a:tblGrid>
              <a:tr h="1513049">
                <a:tc>
                  <a:txBody>
                    <a:bodyPr/>
                    <a:lstStyle/>
                    <a:p>
                      <a:pPr>
                        <a:lnSpc>
                          <a:spcPct val="115000"/>
                        </a:lnSpc>
                        <a:spcAft>
                          <a:spcPts val="1000"/>
                        </a:spcAft>
                      </a:pPr>
                      <a:r>
                        <a:rPr lang="en-ZA" sz="1800" u="sng" dirty="0" smtClean="0">
                          <a:solidFill>
                            <a:schemeClr val="tx1"/>
                          </a:solidFill>
                          <a:effectLst/>
                          <a:latin typeface="Arial Narrow" panose="020B0606020202030204" pitchFamily="34" charset="0"/>
                          <a:ea typeface="+mn-ea"/>
                          <a:cs typeface="+mn-cs"/>
                        </a:rPr>
                        <a:t>Strategic</a:t>
                      </a:r>
                      <a:r>
                        <a:rPr lang="en-ZA" sz="1800" u="sng" baseline="0" dirty="0" smtClean="0">
                          <a:solidFill>
                            <a:schemeClr val="tx1"/>
                          </a:solidFill>
                          <a:effectLst/>
                          <a:latin typeface="Arial Narrow" panose="020B0606020202030204" pitchFamily="34" charset="0"/>
                          <a:ea typeface="+mn-ea"/>
                          <a:cs typeface="+mn-cs"/>
                        </a:rPr>
                        <a:t> Objective</a:t>
                      </a:r>
                      <a:r>
                        <a:rPr lang="en-ZA" sz="1800" baseline="0" dirty="0" smtClean="0">
                          <a:solidFill>
                            <a:schemeClr val="tx1"/>
                          </a:solidFill>
                          <a:effectLst/>
                          <a:latin typeface="Arial Narrow" panose="020B0606020202030204" pitchFamily="34" charset="0"/>
                          <a:ea typeface="+mn-ea"/>
                          <a:cs typeface="+mn-cs"/>
                        </a:rPr>
                        <a:t>: Produce legislation for effective policing and provide legal advice and support to the Minister</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rPr>
                        <a:t>Quarter </a:t>
                      </a:r>
                      <a:r>
                        <a:rPr lang="en-ZA" sz="1800" dirty="0">
                          <a:solidFill>
                            <a:schemeClr val="tx1"/>
                          </a:solidFill>
                          <a:effectLst/>
                          <a:latin typeface="Arial Narrow" panose="020B0606020202030204" pitchFamily="34" charset="0"/>
                        </a:rPr>
                        <a:t>Target</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rPr>
                        <a:t>Quarter Actual  </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ZA" sz="1800" dirty="0" smtClean="0">
                          <a:solidFill>
                            <a:schemeClr val="tx1"/>
                          </a:solidFill>
                          <a:effectLst/>
                          <a:latin typeface="Arial Narrow" panose="020B0606020202030204" pitchFamily="34" charset="0"/>
                        </a:rPr>
                        <a:t>Reason for Variance</a:t>
                      </a:r>
                      <a:endParaRPr lang="en-ZA" sz="1800" dirty="0" smtClean="0">
                        <a:solidFill>
                          <a:schemeClr val="tx1"/>
                        </a:solidFill>
                        <a:effectLst/>
                        <a:latin typeface="Arial Narrow" panose="020B0606020202030204" pitchFamily="34" charset="0"/>
                        <a:ea typeface="Calibri"/>
                        <a:cs typeface="Arial" panose="020B0604020202020204" pitchFamily="34" charset="0"/>
                      </a:endParaRPr>
                    </a:p>
                    <a:p>
                      <a:pPr algn="ctr">
                        <a:lnSpc>
                          <a:spcPct val="115000"/>
                        </a:lnSpc>
                        <a:spcAft>
                          <a:spcPts val="1000"/>
                        </a:spcAft>
                      </a:pP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1655303">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Number of Bills submitted to the Minister for approval per year:</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2</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2</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bl>
          </a:graphicData>
        </a:graphic>
      </p:graphicFrame>
      <p:sp>
        <p:nvSpPr>
          <p:cNvPr id="5" name="Slide Number Placeholder 4"/>
          <p:cNvSpPr>
            <a:spLocks noGrp="1"/>
          </p:cNvSpPr>
          <p:nvPr>
            <p:ph type="sldNum" sz="quarter" idx="12"/>
          </p:nvPr>
        </p:nvSpPr>
        <p:spPr>
          <a:xfrm>
            <a:off x="7113240" y="6520700"/>
            <a:ext cx="2311400" cy="365125"/>
          </a:xfrm>
        </p:spPr>
        <p:txBody>
          <a:bodyPr/>
          <a:lstStyle/>
          <a:p>
            <a:fld id="{BA5A4CB3-BD92-4D0F-B4D4-2CAB8B565D49}" type="slidenum">
              <a:rPr lang="en-ZA" smtClean="0"/>
              <a:pPr/>
              <a:t>25</a:t>
            </a:fld>
            <a:endParaRPr lang="en-ZA" dirty="0"/>
          </a:p>
        </p:txBody>
      </p:sp>
    </p:spTree>
    <p:extLst>
      <p:ext uri="{BB962C8B-B14F-4D97-AF65-F5344CB8AC3E}">
        <p14:creationId xmlns:p14="http://schemas.microsoft.com/office/powerpoint/2010/main" xmlns="" val="30527821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5A4CB3-BD92-4D0F-B4D4-2CAB8B565D49}" type="slidenum">
              <a:rPr lang="en-ZA" smtClean="0"/>
              <a:pPr/>
              <a:t>26</a:t>
            </a:fld>
            <a:endParaRPr lang="en-ZA" dirty="0"/>
          </a:p>
        </p:txBody>
      </p:sp>
      <p:sp>
        <p:nvSpPr>
          <p:cNvPr id="6" name="Title 1"/>
          <p:cNvSpPr txBox="1">
            <a:spLocks/>
          </p:cNvSpPr>
          <p:nvPr/>
        </p:nvSpPr>
        <p:spPr bwMode="auto">
          <a:xfrm>
            <a:off x="128986" y="233363"/>
            <a:ext cx="9648031" cy="5715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2</a:t>
            </a:r>
            <a:r>
              <a:rPr lang="en-ZA" sz="2800" b="1" baseline="30000" dirty="0" smtClean="0">
                <a:solidFill>
                  <a:prstClr val="black"/>
                </a:solidFill>
                <a:latin typeface="Arial" panose="020B0604020202020204" pitchFamily="34" charset="0"/>
                <a:cs typeface="Arial" panose="020B0604020202020204" pitchFamily="34" charset="0"/>
              </a:rPr>
              <a:t>nd</a:t>
            </a:r>
            <a:r>
              <a:rPr lang="en-ZA" sz="2800" b="1" dirty="0" smtClean="0">
                <a:solidFill>
                  <a:prstClr val="black"/>
                </a:solidFill>
                <a:latin typeface="Arial" panose="020B0604020202020204" pitchFamily="34" charset="0"/>
                <a:cs typeface="Arial" panose="020B0604020202020204" pitchFamily="34" charset="0"/>
              </a:rPr>
              <a:t> QUARTER PROGRAMME 3 PERFORMANCE</a:t>
            </a:r>
            <a:endParaRPr lang="en-ZA" sz="3200" dirty="0" smtClean="0">
              <a:solidFill>
                <a:prstClr val="black"/>
              </a:solidFill>
              <a:latin typeface="Arial" panose="020B0604020202020204" pitchFamily="34" charset="0"/>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xmlns="" val="856313673"/>
              </p:ext>
            </p:extLst>
          </p:nvPr>
        </p:nvGraphicFramePr>
        <p:xfrm>
          <a:off x="344488" y="1412776"/>
          <a:ext cx="9217024"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52971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2132856"/>
            <a:ext cx="8426070" cy="3852145"/>
          </a:xfrm>
        </p:spPr>
        <p:txBody>
          <a:bodyPr/>
          <a:lstStyle/>
          <a:p>
            <a:r>
              <a:rPr lang="en-ZA" dirty="0" smtClean="0">
                <a:latin typeface="Arial" panose="020B0604020202020204" pitchFamily="34" charset="0"/>
                <a:cs typeface="Arial" panose="020B0604020202020204" pitchFamily="34" charset="0"/>
              </a:rPr>
              <a:t>PROGRAMME 4: CIVILIAN OVERSIGHT, MONITORING AND EVALUATION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113240" y="6492875"/>
            <a:ext cx="2311400" cy="365125"/>
          </a:xfrm>
        </p:spPr>
        <p:txBody>
          <a:bodyPr/>
          <a:lstStyle/>
          <a:p>
            <a:fld id="{BA5A4CB3-BD92-4D0F-B4D4-2CAB8B565D49}" type="slidenum">
              <a:rPr lang="en-ZA" smtClean="0"/>
              <a:pPr/>
              <a:t>27</a:t>
            </a:fld>
            <a:endParaRPr lang="en-ZA" dirty="0"/>
          </a:p>
        </p:txBody>
      </p:sp>
    </p:spTree>
    <p:extLst>
      <p:ext uri="{BB962C8B-B14F-4D97-AF65-F5344CB8AC3E}">
        <p14:creationId xmlns:p14="http://schemas.microsoft.com/office/powerpoint/2010/main" xmlns="" val="3652966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smtClean="0">
                <a:latin typeface="Arial" panose="020B0604020202020204" pitchFamily="34" charset="0"/>
                <a:cs typeface="Arial" panose="020B0604020202020204" pitchFamily="34" charset="0"/>
              </a:rPr>
              <a:t>KEY ACHIEVEMENTS</a:t>
            </a:r>
            <a:endParaRPr lang="en-ZA"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8504" y="1412776"/>
            <a:ext cx="8915400" cy="4525963"/>
          </a:xfrm>
        </p:spPr>
        <p:txBody>
          <a:bodyPr>
            <a:normAutofit/>
          </a:bodyPr>
          <a:lstStyle/>
          <a:p>
            <a:pPr>
              <a:lnSpc>
                <a:spcPct val="150000"/>
              </a:lnSpc>
              <a:tabLst>
                <a:tab pos="270510" algn="l"/>
              </a:tabLst>
            </a:pPr>
            <a:r>
              <a:rPr lang="en-ZA" sz="2800" dirty="0">
                <a:latin typeface="Arial Narrow"/>
                <a:ea typeface="Times New Roman"/>
                <a:cs typeface="Arial"/>
              </a:rPr>
              <a:t>A total of twenty four (24) National Monitoring Tool (NMT) oversight visits were conducted at police stations which culminated in the compilation of the Police Station Oversight Report </a:t>
            </a:r>
            <a:endParaRPr lang="en-ZA" sz="2800" dirty="0" smtClean="0">
              <a:latin typeface="Arial Narrow"/>
              <a:ea typeface="Times New Roman"/>
              <a:cs typeface="Arial"/>
            </a:endParaRPr>
          </a:p>
          <a:p>
            <a:pPr>
              <a:lnSpc>
                <a:spcPct val="150000"/>
              </a:lnSpc>
              <a:tabLst>
                <a:tab pos="270510" algn="l"/>
              </a:tabLst>
            </a:pPr>
            <a:r>
              <a:rPr lang="en-ZA" sz="2800" dirty="0" smtClean="0">
                <a:latin typeface="Arial Narrow"/>
                <a:ea typeface="Times New Roman"/>
                <a:cs typeface="Arial"/>
              </a:rPr>
              <a:t>The </a:t>
            </a:r>
            <a:r>
              <a:rPr lang="en-ZA" sz="2800" dirty="0">
                <a:latin typeface="Arial Narrow"/>
                <a:ea typeface="Times New Roman"/>
                <a:cs typeface="Arial"/>
              </a:rPr>
              <a:t>Police Station Service Delivery Trend Analysis and School Safety Protocol Reports were compiled and approved </a:t>
            </a:r>
            <a:endParaRPr lang="en-US" sz="2800" dirty="0">
              <a:ea typeface="Calibri"/>
              <a:cs typeface="Times New Roman"/>
            </a:endParaRPr>
          </a:p>
        </p:txBody>
      </p:sp>
      <p:sp>
        <p:nvSpPr>
          <p:cNvPr id="4" name="Slide Number Placeholder 3"/>
          <p:cNvSpPr>
            <a:spLocks noGrp="1"/>
          </p:cNvSpPr>
          <p:nvPr>
            <p:ph type="sldNum" sz="quarter" idx="12"/>
          </p:nvPr>
        </p:nvSpPr>
        <p:spPr>
          <a:xfrm>
            <a:off x="7113240" y="6492875"/>
            <a:ext cx="2311400" cy="365125"/>
          </a:xfrm>
        </p:spPr>
        <p:txBody>
          <a:bodyPr/>
          <a:lstStyle/>
          <a:p>
            <a:fld id="{BA5A4CB3-BD92-4D0F-B4D4-2CAB8B565D49}" type="slidenum">
              <a:rPr lang="en-ZA" smtClean="0"/>
              <a:pPr/>
              <a:t>28</a:t>
            </a:fld>
            <a:endParaRPr lang="en-ZA" dirty="0"/>
          </a:p>
        </p:txBody>
      </p:sp>
    </p:spTree>
    <p:extLst>
      <p:ext uri="{BB962C8B-B14F-4D97-AF65-F5344CB8AC3E}">
        <p14:creationId xmlns:p14="http://schemas.microsoft.com/office/powerpoint/2010/main" xmlns="" val="32988815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9831"/>
            <a:ext cx="8915400" cy="1143000"/>
          </a:xfrm>
        </p:spPr>
        <p:txBody>
          <a:bodyPr>
            <a:noAutofit/>
          </a:bodyPr>
          <a:lstStyle/>
          <a:p>
            <a:r>
              <a:rPr lang="en-ZA" sz="3200" b="1" dirty="0" smtClean="0">
                <a:latin typeface="Arial" panose="020B0604020202020204" pitchFamily="34" charset="0"/>
                <a:cs typeface="Arial" panose="020B0604020202020204" pitchFamily="34" charset="0"/>
              </a:rPr>
              <a:t>PROGRAMME: CIVILIAN OVERSIGHT, MONITORING AND EVALUATION </a:t>
            </a:r>
            <a:endParaRPr lang="en-ZA"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72765206"/>
              </p:ext>
            </p:extLst>
          </p:nvPr>
        </p:nvGraphicFramePr>
        <p:xfrm>
          <a:off x="200472" y="1268760"/>
          <a:ext cx="9433048" cy="5854067"/>
        </p:xfrm>
        <a:graphic>
          <a:graphicData uri="http://schemas.openxmlformats.org/drawingml/2006/table">
            <a:tbl>
              <a:tblPr firstRow="1" firstCol="1" bandRow="1">
                <a:tableStyleId>{F5AB1C69-6EDB-4FF4-983F-18BD219EF322}</a:tableStyleId>
              </a:tblPr>
              <a:tblGrid>
                <a:gridCol w="3312368"/>
                <a:gridCol w="864096"/>
                <a:gridCol w="864096"/>
                <a:gridCol w="4392488"/>
              </a:tblGrid>
              <a:tr h="1160957">
                <a:tc>
                  <a:txBody>
                    <a:bodyPr/>
                    <a:lstStyle/>
                    <a:p>
                      <a:pPr algn="l">
                        <a:lnSpc>
                          <a:spcPct val="115000"/>
                        </a:lnSpc>
                        <a:spcAft>
                          <a:spcPts val="1000"/>
                        </a:spcAft>
                      </a:pPr>
                      <a:r>
                        <a:rPr lang="en-ZA" sz="1800" u="sng" dirty="0" smtClean="0">
                          <a:solidFill>
                            <a:schemeClr val="tx1"/>
                          </a:solidFill>
                          <a:effectLst/>
                          <a:latin typeface="Arial Narrow" panose="020B0606020202030204" pitchFamily="34" charset="0"/>
                          <a:ea typeface="+mn-ea"/>
                          <a:cs typeface="+mn-cs"/>
                        </a:rPr>
                        <a:t>Strategic</a:t>
                      </a:r>
                      <a:r>
                        <a:rPr lang="en-ZA" sz="1800" u="sng" baseline="0" dirty="0" smtClean="0">
                          <a:solidFill>
                            <a:schemeClr val="tx1"/>
                          </a:solidFill>
                          <a:effectLst/>
                          <a:latin typeface="Arial Narrow" panose="020B0606020202030204" pitchFamily="34" charset="0"/>
                          <a:ea typeface="+mn-ea"/>
                          <a:cs typeface="+mn-cs"/>
                        </a:rPr>
                        <a:t> Objective: </a:t>
                      </a:r>
                      <a:r>
                        <a:rPr lang="en-ZA" sz="1800" baseline="0" dirty="0" smtClean="0">
                          <a:solidFill>
                            <a:schemeClr val="tx1"/>
                          </a:solidFill>
                          <a:effectLst/>
                          <a:latin typeface="Arial Narrow" panose="020B0606020202030204" pitchFamily="34" charset="0"/>
                          <a:ea typeface="+mn-ea"/>
                          <a:cs typeface="+mn-cs"/>
                        </a:rPr>
                        <a:t>Conduct and effective oversight, monitoring and evaluation that contributes towards and accountable and transformed police service</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rPr>
                        <a:t>Quarter </a:t>
                      </a:r>
                      <a:r>
                        <a:rPr lang="en-ZA" sz="1800" dirty="0">
                          <a:solidFill>
                            <a:schemeClr val="tx1"/>
                          </a:solidFill>
                          <a:effectLst/>
                          <a:latin typeface="Arial Narrow" panose="020B0606020202030204" pitchFamily="34" charset="0"/>
                        </a:rPr>
                        <a:t>Target</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dirty="0" smtClean="0">
                          <a:solidFill>
                            <a:schemeClr val="tx1"/>
                          </a:solidFill>
                          <a:effectLst/>
                          <a:latin typeface="Arial Narrow" panose="020B0606020202030204" pitchFamily="34" charset="0"/>
                        </a:rPr>
                        <a:t> </a:t>
                      </a: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rPr>
                        <a:t>Quarter Actual </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ZA" sz="1800" dirty="0" smtClean="0">
                          <a:solidFill>
                            <a:schemeClr val="tx1"/>
                          </a:solidFill>
                          <a:effectLst/>
                          <a:latin typeface="Arial Narrow" panose="020B0606020202030204" pitchFamily="34" charset="0"/>
                        </a:rPr>
                        <a:t>Reason for Variance</a:t>
                      </a:r>
                      <a:endParaRPr lang="en-ZA" sz="1800" dirty="0" smtClean="0">
                        <a:solidFill>
                          <a:schemeClr val="tx1"/>
                        </a:solidFill>
                        <a:effectLst/>
                        <a:latin typeface="Arial Narrow" panose="020B0606020202030204" pitchFamily="34" charset="0"/>
                        <a:ea typeface="Calibri"/>
                        <a:cs typeface="Arial" panose="020B0604020202020204" pitchFamily="34" charset="0"/>
                      </a:endParaRPr>
                    </a:p>
                    <a:p>
                      <a:pPr algn="ctr">
                        <a:lnSpc>
                          <a:spcPct val="115000"/>
                        </a:lnSpc>
                        <a:spcAft>
                          <a:spcPts val="1000"/>
                        </a:spcAft>
                      </a:pP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367761">
                <a:tc>
                  <a:txBody>
                    <a:bodyPr/>
                    <a:lstStyle/>
                    <a:p>
                      <a:pPr>
                        <a:lnSpc>
                          <a:spcPct val="115000"/>
                        </a:lnSpc>
                        <a:spcAft>
                          <a:spcPts val="0"/>
                        </a:spcAft>
                      </a:pPr>
                      <a:r>
                        <a:rPr lang="en-US" sz="1800" b="0" dirty="0">
                          <a:solidFill>
                            <a:schemeClr val="tx1"/>
                          </a:solidFill>
                          <a:effectLst/>
                          <a:latin typeface="Arial Narrow" pitchFamily="34" charset="0"/>
                          <a:ea typeface="Calibri"/>
                          <a:cs typeface="Arial"/>
                        </a:rPr>
                        <a:t>Number of Police Station Oversight Visits to police stations conducted per year</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800" b="0" dirty="0" smtClean="0">
                          <a:solidFill>
                            <a:schemeClr val="tx1"/>
                          </a:solidFill>
                          <a:effectLst/>
                          <a:latin typeface="Arial Narrow" pitchFamily="34" charset="0"/>
                          <a:ea typeface="Calibri"/>
                          <a:cs typeface="Times New Roman"/>
                        </a:rPr>
                        <a:t>6</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0"/>
                        </a:spcAft>
                      </a:pPr>
                      <a:r>
                        <a:rPr lang="en-ZA" sz="1800" b="0" dirty="0" smtClean="0">
                          <a:solidFill>
                            <a:schemeClr val="tx1"/>
                          </a:solidFill>
                          <a:effectLst/>
                          <a:latin typeface="Arial Narrow" pitchFamily="34" charset="0"/>
                          <a:ea typeface="Calibri"/>
                          <a:cs typeface="Times New Roman"/>
                        </a:rPr>
                        <a:t>24</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b="0" dirty="0" smtClean="0">
                          <a:solidFill>
                            <a:schemeClr val="tx1"/>
                          </a:solidFill>
                          <a:effectLst/>
                          <a:latin typeface="Arial Narrow" panose="020B0606020202030204" pitchFamily="34" charset="0"/>
                          <a:ea typeface="Calibri"/>
                          <a:cs typeface="Arial" panose="020B0604020202020204" pitchFamily="34" charset="0"/>
                        </a:rPr>
                        <a:t>Target </a:t>
                      </a:r>
                      <a:r>
                        <a:rPr lang="en-ZA" sz="1800" b="0" baseline="0" dirty="0" smtClean="0">
                          <a:solidFill>
                            <a:schemeClr val="tx1"/>
                          </a:solidFill>
                          <a:effectLst/>
                          <a:latin typeface="Arial Narrow" panose="020B0606020202030204" pitchFamily="34" charset="0"/>
                          <a:ea typeface="Calibri"/>
                          <a:cs typeface="Arial" panose="020B0604020202020204" pitchFamily="34" charset="0"/>
                        </a:rPr>
                        <a:t> was exceeded due to the Ministers 100 Days Programme that included more station visits </a:t>
                      </a:r>
                      <a:endParaRPr lang="en-ZA" sz="1800" b="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43687">
                <a:tc>
                  <a:txBody>
                    <a:bodyPr/>
                    <a:lstStyle/>
                    <a:p>
                      <a:pPr>
                        <a:lnSpc>
                          <a:spcPct val="115000"/>
                        </a:lnSpc>
                        <a:spcAft>
                          <a:spcPts val="0"/>
                        </a:spcAft>
                      </a:pPr>
                      <a:r>
                        <a:rPr lang="en-US" sz="1800" b="0">
                          <a:solidFill>
                            <a:schemeClr val="tx1"/>
                          </a:solidFill>
                          <a:effectLst/>
                          <a:latin typeface="Arial Narrow" pitchFamily="34" charset="0"/>
                          <a:ea typeface="Calibri"/>
                          <a:cs typeface="Arial"/>
                        </a:rPr>
                        <a:t>Number of Police Station Service Delivery Trends Analyses Reports approved by the Secretary per year</a:t>
                      </a:r>
                      <a:endParaRPr lang="en-US" sz="1800" b="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b="0" dirty="0">
                        <a:solidFill>
                          <a:schemeClr val="tx1"/>
                        </a:solidFill>
                        <a:effectLst/>
                        <a:latin typeface="Arial Narrow" pitchFamily="34" charset="0"/>
                        <a:ea typeface="Calibri"/>
                        <a:cs typeface="Arial" panose="020B0604020202020204" pitchFamily="34" charset="0"/>
                      </a:endParaRPr>
                    </a:p>
                  </a:txBody>
                  <a:tcPr marL="74295" marR="74295" marT="0" marB="0" anchor="ctr"/>
                </a:tc>
              </a:tr>
              <a:tr h="232275">
                <a:tc>
                  <a:txBody>
                    <a:bodyPr/>
                    <a:lstStyle/>
                    <a:p>
                      <a:pPr>
                        <a:lnSpc>
                          <a:spcPct val="115000"/>
                        </a:lnSpc>
                        <a:spcAft>
                          <a:spcPts val="0"/>
                        </a:spcAft>
                      </a:pPr>
                      <a:r>
                        <a:rPr lang="en-US" sz="1800" b="0" dirty="0">
                          <a:solidFill>
                            <a:schemeClr val="tx1"/>
                          </a:solidFill>
                          <a:effectLst/>
                          <a:latin typeface="Arial Narrow" pitchFamily="34" charset="0"/>
                          <a:ea typeface="Calibri"/>
                          <a:cs typeface="Arial"/>
                        </a:rPr>
                        <a:t>Number of </a:t>
                      </a:r>
                      <a:r>
                        <a:rPr lang="en-US" sz="1800" b="0" dirty="0" smtClean="0">
                          <a:solidFill>
                            <a:schemeClr val="tx1"/>
                          </a:solidFill>
                          <a:effectLst/>
                          <a:latin typeface="Arial Narrow" pitchFamily="34" charset="0"/>
                          <a:ea typeface="Calibri"/>
                          <a:cs typeface="Arial"/>
                        </a:rPr>
                        <a:t>monitoring</a:t>
                      </a:r>
                      <a:r>
                        <a:rPr lang="en-US" sz="1800" b="0" baseline="0" dirty="0" smtClean="0">
                          <a:solidFill>
                            <a:schemeClr val="tx1"/>
                          </a:solidFill>
                          <a:effectLst/>
                          <a:latin typeface="Arial Narrow" pitchFamily="34" charset="0"/>
                          <a:ea typeface="Calibri"/>
                          <a:cs typeface="Arial"/>
                        </a:rPr>
                        <a:t> reports on police stations’ implementation of the school safety protocol approved by the Secretary for Police Service per year</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b="0" dirty="0">
                        <a:solidFill>
                          <a:schemeClr val="tx1"/>
                        </a:solidFill>
                        <a:effectLst/>
                        <a:latin typeface="Arial Narrow" pitchFamily="34" charset="0"/>
                        <a:ea typeface="Calibri"/>
                        <a:cs typeface="Arial" panose="020B0604020202020204" pitchFamily="34" charset="0"/>
                      </a:endParaRPr>
                    </a:p>
                  </a:txBody>
                  <a:tcPr marL="74295" marR="74295" marT="0" marB="0" anchor="ctr"/>
                </a:tc>
              </a:tr>
              <a:tr h="232275">
                <a:tc>
                  <a:txBody>
                    <a:bodyPr/>
                    <a:lstStyle/>
                    <a:p>
                      <a:pPr>
                        <a:lnSpc>
                          <a:spcPct val="115000"/>
                        </a:lnSpc>
                        <a:spcAft>
                          <a:spcPts val="0"/>
                        </a:spcAft>
                      </a:pPr>
                      <a:r>
                        <a:rPr lang="en-US" sz="1800" b="0" dirty="0">
                          <a:solidFill>
                            <a:schemeClr val="tx1"/>
                          </a:solidFill>
                          <a:effectLst/>
                          <a:latin typeface="Arial Narrow" pitchFamily="34" charset="0"/>
                          <a:ea typeface="Calibri"/>
                          <a:cs typeface="Arial"/>
                        </a:rPr>
                        <a:t>Number of assessments reports on Complaints Management approved by the Secretary per year</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0"/>
                        </a:spcAft>
                      </a:pPr>
                      <a:r>
                        <a:rPr lang="en-ZA" sz="1800" b="0" dirty="0" smtClean="0">
                          <a:solidFill>
                            <a:schemeClr val="tx1"/>
                          </a:solidFill>
                          <a:effectLst/>
                          <a:latin typeface="Arial Narrow" pitchFamily="34" charset="0"/>
                          <a:ea typeface="Calibri"/>
                          <a:cs typeface="Times New Roman"/>
                        </a:rPr>
                        <a:t>-</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0"/>
                        </a:spcAft>
                      </a:pPr>
                      <a:r>
                        <a:rPr lang="en-ZA" sz="1800" b="0" dirty="0" smtClean="0">
                          <a:solidFill>
                            <a:schemeClr val="tx1"/>
                          </a:solidFill>
                          <a:effectLst/>
                          <a:latin typeface="Arial Narrow" pitchFamily="34" charset="0"/>
                          <a:ea typeface="Calibri"/>
                          <a:cs typeface="Times New Roman"/>
                        </a:rPr>
                        <a:t>-</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b="0" dirty="0">
                        <a:solidFill>
                          <a:schemeClr val="tx1"/>
                        </a:solidFill>
                        <a:effectLst/>
                        <a:latin typeface="Arial Narrow" pitchFamily="34" charset="0"/>
                        <a:ea typeface="Calibri"/>
                        <a:cs typeface="Arial" panose="020B0604020202020204" pitchFamily="34" charset="0"/>
                      </a:endParaRPr>
                    </a:p>
                  </a:txBody>
                  <a:tcPr marL="74295" marR="74295" marT="0" marB="0" anchor="ctr"/>
                </a:tc>
              </a:tr>
            </a:tbl>
          </a:graphicData>
        </a:graphic>
      </p:graphicFrame>
      <p:sp>
        <p:nvSpPr>
          <p:cNvPr id="3" name="Slide Number Placeholder 2"/>
          <p:cNvSpPr>
            <a:spLocks noGrp="1"/>
          </p:cNvSpPr>
          <p:nvPr>
            <p:ph type="sldNum" sz="quarter" idx="12"/>
          </p:nvPr>
        </p:nvSpPr>
        <p:spPr>
          <a:xfrm>
            <a:off x="7113240" y="6492875"/>
            <a:ext cx="2311400" cy="365125"/>
          </a:xfrm>
        </p:spPr>
        <p:txBody>
          <a:bodyPr/>
          <a:lstStyle/>
          <a:p>
            <a:fld id="{BA5A4CB3-BD92-4D0F-B4D4-2CAB8B565D49}" type="slidenum">
              <a:rPr lang="en-ZA" smtClean="0"/>
              <a:pPr/>
              <a:t>29</a:t>
            </a:fld>
            <a:endParaRPr lang="en-ZA" dirty="0"/>
          </a:p>
        </p:txBody>
      </p:sp>
    </p:spTree>
    <p:extLst>
      <p:ext uri="{BB962C8B-B14F-4D97-AF65-F5344CB8AC3E}">
        <p14:creationId xmlns:p14="http://schemas.microsoft.com/office/powerpoint/2010/main" xmlns="" val="961616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88640"/>
            <a:ext cx="8915400" cy="648072"/>
          </a:xfrm>
        </p:spPr>
        <p:txBody>
          <a:bodyPr>
            <a:noAutofit/>
          </a:bodyPr>
          <a:lstStyle/>
          <a:p>
            <a:r>
              <a:rPr lang="en-ZA" sz="3600" b="1" dirty="0" smtClean="0">
                <a:latin typeface="Arial" panose="020B0604020202020204" pitchFamily="34" charset="0"/>
                <a:cs typeface="Arial" panose="020B0604020202020204" pitchFamily="34" charset="0"/>
              </a:rPr>
              <a:t>SERVICE DELIVERY ENVIRONMENT</a:t>
            </a:r>
            <a:endParaRPr lang="en-ZA"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8504" y="1700808"/>
            <a:ext cx="8915400" cy="4525963"/>
          </a:xfrm>
        </p:spPr>
        <p:txBody>
          <a:bodyPr>
            <a:normAutofit/>
          </a:bodyPr>
          <a:lstStyle/>
          <a:p>
            <a:pPr marL="457200">
              <a:lnSpc>
                <a:spcPct val="150000"/>
              </a:lnSpc>
              <a:spcAft>
                <a:spcPts val="1000"/>
              </a:spcAft>
            </a:pPr>
            <a:r>
              <a:rPr lang="en-ZA" sz="2400" dirty="0" smtClean="0">
                <a:latin typeface="Arial Narrow" pitchFamily="34" charset="0"/>
                <a:cs typeface="Arial" pitchFamily="34" charset="0"/>
              </a:rPr>
              <a:t>The 100 Days Programme of the Minister of Police was concluded at the beginning of this quarter</a:t>
            </a:r>
          </a:p>
          <a:p>
            <a:pPr marL="457200">
              <a:lnSpc>
                <a:spcPct val="150000"/>
              </a:lnSpc>
              <a:spcAft>
                <a:spcPts val="1000"/>
              </a:spcAft>
            </a:pPr>
            <a:r>
              <a:rPr lang="en-ZA" sz="2400" dirty="0" smtClean="0">
                <a:latin typeface="Arial Narrow" pitchFamily="34" charset="0"/>
                <a:cs typeface="Arial" pitchFamily="34" charset="0"/>
              </a:rPr>
              <a:t>The process of  the external audit  was concluded and finalised by the AGSA and the department received an Unqualified Audit Finding  </a:t>
            </a:r>
          </a:p>
          <a:p>
            <a:pPr marL="457200">
              <a:lnSpc>
                <a:spcPct val="150000"/>
              </a:lnSpc>
              <a:spcAft>
                <a:spcPts val="1000"/>
              </a:spcAft>
            </a:pPr>
            <a:r>
              <a:rPr lang="en-ZA" sz="2400" dirty="0" smtClean="0">
                <a:latin typeface="Arial Narrow" pitchFamily="34" charset="0"/>
                <a:cs typeface="Arial" pitchFamily="34" charset="0"/>
              </a:rPr>
              <a:t>An implementation strategy was developed  to address the items raised by the AGSA with regard to financial and performance information </a:t>
            </a:r>
          </a:p>
          <a:p>
            <a:pPr marL="457200">
              <a:lnSpc>
                <a:spcPct val="150000"/>
              </a:lnSpc>
              <a:spcAft>
                <a:spcPts val="1000"/>
              </a:spcAft>
            </a:pPr>
            <a:endParaRPr lang="en-ZA" sz="1900" dirty="0" smtClean="0">
              <a:latin typeface="Arial" pitchFamily="34" charset="0"/>
              <a:cs typeface="Arial" pitchFamily="34" charset="0"/>
            </a:endParaRPr>
          </a:p>
          <a:p>
            <a:pPr marL="457200">
              <a:lnSpc>
                <a:spcPct val="150000"/>
              </a:lnSpc>
              <a:spcAft>
                <a:spcPts val="1000"/>
              </a:spcAft>
            </a:pPr>
            <a:endParaRPr lang="en-US" sz="1600" dirty="0">
              <a:ea typeface="Calibri"/>
              <a:cs typeface="Times New Roman"/>
            </a:endParaRPr>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3</a:t>
            </a:fld>
            <a:endParaRPr lang="en-ZA" dirty="0"/>
          </a:p>
        </p:txBody>
      </p:sp>
    </p:spTree>
    <p:extLst>
      <p:ext uri="{BB962C8B-B14F-4D97-AF65-F5344CB8AC3E}">
        <p14:creationId xmlns:p14="http://schemas.microsoft.com/office/powerpoint/2010/main" xmlns="" val="31387678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9831"/>
            <a:ext cx="8915400" cy="1143000"/>
          </a:xfrm>
        </p:spPr>
        <p:txBody>
          <a:bodyPr>
            <a:noAutofit/>
          </a:bodyPr>
          <a:lstStyle/>
          <a:p>
            <a:r>
              <a:rPr lang="en-ZA" sz="3200" b="1" dirty="0" smtClean="0">
                <a:latin typeface="Arial" panose="020B0604020202020204" pitchFamily="34" charset="0"/>
                <a:cs typeface="Arial" panose="020B0604020202020204" pitchFamily="34" charset="0"/>
              </a:rPr>
              <a:t>PROGRAMME: CIVILIAN OVERSIGHT, MONITORING AND EVALUATION </a:t>
            </a:r>
            <a:endParaRPr lang="en-ZA"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93374671"/>
              </p:ext>
            </p:extLst>
          </p:nvPr>
        </p:nvGraphicFramePr>
        <p:xfrm>
          <a:off x="272479" y="1412776"/>
          <a:ext cx="9361040" cy="5134053"/>
        </p:xfrm>
        <a:graphic>
          <a:graphicData uri="http://schemas.openxmlformats.org/drawingml/2006/table">
            <a:tbl>
              <a:tblPr firstRow="1" firstCol="1" bandRow="1">
                <a:tableStyleId>{F5AB1C69-6EDB-4FF4-983F-18BD219EF322}</a:tableStyleId>
              </a:tblPr>
              <a:tblGrid>
                <a:gridCol w="3240360"/>
                <a:gridCol w="1008113"/>
                <a:gridCol w="936104"/>
                <a:gridCol w="4176463"/>
              </a:tblGrid>
              <a:tr h="1862909">
                <a:tc>
                  <a:txBody>
                    <a:bodyPr/>
                    <a:lstStyle/>
                    <a:p>
                      <a:pPr algn="l">
                        <a:lnSpc>
                          <a:spcPct val="115000"/>
                        </a:lnSpc>
                        <a:spcAft>
                          <a:spcPts val="1000"/>
                        </a:spcAft>
                      </a:pPr>
                      <a:r>
                        <a:rPr lang="en-ZA" sz="1800" u="sng" dirty="0" smtClean="0">
                          <a:solidFill>
                            <a:schemeClr val="tx1"/>
                          </a:solidFill>
                          <a:effectLst/>
                          <a:latin typeface="Arial Narrow" panose="020B0606020202030204" pitchFamily="34" charset="0"/>
                          <a:ea typeface="+mn-ea"/>
                          <a:cs typeface="+mn-cs"/>
                        </a:rPr>
                        <a:t>Strategic</a:t>
                      </a:r>
                      <a:r>
                        <a:rPr lang="en-ZA" sz="1800" u="sng" baseline="0" dirty="0" smtClean="0">
                          <a:solidFill>
                            <a:schemeClr val="tx1"/>
                          </a:solidFill>
                          <a:effectLst/>
                          <a:latin typeface="Arial Narrow" panose="020B0606020202030204" pitchFamily="34" charset="0"/>
                          <a:ea typeface="+mn-ea"/>
                          <a:cs typeface="+mn-cs"/>
                        </a:rPr>
                        <a:t> Objective: </a:t>
                      </a:r>
                      <a:r>
                        <a:rPr lang="en-ZA" sz="1800" baseline="0" dirty="0" smtClean="0">
                          <a:solidFill>
                            <a:schemeClr val="tx1"/>
                          </a:solidFill>
                          <a:effectLst/>
                          <a:latin typeface="Arial Narrow" panose="020B0606020202030204" pitchFamily="34" charset="0"/>
                          <a:ea typeface="+mn-ea"/>
                          <a:cs typeface="+mn-cs"/>
                        </a:rPr>
                        <a:t>Conduct and effective oversight, monitoring and evaluation that contributes towards and accountable and transformed police service</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rPr>
                        <a:t>Quarter </a:t>
                      </a:r>
                      <a:r>
                        <a:rPr lang="en-ZA" sz="1800" dirty="0">
                          <a:solidFill>
                            <a:schemeClr val="tx1"/>
                          </a:solidFill>
                          <a:effectLst/>
                          <a:latin typeface="Arial Narrow" panose="020B0606020202030204" pitchFamily="34" charset="0"/>
                        </a:rPr>
                        <a:t>Target</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algn="ctr">
                        <a:lnSpc>
                          <a:spcPct val="115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anose="020B0606020202030204" pitchFamily="34" charset="0"/>
                        </a:rPr>
                        <a:t>Quarter Actual </a:t>
                      </a: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ZA" sz="1800" dirty="0" smtClean="0">
                          <a:solidFill>
                            <a:schemeClr val="tx1"/>
                          </a:solidFill>
                          <a:effectLst/>
                          <a:latin typeface="Arial Narrow" panose="020B0606020202030204" pitchFamily="34" charset="0"/>
                        </a:rPr>
                        <a:t>Reason for Variance</a:t>
                      </a:r>
                      <a:endParaRPr lang="en-ZA" sz="1800" dirty="0" smtClean="0">
                        <a:solidFill>
                          <a:schemeClr val="tx1"/>
                        </a:solidFill>
                        <a:effectLst/>
                        <a:latin typeface="Arial Narrow" panose="020B0606020202030204" pitchFamily="34" charset="0"/>
                        <a:ea typeface="Calibri"/>
                        <a:cs typeface="Arial" panose="020B0604020202020204" pitchFamily="34" charset="0"/>
                      </a:endParaRPr>
                    </a:p>
                    <a:p>
                      <a:pPr algn="ctr">
                        <a:lnSpc>
                          <a:spcPct val="115000"/>
                        </a:lnSpc>
                        <a:spcAft>
                          <a:spcPts val="1000"/>
                        </a:spcAft>
                      </a:pP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1521467">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Number of assessment reports on establishment and functionality of CPFs approved by the Secretary for Police Service per year</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r h="1749677">
                <a:tc>
                  <a:txBody>
                    <a:bodyPr/>
                    <a:lstStyle/>
                    <a:p>
                      <a:pPr>
                        <a:lnSpc>
                          <a:spcPct val="115000"/>
                        </a:lnSpc>
                        <a:spcAft>
                          <a:spcPts val="1000"/>
                        </a:spcAft>
                      </a:pPr>
                      <a:r>
                        <a:rPr lang="en-US" sz="1800" b="0">
                          <a:solidFill>
                            <a:schemeClr val="tx1"/>
                          </a:solidFill>
                          <a:effectLst/>
                          <a:latin typeface="Arial Narrow" pitchFamily="34" charset="0"/>
                          <a:ea typeface="Calibri"/>
                          <a:cs typeface="Arial"/>
                        </a:rPr>
                        <a:t>Number of evaluation reports on Domestic Violence Act non-compliance, exploring causes and possible remedies approved by the Secretary for Police Service per year</a:t>
                      </a:r>
                      <a:endParaRPr lang="en-US" sz="1800" b="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1</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endParaRPr lang="en-ZA" sz="1800" dirty="0">
                        <a:solidFill>
                          <a:schemeClr val="tx1"/>
                        </a:solidFill>
                        <a:effectLst/>
                        <a:latin typeface="Arial Narrow" panose="020B0606020202030204" pitchFamily="34" charset="0"/>
                        <a:ea typeface="Calibri"/>
                        <a:cs typeface="Arial" panose="020B0604020202020204" pitchFamily="34" charset="0"/>
                      </a:endParaRPr>
                    </a:p>
                  </a:txBody>
                  <a:tcPr marL="74295" marR="74295" marT="0" marB="0" anchor="ctr"/>
                </a:tc>
              </a:tr>
            </a:tbl>
          </a:graphicData>
        </a:graphic>
      </p:graphicFrame>
      <p:sp>
        <p:nvSpPr>
          <p:cNvPr id="3" name="Slide Number Placeholder 2"/>
          <p:cNvSpPr>
            <a:spLocks noGrp="1"/>
          </p:cNvSpPr>
          <p:nvPr>
            <p:ph type="sldNum" sz="quarter" idx="12"/>
          </p:nvPr>
        </p:nvSpPr>
        <p:spPr>
          <a:xfrm>
            <a:off x="7113240" y="6492875"/>
            <a:ext cx="2311400" cy="365125"/>
          </a:xfrm>
        </p:spPr>
        <p:txBody>
          <a:bodyPr/>
          <a:lstStyle/>
          <a:p>
            <a:fld id="{BA5A4CB3-BD92-4D0F-B4D4-2CAB8B565D49}" type="slidenum">
              <a:rPr lang="en-ZA" smtClean="0">
                <a:solidFill>
                  <a:prstClr val="black"/>
                </a:solidFill>
              </a:rPr>
              <a:pPr/>
              <a:t>30</a:t>
            </a:fld>
            <a:endParaRPr lang="en-ZA" dirty="0">
              <a:solidFill>
                <a:prstClr val="black"/>
              </a:solidFill>
            </a:endParaRPr>
          </a:p>
        </p:txBody>
      </p:sp>
    </p:spTree>
    <p:extLst>
      <p:ext uri="{BB962C8B-B14F-4D97-AF65-F5344CB8AC3E}">
        <p14:creationId xmlns:p14="http://schemas.microsoft.com/office/powerpoint/2010/main" xmlns="" val="1544595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5A4CB3-BD92-4D0F-B4D4-2CAB8B565D49}" type="slidenum">
              <a:rPr lang="en-ZA" smtClean="0"/>
              <a:pPr/>
              <a:t>31</a:t>
            </a:fld>
            <a:endParaRPr lang="en-ZA" dirty="0"/>
          </a:p>
        </p:txBody>
      </p:sp>
      <p:sp>
        <p:nvSpPr>
          <p:cNvPr id="5" name="Title 1"/>
          <p:cNvSpPr txBox="1">
            <a:spLocks noGrp="1"/>
          </p:cNvSpPr>
          <p:nvPr>
            <p:ph type="title"/>
          </p:nvPr>
        </p:nvSpPr>
        <p:spPr bwMode="auto">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2</a:t>
            </a:r>
            <a:r>
              <a:rPr lang="en-ZA" sz="2800" b="1" baseline="30000" dirty="0" smtClean="0">
                <a:solidFill>
                  <a:prstClr val="black"/>
                </a:solidFill>
                <a:latin typeface="Arial" panose="020B0604020202020204" pitchFamily="34" charset="0"/>
                <a:cs typeface="Arial" panose="020B0604020202020204" pitchFamily="34" charset="0"/>
              </a:rPr>
              <a:t>nd</a:t>
            </a:r>
            <a:r>
              <a:rPr lang="en-ZA" sz="2800" b="1" dirty="0" smtClean="0">
                <a:solidFill>
                  <a:prstClr val="black"/>
                </a:solidFill>
                <a:latin typeface="Arial" panose="020B0604020202020204" pitchFamily="34" charset="0"/>
                <a:cs typeface="Arial" panose="020B0604020202020204" pitchFamily="34" charset="0"/>
              </a:rPr>
              <a:t> QUARTER PROGRAMME 4 PERFORMANCE</a:t>
            </a:r>
            <a:endParaRPr lang="en-ZA" sz="3200" dirty="0" smtClean="0">
              <a:solidFill>
                <a:prstClr val="black"/>
              </a:solidFill>
              <a:latin typeface="Arial" panose="020B0604020202020204" pitchFamily="34" charset="0"/>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xmlns="" val="1256292735"/>
              </p:ext>
            </p:extLst>
          </p:nvPr>
        </p:nvGraphicFramePr>
        <p:xfrm>
          <a:off x="344488" y="1700808"/>
          <a:ext cx="9289032"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63043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4294967295"/>
          </p:nvPr>
        </p:nvSpPr>
        <p:spPr>
          <a:xfrm>
            <a:off x="7466013" y="6524625"/>
            <a:ext cx="23114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2EC2B3-6256-45D5-B641-B5DB8ADC3F66}" type="slidenum">
              <a:rPr lang="en-US" smtClean="0"/>
              <a:pPr eaLnBrk="1" hangingPunct="1"/>
              <a:t>32</a:t>
            </a:fld>
            <a:endParaRPr lang="en-US" dirty="0" smtClean="0"/>
          </a:p>
        </p:txBody>
      </p:sp>
      <p:sp>
        <p:nvSpPr>
          <p:cNvPr id="4100" name="Rectangle 2"/>
          <p:cNvSpPr>
            <a:spLocks noGrp="1" noChangeArrowheads="1"/>
          </p:cNvSpPr>
          <p:nvPr>
            <p:ph type="title"/>
          </p:nvPr>
        </p:nvSpPr>
        <p:spPr>
          <a:xfrm>
            <a:off x="200025" y="142875"/>
            <a:ext cx="8915400" cy="765175"/>
          </a:xfrm>
        </p:spPr>
        <p:txBody>
          <a:bodyPr/>
          <a:lstStyle/>
          <a:p>
            <a:pPr eaLnBrk="1" hangingPunct="1"/>
            <a:r>
              <a:rPr lang="en-US" sz="3200" b="1" dirty="0" smtClean="0">
                <a:latin typeface="Arial" pitchFamily="34" charset="0"/>
                <a:cs typeface="Arial" pitchFamily="34" charset="0"/>
              </a:rPr>
              <a:t>EXPENDITURE PER PROGRAMME</a:t>
            </a:r>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116590"/>
            <a:ext cx="9906000" cy="5551190"/>
          </a:xfrm>
          <a:prstGeom prst="rect">
            <a:avLst/>
          </a:prstGeom>
          <a:noFill/>
          <a:ln>
            <a:noFill/>
          </a:ln>
        </p:spPr>
      </p:pic>
    </p:spTree>
    <p:extLst>
      <p:ext uri="{BB962C8B-B14F-4D97-AF65-F5344CB8AC3E}">
        <p14:creationId xmlns:p14="http://schemas.microsoft.com/office/powerpoint/2010/main" xmlns="" val="2047043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4294967295"/>
          </p:nvPr>
        </p:nvSpPr>
        <p:spPr>
          <a:xfrm>
            <a:off x="7466013" y="6524625"/>
            <a:ext cx="2311400" cy="476250"/>
          </a:xfrm>
          <a:prstGeom prst="rect">
            <a:avLst/>
          </a:prstGeo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47092F-73C8-4F09-8205-C54699C4C382}" type="slidenum">
              <a:rPr lang="en-US" smtClean="0"/>
              <a:pPr eaLnBrk="1" hangingPunct="1"/>
              <a:t>33</a:t>
            </a:fld>
            <a:endParaRPr lang="en-US" smtClean="0"/>
          </a:p>
        </p:txBody>
      </p:sp>
      <p:sp>
        <p:nvSpPr>
          <p:cNvPr id="5124" name="Rectangle 4"/>
          <p:cNvSpPr>
            <a:spLocks noGrp="1" noChangeArrowheads="1"/>
          </p:cNvSpPr>
          <p:nvPr>
            <p:ph type="title"/>
          </p:nvPr>
        </p:nvSpPr>
        <p:spPr>
          <a:xfrm>
            <a:off x="128464" y="6273"/>
            <a:ext cx="8915400" cy="765175"/>
          </a:xfrm>
        </p:spPr>
        <p:txBody>
          <a:bodyPr/>
          <a:lstStyle/>
          <a:p>
            <a:pPr eaLnBrk="1" hangingPunct="1"/>
            <a:r>
              <a:rPr lang="en-US" sz="3200" b="1" dirty="0" smtClean="0">
                <a:latin typeface="Arial" pitchFamily="34" charset="0"/>
                <a:cs typeface="Arial" pitchFamily="34" charset="0"/>
              </a:rPr>
              <a:t>EXPENDITURE PER ECONOMIC CLASSIFICATION</a:t>
            </a:r>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8464" y="979279"/>
            <a:ext cx="9649072" cy="5878721"/>
          </a:xfrm>
          <a:prstGeom prst="rect">
            <a:avLst/>
          </a:prstGeom>
          <a:noFill/>
          <a:ln>
            <a:noFill/>
          </a:ln>
        </p:spPr>
      </p:pic>
    </p:spTree>
    <p:extLst>
      <p:ext uri="{BB962C8B-B14F-4D97-AF65-F5344CB8AC3E}">
        <p14:creationId xmlns:p14="http://schemas.microsoft.com/office/powerpoint/2010/main" xmlns="" val="22656675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smtClean="0">
                <a:latin typeface="Arial" panose="020B0604020202020204" pitchFamily="34" charset="0"/>
                <a:cs typeface="Arial" panose="020B0604020202020204" pitchFamily="34" charset="0"/>
              </a:rPr>
              <a:t>NOTES</a:t>
            </a:r>
            <a:endParaRPr lang="en-ZA"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8504" y="1412776"/>
            <a:ext cx="8915400" cy="4525963"/>
          </a:xfrm>
        </p:spPr>
        <p:txBody>
          <a:bodyPr>
            <a:normAutofit/>
          </a:bodyPr>
          <a:lstStyle/>
          <a:p>
            <a:pPr>
              <a:lnSpc>
                <a:spcPct val="150000"/>
              </a:lnSpc>
              <a:tabLst>
                <a:tab pos="270510" algn="l"/>
              </a:tabLst>
            </a:pPr>
            <a:r>
              <a:rPr lang="en-ZA" sz="2400" dirty="0">
                <a:latin typeface="Arial Narrow"/>
                <a:ea typeface="Calibri"/>
                <a:cs typeface="Arial"/>
              </a:rPr>
              <a:t>At the end of the Second Quarter the department has spent 41,2% of its allocated budget against the projected spending of 48,2% which is 6% lower than planned. This under-spending of 6% represents an amount of R8,726 million which can mainly be attributed to outstanding invoices for services delivered by SITA to the department as well as the fact that the performance and notch increments for staff have not been paid</a:t>
            </a:r>
            <a:endParaRPr lang="en-US" sz="2400" dirty="0">
              <a:ea typeface="Calibri"/>
              <a:cs typeface="Times New Roman"/>
            </a:endParaRPr>
          </a:p>
        </p:txBody>
      </p:sp>
      <p:sp>
        <p:nvSpPr>
          <p:cNvPr id="4" name="Slide Number Placeholder 3"/>
          <p:cNvSpPr>
            <a:spLocks noGrp="1"/>
          </p:cNvSpPr>
          <p:nvPr>
            <p:ph type="sldNum" sz="quarter" idx="12"/>
          </p:nvPr>
        </p:nvSpPr>
        <p:spPr>
          <a:xfrm>
            <a:off x="7113240" y="6492875"/>
            <a:ext cx="2311400" cy="365125"/>
          </a:xfrm>
        </p:spPr>
        <p:txBody>
          <a:bodyPr/>
          <a:lstStyle/>
          <a:p>
            <a:fld id="{BA5A4CB3-BD92-4D0F-B4D4-2CAB8B565D49}" type="slidenum">
              <a:rPr lang="en-ZA" smtClean="0"/>
              <a:pPr/>
              <a:t>34</a:t>
            </a:fld>
            <a:endParaRPr lang="en-ZA" dirty="0"/>
          </a:p>
        </p:txBody>
      </p:sp>
    </p:spTree>
    <p:extLst>
      <p:ext uri="{BB962C8B-B14F-4D97-AF65-F5344CB8AC3E}">
        <p14:creationId xmlns:p14="http://schemas.microsoft.com/office/powerpoint/2010/main" xmlns="" val="12440213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smtClean="0">
                <a:latin typeface="Arial" panose="020B0604020202020204" pitchFamily="34" charset="0"/>
                <a:cs typeface="Arial" panose="020B0604020202020204" pitchFamily="34" charset="0"/>
              </a:rPr>
              <a:t>NOTES</a:t>
            </a:r>
            <a:endParaRPr lang="en-ZA"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8504" y="1412776"/>
            <a:ext cx="8915400" cy="4525963"/>
          </a:xfrm>
        </p:spPr>
        <p:txBody>
          <a:bodyPr>
            <a:normAutofit/>
          </a:bodyPr>
          <a:lstStyle/>
          <a:p>
            <a:pPr>
              <a:lnSpc>
                <a:spcPct val="150000"/>
              </a:lnSpc>
              <a:spcAft>
                <a:spcPts val="0"/>
              </a:spcAft>
            </a:pPr>
            <a:r>
              <a:rPr lang="en-ZA" sz="2400" dirty="0" smtClean="0">
                <a:latin typeface="Arial Narrow"/>
                <a:ea typeface="Calibri"/>
                <a:cs typeface="Arial"/>
              </a:rPr>
              <a:t>A </a:t>
            </a:r>
            <a:r>
              <a:rPr lang="en-ZA" sz="2400" dirty="0">
                <a:latin typeface="Arial Narrow"/>
                <a:ea typeface="Calibri"/>
                <a:cs typeface="Arial"/>
              </a:rPr>
              <a:t>further contributing factor is that although the department has filled 29 posts since April 2017, most of these were only filled since the second quarter and the department still have 7 vacant posts which should be filled by the end of the third quarter. There is a direct link between filled positions and spending on Goods and Services and the vacancies therefore contributed to the under-spending on Goods and </a:t>
            </a:r>
            <a:r>
              <a:rPr lang="en-ZA" sz="2400" dirty="0" smtClean="0">
                <a:latin typeface="Arial Narrow"/>
                <a:ea typeface="Calibri"/>
                <a:cs typeface="Arial"/>
              </a:rPr>
              <a:t>Services</a:t>
            </a:r>
            <a:endParaRPr lang="en-US" sz="2000" dirty="0">
              <a:ea typeface="Calibri"/>
              <a:cs typeface="Times New Roman"/>
            </a:endParaRPr>
          </a:p>
        </p:txBody>
      </p:sp>
      <p:sp>
        <p:nvSpPr>
          <p:cNvPr id="4" name="Slide Number Placeholder 3"/>
          <p:cNvSpPr>
            <a:spLocks noGrp="1"/>
          </p:cNvSpPr>
          <p:nvPr>
            <p:ph type="sldNum" sz="quarter" idx="12"/>
          </p:nvPr>
        </p:nvSpPr>
        <p:spPr>
          <a:xfrm>
            <a:off x="7113240" y="6492875"/>
            <a:ext cx="2311400" cy="365125"/>
          </a:xfrm>
        </p:spPr>
        <p:txBody>
          <a:bodyPr/>
          <a:lstStyle/>
          <a:p>
            <a:fld id="{BA5A4CB3-BD92-4D0F-B4D4-2CAB8B565D49}" type="slidenum">
              <a:rPr lang="en-ZA" smtClean="0"/>
              <a:pPr/>
              <a:t>35</a:t>
            </a:fld>
            <a:endParaRPr lang="en-ZA" dirty="0"/>
          </a:p>
        </p:txBody>
      </p:sp>
    </p:spTree>
    <p:extLst>
      <p:ext uri="{BB962C8B-B14F-4D97-AF65-F5344CB8AC3E}">
        <p14:creationId xmlns:p14="http://schemas.microsoft.com/office/powerpoint/2010/main" xmlns="" val="4061189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980728"/>
          </a:xfrm>
        </p:spPr>
        <p:txBody>
          <a:bodyPr>
            <a:noAutofit/>
          </a:bodyPr>
          <a:lstStyle/>
          <a:p>
            <a:r>
              <a:rPr lang="en-ZA" sz="4000" b="1" dirty="0" smtClean="0">
                <a:latin typeface="Arial" panose="020B0604020202020204" pitchFamily="34" charset="0"/>
                <a:cs typeface="Arial" panose="020B0604020202020204" pitchFamily="34" charset="0"/>
              </a:rPr>
              <a:t>NOTES</a:t>
            </a:r>
            <a:endParaRPr lang="en-ZA"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8504" y="1412776"/>
            <a:ext cx="8915400" cy="4525963"/>
          </a:xfrm>
        </p:spPr>
        <p:txBody>
          <a:bodyPr>
            <a:normAutofit/>
          </a:bodyPr>
          <a:lstStyle/>
          <a:p>
            <a:pPr>
              <a:lnSpc>
                <a:spcPct val="150000"/>
              </a:lnSpc>
              <a:spcAft>
                <a:spcPts val="0"/>
              </a:spcAft>
            </a:pPr>
            <a:r>
              <a:rPr lang="en-ZA" sz="2400" dirty="0">
                <a:latin typeface="Arial Narrow"/>
                <a:ea typeface="Calibri"/>
                <a:cs typeface="Arial"/>
              </a:rPr>
              <a:t>The department has shown, through the past few financial years that the bulk of its spending takes place during the period from August to November and in January and February of a financial </a:t>
            </a:r>
            <a:r>
              <a:rPr lang="en-ZA" sz="2400" dirty="0" smtClean="0">
                <a:latin typeface="Arial Narrow"/>
                <a:ea typeface="Calibri"/>
                <a:cs typeface="Arial"/>
              </a:rPr>
              <a:t>year</a:t>
            </a:r>
          </a:p>
          <a:p>
            <a:pPr>
              <a:lnSpc>
                <a:spcPct val="150000"/>
              </a:lnSpc>
              <a:spcAft>
                <a:spcPts val="0"/>
              </a:spcAft>
            </a:pPr>
            <a:r>
              <a:rPr lang="en-ZA" sz="2400" dirty="0">
                <a:latin typeface="Arial Narrow"/>
                <a:ea typeface="Calibri"/>
                <a:cs typeface="Arial"/>
              </a:rPr>
              <a:t>T</a:t>
            </a:r>
            <a:r>
              <a:rPr lang="en-ZA" sz="2400" dirty="0" smtClean="0">
                <a:latin typeface="Arial Narrow"/>
                <a:ea typeface="Calibri"/>
                <a:cs typeface="Arial"/>
              </a:rPr>
              <a:t>he </a:t>
            </a:r>
            <a:r>
              <a:rPr lang="en-ZA" sz="2400" dirty="0">
                <a:latin typeface="Arial Narrow"/>
                <a:ea typeface="Calibri"/>
                <a:cs typeface="Arial"/>
              </a:rPr>
              <a:t>department have a functioning Budget Committee who analysis the spending and make recommendations to the Accounting Officer on ways to accelerate spending where and when necessary</a:t>
            </a:r>
            <a:endParaRPr lang="en-US" sz="2000" dirty="0">
              <a:ea typeface="Calibri"/>
              <a:cs typeface="Times New Roman"/>
            </a:endParaRPr>
          </a:p>
        </p:txBody>
      </p:sp>
      <p:sp>
        <p:nvSpPr>
          <p:cNvPr id="4" name="Slide Number Placeholder 3"/>
          <p:cNvSpPr>
            <a:spLocks noGrp="1"/>
          </p:cNvSpPr>
          <p:nvPr>
            <p:ph type="sldNum" sz="quarter" idx="12"/>
          </p:nvPr>
        </p:nvSpPr>
        <p:spPr>
          <a:xfrm>
            <a:off x="7113240" y="6492875"/>
            <a:ext cx="2311400" cy="365125"/>
          </a:xfrm>
        </p:spPr>
        <p:txBody>
          <a:bodyPr/>
          <a:lstStyle/>
          <a:p>
            <a:fld id="{BA5A4CB3-BD92-4D0F-B4D4-2CAB8B565D49}" type="slidenum">
              <a:rPr lang="en-ZA" smtClean="0"/>
              <a:pPr/>
              <a:t>36</a:t>
            </a:fld>
            <a:endParaRPr lang="en-ZA" dirty="0"/>
          </a:p>
        </p:txBody>
      </p:sp>
    </p:spTree>
    <p:extLst>
      <p:ext uri="{BB962C8B-B14F-4D97-AF65-F5344CB8AC3E}">
        <p14:creationId xmlns:p14="http://schemas.microsoft.com/office/powerpoint/2010/main" xmlns="" val="25053317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3"/>
          <p:cNvSpPr>
            <a:spLocks noGrp="1"/>
          </p:cNvSpPr>
          <p:nvPr>
            <p:ph type="sldNum"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C732D05-D85A-4991-8EB8-969524065D4A}" type="slidenum">
              <a:rPr lang="en-ZA" smtClean="0">
                <a:solidFill>
                  <a:srgbClr val="000000"/>
                </a:solidFill>
                <a:latin typeface="Arial" charset="0"/>
              </a:rPr>
              <a:pPr fontAlgn="base">
                <a:spcBef>
                  <a:spcPct val="0"/>
                </a:spcBef>
                <a:spcAft>
                  <a:spcPct val="0"/>
                </a:spcAft>
                <a:defRPr/>
              </a:pPr>
              <a:t>37</a:t>
            </a:fld>
            <a:endParaRPr lang="en-ZA" smtClean="0">
              <a:solidFill>
                <a:srgbClr val="000000"/>
              </a:solidFill>
              <a:latin typeface="Arial" charset="0"/>
            </a:endParaRPr>
          </a:p>
        </p:txBody>
      </p:sp>
      <p:sp>
        <p:nvSpPr>
          <p:cNvPr id="58371" name="Content Placeholder 2"/>
          <p:cNvSpPr>
            <a:spLocks noGrp="1"/>
          </p:cNvSpPr>
          <p:nvPr>
            <p:ph idx="4294967295"/>
          </p:nvPr>
        </p:nvSpPr>
        <p:spPr>
          <a:xfrm>
            <a:off x="0" y="1600201"/>
            <a:ext cx="8915400" cy="4525963"/>
          </a:xfrm>
          <a:prstGeom prst="rect">
            <a:avLst/>
          </a:prstGeom>
        </p:spPr>
        <p:txBody>
          <a:bodyPr/>
          <a:lstStyle/>
          <a:p>
            <a:pPr marL="0" indent="0" algn="ctr" eaLnBrk="1" hangingPunct="1">
              <a:buFontTx/>
              <a:buNone/>
            </a:pPr>
            <a:endParaRPr lang="en-ZA" altLang="en-US" sz="6000" dirty="0" smtClean="0">
              <a:cs typeface="Arial" charset="0"/>
            </a:endParaRPr>
          </a:p>
          <a:p>
            <a:pPr marL="0" indent="0" algn="ctr" eaLnBrk="1" hangingPunct="1">
              <a:buFontTx/>
              <a:buNone/>
            </a:pPr>
            <a:r>
              <a:rPr lang="en-ZA" altLang="en-US" sz="6000" dirty="0" smtClean="0">
                <a:cs typeface="Arial" charset="0"/>
              </a:rPr>
              <a:t>Thank You</a:t>
            </a:r>
          </a:p>
          <a:p>
            <a:pPr marL="0" indent="0" algn="ctr" eaLnBrk="1" hangingPunct="1">
              <a:buFontTx/>
              <a:buNone/>
            </a:pPr>
            <a:r>
              <a:rPr lang="en-ZA" altLang="en-US" sz="6000" dirty="0" err="1" smtClean="0">
                <a:cs typeface="Arial" charset="0"/>
              </a:rPr>
              <a:t>Enkosi</a:t>
            </a:r>
            <a:endParaRPr lang="en-ZA" altLang="en-US" sz="6000" dirty="0" smtClean="0">
              <a:cs typeface="Arial" charset="0"/>
            </a:endParaRPr>
          </a:p>
          <a:p>
            <a:pPr marL="0" indent="0" algn="ctr" eaLnBrk="1" hangingPunct="1">
              <a:buFontTx/>
              <a:buNone/>
            </a:pPr>
            <a:r>
              <a:rPr lang="en-ZA" altLang="en-US" sz="6000" dirty="0" err="1">
                <a:cs typeface="Arial" charset="0"/>
              </a:rPr>
              <a:t>D</a:t>
            </a:r>
            <a:r>
              <a:rPr lang="en-ZA" altLang="en-US" sz="6000" dirty="0" err="1" smtClean="0">
                <a:cs typeface="Arial" charset="0"/>
              </a:rPr>
              <a:t>ankie</a:t>
            </a:r>
            <a:endParaRPr lang="en-ZA" altLang="en-US" sz="6000" dirty="0" smtClean="0">
              <a:cs typeface="Arial" charset="0"/>
            </a:endParaRPr>
          </a:p>
          <a:p>
            <a:pPr marL="0" indent="0" algn="ctr" eaLnBrk="1" hangingPunct="1">
              <a:buFontTx/>
              <a:buNone/>
            </a:pPr>
            <a:endParaRPr lang="en-ZA" altLang="en-US" sz="6000" dirty="0" smtClean="0">
              <a:cs typeface="Arial" charset="0"/>
            </a:endParaRPr>
          </a:p>
        </p:txBody>
      </p:sp>
      <p:pic>
        <p:nvPicPr>
          <p:cNvPr id="5" name="Picture 2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03217" y="5157193"/>
            <a:ext cx="2971801" cy="12349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accent1">
                      <a:gamma/>
                      <a:shade val="60000"/>
                      <a:invGamma/>
                    </a:schemeClr>
                  </a:outerShdw>
                </a:effectLst>
              </a14:hiddenEffects>
            </a:ext>
          </a:extLst>
        </p:spPr>
      </p:pic>
    </p:spTree>
    <p:extLst>
      <p:ext uri="{BB962C8B-B14F-4D97-AF65-F5344CB8AC3E}">
        <p14:creationId xmlns:p14="http://schemas.microsoft.com/office/powerpoint/2010/main" xmlns="" val="2278556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632"/>
            <a:ext cx="8915400" cy="638944"/>
          </a:xfrm>
        </p:spPr>
        <p:txBody>
          <a:bodyPr/>
          <a:lstStyle/>
          <a:p>
            <a:r>
              <a:rPr lang="en-ZA" sz="4000" b="1" dirty="0" smtClean="0">
                <a:latin typeface="Arial" panose="020B0604020202020204" pitchFamily="34" charset="0"/>
                <a:cs typeface="Arial" panose="020B0604020202020204" pitchFamily="34" charset="0"/>
              </a:rPr>
              <a:t>ORGANISATIONAL ENVIRONMENT</a:t>
            </a:r>
            <a:endParaRPr lang="en-ZA"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711349"/>
            <a:ext cx="8915400" cy="4525963"/>
          </a:xfrm>
        </p:spPr>
        <p:txBody>
          <a:bodyPr>
            <a:normAutofit/>
          </a:bodyPr>
          <a:lstStyle/>
          <a:p>
            <a:r>
              <a:rPr lang="en-ZA" sz="2800" dirty="0">
                <a:latin typeface="Arial Narrow" pitchFamily="34" charset="0"/>
                <a:cs typeface="Arial" pitchFamily="34" charset="0"/>
              </a:rPr>
              <a:t>The Secretariat has filled 143 of its 150 vacant posts by the end of the </a:t>
            </a:r>
            <a:r>
              <a:rPr lang="en-ZA" sz="2800" dirty="0" smtClean="0">
                <a:latin typeface="Arial Narrow" pitchFamily="34" charset="0"/>
                <a:cs typeface="Arial" pitchFamily="34" charset="0"/>
              </a:rPr>
              <a:t>quarter, </a:t>
            </a:r>
            <a:r>
              <a:rPr lang="en-ZA" sz="2800" dirty="0">
                <a:latin typeface="Arial Narrow" pitchFamily="34" charset="0"/>
                <a:cs typeface="Arial" pitchFamily="34" charset="0"/>
              </a:rPr>
              <a:t>resulting in a vacancy rate of 4.67% for the </a:t>
            </a:r>
            <a:r>
              <a:rPr lang="en-ZA" sz="2800" dirty="0" smtClean="0">
                <a:latin typeface="Arial Narrow" pitchFamily="34" charset="0"/>
                <a:cs typeface="Arial" pitchFamily="34" charset="0"/>
              </a:rPr>
              <a:t>organisation</a:t>
            </a:r>
          </a:p>
          <a:p>
            <a:r>
              <a:rPr lang="en-ZA" sz="2800" dirty="0" smtClean="0">
                <a:latin typeface="Arial Narrow" pitchFamily="34" charset="0"/>
                <a:cs typeface="Arial" pitchFamily="34" charset="0"/>
              </a:rPr>
              <a:t>In </a:t>
            </a:r>
            <a:r>
              <a:rPr lang="en-ZA" sz="2800" dirty="0">
                <a:latin typeface="Arial Narrow" pitchFamily="34" charset="0"/>
                <a:cs typeface="Arial" pitchFamily="34" charset="0"/>
              </a:rPr>
              <a:t>terms of the status of the Employment Equity, out of the 143 employees currently employed at the Secretariat, 77 are females, while 66 are males, which translate 53.8% </a:t>
            </a:r>
            <a:r>
              <a:rPr lang="en-ZA" sz="2800" dirty="0" smtClean="0">
                <a:latin typeface="Arial Narrow" pitchFamily="34" charset="0"/>
                <a:cs typeface="Arial" pitchFamily="34" charset="0"/>
              </a:rPr>
              <a:t>females </a:t>
            </a:r>
            <a:r>
              <a:rPr lang="en-ZA" sz="2800" dirty="0">
                <a:latin typeface="Arial Narrow" pitchFamily="34" charset="0"/>
                <a:cs typeface="Arial" pitchFamily="34" charset="0"/>
              </a:rPr>
              <a:t>and 46.2%  </a:t>
            </a:r>
            <a:r>
              <a:rPr lang="en-ZA" sz="2800" dirty="0" smtClean="0">
                <a:latin typeface="Arial Narrow" pitchFamily="34" charset="0"/>
                <a:cs typeface="Arial" pitchFamily="34" charset="0"/>
              </a:rPr>
              <a:t>males respectively</a:t>
            </a:r>
            <a:endParaRPr lang="en-US" sz="2800" dirty="0">
              <a:latin typeface="Arial Narrow" pitchFamily="34" charset="0"/>
              <a:cs typeface="Arial" pitchFamily="34" charset="0"/>
            </a:endParaRPr>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pPr/>
              <a:t>4</a:t>
            </a:fld>
            <a:endParaRPr lang="en-ZA" dirty="0"/>
          </a:p>
        </p:txBody>
      </p:sp>
    </p:spTree>
    <p:extLst>
      <p:ext uri="{BB962C8B-B14F-4D97-AF65-F5344CB8AC3E}">
        <p14:creationId xmlns:p14="http://schemas.microsoft.com/office/powerpoint/2010/main" xmlns="" val="11463085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5A4CB3-BD92-4D0F-B4D4-2CAB8B565D49}" type="slidenum">
              <a:rPr lang="en-ZA" smtClean="0"/>
              <a:pPr/>
              <a:t>5</a:t>
            </a:fld>
            <a:endParaRPr lang="en-ZA" dirty="0"/>
          </a:p>
        </p:txBody>
      </p:sp>
      <p:sp>
        <p:nvSpPr>
          <p:cNvPr id="5" name="Title 1"/>
          <p:cNvSpPr txBox="1">
            <a:spLocks/>
          </p:cNvSpPr>
          <p:nvPr/>
        </p:nvSpPr>
        <p:spPr bwMode="auto">
          <a:xfrm>
            <a:off x="128986" y="233363"/>
            <a:ext cx="9648031" cy="5715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2</a:t>
            </a:r>
            <a:r>
              <a:rPr lang="en-ZA" sz="2800" b="1" baseline="30000" dirty="0" smtClean="0">
                <a:solidFill>
                  <a:prstClr val="black"/>
                </a:solidFill>
                <a:latin typeface="Arial" panose="020B0604020202020204" pitchFamily="34" charset="0"/>
                <a:cs typeface="Arial" panose="020B0604020202020204" pitchFamily="34" charset="0"/>
              </a:rPr>
              <a:t>nd</a:t>
            </a:r>
            <a:r>
              <a:rPr lang="en-ZA" sz="2800" b="1" dirty="0" smtClean="0">
                <a:solidFill>
                  <a:prstClr val="black"/>
                </a:solidFill>
                <a:latin typeface="Arial" panose="020B0604020202020204" pitchFamily="34" charset="0"/>
                <a:cs typeface="Arial" panose="020B0604020202020204" pitchFamily="34" charset="0"/>
              </a:rPr>
              <a:t> QUARTER DEPARTMENTAL PERFORMANCE</a:t>
            </a:r>
            <a:endParaRPr lang="en-ZA" sz="3200" dirty="0" smtClean="0">
              <a:solidFill>
                <a:prstClr val="black"/>
              </a:solidFill>
              <a:latin typeface="Arial" panose="020B0604020202020204" pitchFamily="34" charset="0"/>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xmlns="" val="2792641601"/>
              </p:ext>
            </p:extLst>
          </p:nvPr>
        </p:nvGraphicFramePr>
        <p:xfrm>
          <a:off x="272479" y="1628800"/>
          <a:ext cx="9361041"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70382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2132856"/>
            <a:ext cx="8426070" cy="3852145"/>
          </a:xfrm>
        </p:spPr>
        <p:txBody>
          <a:bodyPr/>
          <a:lstStyle/>
          <a:p>
            <a:r>
              <a:rPr lang="en-ZA" dirty="0" smtClean="0">
                <a:latin typeface="Arial" panose="020B0604020202020204" pitchFamily="34" charset="0"/>
                <a:cs typeface="Arial" panose="020B0604020202020204" pitchFamily="34" charset="0"/>
              </a:rPr>
              <a:t>PROGRAMME 1: ADMINISTRATION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solidFill>
                  <a:prstClr val="black"/>
                </a:solidFill>
              </a:rPr>
              <a:pPr/>
              <a:t>6</a:t>
            </a:fld>
            <a:endParaRPr lang="en-ZA" dirty="0">
              <a:solidFill>
                <a:prstClr val="black"/>
              </a:solidFill>
            </a:endParaRPr>
          </a:p>
        </p:txBody>
      </p:sp>
    </p:spTree>
    <p:extLst>
      <p:ext uri="{BB962C8B-B14F-4D97-AF65-F5344CB8AC3E}">
        <p14:creationId xmlns:p14="http://schemas.microsoft.com/office/powerpoint/2010/main" xmlns="" val="1485362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solidFill>
                  <a:prstClr val="black"/>
                </a:solidFill>
              </a:rPr>
              <a:pPr/>
              <a:t>7</a:t>
            </a:fld>
            <a:endParaRPr lang="en-ZA" dirty="0">
              <a:solidFill>
                <a:prstClr val="black"/>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2415542636"/>
              </p:ext>
            </p:extLst>
          </p:nvPr>
        </p:nvGraphicFramePr>
        <p:xfrm>
          <a:off x="180230" y="1484785"/>
          <a:ext cx="9505056" cy="5033723"/>
        </p:xfrm>
        <a:graphic>
          <a:graphicData uri="http://schemas.openxmlformats.org/drawingml/2006/table">
            <a:tbl>
              <a:tblPr firstRow="1" firstCol="1" bandRow="1">
                <a:tableStyleId>{F5AB1C69-6EDB-4FF4-983F-18BD219EF322}</a:tableStyleId>
              </a:tblPr>
              <a:tblGrid>
                <a:gridCol w="3280697"/>
                <a:gridCol w="916009"/>
                <a:gridCol w="936104"/>
                <a:gridCol w="4372246"/>
              </a:tblGrid>
              <a:tr h="1728191">
                <a:tc>
                  <a:txBody>
                    <a:bodyPr/>
                    <a:lstStyle/>
                    <a:p>
                      <a:pPr algn="l">
                        <a:lnSpc>
                          <a:spcPct val="100000"/>
                        </a:lnSpc>
                        <a:spcAft>
                          <a:spcPts val="1000"/>
                        </a:spcAft>
                      </a:pPr>
                      <a:r>
                        <a:rPr lang="en-ZA" sz="1800" u="sng" dirty="0" smtClean="0">
                          <a:solidFill>
                            <a:schemeClr val="tx1"/>
                          </a:solidFill>
                          <a:effectLst/>
                          <a:latin typeface="Arial Narrow" pitchFamily="34" charset="0"/>
                          <a:ea typeface="+mn-ea"/>
                          <a:cs typeface="+mn-cs"/>
                        </a:rPr>
                        <a:t>Strategic</a:t>
                      </a:r>
                      <a:r>
                        <a:rPr lang="en-ZA" sz="1800" u="sng" baseline="0" dirty="0" smtClean="0">
                          <a:solidFill>
                            <a:schemeClr val="tx1"/>
                          </a:solidFill>
                          <a:effectLst/>
                          <a:latin typeface="Arial Narrow" pitchFamily="34" charset="0"/>
                          <a:ea typeface="+mn-ea"/>
                          <a:cs typeface="+mn-cs"/>
                        </a:rPr>
                        <a:t> Objective: </a:t>
                      </a:r>
                      <a:r>
                        <a:rPr lang="en-ZA" sz="1800" baseline="0" dirty="0" smtClean="0">
                          <a:solidFill>
                            <a:schemeClr val="tx1"/>
                          </a:solidFill>
                          <a:effectLst/>
                          <a:latin typeface="Arial Narrow" pitchFamily="34" charset="0"/>
                          <a:ea typeface="+mn-ea"/>
                          <a:cs typeface="+mn-cs"/>
                        </a:rPr>
                        <a:t>  To provide leadership, strategic management and direction to the Secretariat</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a:t>
                      </a:r>
                      <a:r>
                        <a:rPr lang="en-ZA" sz="1800" baseline="0" dirty="0" smtClean="0">
                          <a:solidFill>
                            <a:schemeClr val="tx1"/>
                          </a:solidFill>
                          <a:effectLst/>
                          <a:latin typeface="Arial Narrow" pitchFamily="34" charset="0"/>
                        </a:rPr>
                        <a:t> </a:t>
                      </a:r>
                      <a:r>
                        <a:rPr lang="en-ZA" sz="1800" dirty="0" smtClean="0">
                          <a:solidFill>
                            <a:schemeClr val="tx1"/>
                          </a:solidFill>
                          <a:effectLst/>
                          <a:latin typeface="Arial Narrow" pitchFamily="34" charset="0"/>
                        </a:rPr>
                        <a:t>Quarter Target</a:t>
                      </a:r>
                    </a:p>
                    <a:p>
                      <a:pPr algn="ctr">
                        <a:lnSpc>
                          <a:spcPct val="100000"/>
                        </a:lnSpc>
                        <a:spcAft>
                          <a:spcPts val="1000"/>
                        </a:spcAft>
                      </a:pP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a:t>
                      </a:r>
                      <a:r>
                        <a:rPr lang="en-ZA" sz="1800" baseline="0" dirty="0" smtClean="0">
                          <a:solidFill>
                            <a:schemeClr val="tx1"/>
                          </a:solidFill>
                          <a:effectLst/>
                          <a:latin typeface="Arial Narrow" pitchFamily="34" charset="0"/>
                        </a:rPr>
                        <a:t> </a:t>
                      </a:r>
                      <a:r>
                        <a:rPr lang="en-ZA" sz="1800" dirty="0" smtClean="0">
                          <a:solidFill>
                            <a:schemeClr val="tx1"/>
                          </a:solidFill>
                          <a:effectLst/>
                          <a:latin typeface="Arial Narrow" pitchFamily="34" charset="0"/>
                        </a:rPr>
                        <a:t>Quarter Actual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dirty="0" smtClean="0">
                          <a:solidFill>
                            <a:schemeClr val="tx1"/>
                          </a:solidFill>
                          <a:effectLst/>
                          <a:latin typeface="Arial Narrow" pitchFamily="34" charset="0"/>
                          <a:ea typeface="Calibri"/>
                          <a:cs typeface="Arial" panose="020B0604020202020204" pitchFamily="34" charset="0"/>
                        </a:rPr>
                        <a:t>Reason for Variance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r>
              <a:tr h="1440160">
                <a:tc>
                  <a:txBody>
                    <a:bodyPr/>
                    <a:lstStyle/>
                    <a:p>
                      <a:pPr>
                        <a:lnSpc>
                          <a:spcPct val="115000"/>
                        </a:lnSpc>
                        <a:spcAft>
                          <a:spcPts val="1000"/>
                        </a:spcAft>
                      </a:pPr>
                      <a:r>
                        <a:rPr lang="en-ZA" sz="1800" b="0" dirty="0" smtClean="0">
                          <a:solidFill>
                            <a:schemeClr val="tx1"/>
                          </a:solidFill>
                          <a:effectLst/>
                          <a:latin typeface="Arial Narrow" pitchFamily="34" charset="0"/>
                          <a:ea typeface="Calibri"/>
                          <a:cs typeface="Arial"/>
                        </a:rPr>
                        <a:t>Number of Joint Consultative IPID / Secretariat Forum meetings held per year in compliance with the Civilian Secretariat for Police Service Act, 2011</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dirty="0">
                        <a:effectLst/>
                        <a:latin typeface="Arial Narrow" pitchFamily="34" charset="0"/>
                        <a:ea typeface="Calibri"/>
                        <a:cs typeface="Arial" panose="020B0604020202020204" pitchFamily="34" charset="0"/>
                      </a:endParaRPr>
                    </a:p>
                  </a:txBody>
                  <a:tcPr marL="74300" marR="74300" marT="0" marB="0" anchor="ctr"/>
                </a:tc>
              </a:tr>
              <a:tr h="1728192">
                <a:tc>
                  <a:txBody>
                    <a:bodyPr/>
                    <a:lstStyle/>
                    <a:p>
                      <a:pPr>
                        <a:lnSpc>
                          <a:spcPct val="115000"/>
                        </a:lnSpc>
                        <a:spcAft>
                          <a:spcPts val="1000"/>
                        </a:spcAft>
                      </a:pPr>
                      <a:r>
                        <a:rPr lang="en-ZA" sz="1800" b="0" dirty="0" smtClean="0">
                          <a:solidFill>
                            <a:schemeClr val="tx1"/>
                          </a:solidFill>
                          <a:effectLst/>
                          <a:latin typeface="Arial Narrow" pitchFamily="34" charset="0"/>
                          <a:ea typeface="Calibri"/>
                          <a:cs typeface="Arial"/>
                        </a:rPr>
                        <a:t>Number of Quarterly Performance Reports against predetermined objectives submitted within 30 days after the end of the quarter</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dirty="0">
                        <a:effectLst/>
                        <a:latin typeface="Arial Narrow" pitchFamily="34" charset="0"/>
                        <a:ea typeface="Calibri"/>
                        <a:cs typeface="Arial" panose="020B0604020202020204" pitchFamily="34" charset="0"/>
                      </a:endParaRPr>
                    </a:p>
                  </a:txBody>
                  <a:tcPr marL="74300" marR="74300" marT="0" marB="0" anchor="ctr"/>
                </a:tc>
              </a:tr>
            </a:tbl>
          </a:graphicData>
        </a:graphic>
      </p:graphicFrame>
      <p:sp>
        <p:nvSpPr>
          <p:cNvPr id="6" name="Title 1"/>
          <p:cNvSpPr txBox="1">
            <a:spLocks/>
          </p:cNvSpPr>
          <p:nvPr/>
        </p:nvSpPr>
        <p:spPr bwMode="auto">
          <a:xfrm>
            <a:off x="128986" y="233363"/>
            <a:ext cx="9648031" cy="5715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SUB-PROGRAMME 1.1: DEPARTMENT MANAGEMENT</a:t>
            </a:r>
            <a:endParaRPr lang="en-ZA" sz="32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05690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solidFill>
                  <a:prstClr val="black"/>
                </a:solidFill>
              </a:rPr>
              <a:pPr/>
              <a:t>8</a:t>
            </a:fld>
            <a:endParaRPr lang="en-ZA" dirty="0">
              <a:solidFill>
                <a:prstClr val="black"/>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xmlns="" val="187475946"/>
              </p:ext>
            </p:extLst>
          </p:nvPr>
        </p:nvGraphicFramePr>
        <p:xfrm>
          <a:off x="128986" y="1124744"/>
          <a:ext cx="9576542" cy="6021324"/>
        </p:xfrm>
        <a:graphic>
          <a:graphicData uri="http://schemas.openxmlformats.org/drawingml/2006/table">
            <a:tbl>
              <a:tblPr firstRow="1" firstCol="1" bandRow="1">
                <a:tableStyleId>{F5AB1C69-6EDB-4FF4-983F-18BD219EF322}</a:tableStyleId>
              </a:tblPr>
              <a:tblGrid>
                <a:gridCol w="3240360"/>
                <a:gridCol w="863574"/>
                <a:gridCol w="936104"/>
                <a:gridCol w="4536504"/>
              </a:tblGrid>
              <a:tr h="1512168">
                <a:tc>
                  <a:txBody>
                    <a:bodyPr/>
                    <a:lstStyle/>
                    <a:p>
                      <a:pPr algn="l">
                        <a:lnSpc>
                          <a:spcPct val="100000"/>
                        </a:lnSpc>
                        <a:spcAft>
                          <a:spcPts val="1000"/>
                        </a:spcAft>
                      </a:pPr>
                      <a:r>
                        <a:rPr lang="en-ZA" sz="1800" u="sng" dirty="0" smtClean="0">
                          <a:solidFill>
                            <a:schemeClr val="tx1"/>
                          </a:solidFill>
                          <a:effectLst/>
                          <a:latin typeface="Arial Narrow" pitchFamily="34" charset="0"/>
                          <a:ea typeface="+mn-ea"/>
                          <a:cs typeface="+mn-cs"/>
                        </a:rPr>
                        <a:t>Strategic</a:t>
                      </a:r>
                      <a:r>
                        <a:rPr lang="en-ZA" sz="1800" u="sng" baseline="0" dirty="0" smtClean="0">
                          <a:solidFill>
                            <a:schemeClr val="tx1"/>
                          </a:solidFill>
                          <a:effectLst/>
                          <a:latin typeface="Arial Narrow" pitchFamily="34" charset="0"/>
                          <a:ea typeface="+mn-ea"/>
                          <a:cs typeface="+mn-cs"/>
                        </a:rPr>
                        <a:t> Objective: </a:t>
                      </a:r>
                      <a:r>
                        <a:rPr lang="en-ZA" sz="1800" baseline="0" dirty="0" smtClean="0">
                          <a:solidFill>
                            <a:schemeClr val="tx1"/>
                          </a:solidFill>
                          <a:effectLst/>
                          <a:latin typeface="Arial Narrow" pitchFamily="34" charset="0"/>
                          <a:ea typeface="+mn-ea"/>
                          <a:cs typeface="+mn-cs"/>
                        </a:rPr>
                        <a:t>  To provide effective and efficient support services to the entire secretariat to the achievement of oversight mandate through Communication, Information Technology, HR and auxiliary services</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a:t>
                      </a:r>
                      <a:r>
                        <a:rPr lang="en-ZA" sz="1800" baseline="0" dirty="0" smtClean="0">
                          <a:solidFill>
                            <a:schemeClr val="tx1"/>
                          </a:solidFill>
                          <a:effectLst/>
                          <a:latin typeface="Arial Narrow" pitchFamily="34" charset="0"/>
                        </a:rPr>
                        <a:t> </a:t>
                      </a:r>
                      <a:r>
                        <a:rPr lang="en-ZA" sz="1800" dirty="0" smtClean="0">
                          <a:solidFill>
                            <a:schemeClr val="tx1"/>
                          </a:solidFill>
                          <a:effectLst/>
                          <a:latin typeface="Arial Narrow" pitchFamily="34" charset="0"/>
                        </a:rPr>
                        <a:t>Quarter Target</a:t>
                      </a:r>
                    </a:p>
                    <a:p>
                      <a:pPr algn="ctr">
                        <a:lnSpc>
                          <a:spcPct val="100000"/>
                        </a:lnSpc>
                        <a:spcAft>
                          <a:spcPts val="1000"/>
                        </a:spcAft>
                      </a:pP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baseline="0" dirty="0" smtClean="0">
                          <a:solidFill>
                            <a:schemeClr val="tx1"/>
                          </a:solidFill>
                          <a:effectLst/>
                          <a:latin typeface="Arial Narrow" pitchFamily="34" charset="0"/>
                        </a:rPr>
                        <a:t>2</a:t>
                      </a:r>
                      <a:r>
                        <a:rPr lang="en-ZA" sz="1800" baseline="30000" dirty="0" smtClean="0">
                          <a:solidFill>
                            <a:schemeClr val="tx1"/>
                          </a:solidFill>
                          <a:effectLst/>
                          <a:latin typeface="Arial Narrow" pitchFamily="34" charset="0"/>
                        </a:rPr>
                        <a:t>nd </a:t>
                      </a:r>
                      <a:r>
                        <a:rPr lang="en-ZA" sz="1800" dirty="0" smtClean="0">
                          <a:solidFill>
                            <a:schemeClr val="tx1"/>
                          </a:solidFill>
                          <a:effectLst/>
                          <a:latin typeface="Arial Narrow" pitchFamily="34" charset="0"/>
                        </a:rPr>
                        <a:t>Quarter Actual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dirty="0" smtClean="0">
                          <a:solidFill>
                            <a:schemeClr val="tx1"/>
                          </a:solidFill>
                          <a:effectLst/>
                          <a:latin typeface="Arial Narrow" pitchFamily="34" charset="0"/>
                          <a:ea typeface="Calibri"/>
                          <a:cs typeface="Arial" panose="020B0604020202020204" pitchFamily="34" charset="0"/>
                        </a:rPr>
                        <a:t>Reason for Variance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r>
              <a:tr h="576064">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Number of Workplace Skills Plans approved by the Secretary for Police Service</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nchor="ctr"/>
                </a:tc>
              </a:tr>
              <a:tr h="504056">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Reduced vacancy rate to 10% of the total post establishment</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15%</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4.67%</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dirty="0" smtClean="0">
                          <a:effectLst/>
                          <a:latin typeface="Arial Narrow"/>
                          <a:ea typeface="Calibri"/>
                          <a:cs typeface="Arial"/>
                        </a:rPr>
                        <a:t>One of the AGSA findings was on the lack of capacity in Finance. As a result, a significant number of posts were created in Finance which increased the vacancy rate considerably. Due to the need to address the gap in Finance, all vacant posts in Finance were prioritised and filled which resulted in exceeding the set quarterly target from 15% to 4.67%.</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nchor="ctr"/>
                </a:tc>
              </a:tr>
              <a:tr h="504056">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An approved corporate governance of ICT framework</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dirty="0" smtClean="0">
                          <a:solidFill>
                            <a:schemeClr val="tx1"/>
                          </a:solidFill>
                          <a:effectLst/>
                          <a:latin typeface="Arial Narrow" pitchFamily="34" charset="0"/>
                          <a:ea typeface="Calibri"/>
                          <a:cs typeface="Times New Roman"/>
                        </a:rPr>
                        <a:t>1</a:t>
                      </a:r>
                      <a:endParaRPr lang="en-US" sz="180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nchor="ctr"/>
                </a:tc>
              </a:tr>
            </a:tbl>
          </a:graphicData>
        </a:graphic>
      </p:graphicFrame>
      <p:sp>
        <p:nvSpPr>
          <p:cNvPr id="6" name="Title 1"/>
          <p:cNvSpPr txBox="1">
            <a:spLocks/>
          </p:cNvSpPr>
          <p:nvPr/>
        </p:nvSpPr>
        <p:spPr bwMode="auto">
          <a:xfrm>
            <a:off x="128986" y="233363"/>
            <a:ext cx="9648031" cy="5715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SUB-PROGRAMME 1.2: CORPORATE SERVICES</a:t>
            </a:r>
            <a:endParaRPr lang="en-ZA" sz="32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35549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99300" y="6520259"/>
            <a:ext cx="2311400" cy="365125"/>
          </a:xfrm>
        </p:spPr>
        <p:txBody>
          <a:bodyPr/>
          <a:lstStyle/>
          <a:p>
            <a:fld id="{BA5A4CB3-BD92-4D0F-B4D4-2CAB8B565D49}" type="slidenum">
              <a:rPr lang="en-ZA" smtClean="0">
                <a:solidFill>
                  <a:prstClr val="black"/>
                </a:solidFill>
              </a:rPr>
              <a:pPr/>
              <a:t>9</a:t>
            </a:fld>
            <a:endParaRPr lang="en-ZA" dirty="0">
              <a:solidFill>
                <a:prstClr val="black"/>
              </a:solidFill>
            </a:endParaRPr>
          </a:p>
        </p:txBody>
      </p:sp>
      <p:sp>
        <p:nvSpPr>
          <p:cNvPr id="5" name="Title 1"/>
          <p:cNvSpPr txBox="1">
            <a:spLocks/>
          </p:cNvSpPr>
          <p:nvPr/>
        </p:nvSpPr>
        <p:spPr bwMode="auto">
          <a:xfrm>
            <a:off x="128986" y="233363"/>
            <a:ext cx="9648031" cy="5715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ZA" sz="2800" b="1" dirty="0" smtClean="0">
                <a:solidFill>
                  <a:prstClr val="black"/>
                </a:solidFill>
                <a:latin typeface="Arial" panose="020B0604020202020204" pitchFamily="34" charset="0"/>
                <a:cs typeface="Arial" panose="020B0604020202020204" pitchFamily="34" charset="0"/>
              </a:rPr>
              <a:t>SUB-PROGRAMME 1.3: FINANCE ADMINISTRATION</a:t>
            </a:r>
            <a:endParaRPr lang="en-ZA" sz="3200" dirty="0" smtClean="0">
              <a:solidFill>
                <a:prstClr val="black"/>
              </a:solidFill>
              <a:latin typeface="Arial" panose="020B0604020202020204" pitchFamily="34" charset="0"/>
              <a:cs typeface="Arial" panose="020B0604020202020204" pitchFamily="34"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xmlns="" val="4228922980"/>
              </p:ext>
            </p:extLst>
          </p:nvPr>
        </p:nvGraphicFramePr>
        <p:xfrm>
          <a:off x="200473" y="1484784"/>
          <a:ext cx="9505056" cy="4842112"/>
        </p:xfrm>
        <a:graphic>
          <a:graphicData uri="http://schemas.openxmlformats.org/drawingml/2006/table">
            <a:tbl>
              <a:tblPr firstRow="1" firstCol="1" bandRow="1">
                <a:tableStyleId>{F5AB1C69-6EDB-4FF4-983F-18BD219EF322}</a:tableStyleId>
              </a:tblPr>
              <a:tblGrid>
                <a:gridCol w="3240360"/>
                <a:gridCol w="936103"/>
                <a:gridCol w="936104"/>
                <a:gridCol w="4392489"/>
              </a:tblGrid>
              <a:tr h="1944216">
                <a:tc>
                  <a:txBody>
                    <a:bodyPr/>
                    <a:lstStyle/>
                    <a:p>
                      <a:pPr algn="l">
                        <a:lnSpc>
                          <a:spcPct val="100000"/>
                        </a:lnSpc>
                        <a:spcAft>
                          <a:spcPts val="1000"/>
                        </a:spcAft>
                      </a:pPr>
                      <a:r>
                        <a:rPr lang="en-ZA" sz="1800" u="sng" dirty="0" smtClean="0">
                          <a:solidFill>
                            <a:schemeClr val="tx1"/>
                          </a:solidFill>
                          <a:effectLst/>
                          <a:latin typeface="Arial Narrow" pitchFamily="34" charset="0"/>
                          <a:ea typeface="+mn-ea"/>
                          <a:cs typeface="+mn-cs"/>
                        </a:rPr>
                        <a:t>Strategic</a:t>
                      </a:r>
                      <a:r>
                        <a:rPr lang="en-ZA" sz="1800" u="sng" baseline="0" dirty="0" smtClean="0">
                          <a:solidFill>
                            <a:schemeClr val="tx1"/>
                          </a:solidFill>
                          <a:effectLst/>
                          <a:latin typeface="Arial Narrow" pitchFamily="34" charset="0"/>
                          <a:ea typeface="+mn-ea"/>
                          <a:cs typeface="+mn-cs"/>
                        </a:rPr>
                        <a:t> Objective: </a:t>
                      </a:r>
                      <a:r>
                        <a:rPr lang="en-ZA" sz="1800" baseline="0" dirty="0" smtClean="0">
                          <a:solidFill>
                            <a:schemeClr val="tx1"/>
                          </a:solidFill>
                          <a:effectLst/>
                          <a:latin typeface="Arial Narrow" pitchFamily="34" charset="0"/>
                          <a:ea typeface="+mn-ea"/>
                          <a:cs typeface="+mn-cs"/>
                        </a:rPr>
                        <a:t>  Ensure sound corporate governance and provide supply chain and financial management services in Secretariat which are fully compliant</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baseline="0" dirty="0" smtClean="0">
                          <a:solidFill>
                            <a:schemeClr val="tx1"/>
                          </a:solidFill>
                          <a:effectLst/>
                          <a:latin typeface="Arial Narrow" pitchFamily="34" charset="0"/>
                        </a:rPr>
                        <a:t>2nd  </a:t>
                      </a:r>
                      <a:r>
                        <a:rPr lang="en-ZA" sz="1800" dirty="0" smtClean="0">
                          <a:solidFill>
                            <a:schemeClr val="tx1"/>
                          </a:solidFill>
                          <a:effectLst/>
                          <a:latin typeface="Arial Narrow" pitchFamily="34" charset="0"/>
                        </a:rPr>
                        <a:t>Quarter Target</a:t>
                      </a:r>
                    </a:p>
                    <a:p>
                      <a:pPr algn="ctr">
                        <a:lnSpc>
                          <a:spcPct val="100000"/>
                        </a:lnSpc>
                        <a:spcAft>
                          <a:spcPts val="1000"/>
                        </a:spcAft>
                      </a:pP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dirty="0" smtClean="0">
                          <a:solidFill>
                            <a:schemeClr val="tx1"/>
                          </a:solidFill>
                          <a:effectLst/>
                          <a:latin typeface="Arial Narrow" pitchFamily="34" charset="0"/>
                        </a:rPr>
                        <a:t>2nd Quarter Actual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c>
                  <a:txBody>
                    <a:bodyPr/>
                    <a:lstStyle/>
                    <a:p>
                      <a:pPr algn="ctr">
                        <a:lnSpc>
                          <a:spcPct val="100000"/>
                        </a:lnSpc>
                        <a:spcAft>
                          <a:spcPts val="1000"/>
                        </a:spcAft>
                      </a:pPr>
                      <a:r>
                        <a:rPr lang="en-ZA" sz="1800" dirty="0" smtClean="0">
                          <a:solidFill>
                            <a:schemeClr val="tx1"/>
                          </a:solidFill>
                          <a:effectLst/>
                          <a:latin typeface="Arial Narrow" pitchFamily="34" charset="0"/>
                          <a:ea typeface="Calibri"/>
                          <a:cs typeface="Arial" panose="020B0604020202020204" pitchFamily="34" charset="0"/>
                        </a:rPr>
                        <a:t>Reason for Variance </a:t>
                      </a:r>
                      <a:endParaRPr lang="en-ZA" sz="1800" dirty="0">
                        <a:solidFill>
                          <a:schemeClr val="tx1"/>
                        </a:solidFill>
                        <a:effectLst/>
                        <a:latin typeface="Arial Narrow" pitchFamily="34" charset="0"/>
                        <a:ea typeface="Calibri"/>
                        <a:cs typeface="Arial" panose="020B0604020202020204" pitchFamily="34" charset="0"/>
                      </a:endParaRPr>
                    </a:p>
                  </a:txBody>
                  <a:tcPr marL="74300" marR="74300" marT="0" marB="0"/>
                </a:tc>
              </a:tr>
              <a:tr h="1152128">
                <a:tc>
                  <a:txBody>
                    <a:bodyPr/>
                    <a:lstStyle/>
                    <a:p>
                      <a:pPr>
                        <a:lnSpc>
                          <a:spcPct val="115000"/>
                        </a:lnSpc>
                        <a:spcAft>
                          <a:spcPts val="1000"/>
                        </a:spcAft>
                      </a:pPr>
                      <a:r>
                        <a:rPr lang="en-ZA" sz="1800" b="0" dirty="0">
                          <a:solidFill>
                            <a:schemeClr val="tx1"/>
                          </a:solidFill>
                          <a:effectLst/>
                          <a:latin typeface="Arial Narrow" pitchFamily="34" charset="0"/>
                          <a:ea typeface="Calibri"/>
                          <a:cs typeface="Arial"/>
                        </a:rPr>
                        <a:t>Percentage of payments made to creditors within 30 days reports</a:t>
                      </a:r>
                      <a:endParaRPr lang="en-US" sz="1800" b="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93%</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99.3%</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dirty="0" smtClean="0">
                          <a:effectLst/>
                          <a:latin typeface="Arial Narrow"/>
                          <a:ea typeface="Calibri"/>
                          <a:cs typeface="Arial"/>
                        </a:rPr>
                        <a:t>There has been additional capacity allocated to resolving disputed invoices and making regular follow-up with line managers to certify invoices. </a:t>
                      </a:r>
                      <a:endParaRPr lang="en-US" sz="1800" dirty="0">
                        <a:effectLst/>
                        <a:latin typeface="Arial Narrow" pitchFamily="34" charset="0"/>
                        <a:ea typeface="Calibri"/>
                        <a:cs typeface="Times New Roman"/>
                      </a:endParaRPr>
                    </a:p>
                  </a:txBody>
                  <a:tcPr marL="68580" marR="68580" marT="0" marB="0" anchor="ctr"/>
                </a:tc>
              </a:tr>
              <a:tr h="1745768">
                <a:tc>
                  <a:txBody>
                    <a:bodyPr/>
                    <a:lstStyle/>
                    <a:p>
                      <a:pPr>
                        <a:lnSpc>
                          <a:spcPct val="115000"/>
                        </a:lnSpc>
                        <a:spcAft>
                          <a:spcPts val="1000"/>
                        </a:spcAft>
                      </a:pPr>
                      <a:r>
                        <a:rPr lang="en-ZA" sz="1800" b="0">
                          <a:solidFill>
                            <a:schemeClr val="tx1"/>
                          </a:solidFill>
                          <a:effectLst/>
                          <a:latin typeface="Arial Narrow" pitchFamily="34" charset="0"/>
                          <a:ea typeface="Calibri"/>
                          <a:cs typeface="Arial"/>
                        </a:rPr>
                        <a:t>Percentage of Internal Audit recommendations implemented</a:t>
                      </a:r>
                      <a:endParaRPr lang="en-US" sz="1800" b="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80%</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ctr">
                        <a:lnSpc>
                          <a:spcPct val="115000"/>
                        </a:lnSpc>
                        <a:spcAft>
                          <a:spcPts val="1000"/>
                        </a:spcAft>
                      </a:pPr>
                      <a:r>
                        <a:rPr lang="en-ZA" sz="1800" b="0" dirty="0" smtClean="0">
                          <a:solidFill>
                            <a:schemeClr val="tx1"/>
                          </a:solidFill>
                          <a:effectLst/>
                          <a:latin typeface="Arial Narrow" pitchFamily="34" charset="0"/>
                          <a:ea typeface="Calibri"/>
                          <a:cs typeface="Times New Roman"/>
                        </a:rPr>
                        <a:t>75%</a:t>
                      </a:r>
                      <a:endParaRPr lang="en-US" sz="1800" b="0" dirty="0">
                        <a:solidFill>
                          <a:schemeClr val="tx1"/>
                        </a:solidFill>
                        <a:effectLst/>
                        <a:latin typeface="Arial Narrow" pitchFamily="34" charset="0"/>
                        <a:ea typeface="Calibri"/>
                        <a:cs typeface="Times New Roman"/>
                      </a:endParaRPr>
                    </a:p>
                  </a:txBody>
                  <a:tcPr marL="68580" marR="68580" marT="0" marB="0" anchor="ctr"/>
                </a:tc>
                <a:tc>
                  <a:txBody>
                    <a:bodyPr/>
                    <a:lstStyle/>
                    <a:p>
                      <a:pPr algn="l">
                        <a:lnSpc>
                          <a:spcPct val="115000"/>
                        </a:lnSpc>
                        <a:spcAft>
                          <a:spcPts val="1000"/>
                        </a:spcAft>
                      </a:pPr>
                      <a:r>
                        <a:rPr lang="en-ZA" sz="1800" dirty="0" smtClean="0">
                          <a:effectLst/>
                          <a:latin typeface="Arial Narrow"/>
                          <a:ea typeface="Calibri"/>
                          <a:cs typeface="Arial"/>
                        </a:rPr>
                        <a:t>The priority and major focus had been given to resolving the recent/ latest AGSA findings for the period under review</a:t>
                      </a:r>
                      <a:endParaRPr lang="en-US" sz="1800" dirty="0">
                        <a:effectLst/>
                        <a:latin typeface="Arial Narrow" pitchFamily="34" charset="0"/>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4131044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17810</TotalTime>
  <Words>1946</Words>
  <Application>Microsoft Office PowerPoint</Application>
  <PresentationFormat>A4 Paper (210x297 mm)</PresentationFormat>
  <Paragraphs>255</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BACKGROUND</vt:lpstr>
      <vt:lpstr>SERVICE DELIVERY ENVIRONMENT</vt:lpstr>
      <vt:lpstr>ORGANISATIONAL ENVIRONMENT</vt:lpstr>
      <vt:lpstr>Slide 5</vt:lpstr>
      <vt:lpstr>PROGRAMME 1: ADMINISTRATION </vt:lpstr>
      <vt:lpstr>Slide 7</vt:lpstr>
      <vt:lpstr>Slide 8</vt:lpstr>
      <vt:lpstr>Slide 9</vt:lpstr>
      <vt:lpstr>Slide 10</vt:lpstr>
      <vt:lpstr>Slide 11</vt:lpstr>
      <vt:lpstr>PROGRAMME 2: INTERSECTORAL COORDINATON AND STRATEGIC PARTNERSHIPS</vt:lpstr>
      <vt:lpstr>KEY ACHIEVEMENTS</vt:lpstr>
      <vt:lpstr>KEY ACHIEVEMENTS</vt:lpstr>
      <vt:lpstr>PROGRAMME: INTERSECTORAL COORDINATION AND STRATEGIC PARTNERSHIPS</vt:lpstr>
      <vt:lpstr>PROGRAMME: INTERSECTORAL COORDINATION AND STRATEGIC PARTNERSHIPS</vt:lpstr>
      <vt:lpstr>PROGRAMME: INTERSECTORAL COORDINATION AND STRATEGIC PARTNERSHIPS</vt:lpstr>
      <vt:lpstr>Slide 18</vt:lpstr>
      <vt:lpstr>SUB-PROGRAMME 3.1: POLICY DEVELOPMENT AND RESEARCH</vt:lpstr>
      <vt:lpstr>KEY ACHIEVEMENTS</vt:lpstr>
      <vt:lpstr>SUB-PROGRAMME: POLICY DEVELOPMENT AND RESEARCH</vt:lpstr>
      <vt:lpstr>SUB-PROGRAMME 3.2: LEGISLATION</vt:lpstr>
      <vt:lpstr>KEY ACHIEVEMENTS</vt:lpstr>
      <vt:lpstr>KEY ACHIEVEMENTS</vt:lpstr>
      <vt:lpstr>SUB-PROGRAMME: LEGISLATION</vt:lpstr>
      <vt:lpstr>Slide 26</vt:lpstr>
      <vt:lpstr>PROGRAMME 4: CIVILIAN OVERSIGHT, MONITORING AND EVALUATION</vt:lpstr>
      <vt:lpstr>KEY ACHIEVEMENTS</vt:lpstr>
      <vt:lpstr>PROGRAMME: CIVILIAN OVERSIGHT, MONITORING AND EVALUATION </vt:lpstr>
      <vt:lpstr>PROGRAMME: CIVILIAN OVERSIGHT, MONITORING AND EVALUATION </vt:lpstr>
      <vt:lpstr>2nd QUARTER PROGRAMME 4 PERFORMANCE</vt:lpstr>
      <vt:lpstr>EXPENDITURE PER PROGRAMME</vt:lpstr>
      <vt:lpstr>EXPENDITURE PER ECONOMIC CLASSIFICATION</vt:lpstr>
      <vt:lpstr>NOTES</vt:lpstr>
      <vt:lpstr>NOTES</vt:lpstr>
      <vt:lpstr>NOTES</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Noel</dc:creator>
  <cp:lastModifiedBy>PUMZA</cp:lastModifiedBy>
  <cp:revision>172</cp:revision>
  <cp:lastPrinted>2017-06-09T06:15:04Z</cp:lastPrinted>
  <dcterms:created xsi:type="dcterms:W3CDTF">2014-09-02T10:06:49Z</dcterms:created>
  <dcterms:modified xsi:type="dcterms:W3CDTF">2017-11-09T09:14:38Z</dcterms:modified>
</cp:coreProperties>
</file>