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 id="2147483931" r:id="rId2"/>
    <p:sldMasterId id="2147483943" r:id="rId3"/>
  </p:sldMasterIdLst>
  <p:notesMasterIdLst>
    <p:notesMasterId r:id="rId32"/>
  </p:notesMasterIdLst>
  <p:handoutMasterIdLst>
    <p:handoutMasterId r:id="rId33"/>
  </p:handoutMasterIdLst>
  <p:sldIdLst>
    <p:sldId id="791" r:id="rId4"/>
    <p:sldId id="793" r:id="rId5"/>
    <p:sldId id="792" r:id="rId6"/>
    <p:sldId id="760" r:id="rId7"/>
    <p:sldId id="761" r:id="rId8"/>
    <p:sldId id="762" r:id="rId9"/>
    <p:sldId id="763" r:id="rId10"/>
    <p:sldId id="764" r:id="rId11"/>
    <p:sldId id="765" r:id="rId12"/>
    <p:sldId id="766" r:id="rId13"/>
    <p:sldId id="767" r:id="rId14"/>
    <p:sldId id="770" r:id="rId15"/>
    <p:sldId id="771" r:id="rId16"/>
    <p:sldId id="801" r:id="rId17"/>
    <p:sldId id="802" r:id="rId18"/>
    <p:sldId id="803" r:id="rId19"/>
    <p:sldId id="795" r:id="rId20"/>
    <p:sldId id="779" r:id="rId21"/>
    <p:sldId id="780" r:id="rId22"/>
    <p:sldId id="781" r:id="rId23"/>
    <p:sldId id="804" r:id="rId24"/>
    <p:sldId id="796" r:id="rId25"/>
    <p:sldId id="784" r:id="rId26"/>
    <p:sldId id="786" r:id="rId27"/>
    <p:sldId id="787" r:id="rId28"/>
    <p:sldId id="750" r:id="rId29"/>
    <p:sldId id="702" r:id="rId30"/>
    <p:sldId id="790"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mathuba.E" initial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41202"/>
    <a:srgbClr val="D9D5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21" autoAdjust="0"/>
    <p:restoredTop sz="94660" autoAdjust="0"/>
  </p:normalViewPr>
  <p:slideViewPr>
    <p:cSldViewPr>
      <p:cViewPr varScale="1">
        <p:scale>
          <a:sx n="110" d="100"/>
          <a:sy n="110" d="100"/>
        </p:scale>
        <p:origin x="-201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3037570" cy="465043"/>
          </a:xfrm>
          <a:prstGeom prst="rect">
            <a:avLst/>
          </a:prstGeom>
        </p:spPr>
        <p:txBody>
          <a:bodyPr vert="horz" wrap="square" lIns="95611" tIns="47807" rIns="95611" bIns="47807" numCol="1" anchor="t" anchorCtr="0" compatLnSpc="1">
            <a:prstTxWarp prst="textNoShape">
              <a:avLst/>
            </a:prstTxWarp>
          </a:bodyPr>
          <a:lstStyle>
            <a:lvl1pPr>
              <a:defRPr sz="1300">
                <a:latin typeface="Arial" charset="0"/>
                <a:cs typeface="Arial" charset="0"/>
              </a:defRPr>
            </a:lvl1pPr>
          </a:lstStyle>
          <a:p>
            <a:pPr>
              <a:defRPr/>
            </a:pPr>
            <a:endParaRPr lang="en-US" altLang="en-US"/>
          </a:p>
        </p:txBody>
      </p:sp>
      <p:sp>
        <p:nvSpPr>
          <p:cNvPr id="3" name="Date Placeholder 2"/>
          <p:cNvSpPr>
            <a:spLocks noGrp="1"/>
          </p:cNvSpPr>
          <p:nvPr>
            <p:ph type="dt" sz="quarter" idx="1"/>
          </p:nvPr>
        </p:nvSpPr>
        <p:spPr>
          <a:xfrm>
            <a:off x="3971218" y="3"/>
            <a:ext cx="3037570" cy="465043"/>
          </a:xfrm>
          <a:prstGeom prst="rect">
            <a:avLst/>
          </a:prstGeom>
        </p:spPr>
        <p:txBody>
          <a:bodyPr vert="horz" wrap="square" lIns="95611" tIns="47807" rIns="95611" bIns="47807" numCol="1" anchor="t" anchorCtr="0" compatLnSpc="1">
            <a:prstTxWarp prst="textNoShape">
              <a:avLst/>
            </a:prstTxWarp>
          </a:bodyPr>
          <a:lstStyle>
            <a:lvl1pPr algn="r">
              <a:defRPr sz="1300">
                <a:latin typeface="Arial" charset="0"/>
                <a:cs typeface="Arial" charset="0"/>
              </a:defRPr>
            </a:lvl1pPr>
          </a:lstStyle>
          <a:p>
            <a:pPr>
              <a:defRPr/>
            </a:pPr>
            <a:fld id="{2710CE53-3710-438D-974A-E5D75A9DC1DB}" type="datetimeFigureOut">
              <a:rPr lang="en-US" altLang="en-US"/>
              <a:pPr>
                <a:defRPr/>
              </a:pPr>
              <a:t>11/8/2017</a:t>
            </a:fld>
            <a:endParaRPr lang="en-US" altLang="en-US"/>
          </a:p>
        </p:txBody>
      </p:sp>
      <p:sp>
        <p:nvSpPr>
          <p:cNvPr id="4" name="Footer Placeholder 3"/>
          <p:cNvSpPr>
            <a:spLocks noGrp="1"/>
          </p:cNvSpPr>
          <p:nvPr>
            <p:ph type="ftr" sz="quarter" idx="2"/>
          </p:nvPr>
        </p:nvSpPr>
        <p:spPr>
          <a:xfrm>
            <a:off x="4" y="8829882"/>
            <a:ext cx="3037570" cy="465042"/>
          </a:xfrm>
          <a:prstGeom prst="rect">
            <a:avLst/>
          </a:prstGeom>
        </p:spPr>
        <p:txBody>
          <a:bodyPr vert="horz" wrap="square" lIns="95611" tIns="47807" rIns="95611" bIns="47807" numCol="1" anchor="b" anchorCtr="0" compatLnSpc="1">
            <a:prstTxWarp prst="textNoShape">
              <a:avLst/>
            </a:prstTxWarp>
          </a:bodyPr>
          <a:lstStyle>
            <a:lvl1pPr>
              <a:defRPr sz="1300">
                <a:latin typeface="Arial" charset="0"/>
                <a:cs typeface="Arial" charset="0"/>
              </a:defRPr>
            </a:lvl1pPr>
          </a:lstStyle>
          <a:p>
            <a:pPr>
              <a:defRPr/>
            </a:pPr>
            <a:endParaRPr lang="en-US" altLang="en-US"/>
          </a:p>
        </p:txBody>
      </p:sp>
      <p:sp>
        <p:nvSpPr>
          <p:cNvPr id="5" name="Slide Number Placeholder 4"/>
          <p:cNvSpPr>
            <a:spLocks noGrp="1"/>
          </p:cNvSpPr>
          <p:nvPr>
            <p:ph type="sldNum" sz="quarter" idx="3"/>
          </p:nvPr>
        </p:nvSpPr>
        <p:spPr>
          <a:xfrm>
            <a:off x="3971218" y="8829882"/>
            <a:ext cx="3037570" cy="465042"/>
          </a:xfrm>
          <a:prstGeom prst="rect">
            <a:avLst/>
          </a:prstGeom>
        </p:spPr>
        <p:txBody>
          <a:bodyPr vert="horz" wrap="square" lIns="95611" tIns="47807" rIns="95611" bIns="47807" numCol="1" anchor="b" anchorCtr="0" compatLnSpc="1">
            <a:prstTxWarp prst="textNoShape">
              <a:avLst/>
            </a:prstTxWarp>
          </a:bodyPr>
          <a:lstStyle>
            <a:lvl1pPr algn="r">
              <a:defRPr sz="1300">
                <a:latin typeface="Arial" charset="0"/>
                <a:cs typeface="Arial" charset="0"/>
              </a:defRPr>
            </a:lvl1pPr>
          </a:lstStyle>
          <a:p>
            <a:pPr>
              <a:defRPr/>
            </a:pPr>
            <a:fld id="{4811435E-F720-4994-8916-E9B49E93F457}" type="slidenum">
              <a:rPr lang="en-US" altLang="en-US"/>
              <a:pPr>
                <a:defRPr/>
              </a:pPr>
              <a:t>‹#›</a:t>
            </a:fld>
            <a:endParaRPr lang="en-US" altLang="en-US"/>
          </a:p>
        </p:txBody>
      </p:sp>
    </p:spTree>
    <p:extLst>
      <p:ext uri="{BB962C8B-B14F-4D97-AF65-F5344CB8AC3E}">
        <p14:creationId xmlns:p14="http://schemas.microsoft.com/office/powerpoint/2010/main" xmlns="" val="3093248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3037570" cy="465043"/>
          </a:xfrm>
          <a:prstGeom prst="rect">
            <a:avLst/>
          </a:prstGeom>
        </p:spPr>
        <p:txBody>
          <a:bodyPr vert="horz" wrap="square" lIns="95611" tIns="47807" rIns="95611" bIns="47807" numCol="1" anchor="t" anchorCtr="0" compatLnSpc="1">
            <a:prstTxWarp prst="textNoShape">
              <a:avLst/>
            </a:prstTxWarp>
          </a:bodyPr>
          <a:lstStyle>
            <a:lvl1pPr>
              <a:defRPr sz="1300">
                <a:latin typeface="Arial" charset="0"/>
                <a:cs typeface="Arial" charset="0"/>
              </a:defRPr>
            </a:lvl1pPr>
          </a:lstStyle>
          <a:p>
            <a:pPr>
              <a:defRPr/>
            </a:pPr>
            <a:endParaRPr lang="en-US" altLang="en-US"/>
          </a:p>
        </p:txBody>
      </p:sp>
      <p:sp>
        <p:nvSpPr>
          <p:cNvPr id="3" name="Date Placeholder 2"/>
          <p:cNvSpPr>
            <a:spLocks noGrp="1"/>
          </p:cNvSpPr>
          <p:nvPr>
            <p:ph type="dt" idx="1"/>
          </p:nvPr>
        </p:nvSpPr>
        <p:spPr>
          <a:xfrm>
            <a:off x="3971218" y="3"/>
            <a:ext cx="3037570" cy="465043"/>
          </a:xfrm>
          <a:prstGeom prst="rect">
            <a:avLst/>
          </a:prstGeom>
        </p:spPr>
        <p:txBody>
          <a:bodyPr vert="horz" wrap="square" lIns="95611" tIns="47807" rIns="95611" bIns="47807" numCol="1" anchor="t" anchorCtr="0" compatLnSpc="1">
            <a:prstTxWarp prst="textNoShape">
              <a:avLst/>
            </a:prstTxWarp>
          </a:bodyPr>
          <a:lstStyle>
            <a:lvl1pPr algn="r">
              <a:defRPr sz="1300">
                <a:latin typeface="Arial" charset="0"/>
                <a:cs typeface="Arial" charset="0"/>
              </a:defRPr>
            </a:lvl1pPr>
          </a:lstStyle>
          <a:p>
            <a:pPr>
              <a:defRPr/>
            </a:pPr>
            <a:fld id="{BB823003-93DC-42A1-83B7-AED9D228B36D}" type="datetimeFigureOut">
              <a:rPr lang="en-US" altLang="en-US"/>
              <a:pPr>
                <a:defRPr/>
              </a:pPr>
              <a:t>11/8/2017</a:t>
            </a:fld>
            <a:endParaRPr lang="en-US" altLang="en-US"/>
          </a:p>
        </p:txBody>
      </p:sp>
      <p:sp>
        <p:nvSpPr>
          <p:cNvPr id="4" name="Slide Image Placeholder 3"/>
          <p:cNvSpPr>
            <a:spLocks noGrp="1" noRot="1" noChangeAspect="1"/>
          </p:cNvSpPr>
          <p:nvPr>
            <p:ph type="sldImg" idx="2"/>
          </p:nvPr>
        </p:nvSpPr>
        <p:spPr>
          <a:xfrm>
            <a:off x="1179513" y="696913"/>
            <a:ext cx="4651375" cy="3489325"/>
          </a:xfrm>
          <a:prstGeom prst="rect">
            <a:avLst/>
          </a:prstGeom>
          <a:noFill/>
          <a:ln w="12700">
            <a:solidFill>
              <a:prstClr val="black"/>
            </a:solidFill>
          </a:ln>
        </p:spPr>
        <p:txBody>
          <a:bodyPr vert="horz" lIns="95611" tIns="47807" rIns="95611" bIns="47807" rtlCol="0" anchor="ctr"/>
          <a:lstStyle/>
          <a:p>
            <a:pPr lvl="0"/>
            <a:endParaRPr lang="en-US" noProof="0" smtClean="0"/>
          </a:p>
        </p:txBody>
      </p:sp>
      <p:sp>
        <p:nvSpPr>
          <p:cNvPr id="5" name="Notes Placeholder 4"/>
          <p:cNvSpPr>
            <a:spLocks noGrp="1"/>
          </p:cNvSpPr>
          <p:nvPr>
            <p:ph type="body" sz="quarter" idx="3"/>
          </p:nvPr>
        </p:nvSpPr>
        <p:spPr>
          <a:xfrm>
            <a:off x="701852" y="4417157"/>
            <a:ext cx="5608320" cy="4182421"/>
          </a:xfrm>
          <a:prstGeom prst="rect">
            <a:avLst/>
          </a:prstGeom>
        </p:spPr>
        <p:txBody>
          <a:bodyPr vert="horz" lIns="95611" tIns="47807" rIns="95611" bIns="4780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4" y="8829882"/>
            <a:ext cx="3037570" cy="465042"/>
          </a:xfrm>
          <a:prstGeom prst="rect">
            <a:avLst/>
          </a:prstGeom>
        </p:spPr>
        <p:txBody>
          <a:bodyPr vert="horz" wrap="square" lIns="95611" tIns="47807" rIns="95611" bIns="47807" numCol="1" anchor="b" anchorCtr="0" compatLnSpc="1">
            <a:prstTxWarp prst="textNoShape">
              <a:avLst/>
            </a:prstTxWarp>
          </a:bodyPr>
          <a:lstStyle>
            <a:lvl1pPr>
              <a:defRPr sz="1300">
                <a:latin typeface="Arial" charset="0"/>
                <a:cs typeface="Arial" charset="0"/>
              </a:defRPr>
            </a:lvl1pPr>
          </a:lstStyle>
          <a:p>
            <a:pPr>
              <a:defRPr/>
            </a:pPr>
            <a:endParaRPr lang="en-US" altLang="en-US"/>
          </a:p>
        </p:txBody>
      </p:sp>
      <p:sp>
        <p:nvSpPr>
          <p:cNvPr id="7" name="Slide Number Placeholder 6"/>
          <p:cNvSpPr>
            <a:spLocks noGrp="1"/>
          </p:cNvSpPr>
          <p:nvPr>
            <p:ph type="sldNum" sz="quarter" idx="5"/>
          </p:nvPr>
        </p:nvSpPr>
        <p:spPr>
          <a:xfrm>
            <a:off x="3971218" y="8829882"/>
            <a:ext cx="3037570" cy="465042"/>
          </a:xfrm>
          <a:prstGeom prst="rect">
            <a:avLst/>
          </a:prstGeom>
        </p:spPr>
        <p:txBody>
          <a:bodyPr vert="horz" wrap="square" lIns="95611" tIns="47807" rIns="95611" bIns="47807" numCol="1" anchor="b" anchorCtr="0" compatLnSpc="1">
            <a:prstTxWarp prst="textNoShape">
              <a:avLst/>
            </a:prstTxWarp>
          </a:bodyPr>
          <a:lstStyle>
            <a:lvl1pPr algn="r">
              <a:defRPr sz="1300">
                <a:latin typeface="Arial" charset="0"/>
                <a:cs typeface="Arial" charset="0"/>
              </a:defRPr>
            </a:lvl1pPr>
          </a:lstStyle>
          <a:p>
            <a:pPr>
              <a:defRPr/>
            </a:pPr>
            <a:fld id="{DECBF0E3-4DC0-4709-B72B-8737E491C732}" type="slidenum">
              <a:rPr lang="en-US" altLang="en-US"/>
              <a:pPr>
                <a:defRPr/>
              </a:pPr>
              <a:t>‹#›</a:t>
            </a:fld>
            <a:endParaRPr lang="en-US" altLang="en-US"/>
          </a:p>
        </p:txBody>
      </p:sp>
    </p:spTree>
    <p:extLst>
      <p:ext uri="{BB962C8B-B14F-4D97-AF65-F5344CB8AC3E}">
        <p14:creationId xmlns:p14="http://schemas.microsoft.com/office/powerpoint/2010/main" xmlns="" val="30822847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CDA47C4-FA4C-48D9-97A1-7BCF549EBA2D}" type="slidenum">
              <a:rPr lang="en-ZA" smtClean="0">
                <a:solidFill>
                  <a:prstClr val="black"/>
                </a:solidFill>
              </a:rPr>
              <a:pPr/>
              <a:t>1</a:t>
            </a:fld>
            <a:endParaRPr lang="en-ZA" dirty="0">
              <a:solidFill>
                <a:prstClr val="black"/>
              </a:solidFill>
            </a:endParaRPr>
          </a:p>
        </p:txBody>
      </p:sp>
    </p:spTree>
    <p:extLst>
      <p:ext uri="{BB962C8B-B14F-4D97-AF65-F5344CB8AC3E}">
        <p14:creationId xmlns:p14="http://schemas.microsoft.com/office/powerpoint/2010/main" xmlns="" val="78092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DECBF0E3-4DC0-4709-B72B-8737E491C732}" type="slidenum">
              <a:rPr lang="en-US" altLang="en-US" smtClean="0"/>
              <a:pPr>
                <a:defRPr/>
              </a:pPr>
              <a:t>10</a:t>
            </a:fld>
            <a:endParaRPr lang="en-US" altLang="en-US"/>
          </a:p>
        </p:txBody>
      </p:sp>
    </p:spTree>
    <p:extLst>
      <p:ext uri="{BB962C8B-B14F-4D97-AF65-F5344CB8AC3E}">
        <p14:creationId xmlns:p14="http://schemas.microsoft.com/office/powerpoint/2010/main" xmlns="" val="523501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DECBF0E3-4DC0-4709-B72B-8737E491C732}" type="slidenum">
              <a:rPr lang="en-US" altLang="en-US" smtClean="0"/>
              <a:pPr>
                <a:defRPr/>
              </a:pPr>
              <a:t>11</a:t>
            </a:fld>
            <a:endParaRPr lang="en-US" altLang="en-US"/>
          </a:p>
        </p:txBody>
      </p:sp>
    </p:spTree>
    <p:extLst>
      <p:ext uri="{BB962C8B-B14F-4D97-AF65-F5344CB8AC3E}">
        <p14:creationId xmlns:p14="http://schemas.microsoft.com/office/powerpoint/2010/main" xmlns="" val="1856807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ECBF0E3-4DC0-4709-B72B-8737E491C732}" type="slidenum">
              <a:rPr lang="en-US" altLang="en-US" smtClean="0"/>
              <a:pPr>
                <a:defRPr/>
              </a:pPr>
              <a:t>12</a:t>
            </a:fld>
            <a:endParaRPr lang="en-US" altLang="en-US"/>
          </a:p>
        </p:txBody>
      </p:sp>
    </p:spTree>
    <p:extLst>
      <p:ext uri="{BB962C8B-B14F-4D97-AF65-F5344CB8AC3E}">
        <p14:creationId xmlns:p14="http://schemas.microsoft.com/office/powerpoint/2010/main" xmlns="" val="2042916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dirty="0" smtClean="0"/>
          </a:p>
        </p:txBody>
      </p:sp>
      <p:sp>
        <p:nvSpPr>
          <p:cNvPr id="49156" name="Slide Number Placeholder 3"/>
          <p:cNvSpPr>
            <a:spLocks noGrp="1"/>
          </p:cNvSpPr>
          <p:nvPr>
            <p:ph type="sldNum" sz="quarter" idx="5"/>
          </p:nvPr>
        </p:nvSpPr>
        <p:spPr>
          <a:noFill/>
        </p:spPr>
        <p:txBody>
          <a:bodyPr/>
          <a:lstStyle/>
          <a:p>
            <a:fld id="{3FC1CF88-522A-4137-B493-FFE3564A4772}" type="slidenum">
              <a:rPr lang="en-ZA" smtClean="0"/>
              <a:pPr/>
              <a:t>13</a:t>
            </a:fld>
            <a:endParaRPr lang="en-ZA" dirty="0" smtClean="0"/>
          </a:p>
        </p:txBody>
      </p:sp>
    </p:spTree>
    <p:extLst>
      <p:ext uri="{BB962C8B-B14F-4D97-AF65-F5344CB8AC3E}">
        <p14:creationId xmlns:p14="http://schemas.microsoft.com/office/powerpoint/2010/main" xmlns="" val="2292292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DECBF0E3-4DC0-4709-B72B-8737E491C732}" type="slidenum">
              <a:rPr lang="en-US" altLang="en-US" smtClean="0"/>
              <a:pPr>
                <a:defRPr/>
              </a:pPr>
              <a:t>17</a:t>
            </a:fld>
            <a:endParaRPr lang="en-US" altLang="en-US"/>
          </a:p>
        </p:txBody>
      </p:sp>
    </p:spTree>
    <p:extLst>
      <p:ext uri="{BB962C8B-B14F-4D97-AF65-F5344CB8AC3E}">
        <p14:creationId xmlns:p14="http://schemas.microsoft.com/office/powerpoint/2010/main" xmlns="" val="91102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DECBF0E3-4DC0-4709-B72B-8737E491C732}" type="slidenum">
              <a:rPr lang="en-US" altLang="en-US" smtClean="0"/>
              <a:pPr>
                <a:defRPr/>
              </a:pPr>
              <a:t>18</a:t>
            </a:fld>
            <a:endParaRPr lang="en-US" altLang="en-US"/>
          </a:p>
        </p:txBody>
      </p:sp>
    </p:spTree>
    <p:extLst>
      <p:ext uri="{BB962C8B-B14F-4D97-AF65-F5344CB8AC3E}">
        <p14:creationId xmlns:p14="http://schemas.microsoft.com/office/powerpoint/2010/main" xmlns="" val="402593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DECBF0E3-4DC0-4709-B72B-8737E491C732}" type="slidenum">
              <a:rPr lang="en-US" altLang="en-US" smtClean="0"/>
              <a:pPr>
                <a:defRPr/>
              </a:pPr>
              <a:t>19</a:t>
            </a:fld>
            <a:endParaRPr lang="en-US" altLang="en-US"/>
          </a:p>
        </p:txBody>
      </p:sp>
    </p:spTree>
    <p:extLst>
      <p:ext uri="{BB962C8B-B14F-4D97-AF65-F5344CB8AC3E}">
        <p14:creationId xmlns:p14="http://schemas.microsoft.com/office/powerpoint/2010/main" xmlns="" val="1189872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DECBF0E3-4DC0-4709-B72B-8737E491C732}" type="slidenum">
              <a:rPr lang="en-US" altLang="en-US" smtClean="0"/>
              <a:pPr>
                <a:defRPr/>
              </a:pPr>
              <a:t>20</a:t>
            </a:fld>
            <a:endParaRPr lang="en-US" altLang="en-US"/>
          </a:p>
        </p:txBody>
      </p:sp>
    </p:spTree>
    <p:extLst>
      <p:ext uri="{BB962C8B-B14F-4D97-AF65-F5344CB8AC3E}">
        <p14:creationId xmlns:p14="http://schemas.microsoft.com/office/powerpoint/2010/main" xmlns="" val="3752511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DECBF0E3-4DC0-4709-B72B-8737E491C732}" type="slidenum">
              <a:rPr lang="en-US" altLang="en-US" smtClean="0"/>
              <a:pPr>
                <a:defRPr/>
              </a:pPr>
              <a:t>22</a:t>
            </a:fld>
            <a:endParaRPr lang="en-US" altLang="en-US"/>
          </a:p>
        </p:txBody>
      </p:sp>
    </p:spTree>
    <p:extLst>
      <p:ext uri="{BB962C8B-B14F-4D97-AF65-F5344CB8AC3E}">
        <p14:creationId xmlns:p14="http://schemas.microsoft.com/office/powerpoint/2010/main" xmlns="" val="1862803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DECBF0E3-4DC0-4709-B72B-8737E491C732}" type="slidenum">
              <a:rPr lang="en-US" altLang="en-US" smtClean="0"/>
              <a:pPr>
                <a:defRPr/>
              </a:pPr>
              <a:t>23</a:t>
            </a:fld>
            <a:endParaRPr lang="en-US" altLang="en-US"/>
          </a:p>
        </p:txBody>
      </p:sp>
    </p:spTree>
    <p:extLst>
      <p:ext uri="{BB962C8B-B14F-4D97-AF65-F5344CB8AC3E}">
        <p14:creationId xmlns:p14="http://schemas.microsoft.com/office/powerpoint/2010/main" xmlns="" val="3799394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CBF0E3-4DC0-4709-B72B-8737E491C732}" type="slidenum">
              <a:rPr lang="en-US" altLang="en-US" smtClean="0"/>
              <a:pPr>
                <a:defRPr/>
              </a:pPr>
              <a:t>2</a:t>
            </a:fld>
            <a:endParaRPr lang="en-US" altLang="en-US"/>
          </a:p>
        </p:txBody>
      </p:sp>
    </p:spTree>
    <p:extLst>
      <p:ext uri="{BB962C8B-B14F-4D97-AF65-F5344CB8AC3E}">
        <p14:creationId xmlns:p14="http://schemas.microsoft.com/office/powerpoint/2010/main" xmlns="" val="2483368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DECBF0E3-4DC0-4709-B72B-8737E491C732}" type="slidenum">
              <a:rPr lang="en-US" altLang="en-US" smtClean="0"/>
              <a:pPr>
                <a:defRPr/>
              </a:pPr>
              <a:t>24</a:t>
            </a:fld>
            <a:endParaRPr lang="en-US" altLang="en-US"/>
          </a:p>
        </p:txBody>
      </p:sp>
    </p:spTree>
    <p:extLst>
      <p:ext uri="{BB962C8B-B14F-4D97-AF65-F5344CB8AC3E}">
        <p14:creationId xmlns:p14="http://schemas.microsoft.com/office/powerpoint/2010/main" xmlns="" val="910709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DECBF0E3-4DC0-4709-B72B-8737E491C732}" type="slidenum">
              <a:rPr lang="en-US" altLang="en-US" smtClean="0"/>
              <a:pPr>
                <a:defRPr/>
              </a:pPr>
              <a:t>25</a:t>
            </a:fld>
            <a:endParaRPr lang="en-US" altLang="en-US"/>
          </a:p>
        </p:txBody>
      </p:sp>
    </p:spTree>
    <p:extLst>
      <p:ext uri="{BB962C8B-B14F-4D97-AF65-F5344CB8AC3E}">
        <p14:creationId xmlns:p14="http://schemas.microsoft.com/office/powerpoint/2010/main" xmlns="" val="3352905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DECBF0E3-4DC0-4709-B72B-8737E491C732}" type="slidenum">
              <a:rPr lang="en-US" altLang="en-US" smtClean="0"/>
              <a:pPr>
                <a:defRPr/>
              </a:pPr>
              <a:t>26</a:t>
            </a:fld>
            <a:endParaRPr lang="en-US" altLang="en-US"/>
          </a:p>
        </p:txBody>
      </p:sp>
    </p:spTree>
    <p:extLst>
      <p:ext uri="{BB962C8B-B14F-4D97-AF65-F5344CB8AC3E}">
        <p14:creationId xmlns:p14="http://schemas.microsoft.com/office/powerpoint/2010/main" xmlns="" val="1791826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DECBF0E3-4DC0-4709-B72B-8737E491C732}" type="slidenum">
              <a:rPr lang="en-US" altLang="en-US" smtClean="0"/>
              <a:pPr>
                <a:defRPr/>
              </a:pPr>
              <a:t>27</a:t>
            </a:fld>
            <a:endParaRPr lang="en-US" altLang="en-US"/>
          </a:p>
        </p:txBody>
      </p:sp>
    </p:spTree>
    <p:extLst>
      <p:ext uri="{BB962C8B-B14F-4D97-AF65-F5344CB8AC3E}">
        <p14:creationId xmlns:p14="http://schemas.microsoft.com/office/powerpoint/2010/main" xmlns="" val="1184540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0D32CA-CF02-42C1-A8A5-5BFD254659B1}" type="slidenum">
              <a:rPr lang="en-US" altLang="en-US" smtClean="0">
                <a:solidFill>
                  <a:prstClr val="black"/>
                </a:solidFill>
              </a:rPr>
              <a:pPr eaLnBrk="1" hangingPunct="1"/>
              <a:t>28</a:t>
            </a:fld>
            <a:endParaRPr lang="en-US" altLang="en-US" dirty="0" smtClean="0">
              <a:solidFill>
                <a:prstClr val="black"/>
              </a:solidFill>
            </a:endParaRPr>
          </a:p>
        </p:txBody>
      </p:sp>
      <p:sp>
        <p:nvSpPr>
          <p:cNvPr id="23555" name="Rectangle 2"/>
          <p:cNvSpPr>
            <a:spLocks noGrp="1" noRot="1" noChangeAspect="1" noChangeArrowheads="1" noTextEdit="1"/>
          </p:cNvSpPr>
          <p:nvPr>
            <p:ph type="sldImg"/>
          </p:nvPr>
        </p:nvSpPr>
        <p:spPr>
          <a:xfrm>
            <a:off x="1166813" y="700088"/>
            <a:ext cx="4679950" cy="3509962"/>
          </a:xfrm>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endParaRPr lang="en-GB" altLang="en-US" dirty="0" smtClean="0"/>
          </a:p>
        </p:txBody>
      </p:sp>
    </p:spTree>
    <p:extLst>
      <p:ext uri="{BB962C8B-B14F-4D97-AF65-F5344CB8AC3E}">
        <p14:creationId xmlns:p14="http://schemas.microsoft.com/office/powerpoint/2010/main" xmlns="" val="1886265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DECBF0E3-4DC0-4709-B72B-8737E491C732}" type="slidenum">
              <a:rPr lang="en-US" altLang="en-US" smtClean="0"/>
              <a:pPr>
                <a:defRPr/>
              </a:pPr>
              <a:t>3</a:t>
            </a:fld>
            <a:endParaRPr lang="en-US" altLang="en-US"/>
          </a:p>
        </p:txBody>
      </p:sp>
    </p:spTree>
    <p:extLst>
      <p:ext uri="{BB962C8B-B14F-4D97-AF65-F5344CB8AC3E}">
        <p14:creationId xmlns:p14="http://schemas.microsoft.com/office/powerpoint/2010/main" xmlns="" val="2120300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DECBF0E3-4DC0-4709-B72B-8737E491C732}" type="slidenum">
              <a:rPr lang="en-US" altLang="en-US" smtClean="0"/>
              <a:pPr>
                <a:defRPr/>
              </a:pPr>
              <a:t>4</a:t>
            </a:fld>
            <a:endParaRPr lang="en-US" altLang="en-US"/>
          </a:p>
        </p:txBody>
      </p:sp>
    </p:spTree>
    <p:extLst>
      <p:ext uri="{BB962C8B-B14F-4D97-AF65-F5344CB8AC3E}">
        <p14:creationId xmlns:p14="http://schemas.microsoft.com/office/powerpoint/2010/main" xmlns="" val="2657254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9D275E-39FE-49A5-8819-E08859A2CFAC}" type="slidenum">
              <a:rPr lang="en-ZA" altLang="en-US" smtClean="0"/>
              <a:pPr eaLnBrk="1" hangingPunct="1"/>
              <a:t>5</a:t>
            </a:fld>
            <a:endParaRPr lang="en-ZA" altLang="en-US" dirty="0" smtClean="0"/>
          </a:p>
        </p:txBody>
      </p:sp>
    </p:spTree>
    <p:extLst>
      <p:ext uri="{BB962C8B-B14F-4D97-AF65-F5344CB8AC3E}">
        <p14:creationId xmlns:p14="http://schemas.microsoft.com/office/powerpoint/2010/main" xmlns="" val="2539597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DECBF0E3-4DC0-4709-B72B-8737E491C732}" type="slidenum">
              <a:rPr lang="en-US" altLang="en-US" smtClean="0"/>
              <a:pPr>
                <a:defRPr/>
              </a:pPr>
              <a:t>6</a:t>
            </a:fld>
            <a:endParaRPr lang="en-US" altLang="en-US"/>
          </a:p>
        </p:txBody>
      </p:sp>
    </p:spTree>
    <p:extLst>
      <p:ext uri="{BB962C8B-B14F-4D97-AF65-F5344CB8AC3E}">
        <p14:creationId xmlns:p14="http://schemas.microsoft.com/office/powerpoint/2010/main" xmlns="" val="3996396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A94894F-66A6-45B2-AF09-1CED1817EA81}" type="slidenum">
              <a:rPr lang="en-GB" altLang="en-US"/>
              <a:pPr eaLnBrk="1" hangingPunct="1"/>
              <a:t>7</a:t>
            </a:fld>
            <a:endParaRPr lang="en-GB" altLang="en-US"/>
          </a:p>
        </p:txBody>
      </p:sp>
    </p:spTree>
    <p:extLst>
      <p:ext uri="{BB962C8B-B14F-4D97-AF65-F5344CB8AC3E}">
        <p14:creationId xmlns:p14="http://schemas.microsoft.com/office/powerpoint/2010/main" xmlns="" val="1593572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A94894F-66A6-45B2-AF09-1CED1817EA81}" type="slidenum">
              <a:rPr lang="en-GB" altLang="en-US"/>
              <a:pPr eaLnBrk="1" hangingPunct="1"/>
              <a:t>8</a:t>
            </a:fld>
            <a:endParaRPr lang="en-GB" altLang="en-US" dirty="0"/>
          </a:p>
        </p:txBody>
      </p:sp>
    </p:spTree>
    <p:extLst>
      <p:ext uri="{BB962C8B-B14F-4D97-AF65-F5344CB8AC3E}">
        <p14:creationId xmlns:p14="http://schemas.microsoft.com/office/powerpoint/2010/main" xmlns="" val="2874779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DECBF0E3-4DC0-4709-B72B-8737E491C732}" type="slidenum">
              <a:rPr lang="en-US" altLang="en-US" smtClean="0"/>
              <a:pPr>
                <a:defRPr/>
              </a:pPr>
              <a:t>9</a:t>
            </a:fld>
            <a:endParaRPr lang="en-US" altLang="en-US"/>
          </a:p>
        </p:txBody>
      </p:sp>
    </p:spTree>
    <p:extLst>
      <p:ext uri="{BB962C8B-B14F-4D97-AF65-F5344CB8AC3E}">
        <p14:creationId xmlns:p14="http://schemas.microsoft.com/office/powerpoint/2010/main" xmlns="" val="3798939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170" y="1121879"/>
            <a:ext cx="6857661" cy="2387771"/>
          </a:xfrm>
          <a:prstGeom prst="rect">
            <a:avLst/>
          </a:prstGeom>
        </p:spPr>
        <p:txBody>
          <a:bodyPr anchor="b"/>
          <a:lstStyle>
            <a:lvl1pPr algn="ctr">
              <a:defRPr sz="5131"/>
            </a:lvl1pPr>
          </a:lstStyle>
          <a:p>
            <a:r>
              <a:rPr lang="en-US" smtClean="0"/>
              <a:t>Click to edit Master title style</a:t>
            </a:r>
            <a:endParaRPr lang="en-ZA"/>
          </a:p>
        </p:txBody>
      </p:sp>
      <p:sp>
        <p:nvSpPr>
          <p:cNvPr id="3" name="Subtitle 2"/>
          <p:cNvSpPr>
            <a:spLocks noGrp="1"/>
          </p:cNvSpPr>
          <p:nvPr>
            <p:ph type="subTitle" idx="1"/>
          </p:nvPr>
        </p:nvSpPr>
        <p:spPr>
          <a:xfrm>
            <a:off x="1143170" y="3601819"/>
            <a:ext cx="6857661" cy="1656174"/>
          </a:xfrm>
          <a:prstGeom prst="rect">
            <a:avLst/>
          </a:prstGeom>
        </p:spPr>
        <p:txBody>
          <a:bodyPr/>
          <a:lstStyle>
            <a:lvl1pPr marL="0" indent="0" algn="ctr">
              <a:buNone/>
              <a:defRPr sz="2052"/>
            </a:lvl1pPr>
            <a:lvl2pPr marL="390997" indent="0" algn="ctr">
              <a:buNone/>
              <a:defRPr sz="1710"/>
            </a:lvl2pPr>
            <a:lvl3pPr marL="781995" indent="0" algn="ctr">
              <a:buNone/>
              <a:defRPr sz="1539"/>
            </a:lvl3pPr>
            <a:lvl4pPr marL="1172992" indent="0" algn="ctr">
              <a:buNone/>
              <a:defRPr sz="1368"/>
            </a:lvl4pPr>
            <a:lvl5pPr marL="1563990" indent="0" algn="ctr">
              <a:buNone/>
              <a:defRPr sz="1368"/>
            </a:lvl5pPr>
            <a:lvl6pPr marL="1954987" indent="0" algn="ctr">
              <a:buNone/>
              <a:defRPr sz="1368"/>
            </a:lvl6pPr>
            <a:lvl7pPr marL="2345985" indent="0" algn="ctr">
              <a:buNone/>
              <a:defRPr sz="1368"/>
            </a:lvl7pPr>
            <a:lvl8pPr marL="2736982" indent="0" algn="ctr">
              <a:buNone/>
              <a:defRPr sz="1368"/>
            </a:lvl8pPr>
            <a:lvl9pPr marL="3127980" indent="0" algn="ctr">
              <a:buNone/>
              <a:defRPr sz="1368"/>
            </a:lvl9pPr>
          </a:lstStyle>
          <a:p>
            <a:r>
              <a:rPr lang="en-US" smtClean="0"/>
              <a:t>Click to edit Master subtitle style</a:t>
            </a:r>
            <a:endParaRPr lang="en-ZA"/>
          </a:p>
        </p:txBody>
      </p:sp>
      <p:sp>
        <p:nvSpPr>
          <p:cNvPr id="4" name="Date Placeholder 3"/>
          <p:cNvSpPr>
            <a:spLocks noGrp="1"/>
          </p:cNvSpPr>
          <p:nvPr>
            <p:ph type="dt" sz="half" idx="10"/>
          </p:nvPr>
        </p:nvSpPr>
        <p:spPr>
          <a:xfrm>
            <a:off x="628608" y="6356827"/>
            <a:ext cx="2056890" cy="364359"/>
          </a:xfrm>
          <a:prstGeom prst="rect">
            <a:avLst/>
          </a:prstGeom>
        </p:spPr>
        <p:txBody>
          <a:bodyPr/>
          <a:lstStyle>
            <a:lvl1pPr fontAlgn="auto">
              <a:spcBef>
                <a:spcPts val="0"/>
              </a:spcBef>
              <a:spcAft>
                <a:spcPts val="0"/>
              </a:spcAft>
              <a:defRPr>
                <a:latin typeface="+mn-lt"/>
                <a:cs typeface="+mn-cs"/>
              </a:defRPr>
            </a:lvl1pPr>
          </a:lstStyle>
          <a:p>
            <a:pPr>
              <a:defRPr/>
            </a:pPr>
            <a:fld id="{DD6183AF-7F2B-4977-87A6-583ABE1C3926}" type="datetime1">
              <a:rPr lang="en-ZA" smtClean="0">
                <a:solidFill>
                  <a:prstClr val="black"/>
                </a:solidFill>
              </a:rPr>
              <a:pPr>
                <a:defRPr/>
              </a:pPr>
              <a:t>2017/11/08</a:t>
            </a:fld>
            <a:endParaRPr lang="en-ZA">
              <a:solidFill>
                <a:prstClr val="black"/>
              </a:solidFill>
            </a:endParaRPr>
          </a:p>
        </p:txBody>
      </p:sp>
      <p:sp>
        <p:nvSpPr>
          <p:cNvPr id="5" name="Footer Placeholder 4"/>
          <p:cNvSpPr>
            <a:spLocks noGrp="1"/>
          </p:cNvSpPr>
          <p:nvPr>
            <p:ph type="ftr" sz="quarter" idx="11"/>
          </p:nvPr>
        </p:nvSpPr>
        <p:spPr>
          <a:xfrm>
            <a:off x="3028993" y="6356827"/>
            <a:ext cx="3086015" cy="364359"/>
          </a:xfrm>
          <a:prstGeom prst="rect">
            <a:avLst/>
          </a:prstGeom>
        </p:spPr>
        <p:txBody>
          <a:bodyPr/>
          <a:lstStyle>
            <a:lvl1pPr fontAlgn="auto">
              <a:spcBef>
                <a:spcPts val="0"/>
              </a:spcBef>
              <a:spcAft>
                <a:spcPts val="0"/>
              </a:spcAft>
              <a:defRPr>
                <a:latin typeface="+mn-lt"/>
                <a:cs typeface="+mn-cs"/>
              </a:defRPr>
            </a:lvl1pPr>
          </a:lstStyle>
          <a:p>
            <a:pPr>
              <a:defRPr/>
            </a:pPr>
            <a:endParaRPr lang="en-ZA">
              <a:solidFill>
                <a:prstClr val="black"/>
              </a:solidFill>
            </a:endParaRPr>
          </a:p>
        </p:txBody>
      </p:sp>
      <p:sp>
        <p:nvSpPr>
          <p:cNvPr id="6" name="Slide Number Placeholder 5"/>
          <p:cNvSpPr>
            <a:spLocks noGrp="1"/>
          </p:cNvSpPr>
          <p:nvPr>
            <p:ph type="sldNum" sz="quarter" idx="12"/>
          </p:nvPr>
        </p:nvSpPr>
        <p:spPr>
          <a:xfrm>
            <a:off x="6458502" y="6356827"/>
            <a:ext cx="2056890" cy="364359"/>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7B4534B6-F559-41F5-8BC7-3C9BAB9E5300}" type="slidenum">
              <a:rPr lang="en-ZA" altLang="en-US" smtClean="0">
                <a:solidFill>
                  <a:prstClr val="black"/>
                </a:solidFill>
                <a:cs typeface="Arial" panose="020B0604020202020204" pitchFamily="34" charset="0"/>
              </a:rPr>
              <a:pPr/>
              <a:t>‹#›</a:t>
            </a:fld>
            <a:endParaRPr lang="en-ZA" altLang="en-US" smtClean="0">
              <a:solidFill>
                <a:prstClr val="black"/>
              </a:solidFill>
              <a:cs typeface="Arial" panose="020B0604020202020204" pitchFamily="34" charset="0"/>
            </a:endParaRPr>
          </a:p>
        </p:txBody>
      </p:sp>
    </p:spTree>
    <p:extLst>
      <p:ext uri="{BB962C8B-B14F-4D97-AF65-F5344CB8AC3E}">
        <p14:creationId xmlns:p14="http://schemas.microsoft.com/office/powerpoint/2010/main" xmlns="" val="23410369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08" y="365798"/>
            <a:ext cx="7886784" cy="1324939"/>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628608" y="1826112"/>
            <a:ext cx="7886784" cy="435069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628608" y="6356827"/>
            <a:ext cx="2056890" cy="364359"/>
          </a:xfrm>
          <a:prstGeom prst="rect">
            <a:avLst/>
          </a:prstGeom>
        </p:spPr>
        <p:txBody>
          <a:bodyPr/>
          <a:lstStyle>
            <a:lvl1pPr fontAlgn="auto">
              <a:spcBef>
                <a:spcPts val="0"/>
              </a:spcBef>
              <a:spcAft>
                <a:spcPts val="0"/>
              </a:spcAft>
              <a:defRPr>
                <a:latin typeface="+mn-lt"/>
                <a:cs typeface="+mn-cs"/>
              </a:defRPr>
            </a:lvl1pPr>
          </a:lstStyle>
          <a:p>
            <a:pPr>
              <a:defRPr/>
            </a:pPr>
            <a:fld id="{2EE7A9D7-90CF-4410-84BB-9E4626378BBE}" type="datetime1">
              <a:rPr lang="en-ZA" smtClean="0">
                <a:solidFill>
                  <a:prstClr val="black"/>
                </a:solidFill>
              </a:rPr>
              <a:pPr>
                <a:defRPr/>
              </a:pPr>
              <a:t>2017/11/08</a:t>
            </a:fld>
            <a:endParaRPr lang="en-ZA">
              <a:solidFill>
                <a:prstClr val="black"/>
              </a:solidFill>
            </a:endParaRPr>
          </a:p>
        </p:txBody>
      </p:sp>
      <p:sp>
        <p:nvSpPr>
          <p:cNvPr id="5" name="Footer Placeholder 4"/>
          <p:cNvSpPr>
            <a:spLocks noGrp="1"/>
          </p:cNvSpPr>
          <p:nvPr>
            <p:ph type="ftr" sz="quarter" idx="11"/>
          </p:nvPr>
        </p:nvSpPr>
        <p:spPr>
          <a:xfrm>
            <a:off x="3028993" y="6356827"/>
            <a:ext cx="3086015" cy="364359"/>
          </a:xfrm>
          <a:prstGeom prst="rect">
            <a:avLst/>
          </a:prstGeom>
        </p:spPr>
        <p:txBody>
          <a:bodyPr/>
          <a:lstStyle>
            <a:lvl1pPr fontAlgn="auto">
              <a:spcBef>
                <a:spcPts val="0"/>
              </a:spcBef>
              <a:spcAft>
                <a:spcPts val="0"/>
              </a:spcAft>
              <a:defRPr>
                <a:latin typeface="+mn-lt"/>
                <a:cs typeface="+mn-cs"/>
              </a:defRPr>
            </a:lvl1pPr>
          </a:lstStyle>
          <a:p>
            <a:pPr>
              <a:defRPr/>
            </a:pPr>
            <a:endParaRPr lang="en-ZA">
              <a:solidFill>
                <a:prstClr val="black"/>
              </a:solidFill>
            </a:endParaRPr>
          </a:p>
        </p:txBody>
      </p:sp>
      <p:sp>
        <p:nvSpPr>
          <p:cNvPr id="6" name="Slide Number Placeholder 5"/>
          <p:cNvSpPr>
            <a:spLocks noGrp="1"/>
          </p:cNvSpPr>
          <p:nvPr>
            <p:ph type="sldNum" sz="quarter" idx="12"/>
          </p:nvPr>
        </p:nvSpPr>
        <p:spPr>
          <a:xfrm>
            <a:off x="6458502" y="6356827"/>
            <a:ext cx="2056890" cy="364359"/>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591CC09C-BF50-49AC-A520-3FD845DE75B9}" type="slidenum">
              <a:rPr lang="en-ZA" altLang="en-US" smtClean="0">
                <a:solidFill>
                  <a:prstClr val="black"/>
                </a:solidFill>
                <a:cs typeface="Arial" panose="020B0604020202020204" pitchFamily="34" charset="0"/>
              </a:rPr>
              <a:pPr/>
              <a:t>‹#›</a:t>
            </a:fld>
            <a:endParaRPr lang="en-ZA" altLang="en-US" smtClean="0">
              <a:solidFill>
                <a:prstClr val="black"/>
              </a:solidFill>
              <a:cs typeface="Arial" panose="020B0604020202020204" pitchFamily="34" charset="0"/>
            </a:endParaRPr>
          </a:p>
        </p:txBody>
      </p:sp>
    </p:spTree>
    <p:extLst>
      <p:ext uri="{BB962C8B-B14F-4D97-AF65-F5344CB8AC3E}">
        <p14:creationId xmlns:p14="http://schemas.microsoft.com/office/powerpoint/2010/main" xmlns="" val="879932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4035" y="365799"/>
            <a:ext cx="1971357" cy="5811011"/>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28608" y="365799"/>
            <a:ext cx="5785090" cy="5811011"/>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628608" y="6356827"/>
            <a:ext cx="2056890" cy="364359"/>
          </a:xfrm>
          <a:prstGeom prst="rect">
            <a:avLst/>
          </a:prstGeom>
        </p:spPr>
        <p:txBody>
          <a:bodyPr/>
          <a:lstStyle>
            <a:lvl1pPr fontAlgn="auto">
              <a:spcBef>
                <a:spcPts val="0"/>
              </a:spcBef>
              <a:spcAft>
                <a:spcPts val="0"/>
              </a:spcAft>
              <a:defRPr>
                <a:latin typeface="+mn-lt"/>
                <a:cs typeface="+mn-cs"/>
              </a:defRPr>
            </a:lvl1pPr>
          </a:lstStyle>
          <a:p>
            <a:pPr>
              <a:defRPr/>
            </a:pPr>
            <a:fld id="{207BE74B-D7FB-4D80-879B-E4BADF4466E8}" type="datetime1">
              <a:rPr lang="en-ZA" smtClean="0">
                <a:solidFill>
                  <a:prstClr val="black"/>
                </a:solidFill>
              </a:rPr>
              <a:pPr>
                <a:defRPr/>
              </a:pPr>
              <a:t>2017/11/08</a:t>
            </a:fld>
            <a:endParaRPr lang="en-ZA">
              <a:solidFill>
                <a:prstClr val="black"/>
              </a:solidFill>
            </a:endParaRPr>
          </a:p>
        </p:txBody>
      </p:sp>
      <p:sp>
        <p:nvSpPr>
          <p:cNvPr id="5" name="Footer Placeholder 4"/>
          <p:cNvSpPr>
            <a:spLocks noGrp="1"/>
          </p:cNvSpPr>
          <p:nvPr>
            <p:ph type="ftr" sz="quarter" idx="11"/>
          </p:nvPr>
        </p:nvSpPr>
        <p:spPr>
          <a:xfrm>
            <a:off x="3028993" y="6356827"/>
            <a:ext cx="3086015" cy="364359"/>
          </a:xfrm>
          <a:prstGeom prst="rect">
            <a:avLst/>
          </a:prstGeom>
        </p:spPr>
        <p:txBody>
          <a:bodyPr/>
          <a:lstStyle>
            <a:lvl1pPr fontAlgn="auto">
              <a:spcBef>
                <a:spcPts val="0"/>
              </a:spcBef>
              <a:spcAft>
                <a:spcPts val="0"/>
              </a:spcAft>
              <a:defRPr>
                <a:latin typeface="+mn-lt"/>
                <a:cs typeface="+mn-cs"/>
              </a:defRPr>
            </a:lvl1pPr>
          </a:lstStyle>
          <a:p>
            <a:pPr>
              <a:defRPr/>
            </a:pPr>
            <a:endParaRPr lang="en-ZA">
              <a:solidFill>
                <a:prstClr val="black"/>
              </a:solidFill>
            </a:endParaRPr>
          </a:p>
        </p:txBody>
      </p:sp>
      <p:sp>
        <p:nvSpPr>
          <p:cNvPr id="6" name="Slide Number Placeholder 5"/>
          <p:cNvSpPr>
            <a:spLocks noGrp="1"/>
          </p:cNvSpPr>
          <p:nvPr>
            <p:ph type="sldNum" sz="quarter" idx="12"/>
          </p:nvPr>
        </p:nvSpPr>
        <p:spPr>
          <a:xfrm>
            <a:off x="6458502" y="6356827"/>
            <a:ext cx="2056890" cy="364359"/>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EE63ACFA-E024-4EA8-8F96-BCBC5E49154B}" type="slidenum">
              <a:rPr lang="en-ZA" altLang="en-US" smtClean="0">
                <a:solidFill>
                  <a:prstClr val="black"/>
                </a:solidFill>
                <a:cs typeface="Arial" panose="020B0604020202020204" pitchFamily="34" charset="0"/>
              </a:rPr>
              <a:pPr/>
              <a:t>‹#›</a:t>
            </a:fld>
            <a:endParaRPr lang="en-ZA" altLang="en-US" smtClean="0">
              <a:solidFill>
                <a:prstClr val="black"/>
              </a:solidFill>
              <a:cs typeface="Arial" panose="020B0604020202020204" pitchFamily="34" charset="0"/>
            </a:endParaRPr>
          </a:p>
        </p:txBody>
      </p:sp>
    </p:spTree>
    <p:extLst>
      <p:ext uri="{BB962C8B-B14F-4D97-AF65-F5344CB8AC3E}">
        <p14:creationId xmlns:p14="http://schemas.microsoft.com/office/powerpoint/2010/main" xmlns="" val="3314047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457540" y="6356827"/>
            <a:ext cx="2132921" cy="364359"/>
          </a:xfrm>
          <a:prstGeom prst="rect">
            <a:avLst/>
          </a:prstGeom>
        </p:spPr>
        <p:txBody>
          <a:bodyPr lIns="104287" tIns="52144" rIns="104287" bIns="52144"/>
          <a:lstStyle>
            <a:lvl1pPr fontAlgn="auto">
              <a:spcBef>
                <a:spcPts val="0"/>
              </a:spcBef>
              <a:spcAft>
                <a:spcPts val="0"/>
              </a:spcAft>
              <a:defRPr>
                <a:latin typeface="+mn-lt"/>
                <a:cs typeface="+mn-cs"/>
              </a:defRPr>
            </a:lvl1pPr>
          </a:lstStyle>
          <a:p>
            <a:pPr>
              <a:defRPr/>
            </a:pPr>
            <a:fld id="{CF64DAFA-A2D5-4AF6-9717-07F50EAE29F5}" type="datetime1">
              <a:rPr lang="en-ZA" smtClean="0">
                <a:solidFill>
                  <a:prstClr val="black"/>
                </a:solidFill>
              </a:rPr>
              <a:pPr>
                <a:defRPr/>
              </a:pPr>
              <a:t>2017/11/08</a:t>
            </a:fld>
            <a:endParaRPr lang="en-US">
              <a:solidFill>
                <a:prstClr val="black"/>
              </a:solidFill>
            </a:endParaRPr>
          </a:p>
        </p:txBody>
      </p:sp>
      <p:sp>
        <p:nvSpPr>
          <p:cNvPr id="3" name="Footer Placeholder 3"/>
          <p:cNvSpPr>
            <a:spLocks noGrp="1"/>
          </p:cNvSpPr>
          <p:nvPr>
            <p:ph type="ftr" sz="quarter" idx="11"/>
          </p:nvPr>
        </p:nvSpPr>
        <p:spPr>
          <a:xfrm>
            <a:off x="3124031" y="6356827"/>
            <a:ext cx="2895939" cy="364359"/>
          </a:xfrm>
          <a:prstGeom prst="rect">
            <a:avLst/>
          </a:prstGeom>
        </p:spPr>
        <p:txBody>
          <a:bodyPr lIns="104287" tIns="52144" rIns="104287" bIns="52144"/>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Slide Number Placeholder 4"/>
          <p:cNvSpPr>
            <a:spLocks noGrp="1"/>
          </p:cNvSpPr>
          <p:nvPr>
            <p:ph type="sldNum" sz="quarter" idx="12"/>
          </p:nvPr>
        </p:nvSpPr>
        <p:spPr>
          <a:xfrm>
            <a:off x="6553539" y="6356827"/>
            <a:ext cx="2132921" cy="364359"/>
          </a:xfrm>
          <a:prstGeom prst="rect">
            <a:avLst/>
          </a:prstGeom>
        </p:spPr>
        <p:txBody>
          <a:bodyPr vert="horz" wrap="square" lIns="104287" tIns="52144" rIns="104287" bIns="52144" numCol="1" anchor="t" anchorCtr="0" compatLnSpc="1">
            <a:prstTxWarp prst="textNoShape">
              <a:avLst/>
            </a:prstTxWarp>
          </a:bodyPr>
          <a:lstStyle>
            <a:lvl1pPr>
              <a:defRPr>
                <a:latin typeface="Calibri" panose="020F0502020204030204" pitchFamily="34" charset="0"/>
              </a:defRPr>
            </a:lvl1pPr>
          </a:lstStyle>
          <a:p>
            <a:fld id="{B70E508B-2614-4D86-9814-920927E0D437}" type="slidenum">
              <a:rPr lang="en-US" altLang="en-US" smtClean="0">
                <a:solidFill>
                  <a:prstClr val="black"/>
                </a:solidFill>
                <a:cs typeface="Arial" panose="020B0604020202020204" pitchFamily="34" charset="0"/>
              </a:rPr>
              <a:pPr/>
              <a:t>‹#›</a:t>
            </a:fld>
            <a:endParaRPr lang="en-US" altLang="en-US" smtClean="0">
              <a:solidFill>
                <a:prstClr val="black"/>
              </a:solidFill>
              <a:cs typeface="Arial" panose="020B0604020202020204" pitchFamily="34" charset="0"/>
            </a:endParaRPr>
          </a:p>
        </p:txBody>
      </p:sp>
    </p:spTree>
    <p:extLst>
      <p:ext uri="{BB962C8B-B14F-4D97-AF65-F5344CB8AC3E}">
        <p14:creationId xmlns:p14="http://schemas.microsoft.com/office/powerpoint/2010/main" xmlns="" val="2750876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Tree>
    <p:extLst>
      <p:ext uri="{BB962C8B-B14F-4D97-AF65-F5344CB8AC3E}">
        <p14:creationId xmlns:p14="http://schemas.microsoft.com/office/powerpoint/2010/main" xmlns="" val="2723482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08352E7-8835-4EDB-BABC-9E53D253580C}" type="datetime1">
              <a:rPr lang="en-ZA" smtClean="0">
                <a:solidFill>
                  <a:prstClr val="black">
                    <a:tint val="75000"/>
                  </a:prstClr>
                </a:solidFill>
              </a:rPr>
              <a:pPr/>
              <a:t>2017/11/08</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a:xfrm>
            <a:off x="5580112" y="6381328"/>
            <a:ext cx="2133600" cy="365125"/>
          </a:xfrm>
        </p:spPr>
        <p:txBody>
          <a:bodyPr/>
          <a:lstStyle>
            <a:lvl1pPr>
              <a:defRPr sz="1600" b="1"/>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386220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76404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xmlns="" val="336051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xmlns="" val="6103511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969772E-BD7F-4E26-AD21-0B08C000B4EB}" type="datetime1">
              <a:rPr lang="en-ZA" smtClean="0">
                <a:solidFill>
                  <a:prstClr val="black">
                    <a:tint val="75000"/>
                  </a:prstClr>
                </a:solidFill>
              </a:rPr>
              <a:pPr/>
              <a:t>2017/11/08</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031166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7BB830-BAE6-47F1-8EDA-F2E65C2095B7}" type="datetime1">
              <a:rPr lang="en-ZA" smtClean="0">
                <a:solidFill>
                  <a:prstClr val="black">
                    <a:tint val="75000"/>
                  </a:prstClr>
                </a:solidFill>
              </a:rPr>
              <a:pPr/>
              <a:t>2017/11/08</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298446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08" y="365798"/>
            <a:ext cx="7886784" cy="1324939"/>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628608" y="1826112"/>
            <a:ext cx="7886784" cy="435069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628608" y="6356827"/>
            <a:ext cx="2056890" cy="364359"/>
          </a:xfrm>
          <a:prstGeom prst="rect">
            <a:avLst/>
          </a:prstGeom>
        </p:spPr>
        <p:txBody>
          <a:bodyPr/>
          <a:lstStyle>
            <a:lvl1pPr fontAlgn="auto">
              <a:spcBef>
                <a:spcPts val="0"/>
              </a:spcBef>
              <a:spcAft>
                <a:spcPts val="0"/>
              </a:spcAft>
              <a:defRPr>
                <a:latin typeface="+mn-lt"/>
                <a:cs typeface="+mn-cs"/>
              </a:defRPr>
            </a:lvl1pPr>
          </a:lstStyle>
          <a:p>
            <a:pPr>
              <a:defRPr/>
            </a:pPr>
            <a:fld id="{00CDAA5F-AB5E-4497-BA8B-1465F4203F47}" type="datetime1">
              <a:rPr lang="en-ZA" smtClean="0">
                <a:solidFill>
                  <a:prstClr val="black"/>
                </a:solidFill>
              </a:rPr>
              <a:pPr>
                <a:defRPr/>
              </a:pPr>
              <a:t>2017/11/08</a:t>
            </a:fld>
            <a:endParaRPr lang="en-ZA">
              <a:solidFill>
                <a:prstClr val="black"/>
              </a:solidFill>
            </a:endParaRPr>
          </a:p>
        </p:txBody>
      </p:sp>
      <p:sp>
        <p:nvSpPr>
          <p:cNvPr id="5" name="Footer Placeholder 4"/>
          <p:cNvSpPr>
            <a:spLocks noGrp="1"/>
          </p:cNvSpPr>
          <p:nvPr>
            <p:ph type="ftr" sz="quarter" idx="11"/>
          </p:nvPr>
        </p:nvSpPr>
        <p:spPr>
          <a:xfrm>
            <a:off x="3028993" y="6356827"/>
            <a:ext cx="3086015" cy="364359"/>
          </a:xfrm>
          <a:prstGeom prst="rect">
            <a:avLst/>
          </a:prstGeom>
        </p:spPr>
        <p:txBody>
          <a:bodyPr/>
          <a:lstStyle>
            <a:lvl1pPr fontAlgn="auto">
              <a:spcBef>
                <a:spcPts val="0"/>
              </a:spcBef>
              <a:spcAft>
                <a:spcPts val="0"/>
              </a:spcAft>
              <a:defRPr>
                <a:latin typeface="+mn-lt"/>
                <a:cs typeface="+mn-cs"/>
              </a:defRPr>
            </a:lvl1pPr>
          </a:lstStyle>
          <a:p>
            <a:pPr>
              <a:defRPr/>
            </a:pPr>
            <a:endParaRPr lang="en-ZA">
              <a:solidFill>
                <a:prstClr val="black"/>
              </a:solidFill>
            </a:endParaRPr>
          </a:p>
        </p:txBody>
      </p:sp>
      <p:sp>
        <p:nvSpPr>
          <p:cNvPr id="6" name="Slide Number Placeholder 5"/>
          <p:cNvSpPr>
            <a:spLocks noGrp="1"/>
          </p:cNvSpPr>
          <p:nvPr>
            <p:ph type="sldNum" sz="quarter" idx="12"/>
          </p:nvPr>
        </p:nvSpPr>
        <p:spPr>
          <a:xfrm>
            <a:off x="6458502" y="6356827"/>
            <a:ext cx="2056890" cy="364359"/>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98DAFFA5-50BA-4A1B-B261-FE33D699F5FC}" type="slidenum">
              <a:rPr lang="en-ZA" altLang="en-US" smtClean="0">
                <a:solidFill>
                  <a:prstClr val="black"/>
                </a:solidFill>
                <a:cs typeface="Arial" panose="020B0604020202020204" pitchFamily="34" charset="0"/>
              </a:rPr>
              <a:pPr/>
              <a:t>‹#›</a:t>
            </a:fld>
            <a:endParaRPr lang="en-ZA" altLang="en-US" smtClean="0">
              <a:solidFill>
                <a:prstClr val="black"/>
              </a:solidFill>
              <a:cs typeface="Arial" panose="020B0604020202020204" pitchFamily="34" charset="0"/>
            </a:endParaRPr>
          </a:p>
        </p:txBody>
      </p:sp>
    </p:spTree>
    <p:extLst>
      <p:ext uri="{BB962C8B-B14F-4D97-AF65-F5344CB8AC3E}">
        <p14:creationId xmlns:p14="http://schemas.microsoft.com/office/powerpoint/2010/main" xmlns="" val="466493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539733-7946-43F0-8533-A2C17A099A3C}" type="datetime1">
              <a:rPr lang="en-ZA" smtClean="0">
                <a:solidFill>
                  <a:prstClr val="black">
                    <a:tint val="75000"/>
                  </a:prstClr>
                </a:solidFill>
              </a:rPr>
              <a:pPr/>
              <a:t>2017/11/08</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568208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ZA"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81B11-1235-426F-87B3-7A7404A804AD}" type="datetime1">
              <a:rPr lang="en-ZA" smtClean="0">
                <a:solidFill>
                  <a:prstClr val="black">
                    <a:tint val="75000"/>
                  </a:prstClr>
                </a:solidFill>
              </a:rPr>
              <a:pPr/>
              <a:t>2017/11/08</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102912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2558002-A369-4238-9EE5-669A9110380B}" type="datetime1">
              <a:rPr lang="en-ZA" smtClean="0">
                <a:solidFill>
                  <a:prstClr val="black">
                    <a:tint val="75000"/>
                  </a:prstClr>
                </a:solidFill>
              </a:rPr>
              <a:pPr/>
              <a:t>2017/11/08</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983417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D4681FA-17CD-48C9-9289-6B8D2282D13E}" type="datetime1">
              <a:rPr lang="en-ZA" smtClean="0">
                <a:solidFill>
                  <a:prstClr val="black">
                    <a:tint val="75000"/>
                  </a:prstClr>
                </a:solidFill>
              </a:rPr>
              <a:pPr/>
              <a:t>2017/11/08</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75870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Tree>
    <p:extLst>
      <p:ext uri="{BB962C8B-B14F-4D97-AF65-F5344CB8AC3E}">
        <p14:creationId xmlns:p14="http://schemas.microsoft.com/office/powerpoint/2010/main" xmlns="" val="1615296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9BA256E-C276-43A2-A61A-D150A1E0AC32}" type="datetime1">
              <a:rPr lang="en-ZA" smtClean="0">
                <a:solidFill>
                  <a:prstClr val="black">
                    <a:tint val="75000"/>
                  </a:prstClr>
                </a:solidFill>
              </a:rPr>
              <a:pPr/>
              <a:t>2017/11/08</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a:xfrm>
            <a:off x="5580112" y="6381328"/>
            <a:ext cx="2133600" cy="365125"/>
          </a:xfrm>
        </p:spPr>
        <p:txBody>
          <a:bodyPr/>
          <a:lstStyle>
            <a:lvl1pPr>
              <a:defRPr sz="1600" b="1"/>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56932047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8474844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xmlns="" val="3626308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xmlns="" val="1774599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381AD41D-AEA5-4AC5-82DC-100B6FDBF208}" type="datetime1">
              <a:rPr lang="en-ZA" smtClean="0">
                <a:solidFill>
                  <a:prstClr val="black">
                    <a:tint val="75000"/>
                  </a:prstClr>
                </a:solidFill>
              </a:rPr>
              <a:pPr/>
              <a:t>2017/11/08</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847775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4534" y="1709460"/>
            <a:ext cx="7885427" cy="2852939"/>
          </a:xfrm>
          <a:prstGeom prst="rect">
            <a:avLst/>
          </a:prstGeom>
        </p:spPr>
        <p:txBody>
          <a:bodyPr anchor="b"/>
          <a:lstStyle>
            <a:lvl1pPr>
              <a:defRPr sz="5131"/>
            </a:lvl1pPr>
          </a:lstStyle>
          <a:p>
            <a:r>
              <a:rPr lang="en-US" smtClean="0"/>
              <a:t>Click to edit Master title style</a:t>
            </a:r>
            <a:endParaRPr lang="en-ZA"/>
          </a:p>
        </p:txBody>
      </p:sp>
      <p:sp>
        <p:nvSpPr>
          <p:cNvPr id="3" name="Text Placeholder 2"/>
          <p:cNvSpPr>
            <a:spLocks noGrp="1"/>
          </p:cNvSpPr>
          <p:nvPr>
            <p:ph type="body" idx="1"/>
          </p:nvPr>
        </p:nvSpPr>
        <p:spPr>
          <a:xfrm>
            <a:off x="624534" y="4589763"/>
            <a:ext cx="7885427" cy="1499197"/>
          </a:xfrm>
          <a:prstGeom prst="rect">
            <a:avLst/>
          </a:prstGeom>
        </p:spPr>
        <p:txBody>
          <a:bodyPr/>
          <a:lstStyle>
            <a:lvl1pPr marL="0" indent="0">
              <a:buNone/>
              <a:defRPr sz="2052">
                <a:solidFill>
                  <a:schemeClr val="tx1">
                    <a:tint val="75000"/>
                  </a:schemeClr>
                </a:solidFill>
              </a:defRPr>
            </a:lvl1pPr>
            <a:lvl2pPr marL="390997" indent="0">
              <a:buNone/>
              <a:defRPr sz="1710">
                <a:solidFill>
                  <a:schemeClr val="tx1">
                    <a:tint val="75000"/>
                  </a:schemeClr>
                </a:solidFill>
              </a:defRPr>
            </a:lvl2pPr>
            <a:lvl3pPr marL="781995" indent="0">
              <a:buNone/>
              <a:defRPr sz="1539">
                <a:solidFill>
                  <a:schemeClr val="tx1">
                    <a:tint val="75000"/>
                  </a:schemeClr>
                </a:solidFill>
              </a:defRPr>
            </a:lvl3pPr>
            <a:lvl4pPr marL="1172992" indent="0">
              <a:buNone/>
              <a:defRPr sz="1368">
                <a:solidFill>
                  <a:schemeClr val="tx1">
                    <a:tint val="75000"/>
                  </a:schemeClr>
                </a:solidFill>
              </a:defRPr>
            </a:lvl4pPr>
            <a:lvl5pPr marL="1563990" indent="0">
              <a:buNone/>
              <a:defRPr sz="1368">
                <a:solidFill>
                  <a:schemeClr val="tx1">
                    <a:tint val="75000"/>
                  </a:schemeClr>
                </a:solidFill>
              </a:defRPr>
            </a:lvl5pPr>
            <a:lvl6pPr marL="1954987" indent="0">
              <a:buNone/>
              <a:defRPr sz="1368">
                <a:solidFill>
                  <a:schemeClr val="tx1">
                    <a:tint val="75000"/>
                  </a:schemeClr>
                </a:solidFill>
              </a:defRPr>
            </a:lvl6pPr>
            <a:lvl7pPr marL="2345985" indent="0">
              <a:buNone/>
              <a:defRPr sz="1368">
                <a:solidFill>
                  <a:schemeClr val="tx1">
                    <a:tint val="75000"/>
                  </a:schemeClr>
                </a:solidFill>
              </a:defRPr>
            </a:lvl7pPr>
            <a:lvl8pPr marL="2736982" indent="0">
              <a:buNone/>
              <a:defRPr sz="1368">
                <a:solidFill>
                  <a:schemeClr val="tx1">
                    <a:tint val="75000"/>
                  </a:schemeClr>
                </a:solidFill>
              </a:defRPr>
            </a:lvl8pPr>
            <a:lvl9pPr marL="3127980" indent="0">
              <a:buNone/>
              <a:defRPr sz="136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08" y="6356827"/>
            <a:ext cx="2056890" cy="364359"/>
          </a:xfrm>
          <a:prstGeom prst="rect">
            <a:avLst/>
          </a:prstGeom>
        </p:spPr>
        <p:txBody>
          <a:bodyPr/>
          <a:lstStyle>
            <a:lvl1pPr fontAlgn="auto">
              <a:spcBef>
                <a:spcPts val="0"/>
              </a:spcBef>
              <a:spcAft>
                <a:spcPts val="0"/>
              </a:spcAft>
              <a:defRPr>
                <a:latin typeface="+mn-lt"/>
                <a:cs typeface="+mn-cs"/>
              </a:defRPr>
            </a:lvl1pPr>
          </a:lstStyle>
          <a:p>
            <a:pPr>
              <a:defRPr/>
            </a:pPr>
            <a:fld id="{90704EDD-19DD-4A7B-BE15-75D8E5E25415}" type="datetime1">
              <a:rPr lang="en-ZA" smtClean="0">
                <a:solidFill>
                  <a:prstClr val="black"/>
                </a:solidFill>
              </a:rPr>
              <a:pPr>
                <a:defRPr/>
              </a:pPr>
              <a:t>2017/11/08</a:t>
            </a:fld>
            <a:endParaRPr lang="en-ZA">
              <a:solidFill>
                <a:prstClr val="black"/>
              </a:solidFill>
            </a:endParaRPr>
          </a:p>
        </p:txBody>
      </p:sp>
      <p:sp>
        <p:nvSpPr>
          <p:cNvPr id="5" name="Footer Placeholder 4"/>
          <p:cNvSpPr>
            <a:spLocks noGrp="1"/>
          </p:cNvSpPr>
          <p:nvPr>
            <p:ph type="ftr" sz="quarter" idx="11"/>
          </p:nvPr>
        </p:nvSpPr>
        <p:spPr>
          <a:xfrm>
            <a:off x="3028993" y="6356827"/>
            <a:ext cx="3086015" cy="364359"/>
          </a:xfrm>
          <a:prstGeom prst="rect">
            <a:avLst/>
          </a:prstGeom>
        </p:spPr>
        <p:txBody>
          <a:bodyPr/>
          <a:lstStyle>
            <a:lvl1pPr fontAlgn="auto">
              <a:spcBef>
                <a:spcPts val="0"/>
              </a:spcBef>
              <a:spcAft>
                <a:spcPts val="0"/>
              </a:spcAft>
              <a:defRPr>
                <a:latin typeface="+mn-lt"/>
                <a:cs typeface="+mn-cs"/>
              </a:defRPr>
            </a:lvl1pPr>
          </a:lstStyle>
          <a:p>
            <a:pPr>
              <a:defRPr/>
            </a:pPr>
            <a:endParaRPr lang="en-ZA">
              <a:solidFill>
                <a:prstClr val="black"/>
              </a:solidFill>
            </a:endParaRPr>
          </a:p>
        </p:txBody>
      </p:sp>
      <p:sp>
        <p:nvSpPr>
          <p:cNvPr id="6" name="Slide Number Placeholder 5"/>
          <p:cNvSpPr>
            <a:spLocks noGrp="1"/>
          </p:cNvSpPr>
          <p:nvPr>
            <p:ph type="sldNum" sz="quarter" idx="12"/>
          </p:nvPr>
        </p:nvSpPr>
        <p:spPr>
          <a:xfrm>
            <a:off x="6458502" y="6356827"/>
            <a:ext cx="2056890" cy="364359"/>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637414E4-DFD2-4117-86D4-F7FD93B2172E}" type="slidenum">
              <a:rPr lang="en-ZA" altLang="en-US" smtClean="0">
                <a:solidFill>
                  <a:prstClr val="black"/>
                </a:solidFill>
                <a:cs typeface="Arial" panose="020B0604020202020204" pitchFamily="34" charset="0"/>
              </a:rPr>
              <a:pPr/>
              <a:t>‹#›</a:t>
            </a:fld>
            <a:endParaRPr lang="en-ZA" altLang="en-US" smtClean="0">
              <a:solidFill>
                <a:prstClr val="black"/>
              </a:solidFill>
              <a:cs typeface="Arial" panose="020B0604020202020204" pitchFamily="34" charset="0"/>
            </a:endParaRPr>
          </a:p>
        </p:txBody>
      </p:sp>
    </p:spTree>
    <p:extLst>
      <p:ext uri="{BB962C8B-B14F-4D97-AF65-F5344CB8AC3E}">
        <p14:creationId xmlns:p14="http://schemas.microsoft.com/office/powerpoint/2010/main" xmlns="" val="352431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05E47-1359-4DB5-B94F-AF20C9768B69}" type="datetime1">
              <a:rPr lang="en-ZA" smtClean="0">
                <a:solidFill>
                  <a:prstClr val="black">
                    <a:tint val="75000"/>
                  </a:prstClr>
                </a:solidFill>
              </a:rPr>
              <a:pPr/>
              <a:t>2017/11/08</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592279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1796FB-B237-4826-867A-CB08AFE81D14}" type="datetime1">
              <a:rPr lang="en-ZA" smtClean="0">
                <a:solidFill>
                  <a:prstClr val="black">
                    <a:tint val="75000"/>
                  </a:prstClr>
                </a:solidFill>
              </a:rPr>
              <a:pPr/>
              <a:t>2017/11/08</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801469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ZA"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BC5B20-7A28-4609-8983-2D7CCD85C3CB}" type="datetime1">
              <a:rPr lang="en-ZA" smtClean="0">
                <a:solidFill>
                  <a:prstClr val="black">
                    <a:tint val="75000"/>
                  </a:prstClr>
                </a:solidFill>
              </a:rPr>
              <a:pPr/>
              <a:t>2017/11/08</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555927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2C89277-58DF-40FE-A2F6-C13A8D4D01D6}" type="datetime1">
              <a:rPr lang="en-ZA" smtClean="0">
                <a:solidFill>
                  <a:prstClr val="black">
                    <a:tint val="75000"/>
                  </a:prstClr>
                </a:solidFill>
              </a:rPr>
              <a:pPr/>
              <a:t>2017/11/08</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683819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E4BB738-6D7A-4C23-AA25-D34B4961D0D9}" type="datetime1">
              <a:rPr lang="en-ZA" smtClean="0">
                <a:solidFill>
                  <a:prstClr val="black">
                    <a:tint val="75000"/>
                  </a:prstClr>
                </a:solidFill>
              </a:rPr>
              <a:pPr/>
              <a:t>2017/11/08</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475514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08" y="365798"/>
            <a:ext cx="7886784" cy="1324939"/>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628608" y="1826112"/>
            <a:ext cx="3877545" cy="435069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36491" y="1826112"/>
            <a:ext cx="3878902" cy="435069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628608" y="6356827"/>
            <a:ext cx="2056890" cy="364359"/>
          </a:xfrm>
          <a:prstGeom prst="rect">
            <a:avLst/>
          </a:prstGeom>
        </p:spPr>
        <p:txBody>
          <a:bodyPr/>
          <a:lstStyle>
            <a:lvl1pPr fontAlgn="auto">
              <a:spcBef>
                <a:spcPts val="0"/>
              </a:spcBef>
              <a:spcAft>
                <a:spcPts val="0"/>
              </a:spcAft>
              <a:defRPr>
                <a:latin typeface="+mn-lt"/>
                <a:cs typeface="+mn-cs"/>
              </a:defRPr>
            </a:lvl1pPr>
          </a:lstStyle>
          <a:p>
            <a:pPr>
              <a:defRPr/>
            </a:pPr>
            <a:fld id="{A6E52C22-81E9-4E3E-8F3F-048F752A9704}" type="datetime1">
              <a:rPr lang="en-ZA" smtClean="0">
                <a:solidFill>
                  <a:prstClr val="black"/>
                </a:solidFill>
              </a:rPr>
              <a:pPr>
                <a:defRPr/>
              </a:pPr>
              <a:t>2017/11/08</a:t>
            </a:fld>
            <a:endParaRPr lang="en-ZA">
              <a:solidFill>
                <a:prstClr val="black"/>
              </a:solidFill>
            </a:endParaRPr>
          </a:p>
        </p:txBody>
      </p:sp>
      <p:sp>
        <p:nvSpPr>
          <p:cNvPr id="6" name="Footer Placeholder 5"/>
          <p:cNvSpPr>
            <a:spLocks noGrp="1"/>
          </p:cNvSpPr>
          <p:nvPr>
            <p:ph type="ftr" sz="quarter" idx="11"/>
          </p:nvPr>
        </p:nvSpPr>
        <p:spPr>
          <a:xfrm>
            <a:off x="3028993" y="6356827"/>
            <a:ext cx="3086015" cy="364359"/>
          </a:xfrm>
          <a:prstGeom prst="rect">
            <a:avLst/>
          </a:prstGeom>
        </p:spPr>
        <p:txBody>
          <a:bodyPr/>
          <a:lstStyle>
            <a:lvl1pPr fontAlgn="auto">
              <a:spcBef>
                <a:spcPts val="0"/>
              </a:spcBef>
              <a:spcAft>
                <a:spcPts val="0"/>
              </a:spcAft>
              <a:defRPr>
                <a:latin typeface="+mn-lt"/>
                <a:cs typeface="+mn-cs"/>
              </a:defRPr>
            </a:lvl1pPr>
          </a:lstStyle>
          <a:p>
            <a:pPr>
              <a:defRPr/>
            </a:pPr>
            <a:endParaRPr lang="en-ZA">
              <a:solidFill>
                <a:prstClr val="black"/>
              </a:solidFill>
            </a:endParaRPr>
          </a:p>
        </p:txBody>
      </p:sp>
      <p:sp>
        <p:nvSpPr>
          <p:cNvPr id="7" name="Slide Number Placeholder 6"/>
          <p:cNvSpPr>
            <a:spLocks noGrp="1"/>
          </p:cNvSpPr>
          <p:nvPr>
            <p:ph type="sldNum" sz="quarter" idx="12"/>
          </p:nvPr>
        </p:nvSpPr>
        <p:spPr>
          <a:xfrm>
            <a:off x="6458502" y="6356827"/>
            <a:ext cx="2056890" cy="364359"/>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D7CF1955-C285-4358-9C39-E74977801CD1}" type="slidenum">
              <a:rPr lang="en-ZA" altLang="en-US" smtClean="0">
                <a:solidFill>
                  <a:prstClr val="black"/>
                </a:solidFill>
                <a:cs typeface="Arial" panose="020B0604020202020204" pitchFamily="34" charset="0"/>
              </a:rPr>
              <a:pPr/>
              <a:t>‹#›</a:t>
            </a:fld>
            <a:endParaRPr lang="en-ZA" altLang="en-US" smtClean="0">
              <a:solidFill>
                <a:prstClr val="black"/>
              </a:solidFill>
              <a:cs typeface="Arial" panose="020B0604020202020204" pitchFamily="34" charset="0"/>
            </a:endParaRPr>
          </a:p>
        </p:txBody>
      </p:sp>
    </p:spTree>
    <p:extLst>
      <p:ext uri="{BB962C8B-B14F-4D97-AF65-F5344CB8AC3E}">
        <p14:creationId xmlns:p14="http://schemas.microsoft.com/office/powerpoint/2010/main" xmlns="" val="2822709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965" y="365798"/>
            <a:ext cx="7886785" cy="1324939"/>
          </a:xfrm>
          <a:prstGeom prst="rect">
            <a:avLst/>
          </a:prstGeom>
        </p:spPr>
        <p:txBody>
          <a:bodyPr/>
          <a:lstStyle/>
          <a:p>
            <a:r>
              <a:rPr lang="en-US" smtClean="0"/>
              <a:t>Click to edit Master title style</a:t>
            </a:r>
            <a:endParaRPr lang="en-ZA"/>
          </a:p>
        </p:txBody>
      </p:sp>
      <p:sp>
        <p:nvSpPr>
          <p:cNvPr id="3" name="Text Placeholder 2"/>
          <p:cNvSpPr>
            <a:spLocks noGrp="1"/>
          </p:cNvSpPr>
          <p:nvPr>
            <p:ph type="body" idx="1"/>
          </p:nvPr>
        </p:nvSpPr>
        <p:spPr>
          <a:xfrm>
            <a:off x="629965" y="1680657"/>
            <a:ext cx="3868041" cy="823766"/>
          </a:xfrm>
          <a:prstGeom prst="rect">
            <a:avLst/>
          </a:prstGeom>
        </p:spPr>
        <p:txBody>
          <a:bodyPr anchor="b"/>
          <a:lstStyle>
            <a:lvl1pPr marL="0" indent="0">
              <a:buNone/>
              <a:defRPr sz="2052" b="1"/>
            </a:lvl1pPr>
            <a:lvl2pPr marL="390997" indent="0">
              <a:buNone/>
              <a:defRPr sz="1710" b="1"/>
            </a:lvl2pPr>
            <a:lvl3pPr marL="781995" indent="0">
              <a:buNone/>
              <a:defRPr sz="1539" b="1"/>
            </a:lvl3pPr>
            <a:lvl4pPr marL="1172992" indent="0">
              <a:buNone/>
              <a:defRPr sz="1368" b="1"/>
            </a:lvl4pPr>
            <a:lvl5pPr marL="1563990" indent="0">
              <a:buNone/>
              <a:defRPr sz="1368" b="1"/>
            </a:lvl5pPr>
            <a:lvl6pPr marL="1954987" indent="0">
              <a:buNone/>
              <a:defRPr sz="1368" b="1"/>
            </a:lvl6pPr>
            <a:lvl7pPr marL="2345985" indent="0">
              <a:buNone/>
              <a:defRPr sz="1368" b="1"/>
            </a:lvl7pPr>
            <a:lvl8pPr marL="2736982" indent="0">
              <a:buNone/>
              <a:defRPr sz="1368" b="1"/>
            </a:lvl8pPr>
            <a:lvl9pPr marL="3127980" indent="0">
              <a:buNone/>
              <a:defRPr sz="1368" b="1"/>
            </a:lvl9pPr>
          </a:lstStyle>
          <a:p>
            <a:pPr lvl="0"/>
            <a:r>
              <a:rPr lang="en-US" smtClean="0"/>
              <a:t>Click to edit Master text styles</a:t>
            </a:r>
          </a:p>
        </p:txBody>
      </p:sp>
      <p:sp>
        <p:nvSpPr>
          <p:cNvPr id="4" name="Content Placeholder 3"/>
          <p:cNvSpPr>
            <a:spLocks noGrp="1"/>
          </p:cNvSpPr>
          <p:nvPr>
            <p:ph sz="half" idx="2"/>
          </p:nvPr>
        </p:nvSpPr>
        <p:spPr>
          <a:xfrm>
            <a:off x="629965" y="2504424"/>
            <a:ext cx="3868041" cy="368534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29702" y="1680657"/>
            <a:ext cx="3887049" cy="823766"/>
          </a:xfrm>
          <a:prstGeom prst="rect">
            <a:avLst/>
          </a:prstGeom>
        </p:spPr>
        <p:txBody>
          <a:bodyPr anchor="b"/>
          <a:lstStyle>
            <a:lvl1pPr marL="0" indent="0">
              <a:buNone/>
              <a:defRPr sz="2052" b="1"/>
            </a:lvl1pPr>
            <a:lvl2pPr marL="390997" indent="0">
              <a:buNone/>
              <a:defRPr sz="1710" b="1"/>
            </a:lvl2pPr>
            <a:lvl3pPr marL="781995" indent="0">
              <a:buNone/>
              <a:defRPr sz="1539" b="1"/>
            </a:lvl3pPr>
            <a:lvl4pPr marL="1172992" indent="0">
              <a:buNone/>
              <a:defRPr sz="1368" b="1"/>
            </a:lvl4pPr>
            <a:lvl5pPr marL="1563990" indent="0">
              <a:buNone/>
              <a:defRPr sz="1368" b="1"/>
            </a:lvl5pPr>
            <a:lvl6pPr marL="1954987" indent="0">
              <a:buNone/>
              <a:defRPr sz="1368" b="1"/>
            </a:lvl6pPr>
            <a:lvl7pPr marL="2345985" indent="0">
              <a:buNone/>
              <a:defRPr sz="1368" b="1"/>
            </a:lvl7pPr>
            <a:lvl8pPr marL="2736982" indent="0">
              <a:buNone/>
              <a:defRPr sz="1368" b="1"/>
            </a:lvl8pPr>
            <a:lvl9pPr marL="3127980" indent="0">
              <a:buNone/>
              <a:defRPr sz="1368" b="1"/>
            </a:lvl9pPr>
          </a:lstStyle>
          <a:p>
            <a:pPr lvl="0"/>
            <a:r>
              <a:rPr lang="en-US" smtClean="0"/>
              <a:t>Click to edit Master text styles</a:t>
            </a:r>
          </a:p>
        </p:txBody>
      </p:sp>
      <p:sp>
        <p:nvSpPr>
          <p:cNvPr id="6" name="Content Placeholder 5"/>
          <p:cNvSpPr>
            <a:spLocks noGrp="1"/>
          </p:cNvSpPr>
          <p:nvPr>
            <p:ph sz="quarter" idx="4"/>
          </p:nvPr>
        </p:nvSpPr>
        <p:spPr>
          <a:xfrm>
            <a:off x="4629702" y="2504424"/>
            <a:ext cx="3887049" cy="368534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a:xfrm>
            <a:off x="628608" y="6356827"/>
            <a:ext cx="2056890" cy="364359"/>
          </a:xfrm>
          <a:prstGeom prst="rect">
            <a:avLst/>
          </a:prstGeom>
        </p:spPr>
        <p:txBody>
          <a:bodyPr/>
          <a:lstStyle>
            <a:lvl1pPr fontAlgn="auto">
              <a:spcBef>
                <a:spcPts val="0"/>
              </a:spcBef>
              <a:spcAft>
                <a:spcPts val="0"/>
              </a:spcAft>
              <a:defRPr>
                <a:latin typeface="+mn-lt"/>
                <a:cs typeface="+mn-cs"/>
              </a:defRPr>
            </a:lvl1pPr>
          </a:lstStyle>
          <a:p>
            <a:pPr>
              <a:defRPr/>
            </a:pPr>
            <a:fld id="{A72E4205-B915-4549-983C-6FA6F71B16AD}" type="datetime1">
              <a:rPr lang="en-ZA" smtClean="0">
                <a:solidFill>
                  <a:prstClr val="black"/>
                </a:solidFill>
              </a:rPr>
              <a:pPr>
                <a:defRPr/>
              </a:pPr>
              <a:t>2017/11/08</a:t>
            </a:fld>
            <a:endParaRPr lang="en-ZA">
              <a:solidFill>
                <a:prstClr val="black"/>
              </a:solidFill>
            </a:endParaRPr>
          </a:p>
        </p:txBody>
      </p:sp>
      <p:sp>
        <p:nvSpPr>
          <p:cNvPr id="8" name="Footer Placeholder 7"/>
          <p:cNvSpPr>
            <a:spLocks noGrp="1"/>
          </p:cNvSpPr>
          <p:nvPr>
            <p:ph type="ftr" sz="quarter" idx="11"/>
          </p:nvPr>
        </p:nvSpPr>
        <p:spPr>
          <a:xfrm>
            <a:off x="3028993" y="6356827"/>
            <a:ext cx="3086015" cy="364359"/>
          </a:xfrm>
          <a:prstGeom prst="rect">
            <a:avLst/>
          </a:prstGeom>
        </p:spPr>
        <p:txBody>
          <a:bodyPr/>
          <a:lstStyle>
            <a:lvl1pPr fontAlgn="auto">
              <a:spcBef>
                <a:spcPts val="0"/>
              </a:spcBef>
              <a:spcAft>
                <a:spcPts val="0"/>
              </a:spcAft>
              <a:defRPr>
                <a:latin typeface="+mn-lt"/>
                <a:cs typeface="+mn-cs"/>
              </a:defRPr>
            </a:lvl1pPr>
          </a:lstStyle>
          <a:p>
            <a:pPr>
              <a:defRPr/>
            </a:pPr>
            <a:endParaRPr lang="en-ZA">
              <a:solidFill>
                <a:prstClr val="black"/>
              </a:solidFill>
            </a:endParaRPr>
          </a:p>
        </p:txBody>
      </p:sp>
      <p:sp>
        <p:nvSpPr>
          <p:cNvPr id="9" name="Slide Number Placeholder 8"/>
          <p:cNvSpPr>
            <a:spLocks noGrp="1"/>
          </p:cNvSpPr>
          <p:nvPr>
            <p:ph type="sldNum" sz="quarter" idx="12"/>
          </p:nvPr>
        </p:nvSpPr>
        <p:spPr>
          <a:xfrm>
            <a:off x="6458502" y="6356827"/>
            <a:ext cx="2056890" cy="364359"/>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13C4EA24-424D-4128-AB81-391529F10754}" type="slidenum">
              <a:rPr lang="en-ZA" altLang="en-US" smtClean="0">
                <a:solidFill>
                  <a:prstClr val="black"/>
                </a:solidFill>
                <a:cs typeface="Arial" panose="020B0604020202020204" pitchFamily="34" charset="0"/>
              </a:rPr>
              <a:pPr/>
              <a:t>‹#›</a:t>
            </a:fld>
            <a:endParaRPr lang="en-ZA" altLang="en-US" smtClean="0">
              <a:solidFill>
                <a:prstClr val="black"/>
              </a:solidFill>
              <a:cs typeface="Arial" panose="020B0604020202020204" pitchFamily="34" charset="0"/>
            </a:endParaRPr>
          </a:p>
        </p:txBody>
      </p:sp>
    </p:spTree>
    <p:extLst>
      <p:ext uri="{BB962C8B-B14F-4D97-AF65-F5344CB8AC3E}">
        <p14:creationId xmlns:p14="http://schemas.microsoft.com/office/powerpoint/2010/main" xmlns="" val="523600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08" y="365798"/>
            <a:ext cx="7886784" cy="1324939"/>
          </a:xfrm>
          <a:prstGeom prst="rect">
            <a:avLst/>
          </a:prstGeom>
        </p:spPr>
        <p:txBody>
          <a:bodyPr/>
          <a:lstStyle/>
          <a:p>
            <a:r>
              <a:rPr lang="en-US" smtClean="0"/>
              <a:t>Click to edit Master title style</a:t>
            </a:r>
            <a:endParaRPr lang="en-ZA"/>
          </a:p>
        </p:txBody>
      </p:sp>
      <p:sp>
        <p:nvSpPr>
          <p:cNvPr id="3" name="Date Placeholder 2"/>
          <p:cNvSpPr>
            <a:spLocks noGrp="1"/>
          </p:cNvSpPr>
          <p:nvPr>
            <p:ph type="dt" sz="half" idx="10"/>
          </p:nvPr>
        </p:nvSpPr>
        <p:spPr>
          <a:xfrm>
            <a:off x="628608" y="6356827"/>
            <a:ext cx="2056890" cy="364359"/>
          </a:xfrm>
          <a:prstGeom prst="rect">
            <a:avLst/>
          </a:prstGeom>
        </p:spPr>
        <p:txBody>
          <a:bodyPr/>
          <a:lstStyle>
            <a:lvl1pPr fontAlgn="auto">
              <a:spcBef>
                <a:spcPts val="0"/>
              </a:spcBef>
              <a:spcAft>
                <a:spcPts val="0"/>
              </a:spcAft>
              <a:defRPr>
                <a:latin typeface="+mn-lt"/>
                <a:cs typeface="+mn-cs"/>
              </a:defRPr>
            </a:lvl1pPr>
          </a:lstStyle>
          <a:p>
            <a:pPr>
              <a:defRPr/>
            </a:pPr>
            <a:fld id="{C8527F49-CA9E-4536-A557-ACE60784DA45}" type="datetime1">
              <a:rPr lang="en-ZA" smtClean="0">
                <a:solidFill>
                  <a:prstClr val="black"/>
                </a:solidFill>
              </a:rPr>
              <a:pPr>
                <a:defRPr/>
              </a:pPr>
              <a:t>2017/11/08</a:t>
            </a:fld>
            <a:endParaRPr lang="en-ZA">
              <a:solidFill>
                <a:prstClr val="black"/>
              </a:solidFill>
            </a:endParaRPr>
          </a:p>
        </p:txBody>
      </p:sp>
      <p:sp>
        <p:nvSpPr>
          <p:cNvPr id="4" name="Footer Placeholder 3"/>
          <p:cNvSpPr>
            <a:spLocks noGrp="1"/>
          </p:cNvSpPr>
          <p:nvPr>
            <p:ph type="ftr" sz="quarter" idx="11"/>
          </p:nvPr>
        </p:nvSpPr>
        <p:spPr>
          <a:xfrm>
            <a:off x="3028993" y="6356827"/>
            <a:ext cx="3086015" cy="364359"/>
          </a:xfrm>
          <a:prstGeom prst="rect">
            <a:avLst/>
          </a:prstGeom>
        </p:spPr>
        <p:txBody>
          <a:bodyPr/>
          <a:lstStyle>
            <a:lvl1pPr fontAlgn="auto">
              <a:spcBef>
                <a:spcPts val="0"/>
              </a:spcBef>
              <a:spcAft>
                <a:spcPts val="0"/>
              </a:spcAft>
              <a:defRPr>
                <a:latin typeface="+mn-lt"/>
                <a:cs typeface="+mn-cs"/>
              </a:defRPr>
            </a:lvl1pPr>
          </a:lstStyle>
          <a:p>
            <a:pPr>
              <a:defRPr/>
            </a:pPr>
            <a:endParaRPr lang="en-ZA">
              <a:solidFill>
                <a:prstClr val="black"/>
              </a:solidFill>
            </a:endParaRPr>
          </a:p>
        </p:txBody>
      </p:sp>
      <p:sp>
        <p:nvSpPr>
          <p:cNvPr id="5" name="Slide Number Placeholder 4"/>
          <p:cNvSpPr>
            <a:spLocks noGrp="1"/>
          </p:cNvSpPr>
          <p:nvPr>
            <p:ph type="sldNum" sz="quarter" idx="12"/>
          </p:nvPr>
        </p:nvSpPr>
        <p:spPr>
          <a:xfrm>
            <a:off x="6458502" y="6356827"/>
            <a:ext cx="2056890" cy="364359"/>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71D9DDA7-FF73-466C-9757-7BBCF440E328}" type="slidenum">
              <a:rPr lang="en-ZA" altLang="en-US" smtClean="0">
                <a:solidFill>
                  <a:prstClr val="black"/>
                </a:solidFill>
                <a:cs typeface="Arial" panose="020B0604020202020204" pitchFamily="34" charset="0"/>
              </a:rPr>
              <a:pPr/>
              <a:t>‹#›</a:t>
            </a:fld>
            <a:endParaRPr lang="en-ZA" altLang="en-US" smtClean="0">
              <a:solidFill>
                <a:prstClr val="black"/>
              </a:solidFill>
              <a:cs typeface="Arial" panose="020B0604020202020204" pitchFamily="34" charset="0"/>
            </a:endParaRPr>
          </a:p>
        </p:txBody>
      </p:sp>
    </p:spTree>
    <p:extLst>
      <p:ext uri="{BB962C8B-B14F-4D97-AF65-F5344CB8AC3E}">
        <p14:creationId xmlns:p14="http://schemas.microsoft.com/office/powerpoint/2010/main" xmlns="" val="22270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08" y="6356827"/>
            <a:ext cx="2056890" cy="364359"/>
          </a:xfrm>
          <a:prstGeom prst="rect">
            <a:avLst/>
          </a:prstGeom>
        </p:spPr>
        <p:txBody>
          <a:bodyPr/>
          <a:lstStyle>
            <a:lvl1pPr fontAlgn="auto">
              <a:spcBef>
                <a:spcPts val="0"/>
              </a:spcBef>
              <a:spcAft>
                <a:spcPts val="0"/>
              </a:spcAft>
              <a:defRPr>
                <a:latin typeface="+mn-lt"/>
                <a:cs typeface="+mn-cs"/>
              </a:defRPr>
            </a:lvl1pPr>
          </a:lstStyle>
          <a:p>
            <a:pPr>
              <a:defRPr/>
            </a:pPr>
            <a:fld id="{6CADFB0E-7A94-4655-958F-D8CD94CEAD1F}" type="datetime1">
              <a:rPr lang="en-ZA" smtClean="0">
                <a:solidFill>
                  <a:prstClr val="black"/>
                </a:solidFill>
              </a:rPr>
              <a:pPr>
                <a:defRPr/>
              </a:pPr>
              <a:t>2017/11/08</a:t>
            </a:fld>
            <a:endParaRPr lang="en-ZA">
              <a:solidFill>
                <a:prstClr val="black"/>
              </a:solidFill>
            </a:endParaRPr>
          </a:p>
        </p:txBody>
      </p:sp>
      <p:sp>
        <p:nvSpPr>
          <p:cNvPr id="3" name="Footer Placeholder 2"/>
          <p:cNvSpPr>
            <a:spLocks noGrp="1"/>
          </p:cNvSpPr>
          <p:nvPr>
            <p:ph type="ftr" sz="quarter" idx="11"/>
          </p:nvPr>
        </p:nvSpPr>
        <p:spPr>
          <a:xfrm>
            <a:off x="3028993" y="6356827"/>
            <a:ext cx="3086015" cy="364359"/>
          </a:xfrm>
          <a:prstGeom prst="rect">
            <a:avLst/>
          </a:prstGeom>
        </p:spPr>
        <p:txBody>
          <a:bodyPr/>
          <a:lstStyle>
            <a:lvl1pPr fontAlgn="auto">
              <a:spcBef>
                <a:spcPts val="0"/>
              </a:spcBef>
              <a:spcAft>
                <a:spcPts val="0"/>
              </a:spcAft>
              <a:defRPr>
                <a:latin typeface="+mn-lt"/>
                <a:cs typeface="+mn-cs"/>
              </a:defRPr>
            </a:lvl1pPr>
          </a:lstStyle>
          <a:p>
            <a:pPr>
              <a:defRPr/>
            </a:pPr>
            <a:endParaRPr lang="en-ZA">
              <a:solidFill>
                <a:prstClr val="black"/>
              </a:solidFill>
            </a:endParaRPr>
          </a:p>
        </p:txBody>
      </p:sp>
      <p:sp>
        <p:nvSpPr>
          <p:cNvPr id="4" name="Slide Number Placeholder 3"/>
          <p:cNvSpPr>
            <a:spLocks noGrp="1"/>
          </p:cNvSpPr>
          <p:nvPr>
            <p:ph type="sldNum" sz="quarter" idx="12"/>
          </p:nvPr>
        </p:nvSpPr>
        <p:spPr>
          <a:xfrm>
            <a:off x="6458502" y="6356827"/>
            <a:ext cx="2056890" cy="364359"/>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6E1D9502-67F0-4D5F-81CD-76AAB0F6001B}" type="slidenum">
              <a:rPr lang="en-ZA" altLang="en-US" smtClean="0">
                <a:solidFill>
                  <a:prstClr val="black"/>
                </a:solidFill>
                <a:cs typeface="Arial" panose="020B0604020202020204" pitchFamily="34" charset="0"/>
              </a:rPr>
              <a:pPr/>
              <a:t>‹#›</a:t>
            </a:fld>
            <a:endParaRPr lang="en-ZA" altLang="en-US" smtClean="0">
              <a:solidFill>
                <a:prstClr val="black"/>
              </a:solidFill>
              <a:cs typeface="Arial" panose="020B0604020202020204" pitchFamily="34" charset="0"/>
            </a:endParaRPr>
          </a:p>
        </p:txBody>
      </p:sp>
    </p:spTree>
    <p:extLst>
      <p:ext uri="{BB962C8B-B14F-4D97-AF65-F5344CB8AC3E}">
        <p14:creationId xmlns:p14="http://schemas.microsoft.com/office/powerpoint/2010/main" xmlns="" val="23890207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965" y="456528"/>
            <a:ext cx="2948889" cy="1601448"/>
          </a:xfrm>
          <a:prstGeom prst="rect">
            <a:avLst/>
          </a:prstGeom>
        </p:spPr>
        <p:txBody>
          <a:bodyPr anchor="b"/>
          <a:lstStyle>
            <a:lvl1pPr>
              <a:defRPr sz="2737"/>
            </a:lvl1pPr>
          </a:lstStyle>
          <a:p>
            <a:r>
              <a:rPr lang="en-US" smtClean="0"/>
              <a:t>Click to edit Master title style</a:t>
            </a:r>
            <a:endParaRPr lang="en-ZA"/>
          </a:p>
        </p:txBody>
      </p:sp>
      <p:sp>
        <p:nvSpPr>
          <p:cNvPr id="3" name="Content Placeholder 2"/>
          <p:cNvSpPr>
            <a:spLocks noGrp="1"/>
          </p:cNvSpPr>
          <p:nvPr>
            <p:ph idx="1"/>
          </p:nvPr>
        </p:nvSpPr>
        <p:spPr>
          <a:xfrm>
            <a:off x="3887049" y="987944"/>
            <a:ext cx="4629701" cy="4873472"/>
          </a:xfrm>
          <a:prstGeom prst="rect">
            <a:avLst/>
          </a:prstGeom>
        </p:spPr>
        <p:txBody>
          <a:bodyPr/>
          <a:lstStyle>
            <a:lvl1pPr>
              <a:defRPr sz="2737"/>
            </a:lvl1pPr>
            <a:lvl2pPr>
              <a:defRPr sz="2395"/>
            </a:lvl2pPr>
            <a:lvl3pPr>
              <a:defRPr sz="2052"/>
            </a:lvl3pPr>
            <a:lvl4pPr>
              <a:defRPr sz="1710"/>
            </a:lvl4pPr>
            <a:lvl5pPr>
              <a:defRPr sz="1710"/>
            </a:lvl5pPr>
            <a:lvl6pPr>
              <a:defRPr sz="1710"/>
            </a:lvl6pPr>
            <a:lvl7pPr>
              <a:defRPr sz="1710"/>
            </a:lvl7pPr>
            <a:lvl8pPr>
              <a:defRPr sz="1710"/>
            </a:lvl8pPr>
            <a:lvl9pPr>
              <a:defRPr sz="171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29965" y="2057977"/>
            <a:ext cx="2948889" cy="3810640"/>
          </a:xfrm>
          <a:prstGeom prst="rect">
            <a:avLst/>
          </a:prstGeom>
        </p:spPr>
        <p:txBody>
          <a:bodyPr/>
          <a:lstStyle>
            <a:lvl1pPr marL="0" indent="0">
              <a:buNone/>
              <a:defRPr sz="1368"/>
            </a:lvl1pPr>
            <a:lvl2pPr marL="390997" indent="0">
              <a:buNone/>
              <a:defRPr sz="1197"/>
            </a:lvl2pPr>
            <a:lvl3pPr marL="781995" indent="0">
              <a:buNone/>
              <a:defRPr sz="1026"/>
            </a:lvl3pPr>
            <a:lvl4pPr marL="1172992" indent="0">
              <a:buNone/>
              <a:defRPr sz="855"/>
            </a:lvl4pPr>
            <a:lvl5pPr marL="1563990" indent="0">
              <a:buNone/>
              <a:defRPr sz="855"/>
            </a:lvl5pPr>
            <a:lvl6pPr marL="1954987" indent="0">
              <a:buNone/>
              <a:defRPr sz="855"/>
            </a:lvl6pPr>
            <a:lvl7pPr marL="2345985" indent="0">
              <a:buNone/>
              <a:defRPr sz="855"/>
            </a:lvl7pPr>
            <a:lvl8pPr marL="2736982" indent="0">
              <a:buNone/>
              <a:defRPr sz="855"/>
            </a:lvl8pPr>
            <a:lvl9pPr marL="3127980" indent="0">
              <a:buNone/>
              <a:defRPr sz="855"/>
            </a:lvl9pPr>
          </a:lstStyle>
          <a:p>
            <a:pPr lvl="0"/>
            <a:r>
              <a:rPr lang="en-US" smtClean="0"/>
              <a:t>Click to edit Master text styles</a:t>
            </a:r>
          </a:p>
        </p:txBody>
      </p:sp>
      <p:sp>
        <p:nvSpPr>
          <p:cNvPr id="5" name="Date Placeholder 4"/>
          <p:cNvSpPr>
            <a:spLocks noGrp="1"/>
          </p:cNvSpPr>
          <p:nvPr>
            <p:ph type="dt" sz="half" idx="10"/>
          </p:nvPr>
        </p:nvSpPr>
        <p:spPr>
          <a:xfrm>
            <a:off x="628608" y="6356827"/>
            <a:ext cx="2056890" cy="364359"/>
          </a:xfrm>
          <a:prstGeom prst="rect">
            <a:avLst/>
          </a:prstGeom>
        </p:spPr>
        <p:txBody>
          <a:bodyPr/>
          <a:lstStyle>
            <a:lvl1pPr fontAlgn="auto">
              <a:spcBef>
                <a:spcPts val="0"/>
              </a:spcBef>
              <a:spcAft>
                <a:spcPts val="0"/>
              </a:spcAft>
              <a:defRPr>
                <a:latin typeface="+mn-lt"/>
                <a:cs typeface="+mn-cs"/>
              </a:defRPr>
            </a:lvl1pPr>
          </a:lstStyle>
          <a:p>
            <a:pPr>
              <a:defRPr/>
            </a:pPr>
            <a:fld id="{1BD63658-CBB4-462F-B58A-A18EB4FBDF4E}" type="datetime1">
              <a:rPr lang="en-ZA" smtClean="0">
                <a:solidFill>
                  <a:prstClr val="black"/>
                </a:solidFill>
              </a:rPr>
              <a:pPr>
                <a:defRPr/>
              </a:pPr>
              <a:t>2017/11/08</a:t>
            </a:fld>
            <a:endParaRPr lang="en-ZA">
              <a:solidFill>
                <a:prstClr val="black"/>
              </a:solidFill>
            </a:endParaRPr>
          </a:p>
        </p:txBody>
      </p:sp>
      <p:sp>
        <p:nvSpPr>
          <p:cNvPr id="6" name="Footer Placeholder 5"/>
          <p:cNvSpPr>
            <a:spLocks noGrp="1"/>
          </p:cNvSpPr>
          <p:nvPr>
            <p:ph type="ftr" sz="quarter" idx="11"/>
          </p:nvPr>
        </p:nvSpPr>
        <p:spPr>
          <a:xfrm>
            <a:off x="3028993" y="6356827"/>
            <a:ext cx="3086015" cy="364359"/>
          </a:xfrm>
          <a:prstGeom prst="rect">
            <a:avLst/>
          </a:prstGeom>
        </p:spPr>
        <p:txBody>
          <a:bodyPr/>
          <a:lstStyle>
            <a:lvl1pPr fontAlgn="auto">
              <a:spcBef>
                <a:spcPts val="0"/>
              </a:spcBef>
              <a:spcAft>
                <a:spcPts val="0"/>
              </a:spcAft>
              <a:defRPr>
                <a:latin typeface="+mn-lt"/>
                <a:cs typeface="+mn-cs"/>
              </a:defRPr>
            </a:lvl1pPr>
          </a:lstStyle>
          <a:p>
            <a:pPr>
              <a:defRPr/>
            </a:pPr>
            <a:endParaRPr lang="en-ZA">
              <a:solidFill>
                <a:prstClr val="black"/>
              </a:solidFill>
            </a:endParaRPr>
          </a:p>
        </p:txBody>
      </p:sp>
      <p:sp>
        <p:nvSpPr>
          <p:cNvPr id="7" name="Slide Number Placeholder 6"/>
          <p:cNvSpPr>
            <a:spLocks noGrp="1"/>
          </p:cNvSpPr>
          <p:nvPr>
            <p:ph type="sldNum" sz="quarter" idx="12"/>
          </p:nvPr>
        </p:nvSpPr>
        <p:spPr>
          <a:xfrm>
            <a:off x="6458502" y="6356827"/>
            <a:ext cx="2056890" cy="364359"/>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B960E529-DC76-4BFD-B0BD-4C6B6D8F2F91}" type="slidenum">
              <a:rPr lang="en-ZA" altLang="en-US" smtClean="0">
                <a:solidFill>
                  <a:prstClr val="black"/>
                </a:solidFill>
                <a:cs typeface="Arial" panose="020B0604020202020204" pitchFamily="34" charset="0"/>
              </a:rPr>
              <a:pPr/>
              <a:t>‹#›</a:t>
            </a:fld>
            <a:endParaRPr lang="en-ZA" altLang="en-US" smtClean="0">
              <a:solidFill>
                <a:prstClr val="black"/>
              </a:solidFill>
              <a:cs typeface="Arial" panose="020B0604020202020204" pitchFamily="34" charset="0"/>
            </a:endParaRPr>
          </a:p>
        </p:txBody>
      </p:sp>
    </p:spTree>
    <p:extLst>
      <p:ext uri="{BB962C8B-B14F-4D97-AF65-F5344CB8AC3E}">
        <p14:creationId xmlns:p14="http://schemas.microsoft.com/office/powerpoint/2010/main" xmlns="" val="2450740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965" y="456528"/>
            <a:ext cx="2948889" cy="1601448"/>
          </a:xfrm>
          <a:prstGeom prst="rect">
            <a:avLst/>
          </a:prstGeom>
        </p:spPr>
        <p:txBody>
          <a:bodyPr anchor="b"/>
          <a:lstStyle>
            <a:lvl1pPr>
              <a:defRPr sz="2737"/>
            </a:lvl1pPr>
          </a:lstStyle>
          <a:p>
            <a:r>
              <a:rPr lang="en-US" smtClean="0"/>
              <a:t>Click to edit Master title style</a:t>
            </a:r>
            <a:endParaRPr lang="en-ZA"/>
          </a:p>
        </p:txBody>
      </p:sp>
      <p:sp>
        <p:nvSpPr>
          <p:cNvPr id="3" name="Picture Placeholder 2"/>
          <p:cNvSpPr>
            <a:spLocks noGrp="1"/>
          </p:cNvSpPr>
          <p:nvPr>
            <p:ph type="pic" idx="1"/>
          </p:nvPr>
        </p:nvSpPr>
        <p:spPr>
          <a:xfrm>
            <a:off x="3887049" y="987944"/>
            <a:ext cx="4629701" cy="4873472"/>
          </a:xfrm>
          <a:prstGeom prst="rect">
            <a:avLst/>
          </a:prstGeom>
        </p:spPr>
        <p:txBody>
          <a:bodyPr/>
          <a:lstStyle>
            <a:lvl1pPr marL="0" indent="0">
              <a:buNone/>
              <a:defRPr sz="2737"/>
            </a:lvl1pPr>
            <a:lvl2pPr marL="390997" indent="0">
              <a:buNone/>
              <a:defRPr sz="2395"/>
            </a:lvl2pPr>
            <a:lvl3pPr marL="781995" indent="0">
              <a:buNone/>
              <a:defRPr sz="2052"/>
            </a:lvl3pPr>
            <a:lvl4pPr marL="1172992" indent="0">
              <a:buNone/>
              <a:defRPr sz="1710"/>
            </a:lvl4pPr>
            <a:lvl5pPr marL="1563990" indent="0">
              <a:buNone/>
              <a:defRPr sz="1710"/>
            </a:lvl5pPr>
            <a:lvl6pPr marL="1954987" indent="0">
              <a:buNone/>
              <a:defRPr sz="1710"/>
            </a:lvl6pPr>
            <a:lvl7pPr marL="2345985" indent="0">
              <a:buNone/>
              <a:defRPr sz="1710"/>
            </a:lvl7pPr>
            <a:lvl8pPr marL="2736982" indent="0">
              <a:buNone/>
              <a:defRPr sz="1710"/>
            </a:lvl8pPr>
            <a:lvl9pPr marL="3127980" indent="0">
              <a:buNone/>
              <a:defRPr sz="1710"/>
            </a:lvl9pPr>
          </a:lstStyle>
          <a:p>
            <a:pPr lvl="0"/>
            <a:endParaRPr lang="en-ZA" noProof="0" dirty="0"/>
          </a:p>
        </p:txBody>
      </p:sp>
      <p:sp>
        <p:nvSpPr>
          <p:cNvPr id="4" name="Text Placeholder 3"/>
          <p:cNvSpPr>
            <a:spLocks noGrp="1"/>
          </p:cNvSpPr>
          <p:nvPr>
            <p:ph type="body" sz="half" idx="2"/>
          </p:nvPr>
        </p:nvSpPr>
        <p:spPr>
          <a:xfrm>
            <a:off x="629965" y="2057977"/>
            <a:ext cx="2948889" cy="3810640"/>
          </a:xfrm>
          <a:prstGeom prst="rect">
            <a:avLst/>
          </a:prstGeom>
        </p:spPr>
        <p:txBody>
          <a:bodyPr/>
          <a:lstStyle>
            <a:lvl1pPr marL="0" indent="0">
              <a:buNone/>
              <a:defRPr sz="1368"/>
            </a:lvl1pPr>
            <a:lvl2pPr marL="390997" indent="0">
              <a:buNone/>
              <a:defRPr sz="1197"/>
            </a:lvl2pPr>
            <a:lvl3pPr marL="781995" indent="0">
              <a:buNone/>
              <a:defRPr sz="1026"/>
            </a:lvl3pPr>
            <a:lvl4pPr marL="1172992" indent="0">
              <a:buNone/>
              <a:defRPr sz="855"/>
            </a:lvl4pPr>
            <a:lvl5pPr marL="1563990" indent="0">
              <a:buNone/>
              <a:defRPr sz="855"/>
            </a:lvl5pPr>
            <a:lvl6pPr marL="1954987" indent="0">
              <a:buNone/>
              <a:defRPr sz="855"/>
            </a:lvl6pPr>
            <a:lvl7pPr marL="2345985" indent="0">
              <a:buNone/>
              <a:defRPr sz="855"/>
            </a:lvl7pPr>
            <a:lvl8pPr marL="2736982" indent="0">
              <a:buNone/>
              <a:defRPr sz="855"/>
            </a:lvl8pPr>
            <a:lvl9pPr marL="3127980" indent="0">
              <a:buNone/>
              <a:defRPr sz="855"/>
            </a:lvl9pPr>
          </a:lstStyle>
          <a:p>
            <a:pPr lvl="0"/>
            <a:r>
              <a:rPr lang="en-US" smtClean="0"/>
              <a:t>Click to edit Master text styles</a:t>
            </a:r>
          </a:p>
        </p:txBody>
      </p:sp>
      <p:sp>
        <p:nvSpPr>
          <p:cNvPr id="5" name="Date Placeholder 4"/>
          <p:cNvSpPr>
            <a:spLocks noGrp="1"/>
          </p:cNvSpPr>
          <p:nvPr>
            <p:ph type="dt" sz="half" idx="10"/>
          </p:nvPr>
        </p:nvSpPr>
        <p:spPr>
          <a:xfrm>
            <a:off x="628608" y="6356827"/>
            <a:ext cx="2056890" cy="364359"/>
          </a:xfrm>
          <a:prstGeom prst="rect">
            <a:avLst/>
          </a:prstGeom>
        </p:spPr>
        <p:txBody>
          <a:bodyPr/>
          <a:lstStyle>
            <a:lvl1pPr fontAlgn="auto">
              <a:spcBef>
                <a:spcPts val="0"/>
              </a:spcBef>
              <a:spcAft>
                <a:spcPts val="0"/>
              </a:spcAft>
              <a:defRPr>
                <a:latin typeface="+mn-lt"/>
                <a:cs typeface="+mn-cs"/>
              </a:defRPr>
            </a:lvl1pPr>
          </a:lstStyle>
          <a:p>
            <a:pPr>
              <a:defRPr/>
            </a:pPr>
            <a:fld id="{6CC23D78-2411-4D3B-B478-9B30FAD37E07}" type="datetime1">
              <a:rPr lang="en-ZA" smtClean="0">
                <a:solidFill>
                  <a:prstClr val="black"/>
                </a:solidFill>
              </a:rPr>
              <a:pPr>
                <a:defRPr/>
              </a:pPr>
              <a:t>2017/11/08</a:t>
            </a:fld>
            <a:endParaRPr lang="en-ZA">
              <a:solidFill>
                <a:prstClr val="black"/>
              </a:solidFill>
            </a:endParaRPr>
          </a:p>
        </p:txBody>
      </p:sp>
      <p:sp>
        <p:nvSpPr>
          <p:cNvPr id="6" name="Footer Placeholder 5"/>
          <p:cNvSpPr>
            <a:spLocks noGrp="1"/>
          </p:cNvSpPr>
          <p:nvPr>
            <p:ph type="ftr" sz="quarter" idx="11"/>
          </p:nvPr>
        </p:nvSpPr>
        <p:spPr>
          <a:xfrm>
            <a:off x="3028993" y="6356827"/>
            <a:ext cx="3086015" cy="364359"/>
          </a:xfrm>
          <a:prstGeom prst="rect">
            <a:avLst/>
          </a:prstGeom>
        </p:spPr>
        <p:txBody>
          <a:bodyPr/>
          <a:lstStyle>
            <a:lvl1pPr fontAlgn="auto">
              <a:spcBef>
                <a:spcPts val="0"/>
              </a:spcBef>
              <a:spcAft>
                <a:spcPts val="0"/>
              </a:spcAft>
              <a:defRPr>
                <a:latin typeface="+mn-lt"/>
                <a:cs typeface="+mn-cs"/>
              </a:defRPr>
            </a:lvl1pPr>
          </a:lstStyle>
          <a:p>
            <a:pPr>
              <a:defRPr/>
            </a:pPr>
            <a:endParaRPr lang="en-ZA">
              <a:solidFill>
                <a:prstClr val="black"/>
              </a:solidFill>
            </a:endParaRPr>
          </a:p>
        </p:txBody>
      </p:sp>
      <p:sp>
        <p:nvSpPr>
          <p:cNvPr id="7" name="Slide Number Placeholder 6"/>
          <p:cNvSpPr>
            <a:spLocks noGrp="1"/>
          </p:cNvSpPr>
          <p:nvPr>
            <p:ph type="sldNum" sz="quarter" idx="12"/>
          </p:nvPr>
        </p:nvSpPr>
        <p:spPr>
          <a:xfrm>
            <a:off x="6458502" y="6356827"/>
            <a:ext cx="2056890" cy="364359"/>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00BA94A1-3BA4-413E-88C5-7E7B81FCB983}" type="slidenum">
              <a:rPr lang="en-ZA" altLang="en-US" smtClean="0">
                <a:solidFill>
                  <a:prstClr val="black"/>
                </a:solidFill>
                <a:cs typeface="Arial" panose="020B0604020202020204" pitchFamily="34" charset="0"/>
              </a:rPr>
              <a:pPr/>
              <a:t>‹#›</a:t>
            </a:fld>
            <a:endParaRPr lang="en-ZA" altLang="en-US" smtClean="0">
              <a:solidFill>
                <a:prstClr val="black"/>
              </a:solidFill>
              <a:cs typeface="Arial" panose="020B0604020202020204" pitchFamily="34" charset="0"/>
            </a:endParaRPr>
          </a:p>
        </p:txBody>
      </p:sp>
    </p:spTree>
    <p:extLst>
      <p:ext uri="{BB962C8B-B14F-4D97-AF65-F5344CB8AC3E}">
        <p14:creationId xmlns:p14="http://schemas.microsoft.com/office/powerpoint/2010/main" xmlns="" val="2309690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6"/>
          <p:cNvPicPr>
            <a:picLocks noChangeAspect="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1358" y="-1440"/>
            <a:ext cx="9146715" cy="6860881"/>
          </a:xfrm>
          <a:prstGeom prst="rect">
            <a:avLst/>
          </a:prstGeom>
          <a:blipFill dpi="0" rotWithShape="1">
            <a:blip r:embed="rId15" cstate="print"/>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61475484"/>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763" kern="1200">
          <a:solidFill>
            <a:schemeClr val="tx1"/>
          </a:solidFill>
          <a:latin typeface="+mj-lt"/>
          <a:ea typeface="+mj-ea"/>
          <a:cs typeface="+mj-cs"/>
        </a:defRPr>
      </a:lvl1pPr>
      <a:lvl2pPr algn="l" rtl="0" eaLnBrk="0" fontAlgn="base" hangingPunct="0">
        <a:lnSpc>
          <a:spcPct val="90000"/>
        </a:lnSpc>
        <a:spcBef>
          <a:spcPct val="0"/>
        </a:spcBef>
        <a:spcAft>
          <a:spcPct val="0"/>
        </a:spcAft>
        <a:defRPr sz="3763">
          <a:solidFill>
            <a:schemeClr val="tx1"/>
          </a:solidFill>
          <a:latin typeface="Calibri Light" pitchFamily="34" charset="0"/>
        </a:defRPr>
      </a:lvl2pPr>
      <a:lvl3pPr algn="l" rtl="0" eaLnBrk="0" fontAlgn="base" hangingPunct="0">
        <a:lnSpc>
          <a:spcPct val="90000"/>
        </a:lnSpc>
        <a:spcBef>
          <a:spcPct val="0"/>
        </a:spcBef>
        <a:spcAft>
          <a:spcPct val="0"/>
        </a:spcAft>
        <a:defRPr sz="3763">
          <a:solidFill>
            <a:schemeClr val="tx1"/>
          </a:solidFill>
          <a:latin typeface="Calibri Light" pitchFamily="34" charset="0"/>
        </a:defRPr>
      </a:lvl3pPr>
      <a:lvl4pPr algn="l" rtl="0" eaLnBrk="0" fontAlgn="base" hangingPunct="0">
        <a:lnSpc>
          <a:spcPct val="90000"/>
        </a:lnSpc>
        <a:spcBef>
          <a:spcPct val="0"/>
        </a:spcBef>
        <a:spcAft>
          <a:spcPct val="0"/>
        </a:spcAft>
        <a:defRPr sz="3763">
          <a:solidFill>
            <a:schemeClr val="tx1"/>
          </a:solidFill>
          <a:latin typeface="Calibri Light" pitchFamily="34" charset="0"/>
        </a:defRPr>
      </a:lvl4pPr>
      <a:lvl5pPr algn="l" rtl="0" eaLnBrk="0" fontAlgn="base" hangingPunct="0">
        <a:lnSpc>
          <a:spcPct val="90000"/>
        </a:lnSpc>
        <a:spcBef>
          <a:spcPct val="0"/>
        </a:spcBef>
        <a:spcAft>
          <a:spcPct val="0"/>
        </a:spcAft>
        <a:defRPr sz="3763">
          <a:solidFill>
            <a:schemeClr val="tx1"/>
          </a:solidFill>
          <a:latin typeface="Calibri Light" pitchFamily="34" charset="0"/>
        </a:defRPr>
      </a:lvl5pPr>
      <a:lvl6pPr marL="390997" algn="l" rtl="0" fontAlgn="base">
        <a:lnSpc>
          <a:spcPct val="90000"/>
        </a:lnSpc>
        <a:spcBef>
          <a:spcPct val="0"/>
        </a:spcBef>
        <a:spcAft>
          <a:spcPct val="0"/>
        </a:spcAft>
        <a:defRPr sz="3763">
          <a:solidFill>
            <a:schemeClr val="tx1"/>
          </a:solidFill>
          <a:latin typeface="Calibri Light" pitchFamily="34" charset="0"/>
        </a:defRPr>
      </a:lvl6pPr>
      <a:lvl7pPr marL="781995" algn="l" rtl="0" fontAlgn="base">
        <a:lnSpc>
          <a:spcPct val="90000"/>
        </a:lnSpc>
        <a:spcBef>
          <a:spcPct val="0"/>
        </a:spcBef>
        <a:spcAft>
          <a:spcPct val="0"/>
        </a:spcAft>
        <a:defRPr sz="3763">
          <a:solidFill>
            <a:schemeClr val="tx1"/>
          </a:solidFill>
          <a:latin typeface="Calibri Light" pitchFamily="34" charset="0"/>
        </a:defRPr>
      </a:lvl7pPr>
      <a:lvl8pPr marL="1172992" algn="l" rtl="0" fontAlgn="base">
        <a:lnSpc>
          <a:spcPct val="90000"/>
        </a:lnSpc>
        <a:spcBef>
          <a:spcPct val="0"/>
        </a:spcBef>
        <a:spcAft>
          <a:spcPct val="0"/>
        </a:spcAft>
        <a:defRPr sz="3763">
          <a:solidFill>
            <a:schemeClr val="tx1"/>
          </a:solidFill>
          <a:latin typeface="Calibri Light" pitchFamily="34" charset="0"/>
        </a:defRPr>
      </a:lvl8pPr>
      <a:lvl9pPr marL="1563990" algn="l" rtl="0" fontAlgn="base">
        <a:lnSpc>
          <a:spcPct val="90000"/>
        </a:lnSpc>
        <a:spcBef>
          <a:spcPct val="0"/>
        </a:spcBef>
        <a:spcAft>
          <a:spcPct val="0"/>
        </a:spcAft>
        <a:defRPr sz="3763">
          <a:solidFill>
            <a:schemeClr val="tx1"/>
          </a:solidFill>
          <a:latin typeface="Calibri Light" pitchFamily="34" charset="0"/>
        </a:defRPr>
      </a:lvl9pPr>
    </p:titleStyle>
    <p:bodyStyle>
      <a:lvl1pPr marL="195499" indent="-195499" algn="l" rtl="0" eaLnBrk="0" fontAlgn="base" hangingPunct="0">
        <a:lnSpc>
          <a:spcPct val="90000"/>
        </a:lnSpc>
        <a:spcBef>
          <a:spcPts val="855"/>
        </a:spcBef>
        <a:spcAft>
          <a:spcPct val="0"/>
        </a:spcAft>
        <a:buFont typeface="Arial" panose="020B0604020202020204" pitchFamily="34" charset="0"/>
        <a:buChar char="•"/>
        <a:defRPr sz="2395" kern="1200">
          <a:solidFill>
            <a:schemeClr val="tx1"/>
          </a:solidFill>
          <a:latin typeface="+mn-lt"/>
          <a:ea typeface="+mn-ea"/>
          <a:cs typeface="+mn-cs"/>
        </a:defRPr>
      </a:lvl1pPr>
      <a:lvl2pPr marL="586496" indent="-195499" algn="l" rtl="0" eaLnBrk="0" fontAlgn="base" hangingPunct="0">
        <a:lnSpc>
          <a:spcPct val="90000"/>
        </a:lnSpc>
        <a:spcBef>
          <a:spcPts val="428"/>
        </a:spcBef>
        <a:spcAft>
          <a:spcPct val="0"/>
        </a:spcAft>
        <a:buFont typeface="Arial" panose="020B0604020202020204" pitchFamily="34" charset="0"/>
        <a:buChar char="•"/>
        <a:defRPr sz="2052" kern="1200">
          <a:solidFill>
            <a:schemeClr val="tx1"/>
          </a:solidFill>
          <a:latin typeface="+mn-lt"/>
          <a:ea typeface="+mn-ea"/>
          <a:cs typeface="+mn-cs"/>
        </a:defRPr>
      </a:lvl2pPr>
      <a:lvl3pPr marL="977494" indent="-195499" algn="l" rtl="0" eaLnBrk="0" fontAlgn="base" hangingPunct="0">
        <a:lnSpc>
          <a:spcPct val="90000"/>
        </a:lnSpc>
        <a:spcBef>
          <a:spcPts val="428"/>
        </a:spcBef>
        <a:spcAft>
          <a:spcPct val="0"/>
        </a:spcAft>
        <a:buFont typeface="Arial" panose="020B0604020202020204" pitchFamily="34" charset="0"/>
        <a:buChar char="•"/>
        <a:defRPr sz="1710" kern="1200">
          <a:solidFill>
            <a:schemeClr val="tx1"/>
          </a:solidFill>
          <a:latin typeface="+mn-lt"/>
          <a:ea typeface="+mn-ea"/>
          <a:cs typeface="+mn-cs"/>
        </a:defRPr>
      </a:lvl3pPr>
      <a:lvl4pPr marL="1368491" indent="-195499" algn="l" rtl="0" eaLnBrk="0" fontAlgn="base" hangingPunct="0">
        <a:lnSpc>
          <a:spcPct val="90000"/>
        </a:lnSpc>
        <a:spcBef>
          <a:spcPts val="428"/>
        </a:spcBef>
        <a:spcAft>
          <a:spcPct val="0"/>
        </a:spcAft>
        <a:buFont typeface="Arial" panose="020B0604020202020204" pitchFamily="34" charset="0"/>
        <a:buChar char="•"/>
        <a:defRPr kern="1200">
          <a:solidFill>
            <a:schemeClr val="tx1"/>
          </a:solidFill>
          <a:latin typeface="+mn-lt"/>
          <a:ea typeface="+mn-ea"/>
          <a:cs typeface="+mn-cs"/>
        </a:defRPr>
      </a:lvl4pPr>
      <a:lvl5pPr marL="1759488" indent="-195499" algn="l" rtl="0" eaLnBrk="0" fontAlgn="base" hangingPunct="0">
        <a:lnSpc>
          <a:spcPct val="90000"/>
        </a:lnSpc>
        <a:spcBef>
          <a:spcPts val="428"/>
        </a:spcBef>
        <a:spcAft>
          <a:spcPct val="0"/>
        </a:spcAft>
        <a:buFont typeface="Arial" panose="020B0604020202020204" pitchFamily="34" charset="0"/>
        <a:buChar char="•"/>
        <a:defRPr kern="1200">
          <a:solidFill>
            <a:schemeClr val="tx1"/>
          </a:solidFill>
          <a:latin typeface="+mn-lt"/>
          <a:ea typeface="+mn-ea"/>
          <a:cs typeface="+mn-cs"/>
        </a:defRPr>
      </a:lvl5pPr>
      <a:lvl6pPr marL="2150486" indent="-195499" algn="l" defTabSz="781995" rtl="0" eaLnBrk="1" latinLnBrk="0" hangingPunct="1">
        <a:lnSpc>
          <a:spcPct val="90000"/>
        </a:lnSpc>
        <a:spcBef>
          <a:spcPts val="428"/>
        </a:spcBef>
        <a:buFont typeface="Arial" panose="020B0604020202020204" pitchFamily="34" charset="0"/>
        <a:buChar char="•"/>
        <a:defRPr sz="1539" kern="1200">
          <a:solidFill>
            <a:schemeClr val="tx1"/>
          </a:solidFill>
          <a:latin typeface="+mn-lt"/>
          <a:ea typeface="+mn-ea"/>
          <a:cs typeface="+mn-cs"/>
        </a:defRPr>
      </a:lvl6pPr>
      <a:lvl7pPr marL="2541483" indent="-195499" algn="l" defTabSz="781995" rtl="0" eaLnBrk="1" latinLnBrk="0" hangingPunct="1">
        <a:lnSpc>
          <a:spcPct val="90000"/>
        </a:lnSpc>
        <a:spcBef>
          <a:spcPts val="428"/>
        </a:spcBef>
        <a:buFont typeface="Arial" panose="020B0604020202020204" pitchFamily="34" charset="0"/>
        <a:buChar char="•"/>
        <a:defRPr sz="1539" kern="1200">
          <a:solidFill>
            <a:schemeClr val="tx1"/>
          </a:solidFill>
          <a:latin typeface="+mn-lt"/>
          <a:ea typeface="+mn-ea"/>
          <a:cs typeface="+mn-cs"/>
        </a:defRPr>
      </a:lvl7pPr>
      <a:lvl8pPr marL="2932481" indent="-195499" algn="l" defTabSz="781995" rtl="0" eaLnBrk="1" latinLnBrk="0" hangingPunct="1">
        <a:lnSpc>
          <a:spcPct val="90000"/>
        </a:lnSpc>
        <a:spcBef>
          <a:spcPts val="428"/>
        </a:spcBef>
        <a:buFont typeface="Arial" panose="020B0604020202020204" pitchFamily="34" charset="0"/>
        <a:buChar char="•"/>
        <a:defRPr sz="1539" kern="1200">
          <a:solidFill>
            <a:schemeClr val="tx1"/>
          </a:solidFill>
          <a:latin typeface="+mn-lt"/>
          <a:ea typeface="+mn-ea"/>
          <a:cs typeface="+mn-cs"/>
        </a:defRPr>
      </a:lvl8pPr>
      <a:lvl9pPr marL="3323478" indent="-195499" algn="l" defTabSz="781995" rtl="0" eaLnBrk="1" latinLnBrk="0" hangingPunct="1">
        <a:lnSpc>
          <a:spcPct val="90000"/>
        </a:lnSpc>
        <a:spcBef>
          <a:spcPts val="428"/>
        </a:spcBef>
        <a:buFont typeface="Arial" panose="020B0604020202020204" pitchFamily="34" charset="0"/>
        <a:buChar char="•"/>
        <a:defRPr sz="1539" kern="1200">
          <a:solidFill>
            <a:schemeClr val="tx1"/>
          </a:solidFill>
          <a:latin typeface="+mn-lt"/>
          <a:ea typeface="+mn-ea"/>
          <a:cs typeface="+mn-cs"/>
        </a:defRPr>
      </a:lvl9pPr>
    </p:bodyStyle>
    <p:otherStyle>
      <a:defPPr>
        <a:defRPr lang="en-US"/>
      </a:defPPr>
      <a:lvl1pPr marL="0" algn="l" defTabSz="781995" rtl="0" eaLnBrk="1" latinLnBrk="0" hangingPunct="1">
        <a:defRPr sz="1539" kern="1200">
          <a:solidFill>
            <a:schemeClr val="tx1"/>
          </a:solidFill>
          <a:latin typeface="+mn-lt"/>
          <a:ea typeface="+mn-ea"/>
          <a:cs typeface="+mn-cs"/>
        </a:defRPr>
      </a:lvl1pPr>
      <a:lvl2pPr marL="390997" algn="l" defTabSz="781995" rtl="0" eaLnBrk="1" latinLnBrk="0" hangingPunct="1">
        <a:defRPr sz="1539" kern="1200">
          <a:solidFill>
            <a:schemeClr val="tx1"/>
          </a:solidFill>
          <a:latin typeface="+mn-lt"/>
          <a:ea typeface="+mn-ea"/>
          <a:cs typeface="+mn-cs"/>
        </a:defRPr>
      </a:lvl2pPr>
      <a:lvl3pPr marL="781995" algn="l" defTabSz="781995" rtl="0" eaLnBrk="1" latinLnBrk="0" hangingPunct="1">
        <a:defRPr sz="1539" kern="1200">
          <a:solidFill>
            <a:schemeClr val="tx1"/>
          </a:solidFill>
          <a:latin typeface="+mn-lt"/>
          <a:ea typeface="+mn-ea"/>
          <a:cs typeface="+mn-cs"/>
        </a:defRPr>
      </a:lvl3pPr>
      <a:lvl4pPr marL="1172992" algn="l" defTabSz="781995" rtl="0" eaLnBrk="1" latinLnBrk="0" hangingPunct="1">
        <a:defRPr sz="1539" kern="1200">
          <a:solidFill>
            <a:schemeClr val="tx1"/>
          </a:solidFill>
          <a:latin typeface="+mn-lt"/>
          <a:ea typeface="+mn-ea"/>
          <a:cs typeface="+mn-cs"/>
        </a:defRPr>
      </a:lvl4pPr>
      <a:lvl5pPr marL="1563990" algn="l" defTabSz="781995" rtl="0" eaLnBrk="1" latinLnBrk="0" hangingPunct="1">
        <a:defRPr sz="1539" kern="1200">
          <a:solidFill>
            <a:schemeClr val="tx1"/>
          </a:solidFill>
          <a:latin typeface="+mn-lt"/>
          <a:ea typeface="+mn-ea"/>
          <a:cs typeface="+mn-cs"/>
        </a:defRPr>
      </a:lvl5pPr>
      <a:lvl6pPr marL="1954987" algn="l" defTabSz="781995" rtl="0" eaLnBrk="1" latinLnBrk="0" hangingPunct="1">
        <a:defRPr sz="1539" kern="1200">
          <a:solidFill>
            <a:schemeClr val="tx1"/>
          </a:solidFill>
          <a:latin typeface="+mn-lt"/>
          <a:ea typeface="+mn-ea"/>
          <a:cs typeface="+mn-cs"/>
        </a:defRPr>
      </a:lvl6pPr>
      <a:lvl7pPr marL="2345985" algn="l" defTabSz="781995" rtl="0" eaLnBrk="1" latinLnBrk="0" hangingPunct="1">
        <a:defRPr sz="1539" kern="1200">
          <a:solidFill>
            <a:schemeClr val="tx1"/>
          </a:solidFill>
          <a:latin typeface="+mn-lt"/>
          <a:ea typeface="+mn-ea"/>
          <a:cs typeface="+mn-cs"/>
        </a:defRPr>
      </a:lvl7pPr>
      <a:lvl8pPr marL="2736982" algn="l" defTabSz="781995" rtl="0" eaLnBrk="1" latinLnBrk="0" hangingPunct="1">
        <a:defRPr sz="1539" kern="1200">
          <a:solidFill>
            <a:schemeClr val="tx1"/>
          </a:solidFill>
          <a:latin typeface="+mn-lt"/>
          <a:ea typeface="+mn-ea"/>
          <a:cs typeface="+mn-cs"/>
        </a:defRPr>
      </a:lvl8pPr>
      <a:lvl9pPr marL="3127980" algn="l" defTabSz="781995" rtl="0" eaLnBrk="1" latinLnBrk="0" hangingPunct="1">
        <a:defRPr sz="153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389EBDB-AE52-44E6-89E3-26F593E8367B}" type="datetime1">
              <a:rPr lang="en-ZA" smtClean="0">
                <a:solidFill>
                  <a:prstClr val="black">
                    <a:tint val="75000"/>
                  </a:prstClr>
                </a:solidFill>
                <a:latin typeface="Calibri"/>
                <a:cs typeface="+mn-cs"/>
              </a:rPr>
              <a:pPr fontAlgn="auto">
                <a:spcBef>
                  <a:spcPts val="0"/>
                </a:spcBef>
                <a:spcAft>
                  <a:spcPts val="0"/>
                </a:spcAft>
              </a:pPr>
              <a:t>2017/11/08</a:t>
            </a:fld>
            <a:endParaRPr lang="en-ZA"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ZA"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2C0AE55-7E06-4976-960B-3D98813CB3CF}" type="slidenum">
              <a:rPr lang="en-ZA" smtClean="0">
                <a:solidFill>
                  <a:prstClr val="black">
                    <a:tint val="75000"/>
                  </a:prstClr>
                </a:solidFill>
                <a:latin typeface="Calibri"/>
                <a:cs typeface="+mn-cs"/>
              </a:rPr>
              <a:pPr fontAlgn="auto">
                <a:spcBef>
                  <a:spcPts val="0"/>
                </a:spcBef>
                <a:spcAft>
                  <a:spcPts val="0"/>
                </a:spcAft>
              </a:pPr>
              <a:t>‹#›</a:t>
            </a:fld>
            <a:endParaRPr lang="en-ZA" dirty="0">
              <a:solidFill>
                <a:prstClr val="black">
                  <a:tint val="75000"/>
                </a:prstClr>
              </a:solidFill>
              <a:latin typeface="Calibri"/>
              <a:cs typeface="+mn-cs"/>
            </a:endParaRPr>
          </a:p>
        </p:txBody>
      </p:sp>
    </p:spTree>
    <p:extLst>
      <p:ext uri="{BB962C8B-B14F-4D97-AF65-F5344CB8AC3E}">
        <p14:creationId xmlns:p14="http://schemas.microsoft.com/office/powerpoint/2010/main" xmlns="" val="3734250858"/>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91F0550-F633-4044-9A50-9D1DA73688F6}" type="datetime1">
              <a:rPr lang="en-ZA" smtClean="0">
                <a:solidFill>
                  <a:prstClr val="black">
                    <a:tint val="75000"/>
                  </a:prstClr>
                </a:solidFill>
                <a:latin typeface="Calibri"/>
                <a:cs typeface="+mn-cs"/>
              </a:rPr>
              <a:pPr fontAlgn="auto">
                <a:spcBef>
                  <a:spcPts val="0"/>
                </a:spcBef>
                <a:spcAft>
                  <a:spcPts val="0"/>
                </a:spcAft>
              </a:pPr>
              <a:t>2017/11/08</a:t>
            </a:fld>
            <a:endParaRPr lang="en-ZA"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ZA"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2C0AE55-7E06-4976-960B-3D98813CB3CF}" type="slidenum">
              <a:rPr lang="en-ZA" smtClean="0">
                <a:solidFill>
                  <a:prstClr val="black">
                    <a:tint val="75000"/>
                  </a:prstClr>
                </a:solidFill>
                <a:latin typeface="Calibri"/>
                <a:cs typeface="+mn-cs"/>
              </a:rPr>
              <a:pPr fontAlgn="auto">
                <a:spcBef>
                  <a:spcPts val="0"/>
                </a:spcBef>
                <a:spcAft>
                  <a:spcPts val="0"/>
                </a:spcAft>
              </a:pPr>
              <a:t>‹#›</a:t>
            </a:fld>
            <a:endParaRPr lang="en-ZA" dirty="0">
              <a:solidFill>
                <a:prstClr val="black">
                  <a:tint val="75000"/>
                </a:prstClr>
              </a:solidFill>
              <a:latin typeface="Calibri"/>
              <a:cs typeface="+mn-cs"/>
            </a:endParaRPr>
          </a:p>
        </p:txBody>
      </p:sp>
    </p:spTree>
    <p:extLst>
      <p:ext uri="{BB962C8B-B14F-4D97-AF65-F5344CB8AC3E}">
        <p14:creationId xmlns:p14="http://schemas.microsoft.com/office/powerpoint/2010/main" xmlns="" val="632102842"/>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11560" y="1556792"/>
            <a:ext cx="7772400" cy="1614041"/>
          </a:xfrm>
        </p:spPr>
        <p:txBody>
          <a:bodyPr>
            <a:normAutofit fontScale="90000"/>
          </a:bodyPr>
          <a:lstStyle/>
          <a:p>
            <a:pPr lvl="0">
              <a:spcBef>
                <a:spcPct val="20000"/>
              </a:spcBef>
              <a:defRPr/>
            </a:pPr>
            <a:r>
              <a:rPr lang="en-ZA" sz="3300" b="1" dirty="0" smtClean="0">
                <a:solidFill>
                  <a:srgbClr val="F79646">
                    <a:lumMod val="75000"/>
                  </a:srgbClr>
                </a:solidFill>
                <a:latin typeface="Arial" panose="020B0604020202020204" pitchFamily="34" charset="0"/>
                <a:ea typeface="+mn-ea"/>
                <a:cs typeface="Arial" panose="020B0604020202020204" pitchFamily="34" charset="0"/>
              </a:rPr>
              <a:t/>
            </a:r>
            <a:br>
              <a:rPr lang="en-ZA" sz="3300" b="1" dirty="0" smtClean="0">
                <a:solidFill>
                  <a:srgbClr val="F79646">
                    <a:lumMod val="75000"/>
                  </a:srgbClr>
                </a:solidFill>
                <a:latin typeface="Arial" panose="020B0604020202020204" pitchFamily="34" charset="0"/>
                <a:ea typeface="+mn-ea"/>
                <a:cs typeface="Arial" panose="020B0604020202020204" pitchFamily="34" charset="0"/>
              </a:rPr>
            </a:br>
            <a:r>
              <a:rPr lang="en-ZA" sz="3300" b="1" dirty="0">
                <a:solidFill>
                  <a:srgbClr val="F79646">
                    <a:lumMod val="75000"/>
                  </a:srgbClr>
                </a:solidFill>
                <a:latin typeface="Arial" panose="020B0604020202020204" pitchFamily="34" charset="0"/>
                <a:ea typeface="+mn-ea"/>
                <a:cs typeface="Arial" panose="020B0604020202020204" pitchFamily="34" charset="0"/>
              </a:rPr>
              <a:t/>
            </a:r>
            <a:br>
              <a:rPr lang="en-ZA" sz="3300" b="1" dirty="0">
                <a:solidFill>
                  <a:srgbClr val="F79646">
                    <a:lumMod val="75000"/>
                  </a:srgbClr>
                </a:solidFill>
                <a:latin typeface="Arial" panose="020B0604020202020204" pitchFamily="34" charset="0"/>
                <a:ea typeface="+mn-ea"/>
                <a:cs typeface="Arial" panose="020B0604020202020204" pitchFamily="34" charset="0"/>
              </a:rPr>
            </a:br>
            <a:r>
              <a:rPr lang="en-ZA" sz="3300" b="1" dirty="0" smtClean="0">
                <a:solidFill>
                  <a:srgbClr val="F79646">
                    <a:lumMod val="75000"/>
                  </a:srgbClr>
                </a:solidFill>
                <a:latin typeface="Arial" panose="020B0604020202020204" pitchFamily="34" charset="0"/>
                <a:ea typeface="+mn-ea"/>
                <a:cs typeface="Arial" panose="020B0604020202020204" pitchFamily="34" charset="0"/>
              </a:rPr>
              <a:t/>
            </a:r>
            <a:br>
              <a:rPr lang="en-ZA" sz="3300" b="1" dirty="0" smtClean="0">
                <a:solidFill>
                  <a:srgbClr val="F79646">
                    <a:lumMod val="75000"/>
                  </a:srgbClr>
                </a:solidFill>
                <a:latin typeface="Arial" panose="020B0604020202020204" pitchFamily="34" charset="0"/>
                <a:ea typeface="+mn-ea"/>
                <a:cs typeface="Arial" panose="020B0604020202020204" pitchFamily="34" charset="0"/>
              </a:rPr>
            </a:br>
            <a:r>
              <a:rPr lang="en-ZA" sz="3300" b="1" dirty="0">
                <a:solidFill>
                  <a:srgbClr val="F79646">
                    <a:lumMod val="75000"/>
                  </a:srgbClr>
                </a:solidFill>
                <a:latin typeface="Arial" panose="020B0604020202020204" pitchFamily="34" charset="0"/>
                <a:ea typeface="+mn-ea"/>
                <a:cs typeface="Arial" panose="020B0604020202020204" pitchFamily="34" charset="0"/>
              </a:rPr>
              <a:t/>
            </a:r>
            <a:br>
              <a:rPr lang="en-ZA" sz="3300" b="1" dirty="0">
                <a:solidFill>
                  <a:srgbClr val="F79646">
                    <a:lumMod val="75000"/>
                  </a:srgbClr>
                </a:solidFill>
                <a:latin typeface="Arial" panose="020B0604020202020204" pitchFamily="34" charset="0"/>
                <a:ea typeface="+mn-ea"/>
                <a:cs typeface="Arial" panose="020B0604020202020204" pitchFamily="34" charset="0"/>
              </a:rPr>
            </a:br>
            <a:r>
              <a:rPr lang="en-ZA" sz="3300" b="1" dirty="0" smtClean="0">
                <a:solidFill>
                  <a:srgbClr val="F79646">
                    <a:lumMod val="75000"/>
                  </a:srgbClr>
                </a:solidFill>
                <a:latin typeface="Arial" panose="020B0604020202020204" pitchFamily="34" charset="0"/>
                <a:ea typeface="+mn-ea"/>
                <a:cs typeface="Arial" panose="020B0604020202020204" pitchFamily="34" charset="0"/>
              </a:rPr>
              <a:t/>
            </a:r>
            <a:br>
              <a:rPr lang="en-ZA" sz="3300" b="1" dirty="0" smtClean="0">
                <a:solidFill>
                  <a:srgbClr val="F79646">
                    <a:lumMod val="75000"/>
                  </a:srgbClr>
                </a:solidFill>
                <a:latin typeface="Arial" panose="020B0604020202020204" pitchFamily="34" charset="0"/>
                <a:ea typeface="+mn-ea"/>
                <a:cs typeface="Arial" panose="020B0604020202020204" pitchFamily="34" charset="0"/>
              </a:rPr>
            </a:br>
            <a:r>
              <a:rPr lang="en-ZA" sz="3300" b="1" dirty="0">
                <a:solidFill>
                  <a:srgbClr val="F79646">
                    <a:lumMod val="75000"/>
                  </a:srgbClr>
                </a:solidFill>
                <a:latin typeface="Arial" panose="020B0604020202020204" pitchFamily="34" charset="0"/>
                <a:ea typeface="+mn-ea"/>
                <a:cs typeface="Arial" panose="020B0604020202020204" pitchFamily="34" charset="0"/>
              </a:rPr>
              <a:t/>
            </a:r>
            <a:br>
              <a:rPr lang="en-ZA" sz="3300" b="1" dirty="0">
                <a:solidFill>
                  <a:srgbClr val="F79646">
                    <a:lumMod val="75000"/>
                  </a:srgbClr>
                </a:solidFill>
                <a:latin typeface="Arial" panose="020B0604020202020204" pitchFamily="34" charset="0"/>
                <a:ea typeface="+mn-ea"/>
                <a:cs typeface="Arial" panose="020B0604020202020204" pitchFamily="34" charset="0"/>
              </a:rPr>
            </a:br>
            <a:endParaRPr lang="en-ZA" sz="3200" b="1" dirty="0"/>
          </a:p>
        </p:txBody>
      </p:sp>
      <p:sp>
        <p:nvSpPr>
          <p:cNvPr id="4" name="Rectangle 3"/>
          <p:cNvSpPr/>
          <p:nvPr/>
        </p:nvSpPr>
        <p:spPr>
          <a:xfrm>
            <a:off x="467544" y="2132856"/>
            <a:ext cx="8424936" cy="2246769"/>
          </a:xfrm>
          <a:prstGeom prst="rect">
            <a:avLst/>
          </a:prstGeom>
        </p:spPr>
        <p:txBody>
          <a:bodyPr wrap="square">
            <a:spAutoFit/>
          </a:bodyPr>
          <a:lstStyle/>
          <a:p>
            <a:pPr algn="ctr"/>
            <a:r>
              <a:rPr lang="en-ZA" altLang="en-US" sz="2800" b="1" dirty="0"/>
              <a:t>SCHOLAR TRANSPORT PRESENTATION </a:t>
            </a:r>
            <a:r>
              <a:rPr lang="en-ZA" altLang="en-US" sz="2800" b="1" dirty="0" smtClean="0"/>
              <a:t> PORTFOLIO COMMITTEE ON BASIC EDUCATION</a:t>
            </a:r>
            <a:endParaRPr lang="en-ZA" altLang="en-US" sz="2800" b="1" dirty="0"/>
          </a:p>
          <a:p>
            <a:pPr algn="ctr"/>
            <a:r>
              <a:rPr lang="en-ZA" sz="2800" b="1" dirty="0">
                <a:latin typeface="Arial" panose="020B0604020202020204" pitchFamily="34" charset="0"/>
                <a:cs typeface="Arial" panose="020B0604020202020204" pitchFamily="34" charset="0"/>
              </a:rPr>
              <a:t/>
            </a:r>
            <a:br>
              <a:rPr lang="en-ZA" sz="2800" b="1" dirty="0">
                <a:latin typeface="Arial" panose="020B0604020202020204" pitchFamily="34" charset="0"/>
                <a:cs typeface="Arial" panose="020B0604020202020204" pitchFamily="34" charset="0"/>
              </a:rPr>
            </a:br>
            <a:r>
              <a:rPr lang="en-ZA" sz="2800" b="1" dirty="0" smtClean="0">
                <a:latin typeface="Arial" panose="020B0604020202020204" pitchFamily="34" charset="0"/>
                <a:cs typeface="Arial" panose="020B0604020202020204" pitchFamily="34" charset="0"/>
              </a:rPr>
              <a:t>7 NOVEMBER 2017</a:t>
            </a:r>
            <a:endParaRPr lang="en-US" sz="2800" dirty="0"/>
          </a:p>
        </p:txBody>
      </p:sp>
      <p:pic>
        <p:nvPicPr>
          <p:cNvPr id="6" name="Picture 2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5684" y="4719922"/>
            <a:ext cx="1688529" cy="1031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Content Placeholder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0510" y="3521975"/>
            <a:ext cx="1688529" cy="1158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21288" y="3458608"/>
            <a:ext cx="1686978" cy="11722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descr="F:\9 DOT 24 JUNE 2013 TO\SCHOLAR TRANSPORT\download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516216" y="4705810"/>
            <a:ext cx="1686978" cy="1172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triped Right Arrow 9"/>
          <p:cNvSpPr/>
          <p:nvPr/>
        </p:nvSpPr>
        <p:spPr bwMode="auto">
          <a:xfrm>
            <a:off x="2820432" y="4443511"/>
            <a:ext cx="3511875" cy="857698"/>
          </a:xfrm>
          <a:prstGeom prst="stripedRightArrow">
            <a:avLst/>
          </a:prstGeom>
          <a:solidFill>
            <a:srgbClr val="DF7603"/>
          </a:solidFill>
          <a:ln w="9525" cap="flat" cmpd="sng" algn="ctr">
            <a:solidFill>
              <a:schemeClr val="tx1"/>
            </a:solidFill>
            <a:prstDash val="solid"/>
            <a:round/>
            <a:headEnd type="none" w="med" len="med"/>
            <a:tailEnd type="none" w="med" len="med"/>
          </a:ln>
          <a:effectLst>
            <a:innerShdw blurRad="114300">
              <a:prstClr val="black"/>
            </a:innerShdw>
          </a:effectLst>
          <a:scene3d>
            <a:camera prst="orthographicFront"/>
            <a:lightRig rig="threePt" dir="t"/>
          </a:scene3d>
          <a:sp3d>
            <a:bevelT prst="angle"/>
          </a:sp3d>
        </p:spPr>
        <p:txBody>
          <a:bodyPr/>
          <a:lstStyle/>
          <a:p>
            <a:pPr defTabSz="908600">
              <a:defRPr/>
            </a:pPr>
            <a:endParaRPr lang="en-ZA" dirty="0"/>
          </a:p>
        </p:txBody>
      </p:sp>
      <p:pic>
        <p:nvPicPr>
          <p:cNvPr id="11" name="Picture 12" descr="transport logo"/>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004048" y="6091323"/>
            <a:ext cx="2501007" cy="810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6755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04879" y="251563"/>
            <a:ext cx="8134243" cy="706098"/>
          </a:xfrm>
        </p:spPr>
        <p:txBody>
          <a:bodyPr>
            <a:normAutofit fontScale="90000"/>
          </a:bodyPr>
          <a:lstStyle/>
          <a:p>
            <a:pPr eaLnBrk="1" hangingPunct="1"/>
            <a:r>
              <a:rPr lang="en-GB" altLang="en-US" b="1" dirty="0" smtClean="0"/>
              <a:t>Institutional Framework…</a:t>
            </a:r>
          </a:p>
        </p:txBody>
      </p:sp>
      <p:sp>
        <p:nvSpPr>
          <p:cNvPr id="14339" name="Content Placeholder 2"/>
          <p:cNvSpPr>
            <a:spLocks noGrp="1"/>
          </p:cNvSpPr>
          <p:nvPr>
            <p:ph idx="1"/>
          </p:nvPr>
        </p:nvSpPr>
        <p:spPr>
          <a:xfrm>
            <a:off x="504879" y="1028269"/>
            <a:ext cx="8134243" cy="5066642"/>
          </a:xfrm>
        </p:spPr>
        <p:txBody>
          <a:bodyPr>
            <a:normAutofit/>
          </a:bodyPr>
          <a:lstStyle/>
          <a:p>
            <a:pPr algn="just"/>
            <a:r>
              <a:rPr lang="en-GB" altLang="en-US" sz="2372" dirty="0" smtClean="0"/>
              <a:t> </a:t>
            </a:r>
            <a:r>
              <a:rPr lang="en-GB" altLang="en-US" sz="2800" dirty="0"/>
              <a:t>The following are </a:t>
            </a:r>
            <a:r>
              <a:rPr lang="en-GB" altLang="en-US" sz="2800" b="1" dirty="0"/>
              <a:t>standard matters </a:t>
            </a:r>
            <a:r>
              <a:rPr lang="en-GB" altLang="en-US" sz="2800" dirty="0"/>
              <a:t>addressed:</a:t>
            </a:r>
          </a:p>
          <a:p>
            <a:pPr marL="847323" indent="-395418">
              <a:buFont typeface="Wingdings" panose="05000000000000000000" pitchFamily="2" charset="2"/>
              <a:buChar char="v"/>
            </a:pPr>
            <a:r>
              <a:rPr lang="en-ZA" sz="2800" dirty="0"/>
              <a:t>Progress on implementation of the policy ;</a:t>
            </a:r>
          </a:p>
          <a:p>
            <a:pPr marL="847323" indent="-395418">
              <a:buFont typeface="Wingdings" panose="05000000000000000000" pitchFamily="2" charset="2"/>
              <a:buChar char="v"/>
            </a:pPr>
            <a:r>
              <a:rPr lang="en-ZA" sz="2800" dirty="0"/>
              <a:t>Plans for learner transport per province;</a:t>
            </a:r>
          </a:p>
          <a:p>
            <a:pPr marL="847323" indent="-395418">
              <a:buFont typeface="Wingdings" panose="05000000000000000000" pitchFamily="2" charset="2"/>
              <a:buChar char="v"/>
            </a:pPr>
            <a:r>
              <a:rPr lang="en-ZA" sz="2800" dirty="0"/>
              <a:t>Learners transported quarterly per province;</a:t>
            </a:r>
          </a:p>
          <a:p>
            <a:pPr marL="847323" indent="-395418">
              <a:buFont typeface="Wingdings" panose="05000000000000000000" pitchFamily="2" charset="2"/>
              <a:buChar char="v"/>
            </a:pPr>
            <a:r>
              <a:rPr lang="en-ZA" sz="2800" dirty="0"/>
              <a:t>Budget/financial performance per province;</a:t>
            </a:r>
          </a:p>
          <a:p>
            <a:pPr marL="847323" indent="-395418">
              <a:buFont typeface="Wingdings" panose="05000000000000000000" pitchFamily="2" charset="2"/>
              <a:buChar char="v"/>
            </a:pPr>
            <a:r>
              <a:rPr lang="en-ZA" sz="2800" dirty="0"/>
              <a:t>Accident information per quarter;</a:t>
            </a:r>
          </a:p>
          <a:p>
            <a:pPr marL="847323" indent="-395418">
              <a:buFont typeface="Wingdings" panose="05000000000000000000" pitchFamily="2" charset="2"/>
              <a:buChar char="v"/>
            </a:pPr>
            <a:r>
              <a:rPr lang="en-ZA" sz="2800" dirty="0"/>
              <a:t>Transportation of learners with disabilities</a:t>
            </a:r>
            <a:r>
              <a:rPr lang="en-ZA" sz="2800" dirty="0" smtClean="0"/>
              <a:t>; and</a:t>
            </a:r>
            <a:endParaRPr lang="en-ZA" sz="2800" dirty="0"/>
          </a:p>
          <a:p>
            <a:pPr marL="847323" indent="-395418">
              <a:buFont typeface="Wingdings" panose="05000000000000000000" pitchFamily="2" charset="2"/>
              <a:buChar char="v"/>
            </a:pPr>
            <a:r>
              <a:rPr lang="en-ZA" sz="2800" dirty="0"/>
              <a:t>Challenges and mitigation.</a:t>
            </a:r>
            <a:endParaRPr lang="en-US" sz="2800" dirty="0"/>
          </a:p>
          <a:p>
            <a:pPr algn="just"/>
            <a:endParaRPr lang="en-GB" altLang="en-US" sz="2800" dirty="0"/>
          </a:p>
          <a:p>
            <a:pPr eaLnBrk="1" hangingPunct="1"/>
            <a:endParaRPr lang="en-GB" altLang="en-US" dirty="0" smtClean="0"/>
          </a:p>
          <a:p>
            <a:pPr eaLnBrk="1" hangingPunct="1"/>
            <a:endParaRPr lang="en-GB" altLang="en-US" dirty="0" smtClean="0"/>
          </a:p>
        </p:txBody>
      </p:sp>
      <p:pic>
        <p:nvPicPr>
          <p:cNvPr id="4" name="Picture 12" descr="transport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6155907"/>
            <a:ext cx="2169976" cy="703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975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smtClean="0"/>
              <a:t>Progress on National Learner Transport Programme</a:t>
            </a:r>
            <a:endParaRPr lang="en-US" b="1" dirty="0"/>
          </a:p>
        </p:txBody>
      </p:sp>
      <p:sp>
        <p:nvSpPr>
          <p:cNvPr id="6" name="Subtitle 5"/>
          <p:cNvSpPr>
            <a:spLocks noGrp="1"/>
          </p:cNvSpPr>
          <p:nvPr>
            <p:ph type="subTitle" idx="1"/>
          </p:nvPr>
        </p:nvSpPr>
        <p:spPr/>
        <p:txBody>
          <a:bodyPr/>
          <a:lstStyle/>
          <a:p>
            <a:r>
              <a:rPr lang="en-US" dirty="0" smtClean="0"/>
              <a:t>2017/18 </a:t>
            </a:r>
            <a:endParaRPr lang="en-US" dirty="0"/>
          </a:p>
        </p:txBody>
      </p:sp>
      <p:sp>
        <p:nvSpPr>
          <p:cNvPr id="4" name="Slide Number Placeholder 3"/>
          <p:cNvSpPr>
            <a:spLocks noGrp="1"/>
          </p:cNvSpPr>
          <p:nvPr>
            <p:ph type="sldNum" sz="quarter" idx="4294967295"/>
          </p:nvPr>
        </p:nvSpPr>
        <p:spPr>
          <a:xfrm>
            <a:off x="6529546" y="6245541"/>
            <a:ext cx="2110273" cy="476014"/>
          </a:xfrm>
          <a:prstGeom prst="rect">
            <a:avLst/>
          </a:prstGeom>
        </p:spPr>
        <p:txBody>
          <a:bodyPr/>
          <a:lstStyle/>
          <a:p>
            <a:pPr>
              <a:defRPr/>
            </a:pPr>
            <a:fld id="{F22B4D0A-DD89-458D-AD4F-76ADB376C9E5}" type="slidenum">
              <a:rPr lang="en-US" smtClean="0"/>
              <a:pPr>
                <a:defRPr/>
              </a:pPr>
              <a:t>11</a:t>
            </a:fld>
            <a:endParaRPr lang="en-US" dirty="0"/>
          </a:p>
        </p:txBody>
      </p:sp>
      <p:pic>
        <p:nvPicPr>
          <p:cNvPr id="7" name="Picture 12" descr="transport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0072" y="6180394"/>
            <a:ext cx="2169976" cy="703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78216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525085" y="123438"/>
            <a:ext cx="8135637" cy="1142741"/>
          </a:xfrm>
        </p:spPr>
        <p:txBody>
          <a:bodyPr/>
          <a:lstStyle/>
          <a:p>
            <a:r>
              <a:rPr lang="en-ZA" sz="3516" b="1" dirty="0"/>
              <a:t>Policy Implementation Progress  </a:t>
            </a:r>
          </a:p>
        </p:txBody>
      </p:sp>
      <p:graphicFrame>
        <p:nvGraphicFramePr>
          <p:cNvPr id="5" name="Content Placeholder 4"/>
          <p:cNvGraphicFramePr>
            <a:graphicFrameLocks noGrp="1"/>
          </p:cNvGraphicFramePr>
          <p:nvPr>
            <p:ph idx="1"/>
            <p:extLst/>
          </p:nvPr>
        </p:nvGraphicFramePr>
        <p:xfrm>
          <a:off x="492796" y="1248735"/>
          <a:ext cx="8222264" cy="3489960"/>
        </p:xfrm>
        <a:graphic>
          <a:graphicData uri="http://schemas.openxmlformats.org/drawingml/2006/table">
            <a:tbl>
              <a:tblPr firstRow="1" bandRow="1">
                <a:tableStyleId>{5C22544A-7EE6-4342-B048-85BDC9FD1C3A}</a:tableStyleId>
              </a:tblPr>
              <a:tblGrid>
                <a:gridCol w="3688492">
                  <a:extLst>
                    <a:ext uri="{9D8B030D-6E8A-4147-A177-3AD203B41FA5}">
                      <a16:colId xmlns:a16="http://schemas.microsoft.com/office/drawing/2014/main" xmlns="" val="20000"/>
                    </a:ext>
                  </a:extLst>
                </a:gridCol>
                <a:gridCol w="2727786">
                  <a:extLst>
                    <a:ext uri="{9D8B030D-6E8A-4147-A177-3AD203B41FA5}">
                      <a16:colId xmlns:a16="http://schemas.microsoft.com/office/drawing/2014/main" xmlns="" val="20001"/>
                    </a:ext>
                  </a:extLst>
                </a:gridCol>
                <a:gridCol w="1805986">
                  <a:extLst>
                    <a:ext uri="{9D8B030D-6E8A-4147-A177-3AD203B41FA5}">
                      <a16:colId xmlns:a16="http://schemas.microsoft.com/office/drawing/2014/main" xmlns="" val="20002"/>
                    </a:ext>
                  </a:extLst>
                </a:gridCol>
              </a:tblGrid>
              <a:tr h="381000">
                <a:tc gridSpan="3">
                  <a:txBody>
                    <a:bodyPr/>
                    <a:lstStyle/>
                    <a:p>
                      <a:pPr algn="ctr"/>
                      <a:endParaRPr lang="en-ZA" sz="1800" dirty="0">
                        <a:solidFill>
                          <a:schemeClr val="tx1"/>
                        </a:solidFill>
                      </a:endParaRPr>
                    </a:p>
                  </a:txBody>
                  <a:tcPr marL="90380" marR="903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359372">
                <a:tc>
                  <a:txBody>
                    <a:bodyPr/>
                    <a:lstStyle/>
                    <a:p>
                      <a:r>
                        <a:rPr lang="en-ZA" sz="1800" b="1" dirty="0" smtClean="0">
                          <a:solidFill>
                            <a:schemeClr val="tx1"/>
                          </a:solidFill>
                        </a:rPr>
                        <a:t>Action </a:t>
                      </a:r>
                      <a:endParaRPr lang="en-ZA" sz="1800" b="1" dirty="0">
                        <a:solidFill>
                          <a:schemeClr val="tx1"/>
                        </a:solidFill>
                      </a:endParaRPr>
                    </a:p>
                  </a:txBody>
                  <a:tcPr marL="90380" marR="903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ZA" sz="1800" b="1" dirty="0" smtClean="0">
                          <a:solidFill>
                            <a:schemeClr val="tx1"/>
                          </a:solidFill>
                        </a:rPr>
                        <a:t>Responsibility </a:t>
                      </a:r>
                      <a:endParaRPr lang="en-ZA" sz="1800" b="1" dirty="0">
                        <a:solidFill>
                          <a:schemeClr val="tx1"/>
                        </a:solidFill>
                      </a:endParaRPr>
                    </a:p>
                  </a:txBody>
                  <a:tcPr marL="90380" marR="903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ZA" sz="1800" b="1" dirty="0" smtClean="0">
                          <a:solidFill>
                            <a:schemeClr val="tx1"/>
                          </a:solidFill>
                        </a:rPr>
                        <a:t>Timelines</a:t>
                      </a:r>
                      <a:r>
                        <a:rPr lang="en-ZA" sz="1800" b="1" baseline="0" dirty="0" smtClean="0">
                          <a:solidFill>
                            <a:schemeClr val="tx1"/>
                          </a:solidFill>
                        </a:rPr>
                        <a:t> </a:t>
                      </a:r>
                      <a:endParaRPr lang="en-ZA" sz="1800" b="1" dirty="0">
                        <a:solidFill>
                          <a:schemeClr val="tx1"/>
                        </a:solidFill>
                      </a:endParaRPr>
                    </a:p>
                  </a:txBody>
                  <a:tcPr marL="90380" marR="903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895235">
                <a:tc>
                  <a:txBody>
                    <a:bodyPr/>
                    <a:lstStyle/>
                    <a:p>
                      <a:r>
                        <a:rPr lang="en-ZA" sz="1800" dirty="0" smtClean="0">
                          <a:solidFill>
                            <a:schemeClr val="tx1"/>
                          </a:solidFill>
                        </a:rPr>
                        <a:t>Finalise Norms/Standards</a:t>
                      </a:r>
                      <a:r>
                        <a:rPr lang="en-ZA" sz="1800" baseline="0" dirty="0" smtClean="0">
                          <a:solidFill>
                            <a:schemeClr val="tx1"/>
                          </a:solidFill>
                        </a:rPr>
                        <a:t> and Operational Guidelines for Learner Transport </a:t>
                      </a:r>
                      <a:endParaRPr lang="en-ZA" sz="1800" dirty="0">
                        <a:solidFill>
                          <a:schemeClr val="tx1"/>
                        </a:solidFill>
                      </a:endParaRPr>
                    </a:p>
                  </a:txBody>
                  <a:tcPr marL="90380" marR="903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ZA" sz="1800" dirty="0" smtClean="0">
                          <a:solidFill>
                            <a:schemeClr val="tx1"/>
                          </a:solidFill>
                        </a:rPr>
                        <a:t>Department of Transport </a:t>
                      </a:r>
                      <a:endParaRPr lang="en-ZA" sz="1800" dirty="0">
                        <a:solidFill>
                          <a:schemeClr val="tx1"/>
                        </a:solidFill>
                      </a:endParaRPr>
                    </a:p>
                  </a:txBody>
                  <a:tcPr marL="90380" marR="903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ZA" sz="1800" b="0" baseline="0" dirty="0" smtClean="0">
                          <a:solidFill>
                            <a:schemeClr val="tx1"/>
                          </a:solidFill>
                        </a:rPr>
                        <a:t>Completed </a:t>
                      </a:r>
                      <a:endParaRPr lang="en-ZA" sz="1800" b="0" dirty="0">
                        <a:solidFill>
                          <a:schemeClr val="tx1"/>
                        </a:solidFill>
                      </a:endParaRPr>
                    </a:p>
                  </a:txBody>
                  <a:tcPr marL="90380" marR="903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895235">
                <a:tc>
                  <a:txBody>
                    <a:bodyPr/>
                    <a:lstStyle/>
                    <a:p>
                      <a:r>
                        <a:rPr lang="en-ZA" sz="1800" dirty="0" smtClean="0">
                          <a:solidFill>
                            <a:schemeClr val="tx1"/>
                          </a:solidFill>
                        </a:rPr>
                        <a:t>Assessment of costing and funding</a:t>
                      </a:r>
                      <a:r>
                        <a:rPr lang="en-ZA" sz="1800" baseline="0" dirty="0" smtClean="0">
                          <a:solidFill>
                            <a:schemeClr val="tx1"/>
                          </a:solidFill>
                        </a:rPr>
                        <a:t> for policy implementation</a:t>
                      </a:r>
                    </a:p>
                    <a:p>
                      <a:endParaRPr lang="en-ZA" sz="1800" dirty="0">
                        <a:solidFill>
                          <a:schemeClr val="tx1"/>
                        </a:solidFill>
                      </a:endParaRPr>
                    </a:p>
                  </a:txBody>
                  <a:tcPr marL="90380" marR="903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solidFill>
                            <a:schemeClr val="tx1"/>
                          </a:solidFill>
                        </a:rPr>
                        <a:t>Department of Transport </a:t>
                      </a:r>
                      <a:endParaRPr lang="en-ZA" sz="1800" dirty="0">
                        <a:solidFill>
                          <a:schemeClr val="tx1"/>
                        </a:solidFill>
                      </a:endParaRPr>
                    </a:p>
                  </a:txBody>
                  <a:tcPr marL="90380" marR="903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ZA" sz="1800" dirty="0" smtClean="0">
                          <a:solidFill>
                            <a:schemeClr val="tx1"/>
                          </a:solidFill>
                        </a:rPr>
                        <a:t>Ongoing. Part</a:t>
                      </a:r>
                      <a:r>
                        <a:rPr lang="en-ZA" sz="1800" baseline="0" dirty="0" smtClean="0">
                          <a:solidFill>
                            <a:schemeClr val="tx1"/>
                          </a:solidFill>
                        </a:rPr>
                        <a:t> of the evaluation of the programme</a:t>
                      </a:r>
                      <a:endParaRPr lang="en-ZA" sz="1800" dirty="0">
                        <a:solidFill>
                          <a:schemeClr val="tx1"/>
                        </a:solidFill>
                      </a:endParaRPr>
                    </a:p>
                  </a:txBody>
                  <a:tcPr marL="90380" marR="903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895235">
                <a:tc>
                  <a:txBody>
                    <a:bodyPr/>
                    <a:lstStyle/>
                    <a:p>
                      <a:r>
                        <a:rPr lang="en-ZA" sz="1800" dirty="0" smtClean="0">
                          <a:solidFill>
                            <a:schemeClr val="tx1"/>
                          </a:solidFill>
                        </a:rPr>
                        <a:t>Development of Standardised Model Contract to guide contracting authorities </a:t>
                      </a:r>
                      <a:endParaRPr lang="en-ZA" sz="1800" dirty="0">
                        <a:solidFill>
                          <a:schemeClr val="tx1"/>
                        </a:solidFill>
                      </a:endParaRPr>
                    </a:p>
                  </a:txBody>
                  <a:tcPr marL="90380" marR="903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ZA" sz="1800" dirty="0" smtClean="0">
                          <a:solidFill>
                            <a:schemeClr val="tx1"/>
                          </a:solidFill>
                        </a:rPr>
                        <a:t>Department</a:t>
                      </a:r>
                      <a:r>
                        <a:rPr lang="en-ZA" sz="1800" baseline="0" dirty="0" smtClean="0">
                          <a:solidFill>
                            <a:schemeClr val="tx1"/>
                          </a:solidFill>
                        </a:rPr>
                        <a:t> of Transport </a:t>
                      </a:r>
                      <a:endParaRPr lang="en-ZA" sz="1800" dirty="0">
                        <a:solidFill>
                          <a:schemeClr val="tx1"/>
                        </a:solidFill>
                      </a:endParaRPr>
                    </a:p>
                  </a:txBody>
                  <a:tcPr marL="90380" marR="903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ZA" sz="1800" dirty="0" smtClean="0">
                          <a:solidFill>
                            <a:schemeClr val="tx1"/>
                          </a:solidFill>
                        </a:rPr>
                        <a:t>Completed </a:t>
                      </a:r>
                      <a:endParaRPr lang="en-ZA" sz="1800" dirty="0">
                        <a:solidFill>
                          <a:schemeClr val="tx1"/>
                        </a:solidFill>
                      </a:endParaRPr>
                    </a:p>
                  </a:txBody>
                  <a:tcPr marL="90380" marR="903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2080" name="Slide Number Placeholder 3"/>
          <p:cNvSpPr>
            <a:spLocks noGrp="1"/>
          </p:cNvSpPr>
          <p:nvPr>
            <p:ph type="sldNum" sz="quarter" idx="12"/>
          </p:nvPr>
        </p:nvSpPr>
        <p:spPr>
          <a:noFill/>
        </p:spPr>
        <p:txBody>
          <a:bodyPr/>
          <a:lstStyle/>
          <a:p>
            <a:fld id="{862E9E15-FE46-4758-A2B5-D96E8A795992}" type="slidenum">
              <a:rPr lang="en-US" smtClean="0"/>
              <a:pPr/>
              <a:t>12</a:t>
            </a:fld>
            <a:endParaRPr lang="en-US" dirty="0" smtClean="0"/>
          </a:p>
        </p:txBody>
      </p:sp>
      <p:pic>
        <p:nvPicPr>
          <p:cNvPr id="6" name="Picture 12" descr="transport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6155907"/>
            <a:ext cx="2169976" cy="703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41269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525085" y="-17224"/>
            <a:ext cx="8135637" cy="791085"/>
          </a:xfrm>
        </p:spPr>
        <p:txBody>
          <a:bodyPr/>
          <a:lstStyle/>
          <a:p>
            <a:r>
              <a:rPr lang="en-ZA" sz="3516" b="1" dirty="0"/>
              <a:t>Policy Implementation Progress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309877112"/>
              </p:ext>
            </p:extLst>
          </p:nvPr>
        </p:nvGraphicFramePr>
        <p:xfrm>
          <a:off x="352133" y="826748"/>
          <a:ext cx="8580396" cy="5134174"/>
        </p:xfrm>
        <a:graphic>
          <a:graphicData uri="http://schemas.openxmlformats.org/drawingml/2006/table">
            <a:tbl>
              <a:tblPr firstRow="1" bandRow="1">
                <a:tableStyleId>{5C22544A-7EE6-4342-B048-85BDC9FD1C3A}</a:tableStyleId>
              </a:tblPr>
              <a:tblGrid>
                <a:gridCol w="3849150">
                  <a:extLst>
                    <a:ext uri="{9D8B030D-6E8A-4147-A177-3AD203B41FA5}">
                      <a16:colId xmlns:a16="http://schemas.microsoft.com/office/drawing/2014/main" xmlns="" val="20000"/>
                    </a:ext>
                  </a:extLst>
                </a:gridCol>
                <a:gridCol w="2761975">
                  <a:extLst>
                    <a:ext uri="{9D8B030D-6E8A-4147-A177-3AD203B41FA5}">
                      <a16:colId xmlns:a16="http://schemas.microsoft.com/office/drawing/2014/main" xmlns="" val="20001"/>
                    </a:ext>
                  </a:extLst>
                </a:gridCol>
                <a:gridCol w="1969271">
                  <a:extLst>
                    <a:ext uri="{9D8B030D-6E8A-4147-A177-3AD203B41FA5}">
                      <a16:colId xmlns:a16="http://schemas.microsoft.com/office/drawing/2014/main" xmlns="" val="20002"/>
                    </a:ext>
                  </a:extLst>
                </a:gridCol>
              </a:tblGrid>
              <a:tr h="756478">
                <a:tc gridSpan="3">
                  <a:txBody>
                    <a:bodyPr/>
                    <a:lstStyle/>
                    <a:p>
                      <a:pPr algn="ctr"/>
                      <a:endParaRPr lang="en-ZA" sz="1800" dirty="0">
                        <a:solidFill>
                          <a:schemeClr val="tx1"/>
                        </a:solidFill>
                      </a:endParaRPr>
                    </a:p>
                  </a:txBody>
                  <a:tcPr marL="90380" marR="903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469430">
                <a:tc>
                  <a:txBody>
                    <a:bodyPr/>
                    <a:lstStyle/>
                    <a:p>
                      <a:r>
                        <a:rPr lang="en-ZA" sz="1800" b="1" dirty="0" smtClean="0">
                          <a:solidFill>
                            <a:schemeClr val="tx1"/>
                          </a:solidFill>
                        </a:rPr>
                        <a:t>Action </a:t>
                      </a:r>
                      <a:endParaRPr lang="en-ZA" sz="1800" b="1" dirty="0">
                        <a:solidFill>
                          <a:schemeClr val="tx1"/>
                        </a:solidFill>
                      </a:endParaRPr>
                    </a:p>
                  </a:txBody>
                  <a:tcPr marL="90380" marR="903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ZA" sz="1800" b="1" dirty="0" smtClean="0">
                          <a:solidFill>
                            <a:schemeClr val="tx1"/>
                          </a:solidFill>
                        </a:rPr>
                        <a:t>Responsibility </a:t>
                      </a:r>
                      <a:endParaRPr lang="en-ZA" sz="1800" b="1" dirty="0">
                        <a:solidFill>
                          <a:schemeClr val="tx1"/>
                        </a:solidFill>
                      </a:endParaRPr>
                    </a:p>
                  </a:txBody>
                  <a:tcPr marL="90380" marR="903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ZA" sz="1800" b="1" dirty="0" smtClean="0">
                          <a:solidFill>
                            <a:schemeClr val="tx1"/>
                          </a:solidFill>
                        </a:rPr>
                        <a:t>Timelines</a:t>
                      </a:r>
                      <a:r>
                        <a:rPr lang="en-ZA" sz="1800" b="1" baseline="0" dirty="0" smtClean="0">
                          <a:solidFill>
                            <a:schemeClr val="tx1"/>
                          </a:solidFill>
                        </a:rPr>
                        <a:t> </a:t>
                      </a:r>
                      <a:endParaRPr lang="en-ZA" sz="1800" b="1" dirty="0">
                        <a:solidFill>
                          <a:schemeClr val="tx1"/>
                        </a:solidFill>
                      </a:endParaRPr>
                    </a:p>
                  </a:txBody>
                  <a:tcPr marL="90380" marR="903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519390">
                <a:tc>
                  <a:txBody>
                    <a:bodyPr/>
                    <a:lstStyle/>
                    <a:p>
                      <a:r>
                        <a:rPr lang="en-ZA" sz="1800" dirty="0" smtClean="0">
                          <a:solidFill>
                            <a:schemeClr val="tx1"/>
                          </a:solidFill>
                        </a:rPr>
                        <a:t>Institute</a:t>
                      </a:r>
                      <a:r>
                        <a:rPr lang="en-ZA" sz="1800" baseline="0" dirty="0" smtClean="0">
                          <a:solidFill>
                            <a:schemeClr val="tx1"/>
                          </a:solidFill>
                        </a:rPr>
                        <a:t> National Inter-Departmental Committee (NIDC) and facilitate the provincial interdepartmental Committees </a:t>
                      </a:r>
                      <a:endParaRPr lang="en-ZA" sz="1800" dirty="0">
                        <a:solidFill>
                          <a:schemeClr val="tx1"/>
                        </a:solidFill>
                      </a:endParaRPr>
                    </a:p>
                  </a:txBody>
                  <a:tcPr marL="90380" marR="903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ZA" sz="1800" dirty="0" smtClean="0">
                          <a:solidFill>
                            <a:schemeClr val="tx1"/>
                          </a:solidFill>
                        </a:rPr>
                        <a:t>Department</a:t>
                      </a:r>
                      <a:r>
                        <a:rPr lang="en-ZA" sz="1800" baseline="0" dirty="0" smtClean="0">
                          <a:solidFill>
                            <a:schemeClr val="tx1"/>
                          </a:solidFill>
                        </a:rPr>
                        <a:t> of Transport </a:t>
                      </a:r>
                    </a:p>
                    <a:p>
                      <a:endParaRPr lang="en-ZA" sz="1800" baseline="0" dirty="0" smtClean="0">
                        <a:solidFill>
                          <a:schemeClr val="tx1"/>
                        </a:solidFill>
                      </a:endParaRPr>
                    </a:p>
                    <a:p>
                      <a:r>
                        <a:rPr lang="en-ZA" sz="1800" baseline="0" dirty="0" smtClean="0">
                          <a:solidFill>
                            <a:schemeClr val="tx1"/>
                          </a:solidFill>
                        </a:rPr>
                        <a:t>Provinces </a:t>
                      </a:r>
                    </a:p>
                    <a:p>
                      <a:endParaRPr lang="en-ZA" sz="1800" dirty="0" smtClean="0">
                        <a:solidFill>
                          <a:schemeClr val="tx1"/>
                        </a:solidFill>
                      </a:endParaRPr>
                    </a:p>
                  </a:txBody>
                  <a:tcPr marL="90380" marR="903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ZA" sz="1800" dirty="0" smtClean="0">
                          <a:solidFill>
                            <a:schemeClr val="tx1"/>
                          </a:solidFill>
                        </a:rPr>
                        <a:t>Completed </a:t>
                      </a:r>
                      <a:endParaRPr lang="en-ZA" sz="1800" dirty="0">
                        <a:solidFill>
                          <a:schemeClr val="tx1"/>
                        </a:solidFill>
                      </a:endParaRPr>
                    </a:p>
                  </a:txBody>
                  <a:tcPr marL="90380" marR="903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194438">
                <a:tc>
                  <a:txBody>
                    <a:bodyPr/>
                    <a:lstStyle/>
                    <a:p>
                      <a:r>
                        <a:rPr lang="en-ZA" sz="1800" dirty="0" smtClean="0">
                          <a:solidFill>
                            <a:schemeClr val="tx1"/>
                          </a:solidFill>
                        </a:rPr>
                        <a:t>Develop and implement a targeted a National Learner Transport Road Safety Programme</a:t>
                      </a:r>
                      <a:r>
                        <a:rPr lang="en-ZA" sz="1800" baseline="0" dirty="0" smtClean="0">
                          <a:solidFill>
                            <a:schemeClr val="tx1"/>
                          </a:solidFill>
                        </a:rPr>
                        <a:t> </a:t>
                      </a:r>
                      <a:endParaRPr lang="en-ZA" sz="1800" dirty="0">
                        <a:solidFill>
                          <a:schemeClr val="tx1"/>
                        </a:solidFill>
                      </a:endParaRPr>
                    </a:p>
                  </a:txBody>
                  <a:tcPr marL="90380" marR="903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ZA" sz="1800" baseline="0" dirty="0" smtClean="0">
                          <a:solidFill>
                            <a:schemeClr val="tx1"/>
                          </a:solidFill>
                        </a:rPr>
                        <a:t>Department of Transport Provinces </a:t>
                      </a:r>
                    </a:p>
                    <a:p>
                      <a:r>
                        <a:rPr lang="en-ZA" sz="1800" baseline="0" dirty="0" smtClean="0">
                          <a:solidFill>
                            <a:schemeClr val="tx1"/>
                          </a:solidFill>
                        </a:rPr>
                        <a:t>RTMC </a:t>
                      </a:r>
                      <a:endParaRPr lang="en-ZA" sz="1800" dirty="0" smtClean="0">
                        <a:solidFill>
                          <a:schemeClr val="tx1"/>
                        </a:solidFill>
                      </a:endParaRPr>
                    </a:p>
                  </a:txBody>
                  <a:tcPr marL="90380" marR="903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ZA" sz="1800" dirty="0" smtClean="0">
                          <a:solidFill>
                            <a:schemeClr val="tx1"/>
                          </a:solidFill>
                        </a:rPr>
                        <a:t>Ongoing</a:t>
                      </a:r>
                      <a:endParaRPr lang="en-ZA" sz="1800" dirty="0">
                        <a:solidFill>
                          <a:schemeClr val="tx1"/>
                        </a:solidFill>
                      </a:endParaRPr>
                    </a:p>
                  </a:txBody>
                  <a:tcPr marL="90380" marR="903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194438">
                <a:tc>
                  <a:txBody>
                    <a:bodyPr/>
                    <a:lstStyle/>
                    <a:p>
                      <a:r>
                        <a:rPr lang="en-ZA" sz="1800" kern="1200" dirty="0" smtClean="0">
                          <a:solidFill>
                            <a:schemeClr val="tx1"/>
                          </a:solidFill>
                          <a:latin typeface="+mn-lt"/>
                          <a:ea typeface="+mn-ea"/>
                          <a:cs typeface="+mn-cs"/>
                        </a:rPr>
                        <a:t>Monitoring of the Learner Transport Programmes Implementation </a:t>
                      </a:r>
                      <a:endParaRPr lang="en-ZA" sz="1800" kern="1200" dirty="0">
                        <a:solidFill>
                          <a:schemeClr val="tx1"/>
                        </a:solidFill>
                        <a:latin typeface="+mn-lt"/>
                        <a:ea typeface="+mn-ea"/>
                        <a:cs typeface="+mn-cs"/>
                      </a:endParaRPr>
                    </a:p>
                  </a:txBody>
                  <a:tcPr marL="90380" marR="903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ZA" sz="1800" kern="1200" dirty="0" smtClean="0">
                          <a:solidFill>
                            <a:schemeClr val="tx1"/>
                          </a:solidFill>
                          <a:latin typeface="+mn-lt"/>
                          <a:ea typeface="+mn-ea"/>
                          <a:cs typeface="+mn-cs"/>
                        </a:rPr>
                        <a:t>DOT, DBE and provinces </a:t>
                      </a:r>
                      <a:endParaRPr lang="en-ZA" sz="1800" kern="1200" dirty="0">
                        <a:solidFill>
                          <a:schemeClr val="tx1"/>
                        </a:solidFill>
                        <a:latin typeface="+mn-lt"/>
                        <a:ea typeface="+mn-ea"/>
                        <a:cs typeface="+mn-cs"/>
                      </a:endParaRPr>
                    </a:p>
                  </a:txBody>
                  <a:tcPr marL="90380" marR="903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ZA" sz="1800" kern="1200" dirty="0" smtClean="0">
                          <a:solidFill>
                            <a:schemeClr val="tx1"/>
                          </a:solidFill>
                          <a:latin typeface="+mn-lt"/>
                          <a:ea typeface="+mn-ea"/>
                          <a:cs typeface="+mn-cs"/>
                        </a:rPr>
                        <a:t>Ongoing </a:t>
                      </a:r>
                      <a:endParaRPr lang="en-ZA" sz="1800" kern="1200" dirty="0">
                        <a:solidFill>
                          <a:schemeClr val="tx1"/>
                        </a:solidFill>
                        <a:latin typeface="+mn-lt"/>
                        <a:ea typeface="+mn-ea"/>
                        <a:cs typeface="+mn-cs"/>
                      </a:endParaRPr>
                    </a:p>
                  </a:txBody>
                  <a:tcPr marL="90380" marR="903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4124" name="Slide Number Placeholder 3"/>
          <p:cNvSpPr>
            <a:spLocks noGrp="1"/>
          </p:cNvSpPr>
          <p:nvPr>
            <p:ph type="sldNum" sz="quarter" idx="12"/>
          </p:nvPr>
        </p:nvSpPr>
        <p:spPr>
          <a:noFill/>
        </p:spPr>
        <p:txBody>
          <a:bodyPr/>
          <a:lstStyle/>
          <a:p>
            <a:fld id="{9518D93D-0C90-4FA3-B0EA-5B3DF1CC7558}" type="slidenum">
              <a:rPr lang="en-US" smtClean="0"/>
              <a:pPr/>
              <a:t>13</a:t>
            </a:fld>
            <a:endParaRPr lang="en-US" dirty="0" smtClean="0"/>
          </a:p>
        </p:txBody>
      </p:sp>
      <p:pic>
        <p:nvPicPr>
          <p:cNvPr id="6" name="Picture 12" descr="transport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6155907"/>
            <a:ext cx="2169976" cy="703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31915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l"/>
            <a:r>
              <a:rPr lang="en-ZA" sz="3600" b="1" dirty="0"/>
              <a:t>Learners transported </a:t>
            </a:r>
            <a:r>
              <a:rPr lang="en-ZA" sz="3600" b="1" dirty="0" smtClean="0"/>
              <a:t>in  quarters 1 and 2</a:t>
            </a:r>
            <a:r>
              <a:rPr lang="en-ZA" sz="3600" b="1" dirty="0"/>
              <a:t/>
            </a:r>
            <a:br>
              <a:rPr lang="en-ZA" sz="3600" b="1" dirty="0"/>
            </a:br>
            <a:endParaRPr lang="en-ZA" sz="3600"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14</a:t>
            </a:fld>
            <a:endParaRPr lang="en-ZA" dirty="0">
              <a:solidFill>
                <a:prstClr val="black">
                  <a:tint val="75000"/>
                </a:prst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087836099"/>
              </p:ext>
            </p:extLst>
          </p:nvPr>
        </p:nvGraphicFramePr>
        <p:xfrm>
          <a:off x="179512" y="980727"/>
          <a:ext cx="8856983" cy="5328591"/>
        </p:xfrm>
        <a:graphic>
          <a:graphicData uri="http://schemas.openxmlformats.org/drawingml/2006/table">
            <a:tbl>
              <a:tblPr/>
              <a:tblGrid>
                <a:gridCol w="1241633">
                  <a:extLst>
                    <a:ext uri="{9D8B030D-6E8A-4147-A177-3AD203B41FA5}">
                      <a16:colId xmlns:a16="http://schemas.microsoft.com/office/drawing/2014/main" xmlns="" val="20000"/>
                    </a:ext>
                  </a:extLst>
                </a:gridCol>
                <a:gridCol w="1821062">
                  <a:extLst>
                    <a:ext uri="{9D8B030D-6E8A-4147-A177-3AD203B41FA5}">
                      <a16:colId xmlns:a16="http://schemas.microsoft.com/office/drawing/2014/main" xmlns="" val="20001"/>
                    </a:ext>
                  </a:extLst>
                </a:gridCol>
                <a:gridCol w="2152164">
                  <a:extLst>
                    <a:ext uri="{9D8B030D-6E8A-4147-A177-3AD203B41FA5}">
                      <a16:colId xmlns:a16="http://schemas.microsoft.com/office/drawing/2014/main" xmlns="" val="20002"/>
                    </a:ext>
                  </a:extLst>
                </a:gridCol>
                <a:gridCol w="1727605">
                  <a:extLst>
                    <a:ext uri="{9D8B030D-6E8A-4147-A177-3AD203B41FA5}">
                      <a16:colId xmlns:a16="http://schemas.microsoft.com/office/drawing/2014/main" xmlns="" val="20003"/>
                    </a:ext>
                  </a:extLst>
                </a:gridCol>
                <a:gridCol w="1914519">
                  <a:extLst>
                    <a:ext uri="{9D8B030D-6E8A-4147-A177-3AD203B41FA5}">
                      <a16:colId xmlns:a16="http://schemas.microsoft.com/office/drawing/2014/main" xmlns="" val="20004"/>
                    </a:ext>
                  </a:extLst>
                </a:gridCol>
              </a:tblGrid>
              <a:tr h="924695">
                <a:tc gridSpan="3">
                  <a:txBody>
                    <a:bodyPr/>
                    <a:lstStyle/>
                    <a:p>
                      <a:pPr algn="l" rtl="0" fontAlgn="ctr"/>
                      <a:r>
                        <a:rPr lang="en-ZA" sz="1800" b="0" i="0" u="none" strike="noStrike" dirty="0">
                          <a:solidFill>
                            <a:srgbClr val="000000"/>
                          </a:solidFill>
                          <a:effectLst/>
                          <a:latin typeface="Arial"/>
                        </a:rPr>
                        <a:t> </a:t>
                      </a:r>
                    </a:p>
                    <a:p>
                      <a:pPr algn="l" rtl="0" fontAlgn="ctr"/>
                      <a:r>
                        <a:rPr lang="en-ZA" sz="1800" b="0" i="0" u="none" strike="noStrike" dirty="0">
                          <a:solidFill>
                            <a:srgbClr val="000000"/>
                          </a:solidFill>
                          <a:effectLst/>
                          <a:latin typeface="Arial"/>
                        </a:rPr>
                        <a:t> </a:t>
                      </a:r>
                    </a:p>
                    <a:p>
                      <a:pPr algn="l" rtl="0" fontAlgn="ctr"/>
                      <a:r>
                        <a:rPr lang="en-ZA" sz="1800" b="0" i="0" u="none" strike="noStrike" dirty="0">
                          <a:solidFill>
                            <a:srgbClr val="000000"/>
                          </a:solidFill>
                          <a:effectLst/>
                          <a:latin typeface="Arial"/>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rtl="0" fontAlgn="ctr"/>
                      <a:endParaRPr lang="en-ZA" sz="1800" b="0" i="0" u="none" strike="noStrike" dirty="0">
                        <a:solidFill>
                          <a:srgbClr val="000000"/>
                        </a:solidFill>
                        <a:effectLst/>
                        <a:latin typeface="Arial"/>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rtl="0" fontAlgn="ctr"/>
                      <a:endParaRPr lang="en-ZA" sz="1800" b="0" i="0" u="none" strike="noStrike" dirty="0">
                        <a:solidFill>
                          <a:srgbClr val="000000"/>
                        </a:solidFill>
                        <a:effectLst/>
                        <a:latin typeface="Arial"/>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dirty="0">
                          <a:solidFill>
                            <a:srgbClr val="000000"/>
                          </a:solidFill>
                          <a:effectLst/>
                          <a:latin typeface="Calibri"/>
                        </a:rPr>
                        <a:t>Q1 progress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100" b="1" i="0" u="none" strike="noStrike">
                          <a:solidFill>
                            <a:srgbClr val="000000"/>
                          </a:solidFill>
                          <a:effectLst/>
                          <a:latin typeface="Calibri"/>
                        </a:rPr>
                        <a:t>Q2 progress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985099">
                <a:tc>
                  <a:txBody>
                    <a:bodyPr/>
                    <a:lstStyle/>
                    <a:p>
                      <a:pPr algn="ctr" rtl="0" fontAlgn="ctr"/>
                      <a:r>
                        <a:rPr lang="en-ZA" sz="1200" b="1" i="0" u="none" strike="noStrike" dirty="0">
                          <a:solidFill>
                            <a:srgbClr val="000000"/>
                          </a:solidFill>
                          <a:effectLst/>
                          <a:latin typeface="Arial"/>
                        </a:rPr>
                        <a:t>Province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a:solidFill>
                            <a:srgbClr val="000000"/>
                          </a:solidFill>
                          <a:effectLst/>
                          <a:latin typeface="Arial"/>
                        </a:rPr>
                        <a:t> No of learners identified  2017/18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a:solidFill>
                            <a:srgbClr val="000000"/>
                          </a:solidFill>
                          <a:effectLst/>
                          <a:latin typeface="Arial"/>
                        </a:rPr>
                        <a:t>Target to be transported 2017/18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dirty="0">
                          <a:solidFill>
                            <a:srgbClr val="000000"/>
                          </a:solidFill>
                          <a:effectLst/>
                          <a:latin typeface="Arial"/>
                        </a:rPr>
                        <a:t>No transported Q1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rtl="0" fontAlgn="ctr"/>
                      <a:r>
                        <a:rPr lang="en-ZA" sz="1200" b="1" i="0" u="none" strike="noStrike">
                          <a:solidFill>
                            <a:srgbClr val="000000"/>
                          </a:solidFill>
                          <a:effectLst/>
                          <a:latin typeface="Arial"/>
                        </a:rPr>
                        <a:t>No transported Q2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xmlns="" val="10001"/>
                  </a:ext>
                </a:extLst>
              </a:tr>
              <a:tr h="336680">
                <a:tc>
                  <a:txBody>
                    <a:bodyPr/>
                    <a:lstStyle/>
                    <a:p>
                      <a:pPr algn="ctr" rtl="0" fontAlgn="ctr"/>
                      <a:r>
                        <a:rPr lang="en-ZA" sz="1200" b="1" i="0" u="none" strike="noStrike" dirty="0">
                          <a:solidFill>
                            <a:srgbClr val="000000"/>
                          </a:solidFill>
                          <a:effectLst/>
                          <a:latin typeface="Arial"/>
                        </a:rPr>
                        <a:t>EC</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dirty="0">
                          <a:solidFill>
                            <a:srgbClr val="000000"/>
                          </a:solidFill>
                          <a:effectLst/>
                          <a:latin typeface="Arial"/>
                        </a:rPr>
                        <a:t>111406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dirty="0">
                          <a:solidFill>
                            <a:srgbClr val="000000"/>
                          </a:solidFill>
                          <a:effectLst/>
                          <a:latin typeface="Arial"/>
                        </a:rPr>
                        <a:t>80288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0" i="0" u="none" strike="noStrike" dirty="0">
                          <a:solidFill>
                            <a:srgbClr val="000000"/>
                          </a:solidFill>
                          <a:effectLst/>
                          <a:latin typeface="Arial"/>
                        </a:rPr>
                        <a:t>80427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ZA" sz="1200" b="0" i="0" u="none" strike="noStrike" dirty="0">
                          <a:solidFill>
                            <a:srgbClr val="000000"/>
                          </a:solidFill>
                          <a:effectLst/>
                          <a:latin typeface="Arial"/>
                        </a:rPr>
                        <a:t>80288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02"/>
                  </a:ext>
                </a:extLst>
              </a:tr>
              <a:tr h="336680">
                <a:tc>
                  <a:txBody>
                    <a:bodyPr/>
                    <a:lstStyle/>
                    <a:p>
                      <a:pPr algn="ctr" rtl="0" fontAlgn="ctr"/>
                      <a:r>
                        <a:rPr lang="en-ZA" sz="1200" b="1" i="0" u="none" strike="noStrike" dirty="0">
                          <a:solidFill>
                            <a:srgbClr val="000000"/>
                          </a:solidFill>
                          <a:effectLst/>
                          <a:latin typeface="Arial"/>
                        </a:rPr>
                        <a:t>FS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a:solidFill>
                            <a:srgbClr val="000000"/>
                          </a:solidFill>
                          <a:effectLst/>
                          <a:latin typeface="Arial"/>
                        </a:rPr>
                        <a:t>12399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dirty="0">
                          <a:solidFill>
                            <a:srgbClr val="000000"/>
                          </a:solidFill>
                          <a:effectLst/>
                          <a:latin typeface="Arial"/>
                        </a:rPr>
                        <a:t>12245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0" i="0" u="none" strike="noStrike" dirty="0">
                          <a:solidFill>
                            <a:srgbClr val="000000"/>
                          </a:solidFill>
                          <a:effectLst/>
                          <a:latin typeface="Arial"/>
                        </a:rPr>
                        <a:t>9449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ZA" sz="1200" b="0" i="0" u="none" strike="noStrike">
                          <a:solidFill>
                            <a:srgbClr val="000000"/>
                          </a:solidFill>
                          <a:effectLst/>
                          <a:latin typeface="Arial"/>
                        </a:rPr>
                        <a:t>11186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03"/>
                  </a:ext>
                </a:extLst>
              </a:tr>
              <a:tr h="388677">
                <a:tc>
                  <a:txBody>
                    <a:bodyPr/>
                    <a:lstStyle/>
                    <a:p>
                      <a:pPr algn="ctr" rtl="0" fontAlgn="ctr"/>
                      <a:r>
                        <a:rPr lang="en-ZA" sz="1200" b="1" i="0" u="none" strike="noStrike" dirty="0">
                          <a:solidFill>
                            <a:srgbClr val="000000"/>
                          </a:solidFill>
                          <a:effectLst/>
                          <a:latin typeface="Arial"/>
                        </a:rPr>
                        <a:t>GP</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dirty="0">
                          <a:solidFill>
                            <a:srgbClr val="000000"/>
                          </a:solidFill>
                          <a:effectLst/>
                          <a:latin typeface="Arial"/>
                        </a:rPr>
                        <a:t>110509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a:solidFill>
                            <a:srgbClr val="000000"/>
                          </a:solidFill>
                          <a:effectLst/>
                          <a:latin typeface="Arial"/>
                        </a:rPr>
                        <a:t>110515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0" i="0" u="none" strike="noStrike">
                          <a:solidFill>
                            <a:srgbClr val="000000"/>
                          </a:solidFill>
                          <a:effectLst/>
                          <a:latin typeface="Arial"/>
                        </a:rPr>
                        <a:t>110509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ZA" sz="1200" b="0" i="0" u="none" strike="noStrike">
                          <a:solidFill>
                            <a:srgbClr val="000000"/>
                          </a:solidFill>
                          <a:effectLst/>
                          <a:latin typeface="Arial"/>
                        </a:rPr>
                        <a:t>110515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04"/>
                  </a:ext>
                </a:extLst>
              </a:tr>
              <a:tr h="336680">
                <a:tc>
                  <a:txBody>
                    <a:bodyPr/>
                    <a:lstStyle/>
                    <a:p>
                      <a:pPr algn="ctr" rtl="0" fontAlgn="ctr"/>
                      <a:r>
                        <a:rPr lang="en-ZA" sz="1200" b="1" i="0" u="none" strike="noStrike" dirty="0">
                          <a:solidFill>
                            <a:srgbClr val="000000"/>
                          </a:solidFill>
                          <a:effectLst/>
                          <a:latin typeface="Arial"/>
                        </a:rPr>
                        <a:t>KZN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dirty="0">
                          <a:solidFill>
                            <a:srgbClr val="000000"/>
                          </a:solidFill>
                          <a:effectLst/>
                          <a:latin typeface="Arial"/>
                        </a:rPr>
                        <a:t>90000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dirty="0">
                          <a:solidFill>
                            <a:srgbClr val="000000"/>
                          </a:solidFill>
                          <a:effectLst/>
                          <a:latin typeface="Arial"/>
                        </a:rPr>
                        <a:t>47747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0" i="0" u="none" strike="noStrike" dirty="0">
                          <a:solidFill>
                            <a:srgbClr val="000000"/>
                          </a:solidFill>
                          <a:effectLst/>
                          <a:latin typeface="Arial"/>
                        </a:rPr>
                        <a:t>47747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ZA" sz="1200" b="0" i="0" u="none" strike="noStrike" dirty="0">
                          <a:solidFill>
                            <a:srgbClr val="000000"/>
                          </a:solidFill>
                          <a:effectLst/>
                          <a:latin typeface="Arial"/>
                        </a:rPr>
                        <a:t>47747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05"/>
                  </a:ext>
                </a:extLst>
              </a:tr>
              <a:tr h="336680">
                <a:tc>
                  <a:txBody>
                    <a:bodyPr/>
                    <a:lstStyle/>
                    <a:p>
                      <a:pPr algn="ctr" rtl="0" fontAlgn="ctr"/>
                      <a:r>
                        <a:rPr lang="en-ZA" sz="1200" b="1" i="0" u="none" strike="noStrike" dirty="0">
                          <a:solidFill>
                            <a:srgbClr val="000000"/>
                          </a:solidFill>
                          <a:effectLst/>
                          <a:latin typeface="Arial"/>
                        </a:rPr>
                        <a:t>LP</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a:solidFill>
                            <a:srgbClr val="000000"/>
                          </a:solidFill>
                          <a:effectLst/>
                          <a:latin typeface="Arial"/>
                        </a:rPr>
                        <a:t>40268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dirty="0">
                          <a:solidFill>
                            <a:srgbClr val="000000"/>
                          </a:solidFill>
                          <a:effectLst/>
                          <a:latin typeface="Arial"/>
                        </a:rPr>
                        <a:t>37171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0" i="0" u="none" strike="noStrike">
                          <a:solidFill>
                            <a:srgbClr val="000000"/>
                          </a:solidFill>
                          <a:effectLst/>
                          <a:latin typeface="Arial"/>
                        </a:rPr>
                        <a:t>35859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ZA" sz="1200" b="0" i="0" u="none" strike="noStrike">
                          <a:solidFill>
                            <a:srgbClr val="000000"/>
                          </a:solidFill>
                          <a:effectLst/>
                          <a:latin typeface="Arial"/>
                        </a:rPr>
                        <a:t>37171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06"/>
                  </a:ext>
                </a:extLst>
              </a:tr>
              <a:tr h="336680">
                <a:tc>
                  <a:txBody>
                    <a:bodyPr/>
                    <a:lstStyle/>
                    <a:p>
                      <a:pPr algn="ctr" rtl="0" fontAlgn="ctr"/>
                      <a:r>
                        <a:rPr lang="en-ZA" sz="1200" b="1" i="0" u="none" strike="noStrike" dirty="0">
                          <a:solidFill>
                            <a:srgbClr val="000000"/>
                          </a:solidFill>
                          <a:effectLst/>
                          <a:latin typeface="Arial"/>
                        </a:rPr>
                        <a:t>MP</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a:solidFill>
                            <a:srgbClr val="000000"/>
                          </a:solidFill>
                          <a:effectLst/>
                          <a:latin typeface="Arial"/>
                        </a:rPr>
                        <a:t>60256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a:solidFill>
                            <a:srgbClr val="000000"/>
                          </a:solidFill>
                          <a:effectLst/>
                          <a:latin typeface="Arial"/>
                        </a:rPr>
                        <a:t>60231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0" i="0" u="none" strike="noStrike">
                          <a:solidFill>
                            <a:srgbClr val="000000"/>
                          </a:solidFill>
                          <a:effectLst/>
                          <a:latin typeface="Arial"/>
                        </a:rPr>
                        <a:t>60256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ZA" sz="1200" b="0" i="0" u="none" strike="noStrike">
                          <a:solidFill>
                            <a:srgbClr val="000000"/>
                          </a:solidFill>
                          <a:effectLst/>
                          <a:latin typeface="Arial"/>
                        </a:rPr>
                        <a:t>60231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07"/>
                  </a:ext>
                </a:extLst>
              </a:tr>
              <a:tr h="336680">
                <a:tc>
                  <a:txBody>
                    <a:bodyPr/>
                    <a:lstStyle/>
                    <a:p>
                      <a:pPr algn="ctr" rtl="0" fontAlgn="ctr"/>
                      <a:r>
                        <a:rPr lang="en-ZA" sz="1200" b="1" i="0" u="none" strike="noStrike" dirty="0">
                          <a:solidFill>
                            <a:srgbClr val="000000"/>
                          </a:solidFill>
                          <a:effectLst/>
                          <a:latin typeface="Arial"/>
                        </a:rPr>
                        <a:t>NC</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dirty="0">
                          <a:solidFill>
                            <a:srgbClr val="000000"/>
                          </a:solidFill>
                          <a:effectLst/>
                          <a:latin typeface="Arial"/>
                        </a:rPr>
                        <a:t>26477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a:solidFill>
                            <a:srgbClr val="000000"/>
                          </a:solidFill>
                          <a:effectLst/>
                          <a:latin typeface="Arial"/>
                        </a:rPr>
                        <a:t>23896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0" i="0" u="none" strike="noStrike">
                          <a:solidFill>
                            <a:srgbClr val="000000"/>
                          </a:solidFill>
                          <a:effectLst/>
                          <a:latin typeface="Arial"/>
                        </a:rPr>
                        <a:t>23896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ZA" sz="1200" b="0" i="0" u="none" strike="noStrike">
                          <a:solidFill>
                            <a:srgbClr val="000000"/>
                          </a:solidFill>
                          <a:effectLst/>
                          <a:latin typeface="Arial"/>
                        </a:rPr>
                        <a:t>23896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08"/>
                  </a:ext>
                </a:extLst>
              </a:tr>
              <a:tr h="336680">
                <a:tc>
                  <a:txBody>
                    <a:bodyPr/>
                    <a:lstStyle/>
                    <a:p>
                      <a:pPr algn="ctr" rtl="0" fontAlgn="ctr"/>
                      <a:r>
                        <a:rPr lang="en-ZA" sz="1200" b="1" i="0" u="none" strike="noStrike">
                          <a:solidFill>
                            <a:srgbClr val="000000"/>
                          </a:solidFill>
                          <a:effectLst/>
                          <a:latin typeface="Arial"/>
                        </a:rPr>
                        <a:t>NW</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dirty="0">
                          <a:solidFill>
                            <a:srgbClr val="000000"/>
                          </a:solidFill>
                          <a:effectLst/>
                          <a:latin typeface="Arial"/>
                        </a:rPr>
                        <a:t>54059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a:solidFill>
                            <a:srgbClr val="000000"/>
                          </a:solidFill>
                          <a:effectLst/>
                          <a:latin typeface="Arial"/>
                        </a:rPr>
                        <a:t>42421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0" i="0" u="none" strike="noStrike" dirty="0">
                          <a:solidFill>
                            <a:srgbClr val="000000"/>
                          </a:solidFill>
                          <a:effectLst/>
                          <a:latin typeface="Arial"/>
                        </a:rPr>
                        <a:t>37371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ZA" sz="1200" b="0" i="0" u="none" strike="noStrike">
                          <a:solidFill>
                            <a:srgbClr val="000000"/>
                          </a:solidFill>
                          <a:effectLst/>
                          <a:latin typeface="Arial"/>
                        </a:rPr>
                        <a:t>42421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09"/>
                  </a:ext>
                </a:extLst>
              </a:tr>
              <a:tr h="336680">
                <a:tc>
                  <a:txBody>
                    <a:bodyPr/>
                    <a:lstStyle/>
                    <a:p>
                      <a:pPr algn="ctr" rtl="0" fontAlgn="ctr"/>
                      <a:r>
                        <a:rPr lang="en-ZA" sz="1200" b="1" i="0" u="none" strike="noStrike">
                          <a:solidFill>
                            <a:srgbClr val="000000"/>
                          </a:solidFill>
                          <a:effectLst/>
                          <a:latin typeface="Arial"/>
                        </a:rPr>
                        <a:t>WC</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dirty="0">
                          <a:solidFill>
                            <a:srgbClr val="000000"/>
                          </a:solidFill>
                          <a:effectLst/>
                          <a:latin typeface="Arial"/>
                        </a:rPr>
                        <a:t>58739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dirty="0">
                          <a:solidFill>
                            <a:srgbClr val="000000"/>
                          </a:solidFill>
                          <a:effectLst/>
                          <a:latin typeface="Arial"/>
                        </a:rPr>
                        <a:t>58000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0" i="0" u="none" strike="noStrike" dirty="0">
                          <a:solidFill>
                            <a:srgbClr val="000000"/>
                          </a:solidFill>
                          <a:effectLst/>
                          <a:latin typeface="Arial"/>
                        </a:rPr>
                        <a:t>58739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ZA" sz="1200" b="0" i="0" u="none" strike="noStrike">
                          <a:solidFill>
                            <a:srgbClr val="000000"/>
                          </a:solidFill>
                          <a:effectLst/>
                          <a:latin typeface="Arial"/>
                        </a:rPr>
                        <a:t>59371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10"/>
                  </a:ext>
                </a:extLst>
              </a:tr>
              <a:tr h="336680">
                <a:tc>
                  <a:txBody>
                    <a:bodyPr/>
                    <a:lstStyle/>
                    <a:p>
                      <a:pPr algn="ctr" rtl="0" fontAlgn="ctr"/>
                      <a:r>
                        <a:rPr lang="en-ZA" sz="1200" b="1" i="0" u="none" strike="noStrike">
                          <a:solidFill>
                            <a:srgbClr val="000000"/>
                          </a:solidFill>
                          <a:effectLst/>
                          <a:latin typeface="Arial"/>
                        </a:rPr>
                        <a:t>TOTAL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a:solidFill>
                            <a:srgbClr val="000000"/>
                          </a:solidFill>
                          <a:effectLst/>
                          <a:latin typeface="Arial"/>
                        </a:rPr>
                        <a:t>562328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dirty="0">
                          <a:solidFill>
                            <a:srgbClr val="000000"/>
                          </a:solidFill>
                          <a:effectLst/>
                          <a:latin typeface="Arial"/>
                        </a:rPr>
                        <a:t>472514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200" b="1" i="0" u="none" strike="noStrike" dirty="0">
                          <a:solidFill>
                            <a:srgbClr val="000000"/>
                          </a:solidFill>
                          <a:effectLst/>
                          <a:latin typeface="Arial"/>
                        </a:rPr>
                        <a:t>464253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rtl="0" fontAlgn="ctr"/>
                      <a:r>
                        <a:rPr lang="en-ZA" sz="1200" b="1" i="0" u="none" strike="noStrike" dirty="0">
                          <a:solidFill>
                            <a:srgbClr val="000000"/>
                          </a:solidFill>
                          <a:effectLst/>
                          <a:latin typeface="Arial"/>
                        </a:rPr>
                        <a:t>472826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23141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92696"/>
          </a:xfrm>
        </p:spPr>
        <p:txBody>
          <a:bodyPr>
            <a:normAutofit fontScale="90000"/>
          </a:bodyPr>
          <a:lstStyle/>
          <a:p>
            <a:r>
              <a:rPr lang="en-US" b="1" dirty="0"/>
              <a:t>FINANCIAL PERFORMANCE </a:t>
            </a:r>
            <a:r>
              <a:rPr lang="en-US" b="1" dirty="0" smtClean="0"/>
              <a:t>Q1 and Q2 </a:t>
            </a:r>
            <a:endParaRPr lang="en-ZA" b="1"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15</a:t>
            </a:fld>
            <a:endParaRPr lang="en-ZA" dirty="0">
              <a:solidFill>
                <a:prstClr val="black">
                  <a:tint val="75000"/>
                </a:prstClr>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3235544124"/>
              </p:ext>
            </p:extLst>
          </p:nvPr>
        </p:nvGraphicFramePr>
        <p:xfrm>
          <a:off x="0" y="764700"/>
          <a:ext cx="9036497" cy="5688640"/>
        </p:xfrm>
        <a:graphic>
          <a:graphicData uri="http://schemas.openxmlformats.org/drawingml/2006/table">
            <a:tbl>
              <a:tblPr firstRow="1" firstCol="1" bandRow="1"/>
              <a:tblGrid>
                <a:gridCol w="755576">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1152128">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080120">
                  <a:extLst>
                    <a:ext uri="{9D8B030D-6E8A-4147-A177-3AD203B41FA5}">
                      <a16:colId xmlns:a16="http://schemas.microsoft.com/office/drawing/2014/main" xmlns="" val="20004"/>
                    </a:ext>
                  </a:extLst>
                </a:gridCol>
                <a:gridCol w="1152128">
                  <a:extLst>
                    <a:ext uri="{9D8B030D-6E8A-4147-A177-3AD203B41FA5}">
                      <a16:colId xmlns:a16="http://schemas.microsoft.com/office/drawing/2014/main" xmlns="" val="20005"/>
                    </a:ext>
                  </a:extLst>
                </a:gridCol>
                <a:gridCol w="1440160">
                  <a:extLst>
                    <a:ext uri="{9D8B030D-6E8A-4147-A177-3AD203B41FA5}">
                      <a16:colId xmlns:a16="http://schemas.microsoft.com/office/drawing/2014/main" xmlns="" val="20006"/>
                    </a:ext>
                  </a:extLst>
                </a:gridCol>
                <a:gridCol w="1152129">
                  <a:extLst>
                    <a:ext uri="{9D8B030D-6E8A-4147-A177-3AD203B41FA5}">
                      <a16:colId xmlns:a16="http://schemas.microsoft.com/office/drawing/2014/main" xmlns="" val="20007"/>
                    </a:ext>
                  </a:extLst>
                </a:gridCol>
              </a:tblGrid>
              <a:tr h="373135">
                <a:tc gridSpan="4">
                  <a:txBody>
                    <a:bodyPr/>
                    <a:lstStyle/>
                    <a:p>
                      <a:pPr algn="ctr" rtl="0" fontAlgn="ctr"/>
                      <a:r>
                        <a:rPr lang="en-ZA" sz="1100" b="1" i="0" u="none" strike="noStrike" dirty="0">
                          <a:solidFill>
                            <a:srgbClr val="FFFFFF"/>
                          </a:solidFill>
                          <a:effectLst/>
                          <a:latin typeface="Calibri"/>
                        </a:rPr>
                        <a:t>FINANCIAL PERFORMANCE Q1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rtl="0" fontAlgn="ctr"/>
                      <a:r>
                        <a:rPr lang="en-ZA" sz="1100" b="1" i="0" u="none" strike="noStrike">
                          <a:solidFill>
                            <a:srgbClr val="FFFFFF"/>
                          </a:solidFill>
                          <a:effectLst/>
                          <a:latin typeface="Calibri"/>
                        </a:rPr>
                        <a:t>FINANCIAL PERFORMANCE Q2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285635">
                <a:tc>
                  <a:txBody>
                    <a:bodyPr/>
                    <a:lstStyle/>
                    <a:p>
                      <a:pPr algn="l" rtl="0" fontAlgn="ctr"/>
                      <a:r>
                        <a:rPr lang="en-ZA" sz="1100" b="1" i="0" u="none" strike="noStrike" dirty="0">
                          <a:solidFill>
                            <a:srgbClr val="FFFFFF"/>
                          </a:solidFill>
                          <a:effectLst/>
                          <a:latin typeface="Arial"/>
                        </a:rPr>
                        <a:t>PROVINCE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rtl="0" fontAlgn="ctr"/>
                      <a:r>
                        <a:rPr lang="en-ZA" sz="1100" b="1" i="0" u="none" strike="noStrike" dirty="0" smtClean="0">
                          <a:solidFill>
                            <a:srgbClr val="000000"/>
                          </a:solidFill>
                          <a:effectLst/>
                          <a:latin typeface="Arial"/>
                        </a:rPr>
                        <a:t> BUDGET</a:t>
                      </a:r>
                    </a:p>
                    <a:p>
                      <a:pPr algn="l" rtl="0" fontAlgn="ctr"/>
                      <a:r>
                        <a:rPr lang="en-ZA" sz="1100" b="1" i="0" u="none" strike="noStrike" dirty="0" smtClean="0">
                          <a:solidFill>
                            <a:srgbClr val="000000"/>
                          </a:solidFill>
                          <a:effectLst/>
                          <a:latin typeface="Arial"/>
                        </a:rPr>
                        <a:t> </a:t>
                      </a:r>
                      <a:r>
                        <a:rPr lang="en-ZA" sz="1100" b="1" i="0" u="none" strike="noStrike" dirty="0">
                          <a:solidFill>
                            <a:srgbClr val="000000"/>
                          </a:solidFill>
                          <a:effectLst/>
                          <a:latin typeface="Arial"/>
                        </a:rPr>
                        <a:t>2017/18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ZA" sz="1100" b="1" i="0" u="none" strike="noStrike" dirty="0">
                          <a:solidFill>
                            <a:srgbClr val="000000"/>
                          </a:solidFill>
                          <a:effectLst/>
                          <a:latin typeface="Arial"/>
                        </a:rPr>
                        <a:t>EXPENDITURE  Q 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ZA" sz="1100" b="1" i="0" u="none" strike="noStrike" dirty="0">
                          <a:solidFill>
                            <a:srgbClr val="000000"/>
                          </a:solidFill>
                          <a:effectLst/>
                          <a:latin typeface="Arial"/>
                        </a:rPr>
                        <a:t>% </a:t>
                      </a:r>
                      <a:r>
                        <a:rPr lang="en-ZA" sz="1100" b="1" i="0" u="none" strike="noStrike" dirty="0" smtClean="0">
                          <a:solidFill>
                            <a:srgbClr val="000000"/>
                          </a:solidFill>
                          <a:effectLst/>
                          <a:latin typeface="Arial"/>
                        </a:rPr>
                        <a:t> </a:t>
                      </a:r>
                      <a:r>
                        <a:rPr lang="en-ZA" sz="1100" b="1" i="0" u="none" strike="noStrike" dirty="0">
                          <a:solidFill>
                            <a:srgbClr val="000000"/>
                          </a:solidFill>
                          <a:effectLst/>
                          <a:latin typeface="Arial"/>
                        </a:rPr>
                        <a:t>EXPENDITURE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ZA" sz="1100" b="1" i="0" u="none" strike="noStrike" dirty="0">
                          <a:solidFill>
                            <a:srgbClr val="000000"/>
                          </a:solidFill>
                          <a:effectLst/>
                          <a:latin typeface="Arial"/>
                        </a:rPr>
                        <a:t>EXPENDITURE  Q 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ZA" sz="1100" b="1" i="0" u="none" strike="noStrike" dirty="0">
                          <a:solidFill>
                            <a:srgbClr val="000000"/>
                          </a:solidFill>
                          <a:effectLst/>
                          <a:latin typeface="Arial"/>
                        </a:rPr>
                        <a:t>% </a:t>
                      </a:r>
                      <a:r>
                        <a:rPr lang="en-ZA" sz="1100" b="1" i="0" u="none" strike="noStrike" dirty="0" smtClean="0">
                          <a:solidFill>
                            <a:srgbClr val="000000"/>
                          </a:solidFill>
                          <a:effectLst/>
                          <a:latin typeface="Arial"/>
                        </a:rPr>
                        <a:t> </a:t>
                      </a:r>
                      <a:r>
                        <a:rPr lang="en-ZA" sz="1100" b="1" i="0" u="none" strike="noStrike" dirty="0">
                          <a:solidFill>
                            <a:srgbClr val="000000"/>
                          </a:solidFill>
                          <a:effectLst/>
                          <a:latin typeface="Arial"/>
                        </a:rPr>
                        <a:t>EXPENDITURE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ZA" sz="1100" b="1" i="0" u="none" strike="noStrike" dirty="0">
                          <a:solidFill>
                            <a:srgbClr val="000000"/>
                          </a:solidFill>
                          <a:effectLst/>
                          <a:latin typeface="Arial"/>
                        </a:rPr>
                        <a:t>EXPENDITURE TO DATE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ZA" sz="1100" b="1" i="0" u="none" strike="noStrike" dirty="0">
                          <a:solidFill>
                            <a:srgbClr val="000000"/>
                          </a:solidFill>
                          <a:effectLst/>
                          <a:latin typeface="Arial"/>
                        </a:rPr>
                        <a:t>% OF EXPENDITURE TO DATE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xmlns="" val="10001"/>
                  </a:ext>
                </a:extLst>
              </a:tr>
              <a:tr h="402987">
                <a:tc>
                  <a:txBody>
                    <a:bodyPr/>
                    <a:lstStyle/>
                    <a:p>
                      <a:pPr algn="l" rtl="0" fontAlgn="ctr"/>
                      <a:r>
                        <a:rPr lang="en-ZA" sz="1050" b="1" i="0" u="none" strike="noStrike" dirty="0">
                          <a:solidFill>
                            <a:srgbClr val="FFFFFF"/>
                          </a:solidFill>
                          <a:effectLst/>
                          <a:latin typeface="Arial"/>
                        </a:rPr>
                        <a:t>EC</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rtl="0" fontAlgn="ctr"/>
                      <a:r>
                        <a:rPr lang="en-ZA" sz="1050" b="1" i="0" u="none" strike="noStrike" dirty="0">
                          <a:solidFill>
                            <a:srgbClr val="000000"/>
                          </a:solidFill>
                          <a:effectLst/>
                          <a:latin typeface="Arial"/>
                        </a:rPr>
                        <a:t>R 462 000 000.00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ZA" sz="1050" b="1" i="0" u="none" strike="noStrike" dirty="0">
                          <a:solidFill>
                            <a:srgbClr val="000000"/>
                          </a:solidFill>
                          <a:effectLst/>
                          <a:latin typeface="Arial"/>
                        </a:rPr>
                        <a:t>R 116 844 537.00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ZA" sz="1050" b="1" i="0" u="none" strike="noStrike">
                          <a:solidFill>
                            <a:srgbClr val="000000"/>
                          </a:solidFill>
                          <a:effectLst/>
                          <a:latin typeface="Arial"/>
                        </a:rPr>
                        <a:t>25.29%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ZA" sz="1050" b="1" i="0" u="none" strike="noStrike" dirty="0">
                          <a:solidFill>
                            <a:srgbClr val="000000"/>
                          </a:solidFill>
                          <a:effectLst/>
                          <a:latin typeface="Arial"/>
                        </a:rPr>
                        <a:t>R 129 456 919.90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ZA" sz="1050" b="1" i="0" u="none" strike="noStrike">
                          <a:solidFill>
                            <a:srgbClr val="000000"/>
                          </a:solidFill>
                          <a:effectLst/>
                          <a:latin typeface="Arial"/>
                        </a:rPr>
                        <a:t>28.02%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ZA" sz="1050" b="1" i="0" u="none" strike="noStrike">
                          <a:solidFill>
                            <a:srgbClr val="000000"/>
                          </a:solidFill>
                          <a:effectLst/>
                          <a:latin typeface="Arial"/>
                        </a:rPr>
                        <a:t>R 246 301 456.90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ZA" sz="1050" b="1" i="0" u="none" strike="noStrike">
                          <a:solidFill>
                            <a:srgbClr val="000000"/>
                          </a:solidFill>
                          <a:effectLst/>
                          <a:latin typeface="Arial"/>
                        </a:rPr>
                        <a:t>53.31%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0002"/>
                  </a:ext>
                </a:extLst>
              </a:tr>
              <a:tr h="402987">
                <a:tc>
                  <a:txBody>
                    <a:bodyPr/>
                    <a:lstStyle/>
                    <a:p>
                      <a:pPr algn="l" rtl="0" fontAlgn="ctr"/>
                      <a:r>
                        <a:rPr lang="en-ZA" sz="1050" b="1" i="0" u="none" strike="noStrike">
                          <a:solidFill>
                            <a:srgbClr val="FFFFFF"/>
                          </a:solidFill>
                          <a:effectLst/>
                          <a:latin typeface="Arial"/>
                        </a:rPr>
                        <a:t>FS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rtl="0" fontAlgn="ctr"/>
                      <a:r>
                        <a:rPr lang="en-ZA" sz="1050" b="1" i="0" u="none" strike="noStrike" dirty="0">
                          <a:solidFill>
                            <a:srgbClr val="000000"/>
                          </a:solidFill>
                          <a:effectLst/>
                          <a:latin typeface="Arial"/>
                        </a:rPr>
                        <a:t>R 40 000 000.00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ZA" sz="1050" b="1" i="0" u="none" strike="noStrike" dirty="0">
                          <a:solidFill>
                            <a:srgbClr val="000000"/>
                          </a:solidFill>
                          <a:effectLst/>
                          <a:latin typeface="Arial"/>
                        </a:rPr>
                        <a:t>R 16 316 886.72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ZA" sz="1050" b="1" i="0" u="none" strike="noStrike" dirty="0">
                          <a:solidFill>
                            <a:srgbClr val="000000"/>
                          </a:solidFill>
                          <a:effectLst/>
                          <a:latin typeface="Arial"/>
                        </a:rPr>
                        <a:t>40.79%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ZA" sz="1050" b="1" i="0" u="none" strike="noStrike" dirty="0">
                          <a:solidFill>
                            <a:srgbClr val="000000"/>
                          </a:solidFill>
                          <a:effectLst/>
                          <a:latin typeface="Arial"/>
                        </a:rPr>
                        <a:t>R 20 311 953.81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ZA" sz="1050" b="1" i="0" u="none" strike="noStrike">
                          <a:solidFill>
                            <a:srgbClr val="000000"/>
                          </a:solidFill>
                          <a:effectLst/>
                          <a:latin typeface="Arial"/>
                        </a:rPr>
                        <a:t>50.78%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ZA" sz="1050" b="1" i="0" u="none" strike="noStrike">
                          <a:solidFill>
                            <a:srgbClr val="000000"/>
                          </a:solidFill>
                          <a:effectLst/>
                          <a:latin typeface="Arial"/>
                        </a:rPr>
                        <a:t>R 36 628 840.53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ZA" sz="1050" b="1" i="0" u="none" strike="noStrike">
                          <a:solidFill>
                            <a:srgbClr val="000000"/>
                          </a:solidFill>
                          <a:effectLst/>
                          <a:latin typeface="Arial"/>
                        </a:rPr>
                        <a:t>91.57%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xmlns="" val="10003"/>
                  </a:ext>
                </a:extLst>
              </a:tr>
              <a:tr h="402987">
                <a:tc>
                  <a:txBody>
                    <a:bodyPr/>
                    <a:lstStyle/>
                    <a:p>
                      <a:pPr algn="l" rtl="0" fontAlgn="ctr"/>
                      <a:r>
                        <a:rPr lang="en-ZA" sz="1050" b="1" i="0" u="none" strike="noStrike">
                          <a:solidFill>
                            <a:srgbClr val="FFFFFF"/>
                          </a:solidFill>
                          <a:effectLst/>
                          <a:latin typeface="Arial"/>
                        </a:rPr>
                        <a:t>GP</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rtl="0" fontAlgn="ctr"/>
                      <a:r>
                        <a:rPr lang="en-ZA" sz="1050" b="1" i="0" u="none" strike="noStrike" dirty="0">
                          <a:solidFill>
                            <a:srgbClr val="000000"/>
                          </a:solidFill>
                          <a:effectLst/>
                          <a:latin typeface="Arial"/>
                        </a:rPr>
                        <a:t>R 779 184 000.00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ZA" sz="1050" b="1" i="0" u="none" strike="noStrike" dirty="0">
                          <a:solidFill>
                            <a:srgbClr val="000000"/>
                          </a:solidFill>
                          <a:effectLst/>
                          <a:latin typeface="Arial"/>
                        </a:rPr>
                        <a:t>R 303 631 791.16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ZA" sz="1050" b="1" i="0" u="none" strike="noStrike" dirty="0">
                          <a:solidFill>
                            <a:srgbClr val="000000"/>
                          </a:solidFill>
                          <a:effectLst/>
                          <a:latin typeface="Arial"/>
                        </a:rPr>
                        <a:t>38.97%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ZA" sz="1050" b="1" i="0" u="none" strike="noStrike" dirty="0">
                          <a:solidFill>
                            <a:srgbClr val="000000"/>
                          </a:solidFill>
                          <a:effectLst/>
                          <a:latin typeface="Arial"/>
                        </a:rPr>
                        <a:t>R 166 555 159.54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ZA" sz="1050" b="1" i="0" u="none" strike="noStrike">
                          <a:solidFill>
                            <a:srgbClr val="000000"/>
                          </a:solidFill>
                          <a:effectLst/>
                          <a:latin typeface="Arial"/>
                        </a:rPr>
                        <a:t>21.38%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ZA" sz="1050" b="1" i="0" u="none" strike="noStrike">
                          <a:solidFill>
                            <a:srgbClr val="000000"/>
                          </a:solidFill>
                          <a:effectLst/>
                          <a:latin typeface="Arial"/>
                        </a:rPr>
                        <a:t>R 470 186 950.70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ZA" sz="1050" b="1" i="0" u="none" strike="noStrike">
                          <a:solidFill>
                            <a:srgbClr val="000000"/>
                          </a:solidFill>
                          <a:effectLst/>
                          <a:latin typeface="Arial"/>
                        </a:rPr>
                        <a:t>60.34%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0004"/>
                  </a:ext>
                </a:extLst>
              </a:tr>
              <a:tr h="402987">
                <a:tc>
                  <a:txBody>
                    <a:bodyPr/>
                    <a:lstStyle/>
                    <a:p>
                      <a:pPr algn="l" rtl="0" fontAlgn="ctr"/>
                      <a:r>
                        <a:rPr lang="en-ZA" sz="1050" b="1" i="0" u="none" strike="noStrike">
                          <a:solidFill>
                            <a:srgbClr val="FFFFFF"/>
                          </a:solidFill>
                          <a:effectLst/>
                          <a:latin typeface="Arial"/>
                        </a:rPr>
                        <a:t>KZN</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rtl="0" fontAlgn="ctr"/>
                      <a:r>
                        <a:rPr lang="en-ZA" sz="1050" b="1" i="0" u="none" strike="noStrike" dirty="0">
                          <a:solidFill>
                            <a:srgbClr val="000000"/>
                          </a:solidFill>
                          <a:effectLst/>
                          <a:latin typeface="Arial"/>
                        </a:rPr>
                        <a:t>R 195 000 000.00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ZA" sz="1050" b="1" i="0" u="none" strike="noStrike" dirty="0">
                          <a:solidFill>
                            <a:srgbClr val="000000"/>
                          </a:solidFill>
                          <a:effectLst/>
                          <a:latin typeface="Arial"/>
                        </a:rPr>
                        <a:t>R 52 483 535.39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ZA" sz="1050" b="1" i="0" u="none" strike="noStrike">
                          <a:solidFill>
                            <a:srgbClr val="000000"/>
                          </a:solidFill>
                          <a:effectLst/>
                          <a:latin typeface="Arial"/>
                        </a:rPr>
                        <a:t>26.91%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US" sz="1050" b="1" i="0" u="none" strike="noStrike" dirty="0">
                          <a:solidFill>
                            <a:srgbClr val="000000"/>
                          </a:solidFill>
                          <a:effectLst/>
                          <a:latin typeface="Arial"/>
                        </a:rPr>
                        <a:t>R 73 599 489.87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ZA" sz="1050" b="1" i="0" u="none" strike="noStrike">
                          <a:solidFill>
                            <a:srgbClr val="000000"/>
                          </a:solidFill>
                          <a:effectLst/>
                          <a:latin typeface="Arial"/>
                        </a:rPr>
                        <a:t>37.74%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1050" b="1" i="0" u="none" strike="noStrike">
                          <a:solidFill>
                            <a:srgbClr val="000000"/>
                          </a:solidFill>
                          <a:effectLst/>
                          <a:latin typeface="Arial"/>
                        </a:rPr>
                        <a:t>R 126 083 025.26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ZA" sz="1050" b="1" i="0" u="none" strike="noStrike">
                          <a:solidFill>
                            <a:srgbClr val="000000"/>
                          </a:solidFill>
                          <a:effectLst/>
                          <a:latin typeface="Arial"/>
                        </a:rPr>
                        <a:t>64.66%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xmlns="" val="10005"/>
                  </a:ext>
                </a:extLst>
              </a:tr>
              <a:tr h="402987">
                <a:tc>
                  <a:txBody>
                    <a:bodyPr/>
                    <a:lstStyle/>
                    <a:p>
                      <a:pPr algn="l" rtl="0" fontAlgn="ctr"/>
                      <a:r>
                        <a:rPr lang="en-ZA" sz="1050" b="1" i="0" u="none" strike="noStrike">
                          <a:solidFill>
                            <a:srgbClr val="FFFFFF"/>
                          </a:solidFill>
                          <a:effectLst/>
                          <a:latin typeface="Arial"/>
                        </a:rPr>
                        <a:t>LP</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rtl="0" fontAlgn="ctr"/>
                      <a:r>
                        <a:rPr lang="en-ZA" sz="1050" b="1" i="0" u="none" strike="noStrike" dirty="0">
                          <a:solidFill>
                            <a:srgbClr val="000000"/>
                          </a:solidFill>
                          <a:effectLst/>
                          <a:latin typeface="Arial"/>
                        </a:rPr>
                        <a:t>R 274 223 000.00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ZA" sz="1050" b="1" i="0" u="none" strike="noStrike" dirty="0">
                          <a:solidFill>
                            <a:srgbClr val="000000"/>
                          </a:solidFill>
                          <a:effectLst/>
                          <a:latin typeface="Arial"/>
                        </a:rPr>
                        <a:t>R 39 823 020.26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ZA" sz="1050" b="1" i="0" u="none" strike="noStrike">
                          <a:solidFill>
                            <a:srgbClr val="000000"/>
                          </a:solidFill>
                          <a:effectLst/>
                          <a:latin typeface="Arial"/>
                        </a:rPr>
                        <a:t>14.52%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ZA" sz="1050" b="1" i="0" u="none" strike="noStrike" dirty="0">
                          <a:solidFill>
                            <a:srgbClr val="000000"/>
                          </a:solidFill>
                          <a:effectLst/>
                          <a:latin typeface="Arial"/>
                        </a:rPr>
                        <a:t>R 107 106 556.72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ZA" sz="1050" b="1" i="0" u="none" strike="noStrike" dirty="0">
                          <a:solidFill>
                            <a:srgbClr val="000000"/>
                          </a:solidFill>
                          <a:effectLst/>
                          <a:latin typeface="Arial"/>
                        </a:rPr>
                        <a:t>39.06%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ZA" sz="1050" b="1" i="0" u="none" strike="noStrike">
                          <a:solidFill>
                            <a:srgbClr val="000000"/>
                          </a:solidFill>
                          <a:effectLst/>
                          <a:latin typeface="Arial"/>
                        </a:rPr>
                        <a:t>R 146 929 576.98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ZA" sz="1050" b="1" i="0" u="none" strike="noStrike">
                          <a:solidFill>
                            <a:srgbClr val="000000"/>
                          </a:solidFill>
                          <a:effectLst/>
                          <a:latin typeface="Arial"/>
                        </a:rPr>
                        <a:t>53.58%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0006"/>
                  </a:ext>
                </a:extLst>
              </a:tr>
              <a:tr h="402987">
                <a:tc>
                  <a:txBody>
                    <a:bodyPr/>
                    <a:lstStyle/>
                    <a:p>
                      <a:pPr algn="l" rtl="0" fontAlgn="ctr"/>
                      <a:r>
                        <a:rPr lang="en-ZA" sz="1050" b="1" i="0" u="none" strike="noStrike">
                          <a:solidFill>
                            <a:srgbClr val="FFFFFF"/>
                          </a:solidFill>
                          <a:effectLst/>
                          <a:latin typeface="Arial"/>
                        </a:rPr>
                        <a:t>MP</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rtl="0" fontAlgn="ctr"/>
                      <a:r>
                        <a:rPr lang="en-ZA" sz="1050" b="1" i="0" u="none" strike="noStrike" dirty="0">
                          <a:solidFill>
                            <a:srgbClr val="000000"/>
                          </a:solidFill>
                          <a:effectLst/>
                          <a:latin typeface="Arial"/>
                        </a:rPr>
                        <a:t>R 476 914 000.00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ZA" sz="1050" b="1" i="0" u="none" strike="noStrike" dirty="0">
                          <a:solidFill>
                            <a:srgbClr val="000000"/>
                          </a:solidFill>
                          <a:effectLst/>
                          <a:latin typeface="Arial"/>
                        </a:rPr>
                        <a:t>R 103 684 729.75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ZA" sz="1050" b="1" i="0" u="none" strike="noStrike">
                          <a:solidFill>
                            <a:srgbClr val="000000"/>
                          </a:solidFill>
                          <a:effectLst/>
                          <a:latin typeface="Arial"/>
                        </a:rPr>
                        <a:t>21.74%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GB" sz="1050" b="1" i="0" u="none" strike="noStrike" dirty="0">
                          <a:solidFill>
                            <a:srgbClr val="000000"/>
                          </a:solidFill>
                          <a:effectLst/>
                          <a:latin typeface="Arial"/>
                        </a:rPr>
                        <a:t>R 220 069 129.74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ZA" sz="1050" b="1" i="0" u="none" strike="noStrike" dirty="0">
                          <a:solidFill>
                            <a:srgbClr val="000000"/>
                          </a:solidFill>
                          <a:effectLst/>
                          <a:latin typeface="Arial"/>
                        </a:rPr>
                        <a:t>46.14%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GB" sz="1050" b="1" i="0" u="none" strike="noStrike" dirty="0">
                          <a:solidFill>
                            <a:srgbClr val="000000"/>
                          </a:solidFill>
                          <a:effectLst/>
                          <a:latin typeface="Arial"/>
                        </a:rPr>
                        <a:t>R 323 753 859.49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ZA" sz="1050" b="1" i="0" u="none" strike="noStrike">
                          <a:solidFill>
                            <a:srgbClr val="000000"/>
                          </a:solidFill>
                          <a:effectLst/>
                          <a:latin typeface="Arial"/>
                        </a:rPr>
                        <a:t>67.89%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xmlns="" val="10007"/>
                  </a:ext>
                </a:extLst>
              </a:tr>
              <a:tr h="402987">
                <a:tc>
                  <a:txBody>
                    <a:bodyPr/>
                    <a:lstStyle/>
                    <a:p>
                      <a:pPr algn="l" rtl="0" fontAlgn="ctr"/>
                      <a:r>
                        <a:rPr lang="en-ZA" sz="1050" b="1" i="0" u="none" strike="noStrike">
                          <a:solidFill>
                            <a:srgbClr val="FFFFFF"/>
                          </a:solidFill>
                          <a:effectLst/>
                          <a:latin typeface="Arial"/>
                        </a:rPr>
                        <a:t>NC</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rtl="0" fontAlgn="ctr"/>
                      <a:r>
                        <a:rPr lang="en-ZA" sz="1050" b="1" i="0" u="none" strike="noStrike" dirty="0">
                          <a:solidFill>
                            <a:srgbClr val="000000"/>
                          </a:solidFill>
                          <a:effectLst/>
                          <a:latin typeface="Arial"/>
                        </a:rPr>
                        <a:t>R 125 310 000.00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ZA" sz="1050" b="1" i="0" u="none" strike="noStrike" dirty="0">
                          <a:solidFill>
                            <a:srgbClr val="000000"/>
                          </a:solidFill>
                          <a:effectLst/>
                          <a:latin typeface="Arial"/>
                        </a:rPr>
                        <a:t>R 27 082 114.97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ZA" sz="1050" b="1" i="0" u="none" strike="noStrike">
                          <a:solidFill>
                            <a:srgbClr val="000000"/>
                          </a:solidFill>
                          <a:effectLst/>
                          <a:latin typeface="Arial"/>
                        </a:rPr>
                        <a:t>21.61%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ZA" sz="1050" b="1" i="0" u="none" strike="noStrike" dirty="0">
                          <a:solidFill>
                            <a:srgbClr val="000000"/>
                          </a:solidFill>
                          <a:effectLst/>
                          <a:latin typeface="Arial"/>
                        </a:rPr>
                        <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ZA" sz="1050" b="1" i="0" u="none" strike="noStrike">
                          <a:solidFill>
                            <a:srgbClr val="000000"/>
                          </a:solidFill>
                          <a:effectLst/>
                          <a:latin typeface="Arial"/>
                        </a:rPr>
                        <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ZA" sz="1050" b="1" i="0" u="none" strike="noStrike" dirty="0">
                          <a:solidFill>
                            <a:srgbClr val="000000"/>
                          </a:solidFill>
                          <a:effectLst/>
                          <a:latin typeface="Arial"/>
                        </a:rPr>
                        <a:t>R 27 082 114.97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ZA" sz="1050" b="1" i="0" u="none" strike="noStrike">
                          <a:solidFill>
                            <a:srgbClr val="000000"/>
                          </a:solidFill>
                          <a:effectLst/>
                          <a:latin typeface="Arial"/>
                        </a:rPr>
                        <a:t>21.61%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0008"/>
                  </a:ext>
                </a:extLst>
              </a:tr>
              <a:tr h="402987">
                <a:tc>
                  <a:txBody>
                    <a:bodyPr/>
                    <a:lstStyle/>
                    <a:p>
                      <a:pPr algn="l" rtl="0" fontAlgn="ctr"/>
                      <a:r>
                        <a:rPr lang="en-ZA" sz="1050" b="1" i="0" u="none" strike="noStrike">
                          <a:solidFill>
                            <a:srgbClr val="FFFFFF"/>
                          </a:solidFill>
                          <a:effectLst/>
                          <a:latin typeface="Arial"/>
                        </a:rPr>
                        <a:t>NW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rtl="0" fontAlgn="ctr"/>
                      <a:r>
                        <a:rPr lang="en-ZA" sz="1050" b="1" i="0" u="none" strike="noStrike" dirty="0">
                          <a:solidFill>
                            <a:srgbClr val="000000"/>
                          </a:solidFill>
                          <a:effectLst/>
                          <a:latin typeface="Arial"/>
                        </a:rPr>
                        <a:t>R 287 100 000.00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ZA" sz="1050" b="1" i="0" u="none" strike="noStrike" dirty="0">
                          <a:solidFill>
                            <a:srgbClr val="000000"/>
                          </a:solidFill>
                          <a:effectLst/>
                          <a:latin typeface="Arial"/>
                        </a:rPr>
                        <a:t>R 36 218 955.52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ZA" sz="1050" b="1" i="0" u="none" strike="noStrike">
                          <a:solidFill>
                            <a:srgbClr val="000000"/>
                          </a:solidFill>
                          <a:effectLst/>
                          <a:latin typeface="Arial"/>
                        </a:rPr>
                        <a:t>12.62%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ZA" sz="1050" b="1" i="0" u="none" strike="noStrike" dirty="0">
                          <a:solidFill>
                            <a:srgbClr val="000000"/>
                          </a:solidFill>
                          <a:effectLst/>
                          <a:latin typeface="Arial"/>
                        </a:rPr>
                        <a:t>R 73 134 418.47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ZA" sz="1050" b="1" i="0" u="none" strike="noStrike">
                          <a:solidFill>
                            <a:srgbClr val="000000"/>
                          </a:solidFill>
                          <a:effectLst/>
                          <a:latin typeface="Arial"/>
                        </a:rPr>
                        <a:t>25.47%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ZA" sz="1050" b="1" i="0" u="none" strike="noStrike" dirty="0">
                          <a:solidFill>
                            <a:srgbClr val="000000"/>
                          </a:solidFill>
                          <a:effectLst/>
                          <a:latin typeface="Arial"/>
                        </a:rPr>
                        <a:t>R 109 353 373.99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ZA" sz="1050" b="1" i="0" u="none" strike="noStrike">
                          <a:solidFill>
                            <a:srgbClr val="000000"/>
                          </a:solidFill>
                          <a:effectLst/>
                          <a:latin typeface="Arial"/>
                        </a:rPr>
                        <a:t>38.09%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xmlns="" val="10009"/>
                  </a:ext>
                </a:extLst>
              </a:tr>
              <a:tr h="402987">
                <a:tc>
                  <a:txBody>
                    <a:bodyPr/>
                    <a:lstStyle/>
                    <a:p>
                      <a:pPr algn="l" rtl="0" fontAlgn="ctr"/>
                      <a:r>
                        <a:rPr lang="en-ZA" sz="1050" b="1" i="0" u="none" strike="noStrike">
                          <a:solidFill>
                            <a:srgbClr val="FFFFFF"/>
                          </a:solidFill>
                          <a:effectLst/>
                          <a:latin typeface="Arial"/>
                        </a:rPr>
                        <a:t>WC</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rtl="0" fontAlgn="ctr"/>
                      <a:r>
                        <a:rPr lang="en-ZA" sz="1050" b="1" i="0" u="none" strike="noStrike" dirty="0">
                          <a:solidFill>
                            <a:srgbClr val="000000"/>
                          </a:solidFill>
                          <a:effectLst/>
                          <a:latin typeface="Arial"/>
                        </a:rPr>
                        <a:t>R 380 047 000.00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ZA" sz="1050" b="1" i="0" u="none" strike="noStrike" dirty="0">
                          <a:solidFill>
                            <a:srgbClr val="000000"/>
                          </a:solidFill>
                          <a:effectLst/>
                          <a:latin typeface="Arial"/>
                        </a:rPr>
                        <a:t>R 86 570 955.00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ZA" sz="1050" b="1" i="0" u="none" strike="noStrike">
                          <a:solidFill>
                            <a:srgbClr val="000000"/>
                          </a:solidFill>
                          <a:effectLst/>
                          <a:latin typeface="Arial"/>
                        </a:rPr>
                        <a:t>22.78%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en-ZA" sz="1050" b="1" i="0" u="none" strike="noStrike" dirty="0">
                          <a:solidFill>
                            <a:srgbClr val="000000"/>
                          </a:solidFill>
                          <a:effectLst/>
                          <a:latin typeface="Arial"/>
                        </a:rPr>
                        <a:t>R 86 570 955.00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ZA" sz="1050" b="1" i="0" u="none" strike="noStrike">
                          <a:solidFill>
                            <a:srgbClr val="000000"/>
                          </a:solidFill>
                          <a:effectLst/>
                          <a:latin typeface="Arial"/>
                        </a:rPr>
                        <a:t>22.78%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ZA" sz="1050" b="1" i="0" u="none" strike="noStrike" dirty="0">
                          <a:solidFill>
                            <a:srgbClr val="000000"/>
                          </a:solidFill>
                          <a:effectLst/>
                          <a:latin typeface="Arial"/>
                        </a:rPr>
                        <a:t>R 168 753 296.00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ZA" sz="1050" b="1" i="0" u="none" strike="noStrike" dirty="0">
                          <a:solidFill>
                            <a:srgbClr val="000000"/>
                          </a:solidFill>
                          <a:effectLst/>
                          <a:latin typeface="Arial"/>
                        </a:rPr>
                        <a:t>44.40%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0010"/>
                  </a:ext>
                </a:extLst>
              </a:tr>
              <a:tr h="402987">
                <a:tc>
                  <a:txBody>
                    <a:bodyPr/>
                    <a:lstStyle/>
                    <a:p>
                      <a:pPr algn="l" rtl="0" fontAlgn="ctr"/>
                      <a:r>
                        <a:rPr lang="en-ZA" sz="1050" b="1" i="0" u="none" strike="noStrike">
                          <a:solidFill>
                            <a:srgbClr val="FFFFFF"/>
                          </a:solidFill>
                          <a:effectLst/>
                          <a:latin typeface="Arial"/>
                        </a:rPr>
                        <a:t>Total</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rtl="0" fontAlgn="ctr"/>
                      <a:r>
                        <a:rPr lang="pt-BR" sz="1050" b="1" i="0" u="none" strike="noStrike" dirty="0">
                          <a:solidFill>
                            <a:srgbClr val="000000"/>
                          </a:solidFill>
                          <a:effectLst/>
                          <a:latin typeface="Arial"/>
                        </a:rPr>
                        <a:t>R 3 019 778 000.00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ZA" sz="1050" b="1" i="0" u="none" strike="noStrike" dirty="0">
                          <a:solidFill>
                            <a:srgbClr val="000000"/>
                          </a:solidFill>
                          <a:effectLst/>
                          <a:latin typeface="Arial"/>
                        </a:rPr>
                        <a:t>R 782 656 525.77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ZA" sz="1050" b="1" i="0" u="none" strike="noStrike">
                          <a:solidFill>
                            <a:srgbClr val="000000"/>
                          </a:solidFill>
                          <a:effectLst/>
                          <a:latin typeface="Arial"/>
                        </a:rPr>
                        <a:t>25.92%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en-ZA" sz="1050" b="1" i="0" u="none" strike="noStrike" dirty="0">
                          <a:solidFill>
                            <a:srgbClr val="000000"/>
                          </a:solidFill>
                          <a:effectLst/>
                          <a:latin typeface="Arial"/>
                        </a:rPr>
                        <a:t>R 876 804 583.05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ZA" sz="1050" b="1" i="0" u="none" strike="noStrike">
                          <a:solidFill>
                            <a:srgbClr val="000000"/>
                          </a:solidFill>
                          <a:effectLst/>
                          <a:latin typeface="Arial"/>
                        </a:rPr>
                        <a:t>29.04%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pt-BR" sz="1050" b="1" i="0" u="none" strike="noStrike">
                          <a:solidFill>
                            <a:srgbClr val="000000"/>
                          </a:solidFill>
                          <a:effectLst/>
                          <a:latin typeface="Arial"/>
                        </a:rPr>
                        <a:t>R 1 655 072 494.82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ZA" sz="1050" b="1" i="0" u="none" strike="noStrike" dirty="0">
                          <a:solidFill>
                            <a:srgbClr val="000000"/>
                          </a:solidFill>
                          <a:effectLst/>
                          <a:latin typeface="Arial"/>
                        </a:rPr>
                        <a:t>54.81%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2418561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ZA" b="1" dirty="0"/>
              <a:t>Incidents </a:t>
            </a:r>
            <a:r>
              <a:rPr lang="en-ZA" b="1" dirty="0" smtClean="0"/>
              <a:t>Reported Q2</a:t>
            </a:r>
            <a:r>
              <a:rPr lang="en-ZA" b="1" dirty="0"/>
              <a:t/>
            </a:r>
            <a:br>
              <a:rPr lang="en-ZA" b="1" dirty="0"/>
            </a:br>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16</a:t>
            </a:fld>
            <a:endParaRPr lang="en-ZA" dirty="0">
              <a:solidFill>
                <a:prstClr val="black">
                  <a:tint val="75000"/>
                </a:prst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194288106"/>
              </p:ext>
            </p:extLst>
          </p:nvPr>
        </p:nvGraphicFramePr>
        <p:xfrm>
          <a:off x="179513" y="980728"/>
          <a:ext cx="8784975" cy="5488476"/>
        </p:xfrm>
        <a:graphic>
          <a:graphicData uri="http://schemas.openxmlformats.org/drawingml/2006/table">
            <a:tbl>
              <a:tblPr firstRow="1" firstCol="1" bandRow="1"/>
              <a:tblGrid>
                <a:gridCol w="1010661">
                  <a:extLst>
                    <a:ext uri="{9D8B030D-6E8A-4147-A177-3AD203B41FA5}">
                      <a16:colId xmlns:a16="http://schemas.microsoft.com/office/drawing/2014/main" xmlns="" val="20000"/>
                    </a:ext>
                  </a:extLst>
                </a:gridCol>
                <a:gridCol w="1278756">
                  <a:extLst>
                    <a:ext uri="{9D8B030D-6E8A-4147-A177-3AD203B41FA5}">
                      <a16:colId xmlns:a16="http://schemas.microsoft.com/office/drawing/2014/main" xmlns="" val="20001"/>
                    </a:ext>
                  </a:extLst>
                </a:gridCol>
                <a:gridCol w="1331056">
                  <a:extLst>
                    <a:ext uri="{9D8B030D-6E8A-4147-A177-3AD203B41FA5}">
                      <a16:colId xmlns:a16="http://schemas.microsoft.com/office/drawing/2014/main" xmlns="" val="20002"/>
                    </a:ext>
                  </a:extLst>
                </a:gridCol>
                <a:gridCol w="705460">
                  <a:extLst>
                    <a:ext uri="{9D8B030D-6E8A-4147-A177-3AD203B41FA5}">
                      <a16:colId xmlns:a16="http://schemas.microsoft.com/office/drawing/2014/main" xmlns="" val="20003"/>
                    </a:ext>
                  </a:extLst>
                </a:gridCol>
                <a:gridCol w="1450852">
                  <a:extLst>
                    <a:ext uri="{9D8B030D-6E8A-4147-A177-3AD203B41FA5}">
                      <a16:colId xmlns:a16="http://schemas.microsoft.com/office/drawing/2014/main" xmlns="" val="20004"/>
                    </a:ext>
                  </a:extLst>
                </a:gridCol>
                <a:gridCol w="1504095">
                  <a:extLst>
                    <a:ext uri="{9D8B030D-6E8A-4147-A177-3AD203B41FA5}">
                      <a16:colId xmlns:a16="http://schemas.microsoft.com/office/drawing/2014/main" xmlns="" val="20005"/>
                    </a:ext>
                  </a:extLst>
                </a:gridCol>
                <a:gridCol w="1504095">
                  <a:extLst>
                    <a:ext uri="{9D8B030D-6E8A-4147-A177-3AD203B41FA5}">
                      <a16:colId xmlns:a16="http://schemas.microsoft.com/office/drawing/2014/main" xmlns="" val="20006"/>
                    </a:ext>
                  </a:extLst>
                </a:gridCol>
              </a:tblGrid>
              <a:tr h="247804">
                <a:tc rowSpan="2">
                  <a:txBody>
                    <a:bodyPr/>
                    <a:lstStyle/>
                    <a:p>
                      <a:pPr algn="ctr" rtl="0" fontAlgn="ctr"/>
                      <a:r>
                        <a:rPr lang="en-ZA" sz="900" b="1" i="0" u="none" strike="noStrike" dirty="0">
                          <a:solidFill>
                            <a:srgbClr val="000000"/>
                          </a:solidFill>
                          <a:effectLst/>
                          <a:latin typeface="Arial"/>
                        </a:rPr>
                        <a:t>PROVINCE NAME</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9646"/>
                    </a:solidFill>
                  </a:tcPr>
                </a:tc>
                <a:tc rowSpan="2">
                  <a:txBody>
                    <a:bodyPr/>
                    <a:lstStyle/>
                    <a:p>
                      <a:pPr algn="ctr" rtl="0" fontAlgn="ctr"/>
                      <a:r>
                        <a:rPr lang="en-ZA" sz="900" b="1" i="0" u="none" strike="noStrike" dirty="0">
                          <a:solidFill>
                            <a:srgbClr val="000000"/>
                          </a:solidFill>
                          <a:effectLst/>
                          <a:latin typeface="Arial"/>
                        </a:rPr>
                        <a:t>NO Of DISTRICT </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9646"/>
                    </a:solidFill>
                  </a:tcPr>
                </a:tc>
                <a:tc rowSpan="2">
                  <a:txBody>
                    <a:bodyPr/>
                    <a:lstStyle/>
                    <a:p>
                      <a:pPr algn="ctr" rtl="0" fontAlgn="ctr"/>
                      <a:r>
                        <a:rPr lang="en-ZA" sz="900" b="1" i="0" u="none" strike="noStrike" dirty="0">
                          <a:solidFill>
                            <a:srgbClr val="000000"/>
                          </a:solidFill>
                          <a:effectLst/>
                          <a:latin typeface="Arial"/>
                        </a:rPr>
                        <a:t>NO OF SCHOOL</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9646"/>
                    </a:solidFill>
                  </a:tcPr>
                </a:tc>
                <a:tc rowSpan="2">
                  <a:txBody>
                    <a:bodyPr/>
                    <a:lstStyle/>
                    <a:p>
                      <a:pPr algn="ctr" rtl="0" fontAlgn="ctr"/>
                      <a:r>
                        <a:rPr lang="en-ZA" sz="900" b="1" i="0" u="none" strike="noStrike" dirty="0">
                          <a:solidFill>
                            <a:srgbClr val="000000"/>
                          </a:solidFill>
                          <a:effectLst/>
                          <a:latin typeface="Arial"/>
                        </a:rPr>
                        <a:t>NO OF OPERATOR</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9646"/>
                    </a:solidFill>
                  </a:tcPr>
                </a:tc>
                <a:tc rowSpan="2">
                  <a:txBody>
                    <a:bodyPr/>
                    <a:lstStyle/>
                    <a:p>
                      <a:pPr algn="ctr" rtl="0" fontAlgn="ctr"/>
                      <a:r>
                        <a:rPr lang="en-ZA" sz="900" b="1" i="0" u="none" strike="noStrike" dirty="0">
                          <a:solidFill>
                            <a:srgbClr val="000000"/>
                          </a:solidFill>
                          <a:effectLst/>
                          <a:latin typeface="Arial"/>
                        </a:rPr>
                        <a:t>NO OF INCIDENT / ACCIDENT</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9646"/>
                    </a:solidFill>
                  </a:tcPr>
                </a:tc>
                <a:tc gridSpan="2">
                  <a:txBody>
                    <a:bodyPr/>
                    <a:lstStyle/>
                    <a:p>
                      <a:pPr algn="ctr" rtl="0" fontAlgn="ctr"/>
                      <a:r>
                        <a:rPr lang="en-ZA" sz="800" b="1" i="0" u="none" strike="noStrike" dirty="0" smtClean="0">
                          <a:solidFill>
                            <a:srgbClr val="000000"/>
                          </a:solidFill>
                          <a:effectLst/>
                          <a:latin typeface="Arial"/>
                        </a:rPr>
                        <a:t>NUMBER OF</a:t>
                      </a:r>
                      <a:r>
                        <a:rPr lang="en-ZA" sz="800" b="1" i="0" u="none" strike="noStrike" dirty="0">
                          <a:solidFill>
                            <a:srgbClr val="000000"/>
                          </a:solidFill>
                          <a:effectLst/>
                          <a:latin typeface="Arial"/>
                        </a:rPr>
                        <a:t>:</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9646"/>
                    </a:solidFill>
                  </a:tcPr>
                </a:tc>
                <a:tc hMerge="1">
                  <a:txBody>
                    <a:bodyPr/>
                    <a:lstStyle/>
                    <a:p>
                      <a:endParaRPr lang="en-ZA"/>
                    </a:p>
                  </a:txBody>
                  <a:tcPr/>
                </a:tc>
                <a:extLst>
                  <a:ext uri="{0D108BD9-81ED-4DB2-BD59-A6C34878D82A}">
                    <a16:rowId xmlns:a16="http://schemas.microsoft.com/office/drawing/2014/main" xmlns="" val="10000"/>
                  </a:ext>
                </a:extLst>
              </a:tr>
              <a:tr h="477903">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rtl="0" fontAlgn="ctr"/>
                      <a:r>
                        <a:rPr lang="en-ZA" sz="900" b="1" i="0" u="none" strike="noStrike" dirty="0">
                          <a:solidFill>
                            <a:srgbClr val="000000"/>
                          </a:solidFill>
                          <a:effectLst/>
                          <a:latin typeface="Arial"/>
                        </a:rPr>
                        <a:t>INJURIES</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900" b="1" i="0" u="none" strike="noStrike" dirty="0">
                          <a:solidFill>
                            <a:srgbClr val="000000"/>
                          </a:solidFill>
                          <a:effectLst/>
                          <a:latin typeface="Arial"/>
                        </a:rPr>
                        <a:t>DEATHS</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xmlns="" val="10001"/>
                  </a:ext>
                </a:extLst>
              </a:tr>
              <a:tr h="477903">
                <a:tc>
                  <a:txBody>
                    <a:bodyPr/>
                    <a:lstStyle/>
                    <a:p>
                      <a:pPr algn="l" rtl="0" fontAlgn="ctr"/>
                      <a:r>
                        <a:rPr lang="en-ZA" sz="1000" b="1" i="0" u="none" strike="noStrike" dirty="0">
                          <a:solidFill>
                            <a:srgbClr val="000000"/>
                          </a:solidFill>
                          <a:effectLst/>
                          <a:latin typeface="Arial"/>
                        </a:rPr>
                        <a:t>Eastern Cape</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ZA" sz="1000" b="0" i="0" u="none" strike="noStrike" dirty="0">
                          <a:solidFill>
                            <a:srgbClr val="000000"/>
                          </a:solidFill>
                          <a:effectLst/>
                          <a:latin typeface="Arial"/>
                        </a:rPr>
                        <a:t>2</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ZA" sz="1000" b="0" i="0" u="none" strike="noStrike" dirty="0">
                          <a:solidFill>
                            <a:srgbClr val="000000"/>
                          </a:solidFill>
                          <a:effectLst/>
                          <a:latin typeface="Arial"/>
                        </a:rPr>
                        <a:t>2</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ZA" sz="1000" b="0" i="0" u="none" strike="noStrike">
                          <a:solidFill>
                            <a:srgbClr val="000000"/>
                          </a:solidFill>
                          <a:effectLst/>
                          <a:latin typeface="Arial"/>
                        </a:rPr>
                        <a:t>2</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ZA" sz="1000" b="0" i="0" u="none" strike="noStrike">
                          <a:solidFill>
                            <a:srgbClr val="000000"/>
                          </a:solidFill>
                          <a:effectLst/>
                          <a:latin typeface="Arial"/>
                        </a:rPr>
                        <a:t>2</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ZA" sz="1000" b="0" i="0" u="none" strike="noStrike">
                          <a:solidFill>
                            <a:srgbClr val="000000"/>
                          </a:solidFill>
                          <a:effectLst/>
                          <a:latin typeface="Arial"/>
                        </a:rPr>
                        <a:t>3</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ZA" sz="1000" b="0" i="0" u="none" strike="noStrike">
                          <a:solidFill>
                            <a:srgbClr val="000000"/>
                          </a:solidFill>
                          <a:effectLst/>
                          <a:latin typeface="Arial"/>
                        </a:rPr>
                        <a:t>1</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77903">
                <a:tc>
                  <a:txBody>
                    <a:bodyPr/>
                    <a:lstStyle/>
                    <a:p>
                      <a:pPr algn="l" rtl="0" fontAlgn="ctr"/>
                      <a:r>
                        <a:rPr lang="en-ZA" sz="1000" b="1" i="0" u="none" strike="noStrike">
                          <a:solidFill>
                            <a:srgbClr val="000000"/>
                          </a:solidFill>
                          <a:effectLst/>
                          <a:latin typeface="Arial"/>
                        </a:rPr>
                        <a:t>Free State</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ZA" sz="1000" b="0" i="0" u="none" strike="noStrike">
                          <a:solidFill>
                            <a:srgbClr val="000000"/>
                          </a:solidFill>
                          <a:effectLst/>
                          <a:latin typeface="Arial"/>
                        </a:rPr>
                        <a:t>1</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ZA" sz="1000" b="0" i="0" u="none" strike="noStrike" dirty="0">
                          <a:solidFill>
                            <a:srgbClr val="000000"/>
                          </a:solidFill>
                          <a:effectLst/>
                          <a:latin typeface="Arial"/>
                        </a:rPr>
                        <a:t>1</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ZA" sz="1000" b="0" i="0" u="none" strike="noStrike" dirty="0">
                          <a:solidFill>
                            <a:srgbClr val="000000"/>
                          </a:solidFill>
                          <a:effectLst/>
                          <a:latin typeface="Arial"/>
                        </a:rPr>
                        <a:t>1</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ZA" sz="1000" b="0" i="0" u="none" strike="noStrike" dirty="0">
                          <a:solidFill>
                            <a:srgbClr val="000000"/>
                          </a:solidFill>
                          <a:effectLst/>
                          <a:latin typeface="Arial"/>
                        </a:rPr>
                        <a:t>1</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ZA" sz="1000" b="0" i="0" u="none" strike="noStrike" dirty="0">
                          <a:solidFill>
                            <a:srgbClr val="000000"/>
                          </a:solidFill>
                          <a:effectLst/>
                          <a:latin typeface="Arial"/>
                        </a:rPr>
                        <a:t>1</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ZA" sz="1000" b="0" i="0" u="none" strike="noStrike">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xmlns="" val="10003"/>
                  </a:ext>
                </a:extLst>
              </a:tr>
              <a:tr h="477903">
                <a:tc>
                  <a:txBody>
                    <a:bodyPr/>
                    <a:lstStyle/>
                    <a:p>
                      <a:pPr algn="l" rtl="0" fontAlgn="ctr"/>
                      <a:r>
                        <a:rPr lang="en-ZA" sz="1000" b="1" i="0" u="none" strike="noStrike">
                          <a:solidFill>
                            <a:srgbClr val="000000"/>
                          </a:solidFill>
                          <a:effectLst/>
                          <a:latin typeface="Arial"/>
                        </a:rPr>
                        <a:t>Gauteng</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ZA" sz="1000" b="0" i="0" u="none" strike="noStrike">
                          <a:solidFill>
                            <a:srgbClr val="000000"/>
                          </a:solidFill>
                          <a:effectLst/>
                          <a:latin typeface="Arial"/>
                        </a:rPr>
                        <a:t>5</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ZA" sz="1000" b="0" i="0" u="none" strike="noStrike">
                          <a:solidFill>
                            <a:srgbClr val="000000"/>
                          </a:solidFill>
                          <a:effectLst/>
                          <a:latin typeface="Arial"/>
                        </a:rPr>
                        <a:t>5</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ZA" sz="1000" b="0" i="0" u="none" strike="noStrike">
                          <a:solidFill>
                            <a:srgbClr val="000000"/>
                          </a:solidFill>
                          <a:effectLst/>
                          <a:latin typeface="Arial"/>
                        </a:rPr>
                        <a:t>5</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ZA" sz="1000" b="0" i="0" u="none" strike="noStrike" dirty="0">
                          <a:solidFill>
                            <a:srgbClr val="000000"/>
                          </a:solidFill>
                          <a:effectLst/>
                          <a:latin typeface="Arial"/>
                        </a:rPr>
                        <a:t>5</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ZA" sz="1000" b="0" i="0" u="none" strike="noStrike">
                          <a:solidFill>
                            <a:srgbClr val="000000"/>
                          </a:solidFill>
                          <a:effectLst/>
                          <a:latin typeface="Arial"/>
                        </a:rPr>
                        <a:t>30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ZA" sz="1000" b="0" i="0" u="none" strike="noStrike">
                          <a:solidFill>
                            <a:srgbClr val="000000"/>
                          </a:solidFill>
                          <a:effectLst/>
                          <a:latin typeface="Arial"/>
                        </a:rPr>
                        <a:t>3</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77903">
                <a:tc>
                  <a:txBody>
                    <a:bodyPr/>
                    <a:lstStyle/>
                    <a:p>
                      <a:pPr algn="l" rtl="0" fontAlgn="ctr"/>
                      <a:r>
                        <a:rPr lang="en-ZA" sz="1000" b="1" i="0" u="none" strike="noStrike">
                          <a:solidFill>
                            <a:srgbClr val="000000"/>
                          </a:solidFill>
                          <a:effectLst/>
                          <a:latin typeface="Arial"/>
                        </a:rPr>
                        <a:t>Kwazulu Natal</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ZA" sz="1000" b="0" i="0" u="none" strike="noStrike">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ZA" sz="1000" b="0" i="0" u="none" strike="noStrike">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ZA" sz="1000" b="0" i="0" u="none" strike="noStrike">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ZA" sz="1000" b="0" i="0" u="none" strike="noStrike">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ZA" sz="1000" b="0" i="0" u="none" strike="noStrike" dirty="0">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ZA" sz="1000" b="0" i="0" u="none" strike="noStrike">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xmlns="" val="10005"/>
                  </a:ext>
                </a:extLst>
              </a:tr>
              <a:tr h="527080">
                <a:tc>
                  <a:txBody>
                    <a:bodyPr/>
                    <a:lstStyle/>
                    <a:p>
                      <a:pPr algn="l" rtl="0" fontAlgn="ctr"/>
                      <a:r>
                        <a:rPr lang="en-ZA" sz="1000" b="1" i="0" u="none" strike="noStrike">
                          <a:solidFill>
                            <a:srgbClr val="000000"/>
                          </a:solidFill>
                          <a:effectLst/>
                          <a:latin typeface="Arial"/>
                        </a:rPr>
                        <a:t>Limpopo</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ZA" sz="1000" b="0" i="0" u="none" strike="noStrike">
                          <a:solidFill>
                            <a:srgbClr val="000000"/>
                          </a:solidFill>
                          <a:effectLst/>
                          <a:latin typeface="Arial"/>
                        </a:rPr>
                        <a:t>2</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ZA" sz="1000" b="0" i="0" u="none" strike="noStrike">
                          <a:solidFill>
                            <a:srgbClr val="000000"/>
                          </a:solidFill>
                          <a:effectLst/>
                          <a:latin typeface="Arial"/>
                        </a:rPr>
                        <a:t>2</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ZA" sz="1000" b="0" i="0" u="none" strike="noStrike" dirty="0">
                          <a:solidFill>
                            <a:srgbClr val="000000"/>
                          </a:solidFill>
                          <a:effectLst/>
                          <a:latin typeface="Arial"/>
                        </a:rPr>
                        <a:t>2</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ZA" sz="1000" b="0" i="0" u="none" strike="noStrike">
                          <a:solidFill>
                            <a:srgbClr val="000000"/>
                          </a:solidFill>
                          <a:effectLst/>
                          <a:latin typeface="Arial"/>
                        </a:rPr>
                        <a:t>2</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ZA" sz="1000" b="0" i="0" u="none" strike="noStrike" dirty="0">
                          <a:solidFill>
                            <a:srgbClr val="000000"/>
                          </a:solidFill>
                          <a:effectLst/>
                          <a:latin typeface="Arial"/>
                        </a:rPr>
                        <a:t>48 learners </a:t>
                      </a:r>
                      <a:r>
                        <a:rPr lang="en-ZA" sz="1000" b="0" i="0" u="none" strike="noStrike" dirty="0" smtClean="0">
                          <a:solidFill>
                            <a:srgbClr val="000000"/>
                          </a:solidFill>
                          <a:effectLst/>
                          <a:latin typeface="Arial"/>
                        </a:rPr>
                        <a:t>were taken </a:t>
                      </a:r>
                      <a:r>
                        <a:rPr lang="en-ZA" sz="1000" b="0" i="0" u="none" strike="noStrike" dirty="0">
                          <a:solidFill>
                            <a:srgbClr val="000000"/>
                          </a:solidFill>
                          <a:effectLst/>
                          <a:latin typeface="Arial"/>
                        </a:rPr>
                        <a:t>to hospital for screening </a:t>
                      </a:r>
                      <a:r>
                        <a:rPr lang="en-ZA" sz="1000" b="0" i="0" u="none" strike="noStrike" dirty="0" smtClean="0">
                          <a:solidFill>
                            <a:srgbClr val="000000"/>
                          </a:solidFill>
                          <a:effectLst/>
                          <a:latin typeface="Arial"/>
                        </a:rPr>
                        <a:t>and 26 learners were </a:t>
                      </a:r>
                      <a:r>
                        <a:rPr lang="en-ZA" sz="1000" b="0" i="0" u="none" strike="noStrike" dirty="0">
                          <a:solidFill>
                            <a:srgbClr val="000000"/>
                          </a:solidFill>
                          <a:effectLst/>
                          <a:latin typeface="Arial"/>
                        </a:rPr>
                        <a:t>treated for trauma</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ZA" sz="1000" b="0" i="0" u="none" strike="noStrike">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77903">
                <a:tc>
                  <a:txBody>
                    <a:bodyPr/>
                    <a:lstStyle/>
                    <a:p>
                      <a:pPr algn="l" rtl="0" fontAlgn="ctr"/>
                      <a:r>
                        <a:rPr lang="en-ZA" sz="1000" b="1" i="0" u="none" strike="noStrike">
                          <a:solidFill>
                            <a:srgbClr val="000000"/>
                          </a:solidFill>
                          <a:effectLst/>
                          <a:latin typeface="Arial"/>
                        </a:rPr>
                        <a:t>Mpumalanga</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ZA" sz="1000" b="0" i="0" u="none" strike="noStrike">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ZA" sz="1000" b="0" i="0" u="none" strike="noStrike">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ZA" sz="1000" b="0" i="0" u="none" strike="noStrike">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ZA" sz="1000" b="0" i="0" u="none" strike="noStrike">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ZA" sz="1000" b="0" i="0" u="none" strike="noStrike" dirty="0">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ZA" sz="1000" b="0" i="0" u="none" strike="noStrike">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xmlns="" val="10007"/>
                  </a:ext>
                </a:extLst>
              </a:tr>
              <a:tr h="525443">
                <a:tc>
                  <a:txBody>
                    <a:bodyPr/>
                    <a:lstStyle/>
                    <a:p>
                      <a:pPr algn="l" rtl="0" fontAlgn="ctr"/>
                      <a:r>
                        <a:rPr lang="en-ZA" sz="1000" b="1" i="0" u="none" strike="noStrike">
                          <a:solidFill>
                            <a:srgbClr val="000000"/>
                          </a:solidFill>
                          <a:effectLst/>
                          <a:latin typeface="Arial"/>
                        </a:rPr>
                        <a:t>Northern Cape</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ZA" sz="1000" b="0" i="0" u="none" strike="noStrike">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ZA" sz="1000" b="0" i="0" u="none" strike="noStrike">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ZA" sz="1000" b="0" i="0" u="none" strike="noStrike">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ZA" sz="1000" b="0" i="0" u="none" strike="noStrike">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ZA" sz="1000" b="0" i="0" u="none" strike="noStrike" dirty="0">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ZA" sz="1000" b="0" i="0" u="none" strike="noStrike" dirty="0">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07148">
                <a:tc>
                  <a:txBody>
                    <a:bodyPr/>
                    <a:lstStyle/>
                    <a:p>
                      <a:pPr algn="l" rtl="0" fontAlgn="ctr"/>
                      <a:r>
                        <a:rPr lang="en-ZA" sz="1000" b="1" i="0" u="none" strike="noStrike">
                          <a:solidFill>
                            <a:srgbClr val="000000"/>
                          </a:solidFill>
                          <a:effectLst/>
                          <a:latin typeface="Arial"/>
                        </a:rPr>
                        <a:t>North West </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ZA" sz="1000" b="0" i="0" u="none" strike="noStrike">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ZA" sz="1000" b="0" i="0" u="none" strike="noStrike">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ZA" sz="1000" b="0" i="0" u="none" strike="noStrike">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ZA" sz="1000" b="0" i="0" u="none" strike="noStrike">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ZA" sz="1000" b="0" i="0" u="none" strike="noStrike">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ZA" sz="1000" b="0" i="0" u="none" strike="noStrike" dirty="0">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xmlns="" val="10009"/>
                  </a:ext>
                </a:extLst>
              </a:tr>
              <a:tr h="477903">
                <a:tc>
                  <a:txBody>
                    <a:bodyPr/>
                    <a:lstStyle/>
                    <a:p>
                      <a:pPr algn="l" rtl="0" fontAlgn="ctr"/>
                      <a:r>
                        <a:rPr lang="en-ZA" sz="1000" b="1" i="0" u="none" strike="noStrike">
                          <a:solidFill>
                            <a:srgbClr val="000000"/>
                          </a:solidFill>
                          <a:effectLst/>
                          <a:latin typeface="Arial"/>
                        </a:rPr>
                        <a:t>Western Cape</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ZA" sz="1000" b="0" i="0" u="none" strike="noStrike">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ZA" sz="1000" b="0" i="0" u="none" strike="noStrike">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ZA" sz="1000" b="0" i="0" u="none" strike="noStrike">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ZA" sz="1000" b="0" i="0" u="none" strike="noStrike">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ZA" sz="1000" b="0" i="0" u="none" strike="noStrike">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ZA" sz="1000" b="0" i="0" u="none" strike="noStrike" dirty="0">
                          <a:solidFill>
                            <a:srgbClr val="000000"/>
                          </a:solidFill>
                          <a:effectLst/>
                          <a:latin typeface="Arial"/>
                        </a:rPr>
                        <a:t>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47804">
                <a:tc>
                  <a:txBody>
                    <a:bodyPr/>
                    <a:lstStyle/>
                    <a:p>
                      <a:pPr algn="l" rtl="0" fontAlgn="ctr"/>
                      <a:r>
                        <a:rPr lang="en-ZA" sz="1000" b="1" i="0" u="none" strike="noStrike">
                          <a:solidFill>
                            <a:srgbClr val="000000"/>
                          </a:solidFill>
                          <a:effectLst/>
                          <a:latin typeface="Arial"/>
                        </a:rPr>
                        <a:t>TOTAL</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000" b="1" i="0" u="none" strike="noStrike">
                          <a:solidFill>
                            <a:srgbClr val="000000"/>
                          </a:solidFill>
                          <a:effectLst/>
                          <a:latin typeface="Arial"/>
                        </a:rPr>
                        <a:t>10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000" b="1" i="0" u="none" strike="noStrike">
                          <a:solidFill>
                            <a:srgbClr val="000000"/>
                          </a:solidFill>
                          <a:effectLst/>
                          <a:latin typeface="Arial"/>
                        </a:rPr>
                        <a:t>10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000" b="1" i="0" u="none" strike="noStrike">
                          <a:solidFill>
                            <a:srgbClr val="000000"/>
                          </a:solidFill>
                          <a:effectLst/>
                          <a:latin typeface="Arial"/>
                        </a:rPr>
                        <a:t>10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000" b="1" i="0" u="none" strike="noStrike">
                          <a:solidFill>
                            <a:srgbClr val="000000"/>
                          </a:solidFill>
                          <a:effectLst/>
                          <a:latin typeface="Arial"/>
                        </a:rPr>
                        <a:t>10</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000" b="1" i="0" u="none" strike="noStrike">
                          <a:solidFill>
                            <a:srgbClr val="000000"/>
                          </a:solidFill>
                          <a:effectLst/>
                          <a:latin typeface="Arial"/>
                        </a:rPr>
                        <a:t>34</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9646"/>
                    </a:solidFill>
                  </a:tcPr>
                </a:tc>
                <a:tc>
                  <a:txBody>
                    <a:bodyPr/>
                    <a:lstStyle/>
                    <a:p>
                      <a:pPr algn="ctr" rtl="0" fontAlgn="ctr"/>
                      <a:r>
                        <a:rPr lang="en-ZA" sz="1000" b="1" i="0" u="none" strike="noStrike" dirty="0">
                          <a:solidFill>
                            <a:srgbClr val="000000"/>
                          </a:solidFill>
                          <a:effectLst/>
                          <a:latin typeface="Arial"/>
                        </a:rPr>
                        <a:t>4</a:t>
                      </a:r>
                    </a:p>
                  </a:txBody>
                  <a:tcPr marL="5356" marR="5356" marT="535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3786934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b="1" dirty="0"/>
              <a:t>Evaluation of National Learner </a:t>
            </a:r>
            <a:r>
              <a:rPr lang="en-US" b="1" dirty="0" smtClean="0"/>
              <a:t>Transport</a:t>
            </a:r>
            <a:endParaRPr lang="en-US" b="1" dirty="0"/>
          </a:p>
        </p:txBody>
      </p:sp>
      <p:sp>
        <p:nvSpPr>
          <p:cNvPr id="4" name="Slide Number Placeholder 3"/>
          <p:cNvSpPr>
            <a:spLocks noGrp="1"/>
          </p:cNvSpPr>
          <p:nvPr>
            <p:ph type="sldNum" sz="quarter" idx="4294967295"/>
          </p:nvPr>
        </p:nvSpPr>
        <p:spPr>
          <a:xfrm>
            <a:off x="6529546" y="6245541"/>
            <a:ext cx="2110273" cy="476014"/>
          </a:xfrm>
          <a:prstGeom prst="rect">
            <a:avLst/>
          </a:prstGeom>
        </p:spPr>
        <p:txBody>
          <a:bodyPr/>
          <a:lstStyle/>
          <a:p>
            <a:pPr>
              <a:defRPr/>
            </a:pPr>
            <a:fld id="{F22B4D0A-DD89-458D-AD4F-76ADB376C9E5}" type="slidenum">
              <a:rPr lang="en-US" smtClean="0"/>
              <a:pPr>
                <a:defRPr/>
              </a:pPr>
              <a:t>17</a:t>
            </a:fld>
            <a:endParaRPr lang="en-US" dirty="0"/>
          </a:p>
        </p:txBody>
      </p:sp>
      <p:pic>
        <p:nvPicPr>
          <p:cNvPr id="6" name="Picture 12" descr="transport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6160542"/>
            <a:ext cx="2169976" cy="703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0913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p:cNvSpPr>
            <a:spLocks noGrp="1"/>
          </p:cNvSpPr>
          <p:nvPr>
            <p:ph idx="1"/>
          </p:nvPr>
        </p:nvSpPr>
        <p:spPr>
          <a:xfrm>
            <a:off x="251520" y="1103338"/>
            <a:ext cx="8266047" cy="5480346"/>
          </a:xfrm>
        </p:spPr>
        <p:txBody>
          <a:bodyPr>
            <a:normAutofit fontScale="25000" lnSpcReduction="20000"/>
          </a:bodyPr>
          <a:lstStyle/>
          <a:p>
            <a:pPr algn="just">
              <a:lnSpc>
                <a:spcPct val="120000"/>
              </a:lnSpc>
              <a:buFont typeface="Wingdings" panose="05000000000000000000" pitchFamily="2" charset="2"/>
              <a:buChar char="Ø"/>
            </a:pPr>
            <a:r>
              <a:rPr lang="en-US" sz="7423" dirty="0">
                <a:latin typeface="Arial" panose="020B0604020202020204" pitchFamily="34" charset="0"/>
                <a:cs typeface="Arial" panose="020B0604020202020204" pitchFamily="34" charset="0"/>
              </a:rPr>
              <a:t>The Standing Committee on Appropriations made the recommendations that the National Treasury in partnership with the Department of Basic Education, Department of Performance, Monitoring and Evaluation, Civil Society an assessment of the </a:t>
            </a:r>
            <a:r>
              <a:rPr lang="en-US" sz="7423" b="1" dirty="0">
                <a:latin typeface="Arial" panose="020B0604020202020204" pitchFamily="34" charset="0"/>
                <a:cs typeface="Arial" panose="020B0604020202020204" pitchFamily="34" charset="0"/>
              </a:rPr>
              <a:t>efficacy of funding and a comprehensive evaluation of spending and implementation of the scholar transport </a:t>
            </a:r>
            <a:r>
              <a:rPr lang="en-US" sz="7423" dirty="0">
                <a:latin typeface="Arial" panose="020B0604020202020204" pitchFamily="34" charset="0"/>
                <a:cs typeface="Arial" panose="020B0604020202020204" pitchFamily="34" charset="0"/>
              </a:rPr>
              <a:t>programme be undertaken. </a:t>
            </a:r>
          </a:p>
          <a:p>
            <a:pPr algn="just">
              <a:lnSpc>
                <a:spcPct val="120000"/>
              </a:lnSpc>
              <a:buFont typeface="Wingdings" panose="05000000000000000000" pitchFamily="2" charset="2"/>
              <a:buChar char="Ø"/>
            </a:pPr>
            <a:endParaRPr lang="en-US" sz="7423" dirty="0">
              <a:latin typeface="Arial" panose="020B0604020202020204" pitchFamily="34" charset="0"/>
              <a:cs typeface="Arial" panose="020B0604020202020204" pitchFamily="34" charset="0"/>
            </a:endParaRPr>
          </a:p>
          <a:p>
            <a:pPr algn="just">
              <a:lnSpc>
                <a:spcPct val="120000"/>
              </a:lnSpc>
              <a:buFont typeface="Wingdings" panose="05000000000000000000" pitchFamily="2" charset="2"/>
              <a:buChar char="Ø"/>
            </a:pPr>
            <a:r>
              <a:rPr lang="en-GB" sz="7423" dirty="0">
                <a:latin typeface="Arial" panose="020B0604020202020204" pitchFamily="34" charset="0"/>
                <a:cs typeface="Arial" panose="020B0604020202020204" pitchFamily="34" charset="0"/>
              </a:rPr>
              <a:t>The purpose of this evaluation is to </a:t>
            </a:r>
            <a:r>
              <a:rPr lang="en-GB" sz="7423" b="1" dirty="0">
                <a:latin typeface="Arial" panose="020B0604020202020204" pitchFamily="34" charset="0"/>
                <a:cs typeface="Arial" panose="020B0604020202020204" pitchFamily="34" charset="0"/>
              </a:rPr>
              <a:t>assess the implementation of the scholar transport programme</a:t>
            </a:r>
            <a:r>
              <a:rPr lang="en-GB" sz="7423" dirty="0">
                <a:latin typeface="Arial" panose="020B0604020202020204" pitchFamily="34" charset="0"/>
                <a:cs typeface="Arial" panose="020B0604020202020204" pitchFamily="34" charset="0"/>
              </a:rPr>
              <a:t>, the efficacy of the funding model and whether learners are transported safely and on time. Additionally, this evaluation should show </a:t>
            </a:r>
            <a:r>
              <a:rPr lang="en-GB" sz="7423" b="1" dirty="0">
                <a:latin typeface="Arial" panose="020B0604020202020204" pitchFamily="34" charset="0"/>
                <a:cs typeface="Arial" panose="020B0604020202020204" pitchFamily="34" charset="0"/>
              </a:rPr>
              <a:t>how funding and expenditure impacts on the programme</a:t>
            </a:r>
            <a:r>
              <a:rPr lang="en-GB" sz="7423" dirty="0">
                <a:latin typeface="Arial" panose="020B0604020202020204" pitchFamily="34" charset="0"/>
                <a:cs typeface="Arial" panose="020B0604020202020204" pitchFamily="34" charset="0"/>
              </a:rPr>
              <a:t>.</a:t>
            </a:r>
          </a:p>
          <a:p>
            <a:pPr algn="just">
              <a:lnSpc>
                <a:spcPct val="120000"/>
              </a:lnSpc>
              <a:buFont typeface="Wingdings" panose="05000000000000000000" pitchFamily="2" charset="2"/>
              <a:buChar char="Ø"/>
            </a:pPr>
            <a:endParaRPr lang="en-GB" sz="7423" dirty="0">
              <a:latin typeface="Arial" panose="020B0604020202020204" pitchFamily="34" charset="0"/>
              <a:cs typeface="Arial" panose="020B0604020202020204" pitchFamily="34" charset="0"/>
            </a:endParaRPr>
          </a:p>
          <a:p>
            <a:pPr algn="just">
              <a:lnSpc>
                <a:spcPct val="120000"/>
              </a:lnSpc>
              <a:buFont typeface="Wingdings" panose="05000000000000000000" pitchFamily="2" charset="2"/>
              <a:buChar char="Ø"/>
            </a:pPr>
            <a:r>
              <a:rPr lang="en-US" sz="7423" dirty="0">
                <a:latin typeface="Arial" panose="020B0604020202020204" pitchFamily="34" charset="0"/>
                <a:cs typeface="Arial" panose="020B0604020202020204" pitchFamily="34" charset="0"/>
              </a:rPr>
              <a:t>The evaluation will encompass the mandate and reach of the Scholar Transport Implementation Programme. The data will be reviewed from 2011/12 to 2016/17 financial </a:t>
            </a:r>
            <a:r>
              <a:rPr lang="en-US" sz="7423" dirty="0" smtClean="0">
                <a:latin typeface="Arial" panose="020B0604020202020204" pitchFamily="34" charset="0"/>
                <a:cs typeface="Arial" panose="020B0604020202020204" pitchFamily="34" charset="0"/>
              </a:rPr>
              <a:t>years.</a:t>
            </a:r>
            <a:endParaRPr lang="en-US" sz="7423" dirty="0">
              <a:latin typeface="Arial" panose="020B0604020202020204" pitchFamily="34" charset="0"/>
              <a:cs typeface="Arial" panose="020B0604020202020204" pitchFamily="34" charset="0"/>
            </a:endParaRPr>
          </a:p>
          <a:p>
            <a:pPr algn="just">
              <a:lnSpc>
                <a:spcPct val="170000"/>
              </a:lnSpc>
              <a:buFont typeface="Wingdings" panose="05000000000000000000" pitchFamily="2" charset="2"/>
              <a:buChar char="Ø"/>
            </a:pPr>
            <a:endParaRPr lang="en-ZA" sz="6326" dirty="0">
              <a:latin typeface="Arial" panose="020B0604020202020204" pitchFamily="34" charset="0"/>
              <a:cs typeface="Arial" panose="020B0604020202020204" pitchFamily="34" charset="0"/>
            </a:endParaRPr>
          </a:p>
          <a:p>
            <a:pPr marL="0" indent="0">
              <a:lnSpc>
                <a:spcPct val="170000"/>
              </a:lnSpc>
              <a:buNone/>
            </a:pPr>
            <a:r>
              <a:rPr lang="en-GB" sz="5535" b="1" dirty="0"/>
              <a:t>.</a:t>
            </a:r>
            <a:endParaRPr lang="en-US" sz="5535" dirty="0"/>
          </a:p>
          <a:p>
            <a:pPr marL="0" indent="0">
              <a:buNone/>
            </a:pPr>
            <a:r>
              <a:rPr lang="en-GB" sz="5535" b="1" dirty="0"/>
              <a:t> </a:t>
            </a:r>
            <a:endParaRPr lang="en-US" sz="5535" dirty="0"/>
          </a:p>
          <a:p>
            <a:pPr marL="451905" lvl="1" indent="0">
              <a:buNone/>
            </a:pPr>
            <a:endParaRPr lang="en-GB" altLang="en-US" sz="2372" dirty="0">
              <a:solidFill>
                <a:srgbClr val="000000"/>
              </a:solidFill>
            </a:endParaRPr>
          </a:p>
        </p:txBody>
      </p:sp>
      <p:sp>
        <p:nvSpPr>
          <p:cNvPr id="26627" name="Title 1"/>
          <p:cNvSpPr>
            <a:spLocks noGrp="1"/>
          </p:cNvSpPr>
          <p:nvPr>
            <p:ph type="title"/>
          </p:nvPr>
        </p:nvSpPr>
        <p:spPr>
          <a:xfrm>
            <a:off x="-15623" y="182644"/>
            <a:ext cx="8134243" cy="925429"/>
          </a:xfrm>
        </p:spPr>
        <p:txBody>
          <a:bodyPr>
            <a:noAutofit/>
          </a:bodyPr>
          <a:lstStyle/>
          <a:p>
            <a:r>
              <a:rPr lang="en-ZA" altLang="en-US" sz="3125" b="1" dirty="0"/>
              <a:t>Evaluation of the Scholar Transport Programme</a:t>
            </a:r>
          </a:p>
        </p:txBody>
      </p:sp>
      <p:pic>
        <p:nvPicPr>
          <p:cNvPr id="4" name="Picture 12" descr="transport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6155907"/>
            <a:ext cx="2169976" cy="703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13648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p:cNvSpPr>
            <a:spLocks noGrp="1"/>
          </p:cNvSpPr>
          <p:nvPr>
            <p:ph idx="1"/>
          </p:nvPr>
        </p:nvSpPr>
        <p:spPr>
          <a:xfrm>
            <a:off x="251521" y="724403"/>
            <a:ext cx="8530390" cy="5480346"/>
          </a:xfrm>
        </p:spPr>
        <p:txBody>
          <a:bodyPr>
            <a:normAutofit/>
          </a:bodyPr>
          <a:lstStyle/>
          <a:p>
            <a:pPr marL="225953" lvl="1" indent="-169464" algn="just">
              <a:lnSpc>
                <a:spcPct val="110000"/>
              </a:lnSpc>
              <a:buFont typeface="Wingdings" panose="05000000000000000000" pitchFamily="2" charset="2"/>
              <a:buChar char="Ø"/>
            </a:pPr>
            <a:r>
              <a:rPr lang="en-ZA" sz="1856" dirty="0"/>
              <a:t>(</a:t>
            </a:r>
            <a:r>
              <a:rPr lang="en-ZA" sz="1856" b="1" dirty="0">
                <a:latin typeface="Arial" panose="020B0604020202020204" pitchFamily="34" charset="0"/>
                <a:cs typeface="Arial" panose="020B0604020202020204" pitchFamily="34" charset="0"/>
              </a:rPr>
              <a:t>Relevance and Appropriateness</a:t>
            </a:r>
            <a:r>
              <a:rPr lang="en-ZA" sz="1856" dirty="0">
                <a:latin typeface="Arial" panose="020B0604020202020204" pitchFamily="34" charset="0"/>
                <a:cs typeface="Arial" panose="020B0604020202020204" pitchFamily="34" charset="0"/>
              </a:rPr>
              <a:t>): To what extent is the design of the STP appropriate, and to what is extent is the intervention design consistent with education &amp; transport sectors’ priorities and policies, and partnerships with all key </a:t>
            </a:r>
            <a:r>
              <a:rPr lang="en-ZA" sz="1856" dirty="0" smtClean="0">
                <a:latin typeface="Arial" panose="020B0604020202020204" pitchFamily="34" charset="0"/>
                <a:cs typeface="Arial" panose="020B0604020202020204" pitchFamily="34" charset="0"/>
              </a:rPr>
              <a:t>stakeholders.</a:t>
            </a:r>
            <a:endParaRPr lang="en-ZA" sz="1856" dirty="0">
              <a:latin typeface="Arial" panose="020B0604020202020204" pitchFamily="34" charset="0"/>
              <a:cs typeface="Arial" panose="020B0604020202020204" pitchFamily="34" charset="0"/>
            </a:endParaRPr>
          </a:p>
          <a:p>
            <a:pPr marL="225953" lvl="1" indent="-169464" algn="just">
              <a:lnSpc>
                <a:spcPct val="110000"/>
              </a:lnSpc>
              <a:buFont typeface="Wingdings" panose="05000000000000000000" pitchFamily="2" charset="2"/>
              <a:buChar char="Ø"/>
            </a:pPr>
            <a:endParaRPr lang="en-ZA" sz="1856" dirty="0">
              <a:latin typeface="Arial" panose="020B0604020202020204" pitchFamily="34" charset="0"/>
              <a:cs typeface="Arial" panose="020B0604020202020204" pitchFamily="34" charset="0"/>
            </a:endParaRPr>
          </a:p>
          <a:p>
            <a:pPr marL="225953" lvl="1" indent="-169464" algn="just">
              <a:lnSpc>
                <a:spcPct val="110000"/>
              </a:lnSpc>
              <a:buFont typeface="Wingdings" panose="05000000000000000000" pitchFamily="2" charset="2"/>
              <a:buChar char="Ø"/>
            </a:pPr>
            <a:r>
              <a:rPr lang="en-ZA" sz="1856" b="1" dirty="0">
                <a:latin typeface="Arial" panose="020B0604020202020204" pitchFamily="34" charset="0"/>
                <a:cs typeface="Arial" panose="020B0604020202020204" pitchFamily="34" charset="0"/>
              </a:rPr>
              <a:t>(Effectiveness): </a:t>
            </a:r>
            <a:r>
              <a:rPr lang="en-ZA" sz="1856" dirty="0">
                <a:latin typeface="Arial" panose="020B0604020202020204" pitchFamily="34" charset="0"/>
                <a:cs typeface="Arial" panose="020B0604020202020204" pitchFamily="34" charset="0"/>
              </a:rPr>
              <a:t>To what extent has the implementation of the Scholar Transport Program been effective in achieving its goal(s), objectives and intended outcomes?</a:t>
            </a:r>
          </a:p>
          <a:p>
            <a:pPr marL="395418" lvl="1" indent="227522" algn="just">
              <a:lnSpc>
                <a:spcPct val="110000"/>
              </a:lnSpc>
              <a:buFont typeface="Wingdings" panose="05000000000000000000" pitchFamily="2" charset="2"/>
              <a:buChar char="§"/>
            </a:pPr>
            <a:r>
              <a:rPr lang="en-GB" sz="1856" dirty="0">
                <a:latin typeface="Arial" panose="020B0604020202020204" pitchFamily="34" charset="0"/>
                <a:cs typeface="Arial" panose="020B0604020202020204" pitchFamily="34" charset="0"/>
              </a:rPr>
              <a:t>Is the programme being implemented as planned during the period of review?</a:t>
            </a:r>
          </a:p>
          <a:p>
            <a:pPr marL="395418" lvl="1" indent="227522" algn="just">
              <a:lnSpc>
                <a:spcPct val="110000"/>
              </a:lnSpc>
              <a:buFont typeface="Wingdings" panose="05000000000000000000" pitchFamily="2" charset="2"/>
              <a:buChar char="§"/>
            </a:pPr>
            <a:endParaRPr lang="en-GB" sz="1856" dirty="0">
              <a:latin typeface="Arial" panose="020B0604020202020204" pitchFamily="34" charset="0"/>
              <a:cs typeface="Arial" panose="020B0604020202020204" pitchFamily="34" charset="0"/>
            </a:endParaRPr>
          </a:p>
          <a:p>
            <a:pPr marL="280873" lvl="1" indent="-171034" algn="just">
              <a:lnSpc>
                <a:spcPct val="110000"/>
              </a:lnSpc>
              <a:buFont typeface="Wingdings" panose="05000000000000000000" pitchFamily="2" charset="2"/>
              <a:buChar char="Ø"/>
            </a:pPr>
            <a:r>
              <a:rPr lang="en-ZA" sz="1856" b="1" dirty="0">
                <a:latin typeface="Arial" panose="020B0604020202020204" pitchFamily="34" charset="0"/>
                <a:cs typeface="Arial" panose="020B0604020202020204" pitchFamily="34" charset="0"/>
              </a:rPr>
              <a:t>(Efficiency) </a:t>
            </a:r>
            <a:r>
              <a:rPr lang="en-ZA" sz="1856" dirty="0">
                <a:latin typeface="Arial" panose="020B0604020202020204" pitchFamily="34" charset="0"/>
                <a:cs typeface="Arial" panose="020B0604020202020204" pitchFamily="34" charset="0"/>
              </a:rPr>
              <a:t>To what extent has the implementation of the Scholar Transport </a:t>
            </a:r>
            <a:r>
              <a:rPr lang="en-ZA" sz="1856" dirty="0" smtClean="0">
                <a:latin typeface="Arial" panose="020B0604020202020204" pitchFamily="34" charset="0"/>
                <a:cs typeface="Arial" panose="020B0604020202020204" pitchFamily="34" charset="0"/>
              </a:rPr>
              <a:t>Programme </a:t>
            </a:r>
            <a:r>
              <a:rPr lang="en-ZA" sz="1856" dirty="0">
                <a:latin typeface="Arial" panose="020B0604020202020204" pitchFamily="34" charset="0"/>
                <a:cs typeface="Arial" panose="020B0604020202020204" pitchFamily="34" charset="0"/>
              </a:rPr>
              <a:t>been efficient?</a:t>
            </a:r>
          </a:p>
          <a:p>
            <a:pPr marL="280873" lvl="1" indent="-171034" algn="just">
              <a:lnSpc>
                <a:spcPct val="110000"/>
              </a:lnSpc>
              <a:buFont typeface="Wingdings" panose="05000000000000000000" pitchFamily="2" charset="2"/>
              <a:buChar char="Ø"/>
            </a:pPr>
            <a:endParaRPr lang="en-ZA" sz="1856" dirty="0">
              <a:latin typeface="Arial" panose="020B0604020202020204" pitchFamily="34" charset="0"/>
              <a:cs typeface="Arial" panose="020B0604020202020204" pitchFamily="34" charset="0"/>
            </a:endParaRPr>
          </a:p>
          <a:p>
            <a:pPr marL="280873" lvl="1" indent="-171034" algn="just">
              <a:lnSpc>
                <a:spcPct val="110000"/>
              </a:lnSpc>
              <a:buFont typeface="Wingdings" panose="05000000000000000000" pitchFamily="2" charset="2"/>
              <a:buChar char="Ø"/>
            </a:pPr>
            <a:r>
              <a:rPr lang="en-ZA" sz="1856" b="1" dirty="0">
                <a:latin typeface="Arial" panose="020B0604020202020204" pitchFamily="34" charset="0"/>
                <a:cs typeface="Arial" panose="020B0604020202020204" pitchFamily="34" charset="0"/>
              </a:rPr>
              <a:t>(Impact) </a:t>
            </a:r>
            <a:r>
              <a:rPr lang="en-ZA" sz="1856" dirty="0">
                <a:latin typeface="Arial" panose="020B0604020202020204" pitchFamily="34" charset="0"/>
                <a:cs typeface="Arial" panose="020B0604020202020204" pitchFamily="34" charset="0"/>
              </a:rPr>
              <a:t>What is the impact of the Scholar Transport Program in facilitating access to education in the country.</a:t>
            </a:r>
            <a:endParaRPr lang="en-US" sz="1856" dirty="0">
              <a:latin typeface="Arial" panose="020B0604020202020204" pitchFamily="34" charset="0"/>
              <a:cs typeface="Arial" panose="020B0604020202020204" pitchFamily="34" charset="0"/>
            </a:endParaRPr>
          </a:p>
          <a:p>
            <a:pPr marL="109839" lvl="1" indent="0" algn="just">
              <a:lnSpc>
                <a:spcPct val="110000"/>
              </a:lnSpc>
              <a:buNone/>
            </a:pPr>
            <a:endParaRPr lang="en-US" sz="1581" dirty="0">
              <a:latin typeface="Arial" panose="020B0604020202020204" pitchFamily="34" charset="0"/>
              <a:cs typeface="Arial" panose="020B0604020202020204" pitchFamily="34" charset="0"/>
            </a:endParaRPr>
          </a:p>
          <a:p>
            <a:pPr marL="280873" lvl="1" indent="-171034" algn="just">
              <a:lnSpc>
                <a:spcPct val="110000"/>
              </a:lnSpc>
              <a:buFont typeface="Wingdings" panose="05000000000000000000" pitchFamily="2" charset="2"/>
              <a:buChar char="Ø"/>
            </a:pPr>
            <a:endParaRPr lang="en-US" sz="1581" dirty="0">
              <a:latin typeface="Arial" panose="020B0604020202020204" pitchFamily="34" charset="0"/>
              <a:cs typeface="Arial" panose="020B0604020202020204" pitchFamily="34" charset="0"/>
            </a:endParaRPr>
          </a:p>
          <a:p>
            <a:pPr marL="395418" lvl="1" indent="227522" algn="just">
              <a:lnSpc>
                <a:spcPct val="110000"/>
              </a:lnSpc>
              <a:buFont typeface="Wingdings" panose="05000000000000000000" pitchFamily="2" charset="2"/>
              <a:buChar char="§"/>
            </a:pPr>
            <a:endParaRPr lang="en-ZA" sz="1581" b="1" dirty="0">
              <a:latin typeface="Arial" panose="020B0604020202020204" pitchFamily="34" charset="0"/>
              <a:cs typeface="Arial" panose="020B0604020202020204" pitchFamily="34" charset="0"/>
            </a:endParaRPr>
          </a:p>
          <a:p>
            <a:pPr marL="225953" lvl="1" indent="-169464" algn="just">
              <a:lnSpc>
                <a:spcPct val="110000"/>
              </a:lnSpc>
              <a:buFont typeface="Wingdings" panose="05000000000000000000" pitchFamily="2" charset="2"/>
              <a:buChar char="Ø"/>
            </a:pPr>
            <a:endParaRPr lang="en-ZA" sz="2372" b="1" dirty="0"/>
          </a:p>
          <a:p>
            <a:pPr marL="225953" lvl="1" indent="-169464" algn="just">
              <a:lnSpc>
                <a:spcPct val="110000"/>
              </a:lnSpc>
              <a:buFont typeface="Wingdings" panose="05000000000000000000" pitchFamily="2" charset="2"/>
              <a:buChar char="Ø"/>
            </a:pPr>
            <a:endParaRPr lang="en-GB" altLang="en-US" sz="2372" dirty="0">
              <a:solidFill>
                <a:srgbClr val="000000"/>
              </a:solidFill>
            </a:endParaRPr>
          </a:p>
        </p:txBody>
      </p:sp>
      <p:sp>
        <p:nvSpPr>
          <p:cNvPr id="26627" name="Title 1"/>
          <p:cNvSpPr>
            <a:spLocks noGrp="1"/>
          </p:cNvSpPr>
          <p:nvPr>
            <p:ph type="title"/>
          </p:nvPr>
        </p:nvSpPr>
        <p:spPr>
          <a:xfrm>
            <a:off x="515863" y="83667"/>
            <a:ext cx="8134243" cy="713944"/>
          </a:xfrm>
        </p:spPr>
        <p:txBody>
          <a:bodyPr>
            <a:normAutofit/>
          </a:bodyPr>
          <a:lstStyle/>
          <a:p>
            <a:r>
              <a:rPr lang="en-ZA" altLang="en-US" sz="2768" b="1" dirty="0"/>
              <a:t>Key </a:t>
            </a:r>
            <a:r>
              <a:rPr lang="en-ZA" altLang="en-US" sz="2768" b="1" dirty="0" smtClean="0"/>
              <a:t>Questions </a:t>
            </a:r>
            <a:r>
              <a:rPr lang="en-ZA" altLang="en-US" sz="2768" b="1" dirty="0"/>
              <a:t>to be </a:t>
            </a:r>
            <a:r>
              <a:rPr lang="en-ZA" altLang="en-US" sz="2768" b="1" dirty="0" smtClean="0"/>
              <a:t>Addressed</a:t>
            </a:r>
            <a:endParaRPr lang="en-ZA" altLang="en-US" sz="2768" b="1" dirty="0"/>
          </a:p>
        </p:txBody>
      </p:sp>
      <p:pic>
        <p:nvPicPr>
          <p:cNvPr id="4" name="Picture 12" descr="transport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6155907"/>
            <a:ext cx="2169976" cy="703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28523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latin typeface="Arial" panose="020B0604020202020204" pitchFamily="34" charset="0"/>
                <a:cs typeface="Arial" panose="020B0604020202020204" pitchFamily="34" charset="0"/>
              </a:rPr>
              <a:t>Presentation Outline</a:t>
            </a:r>
            <a:endParaRPr lang="en-ZA"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96753"/>
            <a:ext cx="8229600" cy="4929412"/>
          </a:xfrm>
        </p:spPr>
        <p:txBody>
          <a:bodyPr>
            <a:noAutofit/>
          </a:bodyPr>
          <a:lstStyle/>
          <a:p>
            <a:pPr marL="514350" indent="-514350" algn="just">
              <a:buFont typeface="+mj-lt"/>
              <a:buAutoNum type="arabicParenR"/>
            </a:pPr>
            <a:r>
              <a:rPr lang="en-ZA" sz="2400" dirty="0" smtClean="0">
                <a:latin typeface="Arial" panose="020B0604020202020204" pitchFamily="34" charset="0"/>
                <a:cs typeface="Arial" panose="020B0604020202020204" pitchFamily="34" charset="0"/>
              </a:rPr>
              <a:t>Purpose </a:t>
            </a:r>
          </a:p>
          <a:p>
            <a:pPr marL="514350" indent="-514350" algn="just">
              <a:buFont typeface="+mj-lt"/>
              <a:buAutoNum type="arabicParenR"/>
            </a:pPr>
            <a:r>
              <a:rPr lang="en-ZA" sz="2400" dirty="0" smtClean="0">
                <a:latin typeface="Arial" panose="020B0604020202020204" pitchFamily="34" charset="0"/>
                <a:cs typeface="Arial" panose="020B0604020202020204" pitchFamily="34" charset="0"/>
              </a:rPr>
              <a:t>Background</a:t>
            </a:r>
          </a:p>
          <a:p>
            <a:pPr marL="514350" indent="-514350" algn="just">
              <a:buFont typeface="+mj-lt"/>
              <a:buAutoNum type="arabicParenR"/>
            </a:pPr>
            <a:r>
              <a:rPr lang="en-ZA" sz="2400" dirty="0" smtClean="0">
                <a:latin typeface="Arial" panose="020B0604020202020204" pitchFamily="34" charset="0"/>
                <a:cs typeface="Arial" panose="020B0604020202020204" pitchFamily="34" charset="0"/>
              </a:rPr>
              <a:t>Key elements and objectives</a:t>
            </a:r>
          </a:p>
          <a:p>
            <a:pPr marL="514350" indent="-514350" algn="just">
              <a:buFont typeface="+mj-lt"/>
              <a:buAutoNum type="arabicParenR"/>
            </a:pPr>
            <a:r>
              <a:rPr lang="en-ZA" sz="2400" dirty="0" smtClean="0">
                <a:latin typeface="Arial" panose="020B0604020202020204" pitchFamily="34" charset="0"/>
                <a:cs typeface="Arial" panose="020B0604020202020204" pitchFamily="34" charset="0"/>
              </a:rPr>
              <a:t>Institutional framework</a:t>
            </a:r>
          </a:p>
          <a:p>
            <a:pPr marL="514350" indent="-514350" algn="just">
              <a:buFont typeface="+mj-lt"/>
              <a:buAutoNum type="arabicParenR"/>
            </a:pPr>
            <a:r>
              <a:rPr lang="en-GB" sz="2400" dirty="0" smtClean="0">
                <a:latin typeface="Arial" panose="020B0604020202020204" pitchFamily="34" charset="0"/>
                <a:ea typeface="Calibri" panose="020F0502020204030204" pitchFamily="34" charset="0"/>
                <a:cs typeface="Arial" panose="020B0604020202020204" pitchFamily="34" charset="0"/>
              </a:rPr>
              <a:t>Progress on  </a:t>
            </a:r>
            <a:r>
              <a:rPr lang="en-GB" sz="2400" dirty="0">
                <a:latin typeface="Arial" panose="020B0604020202020204" pitchFamily="34" charset="0"/>
                <a:ea typeface="Calibri" panose="020F0502020204030204" pitchFamily="34" charset="0"/>
                <a:cs typeface="Arial" panose="020B0604020202020204" pitchFamily="34" charset="0"/>
              </a:rPr>
              <a:t>Learner Transport </a:t>
            </a:r>
            <a:r>
              <a:rPr lang="en-GB" sz="2400" dirty="0" smtClean="0">
                <a:latin typeface="Arial" panose="020B0604020202020204" pitchFamily="34" charset="0"/>
                <a:ea typeface="Calibri" panose="020F0502020204030204" pitchFamily="34" charset="0"/>
                <a:cs typeface="Arial" panose="020B0604020202020204" pitchFamily="34" charset="0"/>
              </a:rPr>
              <a:t>programme</a:t>
            </a:r>
            <a:endParaRPr lang="en-ZA" sz="2400" dirty="0" smtClean="0">
              <a:latin typeface="Arial" panose="020B0604020202020204" pitchFamily="34" charset="0"/>
              <a:cs typeface="Arial" panose="020B0604020202020204" pitchFamily="34" charset="0"/>
            </a:endParaRPr>
          </a:p>
          <a:p>
            <a:pPr marL="514350" indent="-514350" algn="just">
              <a:buFont typeface="+mj-lt"/>
              <a:buAutoNum type="arabicParenR"/>
            </a:pPr>
            <a:r>
              <a:rPr lang="en-GB" sz="2400" dirty="0" smtClean="0">
                <a:latin typeface="Arial" panose="020B0604020202020204" pitchFamily="34" charset="0"/>
                <a:ea typeface="Calibri" panose="020F0502020204030204" pitchFamily="34" charset="0"/>
                <a:cs typeface="Arial" panose="020B0604020202020204" pitchFamily="34" charset="0"/>
              </a:rPr>
              <a:t>Evaluation of the programme </a:t>
            </a:r>
          </a:p>
          <a:p>
            <a:pPr marL="514350" indent="-514350" algn="just">
              <a:buFont typeface="+mj-lt"/>
              <a:buAutoNum type="arabicParenR"/>
            </a:pPr>
            <a:r>
              <a:rPr lang="en-GB" sz="2400" dirty="0" smtClean="0">
                <a:latin typeface="Arial" panose="020B0604020202020204" pitchFamily="34" charset="0"/>
                <a:ea typeface="Calibri" panose="020F0502020204030204" pitchFamily="34" charset="0"/>
                <a:cs typeface="Arial" panose="020B0604020202020204" pitchFamily="34" charset="0"/>
              </a:rPr>
              <a:t>Challenges and interventions</a:t>
            </a:r>
          </a:p>
          <a:p>
            <a:pPr marL="514350" indent="-514350" algn="just">
              <a:buFont typeface="+mj-lt"/>
              <a:buAutoNum type="arabicParenR"/>
            </a:pPr>
            <a:r>
              <a:rPr lang="en-GB" sz="2400" dirty="0" smtClean="0">
                <a:latin typeface="Arial" panose="020B0604020202020204" pitchFamily="34" charset="0"/>
                <a:cs typeface="Arial" panose="020B0604020202020204" pitchFamily="34" charset="0"/>
              </a:rPr>
              <a:t>Recommendation</a:t>
            </a:r>
            <a:endParaRPr lang="en-US" sz="2400" dirty="0">
              <a:latin typeface="Arial" panose="020B0604020202020204" pitchFamily="34" charset="0"/>
              <a:cs typeface="Arial" panose="020B0604020202020204" pitchFamily="34" charset="0"/>
            </a:endParaRPr>
          </a:p>
          <a:p>
            <a:pPr marL="0" indent="0">
              <a:buNone/>
            </a:pPr>
            <a:endParaRPr lang="en-ZA" sz="2400" dirty="0" smtClean="0">
              <a:latin typeface="Arial" panose="020B0604020202020204" pitchFamily="34" charset="0"/>
              <a:cs typeface="Arial" panose="020B0604020202020204" pitchFamily="34" charset="0"/>
            </a:endParaRPr>
          </a:p>
          <a:p>
            <a:pPr marL="0" indent="0">
              <a:buNone/>
            </a:pPr>
            <a:r>
              <a:rPr lang="en-ZA" sz="2400" dirty="0">
                <a:latin typeface="Arial" panose="020B0604020202020204" pitchFamily="34" charset="0"/>
                <a:cs typeface="Arial" panose="020B0604020202020204" pitchFamily="34" charset="0"/>
              </a:rPr>
              <a:t/>
            </a:r>
            <a:br>
              <a:rPr lang="en-ZA" sz="2400" dirty="0">
                <a:latin typeface="Arial" panose="020B0604020202020204" pitchFamily="34" charset="0"/>
                <a:cs typeface="Arial" panose="020B0604020202020204" pitchFamily="34" charset="0"/>
              </a:rPr>
            </a:br>
            <a:endParaRPr lang="en-ZA"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2</a:t>
            </a:fld>
            <a:endParaRPr lang="en-ZA" dirty="0">
              <a:solidFill>
                <a:prstClr val="black">
                  <a:tint val="75000"/>
                </a:prstClr>
              </a:solidFill>
            </a:endParaRPr>
          </a:p>
        </p:txBody>
      </p:sp>
      <p:pic>
        <p:nvPicPr>
          <p:cNvPr id="5" name="Picture 12" descr="transport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4008" y="6179251"/>
            <a:ext cx="2097968" cy="680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72778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p:cNvSpPr>
            <a:spLocks noGrp="1"/>
          </p:cNvSpPr>
          <p:nvPr>
            <p:ph idx="1"/>
          </p:nvPr>
        </p:nvSpPr>
        <p:spPr>
          <a:xfrm>
            <a:off x="367423" y="1293791"/>
            <a:ext cx="8409155" cy="5480346"/>
          </a:xfrm>
        </p:spPr>
        <p:txBody>
          <a:bodyPr>
            <a:normAutofit/>
          </a:bodyPr>
          <a:lstStyle/>
          <a:p>
            <a:pPr lvl="0"/>
            <a:r>
              <a:rPr lang="en-ZA" sz="2800" dirty="0">
                <a:latin typeface="Arial" panose="020B0604020202020204" pitchFamily="34" charset="0"/>
                <a:cs typeface="Arial" panose="020B0604020202020204" pitchFamily="34" charset="0"/>
              </a:rPr>
              <a:t>National and Provincial Transport Departments;</a:t>
            </a:r>
            <a:endParaRPr lang="en-US" sz="2800" dirty="0">
              <a:latin typeface="Arial" panose="020B0604020202020204" pitchFamily="34" charset="0"/>
              <a:cs typeface="Arial" panose="020B0604020202020204" pitchFamily="34" charset="0"/>
            </a:endParaRPr>
          </a:p>
          <a:p>
            <a:pPr lvl="0"/>
            <a:r>
              <a:rPr lang="en-ZA" sz="2800" dirty="0">
                <a:latin typeface="Arial" panose="020B0604020202020204" pitchFamily="34" charset="0"/>
                <a:cs typeface="Arial" panose="020B0604020202020204" pitchFamily="34" charset="0"/>
              </a:rPr>
              <a:t>National and Provincial  Education Department;</a:t>
            </a:r>
          </a:p>
          <a:p>
            <a:pPr lvl="0"/>
            <a:r>
              <a:rPr lang="en-US" sz="2800" dirty="0">
                <a:solidFill>
                  <a:prstClr val="black"/>
                </a:solidFill>
                <a:latin typeface="Arial" panose="020B0604020202020204" pitchFamily="34" charset="0"/>
                <a:cs typeface="Arial" panose="020B0604020202020204" pitchFamily="34" charset="0"/>
              </a:rPr>
              <a:t>National Treasury (NT</a:t>
            </a:r>
            <a:r>
              <a:rPr lang="en-US" sz="2800" dirty="0" smtClean="0">
                <a:solidFill>
                  <a:prstClr val="black"/>
                </a:solidFill>
                <a:latin typeface="Arial" panose="020B0604020202020204" pitchFamily="34" charset="0"/>
                <a:cs typeface="Arial" panose="020B0604020202020204" pitchFamily="34" charset="0"/>
              </a:rPr>
              <a:t>);</a:t>
            </a:r>
            <a:endParaRPr lang="en-US" sz="2800" dirty="0">
              <a:solidFill>
                <a:prstClr val="black"/>
              </a:solidFill>
              <a:latin typeface="Arial" panose="020B0604020202020204" pitchFamily="34" charset="0"/>
              <a:cs typeface="Arial" panose="020B0604020202020204" pitchFamily="34" charset="0"/>
            </a:endParaRPr>
          </a:p>
          <a:p>
            <a:pPr lvl="0"/>
            <a:r>
              <a:rPr lang="en-US" sz="2800" dirty="0">
                <a:solidFill>
                  <a:prstClr val="black"/>
                </a:solidFill>
                <a:latin typeface="Arial" panose="020B0604020202020204" pitchFamily="34" charset="0"/>
                <a:cs typeface="Arial" panose="020B0604020202020204" pitchFamily="34" charset="0"/>
              </a:rPr>
              <a:t>Department of Performance Monitoring and Evaluation (DPME</a:t>
            </a:r>
            <a:r>
              <a:rPr lang="en-US" sz="2800" dirty="0" smtClean="0">
                <a:solidFill>
                  <a:prstClr val="black"/>
                </a:solidFill>
                <a:latin typeface="Arial" panose="020B0604020202020204" pitchFamily="34" charset="0"/>
                <a:cs typeface="Arial" panose="020B0604020202020204" pitchFamily="34" charset="0"/>
              </a:rPr>
              <a:t>); </a:t>
            </a:r>
            <a:endParaRPr lang="en-US" sz="2800" dirty="0">
              <a:solidFill>
                <a:prstClr val="black"/>
              </a:solidFill>
              <a:latin typeface="Arial" panose="020B0604020202020204" pitchFamily="34" charset="0"/>
              <a:cs typeface="Arial" panose="020B0604020202020204" pitchFamily="34" charset="0"/>
            </a:endParaRPr>
          </a:p>
          <a:p>
            <a:pPr lvl="0"/>
            <a:r>
              <a:rPr lang="en-US" sz="2800" dirty="0">
                <a:solidFill>
                  <a:prstClr val="black"/>
                </a:solidFill>
                <a:latin typeface="Arial" panose="020B0604020202020204" pitchFamily="34" charset="0"/>
                <a:cs typeface="Arial" panose="020B0604020202020204" pitchFamily="34" charset="0"/>
              </a:rPr>
              <a:t>Statistics South Africa (STATSA</a:t>
            </a:r>
            <a:r>
              <a:rPr lang="en-US" sz="2800" dirty="0" smtClean="0">
                <a:solidFill>
                  <a:prstClr val="black"/>
                </a:solidFill>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lvl="0"/>
            <a:r>
              <a:rPr lang="en-ZA" sz="2800" dirty="0">
                <a:latin typeface="Arial" panose="020B0604020202020204" pitchFamily="34" charset="0"/>
                <a:cs typeface="Arial" panose="020B0604020202020204" pitchFamily="34" charset="0"/>
              </a:rPr>
              <a:t>Schools and other educational institutions</a:t>
            </a:r>
            <a:r>
              <a:rPr lang="en-ZA" sz="2800" dirty="0" smtClean="0">
                <a:latin typeface="Arial" panose="020B0604020202020204" pitchFamily="34" charset="0"/>
                <a:cs typeface="Arial" panose="020B0604020202020204" pitchFamily="34" charset="0"/>
              </a:rPr>
              <a:t>; and</a:t>
            </a:r>
            <a:endParaRPr lang="en-US" sz="2800" dirty="0">
              <a:latin typeface="Arial" panose="020B0604020202020204" pitchFamily="34" charset="0"/>
              <a:cs typeface="Arial" panose="020B0604020202020204" pitchFamily="34" charset="0"/>
            </a:endParaRPr>
          </a:p>
          <a:p>
            <a:pPr lvl="0"/>
            <a:r>
              <a:rPr lang="en-ZA" sz="2800" dirty="0">
                <a:latin typeface="Arial" panose="020B0604020202020204" pitchFamily="34" charset="0"/>
                <a:cs typeface="Arial" panose="020B0604020202020204" pitchFamily="34" charset="0"/>
              </a:rPr>
              <a:t>Other bodies such as teacher unions, Santaco, SABOA, SACO, EE, and other </a:t>
            </a:r>
            <a:r>
              <a:rPr lang="en-ZA" sz="2800" dirty="0" smtClean="0">
                <a:latin typeface="Arial" panose="020B0604020202020204" pitchFamily="34" charset="0"/>
                <a:cs typeface="Arial" panose="020B0604020202020204" pitchFamily="34" charset="0"/>
              </a:rPr>
              <a:t>NGOs.</a:t>
            </a:r>
            <a:endParaRPr lang="en-US" sz="2800" dirty="0">
              <a:latin typeface="Arial" panose="020B0604020202020204" pitchFamily="34" charset="0"/>
              <a:cs typeface="Arial" panose="020B0604020202020204" pitchFamily="34" charset="0"/>
            </a:endParaRPr>
          </a:p>
          <a:p>
            <a:pPr marL="56488" lvl="1" indent="0" algn="just">
              <a:lnSpc>
                <a:spcPct val="110000"/>
              </a:lnSpc>
              <a:buNone/>
            </a:pPr>
            <a:endParaRPr lang="en-US" dirty="0">
              <a:latin typeface="Arial" panose="020B0604020202020204" pitchFamily="34" charset="0"/>
              <a:cs typeface="Arial" panose="020B0604020202020204" pitchFamily="34" charset="0"/>
            </a:endParaRPr>
          </a:p>
          <a:p>
            <a:pPr marL="280873" lvl="1" indent="-171034" algn="just">
              <a:lnSpc>
                <a:spcPct val="110000"/>
              </a:lnSpc>
              <a:buFont typeface="Wingdings" panose="05000000000000000000" pitchFamily="2" charset="2"/>
              <a:buChar char="Ø"/>
            </a:pPr>
            <a:endParaRPr lang="en-US" sz="1581" dirty="0">
              <a:latin typeface="Arial" panose="020B0604020202020204" pitchFamily="34" charset="0"/>
              <a:cs typeface="Arial" panose="020B0604020202020204" pitchFamily="34" charset="0"/>
            </a:endParaRPr>
          </a:p>
          <a:p>
            <a:pPr marL="395418" lvl="1" indent="227522" algn="just">
              <a:lnSpc>
                <a:spcPct val="110000"/>
              </a:lnSpc>
              <a:buFont typeface="Wingdings" panose="05000000000000000000" pitchFamily="2" charset="2"/>
              <a:buChar char="§"/>
            </a:pPr>
            <a:endParaRPr lang="en-ZA" sz="1581" b="1" dirty="0">
              <a:latin typeface="Arial" panose="020B0604020202020204" pitchFamily="34" charset="0"/>
              <a:cs typeface="Arial" panose="020B0604020202020204" pitchFamily="34" charset="0"/>
            </a:endParaRPr>
          </a:p>
          <a:p>
            <a:pPr marL="225953" lvl="1" indent="-169464" algn="just">
              <a:lnSpc>
                <a:spcPct val="110000"/>
              </a:lnSpc>
              <a:buFont typeface="Wingdings" panose="05000000000000000000" pitchFamily="2" charset="2"/>
              <a:buChar char="Ø"/>
            </a:pPr>
            <a:endParaRPr lang="en-ZA" sz="2372" b="1" dirty="0"/>
          </a:p>
          <a:p>
            <a:pPr marL="225953" lvl="1" indent="-169464" algn="just">
              <a:lnSpc>
                <a:spcPct val="110000"/>
              </a:lnSpc>
              <a:buFont typeface="Wingdings" panose="05000000000000000000" pitchFamily="2" charset="2"/>
              <a:buChar char="Ø"/>
            </a:pPr>
            <a:endParaRPr lang="en-GB" altLang="en-US" sz="2372" dirty="0">
              <a:solidFill>
                <a:srgbClr val="000000"/>
              </a:solidFill>
            </a:endParaRPr>
          </a:p>
        </p:txBody>
      </p:sp>
      <p:sp>
        <p:nvSpPr>
          <p:cNvPr id="26627" name="Title 1"/>
          <p:cNvSpPr>
            <a:spLocks noGrp="1"/>
          </p:cNvSpPr>
          <p:nvPr>
            <p:ph type="title"/>
          </p:nvPr>
        </p:nvSpPr>
        <p:spPr>
          <a:xfrm>
            <a:off x="515863" y="83667"/>
            <a:ext cx="8134243" cy="713944"/>
          </a:xfrm>
        </p:spPr>
        <p:txBody>
          <a:bodyPr>
            <a:normAutofit/>
          </a:bodyPr>
          <a:lstStyle/>
          <a:p>
            <a:r>
              <a:rPr lang="en-ZA" altLang="en-US" sz="3163" b="1" dirty="0">
                <a:latin typeface="Arial" panose="020B0604020202020204" pitchFamily="34" charset="0"/>
                <a:cs typeface="Arial" panose="020B0604020202020204" pitchFamily="34" charset="0"/>
              </a:rPr>
              <a:t>Stakeholders </a:t>
            </a:r>
            <a:r>
              <a:rPr lang="en-ZA" altLang="en-US" sz="3163" b="1" dirty="0" smtClean="0">
                <a:latin typeface="Arial" panose="020B0604020202020204" pitchFamily="34" charset="0"/>
                <a:cs typeface="Arial" panose="020B0604020202020204" pitchFamily="34" charset="0"/>
              </a:rPr>
              <a:t>Identified</a:t>
            </a:r>
            <a:endParaRPr lang="en-ZA" altLang="en-US" sz="3163" b="1" dirty="0">
              <a:latin typeface="Arial" panose="020B0604020202020204" pitchFamily="34" charset="0"/>
              <a:cs typeface="Arial" panose="020B0604020202020204" pitchFamily="34" charset="0"/>
            </a:endParaRPr>
          </a:p>
        </p:txBody>
      </p:sp>
      <p:pic>
        <p:nvPicPr>
          <p:cNvPr id="4" name="Picture 12" descr="transport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6155907"/>
            <a:ext cx="2169976" cy="703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03658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3"/>
            <a:ext cx="8229600" cy="864096"/>
          </a:xfrm>
        </p:spPr>
        <p:txBody>
          <a:bodyPr/>
          <a:lstStyle/>
          <a:p>
            <a:r>
              <a:rPr lang="en-US" b="1" dirty="0" smtClean="0"/>
              <a:t> Progress</a:t>
            </a:r>
            <a:endParaRPr lang="en-ZA" dirty="0"/>
          </a:p>
        </p:txBody>
      </p:sp>
      <p:sp>
        <p:nvSpPr>
          <p:cNvPr id="3" name="Content Placeholder 2"/>
          <p:cNvSpPr>
            <a:spLocks noGrp="1"/>
          </p:cNvSpPr>
          <p:nvPr>
            <p:ph idx="1"/>
          </p:nvPr>
        </p:nvSpPr>
        <p:spPr>
          <a:xfrm>
            <a:off x="457200" y="908720"/>
            <a:ext cx="8229600" cy="5472607"/>
          </a:xfrm>
        </p:spPr>
        <p:txBody>
          <a:bodyPr>
            <a:normAutofit fontScale="92500" lnSpcReduction="10000"/>
          </a:bodyPr>
          <a:lstStyle/>
          <a:p>
            <a:pPr algn="just"/>
            <a:r>
              <a:rPr lang="en-ZA" dirty="0" smtClean="0"/>
              <a:t>The </a:t>
            </a:r>
            <a:r>
              <a:rPr lang="en-ZA" b="1" dirty="0" smtClean="0"/>
              <a:t>Learner Transport Evaluation Technical Working group </a:t>
            </a:r>
            <a:r>
              <a:rPr lang="en-ZA" dirty="0" smtClean="0"/>
              <a:t>was established in January 2017;</a:t>
            </a:r>
          </a:p>
          <a:p>
            <a:pPr algn="just"/>
            <a:r>
              <a:rPr lang="en-ZA" dirty="0" smtClean="0"/>
              <a:t>The </a:t>
            </a:r>
            <a:r>
              <a:rPr lang="en-ZA" b="1" dirty="0" smtClean="0"/>
              <a:t>Terms of Reference </a:t>
            </a:r>
            <a:r>
              <a:rPr lang="en-ZA" dirty="0" smtClean="0"/>
              <a:t>were developed and approved by the Steering committee in May 2017;</a:t>
            </a:r>
          </a:p>
          <a:p>
            <a:pPr algn="just"/>
            <a:r>
              <a:rPr lang="en-ZA" b="1" dirty="0"/>
              <a:t>Quest Research Services </a:t>
            </a:r>
            <a:r>
              <a:rPr lang="en-ZA" dirty="0" smtClean="0"/>
              <a:t>was  </a:t>
            </a:r>
            <a:r>
              <a:rPr lang="en-ZA" dirty="0"/>
              <a:t>appointed </a:t>
            </a:r>
            <a:r>
              <a:rPr lang="en-ZA" dirty="0" smtClean="0"/>
              <a:t>in October 2017 as </a:t>
            </a:r>
            <a:r>
              <a:rPr lang="en-ZA" dirty="0"/>
              <a:t>the service provider for the </a:t>
            </a:r>
            <a:r>
              <a:rPr lang="en-ZA" dirty="0" smtClean="0"/>
              <a:t> </a:t>
            </a:r>
            <a:r>
              <a:rPr lang="en-ZA" dirty="0"/>
              <a:t>Evaluation of the Learner Transport </a:t>
            </a:r>
            <a:r>
              <a:rPr lang="en-ZA" dirty="0" smtClean="0"/>
              <a:t>Programme; and</a:t>
            </a:r>
          </a:p>
          <a:p>
            <a:pPr algn="just"/>
            <a:r>
              <a:rPr lang="en-ZA" dirty="0" smtClean="0"/>
              <a:t>An </a:t>
            </a:r>
            <a:r>
              <a:rPr lang="en-ZA" b="1" dirty="0" smtClean="0"/>
              <a:t>inception meeting </a:t>
            </a:r>
            <a:r>
              <a:rPr lang="en-ZA" dirty="0" smtClean="0"/>
              <a:t>with the appointed service provider was held on 30 October 2017 to approve the project plan.</a:t>
            </a:r>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21</a:t>
            </a:fld>
            <a:endParaRPr lang="en-ZA" dirty="0">
              <a:solidFill>
                <a:prstClr val="black">
                  <a:tint val="75000"/>
                </a:prstClr>
              </a:solidFill>
            </a:endParaRPr>
          </a:p>
        </p:txBody>
      </p:sp>
    </p:spTree>
    <p:extLst>
      <p:ext uri="{BB962C8B-B14F-4D97-AF65-F5344CB8AC3E}">
        <p14:creationId xmlns:p14="http://schemas.microsoft.com/office/powerpoint/2010/main" xmlns="" val="1993222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b="1" dirty="0"/>
              <a:t>Key </a:t>
            </a:r>
            <a:r>
              <a:rPr lang="en-US" b="1" dirty="0" smtClean="0"/>
              <a:t>Challenges</a:t>
            </a:r>
            <a:endParaRPr lang="en-US" b="1" dirty="0"/>
          </a:p>
        </p:txBody>
      </p:sp>
      <p:sp>
        <p:nvSpPr>
          <p:cNvPr id="4" name="Slide Number Placeholder 3"/>
          <p:cNvSpPr>
            <a:spLocks noGrp="1"/>
          </p:cNvSpPr>
          <p:nvPr>
            <p:ph type="sldNum" sz="quarter" idx="4294967295"/>
          </p:nvPr>
        </p:nvSpPr>
        <p:spPr>
          <a:xfrm>
            <a:off x="6529546" y="6245541"/>
            <a:ext cx="2110273" cy="476014"/>
          </a:xfrm>
          <a:prstGeom prst="rect">
            <a:avLst/>
          </a:prstGeom>
        </p:spPr>
        <p:txBody>
          <a:bodyPr/>
          <a:lstStyle/>
          <a:p>
            <a:pPr>
              <a:defRPr/>
            </a:pPr>
            <a:fld id="{F22B4D0A-DD89-458D-AD4F-76ADB376C9E5}" type="slidenum">
              <a:rPr lang="en-US" smtClean="0"/>
              <a:pPr>
                <a:defRPr/>
              </a:pPr>
              <a:t>22</a:t>
            </a:fld>
            <a:endParaRPr lang="en-US" dirty="0"/>
          </a:p>
        </p:txBody>
      </p:sp>
      <p:pic>
        <p:nvPicPr>
          <p:cNvPr id="6" name="Picture 12" descr="transport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6163141"/>
            <a:ext cx="2169976" cy="703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60725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challenges </a:t>
            </a:r>
            <a:endParaRPr lang="en-US" b="1" dirty="0"/>
          </a:p>
        </p:txBody>
      </p:sp>
      <p:sp>
        <p:nvSpPr>
          <p:cNvPr id="3" name="Content Placeholder 2"/>
          <p:cNvSpPr>
            <a:spLocks noGrp="1"/>
          </p:cNvSpPr>
          <p:nvPr>
            <p:ph idx="1"/>
          </p:nvPr>
        </p:nvSpPr>
        <p:spPr>
          <a:xfrm>
            <a:off x="107504" y="1124745"/>
            <a:ext cx="8579296" cy="5001420"/>
          </a:xfrm>
        </p:spPr>
        <p:txBody>
          <a:bodyPr>
            <a:noAutofit/>
          </a:bodyPr>
          <a:lstStyle/>
          <a:p>
            <a:r>
              <a:rPr lang="en-US" sz="2800" b="1" dirty="0"/>
              <a:t>Insufficient Funding of learner transport</a:t>
            </a:r>
          </a:p>
          <a:p>
            <a:pPr lvl="1" algn="just"/>
            <a:r>
              <a:rPr lang="en-US" dirty="0"/>
              <a:t>Based on the current spending and costing, there </a:t>
            </a:r>
            <a:r>
              <a:rPr lang="en-US" dirty="0" smtClean="0"/>
              <a:t>will be  a need for </a:t>
            </a:r>
            <a:r>
              <a:rPr lang="en-US" b="1" dirty="0" smtClean="0"/>
              <a:t>additional funding </a:t>
            </a:r>
            <a:r>
              <a:rPr lang="en-US" dirty="0" smtClean="0"/>
              <a:t>in some provinces.</a:t>
            </a:r>
            <a:endParaRPr lang="en-US" dirty="0"/>
          </a:p>
          <a:p>
            <a:pPr lvl="1" algn="just"/>
            <a:r>
              <a:rPr lang="en-US" dirty="0"/>
              <a:t>Provinces to </a:t>
            </a:r>
            <a:r>
              <a:rPr lang="en-US" b="1" dirty="0"/>
              <a:t>prioritize learner transport </a:t>
            </a:r>
            <a:r>
              <a:rPr lang="en-US" dirty="0"/>
              <a:t>in their </a:t>
            </a:r>
            <a:r>
              <a:rPr lang="en-US" dirty="0" smtClean="0"/>
              <a:t>budgets. </a:t>
            </a:r>
            <a:endParaRPr lang="en-US" dirty="0"/>
          </a:p>
          <a:p>
            <a:pPr lvl="1" algn="just"/>
            <a:r>
              <a:rPr lang="en-US" dirty="0"/>
              <a:t>However, there is an need to comprehensively </a:t>
            </a:r>
            <a:r>
              <a:rPr lang="en-US" b="1" dirty="0"/>
              <a:t>evaluate the programme performance </a:t>
            </a:r>
            <a:r>
              <a:rPr lang="en-US" dirty="0"/>
              <a:t>in terms of its efficacy</a:t>
            </a:r>
            <a:r>
              <a:rPr lang="en-US" dirty="0" smtClean="0"/>
              <a:t>/ efficiency </a:t>
            </a:r>
            <a:r>
              <a:rPr lang="en-US" dirty="0"/>
              <a:t>and to determine funding requirements and mechanisms. The evaluation of the programme will assist in determining this. </a:t>
            </a:r>
          </a:p>
          <a:p>
            <a:endParaRPr lang="en-US" sz="2800" dirty="0"/>
          </a:p>
        </p:txBody>
      </p:sp>
      <p:sp>
        <p:nvSpPr>
          <p:cNvPr id="4" name="Slide Number Placeholder 3"/>
          <p:cNvSpPr>
            <a:spLocks noGrp="1"/>
          </p:cNvSpPr>
          <p:nvPr>
            <p:ph type="sldNum" sz="quarter" idx="12"/>
          </p:nvPr>
        </p:nvSpPr>
        <p:spPr/>
        <p:txBody>
          <a:bodyPr/>
          <a:lstStyle/>
          <a:p>
            <a:pPr>
              <a:defRPr/>
            </a:pPr>
            <a:fld id="{F22B4D0A-DD89-458D-AD4F-76ADB376C9E5}" type="slidenum">
              <a:rPr lang="en-US" smtClean="0"/>
              <a:pPr>
                <a:defRPr/>
              </a:pPr>
              <a:t>23</a:t>
            </a:fld>
            <a:endParaRPr lang="en-US" dirty="0"/>
          </a:p>
        </p:txBody>
      </p:sp>
      <p:pic>
        <p:nvPicPr>
          <p:cNvPr id="5" name="Picture 12" descr="transport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6155907"/>
            <a:ext cx="2169976" cy="703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36398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challenges cont… </a:t>
            </a:r>
            <a:endParaRPr lang="en-US" b="1" dirty="0"/>
          </a:p>
        </p:txBody>
      </p:sp>
      <p:sp>
        <p:nvSpPr>
          <p:cNvPr id="3" name="Content Placeholder 2"/>
          <p:cNvSpPr>
            <a:spLocks noGrp="1"/>
          </p:cNvSpPr>
          <p:nvPr>
            <p:ph idx="1"/>
          </p:nvPr>
        </p:nvSpPr>
        <p:spPr>
          <a:xfrm>
            <a:off x="179512" y="1417639"/>
            <a:ext cx="8507288" cy="4708525"/>
          </a:xfrm>
        </p:spPr>
        <p:txBody>
          <a:bodyPr/>
          <a:lstStyle/>
          <a:p>
            <a:pPr algn="just"/>
            <a:r>
              <a:rPr lang="en-US" sz="2000" b="1" dirty="0"/>
              <a:t>Road safety: </a:t>
            </a:r>
            <a:r>
              <a:rPr lang="en-US" sz="2000" dirty="0"/>
              <a:t>This is particularly so in </a:t>
            </a:r>
            <a:r>
              <a:rPr lang="en-US" sz="2000" b="1" dirty="0"/>
              <a:t>privately arranged learner transport </a:t>
            </a:r>
            <a:r>
              <a:rPr lang="en-US" sz="2000" dirty="0"/>
              <a:t>where there is a contract between parents and operators. Use of </a:t>
            </a:r>
            <a:r>
              <a:rPr lang="en-US" sz="2000" b="1" dirty="0"/>
              <a:t>old un-roadworthy vehicles</a:t>
            </a:r>
            <a:r>
              <a:rPr lang="en-US" sz="2000" dirty="0"/>
              <a:t>, </a:t>
            </a:r>
            <a:r>
              <a:rPr lang="en-US" sz="2000" b="1" dirty="0" smtClean="0"/>
              <a:t>un-</a:t>
            </a:r>
            <a:r>
              <a:rPr lang="en-US" sz="2000" b="1" dirty="0" err="1" smtClean="0"/>
              <a:t>authorised</a:t>
            </a:r>
            <a:r>
              <a:rPr lang="en-US" sz="2000" b="1" dirty="0" smtClean="0"/>
              <a:t> </a:t>
            </a:r>
            <a:r>
              <a:rPr lang="en-US" sz="2000" b="1" dirty="0"/>
              <a:t>services and unqualified </a:t>
            </a:r>
            <a:r>
              <a:rPr lang="en-US" sz="2000" b="1" dirty="0" smtClean="0"/>
              <a:t>drivers</a:t>
            </a:r>
            <a:r>
              <a:rPr lang="en-US" sz="2000" dirty="0" smtClean="0"/>
              <a:t>.</a:t>
            </a:r>
            <a:endParaRPr lang="en-US" sz="2000" dirty="0"/>
          </a:p>
          <a:p>
            <a:pPr lvl="1" algn="just"/>
            <a:r>
              <a:rPr lang="en-US" sz="2000" dirty="0"/>
              <a:t>Road safety must be implemented within the context of the national road safety strategy. </a:t>
            </a:r>
          </a:p>
          <a:p>
            <a:pPr lvl="2" algn="just"/>
            <a:r>
              <a:rPr lang="en-US" sz="2000" dirty="0"/>
              <a:t>Need for </a:t>
            </a:r>
            <a:r>
              <a:rPr lang="en-US" sz="2000" b="1" dirty="0"/>
              <a:t>implementation of the National Road Safety </a:t>
            </a:r>
            <a:r>
              <a:rPr lang="en-US" sz="2000" b="1" dirty="0" smtClean="0"/>
              <a:t>Strategy</a:t>
            </a:r>
            <a:r>
              <a:rPr lang="en-US" sz="2000" dirty="0" smtClean="0"/>
              <a:t>;</a:t>
            </a:r>
            <a:endParaRPr lang="en-US" sz="2000" dirty="0"/>
          </a:p>
          <a:p>
            <a:pPr lvl="2" algn="just"/>
            <a:r>
              <a:rPr lang="en-US" sz="2000" dirty="0"/>
              <a:t>Pillar 3: </a:t>
            </a:r>
            <a:r>
              <a:rPr lang="en-US" sz="2000" b="1" dirty="0"/>
              <a:t>Safer Vehicles</a:t>
            </a:r>
            <a:r>
              <a:rPr lang="en-US" sz="2000" dirty="0"/>
              <a:t>: strengthening roadworthiness mechanisms to ensure safety of </a:t>
            </a:r>
            <a:r>
              <a:rPr lang="en-US" sz="2000" dirty="0" smtClean="0"/>
              <a:t>vehicles;</a:t>
            </a:r>
            <a:endParaRPr lang="en-US" sz="2000" dirty="0"/>
          </a:p>
          <a:p>
            <a:pPr lvl="2" algn="just"/>
            <a:r>
              <a:rPr lang="en-US" sz="2000" dirty="0"/>
              <a:t>Pillar4: </a:t>
            </a:r>
            <a:r>
              <a:rPr lang="en-US" sz="2000" b="1" dirty="0"/>
              <a:t>Safer Road Users</a:t>
            </a:r>
            <a:r>
              <a:rPr lang="en-US" sz="2000" dirty="0"/>
              <a:t>: strengthen law enforcement efforts; increase public engagement around road safety; involve citizens in debates around road safety and leading road safety campaigns (parents, learners, schools and </a:t>
            </a:r>
            <a:r>
              <a:rPr lang="en-US" sz="2000" dirty="0" smtClean="0"/>
              <a:t>operators).  </a:t>
            </a:r>
            <a:endParaRPr lang="en-US" sz="2000" dirty="0"/>
          </a:p>
          <a:p>
            <a:pPr algn="just"/>
            <a:r>
              <a:rPr lang="en-US" sz="2000" dirty="0"/>
              <a:t>Implementation of Focused National Learner Transport Road Safety Programme its imperative i.t.o awareness campaigns and enforcement</a:t>
            </a:r>
          </a:p>
          <a:p>
            <a:pPr algn="just"/>
            <a:endParaRPr lang="en-US" sz="1758" dirty="0"/>
          </a:p>
        </p:txBody>
      </p:sp>
      <p:sp>
        <p:nvSpPr>
          <p:cNvPr id="4" name="Slide Number Placeholder 3"/>
          <p:cNvSpPr>
            <a:spLocks noGrp="1"/>
          </p:cNvSpPr>
          <p:nvPr>
            <p:ph type="sldNum" sz="quarter" idx="12"/>
          </p:nvPr>
        </p:nvSpPr>
        <p:spPr/>
        <p:txBody>
          <a:bodyPr/>
          <a:lstStyle/>
          <a:p>
            <a:pPr>
              <a:defRPr/>
            </a:pPr>
            <a:fld id="{F22B4D0A-DD89-458D-AD4F-76ADB376C9E5}" type="slidenum">
              <a:rPr lang="en-US" smtClean="0"/>
              <a:pPr>
                <a:defRPr/>
              </a:pPr>
              <a:t>24</a:t>
            </a:fld>
            <a:endParaRPr lang="en-US" dirty="0"/>
          </a:p>
        </p:txBody>
      </p:sp>
      <p:pic>
        <p:nvPicPr>
          <p:cNvPr id="5" name="Picture 12" descr="transport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6155907"/>
            <a:ext cx="2169976" cy="703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74585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challenges cont… </a:t>
            </a:r>
            <a:endParaRPr lang="en-US" b="1" dirty="0"/>
          </a:p>
        </p:txBody>
      </p:sp>
      <p:sp>
        <p:nvSpPr>
          <p:cNvPr id="3" name="Content Placeholder 2"/>
          <p:cNvSpPr>
            <a:spLocks noGrp="1"/>
          </p:cNvSpPr>
          <p:nvPr>
            <p:ph idx="1"/>
          </p:nvPr>
        </p:nvSpPr>
        <p:spPr>
          <a:xfrm>
            <a:off x="251520" y="1394738"/>
            <a:ext cx="8712968" cy="4526001"/>
          </a:xfrm>
        </p:spPr>
        <p:txBody>
          <a:bodyPr/>
          <a:lstStyle/>
          <a:p>
            <a:pPr algn="just"/>
            <a:r>
              <a:rPr lang="en-US" sz="2000" b="1" dirty="0"/>
              <a:t>Rationalization of schools </a:t>
            </a:r>
          </a:p>
          <a:p>
            <a:pPr lvl="1" algn="just"/>
            <a:r>
              <a:rPr lang="en-US" sz="2000" b="1" dirty="0" err="1" smtClean="0"/>
              <a:t>Rationalisation</a:t>
            </a:r>
            <a:r>
              <a:rPr lang="en-US" sz="2000" b="1" dirty="0" smtClean="0"/>
              <a:t>/ closure </a:t>
            </a:r>
            <a:r>
              <a:rPr lang="en-US" sz="2000" b="1" dirty="0"/>
              <a:t>of schools have an impact </a:t>
            </a:r>
            <a:r>
              <a:rPr lang="en-US" sz="2000" dirty="0"/>
              <a:t>on the increasing demand for learner transport. </a:t>
            </a:r>
          </a:p>
          <a:p>
            <a:pPr lvl="1" algn="just"/>
            <a:r>
              <a:rPr lang="en-US" sz="2000" dirty="0" smtClean="0"/>
              <a:t>A national </a:t>
            </a:r>
            <a:r>
              <a:rPr lang="en-US" sz="2000" b="1" dirty="0" smtClean="0"/>
              <a:t>task team to assist provinces address rationalization challenges </a:t>
            </a:r>
            <a:r>
              <a:rPr lang="en-US" sz="2000" dirty="0" smtClean="0"/>
              <a:t>has been set up. Infrastructure is an integral member of the committee to ensure that infrastructure matters are addressed timeously.</a:t>
            </a:r>
            <a:endParaRPr lang="en-US" sz="2000" dirty="0"/>
          </a:p>
          <a:p>
            <a:pPr algn="just"/>
            <a:r>
              <a:rPr lang="en-US" sz="2000" b="1" dirty="0"/>
              <a:t>Lack of uniformity in contracting and remuneration </a:t>
            </a:r>
          </a:p>
          <a:p>
            <a:pPr lvl="1" algn="just"/>
            <a:r>
              <a:rPr lang="en-US" sz="2000" dirty="0"/>
              <a:t>Provinces use </a:t>
            </a:r>
            <a:r>
              <a:rPr lang="en-US" sz="2000" b="1" dirty="0" smtClean="0"/>
              <a:t>various methods to </a:t>
            </a:r>
            <a:r>
              <a:rPr lang="en-US" sz="2000" b="1" dirty="0"/>
              <a:t>contracting and </a:t>
            </a:r>
            <a:r>
              <a:rPr lang="en-US" sz="2000" b="1" dirty="0" smtClean="0"/>
              <a:t>remunerate  operators</a:t>
            </a:r>
            <a:r>
              <a:rPr lang="en-US" sz="2000" dirty="0" smtClean="0"/>
              <a:t>;</a:t>
            </a:r>
            <a:endParaRPr lang="en-US" sz="2000" dirty="0"/>
          </a:p>
          <a:p>
            <a:pPr lvl="1" algn="just"/>
            <a:r>
              <a:rPr lang="en-US" sz="2000" dirty="0"/>
              <a:t>Implementation of the model contract documents and </a:t>
            </a:r>
            <a:r>
              <a:rPr lang="en-US" sz="2000" dirty="0" smtClean="0"/>
              <a:t>guidelines; and </a:t>
            </a:r>
            <a:endParaRPr lang="en-US" sz="2000" dirty="0"/>
          </a:p>
          <a:p>
            <a:pPr lvl="1" algn="just"/>
            <a:r>
              <a:rPr lang="en-US" sz="2000" dirty="0"/>
              <a:t>The </a:t>
            </a:r>
            <a:r>
              <a:rPr lang="en-US" sz="2000" b="1" dirty="0"/>
              <a:t>evaluation of the programme will provide solutions </a:t>
            </a:r>
            <a:r>
              <a:rPr lang="en-US" sz="2000" dirty="0"/>
              <a:t>in terms of the appropriate remuneration model based on the performance reviews of the </a:t>
            </a:r>
            <a:r>
              <a:rPr lang="en-US" sz="2000" dirty="0" err="1" smtClean="0"/>
              <a:t>programme</a:t>
            </a:r>
            <a:r>
              <a:rPr lang="en-US" sz="2000" dirty="0" smtClean="0"/>
              <a:t>.</a:t>
            </a:r>
            <a:endParaRPr lang="en-US" sz="2000" dirty="0"/>
          </a:p>
          <a:p>
            <a:endParaRPr lang="en-US" dirty="0"/>
          </a:p>
        </p:txBody>
      </p:sp>
      <p:sp>
        <p:nvSpPr>
          <p:cNvPr id="4" name="Slide Number Placeholder 3"/>
          <p:cNvSpPr>
            <a:spLocks noGrp="1"/>
          </p:cNvSpPr>
          <p:nvPr>
            <p:ph type="sldNum" sz="quarter" idx="12"/>
          </p:nvPr>
        </p:nvSpPr>
        <p:spPr/>
        <p:txBody>
          <a:bodyPr/>
          <a:lstStyle/>
          <a:p>
            <a:pPr>
              <a:defRPr/>
            </a:pPr>
            <a:fld id="{F22B4D0A-DD89-458D-AD4F-76ADB376C9E5}" type="slidenum">
              <a:rPr lang="en-US" smtClean="0"/>
              <a:pPr>
                <a:defRPr/>
              </a:pPr>
              <a:t>25</a:t>
            </a:fld>
            <a:endParaRPr lang="en-US" dirty="0"/>
          </a:p>
        </p:txBody>
      </p:sp>
      <p:pic>
        <p:nvPicPr>
          <p:cNvPr id="5" name="Picture 12" descr="transport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6155907"/>
            <a:ext cx="2169976" cy="703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594688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457200" y="0"/>
            <a:ext cx="8229600" cy="928688"/>
          </a:xfrm>
        </p:spPr>
        <p:txBody>
          <a:bodyPr/>
          <a:lstStyle/>
          <a:p>
            <a:r>
              <a:rPr lang="en-ZA" altLang="en-US" b="1" dirty="0" smtClean="0"/>
              <a:t>Interventions</a:t>
            </a:r>
          </a:p>
        </p:txBody>
      </p:sp>
      <p:sp>
        <p:nvSpPr>
          <p:cNvPr id="24579" name="Content Placeholder 6"/>
          <p:cNvSpPr>
            <a:spLocks noGrp="1"/>
          </p:cNvSpPr>
          <p:nvPr>
            <p:ph idx="1"/>
          </p:nvPr>
        </p:nvSpPr>
        <p:spPr>
          <a:xfrm>
            <a:off x="179512" y="714375"/>
            <a:ext cx="8507288" cy="5411788"/>
          </a:xfrm>
        </p:spPr>
        <p:txBody>
          <a:bodyPr>
            <a:normAutofit/>
          </a:bodyPr>
          <a:lstStyle/>
          <a:p>
            <a:pPr algn="just"/>
            <a:r>
              <a:rPr lang="en-US" altLang="en-US" sz="2800" dirty="0" smtClean="0"/>
              <a:t>Department of Transport engages with different law enforcement agencies to </a:t>
            </a:r>
            <a:r>
              <a:rPr lang="en-US" altLang="en-US" sz="2800" b="1" dirty="0" smtClean="0"/>
              <a:t>address issues of overcrowding and un-roadworthy vehicles</a:t>
            </a:r>
            <a:r>
              <a:rPr lang="en-US" altLang="en-US" sz="2800" dirty="0" smtClean="0"/>
              <a:t>;</a:t>
            </a:r>
          </a:p>
          <a:p>
            <a:pPr algn="just"/>
            <a:r>
              <a:rPr lang="en-US" altLang="en-US" sz="2800" b="1" dirty="0" smtClean="0"/>
              <a:t>Joint intervention and monitoring teams </a:t>
            </a:r>
            <a:r>
              <a:rPr lang="en-US" altLang="en-US" sz="2800" dirty="0" smtClean="0"/>
              <a:t>at national, provincial and local level constituted;</a:t>
            </a:r>
          </a:p>
          <a:p>
            <a:pPr algn="just"/>
            <a:r>
              <a:rPr lang="en-GB" altLang="en-US" sz="2800" b="1" dirty="0" smtClean="0"/>
              <a:t>Road safety programmes </a:t>
            </a:r>
            <a:r>
              <a:rPr lang="en-GB" altLang="en-US" sz="2800" dirty="0" smtClean="0"/>
              <a:t>in conjunction with the Road Traffic Management Corporation (RTMC); </a:t>
            </a:r>
            <a:r>
              <a:rPr lang="en-GB" altLang="en-US" sz="2800" dirty="0">
                <a:latin typeface="Arial" panose="020B0604020202020204" pitchFamily="34" charset="0"/>
                <a:cs typeface="Arial" panose="020B0604020202020204" pitchFamily="34" charset="0"/>
              </a:rPr>
              <a:t>including law enforcement and road safety awareness targeting operators, learners and parents</a:t>
            </a:r>
            <a:r>
              <a:rPr lang="en-GB" altLang="en-US" sz="2800" dirty="0" smtClean="0">
                <a:latin typeface="Arial" panose="020B0604020202020204" pitchFamily="34" charset="0"/>
                <a:cs typeface="Arial" panose="020B0604020202020204" pitchFamily="34" charset="0"/>
              </a:rPr>
              <a:t>; and</a:t>
            </a:r>
            <a:endParaRPr lang="en-GB" altLang="en-US" sz="2800" dirty="0" smtClean="0"/>
          </a:p>
          <a:p>
            <a:pPr algn="just"/>
            <a:r>
              <a:rPr lang="en-GB" altLang="en-US" sz="2800" dirty="0" smtClean="0"/>
              <a:t>Develop and enforce </a:t>
            </a:r>
            <a:r>
              <a:rPr lang="en-GB" altLang="en-US" sz="2800" b="1" dirty="0" smtClean="0"/>
              <a:t>driver and learner code of conduct.</a:t>
            </a:r>
            <a:endParaRPr lang="en-GB" altLang="en-US" sz="2800" dirty="0" smtClean="0"/>
          </a:p>
          <a:p>
            <a:pPr marL="0" indent="0" algn="just">
              <a:buNone/>
            </a:pPr>
            <a:endParaRPr lang="en-GB" altLang="en-US" sz="2800" dirty="0" smtClean="0"/>
          </a:p>
          <a:p>
            <a:pPr algn="just"/>
            <a:endParaRPr lang="en-US" altLang="en-US" sz="2400" dirty="0" smtClean="0"/>
          </a:p>
          <a:p>
            <a:pPr algn="just"/>
            <a:endParaRPr lang="en-US" altLang="en-US" dirty="0" smtClean="0"/>
          </a:p>
        </p:txBody>
      </p:sp>
      <p:pic>
        <p:nvPicPr>
          <p:cNvPr id="4" name="Picture 12" descr="transport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6155907"/>
            <a:ext cx="2169976" cy="703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762446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6000" b="1" dirty="0" smtClean="0"/>
              <a:t>Recommendation</a:t>
            </a:r>
            <a:endParaRPr lang="en-ZA" sz="6000" b="1" dirty="0"/>
          </a:p>
        </p:txBody>
      </p:sp>
      <p:sp>
        <p:nvSpPr>
          <p:cNvPr id="3" name="Content Placeholder 2"/>
          <p:cNvSpPr>
            <a:spLocks noGrp="1"/>
          </p:cNvSpPr>
          <p:nvPr>
            <p:ph idx="1"/>
          </p:nvPr>
        </p:nvSpPr>
        <p:spPr>
          <a:xfrm>
            <a:off x="473529" y="1124744"/>
            <a:ext cx="8229600" cy="5966123"/>
          </a:xfrm>
        </p:spPr>
        <p:txBody>
          <a:bodyPr/>
          <a:lstStyle/>
          <a:p>
            <a:pPr marL="0" lvl="0" indent="0">
              <a:buNone/>
            </a:pPr>
            <a:endParaRPr lang="en-ZA" altLang="en-US" sz="3600" dirty="0" smtClean="0">
              <a:latin typeface="Arial" panose="020B0604020202020204" pitchFamily="34" charset="0"/>
              <a:cs typeface="Arial" panose="020B0604020202020204" pitchFamily="34" charset="0"/>
            </a:endParaRPr>
          </a:p>
          <a:p>
            <a:pPr marL="0" lvl="0" indent="0" algn="just">
              <a:buNone/>
            </a:pPr>
            <a:r>
              <a:rPr lang="en-ZA" altLang="en-US" sz="4800" dirty="0" smtClean="0">
                <a:latin typeface="Arial" panose="020B0604020202020204" pitchFamily="34" charset="0"/>
                <a:cs typeface="Arial" panose="020B0604020202020204" pitchFamily="34" charset="0"/>
              </a:rPr>
              <a:t>It is recommended that the Portfolio Committee </a:t>
            </a:r>
            <a:r>
              <a:rPr lang="en-ZA" altLang="en-US" sz="4800" b="1" dirty="0" smtClean="0">
                <a:latin typeface="Arial" panose="020B0604020202020204" pitchFamily="34" charset="0"/>
                <a:cs typeface="Arial" panose="020B0604020202020204" pitchFamily="34" charset="0"/>
              </a:rPr>
              <a:t>considers</a:t>
            </a:r>
            <a:r>
              <a:rPr lang="en-ZA" altLang="en-US" sz="4800" dirty="0" smtClean="0">
                <a:latin typeface="Arial" panose="020B0604020202020204" pitchFamily="34" charset="0"/>
                <a:cs typeface="Arial" panose="020B0604020202020204" pitchFamily="34" charset="0"/>
              </a:rPr>
              <a:t> </a:t>
            </a:r>
            <a:r>
              <a:rPr lang="en-ZA" altLang="en-US" sz="4800" dirty="0">
                <a:latin typeface="Arial" panose="020B0604020202020204" pitchFamily="34" charset="0"/>
                <a:cs typeface="Arial" panose="020B0604020202020204" pitchFamily="34" charset="0"/>
              </a:rPr>
              <a:t>and </a:t>
            </a:r>
            <a:r>
              <a:rPr lang="en-ZA" altLang="en-US" sz="4800" b="1" dirty="0" smtClean="0">
                <a:latin typeface="Arial" panose="020B0604020202020204" pitchFamily="34" charset="0"/>
                <a:cs typeface="Arial" panose="020B0604020202020204" pitchFamily="34" charset="0"/>
              </a:rPr>
              <a:t>discusses</a:t>
            </a:r>
            <a:r>
              <a:rPr lang="en-ZA" altLang="en-US" sz="4800" dirty="0" smtClean="0">
                <a:latin typeface="Arial" panose="020B0604020202020204" pitchFamily="34" charset="0"/>
                <a:cs typeface="Arial" panose="020B0604020202020204" pitchFamily="34" charset="0"/>
              </a:rPr>
              <a:t> the report</a:t>
            </a:r>
            <a:r>
              <a:rPr lang="en-ZA" altLang="en-US" sz="4800" b="1" dirty="0" smtClean="0">
                <a:solidFill>
                  <a:prstClr val="black"/>
                </a:solidFill>
                <a:latin typeface="Arial" panose="020B0604020202020204" pitchFamily="34" charset="0"/>
                <a:cs typeface="Arial" panose="020B0604020202020204" pitchFamily="34" charset="0"/>
              </a:rPr>
              <a:t>.</a:t>
            </a:r>
          </a:p>
          <a:p>
            <a:pPr marL="0" lvl="0" indent="0" algn="just">
              <a:buNone/>
            </a:pPr>
            <a:endParaRPr lang="en-ZA" sz="4800" b="1"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27</a:t>
            </a:fld>
            <a:endParaRPr lang="en-ZA" dirty="0">
              <a:solidFill>
                <a:prstClr val="black">
                  <a:tint val="75000"/>
                </a:prstClr>
              </a:solidFill>
            </a:endParaRPr>
          </a:p>
        </p:txBody>
      </p:sp>
      <p:pic>
        <p:nvPicPr>
          <p:cNvPr id="5" name="Picture 12" descr="transport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6155907"/>
            <a:ext cx="2169976" cy="703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30375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xfrm>
            <a:off x="6529546" y="6248642"/>
            <a:ext cx="1883895" cy="45740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25639" indent="-279092" eaLnBrk="0" hangingPunct="0">
              <a:defRPr>
                <a:solidFill>
                  <a:schemeClr val="tx1"/>
                </a:solidFill>
                <a:latin typeface="Arial" charset="0"/>
              </a:defRPr>
            </a:lvl2pPr>
            <a:lvl3pPr marL="1116368" indent="-223274" eaLnBrk="0" hangingPunct="0">
              <a:defRPr>
                <a:solidFill>
                  <a:schemeClr val="tx1"/>
                </a:solidFill>
                <a:latin typeface="Arial" charset="0"/>
              </a:defRPr>
            </a:lvl3pPr>
            <a:lvl4pPr marL="1562915" indent="-223274" eaLnBrk="0" hangingPunct="0">
              <a:defRPr>
                <a:solidFill>
                  <a:schemeClr val="tx1"/>
                </a:solidFill>
                <a:latin typeface="Arial" charset="0"/>
              </a:defRPr>
            </a:lvl4pPr>
            <a:lvl5pPr marL="2009463" indent="-223274" eaLnBrk="0" hangingPunct="0">
              <a:defRPr>
                <a:solidFill>
                  <a:schemeClr val="tx1"/>
                </a:solidFill>
                <a:latin typeface="Arial" charset="0"/>
              </a:defRPr>
            </a:lvl5pPr>
            <a:lvl6pPr marL="2456010" indent="-223274" eaLnBrk="0" fontAlgn="base" hangingPunct="0">
              <a:spcBef>
                <a:spcPct val="0"/>
              </a:spcBef>
              <a:spcAft>
                <a:spcPct val="0"/>
              </a:spcAft>
              <a:defRPr>
                <a:solidFill>
                  <a:schemeClr val="tx1"/>
                </a:solidFill>
                <a:latin typeface="Arial" charset="0"/>
              </a:defRPr>
            </a:lvl6pPr>
            <a:lvl7pPr marL="2902557" indent="-223274" eaLnBrk="0" fontAlgn="base" hangingPunct="0">
              <a:spcBef>
                <a:spcPct val="0"/>
              </a:spcBef>
              <a:spcAft>
                <a:spcPct val="0"/>
              </a:spcAft>
              <a:defRPr>
                <a:solidFill>
                  <a:schemeClr val="tx1"/>
                </a:solidFill>
                <a:latin typeface="Arial" charset="0"/>
              </a:defRPr>
            </a:lvl7pPr>
            <a:lvl8pPr marL="3349104" indent="-223274" eaLnBrk="0" fontAlgn="base" hangingPunct="0">
              <a:spcBef>
                <a:spcPct val="0"/>
              </a:spcBef>
              <a:spcAft>
                <a:spcPct val="0"/>
              </a:spcAft>
              <a:defRPr>
                <a:solidFill>
                  <a:schemeClr val="tx1"/>
                </a:solidFill>
                <a:latin typeface="Arial" charset="0"/>
              </a:defRPr>
            </a:lvl8pPr>
            <a:lvl9pPr marL="3795652" indent="-223274" eaLnBrk="0" fontAlgn="base" hangingPunct="0">
              <a:spcBef>
                <a:spcPct val="0"/>
              </a:spcBef>
              <a:spcAft>
                <a:spcPct val="0"/>
              </a:spcAft>
              <a:defRPr>
                <a:solidFill>
                  <a:schemeClr val="tx1"/>
                </a:solidFill>
                <a:latin typeface="Arial" charset="0"/>
              </a:defRPr>
            </a:lvl9pPr>
          </a:lstStyle>
          <a:p>
            <a:pPr eaLnBrk="1" hangingPunct="1"/>
            <a:fld id="{C0602107-75BB-4703-8B82-8553E484976F}" type="slidenum">
              <a:rPr lang="en-US" altLang="en-US" smtClean="0">
                <a:solidFill>
                  <a:prstClr val="black"/>
                </a:solidFill>
              </a:rPr>
              <a:pPr eaLnBrk="1" hangingPunct="1"/>
              <a:t>28</a:t>
            </a:fld>
            <a:endParaRPr lang="en-US" altLang="en-US" dirty="0" smtClean="0">
              <a:solidFill>
                <a:prstClr val="black"/>
              </a:solidFill>
            </a:endParaRPr>
          </a:p>
        </p:txBody>
      </p:sp>
      <p:sp>
        <p:nvSpPr>
          <p:cNvPr id="18435" name="Rectangle 2"/>
          <p:cNvSpPr>
            <a:spLocks noChangeArrowheads="1"/>
          </p:cNvSpPr>
          <p:nvPr/>
        </p:nvSpPr>
        <p:spPr bwMode="auto">
          <a:xfrm>
            <a:off x="956937" y="694638"/>
            <a:ext cx="1130337" cy="367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828" tIns="45414" rIns="90828" bIns="45414">
            <a:spAutoFit/>
          </a:bodyPr>
          <a:lstStyle/>
          <a:p>
            <a:pPr>
              <a:lnSpc>
                <a:spcPct val="150000"/>
              </a:lnSpc>
              <a:spcBef>
                <a:spcPct val="50000"/>
              </a:spcBef>
            </a:pPr>
            <a:endParaRPr lang="en-GB" altLang="en-US" sz="1172" b="1" dirty="0">
              <a:solidFill>
                <a:srgbClr val="9A9985"/>
              </a:solidFill>
            </a:endParaRPr>
          </a:p>
        </p:txBody>
      </p:sp>
      <p:pic>
        <p:nvPicPr>
          <p:cNvPr id="18436" name="Picture 2" descr="F:\9 DOT 24 JUNE 2013 TO\SCHOLAR TRANSPORT\20131001_10143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76" y="-158154"/>
            <a:ext cx="9038048" cy="7016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txBox="1">
            <a:spLocks/>
          </p:cNvSpPr>
          <p:nvPr/>
        </p:nvSpPr>
        <p:spPr>
          <a:xfrm>
            <a:off x="956936" y="2656061"/>
            <a:ext cx="7306104" cy="694638"/>
          </a:xfrm>
          <a:prstGeom prst="rect">
            <a:avLst/>
          </a:prstGeom>
        </p:spPr>
        <p:txBody>
          <a:bodyPr lIns="90828" tIns="45414" rIns="90828" bIns="45414"/>
          <a:lstStyle>
            <a:lvl1pPr algn="ctr" rtl="0" eaLnBrk="0" fontAlgn="base" hangingPunct="0">
              <a:spcBef>
                <a:spcPct val="0"/>
              </a:spcBef>
              <a:spcAft>
                <a:spcPct val="0"/>
              </a:spcAft>
              <a:defRPr sz="3600" b="1">
                <a:solidFill>
                  <a:srgbClr val="006600"/>
                </a:solidFill>
                <a:latin typeface="+mj-lt"/>
                <a:ea typeface="+mj-ea"/>
                <a:cs typeface="+mj-cs"/>
              </a:defRPr>
            </a:lvl1pPr>
            <a:lvl2pPr algn="ctr" rtl="0" eaLnBrk="0" fontAlgn="base" hangingPunct="0">
              <a:spcBef>
                <a:spcPct val="0"/>
              </a:spcBef>
              <a:spcAft>
                <a:spcPct val="0"/>
              </a:spcAft>
              <a:defRPr sz="3600" b="1">
                <a:solidFill>
                  <a:srgbClr val="006600"/>
                </a:solidFill>
                <a:latin typeface="Arial Unicode MS" pitchFamily="34" charset="-128"/>
                <a:cs typeface="Arial" charset="0"/>
              </a:defRPr>
            </a:lvl2pPr>
            <a:lvl3pPr algn="ctr" rtl="0" eaLnBrk="0" fontAlgn="base" hangingPunct="0">
              <a:spcBef>
                <a:spcPct val="0"/>
              </a:spcBef>
              <a:spcAft>
                <a:spcPct val="0"/>
              </a:spcAft>
              <a:defRPr sz="3600" b="1">
                <a:solidFill>
                  <a:srgbClr val="006600"/>
                </a:solidFill>
                <a:latin typeface="Arial Unicode MS" pitchFamily="34" charset="-128"/>
                <a:cs typeface="Arial" charset="0"/>
              </a:defRPr>
            </a:lvl3pPr>
            <a:lvl4pPr algn="ctr" rtl="0" eaLnBrk="0" fontAlgn="base" hangingPunct="0">
              <a:spcBef>
                <a:spcPct val="0"/>
              </a:spcBef>
              <a:spcAft>
                <a:spcPct val="0"/>
              </a:spcAft>
              <a:defRPr sz="3600" b="1">
                <a:solidFill>
                  <a:srgbClr val="006600"/>
                </a:solidFill>
                <a:latin typeface="Arial Unicode MS" pitchFamily="34" charset="-128"/>
                <a:cs typeface="Arial" charset="0"/>
              </a:defRPr>
            </a:lvl4pPr>
            <a:lvl5pPr algn="ctr" rtl="0" eaLnBrk="0" fontAlgn="base" hangingPunct="0">
              <a:spcBef>
                <a:spcPct val="0"/>
              </a:spcBef>
              <a:spcAft>
                <a:spcPct val="0"/>
              </a:spcAft>
              <a:defRPr sz="3600" b="1">
                <a:solidFill>
                  <a:srgbClr val="006600"/>
                </a:solidFill>
                <a:latin typeface="Arial Unicode MS" pitchFamily="34" charset="-128"/>
                <a:cs typeface="Arial" charset="0"/>
              </a:defRPr>
            </a:lvl5pPr>
            <a:lvl6pPr marL="457200" algn="ctr" rtl="0" fontAlgn="base">
              <a:spcBef>
                <a:spcPct val="0"/>
              </a:spcBef>
              <a:spcAft>
                <a:spcPct val="0"/>
              </a:spcAft>
              <a:defRPr sz="3600" b="1">
                <a:solidFill>
                  <a:srgbClr val="006600"/>
                </a:solidFill>
                <a:latin typeface="Arial Unicode MS" pitchFamily="34" charset="-128"/>
                <a:cs typeface="Arial" charset="0"/>
              </a:defRPr>
            </a:lvl6pPr>
            <a:lvl7pPr marL="914400" algn="ctr" rtl="0" fontAlgn="base">
              <a:spcBef>
                <a:spcPct val="0"/>
              </a:spcBef>
              <a:spcAft>
                <a:spcPct val="0"/>
              </a:spcAft>
              <a:defRPr sz="3600" b="1">
                <a:solidFill>
                  <a:srgbClr val="006600"/>
                </a:solidFill>
                <a:latin typeface="Arial Unicode MS" pitchFamily="34" charset="-128"/>
                <a:cs typeface="Arial" charset="0"/>
              </a:defRPr>
            </a:lvl7pPr>
            <a:lvl8pPr marL="1371600" algn="ctr" rtl="0" fontAlgn="base">
              <a:spcBef>
                <a:spcPct val="0"/>
              </a:spcBef>
              <a:spcAft>
                <a:spcPct val="0"/>
              </a:spcAft>
              <a:defRPr sz="3600" b="1">
                <a:solidFill>
                  <a:srgbClr val="006600"/>
                </a:solidFill>
                <a:latin typeface="Arial Unicode MS" pitchFamily="34" charset="-128"/>
                <a:cs typeface="Arial" charset="0"/>
              </a:defRPr>
            </a:lvl8pPr>
            <a:lvl9pPr marL="1828800" algn="ctr" rtl="0" fontAlgn="base">
              <a:spcBef>
                <a:spcPct val="0"/>
              </a:spcBef>
              <a:spcAft>
                <a:spcPct val="0"/>
              </a:spcAft>
              <a:defRPr sz="3600" b="1">
                <a:solidFill>
                  <a:srgbClr val="006600"/>
                </a:solidFill>
                <a:latin typeface="Arial Unicode MS" pitchFamily="34" charset="-128"/>
                <a:cs typeface="Arial" charset="0"/>
              </a:defRPr>
            </a:lvl9pPr>
          </a:lstStyle>
          <a:p>
            <a:pPr>
              <a:defRPr/>
            </a:pPr>
            <a:r>
              <a:rPr lang="en-US" sz="3223" dirty="0">
                <a:solidFill>
                  <a:prstClr val="white"/>
                </a:solidFill>
              </a:rPr>
              <a:t>Thank You</a:t>
            </a:r>
          </a:p>
        </p:txBody>
      </p:sp>
      <p:sp>
        <p:nvSpPr>
          <p:cNvPr id="3" name="Rectangle 2"/>
          <p:cNvSpPr/>
          <p:nvPr/>
        </p:nvSpPr>
        <p:spPr bwMode="auto">
          <a:xfrm rot="231676">
            <a:off x="1912197" y="145664"/>
            <a:ext cx="966883" cy="386821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89311" tIns="44655" rIns="89311" bIns="44655" numCol="1" rtlCol="0" anchor="t" anchorCtr="0" compatLnSpc="1">
            <a:prstTxWarp prst="textNoShape">
              <a:avLst/>
            </a:prstTxWarp>
          </a:bodyPr>
          <a:lstStyle/>
          <a:p>
            <a:pPr defTabSz="908600"/>
            <a:endParaRPr lang="en-ZA" sz="1758" dirty="0">
              <a:solidFill>
                <a:prstClr val="black"/>
              </a:solidFill>
            </a:endParaRPr>
          </a:p>
        </p:txBody>
      </p:sp>
    </p:spTree>
    <p:extLst>
      <p:ext uri="{BB962C8B-B14F-4D97-AF65-F5344CB8AC3E}">
        <p14:creationId xmlns:p14="http://schemas.microsoft.com/office/powerpoint/2010/main" xmlns="" val="276256712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6600" b="1" dirty="0" smtClean="0"/>
              <a:t>Purpose</a:t>
            </a:r>
            <a:endParaRPr lang="en-ZA" sz="6600" b="1" dirty="0"/>
          </a:p>
        </p:txBody>
      </p:sp>
      <p:sp>
        <p:nvSpPr>
          <p:cNvPr id="3" name="Content Placeholder 2"/>
          <p:cNvSpPr>
            <a:spLocks noGrp="1"/>
          </p:cNvSpPr>
          <p:nvPr>
            <p:ph idx="1"/>
          </p:nvPr>
        </p:nvSpPr>
        <p:spPr/>
        <p:txBody>
          <a:bodyPr>
            <a:normAutofit/>
          </a:bodyPr>
          <a:lstStyle/>
          <a:p>
            <a:pPr marL="0" lvl="0" indent="0" algn="just" eaLnBrk="0" fontAlgn="base" hangingPunct="0">
              <a:spcAft>
                <a:spcPct val="0"/>
              </a:spcAft>
              <a:buNone/>
            </a:pPr>
            <a:r>
              <a:rPr lang="en-ZA" altLang="en-US" sz="5400" dirty="0">
                <a:solidFill>
                  <a:prstClr val="black"/>
                </a:solidFill>
                <a:latin typeface="Arial" panose="020B0604020202020204" pitchFamily="34" charset="0"/>
                <a:cs typeface="Arial" panose="020B0604020202020204" pitchFamily="34" charset="0"/>
              </a:rPr>
              <a:t>To present to </a:t>
            </a:r>
            <a:r>
              <a:rPr lang="en-ZA" altLang="en-US" sz="5400" dirty="0" smtClean="0">
                <a:solidFill>
                  <a:prstClr val="black"/>
                </a:solidFill>
                <a:latin typeface="Arial" panose="020B0604020202020204" pitchFamily="34" charset="0"/>
                <a:cs typeface="Arial" panose="020B0604020202020204" pitchFamily="34" charset="0"/>
              </a:rPr>
              <a:t>the Portfolio Committee on Basic Education, </a:t>
            </a:r>
            <a:r>
              <a:rPr lang="en-ZA" altLang="en-US" sz="5400" b="1" dirty="0" smtClean="0">
                <a:solidFill>
                  <a:prstClr val="black"/>
                </a:solidFill>
                <a:latin typeface="Arial" panose="020B0604020202020204" pitchFamily="34" charset="0"/>
                <a:cs typeface="Arial" panose="020B0604020202020204" pitchFamily="34" charset="0"/>
              </a:rPr>
              <a:t>progress with the provision of learner transport</a:t>
            </a:r>
            <a:r>
              <a:rPr lang="en-ZA" altLang="en-US" sz="5400" dirty="0" smtClean="0">
                <a:solidFill>
                  <a:prstClr val="black"/>
                </a:solidFill>
                <a:latin typeface="Arial" panose="020B0604020202020204" pitchFamily="34" charset="0"/>
                <a:cs typeface="Arial" panose="020B0604020202020204" pitchFamily="34" charset="0"/>
              </a:rPr>
              <a:t>.</a:t>
            </a:r>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3</a:t>
            </a:fld>
            <a:endParaRPr lang="en-ZA" dirty="0">
              <a:solidFill>
                <a:prstClr val="black">
                  <a:tint val="75000"/>
                </a:prstClr>
              </a:solidFill>
            </a:endParaRPr>
          </a:p>
        </p:txBody>
      </p:sp>
      <p:pic>
        <p:nvPicPr>
          <p:cNvPr id="5" name="Picture 12" descr="transport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6155907"/>
            <a:ext cx="2169976" cy="703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81827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183314" y="124043"/>
            <a:ext cx="7304553" cy="874500"/>
          </a:xfrm>
        </p:spPr>
        <p:txBody>
          <a:bodyPr/>
          <a:lstStyle/>
          <a:p>
            <a:pPr>
              <a:defRPr/>
            </a:pPr>
            <a:r>
              <a:rPr lang="en-US" sz="3125" b="1" dirty="0">
                <a:latin typeface="+mn-lt"/>
              </a:rPr>
              <a:t>Background </a:t>
            </a:r>
          </a:p>
        </p:txBody>
      </p:sp>
      <p:sp>
        <p:nvSpPr>
          <p:cNvPr id="6147" name="Content Placeholder 2"/>
          <p:cNvSpPr>
            <a:spLocks noGrp="1"/>
          </p:cNvSpPr>
          <p:nvPr>
            <p:ph idx="1"/>
          </p:nvPr>
        </p:nvSpPr>
        <p:spPr>
          <a:xfrm>
            <a:off x="563102" y="967532"/>
            <a:ext cx="8134087" cy="2953763"/>
          </a:xfrm>
        </p:spPr>
        <p:txBody>
          <a:bodyPr/>
          <a:lstStyle/>
          <a:p>
            <a:pPr algn="just">
              <a:buFont typeface="Wingdings" pitchFamily="2" charset="2"/>
              <a:buChar char="q"/>
            </a:pPr>
            <a:r>
              <a:rPr lang="en-US" altLang="en-US" sz="1953" dirty="0"/>
              <a:t>The learner transport </a:t>
            </a:r>
            <a:r>
              <a:rPr lang="en-US" altLang="en-US" sz="1953" b="1" dirty="0"/>
              <a:t>policy development started </a:t>
            </a:r>
            <a:r>
              <a:rPr lang="en-US" altLang="en-US" sz="1953" dirty="0"/>
              <a:t>a few years ago </a:t>
            </a:r>
            <a:r>
              <a:rPr lang="en-US" altLang="en-US" sz="1953" b="1" dirty="0"/>
              <a:t>after the realisation of a policy gap.</a:t>
            </a:r>
          </a:p>
          <a:p>
            <a:pPr algn="just">
              <a:buFont typeface="Wingdings" pitchFamily="2" charset="2"/>
              <a:buChar char="q"/>
            </a:pPr>
            <a:r>
              <a:rPr lang="en-US" altLang="en-US" sz="1953" dirty="0"/>
              <a:t>As such the environment within and the manner in which learners accessed centres of learning </a:t>
            </a:r>
            <a:r>
              <a:rPr lang="en-US" altLang="en-US" sz="1953" b="1" dirty="0"/>
              <a:t>experienced serious challenges, among others, no services at all, unsafe and unsecure methods that were used, uncoordinated services, unscrupulous operations, non-standardised methods</a:t>
            </a:r>
            <a:r>
              <a:rPr lang="en-US" altLang="en-US" sz="1953" dirty="0"/>
              <a:t>, to mention but a few. </a:t>
            </a:r>
          </a:p>
          <a:p>
            <a:pPr algn="just">
              <a:buFont typeface="Wingdings" pitchFamily="2" charset="2"/>
              <a:buChar char="q"/>
            </a:pPr>
            <a:r>
              <a:rPr lang="en-US" altLang="en-US" sz="1953" dirty="0"/>
              <a:t>The following  process </a:t>
            </a:r>
            <a:r>
              <a:rPr lang="en-US" altLang="en-US" sz="1953" dirty="0" smtClean="0"/>
              <a:t>(with </a:t>
            </a:r>
            <a:r>
              <a:rPr lang="en-US" altLang="en-US" sz="1953" dirty="0"/>
              <a:t>Department of Basic Education as a key partner-approved by both Minmecs) was adopted:</a:t>
            </a:r>
          </a:p>
        </p:txBody>
      </p:sp>
      <p:sp>
        <p:nvSpPr>
          <p:cNvPr id="6148" name="Slide Number Placeholder 1"/>
          <p:cNvSpPr>
            <a:spLocks noGrp="1"/>
          </p:cNvSpPr>
          <p:nvPr>
            <p:ph type="sldNum" sz="quarter" idx="12"/>
          </p:nvPr>
        </p:nvSpPr>
        <p:spPr>
          <a:xfrm>
            <a:off x="6892588" y="6399212"/>
            <a:ext cx="2110273" cy="47601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25639" indent="-279092" eaLnBrk="0" hangingPunct="0">
              <a:defRPr>
                <a:solidFill>
                  <a:schemeClr val="tx1"/>
                </a:solidFill>
                <a:latin typeface="Arial" charset="0"/>
              </a:defRPr>
            </a:lvl2pPr>
            <a:lvl3pPr marL="1116368" indent="-223274" eaLnBrk="0" hangingPunct="0">
              <a:defRPr>
                <a:solidFill>
                  <a:schemeClr val="tx1"/>
                </a:solidFill>
                <a:latin typeface="Arial" charset="0"/>
              </a:defRPr>
            </a:lvl3pPr>
            <a:lvl4pPr marL="1562915" indent="-223274" eaLnBrk="0" hangingPunct="0">
              <a:defRPr>
                <a:solidFill>
                  <a:schemeClr val="tx1"/>
                </a:solidFill>
                <a:latin typeface="Arial" charset="0"/>
              </a:defRPr>
            </a:lvl4pPr>
            <a:lvl5pPr marL="2009463" indent="-223274" eaLnBrk="0" hangingPunct="0">
              <a:defRPr>
                <a:solidFill>
                  <a:schemeClr val="tx1"/>
                </a:solidFill>
                <a:latin typeface="Arial" charset="0"/>
              </a:defRPr>
            </a:lvl5pPr>
            <a:lvl6pPr marL="2456010" indent="-223274" eaLnBrk="0" fontAlgn="base" hangingPunct="0">
              <a:spcBef>
                <a:spcPct val="0"/>
              </a:spcBef>
              <a:spcAft>
                <a:spcPct val="0"/>
              </a:spcAft>
              <a:defRPr>
                <a:solidFill>
                  <a:schemeClr val="tx1"/>
                </a:solidFill>
                <a:latin typeface="Arial" charset="0"/>
              </a:defRPr>
            </a:lvl6pPr>
            <a:lvl7pPr marL="2902557" indent="-223274" eaLnBrk="0" fontAlgn="base" hangingPunct="0">
              <a:spcBef>
                <a:spcPct val="0"/>
              </a:spcBef>
              <a:spcAft>
                <a:spcPct val="0"/>
              </a:spcAft>
              <a:defRPr>
                <a:solidFill>
                  <a:schemeClr val="tx1"/>
                </a:solidFill>
                <a:latin typeface="Arial" charset="0"/>
              </a:defRPr>
            </a:lvl7pPr>
            <a:lvl8pPr marL="3349104" indent="-223274" eaLnBrk="0" fontAlgn="base" hangingPunct="0">
              <a:spcBef>
                <a:spcPct val="0"/>
              </a:spcBef>
              <a:spcAft>
                <a:spcPct val="0"/>
              </a:spcAft>
              <a:defRPr>
                <a:solidFill>
                  <a:schemeClr val="tx1"/>
                </a:solidFill>
                <a:latin typeface="Arial" charset="0"/>
              </a:defRPr>
            </a:lvl8pPr>
            <a:lvl9pPr marL="3795652" indent="-223274" eaLnBrk="0" fontAlgn="base" hangingPunct="0">
              <a:spcBef>
                <a:spcPct val="0"/>
              </a:spcBef>
              <a:spcAft>
                <a:spcPct val="0"/>
              </a:spcAft>
              <a:defRPr>
                <a:solidFill>
                  <a:schemeClr val="tx1"/>
                </a:solidFill>
                <a:latin typeface="Arial" charset="0"/>
              </a:defRPr>
            </a:lvl9pPr>
          </a:lstStyle>
          <a:p>
            <a:pPr eaLnBrk="1" hangingPunct="1"/>
            <a:fld id="{DFCCF53C-0B00-4500-89FD-3CCA23FDB5A8}" type="slidenum">
              <a:rPr lang="en-US" altLang="en-US" smtClean="0"/>
              <a:pPr eaLnBrk="1" hangingPunct="1"/>
              <a:t>4</a:t>
            </a:fld>
            <a:endParaRPr lang="en-US" altLang="en-US" dirty="0" smtClean="0"/>
          </a:p>
        </p:txBody>
      </p:sp>
      <p:sp>
        <p:nvSpPr>
          <p:cNvPr id="5" name="Striped Right Arrow 4"/>
          <p:cNvSpPr/>
          <p:nvPr/>
        </p:nvSpPr>
        <p:spPr bwMode="auto">
          <a:xfrm>
            <a:off x="70808" y="4132311"/>
            <a:ext cx="1476953" cy="1618124"/>
          </a:xfrm>
          <a:prstGeom prst="stripedRightArrow">
            <a:avLst/>
          </a:prstGeom>
          <a:solidFill>
            <a:srgbClr val="DF7603"/>
          </a:solidFill>
          <a:ln w="9525" cap="flat" cmpd="sng" algn="ctr">
            <a:solidFill>
              <a:schemeClr val="tx1"/>
            </a:solidFill>
            <a:prstDash val="solid"/>
            <a:round/>
            <a:headEnd type="none" w="med" len="med"/>
            <a:tailEnd type="none" w="med" len="med"/>
          </a:ln>
          <a:effectLst>
            <a:innerShdw blurRad="114300">
              <a:prstClr val="black"/>
            </a:innerShdw>
          </a:effectLst>
          <a:scene3d>
            <a:camera prst="orthographicFront"/>
            <a:lightRig rig="threePt" dir="t"/>
          </a:scene3d>
          <a:sp3d>
            <a:bevelT prst="angle"/>
          </a:sp3d>
        </p:spPr>
        <p:txBody>
          <a:bodyPr/>
          <a:lstStyle/>
          <a:p>
            <a:pPr defTabSz="908600">
              <a:defRPr/>
            </a:pPr>
            <a:r>
              <a:rPr lang="en-ZA" sz="1367" dirty="0"/>
              <a:t>Needs analysis</a:t>
            </a:r>
          </a:p>
        </p:txBody>
      </p:sp>
      <p:sp>
        <p:nvSpPr>
          <p:cNvPr id="10" name="Striped Right Arrow 9"/>
          <p:cNvSpPr/>
          <p:nvPr/>
        </p:nvSpPr>
        <p:spPr bwMode="auto">
          <a:xfrm>
            <a:off x="1547762" y="4132311"/>
            <a:ext cx="1969271" cy="1618124"/>
          </a:xfrm>
          <a:prstGeom prst="stripedRightArrow">
            <a:avLst/>
          </a:prstGeom>
          <a:solidFill>
            <a:srgbClr val="DF7603"/>
          </a:solidFill>
          <a:ln w="9525" cap="flat" cmpd="sng" algn="ctr">
            <a:solidFill>
              <a:schemeClr val="tx1"/>
            </a:solidFill>
            <a:prstDash val="solid"/>
            <a:round/>
            <a:headEnd type="none" w="med" len="med"/>
            <a:tailEnd type="none" w="med" len="med"/>
          </a:ln>
          <a:effectLst>
            <a:innerShdw blurRad="114300">
              <a:prstClr val="black"/>
            </a:innerShdw>
          </a:effectLst>
          <a:scene3d>
            <a:camera prst="orthographicFront"/>
            <a:lightRig rig="threePt" dir="t"/>
          </a:scene3d>
          <a:sp3d>
            <a:bevelT prst="angle"/>
          </a:sp3d>
        </p:spPr>
        <p:txBody>
          <a:bodyPr/>
          <a:lstStyle/>
          <a:p>
            <a:pPr defTabSz="908600">
              <a:defRPr/>
            </a:pPr>
            <a:r>
              <a:rPr lang="en-ZA" sz="1367" dirty="0"/>
              <a:t>Stakeholder engagement</a:t>
            </a:r>
          </a:p>
        </p:txBody>
      </p:sp>
      <p:sp>
        <p:nvSpPr>
          <p:cNvPr id="11" name="Striped Right Arrow 10"/>
          <p:cNvSpPr/>
          <p:nvPr/>
        </p:nvSpPr>
        <p:spPr bwMode="auto">
          <a:xfrm>
            <a:off x="3446704" y="4139322"/>
            <a:ext cx="1195628" cy="1618124"/>
          </a:xfrm>
          <a:prstGeom prst="stripedRightArrow">
            <a:avLst/>
          </a:prstGeom>
          <a:solidFill>
            <a:srgbClr val="DF7603"/>
          </a:solidFill>
          <a:ln w="9525" cap="flat" cmpd="sng" algn="ctr">
            <a:solidFill>
              <a:schemeClr val="tx1"/>
            </a:solidFill>
            <a:prstDash val="solid"/>
            <a:round/>
            <a:headEnd type="none" w="med" len="med"/>
            <a:tailEnd type="none" w="med" len="med"/>
          </a:ln>
          <a:effectLst>
            <a:innerShdw blurRad="114300">
              <a:prstClr val="black"/>
            </a:innerShdw>
          </a:effectLst>
          <a:scene3d>
            <a:camera prst="orthographicFront"/>
            <a:lightRig rig="threePt" dir="t"/>
          </a:scene3d>
          <a:sp3d>
            <a:bevelT prst="angle"/>
          </a:sp3d>
        </p:spPr>
        <p:txBody>
          <a:bodyPr/>
          <a:lstStyle/>
          <a:p>
            <a:pPr defTabSz="908600">
              <a:defRPr/>
            </a:pPr>
            <a:r>
              <a:rPr lang="en-ZA" sz="1367" dirty="0"/>
              <a:t>Draft Policy</a:t>
            </a:r>
          </a:p>
        </p:txBody>
      </p:sp>
      <p:sp>
        <p:nvSpPr>
          <p:cNvPr id="12" name="Striped Right Arrow 11"/>
          <p:cNvSpPr/>
          <p:nvPr/>
        </p:nvSpPr>
        <p:spPr bwMode="auto">
          <a:xfrm>
            <a:off x="5403499" y="4175193"/>
            <a:ext cx="1770753" cy="1618124"/>
          </a:xfrm>
          <a:prstGeom prst="stripedRightArrow">
            <a:avLst/>
          </a:prstGeom>
          <a:solidFill>
            <a:srgbClr val="DF7603"/>
          </a:solidFill>
          <a:ln w="9525" cap="flat" cmpd="sng" algn="ctr">
            <a:solidFill>
              <a:schemeClr val="tx1"/>
            </a:solidFill>
            <a:prstDash val="solid"/>
            <a:round/>
            <a:headEnd type="none" w="med" len="med"/>
            <a:tailEnd type="none" w="med" len="med"/>
          </a:ln>
          <a:effectLst>
            <a:innerShdw blurRad="114300">
              <a:prstClr val="black"/>
            </a:innerShdw>
          </a:effectLst>
          <a:scene3d>
            <a:camera prst="orthographicFront"/>
            <a:lightRig rig="threePt" dir="t"/>
          </a:scene3d>
          <a:sp3d>
            <a:bevelT prst="angle"/>
          </a:sp3d>
        </p:spPr>
        <p:txBody>
          <a:bodyPr/>
          <a:lstStyle/>
          <a:p>
            <a:pPr defTabSz="908600">
              <a:defRPr/>
            </a:pPr>
            <a:r>
              <a:rPr lang="en-ZA" sz="1367" dirty="0"/>
              <a:t>Gazette for final comments</a:t>
            </a:r>
          </a:p>
        </p:txBody>
      </p:sp>
      <p:sp>
        <p:nvSpPr>
          <p:cNvPr id="13" name="Striped Right Arrow 12"/>
          <p:cNvSpPr/>
          <p:nvPr/>
        </p:nvSpPr>
        <p:spPr bwMode="auto">
          <a:xfrm>
            <a:off x="7123433" y="4132311"/>
            <a:ext cx="1176117" cy="1618124"/>
          </a:xfrm>
          <a:prstGeom prst="stripedRightArrow">
            <a:avLst/>
          </a:prstGeom>
          <a:solidFill>
            <a:srgbClr val="DF7603"/>
          </a:solidFill>
          <a:ln w="9525" cap="flat" cmpd="sng" algn="ctr">
            <a:solidFill>
              <a:schemeClr val="tx1"/>
            </a:solidFill>
            <a:prstDash val="solid"/>
            <a:round/>
            <a:headEnd type="none" w="med" len="med"/>
            <a:tailEnd type="none" w="med" len="med"/>
          </a:ln>
          <a:effectLst>
            <a:innerShdw blurRad="114300">
              <a:prstClr val="black"/>
            </a:innerShdw>
          </a:effectLst>
          <a:scene3d>
            <a:camera prst="orthographicFront"/>
            <a:lightRig rig="threePt" dir="t"/>
          </a:scene3d>
          <a:sp3d>
            <a:bevelT prst="angle"/>
          </a:sp3d>
        </p:spPr>
        <p:txBody>
          <a:bodyPr/>
          <a:lstStyle/>
          <a:p>
            <a:pPr defTabSz="908600">
              <a:defRPr/>
            </a:pPr>
            <a:r>
              <a:rPr lang="en-ZA" sz="1367" dirty="0"/>
              <a:t>Final Policy</a:t>
            </a:r>
          </a:p>
        </p:txBody>
      </p:sp>
      <p:sp>
        <p:nvSpPr>
          <p:cNvPr id="2" name="Flowchart: Process 1"/>
          <p:cNvSpPr/>
          <p:nvPr/>
        </p:nvSpPr>
        <p:spPr bwMode="auto">
          <a:xfrm rot="16200000">
            <a:off x="4396172" y="4737644"/>
            <a:ext cx="1617616" cy="421987"/>
          </a:xfrm>
          <a:prstGeom prst="flowChartProcess">
            <a:avLst/>
          </a:prstGeom>
          <a:solidFill>
            <a:srgbClr val="DF7603"/>
          </a:solidFill>
          <a:ln w="9525" cap="flat" cmpd="sng" algn="ctr">
            <a:solidFill>
              <a:schemeClr val="tx1"/>
            </a:solidFill>
            <a:prstDash val="solid"/>
            <a:round/>
            <a:headEnd type="none" w="med" len="med"/>
            <a:tailEnd type="none" w="med" len="med"/>
          </a:ln>
          <a:effectLst/>
          <a:scene3d>
            <a:camera prst="orthographicFront"/>
            <a:lightRig rig="threePt" dir="t"/>
          </a:scene3d>
          <a:sp3d>
            <a:bevelT prst="angle"/>
          </a:sp3d>
        </p:spPr>
        <p:txBody>
          <a:bodyPr/>
          <a:lstStyle/>
          <a:p>
            <a:pPr algn="ctr" defTabSz="908600">
              <a:defRPr/>
            </a:pPr>
            <a:r>
              <a:rPr lang="en-ZA" sz="1953" dirty="0"/>
              <a:t>Cabinet</a:t>
            </a:r>
          </a:p>
        </p:txBody>
      </p:sp>
      <p:sp>
        <p:nvSpPr>
          <p:cNvPr id="15" name="Flowchart: Process 14"/>
          <p:cNvSpPr/>
          <p:nvPr/>
        </p:nvSpPr>
        <p:spPr bwMode="auto">
          <a:xfrm rot="16200000">
            <a:off x="7596238" y="4835622"/>
            <a:ext cx="2602252" cy="351656"/>
          </a:xfrm>
          <a:prstGeom prst="flowChartProcess">
            <a:avLst/>
          </a:prstGeom>
          <a:solidFill>
            <a:srgbClr val="DF7603"/>
          </a:solidFill>
          <a:ln w="9525" cap="flat" cmpd="sng" algn="ctr">
            <a:solidFill>
              <a:schemeClr val="tx1"/>
            </a:solidFill>
            <a:prstDash val="solid"/>
            <a:round/>
            <a:headEnd type="none" w="med" len="med"/>
            <a:tailEnd type="none" w="med" len="med"/>
          </a:ln>
          <a:effectLst/>
          <a:scene3d>
            <a:camera prst="orthographicFront"/>
            <a:lightRig rig="threePt" dir="t"/>
          </a:scene3d>
          <a:sp3d>
            <a:bevelT prst="angle"/>
          </a:sp3d>
        </p:spPr>
        <p:txBody>
          <a:bodyPr/>
          <a:lstStyle/>
          <a:p>
            <a:pPr algn="ctr" defTabSz="908600">
              <a:defRPr/>
            </a:pPr>
            <a:r>
              <a:rPr lang="en-ZA" b="1" dirty="0"/>
              <a:t>Implementation, M&amp; E</a:t>
            </a:r>
          </a:p>
        </p:txBody>
      </p:sp>
      <p:sp>
        <p:nvSpPr>
          <p:cNvPr id="16" name="Flowchart: Process 15"/>
          <p:cNvSpPr/>
          <p:nvPr/>
        </p:nvSpPr>
        <p:spPr bwMode="auto">
          <a:xfrm rot="16200000">
            <a:off x="4009349" y="4772808"/>
            <a:ext cx="1617617" cy="351658"/>
          </a:xfrm>
          <a:prstGeom prst="flowChartProcess">
            <a:avLst/>
          </a:prstGeom>
          <a:solidFill>
            <a:srgbClr val="DF7603"/>
          </a:solidFill>
          <a:ln w="9525" cap="flat" cmpd="sng" algn="ctr">
            <a:solidFill>
              <a:schemeClr val="tx1"/>
            </a:solidFill>
            <a:prstDash val="solid"/>
            <a:round/>
            <a:headEnd type="none" w="med" len="med"/>
            <a:tailEnd type="none" w="med" len="med"/>
          </a:ln>
          <a:effectLst/>
          <a:scene3d>
            <a:camera prst="orthographicFront"/>
            <a:lightRig rig="threePt" dir="t"/>
          </a:scene3d>
          <a:sp3d>
            <a:bevelT prst="angle"/>
          </a:sp3d>
        </p:spPr>
        <p:txBody>
          <a:bodyPr/>
          <a:lstStyle/>
          <a:p>
            <a:pPr algn="ctr" defTabSz="908600">
              <a:defRPr/>
            </a:pPr>
            <a:r>
              <a:rPr lang="en-ZA" sz="1367" b="1" dirty="0"/>
              <a:t>FOSAD </a:t>
            </a:r>
          </a:p>
        </p:txBody>
      </p:sp>
      <p:sp>
        <p:nvSpPr>
          <p:cNvPr id="14" name="Flowchart: Process 13"/>
          <p:cNvSpPr/>
          <p:nvPr/>
        </p:nvSpPr>
        <p:spPr bwMode="auto">
          <a:xfrm rot="16200000">
            <a:off x="7701735" y="4730126"/>
            <a:ext cx="1617616" cy="421987"/>
          </a:xfrm>
          <a:prstGeom prst="flowChartProcess">
            <a:avLst/>
          </a:prstGeom>
          <a:solidFill>
            <a:srgbClr val="DF7603"/>
          </a:solidFill>
          <a:ln w="9525" cap="flat" cmpd="sng" algn="ctr">
            <a:solidFill>
              <a:schemeClr val="tx1"/>
            </a:solidFill>
            <a:prstDash val="solid"/>
            <a:round/>
            <a:headEnd type="none" w="med" len="med"/>
            <a:tailEnd type="none" w="med" len="med"/>
          </a:ln>
          <a:effectLst/>
          <a:scene3d>
            <a:camera prst="orthographicFront"/>
            <a:lightRig rig="threePt" dir="t"/>
          </a:scene3d>
          <a:sp3d>
            <a:bevelT prst="angle"/>
          </a:sp3d>
        </p:spPr>
        <p:txBody>
          <a:bodyPr/>
          <a:lstStyle/>
          <a:p>
            <a:pPr algn="ctr" defTabSz="908600">
              <a:defRPr/>
            </a:pPr>
            <a:r>
              <a:rPr lang="en-ZA" sz="1563" dirty="0"/>
              <a:t>Cabinet</a:t>
            </a:r>
          </a:p>
        </p:txBody>
      </p:sp>
      <p:sp>
        <p:nvSpPr>
          <p:cNvPr id="4" name="Right Arrow 3"/>
          <p:cNvSpPr/>
          <p:nvPr/>
        </p:nvSpPr>
        <p:spPr bwMode="auto">
          <a:xfrm rot="20845924">
            <a:off x="6854462" y="6042383"/>
            <a:ext cx="1898940" cy="562649"/>
          </a:xfrm>
          <a:prstGeom prst="rightArrow">
            <a:avLst/>
          </a:prstGeom>
          <a:solidFill>
            <a:srgbClr val="DF7603"/>
          </a:solidFill>
          <a:ln w="9525" cap="flat" cmpd="sng" algn="ctr">
            <a:solidFill>
              <a:schemeClr val="tx1"/>
            </a:solidFill>
            <a:prstDash val="solid"/>
            <a:round/>
            <a:headEnd type="none" w="med" len="med"/>
            <a:tailEnd type="none" w="med" len="med"/>
          </a:ln>
          <a:effectLst>
            <a:innerShdw blurRad="63500" dist="50800" dir="16200000">
              <a:prstClr val="black">
                <a:alpha val="50000"/>
              </a:prstClr>
            </a:innerShdw>
          </a:effectLst>
        </p:spPr>
        <p:txBody>
          <a:bodyPr vert="horz" wrap="square" lIns="89311" tIns="44655" rIns="89311" bIns="44655" numCol="1" rtlCol="0" anchor="t" anchorCtr="0" compatLnSpc="1">
            <a:prstTxWarp prst="textNoShape">
              <a:avLst/>
            </a:prstTxWarp>
          </a:bodyPr>
          <a:lstStyle/>
          <a:p>
            <a:pPr defTabSz="908600"/>
            <a:r>
              <a:rPr lang="en-US" sz="1758" dirty="0"/>
              <a:t>We are here</a:t>
            </a:r>
            <a:endParaRPr lang="en-ZA" sz="1758" dirty="0"/>
          </a:p>
        </p:txBody>
      </p:sp>
      <p:pic>
        <p:nvPicPr>
          <p:cNvPr id="17" name="Picture 12" descr="transport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2328" y="6178707"/>
            <a:ext cx="2099648" cy="680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69826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16"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0-#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16"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16"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additive="base">
                                        <p:cTn id="65" dur="500" fill="hold"/>
                                        <p:tgtEl>
                                          <p:spTgt spid="4"/>
                                        </p:tgtEl>
                                        <p:attrNameLst>
                                          <p:attrName>ppt_x</p:attrName>
                                        </p:attrNameLst>
                                      </p:cBhvr>
                                      <p:tavLst>
                                        <p:tav tm="0">
                                          <p:val>
                                            <p:strVal val="0-#ppt_w/2"/>
                                          </p:val>
                                        </p:tav>
                                        <p:tav tm="100000">
                                          <p:val>
                                            <p:strVal val="#ppt_x"/>
                                          </p:val>
                                        </p:tav>
                                      </p:tavLst>
                                    </p:anim>
                                    <p:anim calcmode="lin" valueType="num">
                                      <p:cBhvr additive="base">
                                        <p:cTn id="6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656133" y="1178404"/>
            <a:ext cx="7924765" cy="4642291"/>
          </a:xfrm>
        </p:spPr>
        <p:txBody>
          <a:bodyPr vert="horz" lIns="90828" tIns="45414" rIns="90828" bIns="45414" rtlCol="0">
            <a:normAutofit/>
          </a:bodyPr>
          <a:lstStyle/>
          <a:p>
            <a:pPr algn="just">
              <a:buFont typeface="Wingdings" pitchFamily="2" charset="2"/>
              <a:buChar char="q"/>
            </a:pPr>
            <a:r>
              <a:rPr lang="en-GB" altLang="en-US" sz="1953" dirty="0">
                <a:cs typeface="Arial" charset="0"/>
              </a:rPr>
              <a:t>Institutional Framework for the implementation of learner </a:t>
            </a:r>
            <a:r>
              <a:rPr lang="en-GB" altLang="en-US" sz="1953" dirty="0" smtClean="0">
                <a:cs typeface="Arial" charset="0"/>
              </a:rPr>
              <a:t>transport;</a:t>
            </a:r>
            <a:endParaRPr lang="en-GB" altLang="en-US" sz="1953" dirty="0">
              <a:cs typeface="Arial" charset="0"/>
            </a:endParaRPr>
          </a:p>
          <a:p>
            <a:pPr algn="just">
              <a:buFont typeface="Wingdings" pitchFamily="2" charset="2"/>
              <a:buChar char="q"/>
            </a:pPr>
            <a:r>
              <a:rPr lang="en-GB" altLang="en-US" sz="1953" dirty="0">
                <a:cs typeface="Arial" charset="0"/>
              </a:rPr>
              <a:t>Learner transport </a:t>
            </a:r>
            <a:r>
              <a:rPr lang="en-GB" altLang="en-US" sz="1953" dirty="0" smtClean="0">
                <a:cs typeface="Arial" charset="0"/>
              </a:rPr>
              <a:t>planning;</a:t>
            </a:r>
            <a:endParaRPr lang="en-GB" altLang="en-US" sz="1953" dirty="0">
              <a:cs typeface="Arial" charset="0"/>
            </a:endParaRPr>
          </a:p>
          <a:p>
            <a:pPr algn="just">
              <a:buFont typeface="Wingdings" pitchFamily="2" charset="2"/>
              <a:buChar char="q"/>
            </a:pPr>
            <a:r>
              <a:rPr lang="en-GB" altLang="en-US" sz="1953" dirty="0">
                <a:cs typeface="Arial" charset="0"/>
              </a:rPr>
              <a:t>Learner transport safety and </a:t>
            </a:r>
            <a:r>
              <a:rPr lang="en-GB" altLang="en-US" sz="1953" dirty="0" smtClean="0">
                <a:cs typeface="Arial" charset="0"/>
              </a:rPr>
              <a:t>security;</a:t>
            </a:r>
            <a:endParaRPr lang="en-GB" altLang="en-US" sz="1953" dirty="0">
              <a:cs typeface="Arial" charset="0"/>
            </a:endParaRPr>
          </a:p>
          <a:p>
            <a:pPr algn="just">
              <a:buFont typeface="Wingdings" pitchFamily="2" charset="2"/>
              <a:buChar char="q"/>
            </a:pPr>
            <a:r>
              <a:rPr lang="en-GB" altLang="en-US" sz="1953" dirty="0">
                <a:cs typeface="Arial" charset="0"/>
              </a:rPr>
              <a:t>Criteria for learner Transport </a:t>
            </a:r>
            <a:r>
              <a:rPr lang="en-GB" altLang="en-US" sz="1953" dirty="0" smtClean="0">
                <a:cs typeface="Arial" charset="0"/>
              </a:rPr>
              <a:t>Beneficiaries;</a:t>
            </a:r>
            <a:endParaRPr lang="en-GB" altLang="en-US" sz="1953" dirty="0">
              <a:cs typeface="Arial" charset="0"/>
            </a:endParaRPr>
          </a:p>
          <a:p>
            <a:pPr algn="just">
              <a:buFont typeface="Wingdings" pitchFamily="2" charset="2"/>
              <a:buChar char="q"/>
            </a:pPr>
            <a:r>
              <a:rPr lang="en-GB" altLang="en-US" sz="1953" dirty="0">
                <a:solidFill>
                  <a:srgbClr val="000000"/>
                </a:solidFill>
                <a:cs typeface="Arial" charset="0"/>
              </a:rPr>
              <a:t>Service Design for learner </a:t>
            </a:r>
            <a:r>
              <a:rPr lang="en-GB" altLang="en-US" sz="1953" dirty="0" smtClean="0">
                <a:solidFill>
                  <a:srgbClr val="000000"/>
                </a:solidFill>
                <a:cs typeface="Arial" charset="0"/>
              </a:rPr>
              <a:t>transport;</a:t>
            </a:r>
            <a:endParaRPr lang="en-GB" altLang="en-US" sz="1953" dirty="0">
              <a:solidFill>
                <a:srgbClr val="000000"/>
              </a:solidFill>
              <a:cs typeface="Arial" charset="0"/>
            </a:endParaRPr>
          </a:p>
          <a:p>
            <a:pPr algn="just">
              <a:buFont typeface="Wingdings" pitchFamily="2" charset="2"/>
              <a:buChar char="q"/>
            </a:pPr>
            <a:r>
              <a:rPr lang="en-GB" altLang="en-US" sz="1953" dirty="0">
                <a:cs typeface="Arial" charset="0"/>
              </a:rPr>
              <a:t>Procurement of learner transport </a:t>
            </a:r>
            <a:r>
              <a:rPr lang="en-GB" altLang="en-US" sz="1953" dirty="0" smtClean="0">
                <a:cs typeface="Arial" charset="0"/>
              </a:rPr>
              <a:t>services;</a:t>
            </a:r>
            <a:endParaRPr lang="en-GB" altLang="en-US" sz="1953" dirty="0">
              <a:cs typeface="Arial" charset="0"/>
            </a:endParaRPr>
          </a:p>
          <a:p>
            <a:pPr algn="just">
              <a:buFont typeface="Wingdings" pitchFamily="2" charset="2"/>
              <a:buChar char="q"/>
            </a:pPr>
            <a:r>
              <a:rPr lang="en-GB" altLang="en-US" sz="1953" dirty="0">
                <a:cs typeface="Arial" charset="0"/>
              </a:rPr>
              <a:t>Remuneration of learner transport </a:t>
            </a:r>
            <a:r>
              <a:rPr lang="en-GB" altLang="en-US" sz="1953" dirty="0" smtClean="0">
                <a:cs typeface="Arial" charset="0"/>
              </a:rPr>
              <a:t>operators;</a:t>
            </a:r>
            <a:endParaRPr lang="en-GB" altLang="en-US" sz="1953" dirty="0">
              <a:cs typeface="Arial" charset="0"/>
            </a:endParaRPr>
          </a:p>
          <a:p>
            <a:pPr algn="just">
              <a:buFont typeface="Wingdings" pitchFamily="2" charset="2"/>
              <a:buChar char="q"/>
            </a:pPr>
            <a:r>
              <a:rPr lang="en-GB" altLang="en-US" sz="1953" dirty="0" smtClean="0">
                <a:cs typeface="Arial" charset="0"/>
              </a:rPr>
              <a:t>Funding;</a:t>
            </a:r>
            <a:endParaRPr lang="en-GB" altLang="en-US" sz="1953" dirty="0">
              <a:cs typeface="Arial" charset="0"/>
            </a:endParaRPr>
          </a:p>
          <a:p>
            <a:pPr algn="just">
              <a:buFont typeface="Wingdings" pitchFamily="2" charset="2"/>
              <a:buChar char="q"/>
            </a:pPr>
            <a:r>
              <a:rPr lang="en-GB" altLang="en-US" sz="1953" dirty="0">
                <a:cs typeface="Arial" charset="0"/>
              </a:rPr>
              <a:t>Modal </a:t>
            </a:r>
            <a:r>
              <a:rPr lang="en-GB" altLang="en-US" sz="1953" dirty="0" smtClean="0">
                <a:cs typeface="Arial" charset="0"/>
              </a:rPr>
              <a:t>Integration;</a:t>
            </a:r>
            <a:endParaRPr lang="en-GB" altLang="en-US" sz="1953" dirty="0">
              <a:cs typeface="Arial" charset="0"/>
            </a:endParaRPr>
          </a:p>
          <a:p>
            <a:pPr algn="just">
              <a:buFont typeface="Wingdings" pitchFamily="2" charset="2"/>
              <a:buChar char="q"/>
            </a:pPr>
            <a:r>
              <a:rPr lang="en-GB" altLang="en-US" sz="1953" dirty="0">
                <a:cs typeface="Arial" charset="0"/>
              </a:rPr>
              <a:t>Universal </a:t>
            </a:r>
            <a:r>
              <a:rPr lang="en-GB" altLang="en-US" sz="1953" dirty="0" smtClean="0">
                <a:cs typeface="Arial" charset="0"/>
              </a:rPr>
              <a:t>Design;</a:t>
            </a:r>
            <a:endParaRPr lang="en-GB" altLang="en-US" sz="1953" dirty="0">
              <a:cs typeface="Arial" charset="0"/>
            </a:endParaRPr>
          </a:p>
          <a:p>
            <a:pPr algn="just">
              <a:buFont typeface="Wingdings" pitchFamily="2" charset="2"/>
              <a:buChar char="q"/>
            </a:pPr>
            <a:r>
              <a:rPr lang="en-GB" altLang="en-US" sz="1953" dirty="0">
                <a:cs typeface="Arial" charset="0"/>
              </a:rPr>
              <a:t>Law </a:t>
            </a:r>
            <a:r>
              <a:rPr lang="en-GB" altLang="en-US" sz="1953" dirty="0" smtClean="0">
                <a:cs typeface="Arial" charset="0"/>
              </a:rPr>
              <a:t>Enforcement; and</a:t>
            </a:r>
            <a:endParaRPr lang="en-GB" altLang="en-US" sz="1953" dirty="0">
              <a:cs typeface="Arial" charset="0"/>
            </a:endParaRPr>
          </a:p>
          <a:p>
            <a:pPr algn="just">
              <a:buFont typeface="Wingdings" pitchFamily="2" charset="2"/>
              <a:buChar char="q"/>
            </a:pPr>
            <a:r>
              <a:rPr lang="en-GB" altLang="en-US" sz="1953" dirty="0">
                <a:cs typeface="Arial" charset="0"/>
              </a:rPr>
              <a:t>Monitoring and evaluation.</a:t>
            </a:r>
          </a:p>
        </p:txBody>
      </p:sp>
      <p:sp>
        <p:nvSpPr>
          <p:cNvPr id="3" name="Title 2"/>
          <p:cNvSpPr>
            <a:spLocks noGrp="1"/>
          </p:cNvSpPr>
          <p:nvPr>
            <p:ph type="title"/>
          </p:nvPr>
        </p:nvSpPr>
        <p:spPr>
          <a:xfrm>
            <a:off x="1336817" y="263591"/>
            <a:ext cx="6702947" cy="734952"/>
          </a:xfrm>
        </p:spPr>
        <p:txBody>
          <a:bodyPr/>
          <a:lstStyle/>
          <a:p>
            <a:pPr>
              <a:defRPr/>
            </a:pPr>
            <a:r>
              <a:rPr lang="en-US" sz="3125" b="1" dirty="0">
                <a:latin typeface="+mn-lt"/>
              </a:rPr>
              <a:t>Key </a:t>
            </a:r>
            <a:r>
              <a:rPr lang="en-US" sz="3125" b="1" dirty="0" smtClean="0">
                <a:latin typeface="+mn-lt"/>
              </a:rPr>
              <a:t>Elements </a:t>
            </a:r>
            <a:r>
              <a:rPr lang="en-US" sz="3125" b="1" dirty="0">
                <a:latin typeface="+mn-lt"/>
              </a:rPr>
              <a:t>of the </a:t>
            </a:r>
            <a:r>
              <a:rPr lang="en-US" sz="3125" b="1" dirty="0" smtClean="0">
                <a:latin typeface="+mn-lt"/>
              </a:rPr>
              <a:t>Policy</a:t>
            </a:r>
            <a:endParaRPr lang="en-US" sz="3125" b="1" dirty="0">
              <a:latin typeface="+mn-lt"/>
            </a:endParaRPr>
          </a:p>
        </p:txBody>
      </p:sp>
      <p:sp>
        <p:nvSpPr>
          <p:cNvPr id="13316"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25639" indent="-279092" eaLnBrk="0" hangingPunct="0">
              <a:defRPr>
                <a:solidFill>
                  <a:schemeClr val="tx1"/>
                </a:solidFill>
                <a:latin typeface="Arial" charset="0"/>
              </a:defRPr>
            </a:lvl2pPr>
            <a:lvl3pPr marL="1116368" indent="-223274" eaLnBrk="0" hangingPunct="0">
              <a:defRPr>
                <a:solidFill>
                  <a:schemeClr val="tx1"/>
                </a:solidFill>
                <a:latin typeface="Arial" charset="0"/>
              </a:defRPr>
            </a:lvl3pPr>
            <a:lvl4pPr marL="1562915" indent="-223274" eaLnBrk="0" hangingPunct="0">
              <a:defRPr>
                <a:solidFill>
                  <a:schemeClr val="tx1"/>
                </a:solidFill>
                <a:latin typeface="Arial" charset="0"/>
              </a:defRPr>
            </a:lvl4pPr>
            <a:lvl5pPr marL="2009463" indent="-223274" eaLnBrk="0" hangingPunct="0">
              <a:defRPr>
                <a:solidFill>
                  <a:schemeClr val="tx1"/>
                </a:solidFill>
                <a:latin typeface="Arial" charset="0"/>
              </a:defRPr>
            </a:lvl5pPr>
            <a:lvl6pPr marL="2456010" indent="-223274" eaLnBrk="0" fontAlgn="base" hangingPunct="0">
              <a:spcBef>
                <a:spcPct val="0"/>
              </a:spcBef>
              <a:spcAft>
                <a:spcPct val="0"/>
              </a:spcAft>
              <a:defRPr>
                <a:solidFill>
                  <a:schemeClr val="tx1"/>
                </a:solidFill>
                <a:latin typeface="Arial" charset="0"/>
              </a:defRPr>
            </a:lvl6pPr>
            <a:lvl7pPr marL="2902557" indent="-223274" eaLnBrk="0" fontAlgn="base" hangingPunct="0">
              <a:spcBef>
                <a:spcPct val="0"/>
              </a:spcBef>
              <a:spcAft>
                <a:spcPct val="0"/>
              </a:spcAft>
              <a:defRPr>
                <a:solidFill>
                  <a:schemeClr val="tx1"/>
                </a:solidFill>
                <a:latin typeface="Arial" charset="0"/>
              </a:defRPr>
            </a:lvl7pPr>
            <a:lvl8pPr marL="3349104" indent="-223274" eaLnBrk="0" fontAlgn="base" hangingPunct="0">
              <a:spcBef>
                <a:spcPct val="0"/>
              </a:spcBef>
              <a:spcAft>
                <a:spcPct val="0"/>
              </a:spcAft>
              <a:defRPr>
                <a:solidFill>
                  <a:schemeClr val="tx1"/>
                </a:solidFill>
                <a:latin typeface="Arial" charset="0"/>
              </a:defRPr>
            </a:lvl8pPr>
            <a:lvl9pPr marL="3795652" indent="-223274" eaLnBrk="0" fontAlgn="base" hangingPunct="0">
              <a:spcBef>
                <a:spcPct val="0"/>
              </a:spcBef>
              <a:spcAft>
                <a:spcPct val="0"/>
              </a:spcAft>
              <a:defRPr>
                <a:solidFill>
                  <a:schemeClr val="tx1"/>
                </a:solidFill>
                <a:latin typeface="Arial" charset="0"/>
              </a:defRPr>
            </a:lvl9pPr>
          </a:lstStyle>
          <a:p>
            <a:pPr eaLnBrk="1" hangingPunct="1"/>
            <a:fld id="{11BFA0AD-22CB-4175-B3CB-D531885B2A64}" type="slidenum">
              <a:rPr lang="en-US" altLang="en-US" smtClean="0"/>
              <a:pPr eaLnBrk="1" hangingPunct="1"/>
              <a:t>5</a:t>
            </a:fld>
            <a:endParaRPr lang="en-US" altLang="en-US" dirty="0" smtClean="0"/>
          </a:p>
        </p:txBody>
      </p:sp>
      <p:pic>
        <p:nvPicPr>
          <p:cNvPr id="5" name="Picture 12" descr="transport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4008" y="6179251"/>
            <a:ext cx="2097968" cy="680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8011518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04879" y="39734"/>
            <a:ext cx="8134243" cy="1059146"/>
          </a:xfrm>
        </p:spPr>
        <p:txBody>
          <a:bodyPr/>
          <a:lstStyle/>
          <a:p>
            <a:pPr eaLnBrk="1" hangingPunct="1"/>
            <a:r>
              <a:rPr lang="en-GB" altLang="en-US" b="1" dirty="0" smtClean="0"/>
              <a:t>Objectives</a:t>
            </a:r>
          </a:p>
        </p:txBody>
      </p:sp>
      <p:sp>
        <p:nvSpPr>
          <p:cNvPr id="5123" name="Content Placeholder 2"/>
          <p:cNvSpPr>
            <a:spLocks noGrp="1"/>
          </p:cNvSpPr>
          <p:nvPr>
            <p:ph idx="1"/>
          </p:nvPr>
        </p:nvSpPr>
        <p:spPr>
          <a:xfrm>
            <a:off x="107505" y="816440"/>
            <a:ext cx="8531618" cy="5278471"/>
          </a:xfrm>
        </p:spPr>
        <p:txBody>
          <a:bodyPr>
            <a:normAutofit lnSpcReduction="10000"/>
          </a:bodyPr>
          <a:lstStyle/>
          <a:p>
            <a:pPr lvl="1" algn="just">
              <a:buFont typeface="Arial" charset="0"/>
              <a:buChar char="–"/>
              <a:defRPr/>
            </a:pPr>
            <a:r>
              <a:rPr lang="en-ZA" altLang="en-US" sz="2372" dirty="0">
                <a:latin typeface="Arial" charset="0"/>
                <a:cs typeface="Arial" charset="0"/>
              </a:rPr>
              <a:t>To </a:t>
            </a:r>
            <a:r>
              <a:rPr lang="en-ZA" altLang="en-US" sz="2372" b="1" dirty="0">
                <a:latin typeface="Arial" charset="0"/>
                <a:cs typeface="Arial" charset="0"/>
              </a:rPr>
              <a:t>improve access to quality education </a:t>
            </a:r>
            <a:r>
              <a:rPr lang="en-ZA" altLang="en-US" sz="2372" dirty="0">
                <a:latin typeface="Arial" charset="0"/>
                <a:cs typeface="Arial" charset="0"/>
              </a:rPr>
              <a:t>by providing safe, decent, effective, and integrated sustainable learner transport;</a:t>
            </a:r>
          </a:p>
          <a:p>
            <a:pPr lvl="1" algn="just">
              <a:buFont typeface="Arial" charset="0"/>
              <a:buChar char="–"/>
              <a:defRPr/>
            </a:pPr>
            <a:r>
              <a:rPr lang="en-ZA" altLang="en-US" sz="2372" dirty="0">
                <a:latin typeface="Arial" charset="0"/>
                <a:cs typeface="Arial" charset="0"/>
              </a:rPr>
              <a:t>To improve access to quality education through a </a:t>
            </a:r>
            <a:r>
              <a:rPr lang="en-ZA" altLang="en-US" sz="2372" b="1" dirty="0">
                <a:latin typeface="Arial" charset="0"/>
                <a:cs typeface="Arial" charset="0"/>
              </a:rPr>
              <a:t>coordinated and aligned transport system</a:t>
            </a:r>
            <a:r>
              <a:rPr lang="en-ZA" altLang="en-US" sz="2372" dirty="0">
                <a:latin typeface="Arial" charset="0"/>
                <a:cs typeface="Arial" charset="0"/>
              </a:rPr>
              <a:t>;</a:t>
            </a:r>
          </a:p>
          <a:p>
            <a:pPr lvl="1" algn="just">
              <a:buFont typeface="Arial" charset="0"/>
              <a:buChar char="–"/>
              <a:defRPr/>
            </a:pPr>
            <a:r>
              <a:rPr lang="en-ZA" altLang="en-US" sz="2372" dirty="0">
                <a:latin typeface="Arial" charset="0"/>
                <a:cs typeface="Arial" charset="0"/>
              </a:rPr>
              <a:t>To improve planning and implementation of an </a:t>
            </a:r>
            <a:r>
              <a:rPr lang="en-ZA" altLang="en-US" sz="2372" b="1" dirty="0">
                <a:latin typeface="Arial" charset="0"/>
                <a:cs typeface="Arial" charset="0"/>
              </a:rPr>
              <a:t>integrated learner transport service</a:t>
            </a:r>
            <a:r>
              <a:rPr lang="en-ZA" altLang="en-US" sz="2372" dirty="0">
                <a:latin typeface="Arial" charset="0"/>
                <a:cs typeface="Arial" charset="0"/>
              </a:rPr>
              <a:t>;</a:t>
            </a:r>
            <a:endParaRPr lang="en-US" altLang="en-US" sz="2372" dirty="0">
              <a:latin typeface="Arial" charset="0"/>
              <a:cs typeface="Arial" charset="0"/>
            </a:endParaRPr>
          </a:p>
          <a:p>
            <a:pPr lvl="1" algn="just">
              <a:buFont typeface="Arial" charset="0"/>
              <a:buChar char="–"/>
              <a:defRPr/>
            </a:pPr>
            <a:r>
              <a:rPr lang="en-ZA" altLang="en-US" sz="2372" dirty="0">
                <a:latin typeface="Arial" charset="0"/>
                <a:cs typeface="Arial" charset="0"/>
              </a:rPr>
              <a:t>To </a:t>
            </a:r>
            <a:r>
              <a:rPr lang="en-ZA" altLang="en-US" sz="2372" b="1" dirty="0">
                <a:latin typeface="Arial" charset="0"/>
                <a:cs typeface="Arial" charset="0"/>
              </a:rPr>
              <a:t>manage and oversee the implementation </a:t>
            </a:r>
            <a:r>
              <a:rPr lang="en-ZA" altLang="en-US" sz="2372" dirty="0">
                <a:latin typeface="Arial" charset="0"/>
                <a:cs typeface="Arial" charset="0"/>
              </a:rPr>
              <a:t>of an integrated learner transport service;</a:t>
            </a:r>
            <a:endParaRPr lang="en-US" altLang="en-US" sz="2372" b="1" dirty="0">
              <a:latin typeface="Arial" charset="0"/>
              <a:cs typeface="Arial" charset="0"/>
            </a:endParaRPr>
          </a:p>
          <a:p>
            <a:pPr lvl="1" algn="just">
              <a:buFont typeface="Arial" charset="0"/>
              <a:buChar char="–"/>
              <a:defRPr/>
            </a:pPr>
            <a:r>
              <a:rPr lang="en-ZA" altLang="en-US" sz="2372" dirty="0">
                <a:latin typeface="Arial" charset="0"/>
                <a:cs typeface="Arial" charset="0"/>
              </a:rPr>
              <a:t>To </a:t>
            </a:r>
            <a:r>
              <a:rPr lang="en-ZA" altLang="en-US" sz="2372" b="1" dirty="0">
                <a:latin typeface="Arial" charset="0"/>
                <a:cs typeface="Arial" charset="0"/>
              </a:rPr>
              <a:t>ensure an effective management </a:t>
            </a:r>
            <a:r>
              <a:rPr lang="en-ZA" altLang="en-US" sz="2372" dirty="0">
                <a:latin typeface="Arial" charset="0"/>
                <a:cs typeface="Arial" charset="0"/>
              </a:rPr>
              <a:t>of learner transport system; and </a:t>
            </a:r>
            <a:endParaRPr lang="en-US" altLang="en-US" sz="2372" b="1" dirty="0">
              <a:latin typeface="Arial" charset="0"/>
              <a:cs typeface="Arial" charset="0"/>
            </a:endParaRPr>
          </a:p>
          <a:p>
            <a:pPr lvl="1" algn="just">
              <a:buFont typeface="Arial" charset="0"/>
              <a:buChar char="–"/>
              <a:defRPr/>
            </a:pPr>
            <a:r>
              <a:rPr lang="en-ZA" altLang="en-US" sz="2372" dirty="0">
                <a:latin typeface="Arial" charset="0"/>
                <a:cs typeface="Arial" charset="0"/>
              </a:rPr>
              <a:t>To provide for a </a:t>
            </a:r>
            <a:r>
              <a:rPr lang="en-ZA" altLang="en-US" sz="2372" b="1" dirty="0">
                <a:latin typeface="Arial" charset="0"/>
                <a:cs typeface="Arial" charset="0"/>
              </a:rPr>
              <a:t>safe and secure transport environment </a:t>
            </a:r>
            <a:r>
              <a:rPr lang="en-ZA" altLang="en-US" sz="2372" dirty="0">
                <a:latin typeface="Arial" charset="0"/>
                <a:cs typeface="Arial" charset="0"/>
              </a:rPr>
              <a:t>for learners through co-operation and collaboration with law enforcement authorities.</a:t>
            </a:r>
            <a:endParaRPr lang="en-US" altLang="en-US" sz="2372" dirty="0">
              <a:latin typeface="Arial" charset="0"/>
              <a:cs typeface="Arial" charset="0"/>
            </a:endParaRPr>
          </a:p>
        </p:txBody>
      </p:sp>
      <p:pic>
        <p:nvPicPr>
          <p:cNvPr id="4" name="Picture 12" descr="transport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6155907"/>
            <a:ext cx="2169976" cy="703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05364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2976" y="39733"/>
            <a:ext cx="9038048" cy="988537"/>
          </a:xfrm>
        </p:spPr>
        <p:txBody>
          <a:bodyPr/>
          <a:lstStyle/>
          <a:p>
            <a:pPr eaLnBrk="1" hangingPunct="1"/>
            <a:r>
              <a:rPr lang="en-GB" altLang="en-US" b="1" dirty="0" smtClean="0"/>
              <a:t>Desired Outcomes </a:t>
            </a:r>
          </a:p>
        </p:txBody>
      </p:sp>
      <p:sp>
        <p:nvSpPr>
          <p:cNvPr id="8195" name="Content Placeholder 2"/>
          <p:cNvSpPr>
            <a:spLocks noGrp="1"/>
          </p:cNvSpPr>
          <p:nvPr>
            <p:ph idx="1"/>
          </p:nvPr>
        </p:nvSpPr>
        <p:spPr>
          <a:xfrm>
            <a:off x="504879" y="1009440"/>
            <a:ext cx="8134243" cy="5085471"/>
          </a:xfrm>
        </p:spPr>
        <p:txBody>
          <a:bodyPr/>
          <a:lstStyle/>
          <a:p>
            <a:pPr lvl="1" algn="just">
              <a:buFont typeface="Arial" charset="0"/>
              <a:buChar char="–"/>
              <a:defRPr/>
            </a:pPr>
            <a:r>
              <a:rPr lang="en-GB" altLang="en-US" dirty="0" smtClean="0"/>
              <a:t> </a:t>
            </a:r>
            <a:r>
              <a:rPr lang="en-GB" altLang="en-US" sz="2372" b="1" dirty="0">
                <a:latin typeface="Arial" charset="0"/>
                <a:cs typeface="Arial" charset="0"/>
              </a:rPr>
              <a:t>Timeous delivery </a:t>
            </a:r>
            <a:r>
              <a:rPr lang="en-GB" altLang="en-US" sz="2372" dirty="0">
                <a:latin typeface="Arial" charset="0"/>
                <a:cs typeface="Arial" charset="0"/>
              </a:rPr>
              <a:t>of service;</a:t>
            </a:r>
            <a:endParaRPr lang="en-US" altLang="en-US" sz="2372" b="1" dirty="0">
              <a:latin typeface="Arial" charset="0"/>
              <a:cs typeface="Arial" charset="0"/>
            </a:endParaRPr>
          </a:p>
          <a:p>
            <a:pPr lvl="1" algn="just">
              <a:buFont typeface="Arial" charset="0"/>
              <a:buChar char="–"/>
              <a:defRPr/>
            </a:pPr>
            <a:r>
              <a:rPr lang="en-GB" altLang="en-US" sz="2372" dirty="0">
                <a:latin typeface="Arial" charset="0"/>
                <a:cs typeface="Arial" charset="0"/>
              </a:rPr>
              <a:t>Rate of road </a:t>
            </a:r>
            <a:r>
              <a:rPr lang="en-GB" altLang="en-US" sz="2372" b="1" dirty="0">
                <a:latin typeface="Arial" charset="0"/>
                <a:cs typeface="Arial" charset="0"/>
              </a:rPr>
              <a:t>accidents reduced</a:t>
            </a:r>
            <a:r>
              <a:rPr lang="en-GB" altLang="en-US" sz="2372" dirty="0">
                <a:latin typeface="Arial" charset="0"/>
                <a:cs typeface="Arial" charset="0"/>
              </a:rPr>
              <a:t>;</a:t>
            </a:r>
            <a:endParaRPr lang="en-US" altLang="en-US" sz="2372" b="1" dirty="0">
              <a:latin typeface="Arial" charset="0"/>
              <a:cs typeface="Arial" charset="0"/>
            </a:endParaRPr>
          </a:p>
          <a:p>
            <a:pPr lvl="1" algn="just">
              <a:buFont typeface="Arial" charset="0"/>
              <a:buChar char="–"/>
              <a:defRPr/>
            </a:pPr>
            <a:r>
              <a:rPr lang="en-GB" altLang="en-US" sz="2372" dirty="0">
                <a:latin typeface="Arial" charset="0"/>
                <a:cs typeface="Arial" charset="0"/>
              </a:rPr>
              <a:t>A </a:t>
            </a:r>
            <a:r>
              <a:rPr lang="en-GB" altLang="en-US" sz="2372" b="1" dirty="0">
                <a:latin typeface="Arial" charset="0"/>
                <a:cs typeface="Arial" charset="0"/>
              </a:rPr>
              <a:t>coordinated approach </a:t>
            </a:r>
            <a:r>
              <a:rPr lang="en-GB" altLang="en-US" sz="2372" dirty="0">
                <a:latin typeface="Arial" charset="0"/>
                <a:cs typeface="Arial" charset="0"/>
              </a:rPr>
              <a:t>in relation to planning and implementation; </a:t>
            </a:r>
            <a:endParaRPr lang="en-US" altLang="en-US" sz="2372" b="1" dirty="0">
              <a:latin typeface="Arial" charset="0"/>
              <a:cs typeface="Arial" charset="0"/>
            </a:endParaRPr>
          </a:p>
          <a:p>
            <a:pPr lvl="1" algn="just">
              <a:buFont typeface="Arial" charset="0"/>
              <a:buChar char="–"/>
              <a:defRPr/>
            </a:pPr>
            <a:r>
              <a:rPr lang="en-GB" altLang="en-US" sz="2372" dirty="0">
                <a:latin typeface="Arial" charset="0"/>
                <a:cs typeface="Arial" charset="0"/>
              </a:rPr>
              <a:t>Learner transport operators that </a:t>
            </a:r>
            <a:r>
              <a:rPr lang="en-GB" altLang="en-US" sz="2372" b="1" dirty="0">
                <a:latin typeface="Arial" charset="0"/>
                <a:cs typeface="Arial" charset="0"/>
              </a:rPr>
              <a:t>adhere to road traffic regulations;</a:t>
            </a:r>
            <a:endParaRPr lang="en-US" altLang="en-US" sz="2372" b="1" dirty="0">
              <a:latin typeface="Arial" charset="0"/>
              <a:cs typeface="Arial" charset="0"/>
            </a:endParaRPr>
          </a:p>
          <a:p>
            <a:pPr lvl="1" algn="just">
              <a:buFont typeface="Arial" charset="0"/>
              <a:buChar char="–"/>
              <a:defRPr/>
            </a:pPr>
            <a:r>
              <a:rPr lang="en-GB" altLang="en-US" sz="2372" b="1" dirty="0">
                <a:latin typeface="Arial" charset="0"/>
                <a:cs typeface="Arial" charset="0"/>
              </a:rPr>
              <a:t>Vehicle maintenance </a:t>
            </a:r>
            <a:r>
              <a:rPr lang="en-GB" altLang="en-US" sz="2372" dirty="0">
                <a:latin typeface="Arial" charset="0"/>
                <a:cs typeface="Arial" charset="0"/>
              </a:rPr>
              <a:t>plan and </a:t>
            </a:r>
            <a:r>
              <a:rPr lang="en-GB" altLang="en-US" sz="2372" b="1" dirty="0">
                <a:latin typeface="Arial" charset="0"/>
                <a:cs typeface="Arial" charset="0"/>
              </a:rPr>
              <a:t>technical support </a:t>
            </a:r>
            <a:r>
              <a:rPr lang="en-GB" altLang="en-US" sz="2372" dirty="0">
                <a:latin typeface="Arial" charset="0"/>
                <a:cs typeface="Arial" charset="0"/>
              </a:rPr>
              <a:t>for emergencies; </a:t>
            </a:r>
          </a:p>
          <a:p>
            <a:pPr lvl="1" algn="just">
              <a:buFont typeface="Arial" charset="0"/>
              <a:buChar char="–"/>
              <a:defRPr/>
            </a:pPr>
            <a:r>
              <a:rPr lang="en-GB" altLang="en-US" sz="2372" dirty="0">
                <a:latin typeface="Arial" charset="0"/>
                <a:cs typeface="Arial" charset="0"/>
              </a:rPr>
              <a:t>Viable and sustainable operations; </a:t>
            </a:r>
            <a:endParaRPr lang="en-US" altLang="en-US" sz="2372" b="1" dirty="0">
              <a:latin typeface="Arial" charset="0"/>
              <a:cs typeface="Arial" charset="0"/>
            </a:endParaRPr>
          </a:p>
          <a:p>
            <a:pPr lvl="1" algn="just">
              <a:buFont typeface="Arial" charset="0"/>
              <a:buChar char="–"/>
              <a:defRPr/>
            </a:pPr>
            <a:r>
              <a:rPr lang="en-GB" altLang="en-US" sz="2372" b="1" dirty="0">
                <a:latin typeface="Arial" charset="0"/>
                <a:cs typeface="Arial" charset="0"/>
              </a:rPr>
              <a:t>Uniformity of services </a:t>
            </a:r>
            <a:r>
              <a:rPr lang="en-GB" altLang="en-US" sz="2372" dirty="0">
                <a:latin typeface="Arial" charset="0"/>
                <a:cs typeface="Arial" charset="0"/>
              </a:rPr>
              <a:t>and tariff structure; and </a:t>
            </a:r>
            <a:endParaRPr lang="en-US" altLang="en-US" sz="2372" b="1" dirty="0">
              <a:latin typeface="Arial" charset="0"/>
              <a:cs typeface="Arial" charset="0"/>
            </a:endParaRPr>
          </a:p>
          <a:p>
            <a:pPr lvl="1" algn="just">
              <a:buFont typeface="Arial" charset="0"/>
              <a:buChar char="–"/>
              <a:defRPr/>
            </a:pPr>
            <a:r>
              <a:rPr lang="en-GB" altLang="en-US" sz="2372" dirty="0">
                <a:latin typeface="Arial" charset="0"/>
                <a:cs typeface="Arial" charset="0"/>
              </a:rPr>
              <a:t>A coherent performance monitoring system.</a:t>
            </a:r>
            <a:endParaRPr lang="en-GB" altLang="en-US" sz="2372" b="1" dirty="0">
              <a:latin typeface="Arial" charset="0"/>
              <a:cs typeface="Arial" charset="0"/>
            </a:endParaRPr>
          </a:p>
          <a:p>
            <a:pPr eaLnBrk="1" hangingPunct="1">
              <a:buFont typeface="Arial" charset="0"/>
              <a:buNone/>
              <a:defRPr/>
            </a:pPr>
            <a:endParaRPr lang="en-GB" altLang="en-US" dirty="0" smtClean="0"/>
          </a:p>
        </p:txBody>
      </p:sp>
      <p:pic>
        <p:nvPicPr>
          <p:cNvPr id="4" name="Picture 12" descr="transport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6155907"/>
            <a:ext cx="2169976" cy="703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49190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2976" y="39733"/>
            <a:ext cx="9038048" cy="988537"/>
          </a:xfrm>
        </p:spPr>
        <p:txBody>
          <a:bodyPr/>
          <a:lstStyle/>
          <a:p>
            <a:pPr eaLnBrk="1" hangingPunct="1"/>
            <a:r>
              <a:rPr lang="en-GB" altLang="en-US" b="1" dirty="0" smtClean="0"/>
              <a:t>Institutional Framework</a:t>
            </a:r>
          </a:p>
        </p:txBody>
      </p:sp>
      <p:graphicFrame>
        <p:nvGraphicFramePr>
          <p:cNvPr id="3" name="Table 2"/>
          <p:cNvGraphicFramePr>
            <a:graphicFrameLocks noGrp="1"/>
          </p:cNvGraphicFramePr>
          <p:nvPr>
            <p:extLst>
              <p:ext uri="{D42A27DB-BD31-4B8C-83A1-F6EECF244321}">
                <p14:modId xmlns:p14="http://schemas.microsoft.com/office/powerpoint/2010/main" xmlns="" val="1652190866"/>
              </p:ext>
            </p:extLst>
          </p:nvPr>
        </p:nvGraphicFramePr>
        <p:xfrm>
          <a:off x="539552" y="1028270"/>
          <a:ext cx="7544406" cy="4700932"/>
        </p:xfrm>
        <a:graphic>
          <a:graphicData uri="http://schemas.openxmlformats.org/drawingml/2006/table">
            <a:tbl>
              <a:tblPr firstRow="1" bandRow="1">
                <a:tableStyleId>{5C22544A-7EE6-4342-B048-85BDC9FD1C3A}</a:tableStyleId>
              </a:tblPr>
              <a:tblGrid>
                <a:gridCol w="3416335">
                  <a:extLst>
                    <a:ext uri="{9D8B030D-6E8A-4147-A177-3AD203B41FA5}">
                      <a16:colId xmlns:a16="http://schemas.microsoft.com/office/drawing/2014/main" xmlns="" val="20000"/>
                    </a:ext>
                  </a:extLst>
                </a:gridCol>
                <a:gridCol w="4128071">
                  <a:extLst>
                    <a:ext uri="{9D8B030D-6E8A-4147-A177-3AD203B41FA5}">
                      <a16:colId xmlns:a16="http://schemas.microsoft.com/office/drawing/2014/main" xmlns="" val="20001"/>
                    </a:ext>
                  </a:extLst>
                </a:gridCol>
              </a:tblGrid>
              <a:tr h="528522">
                <a:tc>
                  <a:txBody>
                    <a:bodyPr/>
                    <a:lstStyle/>
                    <a:p>
                      <a:r>
                        <a:rPr lang="en-US" sz="2300" dirty="0" smtClean="0"/>
                        <a:t>PROVINCE</a:t>
                      </a:r>
                      <a:endParaRPr lang="en-US" sz="2300" dirty="0"/>
                    </a:p>
                  </a:txBody>
                  <a:tcPr marL="90380" marR="90380" marT="45191" marB="45191"/>
                </a:tc>
                <a:tc>
                  <a:txBody>
                    <a:bodyPr/>
                    <a:lstStyle/>
                    <a:p>
                      <a:r>
                        <a:rPr lang="en-US" sz="2300" dirty="0" smtClean="0"/>
                        <a:t>IMPLEMENTING DEPARTMENT</a:t>
                      </a:r>
                      <a:endParaRPr lang="en-US" sz="2300" dirty="0"/>
                    </a:p>
                  </a:txBody>
                  <a:tcPr marL="90380" marR="90380" marT="45191" marB="45191"/>
                </a:tc>
                <a:extLst>
                  <a:ext uri="{0D108BD9-81ED-4DB2-BD59-A6C34878D82A}">
                    <a16:rowId xmlns:a16="http://schemas.microsoft.com/office/drawing/2014/main" xmlns="" val="10000"/>
                  </a:ext>
                </a:extLst>
              </a:tr>
              <a:tr h="460712">
                <a:tc>
                  <a:txBody>
                    <a:bodyPr/>
                    <a:lstStyle/>
                    <a:p>
                      <a:pPr marL="0" marR="0">
                        <a:lnSpc>
                          <a:spcPts val="1400"/>
                        </a:lnSpc>
                        <a:spcBef>
                          <a:spcPts val="0"/>
                        </a:spcBef>
                        <a:spcAft>
                          <a:spcPts val="0"/>
                        </a:spcAft>
                      </a:pPr>
                      <a:r>
                        <a:rPr lang="en-ZA" sz="2300" b="1" spc="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Eastern Cape</a:t>
                      </a:r>
                      <a:endParaRPr lang="en-US" sz="2300" spc="3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786" marR="67786" marT="0" marB="0" anchor="ctr"/>
                </a:tc>
                <a:tc>
                  <a:txBody>
                    <a:bodyPr/>
                    <a:lstStyle/>
                    <a:p>
                      <a:r>
                        <a:rPr lang="en-US" sz="2300" dirty="0" smtClean="0"/>
                        <a:t>Transport</a:t>
                      </a:r>
                      <a:endParaRPr lang="en-US" sz="2300" dirty="0"/>
                    </a:p>
                  </a:txBody>
                  <a:tcPr marL="90380" marR="90380" marT="45191" marB="45191"/>
                </a:tc>
                <a:extLst>
                  <a:ext uri="{0D108BD9-81ED-4DB2-BD59-A6C34878D82A}">
                    <a16:rowId xmlns:a16="http://schemas.microsoft.com/office/drawing/2014/main" xmlns="" val="10001"/>
                  </a:ext>
                </a:extLst>
              </a:tr>
              <a:tr h="460712">
                <a:tc>
                  <a:txBody>
                    <a:bodyPr/>
                    <a:lstStyle/>
                    <a:p>
                      <a:pPr marL="0" marR="0">
                        <a:lnSpc>
                          <a:spcPts val="1400"/>
                        </a:lnSpc>
                        <a:spcBef>
                          <a:spcPts val="0"/>
                        </a:spcBef>
                        <a:spcAft>
                          <a:spcPts val="0"/>
                        </a:spcAft>
                      </a:pPr>
                      <a:r>
                        <a:rPr lang="en-ZA" sz="2300" b="1" spc="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Free State</a:t>
                      </a:r>
                      <a:endParaRPr lang="en-US" sz="2300" spc="3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786" marR="67786" marT="0" marB="0" anchor="ctr"/>
                </a:tc>
                <a:tc>
                  <a:txBody>
                    <a:bodyPr/>
                    <a:lstStyle/>
                    <a:p>
                      <a:r>
                        <a:rPr lang="en-US" sz="2300" dirty="0" smtClean="0"/>
                        <a:t>Transport</a:t>
                      </a:r>
                      <a:endParaRPr lang="en-US" sz="2300" dirty="0"/>
                    </a:p>
                  </a:txBody>
                  <a:tcPr marL="90380" marR="90380" marT="45191" marB="45191"/>
                </a:tc>
                <a:extLst>
                  <a:ext uri="{0D108BD9-81ED-4DB2-BD59-A6C34878D82A}">
                    <a16:rowId xmlns:a16="http://schemas.microsoft.com/office/drawing/2014/main" xmlns="" val="10002"/>
                  </a:ext>
                </a:extLst>
              </a:tr>
              <a:tr h="460712">
                <a:tc>
                  <a:txBody>
                    <a:bodyPr/>
                    <a:lstStyle/>
                    <a:p>
                      <a:pPr marL="0" marR="0">
                        <a:lnSpc>
                          <a:spcPts val="1400"/>
                        </a:lnSpc>
                        <a:spcBef>
                          <a:spcPts val="0"/>
                        </a:spcBef>
                        <a:spcAft>
                          <a:spcPts val="0"/>
                        </a:spcAft>
                      </a:pPr>
                      <a:r>
                        <a:rPr lang="en-ZA" sz="2300" b="1" spc="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Gauteng</a:t>
                      </a:r>
                      <a:endParaRPr lang="en-US" sz="2300" spc="3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786" marR="67786" marT="0" marB="0" anchor="ctr"/>
                </a:tc>
                <a:tc>
                  <a:txBody>
                    <a:bodyPr/>
                    <a:lstStyle/>
                    <a:p>
                      <a:r>
                        <a:rPr lang="en-US" sz="2300" dirty="0" smtClean="0"/>
                        <a:t>Education</a:t>
                      </a:r>
                      <a:endParaRPr lang="en-US" sz="2300" dirty="0"/>
                    </a:p>
                  </a:txBody>
                  <a:tcPr marL="90380" marR="90380" marT="45191" marB="45191">
                    <a:solidFill>
                      <a:schemeClr val="bg1">
                        <a:lumMod val="75000"/>
                      </a:schemeClr>
                    </a:solidFill>
                  </a:tcPr>
                </a:tc>
                <a:extLst>
                  <a:ext uri="{0D108BD9-81ED-4DB2-BD59-A6C34878D82A}">
                    <a16:rowId xmlns:a16="http://schemas.microsoft.com/office/drawing/2014/main" xmlns="" val="10003"/>
                  </a:ext>
                </a:extLst>
              </a:tr>
              <a:tr h="486714">
                <a:tc>
                  <a:txBody>
                    <a:bodyPr/>
                    <a:lstStyle/>
                    <a:p>
                      <a:pPr marL="0" marR="0">
                        <a:lnSpc>
                          <a:spcPts val="1400"/>
                        </a:lnSpc>
                        <a:spcBef>
                          <a:spcPts val="0"/>
                        </a:spcBef>
                        <a:spcAft>
                          <a:spcPts val="0"/>
                        </a:spcAft>
                      </a:pPr>
                      <a:r>
                        <a:rPr lang="en-ZA" sz="2300" b="1" spc="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KwaZulu-Natal</a:t>
                      </a:r>
                      <a:endParaRPr lang="en-US" sz="2300" spc="3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786" marR="67786" marT="0" marB="0" anchor="ctr"/>
                </a:tc>
                <a:tc>
                  <a:txBody>
                    <a:bodyPr/>
                    <a:lstStyle/>
                    <a:p>
                      <a:r>
                        <a:rPr lang="en-US" sz="2300" dirty="0" smtClean="0"/>
                        <a:t>Education</a:t>
                      </a:r>
                      <a:endParaRPr lang="en-US" sz="2300" dirty="0"/>
                    </a:p>
                  </a:txBody>
                  <a:tcPr marL="90380" marR="90380" marT="45191" marB="45191">
                    <a:solidFill>
                      <a:schemeClr val="bg1">
                        <a:lumMod val="75000"/>
                      </a:schemeClr>
                    </a:solidFill>
                  </a:tcPr>
                </a:tc>
                <a:extLst>
                  <a:ext uri="{0D108BD9-81ED-4DB2-BD59-A6C34878D82A}">
                    <a16:rowId xmlns:a16="http://schemas.microsoft.com/office/drawing/2014/main" xmlns="" val="10004"/>
                  </a:ext>
                </a:extLst>
              </a:tr>
              <a:tr h="460712">
                <a:tc>
                  <a:txBody>
                    <a:bodyPr/>
                    <a:lstStyle/>
                    <a:p>
                      <a:pPr marL="0" marR="0">
                        <a:lnSpc>
                          <a:spcPts val="1400"/>
                        </a:lnSpc>
                        <a:spcBef>
                          <a:spcPts val="0"/>
                        </a:spcBef>
                        <a:spcAft>
                          <a:spcPts val="0"/>
                        </a:spcAft>
                      </a:pPr>
                      <a:r>
                        <a:rPr lang="en-ZA" sz="2300" b="1" spc="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Limpopo</a:t>
                      </a:r>
                      <a:endParaRPr lang="en-US" sz="2300" spc="3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786" marR="67786" marT="0" marB="0" anchor="ctr"/>
                </a:tc>
                <a:tc>
                  <a:txBody>
                    <a:bodyPr/>
                    <a:lstStyle/>
                    <a:p>
                      <a:r>
                        <a:rPr lang="en-US" sz="2300" dirty="0" smtClean="0"/>
                        <a:t>Education</a:t>
                      </a:r>
                      <a:endParaRPr lang="en-US" sz="2300" dirty="0"/>
                    </a:p>
                  </a:txBody>
                  <a:tcPr marL="90380" marR="90380" marT="45191" marB="45191">
                    <a:solidFill>
                      <a:schemeClr val="bg1">
                        <a:lumMod val="75000"/>
                      </a:schemeClr>
                    </a:solidFill>
                  </a:tcPr>
                </a:tc>
                <a:extLst>
                  <a:ext uri="{0D108BD9-81ED-4DB2-BD59-A6C34878D82A}">
                    <a16:rowId xmlns:a16="http://schemas.microsoft.com/office/drawing/2014/main" xmlns="" val="10005"/>
                  </a:ext>
                </a:extLst>
              </a:tr>
              <a:tr h="460712">
                <a:tc>
                  <a:txBody>
                    <a:bodyPr/>
                    <a:lstStyle/>
                    <a:p>
                      <a:pPr marL="0" marR="0">
                        <a:lnSpc>
                          <a:spcPts val="1400"/>
                        </a:lnSpc>
                        <a:spcBef>
                          <a:spcPts val="0"/>
                        </a:spcBef>
                        <a:spcAft>
                          <a:spcPts val="0"/>
                        </a:spcAft>
                      </a:pPr>
                      <a:r>
                        <a:rPr lang="en-ZA" sz="2300" b="1" spc="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Mpumalanga</a:t>
                      </a:r>
                      <a:endParaRPr lang="en-US" sz="2300" spc="3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786" marR="67786" marT="0" marB="0" anchor="ctr"/>
                </a:tc>
                <a:tc>
                  <a:txBody>
                    <a:bodyPr/>
                    <a:lstStyle/>
                    <a:p>
                      <a:r>
                        <a:rPr lang="en-US" sz="2300" dirty="0" smtClean="0"/>
                        <a:t>Transport</a:t>
                      </a:r>
                      <a:endParaRPr lang="en-US" sz="2300" dirty="0"/>
                    </a:p>
                  </a:txBody>
                  <a:tcPr marL="90380" marR="90380" marT="45191" marB="45191"/>
                </a:tc>
                <a:extLst>
                  <a:ext uri="{0D108BD9-81ED-4DB2-BD59-A6C34878D82A}">
                    <a16:rowId xmlns:a16="http://schemas.microsoft.com/office/drawing/2014/main" xmlns="" val="10006"/>
                  </a:ext>
                </a:extLst>
              </a:tr>
              <a:tr h="460712">
                <a:tc>
                  <a:txBody>
                    <a:bodyPr/>
                    <a:lstStyle/>
                    <a:p>
                      <a:pPr marL="0" marR="0">
                        <a:lnSpc>
                          <a:spcPts val="1400"/>
                        </a:lnSpc>
                        <a:spcBef>
                          <a:spcPts val="0"/>
                        </a:spcBef>
                        <a:spcAft>
                          <a:spcPts val="0"/>
                        </a:spcAft>
                      </a:pPr>
                      <a:r>
                        <a:rPr lang="en-ZA" sz="2300" b="1" spc="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Northern Cape</a:t>
                      </a:r>
                      <a:endParaRPr lang="en-US" sz="2300" spc="3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786" marR="67786" marT="0" marB="0" anchor="ctr"/>
                </a:tc>
                <a:tc>
                  <a:txBody>
                    <a:bodyPr/>
                    <a:lstStyle/>
                    <a:p>
                      <a:r>
                        <a:rPr lang="en-US" sz="2300" dirty="0" smtClean="0"/>
                        <a:t>Transport</a:t>
                      </a:r>
                      <a:endParaRPr lang="en-US" sz="2300" dirty="0"/>
                    </a:p>
                  </a:txBody>
                  <a:tcPr marL="90380" marR="90380" marT="45191" marB="45191"/>
                </a:tc>
                <a:extLst>
                  <a:ext uri="{0D108BD9-81ED-4DB2-BD59-A6C34878D82A}">
                    <a16:rowId xmlns:a16="http://schemas.microsoft.com/office/drawing/2014/main" xmlns="" val="10007"/>
                  </a:ext>
                </a:extLst>
              </a:tr>
              <a:tr h="460712">
                <a:tc>
                  <a:txBody>
                    <a:bodyPr/>
                    <a:lstStyle/>
                    <a:p>
                      <a:pPr marL="0" marR="0">
                        <a:lnSpc>
                          <a:spcPts val="1400"/>
                        </a:lnSpc>
                        <a:spcBef>
                          <a:spcPts val="0"/>
                        </a:spcBef>
                        <a:spcAft>
                          <a:spcPts val="0"/>
                        </a:spcAft>
                      </a:pPr>
                      <a:r>
                        <a:rPr lang="en-ZA" sz="2300" b="1" spc="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North West</a:t>
                      </a:r>
                      <a:endParaRPr lang="en-US" sz="2300" spc="3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786" marR="67786" marT="0" marB="0" anchor="ctr"/>
                </a:tc>
                <a:tc>
                  <a:txBody>
                    <a:bodyPr/>
                    <a:lstStyle/>
                    <a:p>
                      <a:r>
                        <a:rPr lang="en-US" sz="2300" dirty="0" smtClean="0"/>
                        <a:t>Transport</a:t>
                      </a:r>
                      <a:endParaRPr lang="en-US" sz="2300" dirty="0"/>
                    </a:p>
                  </a:txBody>
                  <a:tcPr marL="90380" marR="90380" marT="45191" marB="45191"/>
                </a:tc>
                <a:extLst>
                  <a:ext uri="{0D108BD9-81ED-4DB2-BD59-A6C34878D82A}">
                    <a16:rowId xmlns:a16="http://schemas.microsoft.com/office/drawing/2014/main" xmlns="" val="10008"/>
                  </a:ext>
                </a:extLst>
              </a:tr>
              <a:tr h="460712">
                <a:tc>
                  <a:txBody>
                    <a:bodyPr/>
                    <a:lstStyle/>
                    <a:p>
                      <a:pPr marL="0" marR="0">
                        <a:lnSpc>
                          <a:spcPts val="1400"/>
                        </a:lnSpc>
                        <a:spcBef>
                          <a:spcPts val="0"/>
                        </a:spcBef>
                        <a:spcAft>
                          <a:spcPts val="0"/>
                        </a:spcAft>
                      </a:pPr>
                      <a:r>
                        <a:rPr lang="en-ZA" sz="2300" b="1" spc="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Western Cape</a:t>
                      </a:r>
                      <a:endParaRPr lang="en-US" sz="2300" spc="3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786" marR="67786" marT="0" marB="0" anchor="ctr"/>
                </a:tc>
                <a:tc>
                  <a:txBody>
                    <a:bodyPr/>
                    <a:lstStyle/>
                    <a:p>
                      <a:r>
                        <a:rPr lang="en-US" sz="2300" dirty="0" smtClean="0"/>
                        <a:t>Education</a:t>
                      </a:r>
                      <a:endParaRPr lang="en-US" sz="2300" dirty="0"/>
                    </a:p>
                  </a:txBody>
                  <a:tcPr marL="90380" marR="90380" marT="45191" marB="45191">
                    <a:solidFill>
                      <a:schemeClr val="bg1">
                        <a:lumMod val="75000"/>
                      </a:schemeClr>
                    </a:solidFill>
                  </a:tcPr>
                </a:tc>
                <a:extLst>
                  <a:ext uri="{0D108BD9-81ED-4DB2-BD59-A6C34878D82A}">
                    <a16:rowId xmlns:a16="http://schemas.microsoft.com/office/drawing/2014/main" xmlns="" val="10009"/>
                  </a:ext>
                </a:extLst>
              </a:tr>
            </a:tbl>
          </a:graphicData>
        </a:graphic>
      </p:graphicFrame>
      <p:pic>
        <p:nvPicPr>
          <p:cNvPr id="4" name="Picture 12" descr="transport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6155907"/>
            <a:ext cx="2169976" cy="703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44244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18" b="1" dirty="0"/>
              <a:t>Institutional Framework…</a:t>
            </a:r>
          </a:p>
        </p:txBody>
      </p:sp>
      <p:sp>
        <p:nvSpPr>
          <p:cNvPr id="3" name="Content Placeholder 2"/>
          <p:cNvSpPr>
            <a:spLocks noGrp="1"/>
          </p:cNvSpPr>
          <p:nvPr>
            <p:ph idx="1"/>
          </p:nvPr>
        </p:nvSpPr>
        <p:spPr>
          <a:xfrm>
            <a:off x="251520" y="1196753"/>
            <a:ext cx="8435280" cy="4929412"/>
          </a:xfrm>
        </p:spPr>
        <p:txBody>
          <a:bodyPr/>
          <a:lstStyle/>
          <a:p>
            <a:pPr algn="just"/>
            <a:r>
              <a:rPr lang="en-US" sz="1953" dirty="0"/>
              <a:t>The policy provides for the </a:t>
            </a:r>
            <a:r>
              <a:rPr lang="en-US" sz="1953" b="1" dirty="0"/>
              <a:t>establishment of the National Inter-Departmental Committee (NIDC)</a:t>
            </a:r>
            <a:r>
              <a:rPr lang="en-US" sz="1953" dirty="0"/>
              <a:t> to oversee the implementation of the learner transport </a:t>
            </a:r>
            <a:r>
              <a:rPr lang="en-US" sz="1953" dirty="0" err="1" smtClean="0"/>
              <a:t>programme</a:t>
            </a:r>
            <a:r>
              <a:rPr lang="en-US" sz="1953" dirty="0" smtClean="0"/>
              <a:t>.</a:t>
            </a:r>
            <a:endParaRPr lang="en-US" sz="1953" dirty="0"/>
          </a:p>
          <a:p>
            <a:pPr algn="just"/>
            <a:r>
              <a:rPr lang="en-US" sz="1953" dirty="0"/>
              <a:t>The committee is comprised of </a:t>
            </a:r>
            <a:r>
              <a:rPr lang="en-US" sz="1953" b="1" dirty="0"/>
              <a:t>national and </a:t>
            </a:r>
            <a:r>
              <a:rPr lang="en-US" sz="1953" b="1" dirty="0" smtClean="0"/>
              <a:t>Provincial </a:t>
            </a:r>
            <a:r>
              <a:rPr lang="en-US" sz="1953" b="1" dirty="0"/>
              <a:t>D</a:t>
            </a:r>
            <a:r>
              <a:rPr lang="en-US" sz="1953" b="1" dirty="0" smtClean="0"/>
              <a:t>epartments </a:t>
            </a:r>
            <a:r>
              <a:rPr lang="en-US" sz="1953" b="1" dirty="0"/>
              <a:t>of Transport and </a:t>
            </a:r>
            <a:r>
              <a:rPr lang="en-US" sz="1953" b="1" dirty="0" smtClean="0"/>
              <a:t>education</a:t>
            </a:r>
            <a:r>
              <a:rPr lang="en-US" sz="1953" dirty="0" smtClean="0"/>
              <a:t>.</a:t>
            </a:r>
            <a:endParaRPr lang="en-US" sz="1953" dirty="0"/>
          </a:p>
          <a:p>
            <a:pPr algn="just"/>
            <a:r>
              <a:rPr lang="en-US" sz="1953" dirty="0"/>
              <a:t>The </a:t>
            </a:r>
            <a:r>
              <a:rPr lang="en-US" sz="1953" b="1" dirty="0"/>
              <a:t>Committee meets on quarterly basis </a:t>
            </a:r>
            <a:r>
              <a:rPr lang="en-US" sz="1953" dirty="0"/>
              <a:t>to receive progress on the implementation of the learner transport </a:t>
            </a:r>
            <a:r>
              <a:rPr lang="en-US" sz="1953" dirty="0" err="1" smtClean="0"/>
              <a:t>programme</a:t>
            </a:r>
            <a:r>
              <a:rPr lang="en-US" sz="1953" dirty="0" smtClean="0"/>
              <a:t>.</a:t>
            </a:r>
            <a:endParaRPr lang="en-US" sz="1953" dirty="0"/>
          </a:p>
          <a:p>
            <a:pPr algn="just"/>
            <a:r>
              <a:rPr lang="en-US" sz="1953" dirty="0"/>
              <a:t>The committee </a:t>
            </a:r>
            <a:r>
              <a:rPr lang="en-US" sz="1953" b="1" dirty="0"/>
              <a:t>reports to the Ministers of Basic Education and Transport</a:t>
            </a:r>
            <a:r>
              <a:rPr lang="en-US" sz="1953" dirty="0"/>
              <a:t>.</a:t>
            </a:r>
          </a:p>
          <a:p>
            <a:pPr algn="just"/>
            <a:r>
              <a:rPr lang="en-US" sz="1953" dirty="0"/>
              <a:t>To this end, the NIDC has been </a:t>
            </a:r>
            <a:r>
              <a:rPr lang="en-US" sz="1953" dirty="0" smtClean="0"/>
              <a:t>established. </a:t>
            </a:r>
            <a:endParaRPr lang="en-US" sz="1953" dirty="0"/>
          </a:p>
          <a:p>
            <a:pPr algn="just"/>
            <a:r>
              <a:rPr lang="en-US" sz="1953" b="1" dirty="0"/>
              <a:t>Four (4) meetings </a:t>
            </a:r>
            <a:r>
              <a:rPr lang="en-US" sz="1953" dirty="0"/>
              <a:t>were held for the 2016/17 financial </a:t>
            </a:r>
            <a:r>
              <a:rPr lang="en-US" sz="1953" dirty="0" smtClean="0"/>
              <a:t>year. </a:t>
            </a:r>
          </a:p>
          <a:p>
            <a:pPr algn="just"/>
            <a:r>
              <a:rPr lang="en-US" sz="1953" dirty="0" smtClean="0"/>
              <a:t>The  </a:t>
            </a:r>
            <a:r>
              <a:rPr lang="en-US" sz="1953" b="1" dirty="0" smtClean="0"/>
              <a:t>1</a:t>
            </a:r>
            <a:r>
              <a:rPr lang="en-US" sz="1953" b="1" baseline="30000" dirty="0" smtClean="0"/>
              <a:t>st</a:t>
            </a:r>
            <a:r>
              <a:rPr lang="en-US" sz="1953" b="1" dirty="0" smtClean="0"/>
              <a:t> Quarter meeting </a:t>
            </a:r>
            <a:r>
              <a:rPr lang="en-US" sz="1953" dirty="0" smtClean="0"/>
              <a:t>for the 2017/18  financial year took place in July 2017. </a:t>
            </a:r>
            <a:endParaRPr lang="en-US" sz="1953" dirty="0"/>
          </a:p>
          <a:p>
            <a:pPr algn="just"/>
            <a:r>
              <a:rPr lang="en-US" sz="1953" b="1" dirty="0"/>
              <a:t>Reports</a:t>
            </a:r>
            <a:r>
              <a:rPr lang="en-US" sz="1953" dirty="0"/>
              <a:t> from the NIDC have been </a:t>
            </a:r>
            <a:r>
              <a:rPr lang="en-US" sz="1953" b="1" dirty="0"/>
              <a:t>submitted</a:t>
            </a:r>
            <a:r>
              <a:rPr lang="en-US" sz="1953" dirty="0"/>
              <a:t> to the Ministers </a:t>
            </a:r>
            <a:r>
              <a:rPr lang="en-US" sz="1953" dirty="0" smtClean="0"/>
              <a:t>.</a:t>
            </a:r>
            <a:endParaRPr lang="en-US" sz="1953" dirty="0"/>
          </a:p>
        </p:txBody>
      </p:sp>
      <p:sp>
        <p:nvSpPr>
          <p:cNvPr id="4" name="Slide Number Placeholder 3"/>
          <p:cNvSpPr>
            <a:spLocks noGrp="1"/>
          </p:cNvSpPr>
          <p:nvPr>
            <p:ph type="sldNum" sz="quarter" idx="12"/>
          </p:nvPr>
        </p:nvSpPr>
        <p:spPr/>
        <p:txBody>
          <a:bodyPr/>
          <a:lstStyle/>
          <a:p>
            <a:pPr>
              <a:defRPr/>
            </a:pPr>
            <a:fld id="{F22B4D0A-DD89-458D-AD4F-76ADB376C9E5}" type="slidenum">
              <a:rPr lang="en-US" smtClean="0"/>
              <a:pPr>
                <a:defRPr/>
              </a:pPr>
              <a:t>9</a:t>
            </a:fld>
            <a:endParaRPr lang="en-US" dirty="0"/>
          </a:p>
        </p:txBody>
      </p:sp>
      <p:pic>
        <p:nvPicPr>
          <p:cNvPr id="5" name="Picture 12" descr="transport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6155907"/>
            <a:ext cx="2169976" cy="703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436909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44188</TotalTime>
  <Words>1991</Words>
  <Application>Microsoft Office PowerPoint</Application>
  <PresentationFormat>On-screen Show (4:3)</PresentationFormat>
  <Paragraphs>474</Paragraphs>
  <Slides>28</Slides>
  <Notes>24</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Custom Design</vt:lpstr>
      <vt:lpstr>1_New DBE Presentation template</vt:lpstr>
      <vt:lpstr>2_New DBE Presentation template</vt:lpstr>
      <vt:lpstr>      </vt:lpstr>
      <vt:lpstr>Presentation Outline</vt:lpstr>
      <vt:lpstr>Purpose</vt:lpstr>
      <vt:lpstr>Background </vt:lpstr>
      <vt:lpstr>Key Elements of the Policy</vt:lpstr>
      <vt:lpstr>Objectives</vt:lpstr>
      <vt:lpstr>Desired Outcomes </vt:lpstr>
      <vt:lpstr>Institutional Framework</vt:lpstr>
      <vt:lpstr>Institutional Framework…</vt:lpstr>
      <vt:lpstr>Institutional Framework…</vt:lpstr>
      <vt:lpstr>Progress on National Learner Transport Programme</vt:lpstr>
      <vt:lpstr>Policy Implementation Progress  </vt:lpstr>
      <vt:lpstr>Policy Implementation Progress  </vt:lpstr>
      <vt:lpstr>Learners transported in  quarters 1 and 2 </vt:lpstr>
      <vt:lpstr>FINANCIAL PERFORMANCE Q1 and Q2 </vt:lpstr>
      <vt:lpstr>Incidents Reported Q2 </vt:lpstr>
      <vt:lpstr>Evaluation of National Learner Transport</vt:lpstr>
      <vt:lpstr>Evaluation of the Scholar Transport Programme</vt:lpstr>
      <vt:lpstr>Key Questions to be Addressed</vt:lpstr>
      <vt:lpstr>Stakeholders Identified</vt:lpstr>
      <vt:lpstr> Progress</vt:lpstr>
      <vt:lpstr>Key Challenges</vt:lpstr>
      <vt:lpstr>Key challenges </vt:lpstr>
      <vt:lpstr>Key challenges cont… </vt:lpstr>
      <vt:lpstr>Key challenges cont… </vt:lpstr>
      <vt:lpstr>Interventions</vt:lpstr>
      <vt:lpstr>Recommendation</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somgede.f</dc:creator>
  <cp:lastModifiedBy>PUMZA</cp:lastModifiedBy>
  <cp:revision>728</cp:revision>
  <cp:lastPrinted>2017-10-30T05:59:07Z</cp:lastPrinted>
  <dcterms:created xsi:type="dcterms:W3CDTF">2013-11-04T08:51:01Z</dcterms:created>
  <dcterms:modified xsi:type="dcterms:W3CDTF">2017-11-08T08:47:28Z</dcterms:modified>
</cp:coreProperties>
</file>