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302" r:id="rId4"/>
    <p:sldId id="303" r:id="rId5"/>
    <p:sldId id="304" r:id="rId6"/>
    <p:sldId id="305" r:id="rId7"/>
    <p:sldId id="295" r:id="rId8"/>
    <p:sldId id="293" r:id="rId9"/>
    <p:sldId id="294" r:id="rId10"/>
    <p:sldId id="300" r:id="rId11"/>
    <p:sldId id="297" r:id="rId12"/>
    <p:sldId id="279" r:id="rId13"/>
  </p:sldIdLst>
  <p:sldSz cx="9721850" cy="7200900"/>
  <p:notesSz cx="6858000" cy="9144000"/>
  <p:defaultTextStyle>
    <a:defPPr>
      <a:defRPr lang="en-US"/>
    </a:defPPr>
    <a:lvl1pPr marL="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43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87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430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574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717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861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0045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14800" algn="l" defTabSz="102870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68">
          <p15:clr>
            <a:srgbClr val="A4A3A4"/>
          </p15:clr>
        </p15:guide>
        <p15:guide id="2" pos="306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4" autoAdjust="0"/>
  </p:normalViewPr>
  <p:slideViewPr>
    <p:cSldViewPr>
      <p:cViewPr varScale="1">
        <p:scale>
          <a:sx n="105" d="100"/>
          <a:sy n="105" d="100"/>
        </p:scale>
        <p:origin x="-1572" y="-84"/>
      </p:cViewPr>
      <p:guideLst>
        <p:guide orient="horz" pos="2268"/>
        <p:guide pos="30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140" y="2236949"/>
            <a:ext cx="8263573" cy="15435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8278" y="4080510"/>
            <a:ext cx="6805296" cy="18402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717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004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35838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05030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93926" y="348379"/>
            <a:ext cx="2325819" cy="74175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6474" y="348379"/>
            <a:ext cx="6815422" cy="74175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250765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20423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60" y="4627248"/>
            <a:ext cx="8263573" cy="1430178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7960" y="3052050"/>
            <a:ext cx="8263573" cy="157519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1435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494708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6474" y="2028589"/>
            <a:ext cx="4570620" cy="573738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49125" y="2028589"/>
            <a:ext cx="4570620" cy="573738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88379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4" y="288371"/>
            <a:ext cx="8749666" cy="12001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3" y="1611870"/>
            <a:ext cx="4295505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93" y="2283619"/>
            <a:ext cx="4295505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8566" y="1611870"/>
            <a:ext cx="4297194" cy="671750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300" b="1"/>
            </a:lvl2pPr>
            <a:lvl3pPr marL="1028700" indent="0">
              <a:buNone/>
              <a:defRPr sz="2000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8566" y="2283619"/>
            <a:ext cx="4297194" cy="414885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596134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82015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874563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93" y="286702"/>
            <a:ext cx="3198422" cy="122015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0973" y="286703"/>
            <a:ext cx="5434784" cy="6145769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093" y="1506856"/>
            <a:ext cx="3198422" cy="4925616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57417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552" y="5040630"/>
            <a:ext cx="5833110" cy="59507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05552" y="643414"/>
            <a:ext cx="5833110" cy="4320540"/>
          </a:xfrm>
        </p:spPr>
        <p:txBody>
          <a:bodyPr/>
          <a:lstStyle>
            <a:lvl1pPr marL="0" indent="0">
              <a:buNone/>
              <a:defRPr sz="3600"/>
            </a:lvl1pPr>
            <a:lvl2pPr marL="514350" indent="0">
              <a:buNone/>
              <a:defRPr sz="3200"/>
            </a:lvl2pPr>
            <a:lvl3pPr marL="1028700" indent="0">
              <a:buNone/>
              <a:defRPr sz="2700"/>
            </a:lvl3pPr>
            <a:lvl4pPr marL="1543050" indent="0">
              <a:buNone/>
              <a:defRPr sz="2300"/>
            </a:lvl4pPr>
            <a:lvl5pPr marL="2057400" indent="0">
              <a:buNone/>
              <a:defRPr sz="2300"/>
            </a:lvl5pPr>
            <a:lvl6pPr marL="2571750" indent="0">
              <a:buNone/>
              <a:defRPr sz="2300"/>
            </a:lvl6pPr>
            <a:lvl7pPr marL="3086100" indent="0">
              <a:buNone/>
              <a:defRPr sz="2300"/>
            </a:lvl7pPr>
            <a:lvl8pPr marL="3600450" indent="0">
              <a:buNone/>
              <a:defRPr sz="2300"/>
            </a:lvl8pPr>
            <a:lvl9pPr marL="4114800" indent="0">
              <a:buNone/>
              <a:defRPr sz="23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552" y="5635705"/>
            <a:ext cx="5833110" cy="845105"/>
          </a:xfrm>
        </p:spPr>
        <p:txBody>
          <a:bodyPr/>
          <a:lstStyle>
            <a:lvl1pPr marL="0" indent="0">
              <a:buNone/>
              <a:defRPr sz="1600"/>
            </a:lvl1pPr>
            <a:lvl2pPr marL="514350" indent="0">
              <a:buNone/>
              <a:defRPr sz="1400"/>
            </a:lvl2pPr>
            <a:lvl3pPr marL="1028700" indent="0">
              <a:buNone/>
              <a:defRPr sz="1100"/>
            </a:lvl3pPr>
            <a:lvl4pPr marL="1543050" indent="0">
              <a:buNone/>
              <a:defRPr sz="1000"/>
            </a:lvl4pPr>
            <a:lvl5pPr marL="2057400" indent="0">
              <a:buNone/>
              <a:defRPr sz="1000"/>
            </a:lvl5pPr>
            <a:lvl6pPr marL="2571750" indent="0">
              <a:buNone/>
              <a:defRPr sz="1000"/>
            </a:lvl6pPr>
            <a:lvl7pPr marL="3086100" indent="0">
              <a:buNone/>
              <a:defRPr sz="1000"/>
            </a:lvl7pPr>
            <a:lvl8pPr marL="3600450" indent="0">
              <a:buNone/>
              <a:defRPr sz="1000"/>
            </a:lvl8pPr>
            <a:lvl9pPr marL="41148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539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6094" y="288371"/>
            <a:ext cx="8749666" cy="1200150"/>
          </a:xfrm>
          <a:prstGeom prst="rect">
            <a:avLst/>
          </a:prstGeom>
        </p:spPr>
        <p:txBody>
          <a:bodyPr vert="horz" lIns="102870" tIns="51435" rIns="102870" bIns="5143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094" y="1680212"/>
            <a:ext cx="8749666" cy="4752261"/>
          </a:xfrm>
          <a:prstGeom prst="rect">
            <a:avLst/>
          </a:prstGeom>
        </p:spPr>
        <p:txBody>
          <a:bodyPr vert="horz" lIns="102870" tIns="51435" rIns="102870" bIns="5143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6093" y="6674169"/>
            <a:ext cx="2268432" cy="38338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B0B18-A94A-4CF0-A4A0-7E5CDB9FC976}" type="datetimeFigureOut">
              <a:rPr lang="en-ZA" smtClean="0"/>
              <a:pPr/>
              <a:t>2017/11/08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21633" y="6674169"/>
            <a:ext cx="3078586" cy="38338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67326" y="6674169"/>
            <a:ext cx="2268432" cy="383382"/>
          </a:xfrm>
          <a:prstGeom prst="rect">
            <a:avLst/>
          </a:prstGeom>
        </p:spPr>
        <p:txBody>
          <a:bodyPr vert="horz" lIns="102870" tIns="51435" rIns="102870" bIns="5143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8F011-FA08-442B-9C95-4C6488290C32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079626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5000"/>
    </mc:Choice>
    <mc:Fallback>
      <p:transition spd="slow" advTm="5000"/>
    </mc:Fallback>
  </mc:AlternateContent>
  <p:txStyles>
    <p:titleStyle>
      <a:lvl1pPr algn="ctr" defTabSz="10287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5763" indent="-385763" algn="l" defTabSz="10287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5819" indent="-321469" algn="l" defTabSz="10287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593" y="216074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28247"/>
            <a:ext cx="9325421" cy="43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" y="5616672"/>
            <a:ext cx="9721853" cy="15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717521" y="2243128"/>
            <a:ext cx="7555181" cy="314327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102870" tIns="51435" rIns="102870" bIns="51435" numCol="1" rtlCol="0" anchor="ctr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10287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SMALL-SCALE</a:t>
            </a:r>
            <a:r>
              <a:rPr kumimoji="0" lang="en-US" sz="4000" b="0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FISHERIES: FROM POLICY TO IMPLEMENTATION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 bwMode="auto">
          <a:xfrm>
            <a:off x="360330" y="5832698"/>
            <a:ext cx="6171491" cy="980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870" tIns="51435" rIns="102870" bIns="51435" numCol="1" rtlCol="0" anchor="t" anchorCtr="0" compatLnSpc="1">
            <a:prstTxWarp prst="textNoShape">
              <a:avLst/>
            </a:prstTxWarp>
            <a:normAutofit/>
          </a:bodyPr>
          <a:lstStyle/>
          <a:p>
            <a:pPr marL="385763" marR="0" lvl="0" indent="-385763" algn="ctr" defTabSz="10287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01285" y="289802"/>
            <a:ext cx="1107741" cy="107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27461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ChangeArrowheads="1"/>
          </p:cNvSpPr>
          <p:nvPr/>
        </p:nvSpPr>
        <p:spPr bwMode="auto">
          <a:xfrm>
            <a:off x="1074712" y="2789223"/>
            <a:ext cx="8358246" cy="44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lvl="1" indent="-3556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2017</a:t>
            </a:r>
          </a:p>
          <a:p>
            <a:pPr marL="800100" lvl="1" indent="-285750" fontAlgn="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Concluded </a:t>
            </a:r>
            <a:r>
              <a:rPr lang="en-ZA" sz="1600" dirty="0">
                <a:latin typeface="Century Gothic" pitchFamily="34" charset="0"/>
                <a:cs typeface="Arial" pitchFamily="34" charset="0"/>
              </a:rPr>
              <a:t>appeals process for </a:t>
            </a: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NC and provided recommendation en route to Hon. Minister</a:t>
            </a:r>
          </a:p>
          <a:p>
            <a:pPr marL="800100" lvl="1" indent="-285750" fontAlgn="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Announced provisional lists for KZN in May17</a:t>
            </a:r>
          </a:p>
          <a:p>
            <a:pPr marL="800100" lvl="1" indent="-285750" fontAlgn="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Consulted on proposed fee structure for small-scale fisheries </a:t>
            </a: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sector in June17</a:t>
            </a:r>
          </a:p>
          <a:p>
            <a:pPr marL="800100" lvl="1" indent="-285750" fontAlgn="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Finalized socio-economic baseline for NC, WC, EC, KZN in </a:t>
            </a: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July17</a:t>
            </a:r>
            <a:endParaRPr lang="en-ZA" sz="1600" dirty="0">
              <a:latin typeface="Century Gothic" pitchFamily="34" charset="0"/>
              <a:cs typeface="Arial" pitchFamily="34" charset="0"/>
            </a:endParaRPr>
          </a:p>
          <a:p>
            <a:pPr marL="800100" lvl="1" indent="-285750" fontAlgn="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Conducted appeals process for KZN in May-August17</a:t>
            </a:r>
          </a:p>
          <a:p>
            <a:pPr marL="800100" lvl="1" indent="-285750" fontAlgn="t">
              <a:lnSpc>
                <a:spcPct val="150000"/>
              </a:lnSpc>
              <a:buFont typeface="Wingdings" pitchFamily="2" charset="2"/>
              <a:buChar char="Ø"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Assessed WC and EC appeal applications in August17</a:t>
            </a:r>
          </a:p>
          <a:p>
            <a:pPr marL="800100" lvl="1" indent="-285750" fontAlgn="t">
              <a:lnSpc>
                <a:spcPct val="150000"/>
              </a:lnSpc>
              <a:buFont typeface="Wingdings" pitchFamily="2" charset="2"/>
              <a:buChar char="Ø"/>
            </a:pPr>
            <a:endParaRPr lang="en-ZA" sz="1600" dirty="0">
              <a:latin typeface="Century Gothic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400"/>
              </a:spcBef>
              <a:buSzPct val="100000"/>
              <a:defRPr/>
            </a:pP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ChangeArrowheads="1"/>
          </p:cNvSpPr>
          <p:nvPr/>
        </p:nvSpPr>
        <p:spPr bwMode="auto">
          <a:xfrm>
            <a:off x="88538" y="1528748"/>
            <a:ext cx="693262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Progress on Implementation Process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7877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ChangeArrowheads="1"/>
          </p:cNvSpPr>
          <p:nvPr/>
        </p:nvSpPr>
        <p:spPr bwMode="auto">
          <a:xfrm>
            <a:off x="-703550" y="1528748"/>
            <a:ext cx="4988411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Future 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work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72821121"/>
              </p:ext>
            </p:extLst>
          </p:nvPr>
        </p:nvGraphicFramePr>
        <p:xfrm>
          <a:off x="1260525" y="2592338"/>
          <a:ext cx="8208912" cy="44500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602876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801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Activity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Date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Announce final</a:t>
                      </a:r>
                      <a:r>
                        <a:rPr lang="en-ZA" sz="1600" baseline="0" dirty="0" smtClean="0"/>
                        <a:t> successful list for NC communities</a:t>
                      </a:r>
                      <a:endParaRPr lang="en-ZA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October/November</a:t>
                      </a:r>
                      <a:r>
                        <a:rPr lang="en-ZA" sz="1600" baseline="0" dirty="0" smtClean="0"/>
                        <a:t> </a:t>
                      </a:r>
                      <a:r>
                        <a:rPr lang="en-ZA" sz="1600" dirty="0" smtClean="0"/>
                        <a:t>17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Register NC co-ops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November 17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Rights allocation for NC</a:t>
                      </a:r>
                      <a:r>
                        <a:rPr lang="en-ZA" sz="1600" baseline="0" dirty="0" smtClean="0"/>
                        <a:t> co-ops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December</a:t>
                      </a:r>
                      <a:r>
                        <a:rPr lang="en-ZA" sz="1600" baseline="0" dirty="0" smtClean="0"/>
                        <a:t> </a:t>
                      </a:r>
                      <a:r>
                        <a:rPr lang="en-ZA" sz="1600" dirty="0" smtClean="0"/>
                        <a:t> 17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Conclude</a:t>
                      </a:r>
                      <a:r>
                        <a:rPr lang="en-ZA" sz="1600" baseline="0" dirty="0" smtClean="0"/>
                        <a:t> appeals for WC &amp; EC communities</a:t>
                      </a:r>
                      <a:endParaRPr lang="en-ZA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November</a:t>
                      </a:r>
                      <a:r>
                        <a:rPr lang="en-ZA" sz="1600" baseline="0" dirty="0" smtClean="0"/>
                        <a:t> </a:t>
                      </a:r>
                      <a:r>
                        <a:rPr lang="en-ZA" sz="1600" dirty="0" smtClean="0"/>
                        <a:t>17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Announce final list for WC</a:t>
                      </a:r>
                      <a:r>
                        <a:rPr lang="en-ZA" sz="1600" baseline="0" dirty="0" smtClean="0"/>
                        <a:t> &amp; EC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December 17</a:t>
                      </a:r>
                      <a:r>
                        <a:rPr lang="en-ZA" sz="1600" baseline="0" dirty="0" smtClean="0"/>
                        <a:t> - </a:t>
                      </a:r>
                      <a:r>
                        <a:rPr lang="en-ZA" sz="1600" dirty="0" smtClean="0"/>
                        <a:t>Jan 18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Establish and register WC &amp; EC co-operatives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February 18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Assess appeal applications for KZN communities</a:t>
                      </a:r>
                      <a:endParaRPr lang="en-ZA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November</a:t>
                      </a:r>
                      <a:r>
                        <a:rPr lang="en-ZA" sz="1600" baseline="0" dirty="0" smtClean="0"/>
                        <a:t> </a:t>
                      </a:r>
                      <a:r>
                        <a:rPr lang="en-ZA" sz="1600" dirty="0" smtClean="0"/>
                        <a:t>17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Commence</a:t>
                      </a:r>
                      <a:r>
                        <a:rPr lang="en-ZA" sz="1600" baseline="0" dirty="0" smtClean="0"/>
                        <a:t> rights allocation for WC &amp; EC co-ops</a:t>
                      </a:r>
                      <a:endParaRPr lang="en-ZA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March18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Announce final list for</a:t>
                      </a:r>
                      <a:r>
                        <a:rPr lang="en-ZA" sz="1600" baseline="0" dirty="0" smtClean="0"/>
                        <a:t> KZN</a:t>
                      </a:r>
                      <a:endParaRPr lang="en-ZA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December 17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10287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 smtClean="0"/>
                        <a:t>Register and</a:t>
                      </a:r>
                      <a:r>
                        <a:rPr lang="en-ZA" sz="1600" baseline="0" dirty="0" smtClean="0"/>
                        <a:t> commence rights allocation for KZN co-ops</a:t>
                      </a:r>
                      <a:endParaRPr lang="en-ZA" sz="1600" dirty="0" smtClean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March 18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ZA" sz="1600" dirty="0" smtClean="0"/>
                        <a:t>Finalize all  rights  allocation appeals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ZA" sz="1600" dirty="0" smtClean="0">
                          <a:latin typeface="+mn-lt"/>
                        </a:rPr>
                        <a:t>June</a:t>
                      </a:r>
                      <a:r>
                        <a:rPr lang="en-ZA" sz="1600" baseline="0" dirty="0" smtClean="0">
                          <a:latin typeface="+mn-lt"/>
                        </a:rPr>
                        <a:t> 18</a:t>
                      </a:r>
                      <a:endParaRPr lang="en-ZA" sz="160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84119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60728" y="1539501"/>
            <a:ext cx="6361122" cy="5661399"/>
          </a:xfrm>
          <a:prstGeom prst="rect">
            <a:avLst/>
          </a:prstGeom>
        </p:spPr>
      </p:pic>
      <p:pic>
        <p:nvPicPr>
          <p:cNvPr id="14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8748"/>
            <a:ext cx="7093173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786054"/>
            <a:ext cx="3492773" cy="441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>
            <a:spLocks noChangeArrowheads="1"/>
          </p:cNvSpPr>
          <p:nvPr/>
        </p:nvSpPr>
        <p:spPr bwMode="auto">
          <a:xfrm>
            <a:off x="0" y="1671624"/>
            <a:ext cx="8215370" cy="78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 Part Of The BIG CHANGE </a:t>
            </a: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3457574"/>
            <a:ext cx="4284861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lnSpc>
                <a:spcPct val="200000"/>
              </a:lnSpc>
            </a:pPr>
            <a:r>
              <a:rPr lang="en-ZA" sz="1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Follow us on:</a:t>
            </a:r>
          </a:p>
          <a:p>
            <a:pPr marL="0" lvl="1" indent="0">
              <a:lnSpc>
                <a:spcPct val="200000"/>
              </a:lnSpc>
            </a:pPr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www.daff.gov.za</a:t>
            </a:r>
          </a:p>
          <a:p>
            <a:pPr marL="0" lvl="1" indent="0">
              <a:lnSpc>
                <a:spcPct val="200000"/>
              </a:lnSpc>
            </a:pPr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www.small-scalefisheries.co.za</a:t>
            </a:r>
          </a:p>
          <a:p>
            <a:pPr marL="0" lvl="1" indent="0">
              <a:lnSpc>
                <a:spcPct val="200000"/>
              </a:lnSpc>
            </a:pPr>
            <a:r>
              <a:rPr lang="en-Z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ZA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@</a:t>
            </a:r>
            <a:r>
              <a:rPr lang="en-ZA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DAFF.small.scale.fisheries</a:t>
            </a:r>
            <a:endParaRPr lang="en-ZA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200000"/>
              </a:lnSpc>
            </a:pPr>
            <a:endParaRPr lang="en-ZA" sz="16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lvl="1" indent="0">
              <a:lnSpc>
                <a:spcPct val="200000"/>
              </a:lnSpc>
            </a:pPr>
            <a:endParaRPr lang="en-ZA" sz="16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ctr">
              <a:lnSpc>
                <a:spcPct val="200000"/>
              </a:lnSpc>
            </a:pPr>
            <a:endParaRPr lang="en-ZA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016" y="5181122"/>
            <a:ext cx="27156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8532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7"/>
            <a:ext cx="9721850" cy="128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 bwMode="auto">
          <a:xfrm>
            <a:off x="-1854247" y="1885938"/>
            <a:ext cx="9178925" cy="7207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 smtClean="0">
                <a:latin typeface="Arial" charset="0"/>
                <a:cs typeface="Arial" charset="0"/>
              </a:rPr>
              <a:t>			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Presentation Outline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 bwMode="auto">
          <a:xfrm>
            <a:off x="1146150" y="2957507"/>
            <a:ext cx="7358114" cy="165645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 marL="457200" indent="-457200">
              <a:buNone/>
            </a:pPr>
            <a:r>
              <a:rPr lang="en-US" b="1" dirty="0" smtClean="0">
                <a:solidFill>
                  <a:srgbClr val="008000"/>
                </a:solidFill>
                <a:latin typeface="Arial" charset="0"/>
                <a:cs typeface="Arial" charset="0"/>
              </a:rPr>
              <a:t>	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8000" dirty="0" smtClean="0">
                <a:latin typeface="Century Gothic" pitchFamily="34" charset="0"/>
              </a:rPr>
              <a:t>Introduction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8000" dirty="0" smtClean="0">
                <a:latin typeface="Century Gothic" pitchFamily="34" charset="0"/>
              </a:rPr>
              <a:t>Small-Scale Fisheries sector objectives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8000" dirty="0" smtClean="0">
                <a:latin typeface="Century Gothic" pitchFamily="34" charset="0"/>
              </a:rPr>
              <a:t>Progress on Implementation Process</a:t>
            </a:r>
          </a:p>
          <a:p>
            <a:pPr marL="457200" indent="-457200">
              <a:lnSpc>
                <a:spcPct val="170000"/>
              </a:lnSpc>
              <a:buFont typeface="Wingdings" pitchFamily="2" charset="2"/>
              <a:buChar char="§"/>
            </a:pPr>
            <a:r>
              <a:rPr lang="en-US" sz="8000" dirty="0" smtClean="0">
                <a:latin typeface="Century Gothic" pitchFamily="34" charset="0"/>
              </a:rPr>
              <a:t>Future work</a:t>
            </a:r>
          </a:p>
          <a:p>
            <a:pPr marL="0" indent="0">
              <a:buNone/>
            </a:pPr>
            <a:endParaRPr lang="en-US" sz="8000" dirty="0" smtClean="0">
              <a:latin typeface="Century Gothic" pitchFamily="34" charset="0"/>
            </a:endParaRPr>
          </a:p>
          <a:p>
            <a:pPr marL="0" indent="0"/>
            <a:endParaRPr lang="en-US" b="1" dirty="0" smtClean="0"/>
          </a:p>
          <a:p>
            <a:pPr marL="0" indent="0"/>
            <a:endParaRPr lang="en-US" b="1" dirty="0" smtClean="0"/>
          </a:p>
          <a:p>
            <a:pPr marL="0" indent="0"/>
            <a:endParaRPr lang="en-US" b="1" dirty="0" smtClean="0"/>
          </a:p>
          <a:p>
            <a:pPr marL="0" indent="0"/>
            <a:endParaRPr lang="en-US" b="1" dirty="0" smtClean="0">
              <a:latin typeface="Arial Narrow" pitchFamily="34" charset="0"/>
              <a:cs typeface="Arial" charset="0"/>
            </a:endParaRPr>
          </a:p>
          <a:p>
            <a:pPr marL="457200" indent="-457200"/>
            <a:endParaRPr lang="en-US" sz="1600" b="1" dirty="0" smtClean="0">
              <a:latin typeface="Arial" charset="0"/>
              <a:cs typeface="Arial" charset="0"/>
            </a:endParaRPr>
          </a:p>
          <a:p>
            <a:pPr marL="457200" indent="-457200"/>
            <a:endParaRPr lang="en-US" sz="1600" b="1" dirty="0" smtClean="0">
              <a:latin typeface="Arial" charset="0"/>
              <a:cs typeface="Arial" charset="0"/>
            </a:endParaRPr>
          </a:p>
          <a:p>
            <a:pPr marL="457200" indent="-457200"/>
            <a:endParaRPr lang="en-US" sz="1600" b="1" dirty="0" smtClean="0">
              <a:latin typeface="Arial" charset="0"/>
              <a:cs typeface="Arial" charset="0"/>
            </a:endParaRPr>
          </a:p>
          <a:p>
            <a:pPr marL="457200" indent="-457200"/>
            <a:endParaRPr lang="en-US" sz="1600" b="1" dirty="0" smtClean="0">
              <a:latin typeface="Arial" charset="0"/>
              <a:cs typeface="Arial" charset="0"/>
            </a:endParaRPr>
          </a:p>
          <a:p>
            <a:pPr marL="457200" indent="-457200"/>
            <a:r>
              <a:rPr lang="en-US" sz="1600" b="1" dirty="0" smtClean="0">
                <a:latin typeface="Arial" charset="0"/>
                <a:cs typeface="Arial" charset="0"/>
              </a:rPr>
              <a:t>	</a:t>
            </a:r>
          </a:p>
          <a:p>
            <a:pPr marL="457200" indent="-457200"/>
            <a:endParaRPr lang="en-US" sz="1600" b="1" dirty="0" smtClean="0">
              <a:latin typeface="Arial" charset="0"/>
              <a:cs typeface="Arial" charset="0"/>
            </a:endParaRPr>
          </a:p>
          <a:p>
            <a:pPr marL="457200" indent="-457200"/>
            <a:endParaRPr lang="en-US" sz="1600" b="1" dirty="0" smtClean="0">
              <a:latin typeface="Arial" charset="0"/>
              <a:cs typeface="Arial" charset="0"/>
            </a:endParaRPr>
          </a:p>
          <a:p>
            <a:pPr marL="457200" indent="-457200"/>
            <a:endParaRPr lang="en-US" sz="1600" b="1" dirty="0" smtClean="0">
              <a:latin typeface="Arial" charset="0"/>
              <a:cs typeface="Arial" charset="0"/>
            </a:endParaRPr>
          </a:p>
          <a:p>
            <a:pPr marL="457200" indent="-457200"/>
            <a:r>
              <a:rPr lang="en-US" sz="1600" b="1" dirty="0" smtClean="0">
                <a:latin typeface="Arial" charset="0"/>
                <a:cs typeface="Arial" charset="0"/>
              </a:rPr>
              <a:t>        </a:t>
            </a:r>
            <a:endParaRPr lang="en-US" sz="1600" dirty="0" smtClean="0">
              <a:latin typeface="Arial" charset="0"/>
              <a:cs typeface="Arial" charset="0"/>
            </a:endParaRPr>
          </a:p>
        </p:txBody>
      </p:sp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48680" y="4588073"/>
            <a:ext cx="4386268" cy="925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6031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ChangeArrowheads="1"/>
          </p:cNvSpPr>
          <p:nvPr/>
        </p:nvSpPr>
        <p:spPr bwMode="auto">
          <a:xfrm>
            <a:off x="-467667" y="1368202"/>
            <a:ext cx="3672408" cy="8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Introduction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ubtitle 2"/>
          <p:cNvSpPr>
            <a:spLocks noChangeArrowheads="1"/>
          </p:cNvSpPr>
          <p:nvPr/>
        </p:nvSpPr>
        <p:spPr bwMode="auto">
          <a:xfrm>
            <a:off x="1074712" y="2789223"/>
            <a:ext cx="8358246" cy="44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The Small Scale Fisheries Policy (SSFP) was developed as a response to an Equality Court order in 2007.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The court order compelled government to redress the inequalities suffered by traditional fishers who conducted fishing and fishing related activities for many years as part of a customary practice, but were generally not given fishing rights.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The SSFP went through an extensive process of consultation with all relevant stakeholders under the oversight of National Economic Development and Labour Council (NEDLAC).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The primary aim of the SSFP is to provide redress and recognition of the rights of traditional fishers.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 smtClean="0"/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400"/>
              </a:spcBef>
              <a:buSzPct val="100000"/>
              <a:defRPr/>
            </a:pP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3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619316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ChangeArrowheads="1"/>
          </p:cNvSpPr>
          <p:nvPr/>
        </p:nvSpPr>
        <p:spPr bwMode="auto">
          <a:xfrm>
            <a:off x="-467667" y="1368202"/>
            <a:ext cx="3672408" cy="8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   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Introduction (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…) </a:t>
            </a:r>
          </a:p>
        </p:txBody>
      </p:sp>
      <p:sp>
        <p:nvSpPr>
          <p:cNvPr id="12" name="Subtitle 2"/>
          <p:cNvSpPr>
            <a:spLocks noChangeArrowheads="1"/>
          </p:cNvSpPr>
          <p:nvPr/>
        </p:nvSpPr>
        <p:spPr bwMode="auto">
          <a:xfrm>
            <a:off x="1074712" y="2789223"/>
            <a:ext cx="8358246" cy="44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Some important features of the SSFP, include;</a:t>
            </a:r>
          </a:p>
          <a:p>
            <a:pPr marL="8572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Sustainable utilization of resources</a:t>
            </a:r>
          </a:p>
          <a:p>
            <a:pPr marL="8572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Sustaining livelihoods</a:t>
            </a:r>
          </a:p>
          <a:p>
            <a:pPr marL="8572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Poverty alleviation through economic development and job creation, and</a:t>
            </a:r>
          </a:p>
          <a:p>
            <a:pPr marL="85725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Food security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Some key principles of the SSFP include community-orientated management, co-management of resources and an allocation of the basket of species.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The SSFP was adopted in 2012 and set guidelines for formally establishing Small Scale Fisheries sector.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ZA" dirty="0" smtClean="0"/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400"/>
              </a:spcBef>
              <a:buSzPct val="100000"/>
              <a:defRPr/>
            </a:pP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4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9349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ChangeArrowheads="1"/>
          </p:cNvSpPr>
          <p:nvPr/>
        </p:nvSpPr>
        <p:spPr bwMode="auto">
          <a:xfrm>
            <a:off x="108397" y="1368202"/>
            <a:ext cx="3672408" cy="8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Introduction (cont…)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ubtitle 2"/>
          <p:cNvSpPr>
            <a:spLocks noChangeArrowheads="1"/>
          </p:cNvSpPr>
          <p:nvPr/>
        </p:nvSpPr>
        <p:spPr bwMode="auto">
          <a:xfrm>
            <a:off x="1074712" y="2789223"/>
            <a:ext cx="8358246" cy="44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In 2013 the SSFP Implementation Plan (IP) was finalised. The IP estimated a five (5) year process and a total budget of R424 million.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Accordingly, the MLRA had to be amended to accommodate the small-scale fishing sector.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The MLRA Amendment Bill was extensively consulted on and was signed into law by the President in May 2014.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Extensive consultation was done on the draft SSF Regulations, which was based on the SSFP. Feedback was also provided to NEDLAC on the SSF Regulations.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The SSF Regulations were approved by Minister and President promulgated the Amended MLRA in March 2016, which allowed the Department to proceed with the SSFP implementation process.  </a:t>
            </a:r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400"/>
              </a:spcBef>
              <a:buSzPct val="100000"/>
              <a:defRPr/>
            </a:pP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931558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ChangeArrowheads="1"/>
          </p:cNvSpPr>
          <p:nvPr/>
        </p:nvSpPr>
        <p:spPr bwMode="auto">
          <a:xfrm>
            <a:off x="284800" y="1440210"/>
            <a:ext cx="6288124" cy="847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>
              <a:lnSpc>
                <a:spcPct val="200000"/>
              </a:lnSpc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Small-Scale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Fisheries Sector objectives</a:t>
            </a:r>
          </a:p>
        </p:txBody>
      </p:sp>
      <p:sp>
        <p:nvSpPr>
          <p:cNvPr id="12" name="Subtitle 2"/>
          <p:cNvSpPr>
            <a:spLocks noChangeArrowheads="1"/>
          </p:cNvSpPr>
          <p:nvPr/>
        </p:nvSpPr>
        <p:spPr bwMode="auto">
          <a:xfrm>
            <a:off x="1074712" y="2655940"/>
            <a:ext cx="8358246" cy="4672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00499" indent="-30049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Create a sustainable, equitable, small-scale fishing sector </a:t>
            </a:r>
          </a:p>
          <a:p>
            <a:pPr marL="300499" indent="-30049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Secure the well-being and livelihood of small-scale fishing communities</a:t>
            </a:r>
          </a:p>
          <a:p>
            <a:pPr marL="300499" indent="-30049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Maintain the health of marine ecosystems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GB" sz="1600" dirty="0">
                <a:latin typeface="Century Gothic" pitchFamily="34" charset="0"/>
                <a:cs typeface="Arial" pitchFamily="34" charset="0"/>
              </a:rPr>
              <a:t>Uplift fishing communities by providing appropriate support mechanisms, education and training, infrastructure and participatory management practices.</a:t>
            </a:r>
            <a:endParaRPr lang="en-ZA" sz="1600" dirty="0">
              <a:latin typeface="Century Gothic" pitchFamily="34" charset="0"/>
              <a:cs typeface="Arial" pitchFamily="34" charset="0"/>
            </a:endParaRPr>
          </a:p>
          <a:p>
            <a:pPr marL="300499" indent="-300499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Communities and Government co-manages near-shore marine living resources</a:t>
            </a:r>
          </a:p>
          <a:p>
            <a:pPr marL="300499" indent="-300499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Takes fundamental human rights, MLRA principles and international obligations into account</a:t>
            </a:r>
          </a:p>
          <a:p>
            <a:pPr marL="300499" indent="-300499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ZA" sz="1600" dirty="0">
                <a:latin typeface="Century Gothic" pitchFamily="34" charset="0"/>
                <a:cs typeface="Arial" pitchFamily="34" charset="0"/>
              </a:rPr>
              <a:t>Give due regard to promoting interests of women, disabled and child-headed households </a:t>
            </a:r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400"/>
              </a:spcBef>
              <a:buSzPct val="100000"/>
              <a:defRPr/>
            </a:pP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F011-FA08-442B-9C95-4C6488290C32}" type="slidenum">
              <a:rPr lang="en-ZA" smtClean="0"/>
              <a:pPr/>
              <a:t>6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083363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ChangeArrowheads="1"/>
          </p:cNvSpPr>
          <p:nvPr/>
        </p:nvSpPr>
        <p:spPr bwMode="auto">
          <a:xfrm>
            <a:off x="1074712" y="2789223"/>
            <a:ext cx="8358246" cy="44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355600" lvl="1" indent="-355600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2016</a:t>
            </a: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Amended </a:t>
            </a:r>
            <a:r>
              <a:rPr lang="en-ZA" sz="1600" dirty="0">
                <a:latin typeface="Century Gothic" pitchFamily="34" charset="0"/>
                <a:cs typeface="Arial" pitchFamily="34" charset="0"/>
              </a:rPr>
              <a:t>MLRA </a:t>
            </a: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promulgated - Mar</a:t>
            </a: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 </a:t>
            </a:r>
            <a:r>
              <a:rPr lang="en-ZA" sz="1600" dirty="0">
                <a:latin typeface="Century Gothic" pitchFamily="34" charset="0"/>
                <a:cs typeface="Arial" pitchFamily="34" charset="0"/>
              </a:rPr>
              <a:t>SSF regulations </a:t>
            </a: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approved - Mar</a:t>
            </a: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Expression </a:t>
            </a:r>
            <a:r>
              <a:rPr lang="en-ZA" sz="1600" dirty="0">
                <a:latin typeface="Century Gothic" pitchFamily="34" charset="0"/>
                <a:cs typeface="Arial" pitchFamily="34" charset="0"/>
              </a:rPr>
              <a:t>of Interest </a:t>
            </a: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closed –  Apr (316 communities registered)</a:t>
            </a:r>
            <a:endParaRPr lang="en-ZA" sz="1600" dirty="0">
              <a:latin typeface="Century Gothic" pitchFamily="34" charset="0"/>
              <a:cs typeface="Arial" pitchFamily="34" charset="0"/>
            </a:endParaRP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Registration conducted (NC, WC, EC, KZN) – Mar-Aug</a:t>
            </a: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Socio-economic baseline survey conducted for all communities – Mar -Aug</a:t>
            </a: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Verification and assessments conducted (NC, WC, EC, KZN) – Mar -Aug</a:t>
            </a: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Announcement of provisional lists of successful fishers (NC, WC</a:t>
            </a:r>
            <a:r>
              <a:rPr lang="en-ZA" sz="1600" dirty="0">
                <a:latin typeface="Century Gothic" pitchFamily="34" charset="0"/>
                <a:cs typeface="Arial" pitchFamily="34" charset="0"/>
              </a:rPr>
              <a:t>-</a:t>
            </a: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 Oct16, (EC- Nov16, </a:t>
            </a: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Appeals process (NC, WC, EC) – Sep, Nov, Dec</a:t>
            </a:r>
          </a:p>
          <a:p>
            <a:pPr marL="869950" lvl="2" indent="-3556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ZA" sz="1600" dirty="0" smtClean="0">
                <a:latin typeface="Century Gothic" pitchFamily="34" charset="0"/>
                <a:cs typeface="Arial" pitchFamily="34" charset="0"/>
              </a:rPr>
              <a:t>Appeals assessed (NC) - Oct</a:t>
            </a:r>
            <a:endParaRPr lang="en-ZA" sz="1600" dirty="0">
              <a:latin typeface="Century Gothic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400"/>
              </a:spcBef>
              <a:buSzPct val="100000"/>
              <a:defRPr/>
            </a:pP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itle 1"/>
          <p:cNvSpPr>
            <a:spLocks noChangeArrowheads="1"/>
          </p:cNvSpPr>
          <p:nvPr/>
        </p:nvSpPr>
        <p:spPr bwMode="auto">
          <a:xfrm>
            <a:off x="1698" y="1476093"/>
            <a:ext cx="5946453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Progress on Implementation Process  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8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ChangeArrowheads="1"/>
          </p:cNvSpPr>
          <p:nvPr/>
        </p:nvSpPr>
        <p:spPr bwMode="auto">
          <a:xfrm>
            <a:off x="-35619" y="1528748"/>
            <a:ext cx="693262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Progress on Implementation Process 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3" name="Picture 2" descr="C:\Users\MEDIA E1\Desktop\DAFF\A3 POSTER August 2016\Communities Visite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721850" cy="720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40930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00186"/>
            <a:ext cx="9721850" cy="92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MEDIA E1\Desktop\DAFF\BOOKLET\Page Layouts\Option 3\back drop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1743033" y="4526033"/>
            <a:ext cx="4417900" cy="93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EDIA E1\Desktop\DAFF\DAFF Logo\daff logo 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800" y="247158"/>
            <a:ext cx="2847933" cy="97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EDIA E1\Desktop\DAFF\DAFF Logo\SSF - 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5301" y="156700"/>
            <a:ext cx="1152128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>
            <a:spLocks noChangeArrowheads="1"/>
          </p:cNvSpPr>
          <p:nvPr/>
        </p:nvSpPr>
        <p:spPr bwMode="auto">
          <a:xfrm>
            <a:off x="-35619" y="1528748"/>
            <a:ext cx="693262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 anchorCtr="1"/>
          <a:lstStyle/>
          <a:p>
            <a:pPr defTabSz="1050925"/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       Progress on Implementation Process 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cont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…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2" name="Subtitle 2"/>
          <p:cNvSpPr>
            <a:spLocks noChangeArrowheads="1"/>
          </p:cNvSpPr>
          <p:nvPr/>
        </p:nvSpPr>
        <p:spPr bwMode="auto">
          <a:xfrm>
            <a:off x="1074712" y="2789223"/>
            <a:ext cx="8358246" cy="441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1600" dirty="0">
                <a:latin typeface="Century Gothic" panose="020B0502020202020204" pitchFamily="34" charset="0"/>
                <a:ea typeface="Adobe Ming Std L"/>
              </a:rPr>
              <a:t>Registration and verification by numbers: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  <a:ea typeface="Adobe Ming Std L"/>
              </a:rPr>
              <a:t>4 coastal provinces 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  <a:ea typeface="Adobe Ming Std L"/>
              </a:rPr>
              <a:t>5 months community work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  <a:ea typeface="Adobe Ming Std L"/>
              </a:rPr>
              <a:t>55 DAFF officials &amp; 60 service provider staff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>
                <a:latin typeface="Century Gothic" panose="020B0502020202020204" pitchFamily="34" charset="0"/>
                <a:ea typeface="Adobe Ming Std L"/>
              </a:rPr>
              <a:t>316 communities</a:t>
            </a:r>
          </a:p>
          <a:p>
            <a:pPr marL="914400" lvl="1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Century Gothic" panose="020B0502020202020204" pitchFamily="34" charset="0"/>
                <a:ea typeface="Adobe Ming Std L"/>
              </a:rPr>
              <a:t>22 601 </a:t>
            </a:r>
            <a:r>
              <a:rPr lang="en-US" sz="1600" dirty="0">
                <a:latin typeface="Century Gothic" panose="020B0502020202020204" pitchFamily="34" charset="0"/>
                <a:ea typeface="Adobe Ming Std L"/>
              </a:rPr>
              <a:t>people registered</a:t>
            </a:r>
            <a:r>
              <a:rPr lang="en-US" sz="1800" dirty="0">
                <a:ea typeface="Adobe Ming Std L"/>
              </a:rPr>
              <a:t> </a:t>
            </a: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 marL="365125" indent="-365125">
              <a:lnSpc>
                <a:spcPct val="150000"/>
              </a:lnSpc>
              <a:buFont typeface="Wingdings" pitchFamily="2" charset="2"/>
              <a:buChar char="§"/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en-ZA" sz="1800" dirty="0">
              <a:latin typeface="Arial" pitchFamily="34" charset="0"/>
              <a:cs typeface="Arial" pitchFamily="34" charset="0"/>
            </a:endParaRPr>
          </a:p>
          <a:p>
            <a:pPr lvl="1">
              <a:spcBef>
                <a:spcPts val="400"/>
              </a:spcBef>
              <a:buSzPct val="100000"/>
              <a:defRPr/>
            </a:pPr>
            <a:endParaRPr lang="en-GB" sz="1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 descr="C:\Users\AbongileN\Downloads\IMG_8358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0419" y="1600186"/>
            <a:ext cx="2731430" cy="339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8557" y="5031030"/>
            <a:ext cx="3499885" cy="213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AbongileN\Downloads\IMG_83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3013" y="5031030"/>
            <a:ext cx="4068836" cy="214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1413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1542</TotalTime>
  <Words>715</Words>
  <Application>Microsoft Office PowerPoint</Application>
  <PresentationFormat>Custom</PresentationFormat>
  <Paragraphs>129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   Presentation 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MEDIA E1</dc:creator>
  <cp:lastModifiedBy>PUMZA</cp:lastModifiedBy>
  <cp:revision>134</cp:revision>
  <dcterms:created xsi:type="dcterms:W3CDTF">2016-08-05T07:57:47Z</dcterms:created>
  <dcterms:modified xsi:type="dcterms:W3CDTF">2017-11-08T08:44:05Z</dcterms:modified>
</cp:coreProperties>
</file>