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4"/>
  </p:notesMasterIdLst>
  <p:sldIdLst>
    <p:sldId id="327" r:id="rId2"/>
    <p:sldId id="325" r:id="rId3"/>
    <p:sldId id="312" r:id="rId4"/>
    <p:sldId id="314" r:id="rId5"/>
    <p:sldId id="315" r:id="rId6"/>
    <p:sldId id="316" r:id="rId7"/>
    <p:sldId id="322" r:id="rId8"/>
    <p:sldId id="321" r:id="rId9"/>
    <p:sldId id="317" r:id="rId10"/>
    <p:sldId id="323" r:id="rId11"/>
    <p:sldId id="326" r:id="rId12"/>
    <p:sldId id="328"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D049457-752E-423B-8540-E5B6627F032D}" type="datetimeFigureOut">
              <a:rPr lang="en-ZA" smtClean="0"/>
              <a:pPr/>
              <a:t>2017/11/08</a:t>
            </a:fld>
            <a:endParaRPr lang="en-ZA"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ECFA50-E210-4AAA-9539-17F6337AF35F}" type="slidenum">
              <a:rPr lang="en-ZA" smtClean="0"/>
              <a:pPr/>
              <a:t>‹#›</a:t>
            </a:fld>
            <a:endParaRPr lang="en-ZA" dirty="0"/>
          </a:p>
        </p:txBody>
      </p:sp>
    </p:spTree>
    <p:extLst>
      <p:ext uri="{BB962C8B-B14F-4D97-AF65-F5344CB8AC3E}">
        <p14:creationId xmlns:p14="http://schemas.microsoft.com/office/powerpoint/2010/main" xmlns="" val="35178299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70ECFA50-E210-4AAA-9539-17F6337AF35F}" type="slidenum">
              <a:rPr lang="en-ZA" smtClean="0"/>
              <a:pPr/>
              <a:t>1</a:t>
            </a:fld>
            <a:endParaRPr lang="en-ZA" dirty="0"/>
          </a:p>
        </p:txBody>
      </p:sp>
    </p:spTree>
    <p:extLst>
      <p:ext uri="{BB962C8B-B14F-4D97-AF65-F5344CB8AC3E}">
        <p14:creationId xmlns:p14="http://schemas.microsoft.com/office/powerpoint/2010/main" xmlns="" val="3464327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70ECFA50-E210-4AAA-9539-17F6337AF35F}" type="slidenum">
              <a:rPr lang="en-ZA" smtClean="0"/>
              <a:pPr/>
              <a:t>3</a:t>
            </a:fld>
            <a:endParaRPr lang="en-ZA" dirty="0"/>
          </a:p>
        </p:txBody>
      </p:sp>
    </p:spTree>
    <p:extLst>
      <p:ext uri="{BB962C8B-B14F-4D97-AF65-F5344CB8AC3E}">
        <p14:creationId xmlns:p14="http://schemas.microsoft.com/office/powerpoint/2010/main" xmlns="" val="8684035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70ECFA50-E210-4AAA-9539-17F6337AF35F}" type="slidenum">
              <a:rPr lang="en-ZA" smtClean="0"/>
              <a:pPr/>
              <a:t>4</a:t>
            </a:fld>
            <a:endParaRPr lang="en-ZA" dirty="0"/>
          </a:p>
        </p:txBody>
      </p:sp>
    </p:spTree>
    <p:extLst>
      <p:ext uri="{BB962C8B-B14F-4D97-AF65-F5344CB8AC3E}">
        <p14:creationId xmlns:p14="http://schemas.microsoft.com/office/powerpoint/2010/main" xmlns="" val="28521119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70ECFA50-E210-4AAA-9539-17F6337AF35F}" type="slidenum">
              <a:rPr lang="en-ZA" smtClean="0"/>
              <a:pPr/>
              <a:t>12</a:t>
            </a:fld>
            <a:endParaRPr lang="en-ZA" dirty="0"/>
          </a:p>
        </p:txBody>
      </p:sp>
    </p:spTree>
    <p:extLst>
      <p:ext uri="{BB962C8B-B14F-4D97-AF65-F5344CB8AC3E}">
        <p14:creationId xmlns:p14="http://schemas.microsoft.com/office/powerpoint/2010/main" xmlns="" val="29951691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ALGA">
    <p:bg>
      <p:bgPr>
        <a:solidFill>
          <a:schemeClr val="tx1"/>
        </a:solidFill>
        <a:effectLst/>
      </p:bgPr>
    </p:bg>
    <p:spTree>
      <p:nvGrpSpPr>
        <p:cNvPr id="1" name=""/>
        <p:cNvGrpSpPr/>
        <p:nvPr/>
      </p:nvGrpSpPr>
      <p:grpSpPr>
        <a:xfrm>
          <a:off x="0" y="0"/>
          <a:ext cx="0" cy="0"/>
          <a:chOff x="0" y="0"/>
          <a:chExt cx="0" cy="0"/>
        </a:xfrm>
      </p:grpSpPr>
      <p:pic>
        <p:nvPicPr>
          <p:cNvPr id="8" name="Picture 7" descr="Salga logo.png"/>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173767" y="191919"/>
            <a:ext cx="3102089" cy="1482042"/>
          </a:xfrm>
          <a:prstGeom prst="rect">
            <a:avLst/>
          </a:prstGeom>
        </p:spPr>
      </p:pic>
      <p:pic>
        <p:nvPicPr>
          <p:cNvPr id="9" name="Picture 8" descr="speech buble 2.png"/>
          <p:cNvPicPr>
            <a:picLocks noChangeAspect="1"/>
          </p:cNvPicPr>
          <p:nvPr userDrawn="1"/>
        </p:nvPicPr>
        <p:blipFill>
          <a:blip r:embed="rId3">
            <a:extLst>
              <a:ext uri="{28A0092B-C50C-407E-A947-70E740481C1C}">
                <a14:useLocalDpi xmlns:a14="http://schemas.microsoft.com/office/drawing/2010/main" xmlns="" val="0"/>
              </a:ext>
            </a:extLst>
          </a:blip>
          <a:stretch>
            <a:fillRect/>
          </a:stretch>
        </p:blipFill>
        <p:spPr>
          <a:xfrm>
            <a:off x="1819577" y="1495044"/>
            <a:ext cx="4178808" cy="4782312"/>
          </a:xfrm>
          <a:prstGeom prst="rect">
            <a:avLst/>
          </a:prstGeom>
        </p:spPr>
      </p:pic>
      <p:pic>
        <p:nvPicPr>
          <p:cNvPr id="10" name="Picture 9" descr="speech buble 1.png"/>
          <p:cNvPicPr>
            <a:picLocks noChangeAspect="1"/>
          </p:cNvPicPr>
          <p:nvPr userDrawn="1"/>
        </p:nvPicPr>
        <p:blipFill>
          <a:blip r:embed="rId4">
            <a:extLst>
              <a:ext uri="{28A0092B-C50C-407E-A947-70E740481C1C}">
                <a14:useLocalDpi xmlns:a14="http://schemas.microsoft.com/office/drawing/2010/main" xmlns="" val="0"/>
              </a:ext>
            </a:extLst>
          </a:blip>
          <a:stretch>
            <a:fillRect/>
          </a:stretch>
        </p:blipFill>
        <p:spPr>
          <a:xfrm>
            <a:off x="2708174" y="1149858"/>
            <a:ext cx="4151376" cy="4901184"/>
          </a:xfrm>
          <a:prstGeom prst="rect">
            <a:avLst/>
          </a:prstGeom>
        </p:spPr>
      </p:pic>
      <p:sp>
        <p:nvSpPr>
          <p:cNvPr id="2" name="Title 1"/>
          <p:cNvSpPr>
            <a:spLocks noGrp="1"/>
          </p:cNvSpPr>
          <p:nvPr>
            <p:ph type="ctrTitle" hasCustomPrompt="1"/>
          </p:nvPr>
        </p:nvSpPr>
        <p:spPr>
          <a:xfrm>
            <a:off x="2963452" y="1969834"/>
            <a:ext cx="3357605" cy="1023013"/>
          </a:xfrm>
        </p:spPr>
        <p:txBody>
          <a:bodyPr>
            <a:normAutofit/>
          </a:bodyPr>
          <a:lstStyle>
            <a:lvl1pPr>
              <a:defRPr sz="2400" b="1">
                <a:solidFill>
                  <a:schemeClr val="accent6"/>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963452" y="3281730"/>
            <a:ext cx="3459793" cy="1375432"/>
          </a:xfrm>
        </p:spPr>
        <p:txBody>
          <a:bodyPr>
            <a:normAutofit/>
          </a:bodyPr>
          <a:lstStyle>
            <a:lvl1pPr marL="0" indent="0" algn="ctr">
              <a:buNone/>
              <a:defRPr sz="1600" b="1">
                <a:solidFill>
                  <a:schemeClr val="accent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1" name="Rectangle 10"/>
          <p:cNvSpPr/>
          <p:nvPr userDrawn="1"/>
        </p:nvSpPr>
        <p:spPr>
          <a:xfrm>
            <a:off x="0" y="6483165"/>
            <a:ext cx="6663766" cy="152561"/>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Rectangle 11"/>
          <p:cNvSpPr/>
          <p:nvPr userDrawn="1"/>
        </p:nvSpPr>
        <p:spPr>
          <a:xfrm>
            <a:off x="8858786" y="6455126"/>
            <a:ext cx="285214" cy="152561"/>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TextBox 12"/>
          <p:cNvSpPr txBox="1"/>
          <p:nvPr userDrawn="1"/>
        </p:nvSpPr>
        <p:spPr>
          <a:xfrm>
            <a:off x="6663766" y="6327553"/>
            <a:ext cx="2241176" cy="369332"/>
          </a:xfrm>
          <a:prstGeom prst="rect">
            <a:avLst/>
          </a:prstGeom>
          <a:noFill/>
        </p:spPr>
        <p:txBody>
          <a:bodyPr wrap="square" rtlCol="0">
            <a:spAutoFit/>
          </a:bodyPr>
          <a:lstStyle/>
          <a:p>
            <a:pPr algn="ctr"/>
            <a:r>
              <a:rPr lang="en-US" dirty="0" smtClean="0">
                <a:solidFill>
                  <a:schemeClr val="accent6"/>
                </a:solidFill>
              </a:rPr>
              <a:t>www.salga.org.za</a:t>
            </a:r>
            <a:endParaRPr lang="en-US" dirty="0">
              <a:solidFill>
                <a:schemeClr val="accent6"/>
              </a:solidFill>
            </a:endParaRPr>
          </a:p>
        </p:txBody>
      </p:sp>
    </p:spTree>
    <p:extLst>
      <p:ext uri="{BB962C8B-B14F-4D97-AF65-F5344CB8AC3E}">
        <p14:creationId xmlns:p14="http://schemas.microsoft.com/office/powerpoint/2010/main" xmlns="" val="1863292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1+#ppt_w/2"/>
                                          </p:val>
                                        </p:tav>
                                        <p:tav tm="100000">
                                          <p:val>
                                            <p:strVal val="#ppt_x"/>
                                          </p:val>
                                        </p:tav>
                                      </p:tavLst>
                                    </p:anim>
                                    <p:anim calcmode="lin" valueType="num">
                                      <p:cBhvr additive="base">
                                        <p:cTn id="13" dur="500" fill="hold"/>
                                        <p:tgtEl>
                                          <p:spTgt spid="9"/>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nodeType="after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1+#ppt_w/2"/>
                                          </p:val>
                                        </p:tav>
                                        <p:tav tm="100000">
                                          <p:val>
                                            <p:strVal val="#ppt_x"/>
                                          </p:val>
                                        </p:tav>
                                      </p:tavLst>
                                    </p:anim>
                                    <p:anim calcmode="lin" valueType="num">
                                      <p:cBhvr additive="base">
                                        <p:cTn id="18" dur="500" fill="hold"/>
                                        <p:tgtEl>
                                          <p:spTgt spid="10"/>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additive="base">
                                        <p:cTn id="22" dur="500" fill="hold"/>
                                        <p:tgtEl>
                                          <p:spTgt spid="12"/>
                                        </p:tgtEl>
                                        <p:attrNameLst>
                                          <p:attrName>ppt_x</p:attrName>
                                        </p:attrNameLst>
                                      </p:cBhvr>
                                      <p:tavLst>
                                        <p:tav tm="0">
                                          <p:val>
                                            <p:strVal val="0-#ppt_w/2"/>
                                          </p:val>
                                        </p:tav>
                                        <p:tav tm="100000">
                                          <p:val>
                                            <p:strVal val="#ppt_x"/>
                                          </p:val>
                                        </p:tav>
                                      </p:tavLst>
                                    </p:anim>
                                    <p:anim calcmode="lin" valueType="num">
                                      <p:cBhvr additive="base">
                                        <p:cTn id="23" dur="500" fill="hold"/>
                                        <p:tgtEl>
                                          <p:spTgt spid="12"/>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8"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additive="base">
                                        <p:cTn id="27" dur="500" fill="hold"/>
                                        <p:tgtEl>
                                          <p:spTgt spid="13"/>
                                        </p:tgtEl>
                                        <p:attrNameLst>
                                          <p:attrName>ppt_x</p:attrName>
                                        </p:attrNameLst>
                                      </p:cBhvr>
                                      <p:tavLst>
                                        <p:tav tm="0">
                                          <p:val>
                                            <p:strVal val="0-#ppt_w/2"/>
                                          </p:val>
                                        </p:tav>
                                        <p:tav tm="100000">
                                          <p:val>
                                            <p:strVal val="#ppt_x"/>
                                          </p:val>
                                        </p:tav>
                                      </p:tavLst>
                                    </p:anim>
                                    <p:anim calcmode="lin" valueType="num">
                                      <p:cBhvr additive="base">
                                        <p:cTn id="28" dur="500" fill="hold"/>
                                        <p:tgtEl>
                                          <p:spTgt spid="13"/>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8" fill="hold" grpId="0" nodeType="after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additive="base">
                                        <p:cTn id="32" dur="500" fill="hold"/>
                                        <p:tgtEl>
                                          <p:spTgt spid="11"/>
                                        </p:tgtEl>
                                        <p:attrNameLst>
                                          <p:attrName>ppt_x</p:attrName>
                                        </p:attrNameLst>
                                      </p:cBhvr>
                                      <p:tavLst>
                                        <p:tav tm="0">
                                          <p:val>
                                            <p:strVal val="0-#ppt_w/2"/>
                                          </p:val>
                                        </p:tav>
                                        <p:tav tm="100000">
                                          <p:val>
                                            <p:strVal val="#ppt_x"/>
                                          </p:val>
                                        </p:tav>
                                      </p:tavLst>
                                    </p:anim>
                                    <p:anim calcmode="lin" valueType="num">
                                      <p:cBhvr additive="base">
                                        <p:cTn id="33"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6400800" cy="794815"/>
          </a:xfrm>
        </p:spPr>
        <p:txBody>
          <a:bodyPr>
            <a:normAutofit/>
          </a:bodyPr>
          <a:lstStyle>
            <a:lvl1pPr>
              <a:defRPr sz="2000" b="1"/>
            </a:lvl1pPr>
          </a:lstStyle>
          <a:p>
            <a:r>
              <a:rPr lang="en-US" dirty="0" smtClean="0"/>
              <a:t>CLICK TO EDIT MASTER TITLE STYLE</a:t>
            </a:r>
            <a:endParaRPr lang="en-US" dirty="0"/>
          </a:p>
        </p:txBody>
      </p:sp>
      <p:sp>
        <p:nvSpPr>
          <p:cNvPr id="7" name="Text Placeholder 6"/>
          <p:cNvSpPr>
            <a:spLocks noGrp="1"/>
          </p:cNvSpPr>
          <p:nvPr>
            <p:ph type="body" sz="quarter" idx="10"/>
          </p:nvPr>
        </p:nvSpPr>
        <p:spPr>
          <a:xfrm>
            <a:off x="642938" y="1752600"/>
            <a:ext cx="8043862" cy="4540250"/>
          </a:xfrm>
        </p:spPr>
        <p:txBody>
          <a:bodyPr>
            <a:normAutofit/>
          </a:bodyPr>
          <a:lstStyle>
            <a:lvl1pPr>
              <a:defRPr sz="1200">
                <a:solidFill>
                  <a:schemeClr val="accent6"/>
                </a:solidFill>
              </a:defRPr>
            </a:lvl1pPr>
            <a:lvl2pPr>
              <a:defRPr sz="1200">
                <a:solidFill>
                  <a:schemeClr val="accent6"/>
                </a:solidFill>
              </a:defRPr>
            </a:lvl2pPr>
            <a:lvl3pPr>
              <a:defRPr sz="1200">
                <a:solidFill>
                  <a:schemeClr val="accent6"/>
                </a:solidFill>
              </a:defRPr>
            </a:lvl3pPr>
            <a:lvl4pPr>
              <a:defRPr sz="1200">
                <a:solidFill>
                  <a:schemeClr val="accent6"/>
                </a:solidFill>
              </a:defRPr>
            </a:lvl4pPr>
            <a:lvl5pPr>
              <a:defRPr sz="1200">
                <a:solidFill>
                  <a:schemeClr val="accent6"/>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8" name="Picture 7" descr="Salga logo.png"/>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7141882" y="424666"/>
            <a:ext cx="1628589" cy="778069"/>
          </a:xfrm>
          <a:prstGeom prst="rect">
            <a:avLst/>
          </a:prstGeom>
        </p:spPr>
      </p:pic>
      <p:sp>
        <p:nvSpPr>
          <p:cNvPr id="9" name="Rectangle 8"/>
          <p:cNvSpPr/>
          <p:nvPr userDrawn="1"/>
        </p:nvSpPr>
        <p:spPr>
          <a:xfrm>
            <a:off x="0" y="6483165"/>
            <a:ext cx="6663766"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ectangle 9"/>
          <p:cNvSpPr/>
          <p:nvPr userDrawn="1"/>
        </p:nvSpPr>
        <p:spPr>
          <a:xfrm>
            <a:off x="8858786" y="6455126"/>
            <a:ext cx="285214"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TextBox 10"/>
          <p:cNvSpPr txBox="1"/>
          <p:nvPr userDrawn="1"/>
        </p:nvSpPr>
        <p:spPr>
          <a:xfrm>
            <a:off x="6663766" y="6327553"/>
            <a:ext cx="2241176" cy="369332"/>
          </a:xfrm>
          <a:prstGeom prst="rect">
            <a:avLst/>
          </a:prstGeom>
          <a:noFill/>
        </p:spPr>
        <p:txBody>
          <a:bodyPr wrap="square" rtlCol="0">
            <a:spAutoFit/>
          </a:bodyPr>
          <a:lstStyle/>
          <a:p>
            <a:pPr algn="ctr"/>
            <a:r>
              <a:rPr lang="en-US" dirty="0" smtClean="0">
                <a:solidFill>
                  <a:schemeClr val="accent6"/>
                </a:solidFill>
              </a:rPr>
              <a:t>www.salga.org.za</a:t>
            </a:r>
            <a:endParaRPr lang="en-US" dirty="0">
              <a:solidFill>
                <a:schemeClr val="accent6"/>
              </a:solidFill>
            </a:endParaRPr>
          </a:p>
        </p:txBody>
      </p:sp>
      <p:pic>
        <p:nvPicPr>
          <p:cNvPr id="12" name="Picture 11" descr="Speech3.png"/>
          <p:cNvPicPr>
            <a:picLocks noChangeAspect="1"/>
          </p:cNvPicPr>
          <p:nvPr userDrawn="1"/>
        </p:nvPicPr>
        <p:blipFill>
          <a:blip r:embed="rId3">
            <a:extLst>
              <a:ext uri="{28A0092B-C50C-407E-A947-70E740481C1C}">
                <a14:useLocalDpi xmlns:a14="http://schemas.microsoft.com/office/drawing/2010/main" xmlns="" val="0"/>
              </a:ext>
            </a:extLst>
          </a:blip>
          <a:stretch>
            <a:fillRect/>
          </a:stretch>
        </p:blipFill>
        <p:spPr>
          <a:xfrm>
            <a:off x="1788909" y="1364308"/>
            <a:ext cx="4871324" cy="4999329"/>
          </a:xfrm>
          <a:prstGeom prst="rect">
            <a:avLst/>
          </a:prstGeom>
        </p:spPr>
      </p:pic>
    </p:spTree>
    <p:extLst>
      <p:ext uri="{BB962C8B-B14F-4D97-AF65-F5344CB8AC3E}">
        <p14:creationId xmlns:p14="http://schemas.microsoft.com/office/powerpoint/2010/main" xmlns="" val="15186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0-#ppt_w/2"/>
                                          </p:val>
                                        </p:tav>
                                        <p:tav tm="100000">
                                          <p:val>
                                            <p:strVal val="#ppt_x"/>
                                          </p:val>
                                        </p:tav>
                                      </p:tavLst>
                                    </p:anim>
                                    <p:anim calcmode="lin" valueType="num">
                                      <p:cBhvr additive="base">
                                        <p:cTn id="13" dur="500" fill="hold"/>
                                        <p:tgtEl>
                                          <p:spTgt spid="10"/>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0-#ppt_w/2"/>
                                          </p:val>
                                        </p:tav>
                                        <p:tav tm="100000">
                                          <p:val>
                                            <p:strVal val="#ppt_x"/>
                                          </p:val>
                                        </p:tav>
                                      </p:tavLst>
                                    </p:anim>
                                    <p:anim calcmode="lin" valueType="num">
                                      <p:cBhvr additive="base">
                                        <p:cTn id="18" dur="500" fill="hold"/>
                                        <p:tgtEl>
                                          <p:spTgt spid="11"/>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500" fill="hold"/>
                                        <p:tgtEl>
                                          <p:spTgt spid="9"/>
                                        </p:tgtEl>
                                        <p:attrNameLst>
                                          <p:attrName>ppt_x</p:attrName>
                                        </p:attrNameLst>
                                      </p:cBhvr>
                                      <p:tavLst>
                                        <p:tav tm="0">
                                          <p:val>
                                            <p:strVal val="0-#ppt_w/2"/>
                                          </p:val>
                                        </p:tav>
                                        <p:tav tm="100000">
                                          <p:val>
                                            <p:strVal val="#ppt_x"/>
                                          </p:val>
                                        </p:tav>
                                      </p:tavLst>
                                    </p:anim>
                                    <p:anim calcmode="lin" valueType="num">
                                      <p:cBhvr additive="base">
                                        <p:cTn id="23"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p:bld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74A8EF-2000-014D-A4B6-9413622816E2}" type="slidenum">
              <a:rPr lang="en-US" smtClean="0"/>
              <a:pPr/>
              <a:t>‹#›</a:t>
            </a:fld>
            <a:endParaRPr lang="en-US" dirty="0"/>
          </a:p>
        </p:txBody>
      </p:sp>
    </p:spTree>
    <p:extLst>
      <p:ext uri="{BB962C8B-B14F-4D97-AF65-F5344CB8AC3E}">
        <p14:creationId xmlns:p14="http://schemas.microsoft.com/office/powerpoint/2010/main" xmlns="" val="1830489832"/>
      </p:ext>
    </p:extLst>
  </p:cSld>
  <p:clrMap bg1="lt1" tx1="dk1" bg2="lt2" tx2="dk2" accent1="accent1" accent2="accent2" accent3="accent3" accent4="accent4" accent5="accent5" accent6="accent6" hlink="hlink" folHlink="folHlink"/>
  <p:sldLayoutIdLst>
    <p:sldLayoutId id="2147483649" r:id="rId1"/>
    <p:sldLayoutId id="2147483660" r:id="rId2"/>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63452" y="1969834"/>
            <a:ext cx="3710303" cy="1023013"/>
          </a:xfrm>
        </p:spPr>
        <p:txBody>
          <a:bodyPr>
            <a:noAutofit/>
          </a:bodyPr>
          <a:lstStyle/>
          <a:p>
            <a:r>
              <a:rPr lang="en-US" sz="3600" dirty="0" smtClean="0"/>
              <a:t>SALGA PRESENTATION </a:t>
            </a:r>
            <a:endParaRPr lang="en-US" sz="3600" dirty="0"/>
          </a:p>
        </p:txBody>
      </p:sp>
      <p:sp>
        <p:nvSpPr>
          <p:cNvPr id="3" name="Subtitle 2"/>
          <p:cNvSpPr>
            <a:spLocks noGrp="1"/>
          </p:cNvSpPr>
          <p:nvPr>
            <p:ph type="subTitle" idx="1"/>
          </p:nvPr>
        </p:nvSpPr>
        <p:spPr>
          <a:xfrm>
            <a:off x="2661312" y="3281730"/>
            <a:ext cx="3957851" cy="1375432"/>
          </a:xfrm>
        </p:spPr>
        <p:txBody>
          <a:bodyPr>
            <a:normAutofit/>
          </a:bodyPr>
          <a:lstStyle/>
          <a:p>
            <a:r>
              <a:rPr lang="en-US" sz="1400" dirty="0" smtClean="0"/>
              <a:t>ADHOC COMMITTEE ON FUNDING OF POLITICAL PARTIES </a:t>
            </a:r>
          </a:p>
          <a:p>
            <a:r>
              <a:rPr lang="en-US" sz="1400" dirty="0" smtClean="0"/>
              <a:t>7</a:t>
            </a:r>
            <a:r>
              <a:rPr lang="en-US" sz="1400" baseline="30000" dirty="0" smtClean="0"/>
              <a:t>th</a:t>
            </a:r>
            <a:r>
              <a:rPr lang="en-US" sz="1400" dirty="0" smtClean="0"/>
              <a:t> – 8</a:t>
            </a:r>
            <a:r>
              <a:rPr lang="en-US" sz="1400" baseline="30000" dirty="0" smtClean="0"/>
              <a:t>th</a:t>
            </a:r>
            <a:r>
              <a:rPr lang="en-US" sz="1400" dirty="0" smtClean="0"/>
              <a:t> NOVEMBER 2017</a:t>
            </a:r>
            <a:endParaRPr lang="en-US" sz="1400" dirty="0"/>
          </a:p>
        </p:txBody>
      </p:sp>
    </p:spTree>
    <p:extLst>
      <p:ext uri="{BB962C8B-B14F-4D97-AF65-F5344CB8AC3E}">
        <p14:creationId xmlns:p14="http://schemas.microsoft.com/office/powerpoint/2010/main" xmlns="" val="30785846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WAYFORWARD</a:t>
            </a:r>
            <a:br>
              <a:rPr lang="en-US" dirty="0" smtClean="0"/>
            </a:br>
            <a:r>
              <a:rPr lang="en-ZA" dirty="0">
                <a:solidFill>
                  <a:schemeClr val="accent6"/>
                </a:solidFill>
              </a:rPr>
              <a:t>MULTI – PARTY DEMOCRACY FUND</a:t>
            </a:r>
            <a:endParaRPr lang="en-US" dirty="0">
              <a:solidFill>
                <a:schemeClr val="accent6"/>
              </a:solidFill>
            </a:endParaRPr>
          </a:p>
        </p:txBody>
      </p:sp>
      <p:sp>
        <p:nvSpPr>
          <p:cNvPr id="3" name="Text Placeholder 2"/>
          <p:cNvSpPr>
            <a:spLocks noGrp="1"/>
          </p:cNvSpPr>
          <p:nvPr>
            <p:ph type="body" sz="quarter" idx="10"/>
          </p:nvPr>
        </p:nvSpPr>
        <p:spPr>
          <a:xfrm>
            <a:off x="457199" y="1241946"/>
            <a:ext cx="8288215" cy="4699212"/>
          </a:xfrm>
        </p:spPr>
        <p:txBody>
          <a:bodyPr>
            <a:normAutofit/>
          </a:bodyPr>
          <a:lstStyle/>
          <a:p>
            <a:pPr marL="0" indent="0" algn="just">
              <a:lnSpc>
                <a:spcPct val="150000"/>
              </a:lnSpc>
              <a:buNone/>
            </a:pPr>
            <a:r>
              <a:rPr lang="en-ZA" sz="2000" dirty="0"/>
              <a:t>SALGA </a:t>
            </a:r>
            <a:r>
              <a:rPr lang="en-ZA" sz="2000" dirty="0" smtClean="0"/>
              <a:t>is </a:t>
            </a:r>
            <a:r>
              <a:rPr lang="en-ZA" sz="2000" dirty="0"/>
              <a:t>of the opinion that the </a:t>
            </a:r>
            <a:r>
              <a:rPr lang="en-ZA" sz="2000" b="1" dirty="0"/>
              <a:t>MULTI – PARTY DEMOCRACY FUND</a:t>
            </a:r>
            <a:r>
              <a:rPr lang="en-ZA" sz="2000" dirty="0"/>
              <a:t> as a new addition in the legislative scheme created to enable the donor community and other sources to donate funds to strengthen our democracy is an open opportunity for all the three spheres of government. </a:t>
            </a:r>
            <a:endParaRPr lang="en-US" sz="2000" dirty="0"/>
          </a:p>
          <a:p>
            <a:pPr algn="just">
              <a:lnSpc>
                <a:spcPct val="150000"/>
              </a:lnSpc>
              <a:buFont typeface="Wingdings" panose="05000000000000000000" pitchFamily="2" charset="2"/>
              <a:buChar char="ü"/>
            </a:pPr>
            <a:r>
              <a:rPr lang="en-ZA" sz="2000" dirty="0" smtClean="0"/>
              <a:t>There </a:t>
            </a:r>
            <a:r>
              <a:rPr lang="en-ZA" sz="2000" dirty="0"/>
              <a:t>is no constitutional and legislative basis to exclude local government from benefiting from this fund. </a:t>
            </a:r>
            <a:endParaRPr lang="en-ZA" sz="2000" dirty="0" smtClean="0"/>
          </a:p>
          <a:p>
            <a:pPr algn="just">
              <a:lnSpc>
                <a:spcPct val="150000"/>
              </a:lnSpc>
              <a:buFont typeface="Wingdings" panose="05000000000000000000" pitchFamily="2" charset="2"/>
              <a:buChar char="ü"/>
            </a:pPr>
            <a:r>
              <a:rPr lang="en-ZA" sz="2000" dirty="0" smtClean="0"/>
              <a:t>The </a:t>
            </a:r>
            <a:r>
              <a:rPr lang="en-ZA" sz="2000" dirty="0"/>
              <a:t>Bill should be amended to include the local sphere of </a:t>
            </a:r>
            <a:r>
              <a:rPr lang="en-ZA" sz="2000" dirty="0" smtClean="0"/>
              <a:t>government</a:t>
            </a:r>
            <a:endParaRPr lang="en-US" sz="2000" dirty="0"/>
          </a:p>
        </p:txBody>
      </p:sp>
    </p:spTree>
    <p:extLst>
      <p:ext uri="{BB962C8B-B14F-4D97-AF65-F5344CB8AC3E}">
        <p14:creationId xmlns:p14="http://schemas.microsoft.com/office/powerpoint/2010/main" xmlns="" val="990494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WAYFORWARD</a:t>
            </a:r>
            <a:br>
              <a:rPr lang="en-US" dirty="0" smtClean="0"/>
            </a:br>
            <a:r>
              <a:rPr lang="en-US" dirty="0" smtClean="0"/>
              <a:t>A PHASED APPROACH</a:t>
            </a:r>
            <a:endParaRPr lang="en-US" dirty="0">
              <a:solidFill>
                <a:schemeClr val="accent6"/>
              </a:solidFill>
            </a:endParaRPr>
          </a:p>
        </p:txBody>
      </p:sp>
      <p:sp>
        <p:nvSpPr>
          <p:cNvPr id="3" name="Text Placeholder 2"/>
          <p:cNvSpPr>
            <a:spLocks noGrp="1"/>
          </p:cNvSpPr>
          <p:nvPr>
            <p:ph type="body" sz="quarter" idx="10"/>
          </p:nvPr>
        </p:nvSpPr>
        <p:spPr>
          <a:xfrm>
            <a:off x="341195" y="1400908"/>
            <a:ext cx="8404220" cy="4540250"/>
          </a:xfrm>
        </p:spPr>
        <p:txBody>
          <a:bodyPr>
            <a:normAutofit/>
          </a:bodyPr>
          <a:lstStyle/>
          <a:p>
            <a:pPr marL="0" indent="0" algn="just">
              <a:lnSpc>
                <a:spcPct val="150000"/>
              </a:lnSpc>
              <a:buNone/>
            </a:pPr>
            <a:r>
              <a:rPr lang="en-ZA" sz="2000" dirty="0" smtClean="0"/>
              <a:t>PHASE 01: MULTI – PARTY DEMOCRACY FUND </a:t>
            </a:r>
          </a:p>
          <a:p>
            <a:pPr lvl="1" algn="just">
              <a:lnSpc>
                <a:spcPct val="150000"/>
              </a:lnSpc>
              <a:buFont typeface="Wingdings" panose="05000000000000000000" pitchFamily="2" charset="2"/>
              <a:buChar char="ü"/>
            </a:pPr>
            <a:r>
              <a:rPr lang="en-US" sz="2000" dirty="0" smtClean="0"/>
              <a:t>Draft Bill to include the local sphere of government as a beneficiary of the Multi Party Democracy Fund </a:t>
            </a:r>
            <a:endParaRPr lang="en-US" sz="2000" dirty="0"/>
          </a:p>
          <a:p>
            <a:pPr marL="0" lvl="1" indent="0" algn="just">
              <a:lnSpc>
                <a:spcPct val="150000"/>
              </a:lnSpc>
              <a:buNone/>
            </a:pPr>
            <a:r>
              <a:rPr lang="en-US" sz="2000" dirty="0"/>
              <a:t>PHASE 02: REPRESENTED </a:t>
            </a:r>
            <a:r>
              <a:rPr lang="en-US" sz="2000" dirty="0" smtClean="0"/>
              <a:t>POLITICAL PARTY FUND </a:t>
            </a:r>
          </a:p>
          <a:p>
            <a:pPr lvl="1" algn="just">
              <a:lnSpc>
                <a:spcPct val="150000"/>
              </a:lnSpc>
              <a:buFont typeface="Wingdings" panose="05000000000000000000" pitchFamily="2" charset="2"/>
              <a:buChar char="ü"/>
            </a:pPr>
            <a:r>
              <a:rPr lang="en-US" sz="2000" dirty="0"/>
              <a:t>Constitutional amendment </a:t>
            </a:r>
          </a:p>
        </p:txBody>
      </p:sp>
    </p:spTree>
    <p:extLst>
      <p:ext uri="{BB962C8B-B14F-4D97-AF65-F5344CB8AC3E}">
        <p14:creationId xmlns:p14="http://schemas.microsoft.com/office/powerpoint/2010/main" xmlns="" val="26719448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63452" y="1969834"/>
            <a:ext cx="3357605" cy="1715062"/>
          </a:xfrm>
        </p:spPr>
        <p:txBody>
          <a:bodyPr>
            <a:noAutofit/>
          </a:bodyPr>
          <a:lstStyle/>
          <a:p>
            <a:r>
              <a:rPr lang="en-US" sz="3200" dirty="0" smtClean="0">
                <a:latin typeface="Arial Black" panose="020B0A04020102020204" pitchFamily="34" charset="0"/>
              </a:rPr>
              <a:t>I THANK YOU </a:t>
            </a:r>
            <a:endParaRPr lang="en-US" sz="3200" dirty="0">
              <a:latin typeface="Arial Black" panose="020B0A04020102020204" pitchFamily="34" charset="0"/>
            </a:endParaRPr>
          </a:p>
        </p:txBody>
      </p:sp>
    </p:spTree>
    <p:extLst>
      <p:ext uri="{BB962C8B-B14F-4D97-AF65-F5344CB8AC3E}">
        <p14:creationId xmlns:p14="http://schemas.microsoft.com/office/powerpoint/2010/main" xmlns="" val="18829349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TABLE OF CONTENTS</a:t>
            </a:r>
            <a:endParaRPr lang="en-US" sz="2800" dirty="0"/>
          </a:p>
        </p:txBody>
      </p:sp>
      <p:sp>
        <p:nvSpPr>
          <p:cNvPr id="3" name="Text Placeholder 2"/>
          <p:cNvSpPr>
            <a:spLocks noGrp="1"/>
          </p:cNvSpPr>
          <p:nvPr>
            <p:ph type="body" sz="quarter" idx="10"/>
          </p:nvPr>
        </p:nvSpPr>
        <p:spPr>
          <a:xfrm>
            <a:off x="341194" y="1241946"/>
            <a:ext cx="8345606" cy="5050904"/>
          </a:xfrm>
        </p:spPr>
        <p:txBody>
          <a:bodyPr>
            <a:normAutofit/>
          </a:bodyPr>
          <a:lstStyle/>
          <a:p>
            <a:pPr marL="228600" indent="-228600">
              <a:lnSpc>
                <a:spcPct val="200000"/>
              </a:lnSpc>
              <a:buFont typeface="+mj-lt"/>
              <a:buAutoNum type="arabicPeriod"/>
            </a:pPr>
            <a:r>
              <a:rPr lang="en-US" sz="1600" dirty="0"/>
              <a:t>NATURE AND FORM OF THE SOUTH AFRICAN </a:t>
            </a:r>
            <a:r>
              <a:rPr lang="en-US" sz="1600" dirty="0" smtClean="0"/>
              <a:t>STATE</a:t>
            </a:r>
          </a:p>
          <a:p>
            <a:pPr marL="228600" indent="-228600">
              <a:lnSpc>
                <a:spcPct val="200000"/>
              </a:lnSpc>
              <a:buFont typeface="+mj-lt"/>
              <a:buAutoNum type="arabicPeriod"/>
            </a:pPr>
            <a:r>
              <a:rPr lang="en-US" sz="1600" dirty="0"/>
              <a:t>THE CURRENT POLITICAL PARTY FUNDING </a:t>
            </a:r>
            <a:r>
              <a:rPr lang="en-US" sz="1600" dirty="0" smtClean="0"/>
              <a:t>STATUS</a:t>
            </a:r>
          </a:p>
          <a:p>
            <a:pPr marL="228600" indent="-228600">
              <a:lnSpc>
                <a:spcPct val="200000"/>
              </a:lnSpc>
              <a:buFont typeface="+mj-lt"/>
              <a:buAutoNum type="arabicPeriod"/>
            </a:pPr>
            <a:r>
              <a:rPr lang="en-US" sz="1600" dirty="0"/>
              <a:t>THE CASE FOR THE EXTENSION OF THIS BENEFIT TO LOCAL </a:t>
            </a:r>
            <a:r>
              <a:rPr lang="en-US" sz="1600" dirty="0" smtClean="0"/>
              <a:t>GOVERNNMENT</a:t>
            </a:r>
          </a:p>
          <a:p>
            <a:pPr marL="228600" indent="-228600">
              <a:lnSpc>
                <a:spcPct val="200000"/>
              </a:lnSpc>
              <a:buFont typeface="+mj-lt"/>
              <a:buAutoNum type="arabicPeriod"/>
            </a:pPr>
            <a:r>
              <a:rPr lang="en-US" sz="1600" dirty="0"/>
              <a:t>ACTUAL SALGA PROPOSALS: </a:t>
            </a:r>
            <a:r>
              <a:rPr lang="en-US" sz="1600" dirty="0" smtClean="0"/>
              <a:t>A </a:t>
            </a:r>
            <a:r>
              <a:rPr lang="en-US" sz="1600" dirty="0"/>
              <a:t>DIFFERENTIATED FUNDING </a:t>
            </a:r>
            <a:r>
              <a:rPr lang="en-US" sz="1600" dirty="0" smtClean="0"/>
              <a:t>MODEL</a:t>
            </a:r>
          </a:p>
          <a:p>
            <a:pPr marL="228600" indent="-228600">
              <a:lnSpc>
                <a:spcPct val="200000"/>
              </a:lnSpc>
              <a:buFont typeface="+mj-lt"/>
              <a:buAutoNum type="arabicPeriod"/>
            </a:pPr>
            <a:r>
              <a:rPr lang="en-US" sz="1600" dirty="0"/>
              <a:t>PROPOSED </a:t>
            </a:r>
            <a:r>
              <a:rPr lang="en-US" sz="1600" dirty="0" smtClean="0"/>
              <a:t>WAYFORWARD: </a:t>
            </a:r>
            <a:r>
              <a:rPr lang="en-ZA" sz="1600" dirty="0" smtClean="0"/>
              <a:t>REPRESENTED </a:t>
            </a:r>
            <a:r>
              <a:rPr lang="en-ZA" sz="1600" dirty="0"/>
              <a:t>POLITICAL PARTIES </a:t>
            </a:r>
            <a:r>
              <a:rPr lang="en-ZA" sz="1600" dirty="0" smtClean="0"/>
              <a:t>FUND</a:t>
            </a:r>
          </a:p>
          <a:p>
            <a:pPr marL="228600" indent="-228600">
              <a:lnSpc>
                <a:spcPct val="200000"/>
              </a:lnSpc>
              <a:buFont typeface="+mj-lt"/>
              <a:buAutoNum type="arabicPeriod"/>
            </a:pPr>
            <a:r>
              <a:rPr lang="en-US" sz="1600" dirty="0"/>
              <a:t>PROPOSED </a:t>
            </a:r>
            <a:r>
              <a:rPr lang="en-US" sz="1600" dirty="0" smtClean="0"/>
              <a:t>WAYFORWARD: </a:t>
            </a:r>
            <a:r>
              <a:rPr lang="en-ZA" sz="1600" dirty="0" smtClean="0"/>
              <a:t>MULTI </a:t>
            </a:r>
            <a:r>
              <a:rPr lang="en-ZA" sz="1600" dirty="0"/>
              <a:t>– PARTY DEMOCRACY FUND</a:t>
            </a:r>
            <a:r>
              <a:rPr lang="en-ZA" sz="1600" dirty="0" smtClean="0"/>
              <a:t> </a:t>
            </a:r>
          </a:p>
          <a:p>
            <a:pPr marL="228600" indent="-228600">
              <a:lnSpc>
                <a:spcPct val="200000"/>
              </a:lnSpc>
              <a:buFont typeface="+mj-lt"/>
              <a:buAutoNum type="arabicPeriod"/>
            </a:pPr>
            <a:r>
              <a:rPr lang="en-US" sz="1600" dirty="0"/>
              <a:t>PROPOSED WAYFORWARD: A PHASED APPROACH</a:t>
            </a:r>
            <a:endParaRPr lang="en-ZA" sz="1600" dirty="0"/>
          </a:p>
          <a:p>
            <a:pPr marL="228600" indent="-228600">
              <a:lnSpc>
                <a:spcPct val="200000"/>
              </a:lnSpc>
              <a:buFont typeface="+mj-lt"/>
              <a:buAutoNum type="arabicPeriod"/>
            </a:pPr>
            <a:endParaRPr lang="en-US" sz="1600" dirty="0">
              <a:solidFill>
                <a:schemeClr val="accent6"/>
              </a:solidFill>
            </a:endParaRPr>
          </a:p>
        </p:txBody>
      </p:sp>
    </p:spTree>
    <p:extLst>
      <p:ext uri="{BB962C8B-B14F-4D97-AF65-F5344CB8AC3E}">
        <p14:creationId xmlns:p14="http://schemas.microsoft.com/office/powerpoint/2010/main" xmlns="" val="31039718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AutoShape 18" descr="Image result for water management icon"/>
          <p:cNvSpPr>
            <a:spLocks noChangeAspect="1" noChangeArrowheads="1"/>
          </p:cNvSpPr>
          <p:nvPr/>
        </p:nvSpPr>
        <p:spPr bwMode="auto">
          <a:xfrm>
            <a:off x="-71790" y="-531603"/>
            <a:ext cx="331947" cy="331948"/>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9584" tIns="49792" rIns="99584" bIns="49792" numCol="1" anchor="t" anchorCtr="0" compatLnSpc="1">
            <a:prstTxWarp prst="textNoShape">
              <a:avLst/>
            </a:prstTxWarp>
          </a:bodyPr>
          <a:lstStyle/>
          <a:p>
            <a:endParaRPr lang="en-ZA" sz="1960" dirty="0"/>
          </a:p>
        </p:txBody>
      </p:sp>
      <p:sp>
        <p:nvSpPr>
          <p:cNvPr id="7" name="Content Placeholder 2"/>
          <p:cNvSpPr txBox="1">
            <a:spLocks/>
          </p:cNvSpPr>
          <p:nvPr/>
        </p:nvSpPr>
        <p:spPr>
          <a:xfrm>
            <a:off x="0" y="1505247"/>
            <a:ext cx="5428264" cy="3243263"/>
          </a:xfrm>
          <a:prstGeom prst="rect">
            <a:avLst/>
          </a:prstGeom>
        </p:spPr>
        <p:txBody>
          <a:bodyPr vert="horz" lIns="73479" tIns="36739" rIns="73479" bIns="36739" rtlCol="0">
            <a:normAutofit/>
          </a:bodyPr>
          <a:lstStyle>
            <a:lvl1pPr marL="464736" indent="-464736" algn="l" defTabSz="619648" rtl="0" eaLnBrk="1" latinLnBrk="0" hangingPunct="1">
              <a:spcBef>
                <a:spcPct val="20000"/>
              </a:spcBef>
              <a:buFont typeface="Arial"/>
              <a:buChar char="•"/>
              <a:defRPr sz="4338" kern="1200">
                <a:solidFill>
                  <a:schemeClr val="tx1"/>
                </a:solidFill>
                <a:latin typeface="+mn-lt"/>
                <a:ea typeface="+mn-ea"/>
                <a:cs typeface="+mn-cs"/>
              </a:defRPr>
            </a:lvl1pPr>
            <a:lvl2pPr marL="1006928" indent="-387280" algn="l" defTabSz="619648" rtl="0" eaLnBrk="1" latinLnBrk="0" hangingPunct="1">
              <a:spcBef>
                <a:spcPct val="20000"/>
              </a:spcBef>
              <a:buFont typeface="Arial"/>
              <a:buChar char="–"/>
              <a:defRPr sz="3795" kern="1200">
                <a:solidFill>
                  <a:schemeClr val="tx1"/>
                </a:solidFill>
                <a:latin typeface="+mn-lt"/>
                <a:ea typeface="+mn-ea"/>
                <a:cs typeface="+mn-cs"/>
              </a:defRPr>
            </a:lvl2pPr>
            <a:lvl3pPr marL="1549120" indent="-309823" algn="l" defTabSz="619648" rtl="0" eaLnBrk="1" latinLnBrk="0" hangingPunct="1">
              <a:spcBef>
                <a:spcPct val="20000"/>
              </a:spcBef>
              <a:buFont typeface="Arial"/>
              <a:buChar char="•"/>
              <a:defRPr sz="3254" kern="1200">
                <a:solidFill>
                  <a:schemeClr val="tx1"/>
                </a:solidFill>
                <a:latin typeface="+mn-lt"/>
                <a:ea typeface="+mn-ea"/>
                <a:cs typeface="+mn-cs"/>
              </a:defRPr>
            </a:lvl3pPr>
            <a:lvl4pPr marL="2168768" indent="-309823" algn="l" defTabSz="619648" rtl="0" eaLnBrk="1" latinLnBrk="0" hangingPunct="1">
              <a:spcBef>
                <a:spcPct val="20000"/>
              </a:spcBef>
              <a:buFont typeface="Arial"/>
              <a:buChar char="–"/>
              <a:defRPr sz="2710" kern="1200">
                <a:solidFill>
                  <a:schemeClr val="tx1"/>
                </a:solidFill>
                <a:latin typeface="+mn-lt"/>
                <a:ea typeface="+mn-ea"/>
                <a:cs typeface="+mn-cs"/>
              </a:defRPr>
            </a:lvl4pPr>
            <a:lvl5pPr marL="2788417" indent="-309823" algn="l" defTabSz="619648" rtl="0" eaLnBrk="1" latinLnBrk="0" hangingPunct="1">
              <a:spcBef>
                <a:spcPct val="20000"/>
              </a:spcBef>
              <a:buFont typeface="Arial"/>
              <a:buChar char="»"/>
              <a:defRPr sz="2710" kern="1200">
                <a:solidFill>
                  <a:schemeClr val="tx1"/>
                </a:solidFill>
                <a:latin typeface="+mn-lt"/>
                <a:ea typeface="+mn-ea"/>
                <a:cs typeface="+mn-cs"/>
              </a:defRPr>
            </a:lvl5pPr>
            <a:lvl6pPr marL="3408065" indent="-309823" algn="l" defTabSz="619648" rtl="0" eaLnBrk="1" latinLnBrk="0" hangingPunct="1">
              <a:spcBef>
                <a:spcPct val="20000"/>
              </a:spcBef>
              <a:buFont typeface="Arial"/>
              <a:buChar char="•"/>
              <a:defRPr sz="2710" kern="1200">
                <a:solidFill>
                  <a:schemeClr val="tx1"/>
                </a:solidFill>
                <a:latin typeface="+mn-lt"/>
                <a:ea typeface="+mn-ea"/>
                <a:cs typeface="+mn-cs"/>
              </a:defRPr>
            </a:lvl6pPr>
            <a:lvl7pPr marL="4027713" indent="-309823" algn="l" defTabSz="619648" rtl="0" eaLnBrk="1" latinLnBrk="0" hangingPunct="1">
              <a:spcBef>
                <a:spcPct val="20000"/>
              </a:spcBef>
              <a:buFont typeface="Arial"/>
              <a:buChar char="•"/>
              <a:defRPr sz="2710" kern="1200">
                <a:solidFill>
                  <a:schemeClr val="tx1"/>
                </a:solidFill>
                <a:latin typeface="+mn-lt"/>
                <a:ea typeface="+mn-ea"/>
                <a:cs typeface="+mn-cs"/>
              </a:defRPr>
            </a:lvl7pPr>
            <a:lvl8pPr marL="4647362" indent="-309823" algn="l" defTabSz="619648" rtl="0" eaLnBrk="1" latinLnBrk="0" hangingPunct="1">
              <a:spcBef>
                <a:spcPct val="20000"/>
              </a:spcBef>
              <a:buFont typeface="Arial"/>
              <a:buChar char="•"/>
              <a:defRPr sz="2710" kern="1200">
                <a:solidFill>
                  <a:schemeClr val="tx1"/>
                </a:solidFill>
                <a:latin typeface="+mn-lt"/>
                <a:ea typeface="+mn-ea"/>
                <a:cs typeface="+mn-cs"/>
              </a:defRPr>
            </a:lvl8pPr>
            <a:lvl9pPr marL="5267009" indent="-309823" algn="l" defTabSz="619648" rtl="0" eaLnBrk="1" latinLnBrk="0" hangingPunct="1">
              <a:spcBef>
                <a:spcPct val="20000"/>
              </a:spcBef>
              <a:buFont typeface="Arial"/>
              <a:buChar char="•"/>
              <a:defRPr sz="2710" kern="1200">
                <a:solidFill>
                  <a:schemeClr val="tx1"/>
                </a:solidFill>
                <a:latin typeface="+mn-lt"/>
                <a:ea typeface="+mn-ea"/>
                <a:cs typeface="+mn-cs"/>
              </a:defRPr>
            </a:lvl9pPr>
          </a:lstStyle>
          <a:p>
            <a:pPr algn="just"/>
            <a:endParaRPr lang="en-ZA" sz="1650" dirty="0">
              <a:latin typeface="Arial" pitchFamily="34" charset="0"/>
              <a:cs typeface="Arial" pitchFamily="34" charset="0"/>
            </a:endParaRPr>
          </a:p>
          <a:p>
            <a:pPr algn="just"/>
            <a:endParaRPr lang="en-ZA" sz="1650" dirty="0">
              <a:latin typeface="Arial" pitchFamily="34" charset="0"/>
              <a:cs typeface="Arial" pitchFamily="34" charset="0"/>
            </a:endParaRPr>
          </a:p>
        </p:txBody>
      </p:sp>
      <p:sp>
        <p:nvSpPr>
          <p:cNvPr id="18" name="Title 1"/>
          <p:cNvSpPr txBox="1">
            <a:spLocks/>
          </p:cNvSpPr>
          <p:nvPr/>
        </p:nvSpPr>
        <p:spPr>
          <a:xfrm>
            <a:off x="1796279" y="3685"/>
            <a:ext cx="5078993" cy="1686016"/>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2000" b="1" kern="1200">
                <a:solidFill>
                  <a:schemeClr val="tx1"/>
                </a:solidFill>
                <a:latin typeface="+mj-lt"/>
                <a:ea typeface="+mj-ea"/>
                <a:cs typeface="+mj-cs"/>
              </a:defRPr>
            </a:lvl1pPr>
          </a:lstStyle>
          <a:p>
            <a:r>
              <a:rPr lang="en-ZA" dirty="0" smtClean="0">
                <a:solidFill>
                  <a:schemeClr val="accent6"/>
                </a:solidFill>
              </a:rPr>
              <a:t>  </a:t>
            </a:r>
            <a:br>
              <a:rPr lang="en-ZA" dirty="0" smtClean="0">
                <a:solidFill>
                  <a:schemeClr val="accent6"/>
                </a:solidFill>
              </a:rPr>
            </a:br>
            <a:r>
              <a:rPr lang="en-ZA" dirty="0" smtClean="0"/>
              <a:t> </a:t>
            </a:r>
            <a:br>
              <a:rPr lang="en-ZA" dirty="0" smtClean="0"/>
            </a:br>
            <a:endParaRPr lang="en-US" dirty="0"/>
          </a:p>
        </p:txBody>
      </p:sp>
      <p:sp>
        <p:nvSpPr>
          <p:cNvPr id="2" name="Title 1"/>
          <p:cNvSpPr>
            <a:spLocks noGrp="1"/>
          </p:cNvSpPr>
          <p:nvPr>
            <p:ph type="title"/>
          </p:nvPr>
        </p:nvSpPr>
        <p:spPr>
          <a:xfrm>
            <a:off x="260157" y="24951"/>
            <a:ext cx="6797135" cy="794815"/>
          </a:xfrm>
        </p:spPr>
        <p:txBody>
          <a:bodyPr/>
          <a:lstStyle/>
          <a:p>
            <a:pPr algn="l"/>
            <a:r>
              <a:rPr lang="en-US" dirty="0" smtClean="0"/>
              <a:t>NATURE AND FORM OF THE SOUTH AFRICAN STATE</a:t>
            </a:r>
            <a:endParaRPr lang="en-US" dirty="0"/>
          </a:p>
        </p:txBody>
      </p:sp>
      <p:sp>
        <p:nvSpPr>
          <p:cNvPr id="3" name="Text Placeholder 2"/>
          <p:cNvSpPr>
            <a:spLocks noGrp="1"/>
          </p:cNvSpPr>
          <p:nvPr>
            <p:ph type="body" sz="quarter" idx="10"/>
          </p:nvPr>
        </p:nvSpPr>
        <p:spPr>
          <a:xfrm>
            <a:off x="260157" y="662961"/>
            <a:ext cx="8556297" cy="5710541"/>
          </a:xfrm>
        </p:spPr>
        <p:txBody>
          <a:bodyPr>
            <a:noAutofit/>
          </a:bodyPr>
          <a:lstStyle/>
          <a:p>
            <a:pPr marL="0" indent="0">
              <a:lnSpc>
                <a:spcPct val="170000"/>
              </a:lnSpc>
              <a:buNone/>
            </a:pPr>
            <a:r>
              <a:rPr lang="en-US" sz="1400" b="1" dirty="0" smtClean="0"/>
              <a:t>CONSTITUTIONAL AND LEGISLATIVE OBLIGATORY PROVISIONS </a:t>
            </a:r>
          </a:p>
          <a:p>
            <a:pPr>
              <a:lnSpc>
                <a:spcPct val="170000"/>
              </a:lnSpc>
              <a:buFont typeface="Wingdings" panose="05000000000000000000" pitchFamily="2" charset="2"/>
              <a:buChar char="ü"/>
            </a:pPr>
            <a:r>
              <a:rPr lang="en-US" sz="1400" dirty="0" smtClean="0"/>
              <a:t>Form </a:t>
            </a:r>
            <a:r>
              <a:rPr lang="en-US" sz="1400" dirty="0"/>
              <a:t>and character of our democracy </a:t>
            </a:r>
          </a:p>
          <a:p>
            <a:pPr>
              <a:lnSpc>
                <a:spcPct val="170000"/>
              </a:lnSpc>
              <a:buFont typeface="Wingdings" panose="05000000000000000000" pitchFamily="2" charset="2"/>
              <a:buChar char="ü"/>
            </a:pPr>
            <a:r>
              <a:rPr lang="en-US" sz="1400" dirty="0" smtClean="0"/>
              <a:t>South Africa a unitary state</a:t>
            </a:r>
          </a:p>
          <a:p>
            <a:pPr>
              <a:lnSpc>
                <a:spcPct val="170000"/>
              </a:lnSpc>
              <a:buFont typeface="Wingdings" panose="05000000000000000000" pitchFamily="2" charset="2"/>
              <a:buChar char="ü"/>
            </a:pPr>
            <a:r>
              <a:rPr lang="en-US" sz="1400" dirty="0" smtClean="0"/>
              <a:t>Constitutional values and principles </a:t>
            </a:r>
          </a:p>
          <a:p>
            <a:pPr>
              <a:lnSpc>
                <a:spcPct val="170000"/>
              </a:lnSpc>
              <a:buFont typeface="Wingdings" panose="05000000000000000000" pitchFamily="2" charset="2"/>
              <a:buChar char="ü"/>
            </a:pPr>
            <a:r>
              <a:rPr lang="en-US" sz="1400" dirty="0" smtClean="0"/>
              <a:t>Access to information and </a:t>
            </a:r>
            <a:r>
              <a:rPr lang="en-GB" sz="1400" dirty="0"/>
              <a:t>the concomitant provisions of the Promotion of Access to Information Act</a:t>
            </a:r>
            <a:endParaRPr lang="en-US" sz="1400" dirty="0" smtClean="0"/>
          </a:p>
          <a:p>
            <a:pPr>
              <a:lnSpc>
                <a:spcPct val="170000"/>
              </a:lnSpc>
              <a:buFont typeface="Wingdings" panose="05000000000000000000" pitchFamily="2" charset="2"/>
              <a:buChar char="ü"/>
            </a:pPr>
            <a:r>
              <a:rPr lang="en-US" sz="1400" dirty="0" smtClean="0"/>
              <a:t>Local government objectives </a:t>
            </a:r>
          </a:p>
          <a:p>
            <a:pPr>
              <a:lnSpc>
                <a:spcPct val="170000"/>
              </a:lnSpc>
              <a:buFont typeface="Wingdings" panose="05000000000000000000" pitchFamily="2" charset="2"/>
              <a:buChar char="ü"/>
            </a:pPr>
            <a:r>
              <a:rPr lang="en-US" sz="1400" dirty="0" smtClean="0"/>
              <a:t>The constitutional mandate of a Municipal Council</a:t>
            </a:r>
            <a:r>
              <a:rPr lang="en-US" sz="1400" b="1" dirty="0" smtClean="0"/>
              <a:t> </a:t>
            </a:r>
          </a:p>
          <a:p>
            <a:pPr>
              <a:lnSpc>
                <a:spcPct val="170000"/>
              </a:lnSpc>
              <a:buFont typeface="Wingdings" panose="05000000000000000000" pitchFamily="2" charset="2"/>
              <a:buChar char="ü"/>
            </a:pPr>
            <a:r>
              <a:rPr lang="en-US" sz="1400" dirty="0" smtClean="0"/>
              <a:t>Other </a:t>
            </a:r>
            <a:r>
              <a:rPr lang="en-US" sz="1400" dirty="0"/>
              <a:t>prescriptive policy and legal instruments </a:t>
            </a:r>
            <a:r>
              <a:rPr lang="en-US" sz="1400" b="1" dirty="0" smtClean="0"/>
              <a:t> </a:t>
            </a:r>
          </a:p>
          <a:p>
            <a:pPr lvl="1">
              <a:lnSpc>
                <a:spcPct val="170000"/>
              </a:lnSpc>
              <a:buFont typeface="Wingdings" panose="05000000000000000000" pitchFamily="2" charset="2"/>
              <a:buChar char="Ø"/>
            </a:pPr>
            <a:r>
              <a:rPr lang="en-US" sz="1400" dirty="0"/>
              <a:t>White Paper On Local Government</a:t>
            </a:r>
          </a:p>
          <a:p>
            <a:pPr lvl="1">
              <a:lnSpc>
                <a:spcPct val="170000"/>
              </a:lnSpc>
              <a:buFont typeface="Wingdings" panose="05000000000000000000" pitchFamily="2" charset="2"/>
              <a:buChar char="Ø"/>
            </a:pPr>
            <a:r>
              <a:rPr lang="en-US" sz="1400" dirty="0"/>
              <a:t>Local Government Municipal Structures Act</a:t>
            </a:r>
          </a:p>
          <a:p>
            <a:pPr lvl="1">
              <a:lnSpc>
                <a:spcPct val="170000"/>
              </a:lnSpc>
              <a:buFont typeface="Wingdings" panose="05000000000000000000" pitchFamily="2" charset="2"/>
              <a:buChar char="Ø"/>
            </a:pPr>
            <a:r>
              <a:rPr lang="en-US" sz="1400" dirty="0"/>
              <a:t>Local Government Municipal Systems Act</a:t>
            </a:r>
          </a:p>
          <a:p>
            <a:pPr lvl="1">
              <a:lnSpc>
                <a:spcPct val="170000"/>
              </a:lnSpc>
              <a:buFont typeface="Wingdings" panose="05000000000000000000" pitchFamily="2" charset="2"/>
              <a:buChar char="Ø"/>
            </a:pPr>
            <a:r>
              <a:rPr lang="en-US" sz="1400" dirty="0"/>
              <a:t>Municipal Planning And Performance Regulations    </a:t>
            </a:r>
          </a:p>
          <a:p>
            <a:pPr lvl="1">
              <a:lnSpc>
                <a:spcPct val="170000"/>
              </a:lnSpc>
              <a:buFont typeface="Wingdings" panose="05000000000000000000" pitchFamily="2" charset="2"/>
              <a:buChar char="Ø"/>
            </a:pPr>
            <a:r>
              <a:rPr lang="en-US" sz="1400" dirty="0"/>
              <a:t>Local Government Municipal Finance Management Act, etc.</a:t>
            </a:r>
          </a:p>
          <a:p>
            <a:pPr marL="0" indent="0">
              <a:lnSpc>
                <a:spcPct val="170000"/>
              </a:lnSpc>
              <a:buNone/>
            </a:pPr>
            <a:endParaRPr lang="en-US" sz="1400" b="1" dirty="0"/>
          </a:p>
          <a:p>
            <a:pPr>
              <a:lnSpc>
                <a:spcPct val="170000"/>
              </a:lnSpc>
              <a:buFont typeface="Wingdings" panose="05000000000000000000" pitchFamily="2" charset="2"/>
              <a:buChar char="q"/>
            </a:pPr>
            <a:endParaRPr lang="en-US" sz="1400" b="1" dirty="0"/>
          </a:p>
          <a:p>
            <a:pPr marL="0" indent="0">
              <a:lnSpc>
                <a:spcPct val="170000"/>
              </a:lnSpc>
              <a:buNone/>
            </a:pPr>
            <a:endParaRPr lang="en-US" sz="1400" b="1" dirty="0"/>
          </a:p>
        </p:txBody>
      </p:sp>
    </p:spTree>
    <p:extLst>
      <p:ext uri="{BB962C8B-B14F-4D97-AF65-F5344CB8AC3E}">
        <p14:creationId xmlns:p14="http://schemas.microsoft.com/office/powerpoint/2010/main" xmlns="" val="3744522016"/>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AutoShape 18" descr="Image result for water management icon"/>
          <p:cNvSpPr>
            <a:spLocks noChangeAspect="1" noChangeArrowheads="1"/>
          </p:cNvSpPr>
          <p:nvPr/>
        </p:nvSpPr>
        <p:spPr bwMode="auto">
          <a:xfrm>
            <a:off x="-71790" y="-531603"/>
            <a:ext cx="331947" cy="331948"/>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9584" tIns="49792" rIns="99584" bIns="49792" numCol="1" anchor="t" anchorCtr="0" compatLnSpc="1">
            <a:prstTxWarp prst="textNoShape">
              <a:avLst/>
            </a:prstTxWarp>
          </a:bodyPr>
          <a:lstStyle/>
          <a:p>
            <a:endParaRPr lang="en-ZA" sz="1960" dirty="0"/>
          </a:p>
        </p:txBody>
      </p:sp>
      <p:sp>
        <p:nvSpPr>
          <p:cNvPr id="7" name="Content Placeholder 2"/>
          <p:cNvSpPr txBox="1">
            <a:spLocks/>
          </p:cNvSpPr>
          <p:nvPr/>
        </p:nvSpPr>
        <p:spPr>
          <a:xfrm>
            <a:off x="0" y="1505247"/>
            <a:ext cx="5428264" cy="3243263"/>
          </a:xfrm>
          <a:prstGeom prst="rect">
            <a:avLst/>
          </a:prstGeom>
        </p:spPr>
        <p:txBody>
          <a:bodyPr vert="horz" lIns="73479" tIns="36739" rIns="73479" bIns="36739" rtlCol="0">
            <a:normAutofit/>
          </a:bodyPr>
          <a:lstStyle>
            <a:lvl1pPr marL="464736" indent="-464736" algn="l" defTabSz="619648" rtl="0" eaLnBrk="1" latinLnBrk="0" hangingPunct="1">
              <a:spcBef>
                <a:spcPct val="20000"/>
              </a:spcBef>
              <a:buFont typeface="Arial"/>
              <a:buChar char="•"/>
              <a:defRPr sz="4338" kern="1200">
                <a:solidFill>
                  <a:schemeClr val="tx1"/>
                </a:solidFill>
                <a:latin typeface="+mn-lt"/>
                <a:ea typeface="+mn-ea"/>
                <a:cs typeface="+mn-cs"/>
              </a:defRPr>
            </a:lvl1pPr>
            <a:lvl2pPr marL="1006928" indent="-387280" algn="l" defTabSz="619648" rtl="0" eaLnBrk="1" latinLnBrk="0" hangingPunct="1">
              <a:spcBef>
                <a:spcPct val="20000"/>
              </a:spcBef>
              <a:buFont typeface="Arial"/>
              <a:buChar char="–"/>
              <a:defRPr sz="3795" kern="1200">
                <a:solidFill>
                  <a:schemeClr val="tx1"/>
                </a:solidFill>
                <a:latin typeface="+mn-lt"/>
                <a:ea typeface="+mn-ea"/>
                <a:cs typeface="+mn-cs"/>
              </a:defRPr>
            </a:lvl2pPr>
            <a:lvl3pPr marL="1549120" indent="-309823" algn="l" defTabSz="619648" rtl="0" eaLnBrk="1" latinLnBrk="0" hangingPunct="1">
              <a:spcBef>
                <a:spcPct val="20000"/>
              </a:spcBef>
              <a:buFont typeface="Arial"/>
              <a:buChar char="•"/>
              <a:defRPr sz="3254" kern="1200">
                <a:solidFill>
                  <a:schemeClr val="tx1"/>
                </a:solidFill>
                <a:latin typeface="+mn-lt"/>
                <a:ea typeface="+mn-ea"/>
                <a:cs typeface="+mn-cs"/>
              </a:defRPr>
            </a:lvl3pPr>
            <a:lvl4pPr marL="2168768" indent="-309823" algn="l" defTabSz="619648" rtl="0" eaLnBrk="1" latinLnBrk="0" hangingPunct="1">
              <a:spcBef>
                <a:spcPct val="20000"/>
              </a:spcBef>
              <a:buFont typeface="Arial"/>
              <a:buChar char="–"/>
              <a:defRPr sz="2710" kern="1200">
                <a:solidFill>
                  <a:schemeClr val="tx1"/>
                </a:solidFill>
                <a:latin typeface="+mn-lt"/>
                <a:ea typeface="+mn-ea"/>
                <a:cs typeface="+mn-cs"/>
              </a:defRPr>
            </a:lvl4pPr>
            <a:lvl5pPr marL="2788417" indent="-309823" algn="l" defTabSz="619648" rtl="0" eaLnBrk="1" latinLnBrk="0" hangingPunct="1">
              <a:spcBef>
                <a:spcPct val="20000"/>
              </a:spcBef>
              <a:buFont typeface="Arial"/>
              <a:buChar char="»"/>
              <a:defRPr sz="2710" kern="1200">
                <a:solidFill>
                  <a:schemeClr val="tx1"/>
                </a:solidFill>
                <a:latin typeface="+mn-lt"/>
                <a:ea typeface="+mn-ea"/>
                <a:cs typeface="+mn-cs"/>
              </a:defRPr>
            </a:lvl5pPr>
            <a:lvl6pPr marL="3408065" indent="-309823" algn="l" defTabSz="619648" rtl="0" eaLnBrk="1" latinLnBrk="0" hangingPunct="1">
              <a:spcBef>
                <a:spcPct val="20000"/>
              </a:spcBef>
              <a:buFont typeface="Arial"/>
              <a:buChar char="•"/>
              <a:defRPr sz="2710" kern="1200">
                <a:solidFill>
                  <a:schemeClr val="tx1"/>
                </a:solidFill>
                <a:latin typeface="+mn-lt"/>
                <a:ea typeface="+mn-ea"/>
                <a:cs typeface="+mn-cs"/>
              </a:defRPr>
            </a:lvl6pPr>
            <a:lvl7pPr marL="4027713" indent="-309823" algn="l" defTabSz="619648" rtl="0" eaLnBrk="1" latinLnBrk="0" hangingPunct="1">
              <a:spcBef>
                <a:spcPct val="20000"/>
              </a:spcBef>
              <a:buFont typeface="Arial"/>
              <a:buChar char="•"/>
              <a:defRPr sz="2710" kern="1200">
                <a:solidFill>
                  <a:schemeClr val="tx1"/>
                </a:solidFill>
                <a:latin typeface="+mn-lt"/>
                <a:ea typeface="+mn-ea"/>
                <a:cs typeface="+mn-cs"/>
              </a:defRPr>
            </a:lvl7pPr>
            <a:lvl8pPr marL="4647362" indent="-309823" algn="l" defTabSz="619648" rtl="0" eaLnBrk="1" latinLnBrk="0" hangingPunct="1">
              <a:spcBef>
                <a:spcPct val="20000"/>
              </a:spcBef>
              <a:buFont typeface="Arial"/>
              <a:buChar char="•"/>
              <a:defRPr sz="2710" kern="1200">
                <a:solidFill>
                  <a:schemeClr val="tx1"/>
                </a:solidFill>
                <a:latin typeface="+mn-lt"/>
                <a:ea typeface="+mn-ea"/>
                <a:cs typeface="+mn-cs"/>
              </a:defRPr>
            </a:lvl8pPr>
            <a:lvl9pPr marL="5267009" indent="-309823" algn="l" defTabSz="619648" rtl="0" eaLnBrk="1" latinLnBrk="0" hangingPunct="1">
              <a:spcBef>
                <a:spcPct val="20000"/>
              </a:spcBef>
              <a:buFont typeface="Arial"/>
              <a:buChar char="•"/>
              <a:defRPr sz="2710" kern="1200">
                <a:solidFill>
                  <a:schemeClr val="tx1"/>
                </a:solidFill>
                <a:latin typeface="+mn-lt"/>
                <a:ea typeface="+mn-ea"/>
                <a:cs typeface="+mn-cs"/>
              </a:defRPr>
            </a:lvl9pPr>
          </a:lstStyle>
          <a:p>
            <a:pPr algn="just"/>
            <a:endParaRPr lang="en-ZA" sz="1650" dirty="0">
              <a:latin typeface="Arial" pitchFamily="34" charset="0"/>
              <a:cs typeface="Arial" pitchFamily="34" charset="0"/>
            </a:endParaRPr>
          </a:p>
          <a:p>
            <a:pPr algn="just"/>
            <a:endParaRPr lang="en-ZA" sz="1650" dirty="0">
              <a:latin typeface="Arial" pitchFamily="34" charset="0"/>
              <a:cs typeface="Arial" pitchFamily="34" charset="0"/>
            </a:endParaRPr>
          </a:p>
        </p:txBody>
      </p:sp>
      <p:sp>
        <p:nvSpPr>
          <p:cNvPr id="18" name="Title 1"/>
          <p:cNvSpPr txBox="1">
            <a:spLocks/>
          </p:cNvSpPr>
          <p:nvPr/>
        </p:nvSpPr>
        <p:spPr>
          <a:xfrm>
            <a:off x="609601" y="0"/>
            <a:ext cx="6937878" cy="1686016"/>
          </a:xfrm>
          <a:prstGeom prst="rect">
            <a:avLst/>
          </a:prstGeom>
        </p:spPr>
        <p:txBody>
          <a:bodyPr vert="horz" lIns="91440" tIns="45720" rIns="91440" bIns="45720" rtlCol="0" anchor="ctr">
            <a:normAutofit fontScale="97500"/>
          </a:bodyPr>
          <a:lstStyle>
            <a:lvl1pPr algn="ctr" defTabSz="457200" rtl="0" eaLnBrk="1" latinLnBrk="0" hangingPunct="1">
              <a:spcBef>
                <a:spcPct val="0"/>
              </a:spcBef>
              <a:buNone/>
              <a:defRPr sz="2000" b="1" kern="1200">
                <a:solidFill>
                  <a:schemeClr val="tx1"/>
                </a:solidFill>
                <a:latin typeface="+mj-lt"/>
                <a:ea typeface="+mj-ea"/>
                <a:cs typeface="+mj-cs"/>
              </a:defRPr>
            </a:lvl1pPr>
          </a:lstStyle>
          <a:p>
            <a:pPr algn="l"/>
            <a:r>
              <a:rPr lang="en-ZA" dirty="0" smtClean="0">
                <a:solidFill>
                  <a:schemeClr val="accent6"/>
                </a:solidFill>
              </a:rPr>
              <a:t>  </a:t>
            </a:r>
            <a:br>
              <a:rPr lang="en-ZA" dirty="0" smtClean="0">
                <a:solidFill>
                  <a:schemeClr val="accent6"/>
                </a:solidFill>
              </a:rPr>
            </a:br>
            <a:r>
              <a:rPr lang="en-ZA" dirty="0" smtClean="0"/>
              <a:t> </a:t>
            </a:r>
            <a:br>
              <a:rPr lang="en-ZA" dirty="0" smtClean="0"/>
            </a:br>
            <a:endParaRPr lang="en-US" dirty="0"/>
          </a:p>
        </p:txBody>
      </p:sp>
      <p:sp>
        <p:nvSpPr>
          <p:cNvPr id="2" name="Title 1"/>
          <p:cNvSpPr>
            <a:spLocks noGrp="1"/>
          </p:cNvSpPr>
          <p:nvPr>
            <p:ph type="title"/>
          </p:nvPr>
        </p:nvSpPr>
        <p:spPr>
          <a:xfrm>
            <a:off x="117231" y="274638"/>
            <a:ext cx="6975231" cy="794815"/>
          </a:xfrm>
        </p:spPr>
        <p:txBody>
          <a:bodyPr>
            <a:normAutofit fontScale="90000"/>
          </a:bodyPr>
          <a:lstStyle/>
          <a:p>
            <a:r>
              <a:rPr lang="en-US" sz="2200" dirty="0" smtClean="0"/>
              <a:t>THE CURRENT POLITICAL PARTY FUNDING STATUS</a:t>
            </a:r>
            <a:r>
              <a:rPr lang="en-US" dirty="0" smtClean="0"/>
              <a:t/>
            </a:r>
            <a:br>
              <a:rPr lang="en-US" dirty="0" smtClean="0"/>
            </a:br>
            <a:r>
              <a:rPr lang="en-US" dirty="0" smtClean="0"/>
              <a:t>CONSTITUTIONAL AND LEGISLATIVE LACUNA</a:t>
            </a:r>
            <a:r>
              <a:rPr lang="en-US" dirty="0"/>
              <a:t/>
            </a:r>
            <a:br>
              <a:rPr lang="en-US" dirty="0"/>
            </a:br>
            <a:endParaRPr lang="en-US" dirty="0"/>
          </a:p>
        </p:txBody>
      </p:sp>
      <p:sp>
        <p:nvSpPr>
          <p:cNvPr id="3" name="Text Placeholder 2"/>
          <p:cNvSpPr>
            <a:spLocks noGrp="1"/>
          </p:cNvSpPr>
          <p:nvPr>
            <p:ph type="body" sz="quarter" idx="10"/>
          </p:nvPr>
        </p:nvSpPr>
        <p:spPr>
          <a:xfrm>
            <a:off x="375137" y="1069453"/>
            <a:ext cx="8475785" cy="5223398"/>
          </a:xfrm>
        </p:spPr>
        <p:txBody>
          <a:bodyPr>
            <a:noAutofit/>
          </a:bodyPr>
          <a:lstStyle/>
          <a:p>
            <a:pPr marL="0" indent="0">
              <a:lnSpc>
                <a:spcPct val="150000"/>
              </a:lnSpc>
              <a:buNone/>
            </a:pPr>
            <a:r>
              <a:rPr lang="en-US" sz="2400" u="sng" dirty="0" smtClean="0"/>
              <a:t>Assumptions for exclusion may be:</a:t>
            </a:r>
          </a:p>
          <a:p>
            <a:pPr lvl="2">
              <a:lnSpc>
                <a:spcPct val="150000"/>
              </a:lnSpc>
              <a:buFont typeface="Wingdings" panose="05000000000000000000" pitchFamily="2" charset="2"/>
              <a:buChar char="ü"/>
            </a:pPr>
            <a:r>
              <a:rPr lang="en-US" sz="2000" dirty="0" smtClean="0"/>
              <a:t>An oversight by the crafters of the Constitution  </a:t>
            </a:r>
            <a:endParaRPr lang="en-US" sz="2000" dirty="0"/>
          </a:p>
          <a:p>
            <a:pPr lvl="2">
              <a:lnSpc>
                <a:spcPct val="150000"/>
              </a:lnSpc>
              <a:buFont typeface="Wingdings" panose="05000000000000000000" pitchFamily="2" charset="2"/>
              <a:buChar char="ü"/>
            </a:pPr>
            <a:r>
              <a:rPr lang="en-US" sz="2000" dirty="0"/>
              <a:t>Inherent misalignment between what the Constitution expects of each sphere of government and what it provides in terms of funding for constituency work</a:t>
            </a:r>
          </a:p>
          <a:p>
            <a:pPr lvl="2">
              <a:lnSpc>
                <a:spcPct val="150000"/>
              </a:lnSpc>
              <a:buFont typeface="Wingdings" panose="05000000000000000000" pitchFamily="2" charset="2"/>
              <a:buChar char="ü"/>
            </a:pPr>
            <a:r>
              <a:rPr lang="en-US" sz="2000" dirty="0" smtClean="0"/>
              <a:t>Transformation from over 800 mainly urban local authorities to only 257 wall to wall complex and bigger municipalities</a:t>
            </a:r>
            <a:endParaRPr lang="en-US" sz="2000" dirty="0"/>
          </a:p>
          <a:p>
            <a:pPr>
              <a:lnSpc>
                <a:spcPct val="150000"/>
              </a:lnSpc>
              <a:buFont typeface="Wingdings" panose="05000000000000000000" pitchFamily="2" charset="2"/>
              <a:buChar char="ü"/>
            </a:pPr>
            <a:endParaRPr lang="en-US" sz="2000" dirty="0" smtClean="0"/>
          </a:p>
          <a:p>
            <a:pPr>
              <a:lnSpc>
                <a:spcPct val="150000"/>
              </a:lnSpc>
              <a:buFont typeface="Wingdings" panose="05000000000000000000" pitchFamily="2" charset="2"/>
              <a:buChar char="ü"/>
            </a:pPr>
            <a:endParaRPr lang="en-US" sz="2000" dirty="0"/>
          </a:p>
          <a:p>
            <a:pPr>
              <a:lnSpc>
                <a:spcPct val="150000"/>
              </a:lnSpc>
              <a:buFont typeface="Wingdings" panose="05000000000000000000" pitchFamily="2" charset="2"/>
              <a:buChar char="ü"/>
            </a:pPr>
            <a:endParaRPr lang="en-US" sz="2000" dirty="0"/>
          </a:p>
        </p:txBody>
      </p:sp>
    </p:spTree>
    <p:extLst>
      <p:ext uri="{BB962C8B-B14F-4D97-AF65-F5344CB8AC3E}">
        <p14:creationId xmlns:p14="http://schemas.microsoft.com/office/powerpoint/2010/main" xmlns="" val="2351812159"/>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69131"/>
            <a:ext cx="7186246" cy="794815"/>
          </a:xfrm>
        </p:spPr>
        <p:txBody>
          <a:bodyPr/>
          <a:lstStyle/>
          <a:p>
            <a:r>
              <a:rPr lang="en-US" dirty="0" smtClean="0"/>
              <a:t>THE CASE FOR THE EXTENSION OF THIS BENEFIT TO LOCAL GOVERNNMENT</a:t>
            </a:r>
            <a:endParaRPr lang="en-US" dirty="0"/>
          </a:p>
        </p:txBody>
      </p:sp>
      <p:sp>
        <p:nvSpPr>
          <p:cNvPr id="3" name="Text Placeholder 2"/>
          <p:cNvSpPr>
            <a:spLocks noGrp="1"/>
          </p:cNvSpPr>
          <p:nvPr>
            <p:ph type="body" sz="quarter" idx="10"/>
          </p:nvPr>
        </p:nvSpPr>
        <p:spPr>
          <a:xfrm>
            <a:off x="339969" y="1233575"/>
            <a:ext cx="8510954" cy="5328904"/>
          </a:xfrm>
        </p:spPr>
        <p:txBody>
          <a:bodyPr>
            <a:normAutofit/>
          </a:bodyPr>
          <a:lstStyle/>
          <a:p>
            <a:pPr>
              <a:lnSpc>
                <a:spcPct val="150000"/>
              </a:lnSpc>
              <a:buFont typeface="Wingdings" panose="05000000000000000000" pitchFamily="2" charset="2"/>
              <a:buChar char="ü"/>
            </a:pPr>
            <a:r>
              <a:rPr lang="en-US" sz="2000" dirty="0" smtClean="0"/>
              <a:t>Deepening democracy, promoting accountability and meaningful community involvement are Constitutional and legislative obligations for municipalities</a:t>
            </a:r>
          </a:p>
          <a:p>
            <a:pPr>
              <a:lnSpc>
                <a:spcPct val="150000"/>
              </a:lnSpc>
              <a:buFont typeface="Wingdings" panose="05000000000000000000" pitchFamily="2" charset="2"/>
              <a:buChar char="ü"/>
            </a:pPr>
            <a:r>
              <a:rPr lang="en-US" sz="2000" dirty="0" smtClean="0"/>
              <a:t>The </a:t>
            </a:r>
            <a:r>
              <a:rPr lang="en-US" sz="2000" dirty="0"/>
              <a:t>growing trust deficit between municipalities </a:t>
            </a:r>
            <a:r>
              <a:rPr lang="en-US" sz="2000" dirty="0" smtClean="0"/>
              <a:t>and communities </a:t>
            </a:r>
            <a:r>
              <a:rPr lang="en-US" sz="2000" dirty="0"/>
              <a:t>and the increasing community protests</a:t>
            </a:r>
          </a:p>
          <a:p>
            <a:pPr>
              <a:lnSpc>
                <a:spcPct val="150000"/>
              </a:lnSpc>
              <a:buFont typeface="Wingdings" panose="05000000000000000000" pitchFamily="2" charset="2"/>
              <a:buChar char="ü"/>
            </a:pPr>
            <a:r>
              <a:rPr lang="en-US" sz="2000" dirty="0"/>
              <a:t>Growing voter apathy (an increase in prospective </a:t>
            </a:r>
            <a:r>
              <a:rPr lang="en-US" sz="2000" dirty="0" err="1" smtClean="0"/>
              <a:t>vs</a:t>
            </a:r>
            <a:r>
              <a:rPr lang="en-US" sz="2000" dirty="0" smtClean="0"/>
              <a:t> the decline </a:t>
            </a:r>
            <a:r>
              <a:rPr lang="en-US" sz="2000" dirty="0"/>
              <a:t>in retrospective voters</a:t>
            </a:r>
            <a:r>
              <a:rPr lang="en-US" sz="2000" dirty="0" smtClean="0"/>
              <a:t>)</a:t>
            </a:r>
          </a:p>
          <a:p>
            <a:pPr marL="342900" lvl="4" indent="-342900">
              <a:buFont typeface="Wingdings" panose="05000000000000000000" pitchFamily="2" charset="2"/>
              <a:buChar char="ü"/>
            </a:pPr>
            <a:r>
              <a:rPr lang="en-US" sz="2000" dirty="0"/>
              <a:t>Real government-community interface happens at local level</a:t>
            </a:r>
          </a:p>
          <a:p>
            <a:pPr marL="0" indent="0">
              <a:buNone/>
            </a:pPr>
            <a:endParaRPr lang="en-US" sz="2000" dirty="0"/>
          </a:p>
        </p:txBody>
      </p:sp>
    </p:spTree>
    <p:extLst>
      <p:ext uri="{BB962C8B-B14F-4D97-AF65-F5344CB8AC3E}">
        <p14:creationId xmlns:p14="http://schemas.microsoft.com/office/powerpoint/2010/main" xmlns="" val="20917125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ACTUAL SALGA PROPOSALS: </a:t>
            </a:r>
            <a:br>
              <a:rPr lang="en-US" dirty="0" smtClean="0"/>
            </a:br>
            <a:r>
              <a:rPr lang="en-US" dirty="0" smtClean="0"/>
              <a:t>A </a:t>
            </a:r>
            <a:r>
              <a:rPr lang="en-US" dirty="0"/>
              <a:t>DIFFERENTIATED FUNDING MODEL</a:t>
            </a:r>
            <a:br>
              <a:rPr lang="en-US" dirty="0"/>
            </a:br>
            <a:endParaRPr lang="en-US" dirty="0"/>
          </a:p>
        </p:txBody>
      </p:sp>
      <p:sp>
        <p:nvSpPr>
          <p:cNvPr id="3" name="Text Placeholder 2"/>
          <p:cNvSpPr>
            <a:spLocks noGrp="1"/>
          </p:cNvSpPr>
          <p:nvPr>
            <p:ph type="body" sz="quarter" idx="10"/>
          </p:nvPr>
        </p:nvSpPr>
        <p:spPr>
          <a:xfrm>
            <a:off x="263769" y="1069453"/>
            <a:ext cx="8575431" cy="5223397"/>
          </a:xfrm>
        </p:spPr>
        <p:txBody>
          <a:bodyPr>
            <a:normAutofit/>
          </a:bodyPr>
          <a:lstStyle/>
          <a:p>
            <a:pPr>
              <a:lnSpc>
                <a:spcPct val="150000"/>
              </a:lnSpc>
              <a:buFont typeface="Wingdings" panose="05000000000000000000" pitchFamily="2" charset="2"/>
              <a:buChar char="ü"/>
            </a:pPr>
            <a:r>
              <a:rPr lang="en-GB" sz="2000" b="1" dirty="0" smtClean="0"/>
              <a:t>A </a:t>
            </a:r>
            <a:r>
              <a:rPr lang="en-GB" sz="2000" b="1" dirty="0"/>
              <a:t>separate funding regime and management system for </a:t>
            </a:r>
            <a:r>
              <a:rPr lang="en-GB" sz="2000" b="1" dirty="0" smtClean="0"/>
              <a:t>WARD COUNCILLORS</a:t>
            </a:r>
          </a:p>
          <a:p>
            <a:pPr lvl="1">
              <a:lnSpc>
                <a:spcPct val="150000"/>
              </a:lnSpc>
              <a:buFont typeface="Wingdings" panose="05000000000000000000" pitchFamily="2" charset="2"/>
              <a:buChar char="Ø"/>
            </a:pPr>
            <a:r>
              <a:rPr lang="en-GB" sz="2000" u="sng" dirty="0" smtClean="0"/>
              <a:t>Their scope to be limited to the following areas</a:t>
            </a:r>
          </a:p>
          <a:p>
            <a:pPr lvl="2">
              <a:lnSpc>
                <a:spcPct val="150000"/>
              </a:lnSpc>
              <a:buFont typeface="Wingdings" panose="05000000000000000000" pitchFamily="2" charset="2"/>
              <a:buChar char="ü"/>
            </a:pPr>
            <a:r>
              <a:rPr lang="en-GB" sz="1800" dirty="0" smtClean="0"/>
              <a:t>Meaningful community involvement </a:t>
            </a:r>
            <a:r>
              <a:rPr lang="en-US" sz="1800" dirty="0" smtClean="0"/>
              <a:t>(public participation processes) </a:t>
            </a:r>
          </a:p>
          <a:p>
            <a:pPr lvl="2">
              <a:lnSpc>
                <a:spcPct val="150000"/>
              </a:lnSpc>
              <a:buFont typeface="Wingdings" panose="05000000000000000000" pitchFamily="2" charset="2"/>
              <a:buChar char="ü"/>
            </a:pPr>
            <a:r>
              <a:rPr lang="en-US" sz="1800" dirty="0" smtClean="0"/>
              <a:t>Public education and community awareness </a:t>
            </a:r>
          </a:p>
          <a:p>
            <a:pPr lvl="2">
              <a:lnSpc>
                <a:spcPct val="150000"/>
              </a:lnSpc>
              <a:buFont typeface="Wingdings" panose="05000000000000000000" pitchFamily="2" charset="2"/>
              <a:buChar char="ü"/>
            </a:pPr>
            <a:r>
              <a:rPr lang="en-US" sz="1800" dirty="0" smtClean="0"/>
              <a:t>General constituency work</a:t>
            </a:r>
          </a:p>
          <a:p>
            <a:pPr lvl="1">
              <a:lnSpc>
                <a:spcPct val="150000"/>
              </a:lnSpc>
              <a:buFont typeface="Wingdings" panose="05000000000000000000" pitchFamily="2" charset="2"/>
              <a:buChar char="Ø"/>
            </a:pPr>
            <a:r>
              <a:rPr lang="en-US" sz="2000" u="sng" dirty="0"/>
              <a:t>Management, accountability and compliance with the legislation</a:t>
            </a:r>
          </a:p>
          <a:p>
            <a:pPr lvl="2">
              <a:lnSpc>
                <a:spcPct val="150000"/>
              </a:lnSpc>
              <a:buFont typeface="Wingdings" panose="05000000000000000000" pitchFamily="2" charset="2"/>
              <a:buChar char="ü"/>
            </a:pPr>
            <a:r>
              <a:rPr lang="en-US" sz="1800" dirty="0" smtClean="0"/>
              <a:t>The Speaker to assume political accountability </a:t>
            </a:r>
          </a:p>
          <a:p>
            <a:pPr lvl="2">
              <a:lnSpc>
                <a:spcPct val="150000"/>
              </a:lnSpc>
              <a:buFont typeface="Wingdings" panose="05000000000000000000" pitchFamily="2" charset="2"/>
              <a:buChar char="ü"/>
            </a:pPr>
            <a:r>
              <a:rPr lang="en-US" sz="1800" dirty="0" smtClean="0"/>
              <a:t>The Municipal Manager to be the Accounting Officer </a:t>
            </a:r>
          </a:p>
          <a:p>
            <a:pPr lvl="2">
              <a:lnSpc>
                <a:spcPct val="150000"/>
              </a:lnSpc>
              <a:buFont typeface="Wingdings" panose="05000000000000000000" pitchFamily="2" charset="2"/>
              <a:buChar char="ü"/>
            </a:pPr>
            <a:r>
              <a:rPr lang="en-US" sz="1800" dirty="0" smtClean="0"/>
              <a:t>Auditor General to audit the funds </a:t>
            </a:r>
          </a:p>
          <a:p>
            <a:pPr lvl="3">
              <a:lnSpc>
                <a:spcPct val="150000"/>
              </a:lnSpc>
              <a:buFont typeface="Wingdings" panose="05000000000000000000" pitchFamily="2" charset="2"/>
              <a:buChar char="ü"/>
            </a:pPr>
            <a:endParaRPr lang="en-US" sz="1800" dirty="0" smtClean="0"/>
          </a:p>
          <a:p>
            <a:pPr lvl="3">
              <a:lnSpc>
                <a:spcPct val="150000"/>
              </a:lnSpc>
              <a:buFont typeface="Wingdings" panose="05000000000000000000" pitchFamily="2" charset="2"/>
              <a:buChar char="ü"/>
            </a:pPr>
            <a:endParaRPr lang="en-GB" sz="1800" dirty="0" smtClean="0"/>
          </a:p>
        </p:txBody>
      </p:sp>
    </p:spTree>
    <p:extLst>
      <p:ext uri="{BB962C8B-B14F-4D97-AF65-F5344CB8AC3E}">
        <p14:creationId xmlns:p14="http://schemas.microsoft.com/office/powerpoint/2010/main" xmlns="" val="8572767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ACTUAL SALGA PROPOSALS: </a:t>
            </a:r>
            <a:br>
              <a:rPr lang="en-US" dirty="0" smtClean="0"/>
            </a:br>
            <a:r>
              <a:rPr lang="en-US" dirty="0" smtClean="0"/>
              <a:t>A </a:t>
            </a:r>
            <a:r>
              <a:rPr lang="en-US" dirty="0"/>
              <a:t>DIFFERENTIATED FUNDING MODEL</a:t>
            </a:r>
            <a:br>
              <a:rPr lang="en-US" dirty="0"/>
            </a:br>
            <a:endParaRPr lang="en-US" dirty="0"/>
          </a:p>
        </p:txBody>
      </p:sp>
      <p:sp>
        <p:nvSpPr>
          <p:cNvPr id="3" name="Text Placeholder 2"/>
          <p:cNvSpPr>
            <a:spLocks noGrp="1"/>
          </p:cNvSpPr>
          <p:nvPr>
            <p:ph type="body" sz="quarter" idx="10"/>
          </p:nvPr>
        </p:nvSpPr>
        <p:spPr>
          <a:xfrm>
            <a:off x="263769" y="1069453"/>
            <a:ext cx="8575431" cy="5223397"/>
          </a:xfrm>
        </p:spPr>
        <p:txBody>
          <a:bodyPr>
            <a:normAutofit fontScale="92500" lnSpcReduction="10000"/>
          </a:bodyPr>
          <a:lstStyle/>
          <a:p>
            <a:pPr>
              <a:lnSpc>
                <a:spcPct val="150000"/>
              </a:lnSpc>
              <a:buFont typeface="Wingdings" panose="05000000000000000000" pitchFamily="2" charset="2"/>
              <a:buChar char="ü"/>
            </a:pPr>
            <a:r>
              <a:rPr lang="en-GB" sz="2000" b="1" dirty="0" smtClean="0"/>
              <a:t>A </a:t>
            </a:r>
            <a:r>
              <a:rPr lang="en-GB" sz="2000" b="1" dirty="0"/>
              <a:t>separate funding regime and management system for </a:t>
            </a:r>
            <a:r>
              <a:rPr lang="en-GB" sz="2000" b="1" dirty="0" smtClean="0"/>
              <a:t>COMMUNITY BASED ORGANISATIONS </a:t>
            </a:r>
          </a:p>
          <a:p>
            <a:pPr lvl="1">
              <a:lnSpc>
                <a:spcPct val="160000"/>
              </a:lnSpc>
              <a:buFont typeface="Wingdings" panose="05000000000000000000" pitchFamily="2" charset="2"/>
              <a:buChar char="Ø"/>
            </a:pPr>
            <a:r>
              <a:rPr lang="en-GB" sz="2200" u="sng" dirty="0"/>
              <a:t>Their scope to be limited to the following areas</a:t>
            </a:r>
          </a:p>
          <a:p>
            <a:pPr lvl="2">
              <a:lnSpc>
                <a:spcPct val="150000"/>
              </a:lnSpc>
              <a:buFont typeface="Wingdings" panose="05000000000000000000" pitchFamily="2" charset="2"/>
              <a:buChar char="ü"/>
            </a:pPr>
            <a:r>
              <a:rPr lang="en-GB" sz="1800" dirty="0" smtClean="0"/>
              <a:t>Meaningful community involvement </a:t>
            </a:r>
            <a:r>
              <a:rPr lang="en-US" sz="1800" dirty="0" smtClean="0"/>
              <a:t>(public participation processes) </a:t>
            </a:r>
          </a:p>
          <a:p>
            <a:pPr lvl="2">
              <a:lnSpc>
                <a:spcPct val="150000"/>
              </a:lnSpc>
              <a:buFont typeface="Wingdings" panose="05000000000000000000" pitchFamily="2" charset="2"/>
              <a:buChar char="ü"/>
            </a:pPr>
            <a:r>
              <a:rPr lang="en-US" sz="1800" dirty="0" smtClean="0"/>
              <a:t>Public education and community awareness </a:t>
            </a:r>
          </a:p>
          <a:p>
            <a:pPr lvl="2">
              <a:lnSpc>
                <a:spcPct val="150000"/>
              </a:lnSpc>
              <a:buFont typeface="Wingdings" panose="05000000000000000000" pitchFamily="2" charset="2"/>
              <a:buChar char="ü"/>
            </a:pPr>
            <a:r>
              <a:rPr lang="en-US" sz="1800" dirty="0" smtClean="0"/>
              <a:t>General constituency work</a:t>
            </a:r>
          </a:p>
          <a:p>
            <a:pPr lvl="1">
              <a:lnSpc>
                <a:spcPct val="160000"/>
              </a:lnSpc>
              <a:buFont typeface="Wingdings" panose="05000000000000000000" pitchFamily="2" charset="2"/>
              <a:buChar char="Ø"/>
            </a:pPr>
            <a:r>
              <a:rPr lang="en-US" sz="2200" u="sng" dirty="0"/>
              <a:t>Management, accountability and compliance with the legislation</a:t>
            </a:r>
          </a:p>
          <a:p>
            <a:pPr lvl="2">
              <a:lnSpc>
                <a:spcPct val="150000"/>
              </a:lnSpc>
              <a:buFont typeface="Wingdings" panose="05000000000000000000" pitchFamily="2" charset="2"/>
              <a:buChar char="ü"/>
            </a:pPr>
            <a:r>
              <a:rPr lang="en-US" sz="1800" dirty="0" smtClean="0"/>
              <a:t>The Speaker to assume political accountability </a:t>
            </a:r>
          </a:p>
          <a:p>
            <a:pPr lvl="2">
              <a:lnSpc>
                <a:spcPct val="150000"/>
              </a:lnSpc>
              <a:buFont typeface="Wingdings" panose="05000000000000000000" pitchFamily="2" charset="2"/>
              <a:buChar char="ü"/>
            </a:pPr>
            <a:r>
              <a:rPr lang="en-US" sz="1800" dirty="0" smtClean="0"/>
              <a:t>The Municipal Manager to be the Accounting Officer </a:t>
            </a:r>
          </a:p>
          <a:p>
            <a:pPr lvl="2">
              <a:lnSpc>
                <a:spcPct val="150000"/>
              </a:lnSpc>
              <a:buFont typeface="Wingdings" panose="05000000000000000000" pitchFamily="2" charset="2"/>
              <a:buChar char="ü"/>
            </a:pPr>
            <a:r>
              <a:rPr lang="en-US" sz="1800" dirty="0" smtClean="0"/>
              <a:t>Auditor General to audit the funds </a:t>
            </a:r>
          </a:p>
          <a:p>
            <a:pPr marL="514350" lvl="1" indent="0">
              <a:lnSpc>
                <a:spcPct val="150000"/>
              </a:lnSpc>
              <a:buNone/>
            </a:pPr>
            <a:r>
              <a:rPr lang="en-US" sz="1800" dirty="0" smtClean="0"/>
              <a:t>(migration to a fully fledged political party funding category must be subject to meeting the necessary legislative requirements) </a:t>
            </a:r>
          </a:p>
          <a:p>
            <a:pPr lvl="3">
              <a:lnSpc>
                <a:spcPct val="150000"/>
              </a:lnSpc>
              <a:buFont typeface="Wingdings" panose="05000000000000000000" pitchFamily="2" charset="2"/>
              <a:buChar char="ü"/>
            </a:pPr>
            <a:endParaRPr lang="en-GB" sz="1800" dirty="0" smtClean="0"/>
          </a:p>
        </p:txBody>
      </p:sp>
    </p:spTree>
    <p:extLst>
      <p:ext uri="{BB962C8B-B14F-4D97-AF65-F5344CB8AC3E}">
        <p14:creationId xmlns:p14="http://schemas.microsoft.com/office/powerpoint/2010/main" xmlns="" val="39883694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ACTUAL SALGA PROPOSALS: </a:t>
            </a:r>
            <a:br>
              <a:rPr lang="en-US" dirty="0" smtClean="0"/>
            </a:br>
            <a:r>
              <a:rPr lang="en-US" dirty="0" smtClean="0"/>
              <a:t>A </a:t>
            </a:r>
            <a:r>
              <a:rPr lang="en-US" dirty="0"/>
              <a:t>DIFFERENTIATED FUNDING MODEL</a:t>
            </a:r>
            <a:br>
              <a:rPr lang="en-US" dirty="0"/>
            </a:br>
            <a:endParaRPr lang="en-US" dirty="0"/>
          </a:p>
        </p:txBody>
      </p:sp>
      <p:sp>
        <p:nvSpPr>
          <p:cNvPr id="3" name="Text Placeholder 2"/>
          <p:cNvSpPr>
            <a:spLocks noGrp="1"/>
          </p:cNvSpPr>
          <p:nvPr>
            <p:ph type="body" sz="quarter" idx="10"/>
          </p:nvPr>
        </p:nvSpPr>
        <p:spPr>
          <a:xfrm>
            <a:off x="146539" y="1192285"/>
            <a:ext cx="8575431" cy="5223397"/>
          </a:xfrm>
        </p:spPr>
        <p:txBody>
          <a:bodyPr>
            <a:normAutofit fontScale="70000" lnSpcReduction="20000"/>
          </a:bodyPr>
          <a:lstStyle/>
          <a:p>
            <a:pPr>
              <a:lnSpc>
                <a:spcPct val="150000"/>
              </a:lnSpc>
              <a:buFont typeface="Wingdings" panose="05000000000000000000" pitchFamily="2" charset="2"/>
              <a:buChar char="ü"/>
            </a:pPr>
            <a:r>
              <a:rPr lang="en-GB" sz="2000" b="1" dirty="0" smtClean="0"/>
              <a:t>A </a:t>
            </a:r>
            <a:r>
              <a:rPr lang="en-GB" sz="2000" b="1" dirty="0"/>
              <a:t>separate funding regime and management system for </a:t>
            </a:r>
            <a:r>
              <a:rPr lang="en-GB" sz="2000" b="1" dirty="0" smtClean="0"/>
              <a:t>REPRESENTED POLITICAL PARTIES </a:t>
            </a:r>
          </a:p>
          <a:p>
            <a:pPr lvl="1">
              <a:lnSpc>
                <a:spcPct val="160000"/>
              </a:lnSpc>
              <a:buFont typeface="Wingdings" panose="05000000000000000000" pitchFamily="2" charset="2"/>
              <a:buChar char="Ø"/>
            </a:pPr>
            <a:r>
              <a:rPr lang="en-ZA" sz="1800" b="1" u="sng" dirty="0" smtClean="0"/>
              <a:t>Funding windows </a:t>
            </a:r>
          </a:p>
          <a:p>
            <a:pPr lvl="2">
              <a:lnSpc>
                <a:spcPct val="160000"/>
              </a:lnSpc>
              <a:buFont typeface="Wingdings" panose="05000000000000000000" pitchFamily="2" charset="2"/>
              <a:buChar char="ü"/>
            </a:pPr>
            <a:r>
              <a:rPr lang="en-ZA" sz="1800" dirty="0" smtClean="0"/>
              <a:t>Constituency </a:t>
            </a:r>
            <a:r>
              <a:rPr lang="en-ZA" sz="1800" dirty="0"/>
              <a:t>funding</a:t>
            </a:r>
            <a:endParaRPr lang="en-US" sz="1800" dirty="0"/>
          </a:p>
          <a:p>
            <a:pPr lvl="2">
              <a:lnSpc>
                <a:spcPct val="160000"/>
              </a:lnSpc>
              <a:buFont typeface="Wingdings" panose="05000000000000000000" pitchFamily="2" charset="2"/>
              <a:buChar char="ü"/>
            </a:pPr>
            <a:r>
              <a:rPr lang="en-ZA" sz="1800" dirty="0"/>
              <a:t>Caucus funding.</a:t>
            </a:r>
            <a:endParaRPr lang="en-US" sz="1800" dirty="0"/>
          </a:p>
          <a:p>
            <a:pPr lvl="2">
              <a:lnSpc>
                <a:spcPct val="160000"/>
              </a:lnSpc>
              <a:buFont typeface="Wingdings" panose="05000000000000000000" pitchFamily="2" charset="2"/>
              <a:buChar char="ü"/>
            </a:pPr>
            <a:r>
              <a:rPr lang="en-ZA" sz="1800" dirty="0"/>
              <a:t>Funding for the leader of the official opposition. </a:t>
            </a:r>
            <a:endParaRPr lang="en-US" sz="1800" dirty="0"/>
          </a:p>
          <a:p>
            <a:pPr lvl="2">
              <a:lnSpc>
                <a:spcPct val="150000"/>
              </a:lnSpc>
              <a:buFont typeface="Wingdings" panose="05000000000000000000" pitchFamily="2" charset="2"/>
              <a:buChar char="ü"/>
            </a:pPr>
            <a:r>
              <a:rPr lang="en-ZA" sz="1800" dirty="0"/>
              <a:t>Campaign election funding </a:t>
            </a:r>
            <a:endParaRPr lang="en-ZA" sz="1800" dirty="0" smtClean="0"/>
          </a:p>
          <a:p>
            <a:pPr lvl="1">
              <a:lnSpc>
                <a:spcPct val="160000"/>
              </a:lnSpc>
              <a:buFont typeface="Wingdings" panose="05000000000000000000" pitchFamily="2" charset="2"/>
              <a:buChar char="Ø"/>
            </a:pPr>
            <a:r>
              <a:rPr lang="en-GB" sz="1900" b="1" u="sng" dirty="0"/>
              <a:t>Their scope to be limited to the following areas</a:t>
            </a:r>
          </a:p>
          <a:p>
            <a:pPr lvl="2">
              <a:lnSpc>
                <a:spcPct val="150000"/>
              </a:lnSpc>
              <a:buFont typeface="Wingdings" panose="05000000000000000000" pitchFamily="2" charset="2"/>
              <a:buChar char="ü"/>
            </a:pPr>
            <a:r>
              <a:rPr lang="en-ZA" sz="1800" dirty="0"/>
              <a:t>(a) The development of the political will of the people;</a:t>
            </a:r>
            <a:endParaRPr lang="en-US" sz="1800" dirty="0"/>
          </a:p>
          <a:p>
            <a:pPr lvl="2">
              <a:lnSpc>
                <a:spcPct val="150000"/>
              </a:lnSpc>
              <a:buFont typeface="Wingdings" panose="05000000000000000000" pitchFamily="2" charset="2"/>
              <a:buChar char="ü"/>
            </a:pPr>
            <a:r>
              <a:rPr lang="en-ZA" sz="1800" dirty="0"/>
              <a:t>(b) Bringing the political party’s influence to bear on the shaping of public opinion;</a:t>
            </a:r>
            <a:endParaRPr lang="en-US" sz="1800" dirty="0"/>
          </a:p>
          <a:p>
            <a:pPr lvl="2">
              <a:lnSpc>
                <a:spcPct val="150000"/>
              </a:lnSpc>
              <a:buFont typeface="Wingdings" panose="05000000000000000000" pitchFamily="2" charset="2"/>
              <a:buChar char="ü"/>
            </a:pPr>
            <a:r>
              <a:rPr lang="en-ZA" sz="1800" dirty="0"/>
              <a:t>(c) Inspiring and furthering political education;</a:t>
            </a:r>
            <a:endParaRPr lang="en-US" sz="1800" dirty="0"/>
          </a:p>
          <a:p>
            <a:pPr lvl="2">
              <a:lnSpc>
                <a:spcPct val="150000"/>
              </a:lnSpc>
              <a:buFont typeface="Wingdings" panose="05000000000000000000" pitchFamily="2" charset="2"/>
              <a:buChar char="ü"/>
            </a:pPr>
            <a:r>
              <a:rPr lang="en-ZA" sz="1800" dirty="0"/>
              <a:t>(d) Promoting active participation by individual citizens in political life;</a:t>
            </a:r>
            <a:endParaRPr lang="en-US" sz="1800" dirty="0"/>
          </a:p>
          <a:p>
            <a:pPr lvl="2">
              <a:lnSpc>
                <a:spcPct val="150000"/>
              </a:lnSpc>
              <a:buFont typeface="Wingdings" panose="05000000000000000000" pitchFamily="2" charset="2"/>
              <a:buChar char="ü"/>
            </a:pPr>
            <a:r>
              <a:rPr lang="en-ZA" sz="1800" dirty="0"/>
              <a:t>(e) Exercising an influence on political trends;</a:t>
            </a:r>
            <a:endParaRPr lang="en-US" sz="1800" dirty="0"/>
          </a:p>
          <a:p>
            <a:pPr lvl="2">
              <a:lnSpc>
                <a:spcPct val="150000"/>
              </a:lnSpc>
              <a:buFont typeface="Wingdings" panose="05000000000000000000" pitchFamily="2" charset="2"/>
              <a:buChar char="ü"/>
            </a:pPr>
            <a:r>
              <a:rPr lang="en-ZA" sz="1800" dirty="0"/>
              <a:t>(f) Ensuring continuous and vital links between the people and organs of state; and</a:t>
            </a:r>
            <a:endParaRPr lang="en-US" sz="1800" dirty="0"/>
          </a:p>
          <a:p>
            <a:pPr lvl="1">
              <a:lnSpc>
                <a:spcPct val="160000"/>
              </a:lnSpc>
              <a:buFont typeface="Wingdings" panose="05000000000000000000" pitchFamily="2" charset="2"/>
              <a:buChar char="Ø"/>
            </a:pPr>
            <a:r>
              <a:rPr lang="en-US" sz="1900" b="1" u="sng" dirty="0"/>
              <a:t>Management, accountability and compliance with the legislation</a:t>
            </a:r>
          </a:p>
          <a:p>
            <a:pPr lvl="2">
              <a:lnSpc>
                <a:spcPct val="150000"/>
              </a:lnSpc>
              <a:buFont typeface="Wingdings" panose="05000000000000000000" pitchFamily="2" charset="2"/>
              <a:buChar char="ü"/>
            </a:pPr>
            <a:r>
              <a:rPr lang="en-US" sz="1800" dirty="0" smtClean="0"/>
              <a:t>It is proposed that Represented Political Parties in Municipal Councils should be obliged to comply fully in the same manner as in Provincial and National Legislatures </a:t>
            </a:r>
          </a:p>
          <a:p>
            <a:pPr lvl="3">
              <a:lnSpc>
                <a:spcPct val="150000"/>
              </a:lnSpc>
              <a:buFont typeface="Wingdings" panose="05000000000000000000" pitchFamily="2" charset="2"/>
              <a:buChar char="ü"/>
            </a:pPr>
            <a:endParaRPr lang="en-US" sz="1800" dirty="0" smtClean="0"/>
          </a:p>
          <a:p>
            <a:pPr lvl="3">
              <a:lnSpc>
                <a:spcPct val="150000"/>
              </a:lnSpc>
              <a:buFont typeface="Wingdings" panose="05000000000000000000" pitchFamily="2" charset="2"/>
              <a:buChar char="ü"/>
            </a:pPr>
            <a:endParaRPr lang="en-GB" sz="1800" dirty="0" smtClean="0"/>
          </a:p>
        </p:txBody>
      </p:sp>
    </p:spTree>
    <p:extLst>
      <p:ext uri="{BB962C8B-B14F-4D97-AF65-F5344CB8AC3E}">
        <p14:creationId xmlns:p14="http://schemas.microsoft.com/office/powerpoint/2010/main" xmlns="" val="41856637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WAYFORWARD</a:t>
            </a:r>
            <a:br>
              <a:rPr lang="en-US" dirty="0" smtClean="0"/>
            </a:br>
            <a:r>
              <a:rPr lang="en-ZA" dirty="0" smtClean="0">
                <a:solidFill>
                  <a:schemeClr val="accent6"/>
                </a:solidFill>
              </a:rPr>
              <a:t>REPRESENTED POLITICAL PARTIES FUND </a:t>
            </a:r>
            <a:endParaRPr lang="en-US" dirty="0">
              <a:solidFill>
                <a:schemeClr val="accent6"/>
              </a:solidFill>
            </a:endParaRPr>
          </a:p>
        </p:txBody>
      </p:sp>
      <p:sp>
        <p:nvSpPr>
          <p:cNvPr id="3" name="Text Placeholder 2"/>
          <p:cNvSpPr>
            <a:spLocks noGrp="1"/>
          </p:cNvSpPr>
          <p:nvPr>
            <p:ph type="body" sz="quarter" idx="10"/>
          </p:nvPr>
        </p:nvSpPr>
        <p:spPr>
          <a:xfrm>
            <a:off x="281355" y="1441938"/>
            <a:ext cx="8464060" cy="4628173"/>
          </a:xfrm>
        </p:spPr>
        <p:txBody>
          <a:bodyPr>
            <a:normAutofit/>
          </a:bodyPr>
          <a:lstStyle/>
          <a:p>
            <a:pPr marL="0" indent="0" algn="just">
              <a:lnSpc>
                <a:spcPct val="150000"/>
              </a:lnSpc>
              <a:buNone/>
            </a:pPr>
            <a:r>
              <a:rPr lang="en-ZA" sz="2400" dirty="0"/>
              <a:t>T</a:t>
            </a:r>
            <a:r>
              <a:rPr lang="en-ZA" sz="2400" dirty="0" smtClean="0"/>
              <a:t>he ADHOC Committee may </a:t>
            </a:r>
            <a:r>
              <a:rPr lang="en-ZA" sz="2400" dirty="0"/>
              <a:t>be justified to exclude the local sphere of government as a beneficiary of the </a:t>
            </a:r>
            <a:r>
              <a:rPr lang="en-ZA" sz="2400" dirty="0" smtClean="0"/>
              <a:t>Represented Political Parties Fund in terms of the</a:t>
            </a:r>
            <a:r>
              <a:rPr lang="en-ZA" sz="2400" dirty="0"/>
              <a:t> Drafts Bill</a:t>
            </a:r>
            <a:r>
              <a:rPr lang="en-ZA" sz="2400" dirty="0" smtClean="0"/>
              <a:t> </a:t>
            </a:r>
          </a:p>
          <a:p>
            <a:pPr lvl="1" algn="just">
              <a:lnSpc>
                <a:spcPct val="150000"/>
              </a:lnSpc>
              <a:buFont typeface="Wingdings" panose="05000000000000000000" pitchFamily="2" charset="2"/>
              <a:buChar char="ü"/>
            </a:pPr>
            <a:r>
              <a:rPr lang="en-ZA" sz="2400" dirty="0"/>
              <a:t>C</a:t>
            </a:r>
            <a:r>
              <a:rPr lang="en-ZA" sz="2400" dirty="0" smtClean="0"/>
              <a:t>onstitutional </a:t>
            </a:r>
            <a:r>
              <a:rPr lang="en-ZA" sz="2400" dirty="0"/>
              <a:t>and legislative lacuna </a:t>
            </a:r>
            <a:endParaRPr lang="en-ZA" sz="2400" dirty="0" smtClean="0"/>
          </a:p>
          <a:p>
            <a:pPr lvl="1" algn="just">
              <a:lnSpc>
                <a:spcPct val="150000"/>
              </a:lnSpc>
              <a:buFont typeface="Wingdings" panose="05000000000000000000" pitchFamily="2" charset="2"/>
              <a:buChar char="ü"/>
            </a:pPr>
            <a:r>
              <a:rPr lang="en-ZA" sz="2400" dirty="0" smtClean="0"/>
              <a:t>Constitutional amendment</a:t>
            </a:r>
            <a:endParaRPr lang="en-US" sz="2400" dirty="0"/>
          </a:p>
        </p:txBody>
      </p:sp>
    </p:spTree>
    <p:extLst>
      <p:ext uri="{BB962C8B-B14F-4D97-AF65-F5344CB8AC3E}">
        <p14:creationId xmlns:p14="http://schemas.microsoft.com/office/powerpoint/2010/main" xmlns="" val="37746997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SALGA 1">
      <a:dk1>
        <a:srgbClr val="F06D19"/>
      </a:dk1>
      <a:lt1>
        <a:sysClr val="window" lastClr="FFFFFF"/>
      </a:lt1>
      <a:dk2>
        <a:srgbClr val="C7C9CA"/>
      </a:dk2>
      <a:lt2>
        <a:srgbClr val="D6B758"/>
      </a:lt2>
      <a:accent1>
        <a:srgbClr val="F06D19"/>
      </a:accent1>
      <a:accent2>
        <a:srgbClr val="D6B758"/>
      </a:accent2>
      <a:accent3>
        <a:srgbClr val="8F8E8E"/>
      </a:accent3>
      <a:accent4>
        <a:srgbClr val="C7C9CA"/>
      </a:accent4>
      <a:accent5>
        <a:srgbClr val="FFFFFF"/>
      </a:accent5>
      <a:accent6>
        <a:srgbClr val="000000"/>
      </a:accent6>
      <a:hlink>
        <a:srgbClr val="8F8E8E"/>
      </a:hlink>
      <a:folHlink>
        <a:srgbClr val="C7C9C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5619</TotalTime>
  <Words>752</Words>
  <Application>Microsoft Office PowerPoint</Application>
  <PresentationFormat>On-screen Show (4:3)</PresentationFormat>
  <Paragraphs>94</Paragraphs>
  <Slides>12</Slides>
  <Notes>4</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SALGA PRESENTATION </vt:lpstr>
      <vt:lpstr>TABLE OF CONTENTS</vt:lpstr>
      <vt:lpstr>NATURE AND FORM OF THE SOUTH AFRICAN STATE</vt:lpstr>
      <vt:lpstr>THE CURRENT POLITICAL PARTY FUNDING STATUS CONSTITUTIONAL AND LEGISLATIVE LACUNA </vt:lpstr>
      <vt:lpstr>THE CASE FOR THE EXTENSION OF THIS BENEFIT TO LOCAL GOVERNNMENT</vt:lpstr>
      <vt:lpstr>ACTUAL SALGA PROPOSALS:  A DIFFERENTIATED FUNDING MODEL </vt:lpstr>
      <vt:lpstr>ACTUAL SALGA PROPOSALS:  A DIFFERENTIATED FUNDING MODEL </vt:lpstr>
      <vt:lpstr>ACTUAL SALGA PROPOSALS:  A DIFFERENTIATED FUNDING MODEL </vt:lpstr>
      <vt:lpstr>PROPOSED WAYFORWARD REPRESENTED POLITICAL PARTIES FUND </vt:lpstr>
      <vt:lpstr>PROPOSED WAYFORWARD MULTI – PARTY DEMOCRACY FUND</vt:lpstr>
      <vt:lpstr>PROPOSED WAYFORWARD A PHASED APPROACH</vt:lpstr>
      <vt:lpstr>I THANK YOU </vt:lpstr>
    </vt:vector>
  </TitlesOfParts>
  <Company>SALGA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Mthokozisi Zwane</dc:creator>
  <cp:lastModifiedBy>PUMZA</cp:lastModifiedBy>
  <cp:revision>144</cp:revision>
  <dcterms:created xsi:type="dcterms:W3CDTF">2016-05-17T13:07:50Z</dcterms:created>
  <dcterms:modified xsi:type="dcterms:W3CDTF">2017-11-08T08:29:26Z</dcterms:modified>
</cp:coreProperties>
</file>