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68" r:id="rId4"/>
    <p:sldId id="272" r:id="rId5"/>
    <p:sldId id="266" r:id="rId6"/>
    <p:sldId id="263" r:id="rId7"/>
    <p:sldId id="265" r:id="rId8"/>
    <p:sldId id="273" r:id="rId9"/>
    <p:sldId id="270" r:id="rId10"/>
    <p:sldId id="260" r:id="rId11"/>
    <p:sldId id="259" r:id="rId12"/>
    <p:sldId id="275" r:id="rId13"/>
    <p:sldId id="274" r:id="rId14"/>
    <p:sldId id="282" r:id="rId15"/>
    <p:sldId id="267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76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Workbook5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Work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National Water Budget versus</a:t>
            </a:r>
            <a:r>
              <a:rPr lang="en-US" sz="1600" b="1" baseline="0"/>
              <a:t> GDP</a:t>
            </a:r>
            <a:r>
              <a:rPr lang="en-US" sz="1600" b="1"/>
              <a:t>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tx>
            <c:v>GDP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Sheet1!$D$6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Sheet1!$D$7</c:f>
              <c:numCache>
                <c:formatCode>_(* #,##0_);_(* \(#,##0\);_(* "-"??_);_(@_)</c:formatCode>
                <c:ptCount val="1"/>
                <c:pt idx="0">
                  <c:v>4888</c:v>
                </c:pt>
              </c:numCache>
            </c:numRef>
          </c:val>
        </c:ser>
        <c:ser>
          <c:idx val="0"/>
          <c:order val="1"/>
          <c:tx>
            <c:v>National Water Budget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Sheet1!$D$6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Sheet1!$D$8</c:f>
              <c:numCache>
                <c:formatCode>_(* #,##0_);_(* \(#,##0\);_(* "-"??_);_(@_)</c:formatCode>
                <c:ptCount val="1"/>
                <c:pt idx="0">
                  <c:v>15.6</c:v>
                </c:pt>
              </c:numCache>
            </c:numRef>
          </c:val>
        </c:ser>
        <c:dLbls/>
        <c:axId val="62440192"/>
        <c:axId val="62441728"/>
      </c:barChart>
      <c:catAx>
        <c:axId val="62440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1728"/>
        <c:crosses val="autoZero"/>
        <c:auto val="1"/>
        <c:lblAlgn val="ctr"/>
        <c:lblOffset val="100"/>
      </c:catAx>
      <c:valAx>
        <c:axId val="62441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National Water Budget as % </a:t>
            </a:r>
            <a:r>
              <a:rPr lang="en-US" sz="1600" b="1" baseline="0"/>
              <a:t>GDP</a:t>
            </a:r>
            <a:r>
              <a:rPr lang="en-US" sz="1600" b="1"/>
              <a:t>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spPr>
            <a:ln w="38100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Sheet1!$B$6:$F$6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Sheet1!$B$9:$F$9</c:f>
              <c:numCache>
                <c:formatCode>0.00%</c:formatCode>
                <c:ptCount val="5"/>
                <c:pt idx="0">
                  <c:v>3.5952984558654103E-3</c:v>
                </c:pt>
                <c:pt idx="1">
                  <c:v>3.2818952401651807E-3</c:v>
                </c:pt>
                <c:pt idx="2">
                  <c:v>3.191489361702131E-3</c:v>
                </c:pt>
                <c:pt idx="3">
                  <c:v>3.2554576790501705E-3</c:v>
                </c:pt>
                <c:pt idx="4">
                  <c:v>3.207984316521121E-3</c:v>
                </c:pt>
              </c:numCache>
            </c:numRef>
          </c:val>
        </c:ser>
        <c:dLbls/>
        <c:marker val="1"/>
        <c:axId val="56789248"/>
        <c:axId val="56791040"/>
      </c:lineChart>
      <c:catAx>
        <c:axId val="5678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91040"/>
        <c:crosses val="autoZero"/>
        <c:auto val="1"/>
        <c:lblAlgn val="ctr"/>
        <c:lblOffset val="100"/>
      </c:catAx>
      <c:valAx>
        <c:axId val="56791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E6091-0815-AC43-8BA5-36EBCA1AB04C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B1B24-E031-0B4D-A536-83AB8EE3A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36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9FAF6-C92B-1842-8558-3EDE641AFD4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429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2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257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634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279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0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394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39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17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39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699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322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272A-7DB9-E74C-9EE7-E7A7D37D8DF2}" type="datetimeFigureOut">
              <a:rPr lang="en-GB" smtClean="0"/>
              <a:pPr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237A-053F-0346-A011-C6670994D6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0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980"/>
            <a:ext cx="9144000" cy="5261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011" y="211909"/>
            <a:ext cx="7772400" cy="1385071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Water and the medium term budget policy statement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11" y="4735378"/>
            <a:ext cx="6858000" cy="1987393"/>
          </a:xfrm>
        </p:spPr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Dr Rolfe Eberhard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Presentation to the Portfolio </a:t>
            </a:r>
            <a:r>
              <a:rPr lang="en-GB" dirty="0">
                <a:solidFill>
                  <a:schemeClr val="bg1"/>
                </a:solidFill>
              </a:rPr>
              <a:t>Committee on Water and </a:t>
            </a:r>
            <a:r>
              <a:rPr lang="en-GB" dirty="0" smtClean="0">
                <a:solidFill>
                  <a:schemeClr val="bg1"/>
                </a:solidFill>
              </a:rPr>
              <a:t>Sanitation,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National Assembly, Parliament </a:t>
            </a:r>
            <a:r>
              <a:rPr lang="en-GB" dirty="0">
                <a:solidFill>
                  <a:schemeClr val="bg1"/>
                </a:solidFill>
              </a:rPr>
              <a:t>of the Republic of South Africa</a:t>
            </a:r>
          </a:p>
        </p:txBody>
      </p:sp>
    </p:spTree>
    <p:extLst>
      <p:ext uri="{BB962C8B-B14F-4D97-AF65-F5344CB8AC3E}">
        <p14:creationId xmlns:p14="http://schemas.microsoft.com/office/powerpoint/2010/main" xmlns="" val="469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852488" y="4785285"/>
            <a:ext cx="6408737" cy="1512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6981" name="Freeform 5"/>
          <p:cNvSpPr>
            <a:spLocks/>
          </p:cNvSpPr>
          <p:nvPr/>
        </p:nvSpPr>
        <p:spPr bwMode="auto">
          <a:xfrm rot="-452266">
            <a:off x="1258888" y="1486640"/>
            <a:ext cx="6626225" cy="3168650"/>
          </a:xfrm>
          <a:custGeom>
            <a:avLst/>
            <a:gdLst>
              <a:gd name="T0" fmla="*/ 0 w 4174"/>
              <a:gd name="T1" fmla="*/ 0 h 1996"/>
              <a:gd name="T2" fmla="*/ 409 w 4174"/>
              <a:gd name="T3" fmla="*/ 272 h 1996"/>
              <a:gd name="T4" fmla="*/ 545 w 4174"/>
              <a:gd name="T5" fmla="*/ 544 h 1996"/>
              <a:gd name="T6" fmla="*/ 1407 w 4174"/>
              <a:gd name="T7" fmla="*/ 680 h 1996"/>
              <a:gd name="T8" fmla="*/ 2132 w 4174"/>
              <a:gd name="T9" fmla="*/ 1134 h 1996"/>
              <a:gd name="T10" fmla="*/ 3085 w 4174"/>
              <a:gd name="T11" fmla="*/ 1179 h 1996"/>
              <a:gd name="T12" fmla="*/ 3629 w 4174"/>
              <a:gd name="T13" fmla="*/ 1724 h 1996"/>
              <a:gd name="T14" fmla="*/ 4174 w 4174"/>
              <a:gd name="T15" fmla="*/ 199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74" h="1996">
                <a:moveTo>
                  <a:pt x="0" y="0"/>
                </a:moveTo>
                <a:cubicBezTo>
                  <a:pt x="159" y="90"/>
                  <a:pt x="318" y="181"/>
                  <a:pt x="409" y="272"/>
                </a:cubicBezTo>
                <a:cubicBezTo>
                  <a:pt x="500" y="363"/>
                  <a:pt x="379" y="476"/>
                  <a:pt x="545" y="544"/>
                </a:cubicBezTo>
                <a:cubicBezTo>
                  <a:pt x="711" y="612"/>
                  <a:pt x="1143" y="582"/>
                  <a:pt x="1407" y="680"/>
                </a:cubicBezTo>
                <a:cubicBezTo>
                  <a:pt x="1671" y="778"/>
                  <a:pt x="1852" y="1051"/>
                  <a:pt x="2132" y="1134"/>
                </a:cubicBezTo>
                <a:cubicBezTo>
                  <a:pt x="2412" y="1217"/>
                  <a:pt x="2835" y="1081"/>
                  <a:pt x="3085" y="1179"/>
                </a:cubicBezTo>
                <a:cubicBezTo>
                  <a:pt x="3335" y="1277"/>
                  <a:pt x="3448" y="1588"/>
                  <a:pt x="3629" y="1724"/>
                </a:cubicBezTo>
                <a:cubicBezTo>
                  <a:pt x="3810" y="1860"/>
                  <a:pt x="4083" y="1951"/>
                  <a:pt x="4174" y="1996"/>
                </a:cubicBezTo>
              </a:path>
            </a:pathLst>
          </a:custGeom>
          <a:noFill/>
          <a:ln w="5715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>
            <a:off x="2051050" y="3202547"/>
            <a:ext cx="0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933450" y="5231372"/>
            <a:ext cx="1152525" cy="63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effectLst/>
                <a:latin typeface="Arial" charset="0"/>
              </a:rPr>
              <a:t>Water</a:t>
            </a:r>
            <a:br>
              <a:rPr lang="en-US" altLang="en-US" sz="1800">
                <a:effectLst/>
                <a:latin typeface="Arial" charset="0"/>
              </a:rPr>
            </a:br>
            <a:r>
              <a:rPr lang="en-US" altLang="en-US" sz="1800">
                <a:effectLst/>
                <a:latin typeface="Arial" charset="0"/>
              </a:rPr>
              <a:t>Treatment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2184400" y="5320272"/>
            <a:ext cx="11525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effectLst/>
                <a:latin typeface="Arial" charset="0"/>
              </a:rPr>
              <a:t>Distribution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3436938" y="5320272"/>
            <a:ext cx="11525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effectLst/>
                <a:latin typeface="Arial" charset="0"/>
              </a:rPr>
              <a:t>Consumer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 flipV="1">
            <a:off x="7308850" y="4282047"/>
            <a:ext cx="576263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316038" y="4401110"/>
            <a:ext cx="24600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effectLst/>
                <a:latin typeface="Arial" charset="0"/>
              </a:rPr>
              <a:t>WATER SERVICES</a:t>
            </a:r>
            <a:endParaRPr lang="en-GB" altLang="en-US" sz="2000" b="1" dirty="0">
              <a:effectLst/>
              <a:latin typeface="Arial" charset="0"/>
            </a:endParaRP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4500563" y="2626285"/>
            <a:ext cx="281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effectLst/>
                <a:latin typeface="Arial" charset="0"/>
              </a:rPr>
              <a:t>Surface and ground water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90" name="Freeform 14"/>
          <p:cNvSpPr>
            <a:spLocks/>
          </p:cNvSpPr>
          <p:nvPr/>
        </p:nvSpPr>
        <p:spPr bwMode="auto">
          <a:xfrm rot="-452266">
            <a:off x="1187450" y="1761097"/>
            <a:ext cx="6626225" cy="3168650"/>
          </a:xfrm>
          <a:custGeom>
            <a:avLst/>
            <a:gdLst>
              <a:gd name="T0" fmla="*/ 0 w 4174"/>
              <a:gd name="T1" fmla="*/ 0 h 1996"/>
              <a:gd name="T2" fmla="*/ 409 w 4174"/>
              <a:gd name="T3" fmla="*/ 272 h 1996"/>
              <a:gd name="T4" fmla="*/ 545 w 4174"/>
              <a:gd name="T5" fmla="*/ 544 h 1996"/>
              <a:gd name="T6" fmla="*/ 1407 w 4174"/>
              <a:gd name="T7" fmla="*/ 680 h 1996"/>
              <a:gd name="T8" fmla="*/ 2132 w 4174"/>
              <a:gd name="T9" fmla="*/ 1134 h 1996"/>
              <a:gd name="T10" fmla="*/ 3085 w 4174"/>
              <a:gd name="T11" fmla="*/ 1179 h 1996"/>
              <a:gd name="T12" fmla="*/ 3629 w 4174"/>
              <a:gd name="T13" fmla="*/ 1724 h 1996"/>
              <a:gd name="T14" fmla="*/ 4174 w 4174"/>
              <a:gd name="T15" fmla="*/ 199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74" h="1996">
                <a:moveTo>
                  <a:pt x="0" y="0"/>
                </a:moveTo>
                <a:cubicBezTo>
                  <a:pt x="159" y="90"/>
                  <a:pt x="318" y="181"/>
                  <a:pt x="409" y="272"/>
                </a:cubicBezTo>
                <a:cubicBezTo>
                  <a:pt x="500" y="363"/>
                  <a:pt x="379" y="476"/>
                  <a:pt x="545" y="544"/>
                </a:cubicBezTo>
                <a:cubicBezTo>
                  <a:pt x="711" y="612"/>
                  <a:pt x="1143" y="582"/>
                  <a:pt x="1407" y="680"/>
                </a:cubicBezTo>
                <a:cubicBezTo>
                  <a:pt x="1671" y="778"/>
                  <a:pt x="1852" y="1051"/>
                  <a:pt x="2132" y="1134"/>
                </a:cubicBezTo>
                <a:cubicBezTo>
                  <a:pt x="2412" y="1217"/>
                  <a:pt x="2835" y="1081"/>
                  <a:pt x="3085" y="1179"/>
                </a:cubicBezTo>
                <a:cubicBezTo>
                  <a:pt x="3335" y="1277"/>
                  <a:pt x="3448" y="1588"/>
                  <a:pt x="3629" y="1724"/>
                </a:cubicBezTo>
                <a:cubicBezTo>
                  <a:pt x="3810" y="1860"/>
                  <a:pt x="4083" y="1951"/>
                  <a:pt x="4174" y="1996"/>
                </a:cubicBezTo>
              </a:path>
            </a:pathLst>
          </a:custGeom>
          <a:noFill/>
          <a:ln w="57150" cap="flat" cmpd="sng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592138" y="3221597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effectLst/>
                <a:latin typeface="Arial" charset="0"/>
              </a:rPr>
              <a:t>Abstraction</a:t>
            </a:r>
            <a:br>
              <a:rPr lang="en-US" altLang="en-US" sz="1800" b="1">
                <a:effectLst/>
                <a:latin typeface="Arial" charset="0"/>
              </a:rPr>
            </a:br>
            <a:r>
              <a:rPr lang="en-GB" altLang="en-US" sz="1800" b="1">
                <a:effectLst/>
                <a:latin typeface="Arial" charset="0"/>
              </a:rPr>
              <a:t>Licence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7620000" y="4874185"/>
            <a:ext cx="128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effectLst/>
                <a:latin typeface="Arial" charset="0"/>
              </a:rPr>
              <a:t>Discharge</a:t>
            </a:r>
            <a:br>
              <a:rPr lang="en-US" altLang="en-US" sz="1800" b="1">
                <a:effectLst/>
                <a:latin typeface="Arial" charset="0"/>
              </a:rPr>
            </a:br>
            <a:r>
              <a:rPr lang="en-GB" altLang="en-US" sz="1800" b="1">
                <a:effectLst/>
                <a:latin typeface="Arial" charset="0"/>
              </a:rPr>
              <a:t>Licence</a:t>
            </a:r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179388" y="1473760"/>
            <a:ext cx="8785225" cy="5197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94" name="AutoShape 18"/>
          <p:cNvSpPr>
            <a:spLocks noChangeArrowheads="1"/>
          </p:cNvSpPr>
          <p:nvPr/>
        </p:nvSpPr>
        <p:spPr bwMode="auto">
          <a:xfrm rot="5400000">
            <a:off x="5072063" y="4685272"/>
            <a:ext cx="223837" cy="2665413"/>
          </a:xfrm>
          <a:prstGeom prst="curvedLeftArrow">
            <a:avLst>
              <a:gd name="adj1" fmla="val 144493"/>
              <a:gd name="adj2" fmla="val 38264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4900613" y="5769535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effectLst/>
                <a:latin typeface="Arial" charset="0"/>
              </a:rPr>
              <a:t>Re-use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96" name="Rectangle 20"/>
          <p:cNvSpPr>
            <a:spLocks noChangeArrowheads="1"/>
          </p:cNvSpPr>
          <p:nvPr/>
        </p:nvSpPr>
        <p:spPr bwMode="auto">
          <a:xfrm>
            <a:off x="5940425" y="5231372"/>
            <a:ext cx="1223963" cy="63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>
                <a:effectLst/>
                <a:latin typeface="Arial" charset="0"/>
              </a:rPr>
              <a:t>Wastewater</a:t>
            </a:r>
            <a:br>
              <a:rPr lang="en-US" altLang="en-US" sz="1800">
                <a:effectLst/>
                <a:latin typeface="Arial" charset="0"/>
              </a:rPr>
            </a:br>
            <a:r>
              <a:rPr lang="en-US" altLang="en-US" sz="1800">
                <a:effectLst/>
                <a:latin typeface="Arial" charset="0"/>
              </a:rPr>
              <a:t>Treatment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4687888" y="5315510"/>
            <a:ext cx="1152525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>
                <a:effectLst/>
                <a:latin typeface="Arial" charset="0"/>
              </a:rPr>
              <a:t>Collection</a:t>
            </a:r>
            <a:endParaRPr lang="en-GB" altLang="en-US" sz="1800">
              <a:effectLst/>
              <a:latin typeface="Arial" charset="0"/>
            </a:endParaRPr>
          </a:p>
        </p:txBody>
      </p:sp>
      <p:sp>
        <p:nvSpPr>
          <p:cNvPr id="126998" name="AutoShape 22"/>
          <p:cNvSpPr>
            <a:spLocks noChangeArrowheads="1"/>
          </p:cNvSpPr>
          <p:nvPr/>
        </p:nvSpPr>
        <p:spPr bwMode="auto">
          <a:xfrm>
            <a:off x="1835150" y="3489885"/>
            <a:ext cx="504825" cy="504825"/>
          </a:xfrm>
          <a:prstGeom prst="irregularSeal1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6999" name="AutoShape 23"/>
          <p:cNvSpPr>
            <a:spLocks noChangeArrowheads="1"/>
          </p:cNvSpPr>
          <p:nvPr/>
        </p:nvSpPr>
        <p:spPr bwMode="auto">
          <a:xfrm>
            <a:off x="7307263" y="4497947"/>
            <a:ext cx="504825" cy="504825"/>
          </a:xfrm>
          <a:prstGeom prst="irregularSeal1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4492015" y="2252357"/>
            <a:ext cx="27933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effectLst/>
                <a:latin typeface="Arial" charset="0"/>
              </a:rPr>
              <a:t>WATER </a:t>
            </a:r>
            <a:r>
              <a:rPr lang="en-GB" altLang="en-US" sz="2000" b="1" dirty="0" smtClean="0">
                <a:effectLst/>
                <a:latin typeface="Arial" charset="0"/>
              </a:rPr>
              <a:t>RESOURCES</a:t>
            </a:r>
            <a:endParaRPr lang="en-GB" altLang="en-US" sz="2000" b="1" dirty="0">
              <a:effectLst/>
              <a:latin typeface="Arial" charset="0"/>
            </a:endParaRPr>
          </a:p>
        </p:txBody>
      </p:sp>
      <p:sp>
        <p:nvSpPr>
          <p:cNvPr id="127002" name="AutoShape 26"/>
          <p:cNvSpPr>
            <a:spLocks noChangeArrowheads="1"/>
          </p:cNvSpPr>
          <p:nvPr/>
        </p:nvSpPr>
        <p:spPr bwMode="auto">
          <a:xfrm rot="-915307">
            <a:off x="1908175" y="2353235"/>
            <a:ext cx="504825" cy="431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2176463" y="2069072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effectLst/>
                <a:latin typeface="Arial" charset="0"/>
              </a:rPr>
              <a:t>dams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821" y="260106"/>
            <a:ext cx="8049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The SA Constitution creates separate responsibilities</a:t>
            </a:r>
          </a:p>
          <a:p>
            <a:r>
              <a:rPr lang="en-GB" sz="2800" b="1" dirty="0"/>
              <a:t>f</a:t>
            </a:r>
            <a:r>
              <a:rPr lang="en-GB" sz="2800" b="1" dirty="0" smtClean="0"/>
              <a:t>or water resources management and water services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52050" y="1914880"/>
            <a:ext cx="221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National government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5890" y="4411526"/>
            <a:ext cx="188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</a:t>
            </a:r>
            <a:r>
              <a:rPr lang="en-GB" b="1" dirty="0" smtClean="0">
                <a:solidFill>
                  <a:srgbClr val="FF0000"/>
                </a:solidFill>
              </a:rPr>
              <a:t>ocal government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2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743946" y="3987931"/>
            <a:ext cx="1441450" cy="6477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 dirty="0"/>
              <a:t>W</a:t>
            </a:r>
            <a:r>
              <a:rPr lang="en-GB" b="1" dirty="0" smtClean="0"/>
              <a:t>ater</a:t>
            </a:r>
            <a: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/>
              <a:t>B</a:t>
            </a:r>
            <a:r>
              <a:rPr lang="en-GB" b="1" dirty="0" smtClean="0"/>
              <a:t>oards</a:t>
            </a:r>
            <a:endParaRPr lang="en-GB" b="1" dirty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743946" y="4965218"/>
            <a:ext cx="3799308" cy="103472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Municipalities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providing water services</a:t>
            </a:r>
            <a:endParaRPr lang="en-GB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804865" y="3274300"/>
            <a:ext cx="1191281" cy="531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TCTA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313" y="2363381"/>
            <a:ext cx="95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05085" y="1994839"/>
            <a:ext cx="4565421" cy="10976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9966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 dirty="0" smtClean="0"/>
              <a:t>Department</a:t>
            </a:r>
          </a:p>
          <a:p>
            <a:pPr algn="ctr"/>
            <a:r>
              <a:rPr lang="en-GB" b="1" dirty="0" smtClean="0"/>
              <a:t>Water &amp; Sanitation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0022" y="1456011"/>
            <a:ext cx="201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National Water Act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45492" y="1456011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Water Services 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800967" y="2082194"/>
            <a:ext cx="1195179" cy="910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dirty="0" smtClean="0">
                <a:latin typeface="Arial Narrow"/>
                <a:cs typeface="Arial Narrow"/>
              </a:rPr>
              <a:t>infrastructure </a:t>
            </a:r>
          </a:p>
          <a:p>
            <a:pPr algn="ctr"/>
            <a:r>
              <a:rPr lang="en-GB" sz="1600" dirty="0" smtClean="0">
                <a:latin typeface="Arial Narrow"/>
                <a:cs typeface="Arial Narrow"/>
              </a:rPr>
              <a:t>branch</a:t>
            </a:r>
            <a:endParaRPr lang="en-GB" sz="1600" dirty="0">
              <a:latin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539" y="233782"/>
            <a:ext cx="5299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Legal mandates and primary roles </a:t>
            </a:r>
            <a:br>
              <a:rPr lang="en-GB" sz="2800" b="1" dirty="0" smtClean="0"/>
            </a:br>
            <a:r>
              <a:rPr lang="en-GB" sz="2800" b="1" dirty="0" smtClean="0"/>
              <a:t>related to water infrastructure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34270" y="1456011"/>
            <a:ext cx="216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Municipal legislation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85396" y="4127115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R15 billion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558632" y="3092445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R15 billion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939519" y="379462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R2 billion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115840" y="604765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R66 billion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3655" y="6507139"/>
            <a:ext cx="5360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Approximate water budgets </a:t>
            </a:r>
            <a:r>
              <a:rPr lang="en-GB" sz="1600" i="1" dirty="0" smtClean="0"/>
              <a:t>(2017/18) – capital and operating</a:t>
            </a:r>
            <a:endParaRPr lang="en-GB" sz="1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3313" y="4163960"/>
            <a:ext cx="9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regional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3312" y="5297913"/>
            <a:ext cx="61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2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6263" y="504030"/>
            <a:ext cx="7886700" cy="742457"/>
          </a:xfrm>
        </p:spPr>
        <p:txBody>
          <a:bodyPr/>
          <a:lstStyle/>
          <a:p>
            <a:r>
              <a:rPr lang="en-GB" b="1" dirty="0" smtClean="0"/>
              <a:t>Funding principles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7888" y="1825625"/>
            <a:ext cx="4179785" cy="435133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Economic use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20825" y="1825622"/>
            <a:ext cx="2003470" cy="435133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Social use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414261" y="3019100"/>
            <a:ext cx="1238787" cy="3157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Irrigation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8959" y="5215941"/>
            <a:ext cx="1238787" cy="9610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Municipal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(excluding basic use)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4925" y="5589429"/>
            <a:ext cx="1238787" cy="5875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Industrial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5961581" y="5872765"/>
            <a:ext cx="1238787" cy="30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Basic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9613" y="55420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458381" y="524169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2 000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56056" y="484660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3 000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635202" y="264976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10 000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47577" y="50312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7%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4858" y="6488668"/>
            <a:ext cx="3811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Approximate volumes </a:t>
            </a:r>
            <a:r>
              <a:rPr lang="en-GB" sz="1600" i="1" smtClean="0"/>
              <a:t>-- million m3 per year</a:t>
            </a:r>
            <a:endParaRPr lang="en-GB" sz="1600" i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74475" y="460556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Volume</a:t>
            </a:r>
            <a:endParaRPr lang="en-GB" i="1"/>
          </a:p>
        </p:txBody>
      </p:sp>
      <p:sp>
        <p:nvSpPr>
          <p:cNvPr id="19" name="Up Arrow 18"/>
          <p:cNvSpPr/>
          <p:nvPr/>
        </p:nvSpPr>
        <p:spPr>
          <a:xfrm>
            <a:off x="861549" y="3353437"/>
            <a:ext cx="184667" cy="9440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327745" y="3923537"/>
            <a:ext cx="1441450" cy="6477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 dirty="0"/>
              <a:t>W</a:t>
            </a:r>
            <a:r>
              <a:rPr lang="en-GB" b="1" dirty="0" smtClean="0"/>
              <a:t>ater</a:t>
            </a:r>
            <a: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/>
              <a:t>B</a:t>
            </a:r>
            <a:r>
              <a:rPr lang="en-GB" b="1" dirty="0" smtClean="0"/>
              <a:t>oards</a:t>
            </a:r>
            <a:endParaRPr lang="en-GB" b="1" dirty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005830" y="4733495"/>
            <a:ext cx="2567457" cy="103472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Municipalities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providing water services</a:t>
            </a:r>
            <a:endParaRPr lang="en-GB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59755" y="3092445"/>
            <a:ext cx="1191281" cy="531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TCTA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349245" y="3092445"/>
            <a:ext cx="1195179" cy="5474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Water Trading</a:t>
            </a:r>
          </a:p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Entity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539" y="233782"/>
            <a:ext cx="613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Funding models for water infrastructure</a:t>
            </a:r>
            <a:endParaRPr lang="en-GB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50660" y="1591263"/>
            <a:ext cx="8242579" cy="4817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National Government (National Treasury)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7" y="80480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(policy design)</a:t>
            </a:r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1197737" y="2292439"/>
            <a:ext cx="347729" cy="46364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772969" y="2292439"/>
            <a:ext cx="347729" cy="4636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083498" y="2292439"/>
            <a:ext cx="347729" cy="22203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flipV="1">
            <a:off x="7083498" y="5999407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flipV="1">
            <a:off x="4913242" y="4733495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flipV="1">
            <a:off x="1197737" y="3941777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flipV="1">
            <a:off x="2772969" y="3976288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1569" y="5197135"/>
            <a:ext cx="809307" cy="162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6200000">
            <a:off x="3836043" y="4036027"/>
            <a:ext cx="347729" cy="4636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6200000">
            <a:off x="276796" y="3126511"/>
            <a:ext cx="347729" cy="4636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687" y="2998848"/>
            <a:ext cx="169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Equitable share</a:t>
            </a:r>
          </a:p>
          <a:p>
            <a:r>
              <a:rPr lang="en-GB" sz="1600" i="1" dirty="0"/>
              <a:t>a</a:t>
            </a:r>
            <a:r>
              <a:rPr lang="en-GB" sz="1600" i="1" dirty="0" smtClean="0"/>
              <a:t>nd capital grants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2471" y="431936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33%</a:t>
            </a:r>
            <a:endParaRPr lang="en-GB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92471" y="579963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66%</a:t>
            </a:r>
            <a:endParaRPr lang="en-GB" sz="16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5222020" y="458041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100%</a:t>
            </a:r>
            <a:endParaRPr lang="en-GB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31092" y="3678559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100%</a:t>
            </a:r>
            <a:endParaRPr lang="en-GB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0254" y="2018927"/>
            <a:ext cx="93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guarantee</a:t>
            </a:r>
            <a:endParaRPr lang="en-GB" sz="1400" i="1"/>
          </a:p>
        </p:txBody>
      </p:sp>
      <p:sp>
        <p:nvSpPr>
          <p:cNvPr id="40" name="TextBox 39"/>
          <p:cNvSpPr txBox="1"/>
          <p:nvPr/>
        </p:nvSpPr>
        <p:spPr>
          <a:xfrm>
            <a:off x="4522626" y="2043452"/>
            <a:ext cx="93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/>
              <a:t>implicit</a:t>
            </a:r>
            <a:br>
              <a:rPr lang="en-GB" sz="1400" i="1" dirty="0" smtClean="0"/>
            </a:br>
            <a:r>
              <a:rPr lang="en-GB" sz="1400" i="1" dirty="0" smtClean="0"/>
              <a:t>guarantee</a:t>
            </a:r>
            <a:endParaRPr lang="en-GB" sz="1400" i="1" dirty="0"/>
          </a:p>
        </p:txBody>
      </p:sp>
      <p:sp>
        <p:nvSpPr>
          <p:cNvPr id="41" name="Down Arrow 40"/>
          <p:cNvSpPr/>
          <p:nvPr/>
        </p:nvSpPr>
        <p:spPr>
          <a:xfrm>
            <a:off x="4835406" y="2607479"/>
            <a:ext cx="347729" cy="46364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2189" y="2014988"/>
            <a:ext cx="12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c</a:t>
            </a:r>
            <a:r>
              <a:rPr lang="en-GB" sz="1400" i="1" dirty="0" smtClean="0"/>
              <a:t>apital budget</a:t>
            </a:r>
            <a:endParaRPr lang="en-GB" sz="14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82253" y="2022956"/>
            <a:ext cx="70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budget</a:t>
            </a:r>
            <a:endParaRPr lang="en-GB" sz="14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747102" y="3651707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x%</a:t>
            </a:r>
            <a:endParaRPr lang="en-GB" sz="1600" i="1" dirty="0"/>
          </a:p>
        </p:txBody>
      </p:sp>
      <p:sp>
        <p:nvSpPr>
          <p:cNvPr id="45" name="Down Arrow 44"/>
          <p:cNvSpPr/>
          <p:nvPr/>
        </p:nvSpPr>
        <p:spPr>
          <a:xfrm rot="16200000">
            <a:off x="5395192" y="5324650"/>
            <a:ext cx="347729" cy="4636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9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327745" y="3923537"/>
            <a:ext cx="1441450" cy="6477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 dirty="0"/>
              <a:t>W</a:t>
            </a:r>
            <a:r>
              <a:rPr lang="en-GB" b="1" dirty="0" smtClean="0"/>
              <a:t>ater</a:t>
            </a:r>
            <a: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/>
              <a:t>B</a:t>
            </a:r>
            <a:r>
              <a:rPr lang="en-GB" b="1" dirty="0" smtClean="0"/>
              <a:t>oards</a:t>
            </a:r>
            <a:endParaRPr lang="en-GB" b="1" dirty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005830" y="4733495"/>
            <a:ext cx="2567457" cy="103472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/>
              <a:t>Municipalities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providing water services</a:t>
            </a:r>
            <a:endParaRPr lang="en-GB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59755" y="3092445"/>
            <a:ext cx="1191281" cy="531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TCTA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349245" y="3092445"/>
            <a:ext cx="1195179" cy="5474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Water Trading</a:t>
            </a:r>
          </a:p>
          <a:p>
            <a:pPr algn="ctr"/>
            <a:r>
              <a:rPr lang="en-GB" sz="1600" b="1" dirty="0" smtClean="0">
                <a:latin typeface="Arial Narrow"/>
                <a:cs typeface="Arial Narrow"/>
              </a:rPr>
              <a:t>Entity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539" y="233782"/>
            <a:ext cx="613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Funding models for water infrastructure</a:t>
            </a:r>
            <a:endParaRPr lang="en-GB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50660" y="1591263"/>
            <a:ext cx="8242579" cy="4817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National Government (National Treasury)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7" y="804800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b="1" dirty="0" smtClean="0"/>
              <a:t>practice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1197737" y="2292439"/>
            <a:ext cx="347729" cy="46364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852999" y="2014988"/>
            <a:ext cx="347729" cy="3936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083498" y="2292439"/>
            <a:ext cx="347729" cy="22203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flipV="1">
            <a:off x="7083498" y="5999407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flipV="1">
            <a:off x="4913242" y="4733495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flipV="1">
            <a:off x="1197737" y="3941777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flipV="1">
            <a:off x="2772969" y="3976288"/>
            <a:ext cx="347729" cy="46364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1569" y="5197135"/>
            <a:ext cx="809307" cy="162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6200000">
            <a:off x="3836043" y="4036027"/>
            <a:ext cx="347729" cy="4636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6200000">
            <a:off x="276796" y="3126511"/>
            <a:ext cx="347729" cy="4636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687" y="2998848"/>
            <a:ext cx="169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Equitable share</a:t>
            </a:r>
          </a:p>
          <a:p>
            <a:r>
              <a:rPr lang="en-GB" sz="1600" i="1" dirty="0"/>
              <a:t>a</a:t>
            </a:r>
            <a:r>
              <a:rPr lang="en-GB" sz="1600" i="1" dirty="0" smtClean="0"/>
              <a:t>nd capital grants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2471" y="431936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33%</a:t>
            </a:r>
            <a:endParaRPr lang="en-GB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92471" y="579963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66%</a:t>
            </a:r>
            <a:endParaRPr lang="en-GB" sz="16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5222020" y="458041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100%</a:t>
            </a:r>
            <a:endParaRPr lang="en-GB" sz="16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31092" y="3678559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100%</a:t>
            </a:r>
            <a:endParaRPr lang="en-GB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0254" y="2018927"/>
            <a:ext cx="937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guarantee</a:t>
            </a:r>
            <a:endParaRPr lang="en-GB" sz="1400" i="1"/>
          </a:p>
        </p:txBody>
      </p:sp>
      <p:sp>
        <p:nvSpPr>
          <p:cNvPr id="42" name="TextBox 41"/>
          <p:cNvSpPr txBox="1"/>
          <p:nvPr/>
        </p:nvSpPr>
        <p:spPr>
          <a:xfrm>
            <a:off x="5087106" y="1963941"/>
            <a:ext cx="70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budget</a:t>
            </a:r>
            <a:endParaRPr lang="en-GB" sz="14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82253" y="2022956"/>
            <a:ext cx="701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budget</a:t>
            </a:r>
            <a:endParaRPr lang="en-GB" sz="14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747102" y="3651707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x%</a:t>
            </a:r>
            <a:endParaRPr lang="en-GB" sz="1600" i="1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813955" y="2608186"/>
            <a:ext cx="2492419" cy="4266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9966"/>
              </a:gs>
            </a:gsLst>
            <a:lin ang="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 smtClean="0"/>
              <a:t>DWS</a:t>
            </a:r>
            <a:endParaRPr lang="en-GB" b="1" dirty="0" smtClean="0"/>
          </a:p>
        </p:txBody>
      </p:sp>
      <p:sp>
        <p:nvSpPr>
          <p:cNvPr id="45" name="Down Arrow 44"/>
          <p:cNvSpPr/>
          <p:nvPr/>
        </p:nvSpPr>
        <p:spPr>
          <a:xfrm rot="3168365">
            <a:off x="3802643" y="3003872"/>
            <a:ext cx="347729" cy="4636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861867" y="3050690"/>
            <a:ext cx="347729" cy="4636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 rot="20236201">
            <a:off x="5912512" y="3023638"/>
            <a:ext cx="347729" cy="4636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715" y="2267383"/>
            <a:ext cx="310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Capital and </a:t>
            </a:r>
            <a:r>
              <a:rPr lang="en-GB" smtClean="0"/>
              <a:t>operating subsidies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31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risks?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nd how should Parliament be holding the executive accountable for managing these risks?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89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Three key risks</a:t>
            </a:r>
            <a:br>
              <a:rPr lang="en-GB" b="1" dirty="0" smtClean="0"/>
            </a:br>
            <a:r>
              <a:rPr lang="en-GB" sz="2400" b="1" i="1" dirty="0" smtClean="0"/>
              <a:t>(infrastructure focus)</a:t>
            </a:r>
            <a:endParaRPr lang="en-GB" sz="36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Planning and decision making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Effectiveness of spend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Level of spend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5932"/>
            <a:ext cx="7886700" cy="5167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Planning &amp; decision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76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Questions for the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Timeliness and quality of water resources plans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quality of underlying data informing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Soundness of decisions: examples </a:t>
            </a:r>
            <a:r>
              <a:rPr lang="en-GB" dirty="0" err="1" smtClean="0"/>
              <a:t>Mangaung</a:t>
            </a:r>
            <a:r>
              <a:rPr lang="en-GB" dirty="0" smtClean="0"/>
              <a:t>, </a:t>
            </a:r>
            <a:r>
              <a:rPr lang="en-GB" dirty="0" err="1" smtClean="0"/>
              <a:t>Mzimvubu</a:t>
            </a:r>
            <a:r>
              <a:rPr lang="en-GB" dirty="0"/>
              <a:t>.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Timeliness of decision making and execution of decisions: examples Lesotho Highlands Water Project, </a:t>
            </a:r>
            <a:r>
              <a:rPr lang="en-GB" dirty="0" err="1" smtClean="0"/>
              <a:t>Clanwilliam</a:t>
            </a:r>
            <a:r>
              <a:rPr lang="en-GB" dirty="0" smtClean="0"/>
              <a:t> Dam, </a:t>
            </a:r>
            <a:r>
              <a:rPr lang="en-GB" dirty="0" err="1" smtClean="0"/>
              <a:t>Voelvlei</a:t>
            </a:r>
            <a:r>
              <a:rPr lang="en-GB" dirty="0" smtClean="0"/>
              <a:t> Augmentation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Transparency of processes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5557"/>
            <a:ext cx="69215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3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28" y="8315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Effectiveness of </a:t>
            </a:r>
            <a:br>
              <a:rPr lang="en-GB" dirty="0" smtClean="0"/>
            </a:br>
            <a:r>
              <a:rPr lang="en-GB" dirty="0" smtClean="0"/>
              <a:t>spend and </a:t>
            </a:r>
            <a:br>
              <a:rPr lang="en-GB" dirty="0" smtClean="0"/>
            </a:br>
            <a:r>
              <a:rPr lang="en-GB" dirty="0" smtClean="0"/>
              <a:t>financial 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9078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Questions for the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status of DWS finances and financial controls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Control on project expenditure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Competitiveness of tenders &amp; use of panels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Revenue collection on trading account &amp; impacts on government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Impacts on priority projects for water security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078" y="0"/>
            <a:ext cx="5040922" cy="29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3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Level of spend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802"/>
            <a:ext cx="7886700" cy="4301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Available resources are insufficient to meet the </a:t>
            </a:r>
            <a:r>
              <a:rPr lang="en-GB" dirty="0"/>
              <a:t>required </a:t>
            </a:r>
            <a:r>
              <a:rPr lang="en-GB" dirty="0" smtClean="0"/>
              <a:t>investments. </a:t>
            </a:r>
            <a:r>
              <a:rPr lang="en-GB" dirty="0"/>
              <a:t>Water infrastructure throughout the water value chain – dams, pipelines, pumps, treatment works, water distribution network, meters, sewers and wastewater treatment – is aging and its overall performance is </a:t>
            </a:r>
            <a:r>
              <a:rPr lang="en-GB" dirty="0" smtClean="0"/>
              <a:t>deteriorating.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Three imperatives</a:t>
            </a:r>
            <a:endParaRPr lang="en-GB" b="1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Spend existing money more effectively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Limit grant spending to the social component of water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Make greater use of commercial finance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949" y="36239"/>
            <a:ext cx="4609051" cy="19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98" y="0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9262"/>
            <a:ext cx="9137342" cy="39319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578" y="1210614"/>
            <a:ext cx="8364539" cy="4219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Why is water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Who is responsible for what?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are the risks?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needs to be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Budget implications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8538" y="0"/>
            <a:ext cx="3255462" cy="223207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158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needs to be done?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1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19902"/>
            <a:ext cx="7886700" cy="1325563"/>
          </a:xfrm>
        </p:spPr>
        <p:txBody>
          <a:bodyPr/>
          <a:lstStyle/>
          <a:p>
            <a:r>
              <a:rPr lang="en-GB" dirty="0" smtClean="0"/>
              <a:t>Priority 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45465"/>
            <a:ext cx="7886700" cy="486821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Re-establish financial discipline within DWS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Establish clear definition of social component of water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Scrap the initiative to create a single act (this is a distraction)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Take a decision on creating a national infrastructure agency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Prioritise water security for major cities (safe-guard the economy)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Make more and better use of commercial financing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an independent regulator for greater transparency on performance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8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Other aspects </a:t>
            </a:r>
            <a:br>
              <a:rPr lang="en-GB" sz="4000" dirty="0" smtClean="0"/>
            </a:br>
            <a:r>
              <a:rPr lang="en-GB" sz="4000" dirty="0" smtClean="0"/>
              <a:t>not addressed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Water quality</a:t>
            </a:r>
          </a:p>
          <a:p>
            <a:pPr lvl="1"/>
            <a:r>
              <a:rPr lang="en-GB" sz="2000" dirty="0" smtClean="0"/>
              <a:t>Mining licences</a:t>
            </a:r>
          </a:p>
          <a:p>
            <a:pPr lvl="1"/>
            <a:r>
              <a:rPr lang="en-GB" sz="2000" dirty="0" smtClean="0"/>
              <a:t>Acid mine drainage</a:t>
            </a:r>
          </a:p>
          <a:p>
            <a:pPr lvl="1"/>
            <a:r>
              <a:rPr lang="en-GB" sz="2000" dirty="0" smtClean="0"/>
              <a:t>Wastewater treatment</a:t>
            </a:r>
            <a:endParaRPr lang="en-GB" sz="2000" dirty="0"/>
          </a:p>
          <a:p>
            <a:r>
              <a:rPr lang="en-GB" sz="2400" dirty="0" smtClean="0"/>
              <a:t>Sanitation in informal </a:t>
            </a:r>
            <a:br>
              <a:rPr lang="en-GB" sz="2400" dirty="0" smtClean="0"/>
            </a:br>
            <a:r>
              <a:rPr lang="en-GB" sz="2400" dirty="0" smtClean="0"/>
              <a:t>settlements</a:t>
            </a:r>
            <a:endParaRPr lang="en-GB" sz="2000" dirty="0"/>
          </a:p>
          <a:p>
            <a:r>
              <a:rPr lang="en-GB" sz="2400" dirty="0" smtClean="0"/>
              <a:t>Municipal governance </a:t>
            </a:r>
            <a:br>
              <a:rPr lang="en-GB" sz="2400" dirty="0" smtClean="0"/>
            </a:br>
            <a:r>
              <a:rPr lang="en-GB" sz="2400" dirty="0" smtClean="0"/>
              <a:t>affecting performance</a:t>
            </a:r>
            <a:endParaRPr lang="en-GB" sz="2400" dirty="0"/>
          </a:p>
          <a:p>
            <a:r>
              <a:rPr lang="en-GB" sz="2400" dirty="0" smtClean="0"/>
              <a:t>Irrigation and emerging</a:t>
            </a:r>
            <a:br>
              <a:rPr lang="en-GB" sz="2400" dirty="0" smtClean="0"/>
            </a:br>
            <a:r>
              <a:rPr lang="en-GB" sz="2400" dirty="0" smtClean="0"/>
              <a:t>farmers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126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48062"/>
            <a:ext cx="4064000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2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national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559414"/>
            <a:ext cx="4481848" cy="4617549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 fundamental dilemma</a:t>
            </a:r>
            <a:r>
              <a:rPr lang="en-GB" dirty="0" smtClean="0"/>
              <a:t>: more money is needed but existing resources are being wasted.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make allocation of additional resources contingent on fundamental reforms to improve governance and effectiveness of spend.</a:t>
            </a:r>
            <a:endParaRPr lang="en-GB" dirty="0"/>
          </a:p>
        </p:txBody>
      </p:sp>
      <p:pic>
        <p:nvPicPr>
          <p:cNvPr id="4" name="Picture 3" descr="hygie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243" y="1559414"/>
            <a:ext cx="3836422" cy="49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7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899" y="-330200"/>
            <a:ext cx="9200996" cy="76184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584" y="3886269"/>
            <a:ext cx="7886700" cy="285273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Why is water important?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9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is a small but essential part of the national budget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2438743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99823865"/>
              </p:ext>
            </p:extLst>
          </p:nvPr>
        </p:nvGraphicFramePr>
        <p:xfrm>
          <a:off x="4842456" y="1825625"/>
          <a:ext cx="36728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27923" y="498008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R16 billion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64542" y="254412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R4900 billion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73520" y="6311899"/>
            <a:ext cx="275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Water is 1% </a:t>
            </a:r>
            <a:r>
              <a:rPr lang="en-GB" sz="1600" i="1" smtClean="0"/>
              <a:t>of national budget</a:t>
            </a:r>
            <a:endParaRPr lang="en-GB" sz="1600" i="1"/>
          </a:p>
        </p:txBody>
      </p:sp>
      <p:sp>
        <p:nvSpPr>
          <p:cNvPr id="11" name="Curved Left Arrow 10"/>
          <p:cNvSpPr/>
          <p:nvPr/>
        </p:nvSpPr>
        <p:spPr>
          <a:xfrm flipV="1">
            <a:off x="3889419" y="5322744"/>
            <a:ext cx="262173" cy="6659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42456" y="4301544"/>
            <a:ext cx="528034" cy="399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41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345" y="1318859"/>
            <a:ext cx="2591068" cy="6802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Food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5097" y="0"/>
            <a:ext cx="7067085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69113" y="2702113"/>
            <a:ext cx="2591068" cy="68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Business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1988" y="4296946"/>
            <a:ext cx="2591068" cy="68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58445" y="206061"/>
            <a:ext cx="23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rivers and groundwater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2040" y="3629694"/>
            <a:ext cx="207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Dams, pipes, pumps</a:t>
            </a:r>
          </a:p>
          <a:p>
            <a:r>
              <a:rPr lang="en-GB" dirty="0"/>
              <a:t>t</a:t>
            </a:r>
            <a:r>
              <a:rPr lang="en-GB" dirty="0" smtClean="0"/>
              <a:t>reatment 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6740" y="6319231"/>
            <a:ext cx="23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Wastewater treatment</a:t>
            </a:r>
            <a:endParaRPr lang="en-GB" dirty="0" smtClean="0"/>
          </a:p>
        </p:txBody>
      </p:sp>
      <p:sp>
        <p:nvSpPr>
          <p:cNvPr id="11" name="Oval 10"/>
          <p:cNvSpPr/>
          <p:nvPr/>
        </p:nvSpPr>
        <p:spPr>
          <a:xfrm>
            <a:off x="-167425" y="1725770"/>
            <a:ext cx="3515932" cy="29492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11920" y="5241701"/>
            <a:ext cx="3515932" cy="1745088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7377" y="60100"/>
            <a:ext cx="3515932" cy="1745088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78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78" y="301232"/>
            <a:ext cx="7886700" cy="819730"/>
          </a:xfrm>
        </p:spPr>
        <p:txBody>
          <a:bodyPr/>
          <a:lstStyle/>
          <a:p>
            <a:r>
              <a:rPr lang="en-GB" b="1" dirty="0" smtClean="0"/>
              <a:t>Water is a top global risk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300" y="1351784"/>
            <a:ext cx="5515199" cy="5506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0301" y="1351178"/>
            <a:ext cx="5515198" cy="4524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81070" y="6396335"/>
            <a:ext cx="14571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Likelihood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92845" y="5496809"/>
            <a:ext cx="15385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smtClean="0"/>
              <a:t>Impact</a:t>
            </a:r>
            <a:endParaRPr lang="en-GB" sz="2400" dirty="0"/>
          </a:p>
        </p:txBody>
      </p:sp>
      <p:sp>
        <p:nvSpPr>
          <p:cNvPr id="11" name="Right Arrow 10"/>
          <p:cNvSpPr/>
          <p:nvPr/>
        </p:nvSpPr>
        <p:spPr>
          <a:xfrm>
            <a:off x="3039414" y="6496918"/>
            <a:ext cx="3490175" cy="2516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6200000">
            <a:off x="-382966" y="3524856"/>
            <a:ext cx="3490175" cy="2516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670479" y="2112135"/>
            <a:ext cx="940158" cy="515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505718" y="1905574"/>
            <a:ext cx="940158" cy="515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74565" y="1710607"/>
            <a:ext cx="13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Water crises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27817" y="1387994"/>
            <a:ext cx="2605200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Extreme weather events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3487444" y="1777284"/>
            <a:ext cx="2984190" cy="94015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35" y="5022760"/>
            <a:ext cx="8283530" cy="1325563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South Africa already experiences </a:t>
            </a:r>
            <a:br>
              <a:rPr lang="en-GB" sz="4000" dirty="0" smtClean="0"/>
            </a:br>
            <a:r>
              <a:rPr lang="en-GB" sz="4000" dirty="0" smtClean="0"/>
              <a:t>severe </a:t>
            </a:r>
            <a:r>
              <a:rPr lang="en-GB" sz="4000" smtClean="0"/>
              <a:t>water scarcity, &amp; this will get worse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49341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42456" y="4675031"/>
            <a:ext cx="888642" cy="69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906" y="191261"/>
            <a:ext cx="8283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Water scarcity is not economic destiny,</a:t>
            </a:r>
          </a:p>
          <a:p>
            <a:r>
              <a:rPr lang="en-GB" sz="4000" dirty="0"/>
              <a:t>b</a:t>
            </a:r>
            <a:r>
              <a:rPr lang="en-GB" sz="4000" dirty="0" smtClean="0"/>
              <a:t>ut there is no room for error</a:t>
            </a:r>
            <a:endParaRPr lang="en-GB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0470" y="5821251"/>
            <a:ext cx="8283530" cy="10918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South Africa already experiences </a:t>
            </a:r>
            <a:br>
              <a:rPr lang="en-GB" sz="3200" b="1" dirty="0" smtClean="0"/>
            </a:br>
            <a:r>
              <a:rPr lang="en-GB" sz="3200" b="1" dirty="0" smtClean="0"/>
              <a:t>severe water scarcity and this will get worse</a:t>
            </a:r>
            <a:endParaRPr lang="en-GB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5937161"/>
            <a:ext cx="860470" cy="920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76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7" y="259389"/>
            <a:ext cx="922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Getting it wrong has serious </a:t>
            </a:r>
            <a:r>
              <a:rPr lang="en-GB" sz="2800" b="1" smtClean="0"/>
              <a:t>economic &amp; social </a:t>
            </a:r>
            <a:r>
              <a:rPr lang="en-GB" sz="2800" b="1" dirty="0" smtClean="0"/>
              <a:t>consequences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6" y="1322034"/>
            <a:ext cx="8812354" cy="5535966"/>
          </a:xfrm>
          <a:prstGeom prst="rect">
            <a:avLst/>
          </a:prstGeom>
        </p:spPr>
      </p:pic>
      <p:pic>
        <p:nvPicPr>
          <p:cNvPr id="4" name="Picture 3" descr="sao paul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5748" y="5095170"/>
            <a:ext cx="6261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Who is responsible for what?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75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13347</TotalTime>
  <Words>668</Words>
  <Application>Microsoft Office PowerPoint</Application>
  <PresentationFormat>On-screen Show (4:3)</PresentationFormat>
  <Paragraphs>190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Water and the medium term budget policy statement</vt:lpstr>
      <vt:lpstr>Outline</vt:lpstr>
      <vt:lpstr>Why is water important?</vt:lpstr>
      <vt:lpstr>Water is a small but essential part of the national budget</vt:lpstr>
      <vt:lpstr>     Food</vt:lpstr>
      <vt:lpstr>Water is a top global risk</vt:lpstr>
      <vt:lpstr>South Africa already experiences  severe water scarcity, &amp; this will get worse</vt:lpstr>
      <vt:lpstr>Slide 8</vt:lpstr>
      <vt:lpstr>Who is responsible for what?</vt:lpstr>
      <vt:lpstr>Slide 10</vt:lpstr>
      <vt:lpstr>Slide 11</vt:lpstr>
      <vt:lpstr>Funding principles</vt:lpstr>
      <vt:lpstr>Slide 13</vt:lpstr>
      <vt:lpstr>Slide 14</vt:lpstr>
      <vt:lpstr>What are the risks?</vt:lpstr>
      <vt:lpstr>Three key risks (infrastructure focus)</vt:lpstr>
      <vt:lpstr>Planning &amp; decision making</vt:lpstr>
      <vt:lpstr>Effectiveness of  spend and  financial controls</vt:lpstr>
      <vt:lpstr>Level of spend</vt:lpstr>
      <vt:lpstr>What needs to be done?</vt:lpstr>
      <vt:lpstr>Priority actions</vt:lpstr>
      <vt:lpstr>Other aspects  not addressed</vt:lpstr>
      <vt:lpstr>Implications for national budget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the medium term budget policy statement</dc:title>
  <dc:creator>Rolfe Eberhard</dc:creator>
  <cp:lastModifiedBy>PUMZA</cp:lastModifiedBy>
  <cp:revision>59</cp:revision>
  <dcterms:created xsi:type="dcterms:W3CDTF">2017-10-28T15:53:33Z</dcterms:created>
  <dcterms:modified xsi:type="dcterms:W3CDTF">2017-11-13T08:38:56Z</dcterms:modified>
</cp:coreProperties>
</file>