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Masters/slideMaster33.xml" ContentType="application/vnd.openxmlformats-officedocument.presentationml.slideMaster+xml"/>
  <Override PartName="/ppt/slideLayouts/slideLayout102.xml" ContentType="application/vnd.openxmlformats-officedocument.presentationml.slideLayout+xml"/>
  <Override PartName="/ppt/theme/themeOverride39.xml" ContentType="application/vnd.openxmlformats-officedocument.themeOverride+xml"/>
  <Override PartName="/ppt/theme/themeOverride86.xml" ContentType="application/vnd.openxmlformats-officedocument.themeOverr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theme/themeOverride17.xml" ContentType="application/vnd.openxmlformats-officedocument.themeOverride+xml"/>
  <Override PartName="/ppt/theme/themeOverride64.xml" ContentType="application/vnd.openxmlformats-officedocument.themeOverride+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Override PartName="/ppt/theme/themeOverride42.xml" ContentType="application/vnd.openxmlformats-officedocument.themeOverride+xml"/>
  <Override PartName="/ppt/slides/slide19.xml" ContentType="application/vnd.openxmlformats-officedocument.presentationml.slide+xml"/>
  <Override PartName="/ppt/slides/slide66.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theme/themeOverride20.xml" ContentType="application/vnd.openxmlformats-officedocument.themeOverr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theme/themeOverride6.xml" ContentType="application/vnd.openxmlformats-officedocument.themeOverride+xml"/>
  <Override PartName="/ppt/slideMasters/slideMaster27.xml" ContentType="application/vnd.openxmlformats-officedocument.presentationml.slideMaster+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theme/themeOverride58.xml" ContentType="application/vnd.openxmlformats-officedocument.themeOverride+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theme/themeOverride36.xml" ContentType="application/vnd.openxmlformats-officedocument.themeOverride+xml"/>
  <Override PartName="/ppt/theme/themeOverride83.xml" ContentType="application/vnd.openxmlformats-officedocument.themeOverride+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theme/themeOverride14.xml" ContentType="application/vnd.openxmlformats-officedocument.themeOverride+xml"/>
  <Override PartName="/ppt/theme/themeOverride61.xml" ContentType="application/vnd.openxmlformats-officedocument.themeOverride+xml"/>
  <Override PartName="/ppt/slides/slide38.xml" ContentType="application/vnd.openxmlformats-officedocument.presentationml.slide+xml"/>
  <Override PartName="/ppt/slides/slide85.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theme/themeOverride3.xml" ContentType="application/vnd.openxmlformats-officedocument.themeOverride+xml"/>
  <Override PartName="/ppt/theme/themeOverride99.xml" ContentType="application/vnd.openxmlformats-officedocument.themeOverride+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theme/themeOverride77.xml" ContentType="application/vnd.openxmlformats-officedocument.themeOverride+xml"/>
  <Override PartName="/ppt/slideLayouts/slideLayout216.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theme/themeOverride55.xml" ContentType="application/vnd.openxmlformats-officedocument.themeOverride+xml"/>
  <Override PartName="/ppt/slides/slide79.xml" ContentType="application/vnd.openxmlformats-officedocument.presentationml.slide+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theme/themeOverride33.xml" ContentType="application/vnd.openxmlformats-officedocument.themeOverride+xml"/>
  <Override PartName="/ppt/theme/themeOverride80.xml" ContentType="application/vnd.openxmlformats-officedocument.themeOverride+xml"/>
  <Override PartName="/ppt/slideMasters/slideMaster2.xml" ContentType="application/vnd.openxmlformats-officedocument.presentationml.slideMaster+xml"/>
  <Override PartName="/ppt/slides/slide57.xml" ContentType="application/vnd.openxmlformats-officedocument.presentationml.slid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theme/themeOverride11.xml" ContentType="application/vnd.openxmlformats-officedocument.themeOverride+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s/slide35.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theme/themeOverride49.xml" ContentType="application/vnd.openxmlformats-officedocument.themeOverride+xml"/>
  <Override PartName="/ppt/theme/themeOverride96.xml" ContentType="application/vnd.openxmlformats-officedocument.themeOverride+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theme/themeOverride27.xml" ContentType="application/vnd.openxmlformats-officedocument.themeOverride+xml"/>
  <Override PartName="/ppt/theme/themeOverride74.xml" ContentType="application/vnd.openxmlformats-officedocument.themeOverride+xml"/>
  <Override PartName="/ppt/slides/slide98.xml" ContentType="application/vnd.openxmlformats-officedocument.presentationml.slide+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theme/themeOverride52.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theme/themeOverride30.xml" ContentType="application/vnd.openxmlformats-officedocument.themeOverride+xml"/>
  <Override PartName="/ppt/slides/slide4.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theme/themeOverride68.xml" ContentType="application/vnd.openxmlformats-officedocument.themeOverride+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theme/theme36.xml" ContentType="application/vnd.openxmlformats-officedocument.theme+xml"/>
  <Override PartName="/ppt/theme/theme14.xml" ContentType="application/vnd.openxmlformats-officedocument.theme+xml"/>
  <Override PartName="/ppt/theme/themeOverride46.xml" ContentType="application/vnd.openxmlformats-officedocument.themeOverride+xml"/>
  <Override PartName="/ppt/theme/themeOverride93.xml" ContentType="application/vnd.openxmlformats-officedocument.themeOverride+xml"/>
  <Override PartName="/ppt/slideLayouts/slideLayout232.xml" ContentType="application/vnd.openxmlformats-officedocument.presentationml.slideLayout+xml"/>
  <Override PartName="/ppt/theme/themeOverride24.xml" ContentType="application/vnd.openxmlformats-officedocument.themeOverride+xml"/>
  <Override PartName="/ppt/theme/themeOverride71.xml" ContentType="application/vnd.openxmlformats-officedocument.themeOverride+xml"/>
  <Override PartName="/ppt/theme/theme6.xml" ContentType="application/vnd.openxmlformats-officedocument.theme+xml"/>
  <Override PartName="/ppt/slideLayouts/slideLayout69.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slides/slide73.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311.xml" ContentType="application/vnd.openxmlformats-officedocument.presentationml.slideLayout+xml"/>
  <Override PartName="/ppt/slideMasters/slideMaster34.xml" ContentType="application/vnd.openxmlformats-officedocument.presentationml.slideMaster+xml"/>
  <Override PartName="/ppt/slides/slide51.xml" ContentType="application/vnd.openxmlformats-officedocument.presentationml.slide+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theme/themeOverride87.xml" ContentType="application/vnd.openxmlformats-officedocument.themeOverr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73.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349.xml" ContentType="application/vnd.openxmlformats-officedocument.presentationml.slideLayout+xml"/>
  <Override PartName="/ppt/theme/theme33.xml" ContentType="application/vnd.openxmlformats-officedocument.theme+xml"/>
  <Override PartName="/ppt/theme/themeOverride18.xml" ContentType="application/vnd.openxmlformats-officedocument.themeOverride+xml"/>
  <Override PartName="/ppt/theme/themeOverride65.xml" ContentType="application/vnd.openxmlformats-officedocument.themeOverride+xml"/>
  <Override PartName="/ppt/slides/slide89.xml" ContentType="application/vnd.openxmlformats-officedocument.presentationml.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338.xml" ContentType="application/vnd.openxmlformats-officedocument.presentationml.slideLayout+xml"/>
  <Override PartName="/ppt/theme/themeOverride43.xml" ContentType="application/vnd.openxmlformats-officedocument.themeOverride+xml"/>
  <Override PartName="/ppt/theme/themeOverride54.xml" ContentType="application/vnd.openxmlformats-officedocument.themeOverride+xml"/>
  <Override PartName="/ppt/theme/themeOverride90.xml" ContentType="application/vnd.openxmlformats-officedocument.themeOverride+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Layouts/slideLayout352.xml" ContentType="application/vnd.openxmlformats-officedocument.presentationml.slideLayout+xml"/>
  <Override PartName="/ppt/theme/themeOverride10.xml" ContentType="application/vnd.openxmlformats-officedocument.themeOverride+xml"/>
  <Override PartName="/ppt/slideMasters/slideMaster28.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theme/themeOverride59.xml" ContentType="application/vnd.openxmlformats-officedocument.themeOverr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theme/themeOverride48.xml" ContentType="application/vnd.openxmlformats-officedocument.themeOverride+xml"/>
  <Override PartName="/ppt/theme/themeOverride95.xml" ContentType="application/vnd.openxmlformats-officedocument.themeOverride+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68.xml" ContentType="application/vnd.openxmlformats-officedocument.presentationml.slideLayout+xml"/>
  <Override PartName="/ppt/theme/themeOverride37.xml" ContentType="application/vnd.openxmlformats-officedocument.themeOverride+xml"/>
  <Override PartName="/ppt/theme/themeOverride84.xml" ContentType="application/vnd.openxmlformats-officedocument.themeOverr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357.xml" ContentType="application/vnd.openxmlformats-officedocument.presentationml.slideLayout+xml"/>
  <Override PartName="/ppt/theme/themeOverride15.xml" ContentType="application/vnd.openxmlformats-officedocument.themeOverride+xml"/>
  <Override PartName="/ppt/theme/themeOverride26.xml" ContentType="application/vnd.openxmlformats-officedocument.themeOverride+xml"/>
  <Override PartName="/ppt/theme/themeOverride62.xml" ContentType="application/vnd.openxmlformats-officedocument.themeOverride+xml"/>
  <Override PartName="/ppt/theme/themeOverride73.xml" ContentType="application/vnd.openxmlformats-officedocument.themeOverride+xml"/>
  <Override PartName="/ppt/slides/slide97.xml" ContentType="application/vnd.openxmlformats-officedocument.presentationml.slid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heme/theme30.xml" ContentType="application/vnd.openxmlformats-officedocument.theme+xml"/>
  <Override PartName="/ppt/slideLayouts/slideLayout346.xml" ContentType="application/vnd.openxmlformats-officedocument.presentationml.slideLayout+xml"/>
  <Override PartName="/ppt/theme/themeOverride51.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Layouts/slideLayout371.xml" ContentType="application/vnd.openxmlformats-officedocument.presentationml.slideLayout+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Default Extension="jpeg" ContentType="image/jpeg"/>
  <Override PartName="/ppt/theme/themeOverride4.xml" ContentType="application/vnd.openxmlformats-officedocument.themeOverride+xml"/>
  <Override PartName="/ppt/theme/themeOverride89.xml" ContentType="application/vnd.openxmlformats-officedocument.themeOverride+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theme/themeOverride78.xml" ContentType="application/vnd.openxmlformats-officedocument.themeOverr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theme/theme35.xml" ContentType="application/vnd.openxmlformats-officedocument.theme+xml"/>
  <Override PartName="/ppt/theme/themeOverride67.xml" ContentType="application/vnd.openxmlformats-officedocument.themeOverr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heme/themeOverride45.xml" ContentType="application/vnd.openxmlformats-officedocument.themeOverride+xml"/>
  <Override PartName="/ppt/theme/themeOverride56.xml" ContentType="application/vnd.openxmlformats-officedocument.themeOverride+xml"/>
  <Override PartName="/ppt/theme/themeOverride92.xml" ContentType="application/vnd.openxmlformats-officedocument.themeOverr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theme/themeOverride34.xml" ContentType="application/vnd.openxmlformats-officedocument.themeOverride+xml"/>
  <Override PartName="/ppt/theme/themeOverride81.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theme/themeOverride9.xml" ContentType="application/vnd.openxmlformats-officedocument.themeOverride+xml"/>
  <Override PartName="/ppt/theme/themeOverride23.xml" ContentType="application/vnd.openxmlformats-officedocument.themeOverride+xml"/>
  <Override PartName="/ppt/theme/themeOverride70.xml" ContentType="application/vnd.openxmlformats-officedocument.themeOverride+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theme/themeOverride12.xml" ContentType="application/vnd.openxmlformats-officedocument.themeOverr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theme/themeOverride97.xml" ContentType="application/vnd.openxmlformats-officedocument.themeOverrid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theme/themeOverride28.xml" ContentType="application/vnd.openxmlformats-officedocument.themeOverride+xml"/>
  <Override PartName="/ppt/theme/themeOverride75.xml" ContentType="application/vnd.openxmlformats-officedocument.themeOverride+xml"/>
  <Override PartName="/ppt/slides/slide99.xml" ContentType="application/vnd.openxmlformats-officedocument.presentationml.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theme/themeOverride53.xml" ContentType="application/vnd.openxmlformats-officedocument.themeOverride+xml"/>
  <Override PartName="/ppt/slides/slide77.xml" ContentType="application/vnd.openxmlformats-officedocument.presentationml.slide+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theme/themeOverride31.xml" ContentType="application/vnd.openxmlformats-officedocument.themeOverride+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theme/themeOverride69.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Override47.xml" ContentType="application/vnd.openxmlformats-officedocument.themeOverride+xml"/>
  <Override PartName="/ppt/theme/themeOverride94.xml" ContentType="application/vnd.openxmlformats-officedocument.themeOverr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theme/themeOverride25.xml" ContentType="application/vnd.openxmlformats-officedocument.themeOverride+xml"/>
  <Override PartName="/ppt/theme/themeOverride72.xml" ContentType="application/vnd.openxmlformats-officedocument.themeOverride+xml"/>
  <Override PartName="/ppt/slides/slide49.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theme/themeOverride50.xml" ContentType="application/vnd.openxmlformats-officedocument.themeOverr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theme/themeOverride88.xml" ContentType="application/vnd.openxmlformats-officedocument.themeOverride+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theme/themeOverride19.xml" ContentType="application/vnd.openxmlformats-officedocument.themeOverride+xml"/>
  <Override PartName="/ppt/theme/themeOverride66.xml" ContentType="application/vnd.openxmlformats-officedocument.themeOverride+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theme/theme34.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theme/themeOverride44.xml" ContentType="application/vnd.openxmlformats-officedocument.themeOverride+xml"/>
  <Override PartName="/ppt/theme/themeOverride91.xml" ContentType="application/vnd.openxmlformats-officedocument.themeOverride+xml"/>
  <Override PartName="/ppt/slides/slide68.xml" ContentType="application/vnd.openxmlformats-officedocument.presentationml.slide+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theme/themeOverride22.xml" ContentType="application/vnd.openxmlformats-officedocument.themeOverride+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theme/themeOverride8.xml" ContentType="application/vnd.openxmlformats-officedocument.themeOverride+xml"/>
  <Override PartName="/ppt/slideMasters/slideMaster29.xml" ContentType="application/vnd.openxmlformats-officedocument.presentationml.slideMaster+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theme/themeOverride38.xml" ContentType="application/vnd.openxmlformats-officedocument.themeOverride+xml"/>
  <Override PartName="/ppt/theme/themeOverride85.xml" ContentType="application/vnd.openxmlformats-officedocument.themeOverride+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31.xml" ContentType="application/vnd.openxmlformats-officedocument.theme+xml"/>
  <Override PartName="/ppt/slideLayouts/slideLayout347.xml" ContentType="application/vnd.openxmlformats-officedocument.presentationml.slideLayout+xml"/>
  <Override PartName="/ppt/theme/themeOverride16.xml" ContentType="application/vnd.openxmlformats-officedocument.themeOverride+xml"/>
  <Override PartName="/ppt/theme/themeOverride63.xml" ContentType="application/vnd.openxmlformats-officedocument.themeOverride+xml"/>
  <Override PartName="/ppt/slides/slide87.xml" ContentType="application/vnd.openxmlformats-officedocument.presentationml.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theme/themeOverride41.xml" ContentType="application/vnd.openxmlformats-officedocument.themeOverr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theme/themeOverride79.xml" ContentType="application/vnd.openxmlformats-officedocument.themeOverr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theme/themeOverride57.xml" ContentType="application/vnd.openxmlformats-officedocument.themeOverrid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theme/themeOverride35.xml" ContentType="application/vnd.openxmlformats-officedocument.themeOverride+xml"/>
  <Override PartName="/ppt/theme/themeOverride82.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theme/themeOverride13.xml" ContentType="application/vnd.openxmlformats-officedocument.themeOverride+xml"/>
  <Override PartName="/ppt/theme/themeOverride60.xml" ContentType="application/vnd.openxmlformats-officedocument.themeOverride+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notesSlides/notesSlide3.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s/slide15.xml" ContentType="application/vnd.openxmlformats-officedocument.presentationml.slide+xml"/>
  <Override PartName="/ppt/slides/slide62.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theme/themeOverride2.xml" ContentType="application/vnd.openxmlformats-officedocument.themeOverride+xml"/>
  <Override PartName="/ppt/theme/themeOverride98.xml" ContentType="application/vnd.openxmlformats-officedocument.themeOverrid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theme/themeOverride29.xml" ContentType="application/vnd.openxmlformats-officedocument.themeOverride+xml"/>
  <Override PartName="/ppt/theme/themeOverride76.xml" ContentType="application/vnd.openxmlformats-officedocument.themeOverride+xml"/>
  <Override PartName="/ppt/slideLayouts/slideLayout215.xml" ContentType="application/vnd.openxmlformats-officedocument.presentationml.slideLayout+xml"/>
  <Override PartName="/ppt/slideLayouts/slideLayout26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5" r:id="rId2"/>
    <p:sldMasterId id="2147483697" r:id="rId3"/>
    <p:sldMasterId id="2147483709" r:id="rId4"/>
    <p:sldMasterId id="2147483721" r:id="rId5"/>
    <p:sldMasterId id="2147483733" r:id="rId6"/>
    <p:sldMasterId id="2147483745" r:id="rId7"/>
    <p:sldMasterId id="2147483757" r:id="rId8"/>
    <p:sldMasterId id="2147483769" r:id="rId9"/>
    <p:sldMasterId id="2147483781" r:id="rId10"/>
    <p:sldMasterId id="2147483793" r:id="rId11"/>
    <p:sldMasterId id="2147483805" r:id="rId12"/>
    <p:sldMasterId id="2147483817" r:id="rId13"/>
    <p:sldMasterId id="2147483829" r:id="rId14"/>
    <p:sldMasterId id="2147483841" r:id="rId15"/>
    <p:sldMasterId id="2147483853" r:id="rId16"/>
    <p:sldMasterId id="2147483865" r:id="rId17"/>
    <p:sldMasterId id="2147483877" r:id="rId18"/>
    <p:sldMasterId id="2147483889" r:id="rId19"/>
    <p:sldMasterId id="2147483913" r:id="rId20"/>
    <p:sldMasterId id="2147483925" r:id="rId21"/>
    <p:sldMasterId id="2147483937" r:id="rId22"/>
    <p:sldMasterId id="2147483949" r:id="rId23"/>
    <p:sldMasterId id="2147483961" r:id="rId24"/>
    <p:sldMasterId id="2147483973" r:id="rId25"/>
    <p:sldMasterId id="2147483985" r:id="rId26"/>
    <p:sldMasterId id="2147483997" r:id="rId27"/>
    <p:sldMasterId id="2147484009" r:id="rId28"/>
    <p:sldMasterId id="2147484021" r:id="rId29"/>
    <p:sldMasterId id="2147484033" r:id="rId30"/>
    <p:sldMasterId id="2147484045" r:id="rId31"/>
    <p:sldMasterId id="2147484057" r:id="rId32"/>
    <p:sldMasterId id="2147484069" r:id="rId33"/>
    <p:sldMasterId id="2147484081" r:id="rId34"/>
  </p:sldMasterIdLst>
  <p:notesMasterIdLst>
    <p:notesMasterId r:id="rId136"/>
  </p:notesMasterIdLst>
  <p:handoutMasterIdLst>
    <p:handoutMasterId r:id="rId137"/>
  </p:handoutMasterIdLst>
  <p:sldIdLst>
    <p:sldId id="256" r:id="rId35"/>
    <p:sldId id="257" r:id="rId36"/>
    <p:sldId id="409" r:id="rId37"/>
    <p:sldId id="339" r:id="rId38"/>
    <p:sldId id="357" r:id="rId39"/>
    <p:sldId id="358" r:id="rId40"/>
    <p:sldId id="285" r:id="rId41"/>
    <p:sldId id="359" r:id="rId42"/>
    <p:sldId id="360" r:id="rId43"/>
    <p:sldId id="361" r:id="rId44"/>
    <p:sldId id="362" r:id="rId45"/>
    <p:sldId id="363" r:id="rId46"/>
    <p:sldId id="407" r:id="rId47"/>
    <p:sldId id="290" r:id="rId48"/>
    <p:sldId id="292" r:id="rId49"/>
    <p:sldId id="373" r:id="rId50"/>
    <p:sldId id="291" r:id="rId51"/>
    <p:sldId id="293" r:id="rId52"/>
    <p:sldId id="374" r:id="rId53"/>
    <p:sldId id="294" r:id="rId54"/>
    <p:sldId id="295" r:id="rId55"/>
    <p:sldId id="296" r:id="rId56"/>
    <p:sldId id="364" r:id="rId57"/>
    <p:sldId id="297" r:id="rId58"/>
    <p:sldId id="298" r:id="rId59"/>
    <p:sldId id="299" r:id="rId60"/>
    <p:sldId id="300" r:id="rId61"/>
    <p:sldId id="301" r:id="rId62"/>
    <p:sldId id="365" r:id="rId63"/>
    <p:sldId id="366" r:id="rId64"/>
    <p:sldId id="367" r:id="rId65"/>
    <p:sldId id="368" r:id="rId66"/>
    <p:sldId id="369" r:id="rId67"/>
    <p:sldId id="370" r:id="rId68"/>
    <p:sldId id="371" r:id="rId69"/>
    <p:sldId id="372" r:id="rId70"/>
    <p:sldId id="302" r:id="rId71"/>
    <p:sldId id="303" r:id="rId72"/>
    <p:sldId id="304" r:id="rId73"/>
    <p:sldId id="305" r:id="rId74"/>
    <p:sldId id="306" r:id="rId75"/>
    <p:sldId id="307" r:id="rId76"/>
    <p:sldId id="308" r:id="rId77"/>
    <p:sldId id="375" r:id="rId78"/>
    <p:sldId id="377" r:id="rId79"/>
    <p:sldId id="378" r:id="rId80"/>
    <p:sldId id="376" r:id="rId81"/>
    <p:sldId id="379" r:id="rId82"/>
    <p:sldId id="311" r:id="rId83"/>
    <p:sldId id="380" r:id="rId84"/>
    <p:sldId id="381" r:id="rId85"/>
    <p:sldId id="382" r:id="rId86"/>
    <p:sldId id="386" r:id="rId87"/>
    <p:sldId id="387" r:id="rId88"/>
    <p:sldId id="326" r:id="rId89"/>
    <p:sldId id="327" r:id="rId90"/>
    <p:sldId id="329" r:id="rId91"/>
    <p:sldId id="388" r:id="rId92"/>
    <p:sldId id="390" r:id="rId93"/>
    <p:sldId id="391" r:id="rId94"/>
    <p:sldId id="389" r:id="rId95"/>
    <p:sldId id="331" r:id="rId96"/>
    <p:sldId id="328" r:id="rId97"/>
    <p:sldId id="330" r:id="rId98"/>
    <p:sldId id="332" r:id="rId99"/>
    <p:sldId id="392" r:id="rId100"/>
    <p:sldId id="393" r:id="rId101"/>
    <p:sldId id="394" r:id="rId102"/>
    <p:sldId id="333" r:id="rId103"/>
    <p:sldId id="395" r:id="rId104"/>
    <p:sldId id="396" r:id="rId105"/>
    <p:sldId id="397" r:id="rId106"/>
    <p:sldId id="398" r:id="rId107"/>
    <p:sldId id="399" r:id="rId108"/>
    <p:sldId id="400" r:id="rId109"/>
    <p:sldId id="401" r:id="rId110"/>
    <p:sldId id="335" r:id="rId111"/>
    <p:sldId id="336" r:id="rId112"/>
    <p:sldId id="402" r:id="rId113"/>
    <p:sldId id="403" r:id="rId114"/>
    <p:sldId id="405" r:id="rId115"/>
    <p:sldId id="404" r:id="rId116"/>
    <p:sldId id="406" r:id="rId117"/>
    <p:sldId id="340" r:id="rId118"/>
    <p:sldId id="342" r:id="rId119"/>
    <p:sldId id="343" r:id="rId120"/>
    <p:sldId id="344" r:id="rId121"/>
    <p:sldId id="345" r:id="rId122"/>
    <p:sldId id="346" r:id="rId123"/>
    <p:sldId id="347" r:id="rId124"/>
    <p:sldId id="348" r:id="rId125"/>
    <p:sldId id="349" r:id="rId126"/>
    <p:sldId id="350" r:id="rId127"/>
    <p:sldId id="351" r:id="rId128"/>
    <p:sldId id="352" r:id="rId129"/>
    <p:sldId id="353" r:id="rId130"/>
    <p:sldId id="354" r:id="rId131"/>
    <p:sldId id="355" r:id="rId132"/>
    <p:sldId id="356" r:id="rId133"/>
    <p:sldId id="408" r:id="rId134"/>
    <p:sldId id="259" r:id="rId13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04" autoAdjust="0"/>
  </p:normalViewPr>
  <p:slideViewPr>
    <p:cSldViewPr snapToGrid="0" snapToObjects="1">
      <p:cViewPr varScale="1">
        <p:scale>
          <a:sx n="110" d="100"/>
          <a:sy n="110" d="100"/>
        </p:scale>
        <p:origin x="-1620" y="-84"/>
      </p:cViewPr>
      <p:guideLst>
        <p:guide orient="horz" pos="2160"/>
        <p:guide pos="2880"/>
      </p:guideLst>
    </p:cSldViewPr>
  </p:slideViewPr>
  <p:outlineViewPr>
    <p:cViewPr>
      <p:scale>
        <a:sx n="33" d="100"/>
        <a:sy n="33" d="100"/>
      </p:scale>
      <p:origin x="0" y="1593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3.xml"/><Relationship Id="rId21" Type="http://schemas.openxmlformats.org/officeDocument/2006/relationships/slideMaster" Target="slideMasters/slideMaster21.xml"/><Relationship Id="rId42" Type="http://schemas.openxmlformats.org/officeDocument/2006/relationships/slide" Target="slides/slide8.xml"/><Relationship Id="rId47" Type="http://schemas.openxmlformats.org/officeDocument/2006/relationships/slide" Target="slides/slide13.xml"/><Relationship Id="rId63" Type="http://schemas.openxmlformats.org/officeDocument/2006/relationships/slide" Target="slides/slide29.xml"/><Relationship Id="rId68" Type="http://schemas.openxmlformats.org/officeDocument/2006/relationships/slide" Target="slides/slide34.xml"/><Relationship Id="rId84" Type="http://schemas.openxmlformats.org/officeDocument/2006/relationships/slide" Target="slides/slide50.xml"/><Relationship Id="rId89" Type="http://schemas.openxmlformats.org/officeDocument/2006/relationships/slide" Target="slides/slide55.xml"/><Relationship Id="rId112" Type="http://schemas.openxmlformats.org/officeDocument/2006/relationships/slide" Target="slides/slide78.xml"/><Relationship Id="rId133" Type="http://schemas.openxmlformats.org/officeDocument/2006/relationships/slide" Target="slides/slide99.xml"/><Relationship Id="rId138"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73.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3.xml"/><Relationship Id="rId53" Type="http://schemas.openxmlformats.org/officeDocument/2006/relationships/slide" Target="slides/slide19.xml"/><Relationship Id="rId58" Type="http://schemas.openxmlformats.org/officeDocument/2006/relationships/slide" Target="slides/slide24.xml"/><Relationship Id="rId74" Type="http://schemas.openxmlformats.org/officeDocument/2006/relationships/slide" Target="slides/slide40.xml"/><Relationship Id="rId79" Type="http://schemas.openxmlformats.org/officeDocument/2006/relationships/slide" Target="slides/slide45.xml"/><Relationship Id="rId102" Type="http://schemas.openxmlformats.org/officeDocument/2006/relationships/slide" Target="slides/slide68.xml"/><Relationship Id="rId123" Type="http://schemas.openxmlformats.org/officeDocument/2006/relationships/slide" Target="slides/slide89.xml"/><Relationship Id="rId128" Type="http://schemas.openxmlformats.org/officeDocument/2006/relationships/slide" Target="slides/slide94.xml"/><Relationship Id="rId5" Type="http://schemas.openxmlformats.org/officeDocument/2006/relationships/slideMaster" Target="slideMasters/slideMaster5.xml"/><Relationship Id="rId90" Type="http://schemas.openxmlformats.org/officeDocument/2006/relationships/slide" Target="slides/slide56.xml"/><Relationship Id="rId95" Type="http://schemas.openxmlformats.org/officeDocument/2006/relationships/slide" Target="slides/slide6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9.xml"/><Relationship Id="rId48" Type="http://schemas.openxmlformats.org/officeDocument/2006/relationships/slide" Target="slides/slide14.xml"/><Relationship Id="rId64" Type="http://schemas.openxmlformats.org/officeDocument/2006/relationships/slide" Target="slides/slide30.xml"/><Relationship Id="rId69" Type="http://schemas.openxmlformats.org/officeDocument/2006/relationships/slide" Target="slides/slide35.xml"/><Relationship Id="rId113" Type="http://schemas.openxmlformats.org/officeDocument/2006/relationships/slide" Target="slides/slide79.xml"/><Relationship Id="rId118" Type="http://schemas.openxmlformats.org/officeDocument/2006/relationships/slide" Target="slides/slide84.xml"/><Relationship Id="rId134" Type="http://schemas.openxmlformats.org/officeDocument/2006/relationships/slide" Target="slides/slide100.xml"/><Relationship Id="rId13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slide" Target="slides/slide38.xml"/><Relationship Id="rId80" Type="http://schemas.openxmlformats.org/officeDocument/2006/relationships/slide" Target="slides/slide46.xml"/><Relationship Id="rId85" Type="http://schemas.openxmlformats.org/officeDocument/2006/relationships/slide" Target="slides/slide51.xml"/><Relationship Id="rId93" Type="http://schemas.openxmlformats.org/officeDocument/2006/relationships/slide" Target="slides/slide59.xml"/><Relationship Id="rId98" Type="http://schemas.openxmlformats.org/officeDocument/2006/relationships/slide" Target="slides/slide64.xml"/><Relationship Id="rId121"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103" Type="http://schemas.openxmlformats.org/officeDocument/2006/relationships/slide" Target="slides/slide69.xml"/><Relationship Id="rId108" Type="http://schemas.openxmlformats.org/officeDocument/2006/relationships/slide" Target="slides/slide74.xml"/><Relationship Id="rId116" Type="http://schemas.openxmlformats.org/officeDocument/2006/relationships/slide" Target="slides/slide82.xml"/><Relationship Id="rId124" Type="http://schemas.openxmlformats.org/officeDocument/2006/relationships/slide" Target="slides/slide90.xml"/><Relationship Id="rId129" Type="http://schemas.openxmlformats.org/officeDocument/2006/relationships/slide" Target="slides/slide95.xml"/><Relationship Id="rId137"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slide" Target="slides/slide41.xml"/><Relationship Id="rId83" Type="http://schemas.openxmlformats.org/officeDocument/2006/relationships/slide" Target="slides/slide49.xml"/><Relationship Id="rId88" Type="http://schemas.openxmlformats.org/officeDocument/2006/relationships/slide" Target="slides/slide54.xml"/><Relationship Id="rId91" Type="http://schemas.openxmlformats.org/officeDocument/2006/relationships/slide" Target="slides/slide57.xml"/><Relationship Id="rId96" Type="http://schemas.openxmlformats.org/officeDocument/2006/relationships/slide" Target="slides/slide62.xml"/><Relationship Id="rId111" Type="http://schemas.openxmlformats.org/officeDocument/2006/relationships/slide" Target="slides/slide77.xml"/><Relationship Id="rId132" Type="http://schemas.openxmlformats.org/officeDocument/2006/relationships/slide" Target="slides/slide98.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106" Type="http://schemas.openxmlformats.org/officeDocument/2006/relationships/slide" Target="slides/slide72.xml"/><Relationship Id="rId114" Type="http://schemas.openxmlformats.org/officeDocument/2006/relationships/slide" Target="slides/slide80.xml"/><Relationship Id="rId119" Type="http://schemas.openxmlformats.org/officeDocument/2006/relationships/slide" Target="slides/slide85.xml"/><Relationship Id="rId127" Type="http://schemas.openxmlformats.org/officeDocument/2006/relationships/slide" Target="slides/slide9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slide" Target="slides/slide44.xml"/><Relationship Id="rId81" Type="http://schemas.openxmlformats.org/officeDocument/2006/relationships/slide" Target="slides/slide47.xml"/><Relationship Id="rId86" Type="http://schemas.openxmlformats.org/officeDocument/2006/relationships/slide" Target="slides/slide52.xml"/><Relationship Id="rId94" Type="http://schemas.openxmlformats.org/officeDocument/2006/relationships/slide" Target="slides/slide60.xml"/><Relationship Id="rId99" Type="http://schemas.openxmlformats.org/officeDocument/2006/relationships/slide" Target="slides/slide65.xml"/><Relationship Id="rId101" Type="http://schemas.openxmlformats.org/officeDocument/2006/relationships/slide" Target="slides/slide67.xml"/><Relationship Id="rId122" Type="http://schemas.openxmlformats.org/officeDocument/2006/relationships/slide" Target="slides/slide88.xml"/><Relationship Id="rId130" Type="http://schemas.openxmlformats.org/officeDocument/2006/relationships/slide" Target="slides/slide96.xml"/><Relationship Id="rId135" Type="http://schemas.openxmlformats.org/officeDocument/2006/relationships/slide" Target="slides/slide10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5.xml"/><Relationship Id="rId109" Type="http://schemas.openxmlformats.org/officeDocument/2006/relationships/slide" Target="slides/slide75.xml"/><Relationship Id="rId34" Type="http://schemas.openxmlformats.org/officeDocument/2006/relationships/slideMaster" Target="slideMasters/slideMaster34.xml"/><Relationship Id="rId50" Type="http://schemas.openxmlformats.org/officeDocument/2006/relationships/slide" Target="slides/slide16.xml"/><Relationship Id="rId55" Type="http://schemas.openxmlformats.org/officeDocument/2006/relationships/slide" Target="slides/slide21.xml"/><Relationship Id="rId76" Type="http://schemas.openxmlformats.org/officeDocument/2006/relationships/slide" Target="slides/slide42.xml"/><Relationship Id="rId97" Type="http://schemas.openxmlformats.org/officeDocument/2006/relationships/slide" Target="slides/slide63.xml"/><Relationship Id="rId104" Type="http://schemas.openxmlformats.org/officeDocument/2006/relationships/slide" Target="slides/slide70.xml"/><Relationship Id="rId120" Type="http://schemas.openxmlformats.org/officeDocument/2006/relationships/slide" Target="slides/slide86.xml"/><Relationship Id="rId125" Type="http://schemas.openxmlformats.org/officeDocument/2006/relationships/slide" Target="slides/slide91.xml"/><Relationship Id="rId141"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37.xml"/><Relationship Id="rId92"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6.xml"/><Relationship Id="rId45" Type="http://schemas.openxmlformats.org/officeDocument/2006/relationships/slide" Target="slides/slide11.xml"/><Relationship Id="rId66" Type="http://schemas.openxmlformats.org/officeDocument/2006/relationships/slide" Target="slides/slide32.xml"/><Relationship Id="rId87" Type="http://schemas.openxmlformats.org/officeDocument/2006/relationships/slide" Target="slides/slide53.xml"/><Relationship Id="rId110" Type="http://schemas.openxmlformats.org/officeDocument/2006/relationships/slide" Target="slides/slide76.xml"/><Relationship Id="rId115" Type="http://schemas.openxmlformats.org/officeDocument/2006/relationships/slide" Target="slides/slide81.xml"/><Relationship Id="rId131" Type="http://schemas.openxmlformats.org/officeDocument/2006/relationships/slide" Target="slides/slide97.xml"/><Relationship Id="rId136" Type="http://schemas.openxmlformats.org/officeDocument/2006/relationships/notesMaster" Target="notesMasters/notesMaster1.xml"/><Relationship Id="rId61" Type="http://schemas.openxmlformats.org/officeDocument/2006/relationships/slide" Target="slides/slide27.xml"/><Relationship Id="rId82" Type="http://schemas.openxmlformats.org/officeDocument/2006/relationships/slide" Target="slides/slide4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1.xml"/><Relationship Id="rId56" Type="http://schemas.openxmlformats.org/officeDocument/2006/relationships/slide" Target="slides/slide22.xml"/><Relationship Id="rId77" Type="http://schemas.openxmlformats.org/officeDocument/2006/relationships/slide" Target="slides/slide43.xml"/><Relationship Id="rId100" Type="http://schemas.openxmlformats.org/officeDocument/2006/relationships/slide" Target="slides/slide66.xml"/><Relationship Id="rId105" Type="http://schemas.openxmlformats.org/officeDocument/2006/relationships/slide" Target="slides/slide71.xml"/><Relationship Id="rId126" Type="http://schemas.openxmlformats.org/officeDocument/2006/relationships/slide" Target="slides/slide9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ED81E2F-462E-4492-A2CB-C93D828DE075}" type="datetimeFigureOut">
              <a:rPr lang="en-ZA" smtClean="0"/>
              <a:pPr/>
              <a:t>2017/11/09</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FEF368C-4848-402B-94ED-5DC325EC23D0}" type="slidenum">
              <a:rPr lang="en-ZA" smtClean="0"/>
              <a:pPr/>
              <a:t>‹#›</a:t>
            </a:fld>
            <a:endParaRPr lang="en-ZA"/>
          </a:p>
        </p:txBody>
      </p:sp>
    </p:spTree>
    <p:extLst>
      <p:ext uri="{BB962C8B-B14F-4D97-AF65-F5344CB8AC3E}">
        <p14:creationId xmlns:p14="http://schemas.microsoft.com/office/powerpoint/2010/main" xmlns="" val="1100710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2267BD2-5A09-4474-A349-2BCB59E982CB}" type="datetimeFigureOut">
              <a:rPr lang="en-US" smtClean="0"/>
              <a:pPr/>
              <a:t>11/9/2017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592F5A2-70CA-4E2B-B9EF-EFA3A6FC5559}" type="slidenum">
              <a:rPr lang="en-US" smtClean="0"/>
              <a:pPr/>
              <a:t>‹#›</a:t>
            </a:fld>
            <a:endParaRPr lang="en-US"/>
          </a:p>
        </p:txBody>
      </p:sp>
    </p:spTree>
    <p:extLst>
      <p:ext uri="{BB962C8B-B14F-4D97-AF65-F5344CB8AC3E}">
        <p14:creationId xmlns:p14="http://schemas.microsoft.com/office/powerpoint/2010/main" xmlns="" val="1327940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592F5A2-70CA-4E2B-B9EF-EFA3A6FC5559}" type="slidenum">
              <a:rPr lang="en-US" smtClean="0"/>
              <a:pPr/>
              <a:t>52</a:t>
            </a:fld>
            <a:endParaRPr lang="en-US"/>
          </a:p>
        </p:txBody>
      </p:sp>
    </p:spTree>
    <p:extLst>
      <p:ext uri="{BB962C8B-B14F-4D97-AF65-F5344CB8AC3E}">
        <p14:creationId xmlns:p14="http://schemas.microsoft.com/office/powerpoint/2010/main" xmlns="" val="349783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592F5A2-70CA-4E2B-B9EF-EFA3A6FC5559}"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xmlns="" val="349783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592F5A2-70CA-4E2B-B9EF-EFA3A6FC5559}"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xmlns="" val="3497830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3A4A3-1339-8F4A-AB34-FE05E7F3EAE9}" type="slidenum">
              <a:rPr lang="en-US" smtClean="0"/>
              <a:pPr/>
              <a:t>‹#›</a:t>
            </a:fld>
            <a:endParaRPr lang="en-US"/>
          </a:p>
        </p:txBody>
      </p:sp>
    </p:spTree>
    <p:extLst>
      <p:ext uri="{BB962C8B-B14F-4D97-AF65-F5344CB8AC3E}">
        <p14:creationId xmlns:p14="http://schemas.microsoft.com/office/powerpoint/2010/main" xmlns="" val="93522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3A4A3-1339-8F4A-AB34-FE05E7F3EAE9}" type="slidenum">
              <a:rPr lang="en-US" smtClean="0"/>
              <a:pPr/>
              <a:t>‹#›</a:t>
            </a:fld>
            <a:endParaRPr lang="en-US"/>
          </a:p>
        </p:txBody>
      </p:sp>
    </p:spTree>
    <p:extLst>
      <p:ext uri="{BB962C8B-B14F-4D97-AF65-F5344CB8AC3E}">
        <p14:creationId xmlns:p14="http://schemas.microsoft.com/office/powerpoint/2010/main" xmlns="" val="17265420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841463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32004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5552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202401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964590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995052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11636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260755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553368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3310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3A4A3-1339-8F4A-AB34-FE05E7F3EAE9}" type="slidenum">
              <a:rPr lang="en-US" smtClean="0"/>
              <a:pPr/>
              <a:t>‹#›</a:t>
            </a:fld>
            <a:endParaRPr lang="en-US"/>
          </a:p>
        </p:txBody>
      </p:sp>
    </p:spTree>
    <p:extLst>
      <p:ext uri="{BB962C8B-B14F-4D97-AF65-F5344CB8AC3E}">
        <p14:creationId xmlns:p14="http://schemas.microsoft.com/office/powerpoint/2010/main" xmlns="" val="25343708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822320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841463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320044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55526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202401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964590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995052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116363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260755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55336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990600" y="912813"/>
            <a:ext cx="4103688" cy="1373187"/>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smtClean="0"/>
            </a:lvl1pPr>
          </a:lstStyle>
          <a:p>
            <a:pPr>
              <a:defRPr/>
            </a:pPr>
            <a:fld id="{199C45A0-DDD7-4146-9629-E34D46DC12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8642411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331047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822320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374096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664767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068134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145523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961362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866098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102408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05098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C4A746-A876-45A8-9A22-62CBE00F30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629181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567703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846690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825568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374096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664767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068134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145523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961362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866098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10240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66C817-6468-4263-B576-EE3C8200D5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8852801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050983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567703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846690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825568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556762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754221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917856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891446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653099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47835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85ABCD-02EA-45F5-9225-3F62DABB42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5182026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51996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078130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308842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932693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947056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546721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4336367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1235503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8507883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24239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2A187B-E26F-4EF7-A5DF-4984208507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71131629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3930700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154341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0164032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574090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715463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1776232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8348370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489233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6654944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73651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EDD583-39E4-4C62-9884-74902D5229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93656999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0479602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8176785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6065555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480430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7454447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6666208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008298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8348370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4892335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66549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C81FB9-1A5A-4F0B-93F8-220145E1F7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01267622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736513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0479602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8176785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6065555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480430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7454447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6666208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008298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5236545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6412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D3446A-CC5A-4F95-830D-D2419C77EF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3243178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3628936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222635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7125473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9400683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2465632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4898878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4409440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3740265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632671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103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3A4A3-1339-8F4A-AB34-FE05E7F3EAE9}" type="slidenum">
              <a:rPr lang="en-US" smtClean="0"/>
              <a:pPr/>
              <a:t>‹#›</a:t>
            </a:fld>
            <a:endParaRPr lang="en-US"/>
          </a:p>
        </p:txBody>
      </p:sp>
    </p:spTree>
    <p:extLst>
      <p:ext uri="{BB962C8B-B14F-4D97-AF65-F5344CB8AC3E}">
        <p14:creationId xmlns:p14="http://schemas.microsoft.com/office/powerpoint/2010/main" xmlns="" val="2515603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3C721C-0043-4DD5-BE61-8FCD579EE2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78071727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3415387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4641766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8910885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2295782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2682195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462847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4619046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0273970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3698271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55187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B9F5E0-9762-4615-AC65-EE2F75BD56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19539953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7067666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8523674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3171558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5692485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0099470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3451752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5406750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2035628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8797430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22772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823003-3B04-41CD-94D5-B8E094BEFB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75424813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2473859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7067666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8523674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3171558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5692485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0099470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3451752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5406750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2035628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87974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6187020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2277239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2473859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2200042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5206860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6169797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5562125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3232973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0918526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2498381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66844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348124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4559465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1062312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6802152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2200042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5206860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6169797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5562125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3232973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0918526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24983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1298047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6684410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4559465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1062312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6802152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6375095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5939740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0023711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859044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7250160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52522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7543761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2823884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193239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2832347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8335479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5766310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1514044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4995769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3577239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5605997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32516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7681280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6489466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2401248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7294625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6255411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7469520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8648874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4048636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8798110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8729877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57699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2402463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5328620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0947739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7496398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4257715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235935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6747178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6241899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8132047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0361007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07108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1754513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1293396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0031557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3480528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0395893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7483785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7441252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4169637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4823938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2170623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6525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3A4A3-1339-8F4A-AB34-FE05E7F3EAE9}" type="slidenum">
              <a:rPr lang="en-US" smtClean="0"/>
              <a:pPr/>
              <a:t>‹#›</a:t>
            </a:fld>
            <a:endParaRPr lang="en-US"/>
          </a:p>
        </p:txBody>
      </p:sp>
    </p:spTree>
    <p:extLst>
      <p:ext uri="{BB962C8B-B14F-4D97-AF65-F5344CB8AC3E}">
        <p14:creationId xmlns:p14="http://schemas.microsoft.com/office/powerpoint/2010/main" xmlns="" val="2383815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894752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18449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814673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3485045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1661969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519419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8658574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3100915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256126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2009299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05641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5886568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5258517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9295381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658981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3380606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6335927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1654899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7036440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251861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6471017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21852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4200935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0266875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9983891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3023882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9678978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334458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60080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5835420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3934984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073513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47945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314194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9628673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0425248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4431758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6939101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8659863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305890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117599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1015735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960770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20664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6376851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7257705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9525591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0425248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4431758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6939101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8659863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305890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117599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1015735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9607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52373288"/>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2066409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7257705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9525591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0425248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4431758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6939101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8659863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305890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1175997"/>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10157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44171482"/>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960770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2066409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7257705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95255910"/>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0638590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1007029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3597672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9054861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43042571"/>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61469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78916467"/>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53176222"/>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060186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2890133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7111649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24639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719170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241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3A4A3-1339-8F4A-AB34-FE05E7F3EAE9}" type="slidenum">
              <a:rPr lang="en-US" smtClean="0"/>
              <a:pPr/>
              <a:t>‹#›</a:t>
            </a:fld>
            <a:endParaRPr lang="en-US"/>
          </a:p>
        </p:txBody>
      </p:sp>
    </p:spTree>
    <p:extLst>
      <p:ext uri="{BB962C8B-B14F-4D97-AF65-F5344CB8AC3E}">
        <p14:creationId xmlns:p14="http://schemas.microsoft.com/office/powerpoint/2010/main" xmlns="" val="870591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97674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80283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616949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93075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85194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63768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523732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441714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78916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71917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pPr/>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03A4A3-1339-8F4A-AB34-FE05E7F3EAE9}" type="slidenum">
              <a:rPr lang="en-US" smtClean="0"/>
              <a:pPr/>
              <a:t>‹#›</a:t>
            </a:fld>
            <a:endParaRPr lang="en-US"/>
          </a:p>
        </p:txBody>
      </p:sp>
    </p:spTree>
    <p:extLst>
      <p:ext uri="{BB962C8B-B14F-4D97-AF65-F5344CB8AC3E}">
        <p14:creationId xmlns:p14="http://schemas.microsoft.com/office/powerpoint/2010/main" xmlns="" val="33821902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2412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976741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802838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616949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93075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85194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637685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523732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441714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78916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pPr/>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03A4A3-1339-8F4A-AB34-FE05E7F3EAE9}" type="slidenum">
              <a:rPr lang="en-US" smtClean="0"/>
              <a:pPr/>
              <a:t>‹#›</a:t>
            </a:fld>
            <a:endParaRPr lang="en-US"/>
          </a:p>
        </p:txBody>
      </p:sp>
    </p:spTree>
    <p:extLst>
      <p:ext uri="{BB962C8B-B14F-4D97-AF65-F5344CB8AC3E}">
        <p14:creationId xmlns:p14="http://schemas.microsoft.com/office/powerpoint/2010/main" xmlns="" val="3808136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719170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24122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976741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802838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616949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93075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851940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637685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523732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4417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pPr/>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03A4A3-1339-8F4A-AB34-FE05E7F3EAE9}" type="slidenum">
              <a:rPr lang="en-US" smtClean="0"/>
              <a:pPr/>
              <a:t>‹#›</a:t>
            </a:fld>
            <a:endParaRPr lang="en-US"/>
          </a:p>
        </p:txBody>
      </p:sp>
    </p:spTree>
    <p:extLst>
      <p:ext uri="{BB962C8B-B14F-4D97-AF65-F5344CB8AC3E}">
        <p14:creationId xmlns:p14="http://schemas.microsoft.com/office/powerpoint/2010/main" xmlns="" val="24001463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789164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719170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24122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976741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802838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616949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93075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851940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637685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5237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3A4A3-1339-8F4A-AB34-FE05E7F3EAE9}" type="slidenum">
              <a:rPr lang="en-US" smtClean="0"/>
              <a:pPr/>
              <a:t>‹#›</a:t>
            </a:fld>
            <a:endParaRPr lang="en-US"/>
          </a:p>
        </p:txBody>
      </p:sp>
    </p:spTree>
    <p:extLst>
      <p:ext uri="{BB962C8B-B14F-4D97-AF65-F5344CB8AC3E}">
        <p14:creationId xmlns:p14="http://schemas.microsoft.com/office/powerpoint/2010/main" xmlns="" val="5401707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441714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789164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719170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24122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976741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802838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616949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93075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851940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4504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3A4A3-1339-8F4A-AB34-FE05E7F3EAE9}" type="slidenum">
              <a:rPr lang="en-US" smtClean="0"/>
              <a:pPr/>
              <a:t>‹#›</a:t>
            </a:fld>
            <a:endParaRPr lang="en-US"/>
          </a:p>
        </p:txBody>
      </p:sp>
    </p:spTree>
    <p:extLst>
      <p:ext uri="{BB962C8B-B14F-4D97-AF65-F5344CB8AC3E}">
        <p14:creationId xmlns:p14="http://schemas.microsoft.com/office/powerpoint/2010/main" xmlns="" val="6943679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684489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550376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81944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784589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78399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691414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423120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496172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498114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1070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NUL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pPr/>
              <a:t>11/9/2017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pPr/>
              <a:t>‹#›</a:t>
            </a:fld>
            <a:endParaRPr lang="en-US"/>
          </a:p>
        </p:txBody>
      </p:sp>
    </p:spTree>
    <p:extLst>
      <p:ext uri="{BB962C8B-B14F-4D97-AF65-F5344CB8AC3E}">
        <p14:creationId xmlns:p14="http://schemas.microsoft.com/office/powerpoint/2010/main" xmlns="" val="616353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9738691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9738691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3877626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3877626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373772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152691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50468721"/>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5046872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83902352"/>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1726564"/>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defTabSz="914400" fontAlgn="base">
              <a:spcBef>
                <a:spcPct val="0"/>
              </a:spcBef>
              <a:spcAft>
                <a:spcPct val="0"/>
              </a:spcAft>
              <a:defRPr/>
            </a:pPr>
            <a:fld id="{481D3CBC-4B83-416B-9CF2-F4E770C80084}" type="slidenum">
              <a:rPr lang="en-US">
                <a:solidFill>
                  <a:srgbClr val="000000"/>
                </a:solidFill>
              </a:rPr>
              <a:pPr defTabSz="914400" fontAlgn="base">
                <a:spcBef>
                  <a:spcPct val="0"/>
                </a:spcBef>
                <a:spcAft>
                  <a:spcPct val="0"/>
                </a:spcAft>
                <a:defRPr/>
              </a:pPr>
              <a:t>‹#›</a:t>
            </a:fld>
            <a:endParaRPr lang="en-US">
              <a:solidFill>
                <a:srgbClr val="000000"/>
              </a:solidFill>
            </a:endParaRPr>
          </a:p>
        </p:txBody>
      </p:sp>
      <p:pic>
        <p:nvPicPr>
          <p:cNvPr id="1031" name="Picture 7"/>
          <p:cNvPicPr>
            <a:picLocks noChangeAspect="1" noChangeArrowheads="1"/>
          </p:cNvPicPr>
          <p:nvPr/>
        </p:nvPicPr>
        <p:blipFill>
          <a:blip r:embed="rId13" cstate="print"/>
          <a:srcRect/>
          <a:stretch>
            <a:fillRect/>
          </a:stretch>
        </p:blipFill>
        <p:spPr bwMode="auto">
          <a:xfrm>
            <a:off x="152400" y="6096000"/>
            <a:ext cx="1824038" cy="609600"/>
          </a:xfrm>
          <a:prstGeom prst="rect">
            <a:avLst/>
          </a:prstGeom>
          <a:noFill/>
          <a:ln w="9525">
            <a:noFill/>
            <a:miter lim="800000"/>
            <a:headEnd/>
            <a:tailEnd/>
          </a:ln>
        </p:spPr>
      </p:pic>
    </p:spTree>
    <p:extLst>
      <p:ext uri="{BB962C8B-B14F-4D97-AF65-F5344CB8AC3E}">
        <p14:creationId xmlns:p14="http://schemas.microsoft.com/office/powerpoint/2010/main" xmlns="" val="118423020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82971181"/>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82971181"/>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76925085"/>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76925085"/>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64615462"/>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45136873"/>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34060500"/>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79632916"/>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88165191"/>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04349437"/>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4338177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31674620"/>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01465350"/>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01465350"/>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01465350"/>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45259186"/>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123317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1233177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1233177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1233177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1233177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C9AB-7166-F34F-955F-AFDFE656A075}"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2345444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57.xml"/><Relationship Id="rId1" Type="http://schemas.openxmlformats.org/officeDocument/2006/relationships/themeOverride" Target="../theme/themeOverride9.xml"/></Relationships>
</file>

<file path=ppt/slides/_rels/slide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99.xml"/></Relationships>
</file>

<file path=ppt/slides/_rels/slide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8.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9.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65.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6.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90.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01.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12.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3.xml"/><Relationship Id="rId1" Type="http://schemas.openxmlformats.org/officeDocument/2006/relationships/themeOverride" Target="../theme/themeOverr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4.xml"/><Relationship Id="rId1" Type="http://schemas.openxmlformats.org/officeDocument/2006/relationships/themeOverride" Target="../theme/themeOverr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45.xml"/><Relationship Id="rId1" Type="http://schemas.openxmlformats.org/officeDocument/2006/relationships/themeOverride" Target="../theme/themeOverr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67.xml"/><Relationship Id="rId1" Type="http://schemas.openxmlformats.org/officeDocument/2006/relationships/themeOverride" Target="../theme/themeOverr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9.xml"/><Relationship Id="rId1" Type="http://schemas.openxmlformats.org/officeDocument/2006/relationships/themeOverride" Target="../theme/themeOverride45.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78.xml"/><Relationship Id="rId1" Type="http://schemas.openxmlformats.org/officeDocument/2006/relationships/themeOverride" Target="../theme/themeOverr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00.xml"/><Relationship Id="rId1" Type="http://schemas.openxmlformats.org/officeDocument/2006/relationships/themeOverride" Target="../theme/themeOverr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5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51.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1.xml"/><Relationship Id="rId1" Type="http://schemas.openxmlformats.org/officeDocument/2006/relationships/themeOverride" Target="../theme/themeOverride52.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2.xml"/><Relationship Id="rId1" Type="http://schemas.openxmlformats.org/officeDocument/2006/relationships/themeOverride" Target="../theme/themeOverride53.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54.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55.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56.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33.xml"/><Relationship Id="rId1" Type="http://schemas.openxmlformats.org/officeDocument/2006/relationships/themeOverride" Target="../theme/themeOverride57.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5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55.xml"/><Relationship Id="rId1" Type="http://schemas.openxmlformats.org/officeDocument/2006/relationships/themeOverride" Target="../theme/themeOverride59.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44.xml"/><Relationship Id="rId1" Type="http://schemas.openxmlformats.org/officeDocument/2006/relationships/themeOverride" Target="../theme/themeOverride60.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61.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6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63.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64.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66.xml"/><Relationship Id="rId1" Type="http://schemas.openxmlformats.org/officeDocument/2006/relationships/themeOverride" Target="../theme/themeOverride65.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66.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77.xml"/><Relationship Id="rId1" Type="http://schemas.openxmlformats.org/officeDocument/2006/relationships/themeOverride" Target="../theme/themeOverride67.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68.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88.xml"/><Relationship Id="rId1" Type="http://schemas.openxmlformats.org/officeDocument/2006/relationships/themeOverride" Target="../theme/themeOverride69.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70.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99.xml"/><Relationship Id="rId1" Type="http://schemas.openxmlformats.org/officeDocument/2006/relationships/themeOverride" Target="../theme/themeOverride71.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72.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10.xml"/><Relationship Id="rId1" Type="http://schemas.openxmlformats.org/officeDocument/2006/relationships/themeOverride" Target="../theme/themeOverride73.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74.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21.xml"/><Relationship Id="rId1" Type="http://schemas.openxmlformats.org/officeDocument/2006/relationships/themeOverride" Target="../theme/themeOverride75.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76.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77.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32.xml"/><Relationship Id="rId1" Type="http://schemas.openxmlformats.org/officeDocument/2006/relationships/themeOverride" Target="../theme/themeOverride78.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7.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43.xml"/><Relationship Id="rId1" Type="http://schemas.openxmlformats.org/officeDocument/2006/relationships/themeOverride" Target="../theme/themeOverride79.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80.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4.xml"/><Relationship Id="rId1" Type="http://schemas.openxmlformats.org/officeDocument/2006/relationships/themeOverride" Target="../theme/themeOverride81.xml"/></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82.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83.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84.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85.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86.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87.xml"/></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8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6.xml"/><Relationship Id="rId1" Type="http://schemas.openxmlformats.org/officeDocument/2006/relationships/themeOverride" Target="../theme/themeOverride8.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89.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90.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91.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92.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93.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94.xml"/></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95.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96.xml"/></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97.xml"/></Relationships>
</file>

<file path=ppt/slides/_rels/slide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9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254310"/>
            <a:ext cx="9144000" cy="2027374"/>
          </a:xfrm>
        </p:spPr>
        <p:txBody>
          <a:bodyPr>
            <a:noAutofit/>
          </a:bodyPr>
          <a:lstStyle/>
          <a:p>
            <a:r>
              <a:rPr lang="en-GB" sz="3600" b="1" dirty="0">
                <a:solidFill>
                  <a:schemeClr val="bg1"/>
                </a:solidFill>
              </a:rPr>
              <a:t>POSTPONEMENT OF COMPLIANCE WITH MINIMUM EMISSION STANDARDS </a:t>
            </a:r>
            <a:r>
              <a:rPr lang="en-GB" sz="3600" b="1" dirty="0" smtClean="0">
                <a:solidFill>
                  <a:schemeClr val="bg1"/>
                </a:solidFill>
              </a:rPr>
              <a:t>OF NEM: AQA (ACT N0. 39 0F 2004)</a:t>
            </a:r>
            <a:r>
              <a:rPr lang="en-ZA" sz="3600" dirty="0">
                <a:solidFill>
                  <a:schemeClr val="bg1"/>
                </a:solidFill>
              </a:rPr>
              <a:t/>
            </a:r>
            <a:br>
              <a:rPr lang="en-ZA" sz="3600" dirty="0">
                <a:solidFill>
                  <a:schemeClr val="bg1"/>
                </a:solidFill>
              </a:rPr>
            </a:br>
            <a:endParaRPr lang="en-ZA" sz="3600" b="1" dirty="0">
              <a:solidFill>
                <a:schemeClr val="bg1"/>
              </a:solidFill>
            </a:endParaRPr>
          </a:p>
        </p:txBody>
      </p:sp>
      <p:sp>
        <p:nvSpPr>
          <p:cNvPr id="3" name="TextBox 3"/>
          <p:cNvSpPr txBox="1">
            <a:spLocks noChangeArrowheads="1"/>
          </p:cNvSpPr>
          <p:nvPr/>
        </p:nvSpPr>
        <p:spPr bwMode="auto">
          <a:xfrm>
            <a:off x="3200400" y="5413208"/>
            <a:ext cx="49530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sz="1800" b="1" dirty="0" smtClean="0">
                <a:solidFill>
                  <a:srgbClr val="000000"/>
                </a:solidFill>
                <a:latin typeface="Arial" panose="020B0604020202020204" pitchFamily="34" charset="0"/>
                <a:cs typeface="Arial" panose="020B0604020202020204" pitchFamily="34" charset="0"/>
              </a:rPr>
              <a:t>Dr Thuli N. Khumalo</a:t>
            </a:r>
          </a:p>
          <a:p>
            <a:pPr>
              <a:spcBef>
                <a:spcPct val="0"/>
              </a:spcBef>
              <a:buFontTx/>
              <a:buNone/>
            </a:pPr>
            <a:r>
              <a:rPr lang="en-ZA" sz="1800" b="1" dirty="0" smtClean="0">
                <a:solidFill>
                  <a:srgbClr val="000000"/>
                </a:solidFill>
                <a:latin typeface="Arial" panose="020B0604020202020204" pitchFamily="34" charset="0"/>
                <a:cs typeface="Arial" panose="020B0604020202020204" pitchFamily="34" charset="0"/>
              </a:rPr>
              <a:t>National Air Quality Officer</a:t>
            </a:r>
          </a:p>
          <a:p>
            <a:pPr>
              <a:spcBef>
                <a:spcPct val="0"/>
              </a:spcBef>
              <a:buFontTx/>
              <a:buNone/>
            </a:pPr>
            <a:r>
              <a:rPr lang="en-ZA" sz="1800" b="1" dirty="0" smtClean="0">
                <a:solidFill>
                  <a:srgbClr val="000000"/>
                </a:solidFill>
                <a:latin typeface="Arial" panose="020B0604020202020204" pitchFamily="34" charset="0"/>
                <a:cs typeface="Arial" panose="020B0604020202020204" pitchFamily="34" charset="0"/>
              </a:rPr>
              <a:t>PCEA Briefing AQM</a:t>
            </a:r>
          </a:p>
          <a:p>
            <a:pPr>
              <a:spcBef>
                <a:spcPct val="0"/>
              </a:spcBef>
              <a:buFontTx/>
              <a:buNone/>
            </a:pPr>
            <a:r>
              <a:rPr lang="en-ZA" sz="1800" b="1" dirty="0" smtClean="0">
                <a:solidFill>
                  <a:srgbClr val="000000"/>
                </a:solidFill>
                <a:latin typeface="Arial" panose="020B0604020202020204" pitchFamily="34" charset="0"/>
                <a:cs typeface="Arial" panose="020B0604020202020204" pitchFamily="34" charset="0"/>
              </a:rPr>
              <a:t>7 – 8 November 2017</a:t>
            </a:r>
          </a:p>
          <a:p>
            <a:pPr>
              <a:spcBef>
                <a:spcPct val="0"/>
              </a:spcBef>
              <a:buFontTx/>
              <a:buNone/>
            </a:pPr>
            <a:r>
              <a:rPr lang="en-ZA" sz="1800" b="1" dirty="0" smtClean="0">
                <a:solidFill>
                  <a:srgbClr val="000000"/>
                </a:solidFill>
                <a:latin typeface="Arial" panose="020B0604020202020204" pitchFamily="34" charset="0"/>
                <a:cs typeface="Arial" panose="020B0604020202020204" pitchFamily="34" charset="0"/>
              </a:rPr>
              <a:t>Cape Town</a:t>
            </a:r>
          </a:p>
        </p:txBody>
      </p:sp>
    </p:spTree>
    <p:extLst>
      <p:ext uri="{BB962C8B-B14F-4D97-AF65-F5344CB8AC3E}">
        <p14:creationId xmlns:p14="http://schemas.microsoft.com/office/powerpoint/2010/main" xmlns="" val="1935213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7104" y="-304800"/>
            <a:ext cx="7799696" cy="1143000"/>
          </a:xfrm>
        </p:spPr>
        <p:txBody>
          <a:bodyPr>
            <a:normAutofit/>
          </a:bodyPr>
          <a:lstStyle/>
          <a:p>
            <a:r>
              <a:rPr lang="en-ZA" sz="2800" b="1" dirty="0" smtClean="0">
                <a:solidFill>
                  <a:schemeClr val="bg1"/>
                </a:solidFill>
              </a:rPr>
              <a:t>Applications Received</a:t>
            </a:r>
            <a:endParaRPr lang="en-ZA" sz="2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324079398"/>
              </p:ext>
            </p:extLst>
          </p:nvPr>
        </p:nvGraphicFramePr>
        <p:xfrm>
          <a:off x="166195" y="770019"/>
          <a:ext cx="8820148" cy="5875227"/>
        </p:xfrm>
        <a:graphic>
          <a:graphicData uri="http://schemas.openxmlformats.org/drawingml/2006/table">
            <a:tbl>
              <a:tblPr>
                <a:tableStyleId>{3C2FFA5D-87B4-456A-9821-1D502468CF0F}</a:tableStyleId>
              </a:tblPr>
              <a:tblGrid>
                <a:gridCol w="2391487"/>
                <a:gridCol w="1662346"/>
                <a:gridCol w="1947451"/>
                <a:gridCol w="1107997"/>
                <a:gridCol w="1710867"/>
              </a:tblGrid>
              <a:tr h="143051">
                <a:tc>
                  <a:txBody>
                    <a:bodyPr/>
                    <a:lstStyle/>
                    <a:p>
                      <a:pPr algn="just">
                        <a:lnSpc>
                          <a:spcPct val="150000"/>
                        </a:lnSpc>
                      </a:pPr>
                      <a:r>
                        <a:rPr lang="en-GB" sz="1600" b="1" dirty="0">
                          <a:effectLst/>
                        </a:rPr>
                        <a:t>Facility</a:t>
                      </a:r>
                      <a:endParaRPr lang="en-ZA" sz="1600" b="1" dirty="0">
                        <a:effectLst/>
                        <a:latin typeface="+mn-lt"/>
                      </a:endParaRPr>
                    </a:p>
                  </a:txBody>
                  <a:tcPr marL="17600" marR="17600" marT="2563" marB="0"/>
                </a:tc>
                <a:tc>
                  <a:txBody>
                    <a:bodyPr/>
                    <a:lstStyle/>
                    <a:p>
                      <a:pPr algn="just">
                        <a:lnSpc>
                          <a:spcPct val="150000"/>
                        </a:lnSpc>
                      </a:pPr>
                      <a:r>
                        <a:rPr lang="en-GB" sz="1600" b="1">
                          <a:effectLst/>
                        </a:rPr>
                        <a:t>Province</a:t>
                      </a:r>
                      <a:endParaRPr lang="en-ZA" sz="1600" b="1">
                        <a:effectLst/>
                        <a:latin typeface="+mn-lt"/>
                      </a:endParaRPr>
                    </a:p>
                  </a:txBody>
                  <a:tcPr marL="17600" marR="17600" marT="2563" marB="0"/>
                </a:tc>
                <a:tc>
                  <a:txBody>
                    <a:bodyPr/>
                    <a:lstStyle/>
                    <a:p>
                      <a:pPr algn="just">
                        <a:lnSpc>
                          <a:spcPct val="150000"/>
                        </a:lnSpc>
                      </a:pPr>
                      <a:r>
                        <a:rPr lang="en-US" sz="1600" b="1">
                          <a:effectLst/>
                        </a:rPr>
                        <a:t>Licencing Authority</a:t>
                      </a:r>
                      <a:endParaRPr lang="en-ZA" sz="1600" b="1">
                        <a:effectLst/>
                        <a:latin typeface="+mn-lt"/>
                      </a:endParaRPr>
                    </a:p>
                  </a:txBody>
                  <a:tcPr marL="17600" marR="17600" marT="2563" marB="0"/>
                </a:tc>
                <a:tc>
                  <a:txBody>
                    <a:bodyPr/>
                    <a:lstStyle/>
                    <a:p>
                      <a:pPr algn="just">
                        <a:lnSpc>
                          <a:spcPct val="150000"/>
                        </a:lnSpc>
                      </a:pPr>
                      <a:r>
                        <a:rPr lang="en-US" sz="1600" b="1">
                          <a:effectLst/>
                        </a:rPr>
                        <a:t>Priority Area</a:t>
                      </a:r>
                      <a:endParaRPr lang="en-ZA" sz="1600" b="1">
                        <a:effectLst/>
                        <a:latin typeface="+mn-lt"/>
                      </a:endParaRPr>
                    </a:p>
                  </a:txBody>
                  <a:tcPr marL="17600" marR="17600" marT="2563" marB="0"/>
                </a:tc>
                <a:tc>
                  <a:txBody>
                    <a:bodyPr/>
                    <a:lstStyle/>
                    <a:p>
                      <a:pPr algn="just">
                        <a:lnSpc>
                          <a:spcPct val="150000"/>
                        </a:lnSpc>
                      </a:pPr>
                      <a:r>
                        <a:rPr lang="en-GB" sz="1600" b="1" dirty="0">
                          <a:effectLst/>
                        </a:rPr>
                        <a:t>Date application received</a:t>
                      </a:r>
                      <a:endParaRPr lang="en-ZA" sz="1600" b="1" dirty="0">
                        <a:effectLst/>
                        <a:latin typeface="+mn-lt"/>
                      </a:endParaRPr>
                    </a:p>
                  </a:txBody>
                  <a:tcPr marL="17600" marR="17600" marT="2563" marB="0"/>
                </a:tc>
              </a:tr>
              <a:tr h="143051">
                <a:tc>
                  <a:txBody>
                    <a:bodyPr/>
                    <a:lstStyle/>
                    <a:p>
                      <a:pPr algn="just">
                        <a:lnSpc>
                          <a:spcPct val="150000"/>
                        </a:lnSpc>
                      </a:pPr>
                      <a:r>
                        <a:rPr lang="en-GB" sz="1600" dirty="0">
                          <a:effectLst/>
                        </a:rPr>
                        <a:t>Chevron Port Elizabeth Terminal</a:t>
                      </a:r>
                      <a:endParaRPr lang="en-ZA" sz="1600" dirty="0">
                        <a:effectLst/>
                        <a:latin typeface="+mn-lt"/>
                      </a:endParaRPr>
                    </a:p>
                  </a:txBody>
                  <a:tcPr marL="14695" marR="14695" marT="2563" marB="0"/>
                </a:tc>
                <a:tc>
                  <a:txBody>
                    <a:bodyPr/>
                    <a:lstStyle/>
                    <a:p>
                      <a:pPr algn="just">
                        <a:lnSpc>
                          <a:spcPct val="150000"/>
                        </a:lnSpc>
                      </a:pPr>
                      <a:r>
                        <a:rPr lang="en-GB" sz="1600" dirty="0" smtClean="0">
                          <a:effectLst/>
                        </a:rPr>
                        <a:t>Eastern Cape</a:t>
                      </a:r>
                      <a:endParaRPr lang="en-ZA" sz="1600" dirty="0">
                        <a:effectLst/>
                        <a:latin typeface="+mn-lt"/>
                      </a:endParaRPr>
                    </a:p>
                  </a:txBody>
                  <a:tcPr marL="14695" marR="14695" marT="2563" marB="0" anchor="b"/>
                </a:tc>
                <a:tc>
                  <a:txBody>
                    <a:bodyPr/>
                    <a:lstStyle/>
                    <a:p>
                      <a:pPr algn="just">
                        <a:lnSpc>
                          <a:spcPct val="150000"/>
                        </a:lnSpc>
                      </a:pPr>
                      <a:r>
                        <a:rPr lang="en-GB" sz="1600">
                          <a:effectLst/>
                        </a:rPr>
                        <a:t>Nelson Mandela Bay Municipality</a:t>
                      </a:r>
                      <a:endParaRPr lang="en-ZA" sz="1600">
                        <a:effectLst/>
                        <a:latin typeface="+mn-lt"/>
                      </a:endParaRPr>
                    </a:p>
                  </a:txBody>
                  <a:tcPr marL="14695" marR="14695" marT="2563" marB="0" anchor="b"/>
                </a:tc>
                <a:tc>
                  <a:txBody>
                    <a:bodyPr/>
                    <a:lstStyle/>
                    <a:p>
                      <a:pPr algn="just">
                        <a:lnSpc>
                          <a:spcPct val="150000"/>
                        </a:lnSpc>
                      </a:pPr>
                      <a:r>
                        <a:rPr lang="en-GB" sz="1600">
                          <a:effectLst/>
                        </a:rPr>
                        <a:t>N/A</a:t>
                      </a:r>
                      <a:endParaRPr lang="en-ZA" sz="1600">
                        <a:effectLst/>
                        <a:latin typeface="+mn-lt"/>
                      </a:endParaRPr>
                    </a:p>
                  </a:txBody>
                  <a:tcPr marL="14695" marR="14695" marT="2563" marB="0" anchor="b"/>
                </a:tc>
                <a:tc>
                  <a:txBody>
                    <a:bodyPr/>
                    <a:lstStyle/>
                    <a:p>
                      <a:pPr algn="just">
                        <a:lnSpc>
                          <a:spcPct val="150000"/>
                        </a:lnSpc>
                      </a:pPr>
                      <a:r>
                        <a:rPr lang="en-GB" sz="1600">
                          <a:effectLst/>
                        </a:rPr>
                        <a:t>22-Jan-15</a:t>
                      </a:r>
                      <a:endParaRPr lang="en-ZA" sz="1600">
                        <a:effectLst/>
                        <a:latin typeface="+mn-lt"/>
                      </a:endParaRPr>
                    </a:p>
                  </a:txBody>
                  <a:tcPr marL="14695" marR="14695" marT="2563" marB="0"/>
                </a:tc>
              </a:tr>
              <a:tr h="143051">
                <a:tc>
                  <a:txBody>
                    <a:bodyPr/>
                    <a:lstStyle/>
                    <a:p>
                      <a:pPr algn="just">
                        <a:lnSpc>
                          <a:spcPct val="150000"/>
                        </a:lnSpc>
                      </a:pPr>
                      <a:r>
                        <a:rPr lang="en-GB" sz="1600" dirty="0">
                          <a:effectLst/>
                        </a:rPr>
                        <a:t>Chevron Refinery Cape Town</a:t>
                      </a:r>
                      <a:endParaRPr lang="en-ZA" sz="1600" dirty="0">
                        <a:effectLst/>
                        <a:latin typeface="+mn-lt"/>
                      </a:endParaRPr>
                    </a:p>
                  </a:txBody>
                  <a:tcPr marL="14695" marR="14695" marT="2563" marB="0"/>
                </a:tc>
                <a:tc>
                  <a:txBody>
                    <a:bodyPr/>
                    <a:lstStyle/>
                    <a:p>
                      <a:pPr algn="just">
                        <a:lnSpc>
                          <a:spcPct val="150000"/>
                        </a:lnSpc>
                      </a:pPr>
                      <a:r>
                        <a:rPr lang="en-GB" sz="1600" dirty="0" smtClean="0">
                          <a:effectLst/>
                        </a:rPr>
                        <a:t>Western Cape</a:t>
                      </a:r>
                      <a:endParaRPr lang="en-ZA" sz="1600" dirty="0">
                        <a:effectLst/>
                        <a:latin typeface="+mn-lt"/>
                      </a:endParaRPr>
                    </a:p>
                  </a:txBody>
                  <a:tcPr marL="14695" marR="14695" marT="2563" marB="0" anchor="b"/>
                </a:tc>
                <a:tc>
                  <a:txBody>
                    <a:bodyPr/>
                    <a:lstStyle/>
                    <a:p>
                      <a:pPr algn="just">
                        <a:lnSpc>
                          <a:spcPct val="150000"/>
                        </a:lnSpc>
                      </a:pPr>
                      <a:r>
                        <a:rPr lang="en-GB" sz="1600">
                          <a:effectLst/>
                        </a:rPr>
                        <a:t>City of Cape Town Municipality</a:t>
                      </a:r>
                      <a:endParaRPr lang="en-ZA" sz="1600">
                        <a:effectLst/>
                        <a:latin typeface="+mn-lt"/>
                      </a:endParaRPr>
                    </a:p>
                  </a:txBody>
                  <a:tcPr marL="14695" marR="14695" marT="2563" marB="0" anchor="b"/>
                </a:tc>
                <a:tc>
                  <a:txBody>
                    <a:bodyPr/>
                    <a:lstStyle/>
                    <a:p>
                      <a:pPr algn="just">
                        <a:lnSpc>
                          <a:spcPct val="150000"/>
                        </a:lnSpc>
                      </a:pPr>
                      <a:r>
                        <a:rPr lang="en-GB" sz="1600">
                          <a:effectLst/>
                        </a:rPr>
                        <a:t>N/A</a:t>
                      </a:r>
                      <a:endParaRPr lang="en-ZA" sz="1600">
                        <a:effectLst/>
                        <a:latin typeface="+mn-lt"/>
                      </a:endParaRPr>
                    </a:p>
                  </a:txBody>
                  <a:tcPr marL="14695" marR="14695" marT="2563" marB="0" anchor="b"/>
                </a:tc>
                <a:tc>
                  <a:txBody>
                    <a:bodyPr/>
                    <a:lstStyle/>
                    <a:p>
                      <a:pPr algn="just">
                        <a:lnSpc>
                          <a:spcPct val="150000"/>
                        </a:lnSpc>
                      </a:pPr>
                      <a:r>
                        <a:rPr lang="en-GB" sz="1600">
                          <a:effectLst/>
                        </a:rPr>
                        <a:t>17-Feb-15</a:t>
                      </a:r>
                      <a:endParaRPr lang="en-ZA" sz="1600">
                        <a:effectLst/>
                        <a:latin typeface="+mn-lt"/>
                      </a:endParaRPr>
                    </a:p>
                  </a:txBody>
                  <a:tcPr marL="14695" marR="14695" marT="2563" marB="0"/>
                </a:tc>
              </a:tr>
              <a:tr h="73514">
                <a:tc>
                  <a:txBody>
                    <a:bodyPr/>
                    <a:lstStyle/>
                    <a:p>
                      <a:pPr algn="just">
                        <a:lnSpc>
                          <a:spcPct val="150000"/>
                        </a:lnSpc>
                      </a:pPr>
                      <a:r>
                        <a:rPr lang="en-GB" sz="1600">
                          <a:effectLst/>
                        </a:rPr>
                        <a:t>BPSA Watloo Depot</a:t>
                      </a:r>
                      <a:endParaRPr lang="en-ZA" sz="1600">
                        <a:effectLst/>
                        <a:latin typeface="+mn-lt"/>
                      </a:endParaRPr>
                    </a:p>
                  </a:txBody>
                  <a:tcPr marL="14695" marR="14695" marT="2563" marB="0"/>
                </a:tc>
                <a:tc>
                  <a:txBody>
                    <a:bodyPr/>
                    <a:lstStyle/>
                    <a:p>
                      <a:pPr algn="just">
                        <a:lnSpc>
                          <a:spcPct val="150000"/>
                        </a:lnSpc>
                      </a:pPr>
                      <a:r>
                        <a:rPr lang="en-GB" sz="1600" dirty="0" smtClean="0">
                          <a:effectLst/>
                        </a:rPr>
                        <a:t>Gauteng</a:t>
                      </a:r>
                      <a:r>
                        <a:rPr lang="en-GB" sz="1600" baseline="0" dirty="0" smtClean="0">
                          <a:effectLst/>
                        </a:rPr>
                        <a:t> </a:t>
                      </a:r>
                      <a:endParaRPr lang="en-ZA" sz="1600" dirty="0">
                        <a:effectLst/>
                        <a:latin typeface="+mn-lt"/>
                      </a:endParaRPr>
                    </a:p>
                  </a:txBody>
                  <a:tcPr marL="14695" marR="14695" marT="2563" marB="0" anchor="b"/>
                </a:tc>
                <a:tc>
                  <a:txBody>
                    <a:bodyPr/>
                    <a:lstStyle/>
                    <a:p>
                      <a:pPr algn="just">
                        <a:lnSpc>
                          <a:spcPct val="150000"/>
                        </a:lnSpc>
                      </a:pPr>
                      <a:r>
                        <a:rPr lang="en-GB" sz="1600">
                          <a:effectLst/>
                        </a:rPr>
                        <a:t>City of Tshwane Metro</a:t>
                      </a:r>
                      <a:endParaRPr lang="en-ZA" sz="1600">
                        <a:effectLst/>
                        <a:latin typeface="+mn-lt"/>
                      </a:endParaRPr>
                    </a:p>
                  </a:txBody>
                  <a:tcPr marL="14695" marR="14695" marT="2563" marB="0" anchor="b"/>
                </a:tc>
                <a:tc>
                  <a:txBody>
                    <a:bodyPr/>
                    <a:lstStyle/>
                    <a:p>
                      <a:pPr algn="just">
                        <a:lnSpc>
                          <a:spcPct val="150000"/>
                        </a:lnSpc>
                      </a:pPr>
                      <a:r>
                        <a:rPr lang="en-GB" sz="1600">
                          <a:effectLst/>
                        </a:rPr>
                        <a:t>N/A</a:t>
                      </a:r>
                      <a:endParaRPr lang="en-ZA" sz="1600">
                        <a:effectLst/>
                        <a:latin typeface="+mn-lt"/>
                      </a:endParaRPr>
                    </a:p>
                  </a:txBody>
                  <a:tcPr marL="14695" marR="14695" marT="2563" marB="0" anchor="b"/>
                </a:tc>
                <a:tc>
                  <a:txBody>
                    <a:bodyPr/>
                    <a:lstStyle/>
                    <a:p>
                      <a:pPr algn="just">
                        <a:lnSpc>
                          <a:spcPct val="150000"/>
                        </a:lnSpc>
                      </a:pPr>
                      <a:r>
                        <a:rPr lang="en-GB" sz="1600">
                          <a:effectLst/>
                        </a:rPr>
                        <a:t>06-Mar-15</a:t>
                      </a:r>
                      <a:endParaRPr lang="en-ZA" sz="1600">
                        <a:effectLst/>
                        <a:latin typeface="+mn-lt"/>
                      </a:endParaRPr>
                    </a:p>
                  </a:txBody>
                  <a:tcPr marL="14695" marR="14695" marT="2563" marB="0"/>
                </a:tc>
              </a:tr>
              <a:tr h="143051">
                <a:tc>
                  <a:txBody>
                    <a:bodyPr/>
                    <a:lstStyle/>
                    <a:p>
                      <a:pPr algn="just">
                        <a:lnSpc>
                          <a:spcPct val="150000"/>
                        </a:lnSpc>
                      </a:pPr>
                      <a:r>
                        <a:rPr lang="en-GB" sz="1600">
                          <a:effectLst/>
                        </a:rPr>
                        <a:t>BPSA East London Depot</a:t>
                      </a:r>
                      <a:endParaRPr lang="en-ZA" sz="1600">
                        <a:effectLst/>
                        <a:latin typeface="+mn-lt"/>
                      </a:endParaRPr>
                    </a:p>
                  </a:txBody>
                  <a:tcPr marL="14695" marR="14695" marT="2563" marB="0"/>
                </a:tc>
                <a:tc>
                  <a:txBody>
                    <a:bodyPr/>
                    <a:lstStyle/>
                    <a:p>
                      <a:pPr algn="just">
                        <a:lnSpc>
                          <a:spcPct val="150000"/>
                        </a:lnSpc>
                      </a:pPr>
                      <a:r>
                        <a:rPr lang="en-GB" sz="1600" dirty="0" smtClean="0">
                          <a:effectLst/>
                        </a:rPr>
                        <a:t>Eastern Cape</a:t>
                      </a:r>
                      <a:endParaRPr lang="en-ZA" sz="1600" dirty="0">
                        <a:effectLst/>
                        <a:latin typeface="+mn-lt"/>
                      </a:endParaRPr>
                    </a:p>
                  </a:txBody>
                  <a:tcPr marL="14695" marR="14695" marT="2563" marB="0" anchor="b"/>
                </a:tc>
                <a:tc>
                  <a:txBody>
                    <a:bodyPr/>
                    <a:lstStyle/>
                    <a:p>
                      <a:pPr algn="just">
                        <a:lnSpc>
                          <a:spcPct val="150000"/>
                        </a:lnSpc>
                      </a:pPr>
                      <a:r>
                        <a:rPr lang="en-GB" sz="1600">
                          <a:effectLst/>
                        </a:rPr>
                        <a:t>Buffalo City Metro Municpality</a:t>
                      </a:r>
                      <a:endParaRPr lang="en-ZA" sz="1600">
                        <a:effectLst/>
                        <a:latin typeface="+mn-lt"/>
                      </a:endParaRPr>
                    </a:p>
                  </a:txBody>
                  <a:tcPr marL="14695" marR="14695" marT="2563" marB="0" anchor="b"/>
                </a:tc>
                <a:tc>
                  <a:txBody>
                    <a:bodyPr/>
                    <a:lstStyle/>
                    <a:p>
                      <a:pPr algn="just">
                        <a:lnSpc>
                          <a:spcPct val="150000"/>
                        </a:lnSpc>
                      </a:pPr>
                      <a:r>
                        <a:rPr lang="en-GB" sz="1600">
                          <a:effectLst/>
                        </a:rPr>
                        <a:t>N/A</a:t>
                      </a:r>
                      <a:endParaRPr lang="en-ZA" sz="1600">
                        <a:effectLst/>
                        <a:latin typeface="+mn-lt"/>
                      </a:endParaRPr>
                    </a:p>
                  </a:txBody>
                  <a:tcPr marL="14695" marR="14695" marT="2563" marB="0" anchor="b"/>
                </a:tc>
                <a:tc>
                  <a:txBody>
                    <a:bodyPr/>
                    <a:lstStyle/>
                    <a:p>
                      <a:pPr algn="just">
                        <a:lnSpc>
                          <a:spcPct val="150000"/>
                        </a:lnSpc>
                      </a:pPr>
                      <a:r>
                        <a:rPr lang="en-GB" sz="1600">
                          <a:effectLst/>
                        </a:rPr>
                        <a:t>06-Mar-15</a:t>
                      </a:r>
                      <a:endParaRPr lang="en-ZA" sz="1600">
                        <a:effectLst/>
                        <a:latin typeface="+mn-lt"/>
                      </a:endParaRPr>
                    </a:p>
                  </a:txBody>
                  <a:tcPr marL="14695" marR="14695" marT="2563" marB="0"/>
                </a:tc>
              </a:tr>
              <a:tr h="143051">
                <a:tc>
                  <a:txBody>
                    <a:bodyPr/>
                    <a:lstStyle/>
                    <a:p>
                      <a:pPr algn="just">
                        <a:lnSpc>
                          <a:spcPct val="150000"/>
                        </a:lnSpc>
                      </a:pPr>
                      <a:r>
                        <a:rPr lang="en-GB" sz="1600">
                          <a:effectLst/>
                        </a:rPr>
                        <a:t>BPSA Cape Town Depot</a:t>
                      </a:r>
                      <a:endParaRPr lang="en-ZA" sz="1600">
                        <a:effectLst/>
                        <a:latin typeface="+mn-lt"/>
                      </a:endParaRPr>
                    </a:p>
                  </a:txBody>
                  <a:tcPr marL="14695" marR="14695" marT="2563" marB="0"/>
                </a:tc>
                <a:tc>
                  <a:txBody>
                    <a:bodyPr/>
                    <a:lstStyle/>
                    <a:p>
                      <a:pPr algn="just">
                        <a:lnSpc>
                          <a:spcPct val="150000"/>
                        </a:lnSpc>
                      </a:pPr>
                      <a:r>
                        <a:rPr lang="en-GB" sz="1600" dirty="0" smtClean="0">
                          <a:effectLst/>
                        </a:rPr>
                        <a:t>Western</a:t>
                      </a:r>
                      <a:r>
                        <a:rPr lang="en-GB" sz="1600" baseline="0" dirty="0" smtClean="0">
                          <a:effectLst/>
                        </a:rPr>
                        <a:t> </a:t>
                      </a:r>
                      <a:r>
                        <a:rPr lang="en-GB" sz="1600" dirty="0" smtClean="0">
                          <a:effectLst/>
                        </a:rPr>
                        <a:t>Cape</a:t>
                      </a:r>
                      <a:endParaRPr lang="en-ZA" sz="1600" dirty="0">
                        <a:effectLst/>
                        <a:latin typeface="+mn-lt"/>
                      </a:endParaRPr>
                    </a:p>
                  </a:txBody>
                  <a:tcPr marL="14695" marR="14695" marT="2563" marB="0" anchor="b"/>
                </a:tc>
                <a:tc>
                  <a:txBody>
                    <a:bodyPr/>
                    <a:lstStyle/>
                    <a:p>
                      <a:pPr algn="just">
                        <a:lnSpc>
                          <a:spcPct val="150000"/>
                        </a:lnSpc>
                      </a:pPr>
                      <a:r>
                        <a:rPr lang="en-GB" sz="1600">
                          <a:effectLst/>
                        </a:rPr>
                        <a:t>City of Cape Town Municipality</a:t>
                      </a:r>
                      <a:endParaRPr lang="en-ZA" sz="1600">
                        <a:effectLst/>
                        <a:latin typeface="+mn-lt"/>
                      </a:endParaRPr>
                    </a:p>
                  </a:txBody>
                  <a:tcPr marL="14695" marR="14695" marT="2563" marB="0" anchor="b"/>
                </a:tc>
                <a:tc>
                  <a:txBody>
                    <a:bodyPr/>
                    <a:lstStyle/>
                    <a:p>
                      <a:pPr algn="just">
                        <a:lnSpc>
                          <a:spcPct val="150000"/>
                        </a:lnSpc>
                      </a:pPr>
                      <a:r>
                        <a:rPr lang="en-GB" sz="1600">
                          <a:effectLst/>
                        </a:rPr>
                        <a:t>N/A</a:t>
                      </a:r>
                      <a:endParaRPr lang="en-ZA" sz="1600">
                        <a:effectLst/>
                        <a:latin typeface="+mn-lt"/>
                      </a:endParaRPr>
                    </a:p>
                  </a:txBody>
                  <a:tcPr marL="14695" marR="14695" marT="2563" marB="0" anchor="b"/>
                </a:tc>
                <a:tc>
                  <a:txBody>
                    <a:bodyPr/>
                    <a:lstStyle/>
                    <a:p>
                      <a:pPr algn="just">
                        <a:lnSpc>
                          <a:spcPct val="150000"/>
                        </a:lnSpc>
                      </a:pPr>
                      <a:r>
                        <a:rPr lang="en-GB" sz="1600">
                          <a:effectLst/>
                        </a:rPr>
                        <a:t>06-Mar-15</a:t>
                      </a:r>
                      <a:endParaRPr lang="en-ZA" sz="1600">
                        <a:effectLst/>
                        <a:latin typeface="+mn-lt"/>
                      </a:endParaRPr>
                    </a:p>
                  </a:txBody>
                  <a:tcPr marL="14695" marR="14695" marT="2563" marB="0"/>
                </a:tc>
              </a:tr>
              <a:tr h="143051">
                <a:tc>
                  <a:txBody>
                    <a:bodyPr/>
                    <a:lstStyle/>
                    <a:p>
                      <a:pPr algn="just">
                        <a:lnSpc>
                          <a:spcPct val="150000"/>
                        </a:lnSpc>
                      </a:pPr>
                      <a:r>
                        <a:rPr lang="en-GB" sz="1600">
                          <a:effectLst/>
                        </a:rPr>
                        <a:t>Silicon Smelters (Pty) Ltd - Rand Carbide</a:t>
                      </a:r>
                      <a:endParaRPr lang="en-ZA" sz="1600">
                        <a:effectLst/>
                        <a:latin typeface="+mn-lt"/>
                      </a:endParaRPr>
                    </a:p>
                  </a:txBody>
                  <a:tcPr marL="14695" marR="14695" marT="2563" marB="0"/>
                </a:tc>
                <a:tc>
                  <a:txBody>
                    <a:bodyPr/>
                    <a:lstStyle/>
                    <a:p>
                      <a:pPr algn="just">
                        <a:lnSpc>
                          <a:spcPct val="150000"/>
                        </a:lnSpc>
                      </a:pPr>
                      <a:r>
                        <a:rPr lang="en-GB" sz="1600" dirty="0" smtClean="0">
                          <a:effectLst/>
                        </a:rPr>
                        <a:t>Mpumalanga</a:t>
                      </a:r>
                      <a:r>
                        <a:rPr lang="en-GB" sz="1600" baseline="0" dirty="0" smtClean="0">
                          <a:effectLst/>
                        </a:rPr>
                        <a:t> </a:t>
                      </a:r>
                      <a:endParaRPr lang="en-ZA" sz="1600" dirty="0">
                        <a:effectLst/>
                        <a:latin typeface="+mn-lt"/>
                      </a:endParaRPr>
                    </a:p>
                  </a:txBody>
                  <a:tcPr marL="14695" marR="14695" marT="2563" marB="0" anchor="b"/>
                </a:tc>
                <a:tc>
                  <a:txBody>
                    <a:bodyPr/>
                    <a:lstStyle/>
                    <a:p>
                      <a:pPr algn="just">
                        <a:lnSpc>
                          <a:spcPct val="150000"/>
                        </a:lnSpc>
                      </a:pPr>
                      <a:r>
                        <a:rPr lang="en-GB" sz="1600">
                          <a:effectLst/>
                        </a:rPr>
                        <a:t>Nkangala District Municipality</a:t>
                      </a:r>
                      <a:endParaRPr lang="en-ZA" sz="1600">
                        <a:effectLst/>
                        <a:latin typeface="+mn-lt"/>
                      </a:endParaRPr>
                    </a:p>
                  </a:txBody>
                  <a:tcPr marL="14695" marR="14695" marT="2563" marB="0" anchor="b"/>
                </a:tc>
                <a:tc>
                  <a:txBody>
                    <a:bodyPr/>
                    <a:lstStyle/>
                    <a:p>
                      <a:pPr algn="just">
                        <a:lnSpc>
                          <a:spcPct val="150000"/>
                        </a:lnSpc>
                      </a:pPr>
                      <a:r>
                        <a:rPr lang="en-GB" sz="1600">
                          <a:effectLst/>
                        </a:rPr>
                        <a:t>HPA</a:t>
                      </a:r>
                      <a:endParaRPr lang="en-ZA" sz="1600">
                        <a:effectLst/>
                        <a:latin typeface="+mn-lt"/>
                      </a:endParaRPr>
                    </a:p>
                  </a:txBody>
                  <a:tcPr marL="14695" marR="14695" marT="2563" marB="0" anchor="b"/>
                </a:tc>
                <a:tc>
                  <a:txBody>
                    <a:bodyPr/>
                    <a:lstStyle/>
                    <a:p>
                      <a:pPr algn="just">
                        <a:lnSpc>
                          <a:spcPct val="150000"/>
                        </a:lnSpc>
                      </a:pPr>
                      <a:r>
                        <a:rPr lang="en-GB" sz="1600">
                          <a:effectLst/>
                        </a:rPr>
                        <a:t>25-Mar-15</a:t>
                      </a:r>
                      <a:endParaRPr lang="en-ZA" sz="1600">
                        <a:effectLst/>
                        <a:latin typeface="+mn-lt"/>
                      </a:endParaRPr>
                    </a:p>
                  </a:txBody>
                  <a:tcPr marL="14695" marR="14695" marT="2563" marB="0"/>
                </a:tc>
              </a:tr>
              <a:tr h="73514">
                <a:tc>
                  <a:txBody>
                    <a:bodyPr/>
                    <a:lstStyle/>
                    <a:p>
                      <a:pPr algn="just">
                        <a:lnSpc>
                          <a:spcPct val="150000"/>
                        </a:lnSpc>
                      </a:pPr>
                      <a:r>
                        <a:rPr lang="en-GB" sz="1600">
                          <a:effectLst/>
                        </a:rPr>
                        <a:t>AEL Mining Services </a:t>
                      </a:r>
                      <a:endParaRPr lang="en-ZA" sz="1600">
                        <a:effectLst/>
                        <a:latin typeface="+mn-lt"/>
                      </a:endParaRPr>
                    </a:p>
                  </a:txBody>
                  <a:tcPr marL="14695" marR="14695" marT="2563" marB="0"/>
                </a:tc>
                <a:tc>
                  <a:txBody>
                    <a:bodyPr/>
                    <a:lstStyle/>
                    <a:p>
                      <a:pPr algn="just">
                        <a:lnSpc>
                          <a:spcPct val="150000"/>
                        </a:lnSpc>
                      </a:pPr>
                      <a:r>
                        <a:rPr lang="en-GB" sz="1600" dirty="0" smtClean="0">
                          <a:effectLst/>
                        </a:rPr>
                        <a:t>Gauteng</a:t>
                      </a:r>
                      <a:endParaRPr lang="en-ZA" sz="1600" dirty="0">
                        <a:effectLst/>
                        <a:latin typeface="+mn-lt"/>
                      </a:endParaRPr>
                    </a:p>
                  </a:txBody>
                  <a:tcPr marL="14695" marR="14695" marT="2563" marB="0" anchor="b"/>
                </a:tc>
                <a:tc>
                  <a:txBody>
                    <a:bodyPr/>
                    <a:lstStyle/>
                    <a:p>
                      <a:pPr algn="just">
                        <a:lnSpc>
                          <a:spcPct val="150000"/>
                        </a:lnSpc>
                      </a:pPr>
                      <a:r>
                        <a:rPr lang="en-GB" sz="1600">
                          <a:effectLst/>
                        </a:rPr>
                        <a:t>City of Johannesburg</a:t>
                      </a:r>
                      <a:endParaRPr lang="en-ZA" sz="1600">
                        <a:effectLst/>
                        <a:latin typeface="+mn-lt"/>
                      </a:endParaRPr>
                    </a:p>
                  </a:txBody>
                  <a:tcPr marL="14695" marR="14695" marT="2563" marB="0" anchor="b"/>
                </a:tc>
                <a:tc>
                  <a:txBody>
                    <a:bodyPr/>
                    <a:lstStyle/>
                    <a:p>
                      <a:pPr algn="just">
                        <a:lnSpc>
                          <a:spcPct val="150000"/>
                        </a:lnSpc>
                      </a:pPr>
                      <a:r>
                        <a:rPr lang="en-GB" sz="1600">
                          <a:effectLst/>
                        </a:rPr>
                        <a:t>N/A</a:t>
                      </a:r>
                      <a:endParaRPr lang="en-ZA" sz="1600">
                        <a:effectLst/>
                        <a:latin typeface="+mn-lt"/>
                      </a:endParaRPr>
                    </a:p>
                  </a:txBody>
                  <a:tcPr marL="14695" marR="14695" marT="2563" marB="0" anchor="b"/>
                </a:tc>
                <a:tc>
                  <a:txBody>
                    <a:bodyPr/>
                    <a:lstStyle/>
                    <a:p>
                      <a:pPr algn="just">
                        <a:lnSpc>
                          <a:spcPct val="150000"/>
                        </a:lnSpc>
                      </a:pPr>
                      <a:r>
                        <a:rPr lang="en-GB" sz="1600">
                          <a:effectLst/>
                        </a:rPr>
                        <a:t>31-Mar-15</a:t>
                      </a:r>
                      <a:endParaRPr lang="en-ZA" sz="1600">
                        <a:effectLst/>
                        <a:latin typeface="+mn-lt"/>
                      </a:endParaRPr>
                    </a:p>
                  </a:txBody>
                  <a:tcPr marL="14695" marR="14695" marT="2563" marB="0"/>
                </a:tc>
              </a:tr>
              <a:tr h="143051">
                <a:tc>
                  <a:txBody>
                    <a:bodyPr/>
                    <a:lstStyle/>
                    <a:p>
                      <a:pPr algn="just">
                        <a:lnSpc>
                          <a:spcPct val="150000"/>
                        </a:lnSpc>
                      </a:pPr>
                      <a:r>
                        <a:rPr lang="en-GB" sz="1600">
                          <a:effectLst/>
                        </a:rPr>
                        <a:t>Vanchem Vanadium Products (VVP)</a:t>
                      </a:r>
                      <a:endParaRPr lang="en-ZA" sz="1600">
                        <a:effectLst/>
                        <a:latin typeface="+mn-lt"/>
                      </a:endParaRPr>
                    </a:p>
                  </a:txBody>
                  <a:tcPr marL="14695" marR="14695" marT="2563" marB="0"/>
                </a:tc>
                <a:tc>
                  <a:txBody>
                    <a:bodyPr/>
                    <a:lstStyle/>
                    <a:p>
                      <a:pPr algn="just">
                        <a:lnSpc>
                          <a:spcPct val="150000"/>
                        </a:lnSpc>
                      </a:pPr>
                      <a:r>
                        <a:rPr lang="en-GB" sz="1600" dirty="0" smtClean="0">
                          <a:effectLst/>
                        </a:rPr>
                        <a:t>Mpumalanga</a:t>
                      </a:r>
                      <a:endParaRPr lang="en-ZA" sz="1600" dirty="0">
                        <a:effectLst/>
                        <a:latin typeface="+mn-lt"/>
                      </a:endParaRPr>
                    </a:p>
                  </a:txBody>
                  <a:tcPr marL="14695" marR="14695" marT="2563" marB="0" anchor="b"/>
                </a:tc>
                <a:tc>
                  <a:txBody>
                    <a:bodyPr/>
                    <a:lstStyle/>
                    <a:p>
                      <a:pPr algn="just">
                        <a:lnSpc>
                          <a:spcPct val="150000"/>
                        </a:lnSpc>
                      </a:pPr>
                      <a:r>
                        <a:rPr lang="en-GB" sz="1600">
                          <a:effectLst/>
                        </a:rPr>
                        <a:t>Nkangala District Municipality</a:t>
                      </a:r>
                      <a:endParaRPr lang="en-ZA" sz="1600">
                        <a:effectLst/>
                        <a:latin typeface="+mn-lt"/>
                      </a:endParaRPr>
                    </a:p>
                  </a:txBody>
                  <a:tcPr marL="14695" marR="14695" marT="2563" marB="0" anchor="b"/>
                </a:tc>
                <a:tc>
                  <a:txBody>
                    <a:bodyPr/>
                    <a:lstStyle/>
                    <a:p>
                      <a:pPr algn="just">
                        <a:lnSpc>
                          <a:spcPct val="150000"/>
                        </a:lnSpc>
                      </a:pPr>
                      <a:r>
                        <a:rPr lang="en-GB" sz="1600">
                          <a:effectLst/>
                        </a:rPr>
                        <a:t>HPA</a:t>
                      </a:r>
                      <a:endParaRPr lang="en-ZA" sz="1600">
                        <a:effectLst/>
                        <a:latin typeface="+mn-lt"/>
                      </a:endParaRPr>
                    </a:p>
                  </a:txBody>
                  <a:tcPr marL="14695" marR="14695" marT="2563" marB="0" anchor="b"/>
                </a:tc>
                <a:tc>
                  <a:txBody>
                    <a:bodyPr/>
                    <a:lstStyle/>
                    <a:p>
                      <a:pPr algn="just">
                        <a:lnSpc>
                          <a:spcPct val="150000"/>
                        </a:lnSpc>
                      </a:pPr>
                      <a:r>
                        <a:rPr lang="en-GB" sz="1600" dirty="0">
                          <a:effectLst/>
                        </a:rPr>
                        <a:t>31-Mar-15</a:t>
                      </a:r>
                      <a:endParaRPr lang="en-ZA" sz="1600" dirty="0">
                        <a:effectLst/>
                        <a:latin typeface="+mn-lt"/>
                      </a:endParaRPr>
                    </a:p>
                  </a:txBody>
                  <a:tcPr marL="14695" marR="14695" marT="2563" marB="0"/>
                </a:tc>
              </a:tr>
            </a:tbl>
          </a:graphicData>
        </a:graphic>
      </p:graphicFrame>
    </p:spTree>
    <p:extLst>
      <p:ext uri="{BB962C8B-B14F-4D97-AF65-F5344CB8AC3E}">
        <p14:creationId xmlns:p14="http://schemas.microsoft.com/office/powerpoint/2010/main" xmlns="" val="27834957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182" y="0"/>
            <a:ext cx="8925637" cy="655093"/>
          </a:xfrm>
        </p:spPr>
        <p:txBody>
          <a:bodyPr>
            <a:noAutofit/>
          </a:bodyPr>
          <a:lstStyle/>
          <a:p>
            <a:r>
              <a:rPr lang="en-ZA" sz="2800" b="1" dirty="0" smtClean="0">
                <a:solidFill>
                  <a:schemeClr val="bg1"/>
                </a:solidFill>
              </a:rPr>
              <a:t>Recommendations</a:t>
            </a:r>
            <a:endParaRPr lang="en-ZA" sz="2800" b="1" dirty="0">
              <a:solidFill>
                <a:schemeClr val="bg1"/>
              </a:solidFill>
            </a:endParaRPr>
          </a:p>
        </p:txBody>
      </p:sp>
      <p:sp>
        <p:nvSpPr>
          <p:cNvPr id="3" name="Rectangle 2"/>
          <p:cNvSpPr/>
          <p:nvPr/>
        </p:nvSpPr>
        <p:spPr>
          <a:xfrm>
            <a:off x="196645" y="847971"/>
            <a:ext cx="8760542" cy="5565241"/>
          </a:xfrm>
          <a:prstGeom prst="rect">
            <a:avLst/>
          </a:prstGeom>
        </p:spPr>
        <p:txBody>
          <a:bodyPr wrap="square">
            <a:spAutoFit/>
          </a:bodyPr>
          <a:lstStyle/>
          <a:p>
            <a:pPr marL="457200" indent="-6985" algn="just">
              <a:lnSpc>
                <a:spcPct val="150000"/>
              </a:lnSpc>
              <a:spcAft>
                <a:spcPts val="0"/>
              </a:spcAft>
            </a:pPr>
            <a:r>
              <a:rPr lang="en-US" sz="2400" dirty="0">
                <a:latin typeface="+mj-lt"/>
                <a:ea typeface="Times New Roman" panose="02020603050405020304" pitchFamily="18" charset="0"/>
                <a:cs typeface="Arial" panose="020B0604020202020204" pitchFamily="34" charset="0"/>
              </a:rPr>
              <a:t>It is recommended that the Portfolio Committee:</a:t>
            </a:r>
            <a:endParaRPr lang="en-ZA" sz="2400" dirty="0">
              <a:latin typeface="+mj-lt"/>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sz="2400" dirty="0">
                <a:latin typeface="+mj-lt"/>
                <a:ea typeface="Times New Roman" panose="02020603050405020304" pitchFamily="18" charset="0"/>
                <a:cs typeface="Arial" panose="020B0604020202020204" pitchFamily="34" charset="0"/>
              </a:rPr>
              <a:t>Notes the status of the applications for postponement of compliance timeframes for all facilities whose applications have been considered and finalized by the National Air Quality Officer (NAQO) – with the concurrence of Atmospheric Emission Licensing Authorities – between 1 April 2014 and 31 March 2015;  </a:t>
            </a:r>
            <a:endParaRPr lang="en-ZA" sz="2400" dirty="0">
              <a:latin typeface="+mj-lt"/>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2400" dirty="0">
                <a:latin typeface="+mj-lt"/>
                <a:ea typeface="Times New Roman" panose="02020603050405020304" pitchFamily="18" charset="0"/>
                <a:cs typeface="Arial" panose="020B0604020202020204" pitchFamily="34" charset="0"/>
              </a:rPr>
              <a:t>Notes the status of postponement decisions and reasons for granting decisions; </a:t>
            </a:r>
            <a:endParaRPr lang="en-ZA" sz="2400" dirty="0">
              <a:latin typeface="+mj-lt"/>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2400" dirty="0">
                <a:latin typeface="+mj-lt"/>
                <a:ea typeface="Times New Roman" panose="02020603050405020304" pitchFamily="18" charset="0"/>
                <a:cs typeface="Arial" panose="020B0604020202020204" pitchFamily="34" charset="0"/>
              </a:rPr>
              <a:t>Notes the compliance status of postponement holders; and</a:t>
            </a:r>
            <a:endParaRPr lang="en-ZA" sz="2400" dirty="0">
              <a:latin typeface="+mj-lt"/>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2400" dirty="0">
                <a:latin typeface="+mj-lt"/>
                <a:ea typeface="Times New Roman" panose="02020603050405020304" pitchFamily="18" charset="0"/>
                <a:cs typeface="Arial" panose="020B0604020202020204" pitchFamily="34" charset="0"/>
              </a:rPr>
              <a:t>Notes Current postponement applications.</a:t>
            </a:r>
            <a:endParaRPr lang="en-ZA" sz="2400" dirty="0">
              <a:effectLst/>
              <a:latin typeface="+mj-lt"/>
              <a:ea typeface="Times New Roman" panose="02020603050405020304" pitchFamily="18" charset="0"/>
            </a:endParaRPr>
          </a:p>
        </p:txBody>
      </p:sp>
    </p:spTree>
    <p:extLst>
      <p:ext uri="{BB962C8B-B14F-4D97-AF65-F5344CB8AC3E}">
        <p14:creationId xmlns:p14="http://schemas.microsoft.com/office/powerpoint/2010/main" xmlns="" val="932291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34743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7104" y="-304800"/>
            <a:ext cx="7799696" cy="1143000"/>
          </a:xfrm>
        </p:spPr>
        <p:txBody>
          <a:bodyPr>
            <a:normAutofit/>
          </a:bodyPr>
          <a:lstStyle/>
          <a:p>
            <a:r>
              <a:rPr lang="en-ZA" sz="2800" b="1" dirty="0" smtClean="0">
                <a:solidFill>
                  <a:schemeClr val="bg1"/>
                </a:solidFill>
              </a:rPr>
              <a:t>Applications Received</a:t>
            </a:r>
            <a:endParaRPr lang="en-ZA" sz="2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574236093"/>
              </p:ext>
            </p:extLst>
          </p:nvPr>
        </p:nvGraphicFramePr>
        <p:xfrm>
          <a:off x="166195" y="770019"/>
          <a:ext cx="8820148" cy="5504341"/>
        </p:xfrm>
        <a:graphic>
          <a:graphicData uri="http://schemas.openxmlformats.org/drawingml/2006/table">
            <a:tbl>
              <a:tblPr>
                <a:tableStyleId>{3C2FFA5D-87B4-456A-9821-1D502468CF0F}</a:tableStyleId>
              </a:tblPr>
              <a:tblGrid>
                <a:gridCol w="2391487"/>
                <a:gridCol w="1662346"/>
                <a:gridCol w="1947451"/>
                <a:gridCol w="1107997"/>
                <a:gridCol w="1710867"/>
              </a:tblGrid>
              <a:tr h="143051">
                <a:tc>
                  <a:txBody>
                    <a:bodyPr/>
                    <a:lstStyle/>
                    <a:p>
                      <a:pPr algn="just">
                        <a:lnSpc>
                          <a:spcPct val="150000"/>
                        </a:lnSpc>
                      </a:pPr>
                      <a:r>
                        <a:rPr lang="en-GB" sz="1600" b="1" dirty="0">
                          <a:effectLst/>
                        </a:rPr>
                        <a:t>Facility</a:t>
                      </a:r>
                      <a:endParaRPr lang="en-ZA" sz="1600" b="1" dirty="0">
                        <a:effectLst/>
                        <a:latin typeface="+mn-lt"/>
                      </a:endParaRPr>
                    </a:p>
                  </a:txBody>
                  <a:tcPr marL="17600" marR="17600" marT="2563" marB="0"/>
                </a:tc>
                <a:tc>
                  <a:txBody>
                    <a:bodyPr/>
                    <a:lstStyle/>
                    <a:p>
                      <a:pPr algn="just">
                        <a:lnSpc>
                          <a:spcPct val="150000"/>
                        </a:lnSpc>
                      </a:pPr>
                      <a:r>
                        <a:rPr lang="en-GB" sz="1600" b="1">
                          <a:effectLst/>
                        </a:rPr>
                        <a:t>Province</a:t>
                      </a:r>
                      <a:endParaRPr lang="en-ZA" sz="1600" b="1">
                        <a:effectLst/>
                        <a:latin typeface="+mn-lt"/>
                      </a:endParaRPr>
                    </a:p>
                  </a:txBody>
                  <a:tcPr marL="17600" marR="17600" marT="2563" marB="0"/>
                </a:tc>
                <a:tc>
                  <a:txBody>
                    <a:bodyPr/>
                    <a:lstStyle/>
                    <a:p>
                      <a:pPr algn="just">
                        <a:lnSpc>
                          <a:spcPct val="150000"/>
                        </a:lnSpc>
                      </a:pPr>
                      <a:r>
                        <a:rPr lang="en-US" sz="1600" b="1">
                          <a:effectLst/>
                        </a:rPr>
                        <a:t>Licencing Authority</a:t>
                      </a:r>
                      <a:endParaRPr lang="en-ZA" sz="1600" b="1">
                        <a:effectLst/>
                        <a:latin typeface="+mn-lt"/>
                      </a:endParaRPr>
                    </a:p>
                  </a:txBody>
                  <a:tcPr marL="17600" marR="17600" marT="2563" marB="0"/>
                </a:tc>
                <a:tc>
                  <a:txBody>
                    <a:bodyPr/>
                    <a:lstStyle/>
                    <a:p>
                      <a:pPr algn="just">
                        <a:lnSpc>
                          <a:spcPct val="150000"/>
                        </a:lnSpc>
                      </a:pPr>
                      <a:r>
                        <a:rPr lang="en-US" sz="1600" b="1">
                          <a:effectLst/>
                        </a:rPr>
                        <a:t>Priority Area</a:t>
                      </a:r>
                      <a:endParaRPr lang="en-ZA" sz="1600" b="1">
                        <a:effectLst/>
                        <a:latin typeface="+mn-lt"/>
                      </a:endParaRPr>
                    </a:p>
                  </a:txBody>
                  <a:tcPr marL="17600" marR="17600" marT="2563" marB="0"/>
                </a:tc>
                <a:tc>
                  <a:txBody>
                    <a:bodyPr/>
                    <a:lstStyle/>
                    <a:p>
                      <a:pPr algn="just">
                        <a:lnSpc>
                          <a:spcPct val="150000"/>
                        </a:lnSpc>
                      </a:pPr>
                      <a:r>
                        <a:rPr lang="en-GB" sz="1600" b="1" dirty="0">
                          <a:effectLst/>
                        </a:rPr>
                        <a:t>Date application received</a:t>
                      </a:r>
                      <a:endParaRPr lang="en-ZA" sz="1600" b="1" dirty="0">
                        <a:effectLst/>
                        <a:latin typeface="+mn-lt"/>
                      </a:endParaRPr>
                    </a:p>
                  </a:txBody>
                  <a:tcPr marL="17600" marR="17600" marT="2563" marB="0"/>
                </a:tc>
              </a:tr>
              <a:tr h="143051">
                <a:tc>
                  <a:txBody>
                    <a:bodyPr/>
                    <a:lstStyle/>
                    <a:p>
                      <a:pPr algn="just">
                        <a:lnSpc>
                          <a:spcPct val="150000"/>
                        </a:lnSpc>
                      </a:pPr>
                      <a:r>
                        <a:rPr lang="en-GB" sz="1600" dirty="0">
                          <a:effectLst/>
                        </a:rPr>
                        <a:t>Illovo sugar (</a:t>
                      </a:r>
                      <a:r>
                        <a:rPr lang="en-GB" sz="1600" dirty="0" err="1">
                          <a:effectLst/>
                        </a:rPr>
                        <a:t>Gledhow</a:t>
                      </a:r>
                      <a:r>
                        <a:rPr lang="en-GB" sz="1600" dirty="0">
                          <a:effectLst/>
                        </a:rPr>
                        <a:t> Sugar Mill)</a:t>
                      </a:r>
                      <a:endParaRPr lang="en-ZA" sz="1600" dirty="0">
                        <a:effectLst/>
                        <a:latin typeface="+mn-lt"/>
                      </a:endParaRPr>
                    </a:p>
                  </a:txBody>
                  <a:tcPr marL="14695" marR="14695" marT="2563" marB="0"/>
                </a:tc>
                <a:tc>
                  <a:txBody>
                    <a:bodyPr/>
                    <a:lstStyle/>
                    <a:p>
                      <a:pPr algn="just">
                        <a:lnSpc>
                          <a:spcPct val="150000"/>
                        </a:lnSpc>
                      </a:pPr>
                      <a:r>
                        <a:rPr lang="en-GB" sz="1600" dirty="0" err="1" smtClean="0">
                          <a:effectLst/>
                        </a:rPr>
                        <a:t>Kwazulu</a:t>
                      </a:r>
                      <a:r>
                        <a:rPr lang="en-GB" sz="1600" dirty="0" smtClean="0">
                          <a:effectLst/>
                        </a:rPr>
                        <a:t> -Natal</a:t>
                      </a:r>
                      <a:endParaRPr lang="en-ZA" sz="1600" dirty="0">
                        <a:effectLst/>
                        <a:latin typeface="+mn-lt"/>
                      </a:endParaRPr>
                    </a:p>
                  </a:txBody>
                  <a:tcPr marL="14695" marR="14695" marT="2563" marB="0" anchor="b"/>
                </a:tc>
                <a:tc>
                  <a:txBody>
                    <a:bodyPr/>
                    <a:lstStyle/>
                    <a:p>
                      <a:pPr algn="just">
                        <a:lnSpc>
                          <a:spcPct val="150000"/>
                        </a:lnSpc>
                      </a:pPr>
                      <a:r>
                        <a:rPr lang="en-GB" sz="1600">
                          <a:effectLst/>
                        </a:rPr>
                        <a:t>iLembe Distric Municipality</a:t>
                      </a:r>
                      <a:endParaRPr lang="en-ZA" sz="1600">
                        <a:effectLst/>
                        <a:latin typeface="+mn-lt"/>
                      </a:endParaRPr>
                    </a:p>
                  </a:txBody>
                  <a:tcPr marL="14695" marR="14695" marT="2563" marB="0" anchor="b"/>
                </a:tc>
                <a:tc>
                  <a:txBody>
                    <a:bodyPr/>
                    <a:lstStyle/>
                    <a:p>
                      <a:pPr algn="just">
                        <a:lnSpc>
                          <a:spcPct val="150000"/>
                        </a:lnSpc>
                      </a:pPr>
                      <a:r>
                        <a:rPr lang="en-GB" sz="1600">
                          <a:effectLst/>
                        </a:rPr>
                        <a:t>N/A</a:t>
                      </a:r>
                      <a:endParaRPr lang="en-ZA" sz="1600">
                        <a:effectLst/>
                        <a:latin typeface="+mn-lt"/>
                      </a:endParaRPr>
                    </a:p>
                  </a:txBody>
                  <a:tcPr marL="14695" marR="14695" marT="2563" marB="0" anchor="b"/>
                </a:tc>
                <a:tc>
                  <a:txBody>
                    <a:bodyPr/>
                    <a:lstStyle/>
                    <a:p>
                      <a:pPr algn="just">
                        <a:lnSpc>
                          <a:spcPct val="150000"/>
                        </a:lnSpc>
                      </a:pPr>
                      <a:r>
                        <a:rPr lang="en-GB" sz="1600">
                          <a:effectLst/>
                        </a:rPr>
                        <a:t>24-Apr-15</a:t>
                      </a:r>
                      <a:endParaRPr lang="en-ZA" sz="1600">
                        <a:effectLst/>
                        <a:latin typeface="+mn-lt"/>
                      </a:endParaRPr>
                    </a:p>
                  </a:txBody>
                  <a:tcPr marL="14695" marR="14695" marT="2563" marB="0"/>
                </a:tc>
              </a:tr>
              <a:tr h="143051">
                <a:tc>
                  <a:txBody>
                    <a:bodyPr/>
                    <a:lstStyle/>
                    <a:p>
                      <a:pPr algn="just">
                        <a:lnSpc>
                          <a:spcPct val="150000"/>
                        </a:lnSpc>
                      </a:pPr>
                      <a:r>
                        <a:rPr lang="en-GB" sz="1600">
                          <a:effectLst/>
                        </a:rPr>
                        <a:t>Illovo Sugar (Noodsberg Sugar Mill)</a:t>
                      </a:r>
                      <a:endParaRPr lang="en-ZA" sz="1600">
                        <a:effectLst/>
                        <a:latin typeface="+mn-lt"/>
                      </a:endParaRPr>
                    </a:p>
                  </a:txBody>
                  <a:tcPr marL="14695" marR="14695" marT="2563" marB="0"/>
                </a:tc>
                <a:tc>
                  <a:txBody>
                    <a:bodyPr/>
                    <a:lstStyle/>
                    <a:p>
                      <a:pPr algn="just">
                        <a:lnSpc>
                          <a:spcPct val="150000"/>
                        </a:lnSpc>
                      </a:pPr>
                      <a:r>
                        <a:rPr lang="en-GB" sz="1600" dirty="0" smtClean="0">
                          <a:effectLst/>
                        </a:rPr>
                        <a:t>Kwazulu-Natal</a:t>
                      </a:r>
                      <a:r>
                        <a:rPr lang="en-GB" sz="1600" baseline="0" dirty="0" smtClean="0">
                          <a:effectLst/>
                        </a:rPr>
                        <a:t> </a:t>
                      </a:r>
                      <a:endParaRPr lang="en-ZA" sz="1600" dirty="0">
                        <a:effectLst/>
                        <a:latin typeface="+mn-lt"/>
                      </a:endParaRPr>
                    </a:p>
                  </a:txBody>
                  <a:tcPr marL="14695" marR="14695" marT="2563" marB="0" anchor="b"/>
                </a:tc>
                <a:tc>
                  <a:txBody>
                    <a:bodyPr/>
                    <a:lstStyle/>
                    <a:p>
                      <a:pPr algn="just">
                        <a:lnSpc>
                          <a:spcPct val="150000"/>
                        </a:lnSpc>
                      </a:pPr>
                      <a:r>
                        <a:rPr lang="en-GB" sz="1600">
                          <a:effectLst/>
                        </a:rPr>
                        <a:t>Umgungundlovu District Municiplality</a:t>
                      </a:r>
                      <a:endParaRPr lang="en-ZA" sz="1600">
                        <a:effectLst/>
                        <a:latin typeface="+mn-lt"/>
                      </a:endParaRPr>
                    </a:p>
                  </a:txBody>
                  <a:tcPr marL="14695" marR="14695" marT="2563" marB="0" anchor="b"/>
                </a:tc>
                <a:tc>
                  <a:txBody>
                    <a:bodyPr/>
                    <a:lstStyle/>
                    <a:p>
                      <a:pPr algn="just">
                        <a:lnSpc>
                          <a:spcPct val="150000"/>
                        </a:lnSpc>
                      </a:pPr>
                      <a:r>
                        <a:rPr lang="en-GB" sz="1600">
                          <a:effectLst/>
                        </a:rPr>
                        <a:t>N/A</a:t>
                      </a:r>
                      <a:endParaRPr lang="en-ZA" sz="1600">
                        <a:effectLst/>
                        <a:latin typeface="+mn-lt"/>
                      </a:endParaRPr>
                    </a:p>
                  </a:txBody>
                  <a:tcPr marL="14695" marR="14695" marT="2563" marB="0" anchor="b"/>
                </a:tc>
                <a:tc>
                  <a:txBody>
                    <a:bodyPr/>
                    <a:lstStyle/>
                    <a:p>
                      <a:pPr algn="just">
                        <a:lnSpc>
                          <a:spcPct val="150000"/>
                        </a:lnSpc>
                      </a:pPr>
                      <a:r>
                        <a:rPr lang="en-GB" sz="1600">
                          <a:effectLst/>
                        </a:rPr>
                        <a:t>03-Jul-15</a:t>
                      </a:r>
                      <a:endParaRPr lang="en-ZA" sz="1600">
                        <a:effectLst/>
                        <a:latin typeface="+mn-lt"/>
                      </a:endParaRPr>
                    </a:p>
                  </a:txBody>
                  <a:tcPr marL="14695" marR="14695" marT="2563" marB="0"/>
                </a:tc>
              </a:tr>
              <a:tr h="73514">
                <a:tc>
                  <a:txBody>
                    <a:bodyPr/>
                    <a:lstStyle/>
                    <a:p>
                      <a:pPr algn="just">
                        <a:lnSpc>
                          <a:spcPct val="150000"/>
                        </a:lnSpc>
                      </a:pPr>
                      <a:r>
                        <a:rPr lang="en-GB" sz="1600">
                          <a:effectLst/>
                        </a:rPr>
                        <a:t>Illovo Sugar (Sezela Sugar Mill)</a:t>
                      </a:r>
                      <a:endParaRPr lang="en-ZA" sz="1600">
                        <a:effectLst/>
                        <a:latin typeface="+mn-lt"/>
                      </a:endParaRPr>
                    </a:p>
                  </a:txBody>
                  <a:tcPr marL="14695" marR="14695" marT="2563" marB="0"/>
                </a:tc>
                <a:tc>
                  <a:txBody>
                    <a:bodyPr/>
                    <a:lstStyle/>
                    <a:p>
                      <a:pPr algn="just">
                        <a:lnSpc>
                          <a:spcPct val="150000"/>
                        </a:lnSpc>
                      </a:pPr>
                      <a:r>
                        <a:rPr lang="en-GB" sz="1600" dirty="0" smtClean="0">
                          <a:effectLst/>
                        </a:rPr>
                        <a:t>Kwazulu-Natal</a:t>
                      </a:r>
                      <a:endParaRPr lang="en-ZA" sz="1600" dirty="0">
                        <a:effectLst/>
                        <a:latin typeface="+mn-lt"/>
                      </a:endParaRPr>
                    </a:p>
                  </a:txBody>
                  <a:tcPr marL="14695" marR="14695" marT="2563" marB="0" anchor="b"/>
                </a:tc>
                <a:tc>
                  <a:txBody>
                    <a:bodyPr/>
                    <a:lstStyle/>
                    <a:p>
                      <a:pPr algn="just">
                        <a:lnSpc>
                          <a:spcPct val="150000"/>
                        </a:lnSpc>
                      </a:pPr>
                      <a:r>
                        <a:rPr lang="en-GB" sz="1600">
                          <a:effectLst/>
                        </a:rPr>
                        <a:t>Ugu District Municipality</a:t>
                      </a:r>
                      <a:endParaRPr lang="en-ZA" sz="1600">
                        <a:effectLst/>
                        <a:latin typeface="+mn-lt"/>
                      </a:endParaRPr>
                    </a:p>
                  </a:txBody>
                  <a:tcPr marL="14695" marR="14695" marT="2563" marB="0" anchor="b"/>
                </a:tc>
                <a:tc>
                  <a:txBody>
                    <a:bodyPr/>
                    <a:lstStyle/>
                    <a:p>
                      <a:pPr algn="just">
                        <a:lnSpc>
                          <a:spcPct val="150000"/>
                        </a:lnSpc>
                      </a:pPr>
                      <a:r>
                        <a:rPr lang="en-GB" sz="1600">
                          <a:effectLst/>
                        </a:rPr>
                        <a:t>N/A</a:t>
                      </a:r>
                      <a:endParaRPr lang="en-ZA" sz="1600">
                        <a:effectLst/>
                        <a:latin typeface="+mn-lt"/>
                      </a:endParaRPr>
                    </a:p>
                  </a:txBody>
                  <a:tcPr marL="14695" marR="14695" marT="2563" marB="0" anchor="b"/>
                </a:tc>
                <a:tc>
                  <a:txBody>
                    <a:bodyPr/>
                    <a:lstStyle/>
                    <a:p>
                      <a:pPr algn="just">
                        <a:lnSpc>
                          <a:spcPct val="150000"/>
                        </a:lnSpc>
                      </a:pPr>
                      <a:r>
                        <a:rPr lang="en-GB" sz="1600">
                          <a:effectLst/>
                        </a:rPr>
                        <a:t>03-Jul-15</a:t>
                      </a:r>
                      <a:endParaRPr lang="en-ZA" sz="1600">
                        <a:effectLst/>
                        <a:latin typeface="+mn-lt"/>
                      </a:endParaRPr>
                    </a:p>
                  </a:txBody>
                  <a:tcPr marL="14695" marR="14695" marT="2563" marB="0"/>
                </a:tc>
              </a:tr>
              <a:tr h="143051">
                <a:tc>
                  <a:txBody>
                    <a:bodyPr/>
                    <a:lstStyle/>
                    <a:p>
                      <a:pPr algn="just">
                        <a:lnSpc>
                          <a:spcPct val="150000"/>
                        </a:lnSpc>
                      </a:pPr>
                      <a:r>
                        <a:rPr lang="en-GB" sz="1600">
                          <a:effectLst/>
                        </a:rPr>
                        <a:t>Sasol South Africa (Pty) Ltd (Secunda Synfuels Operations)</a:t>
                      </a:r>
                      <a:endParaRPr lang="en-ZA" sz="1600">
                        <a:effectLst/>
                        <a:latin typeface="+mn-lt"/>
                      </a:endParaRPr>
                    </a:p>
                  </a:txBody>
                  <a:tcPr marL="14695" marR="14695" marT="2563" marB="0"/>
                </a:tc>
                <a:tc>
                  <a:txBody>
                    <a:bodyPr/>
                    <a:lstStyle/>
                    <a:p>
                      <a:pPr algn="just">
                        <a:lnSpc>
                          <a:spcPct val="150000"/>
                        </a:lnSpc>
                      </a:pPr>
                      <a:r>
                        <a:rPr lang="en-GB" sz="1600" dirty="0" smtClean="0">
                          <a:effectLst/>
                        </a:rPr>
                        <a:t>Mpumalanga</a:t>
                      </a:r>
                      <a:endParaRPr lang="en-ZA" sz="1600" dirty="0">
                        <a:effectLst/>
                        <a:latin typeface="+mn-lt"/>
                      </a:endParaRPr>
                    </a:p>
                  </a:txBody>
                  <a:tcPr marL="14695" marR="14695" marT="2563" marB="0" anchor="b"/>
                </a:tc>
                <a:tc>
                  <a:txBody>
                    <a:bodyPr/>
                    <a:lstStyle/>
                    <a:p>
                      <a:pPr algn="just">
                        <a:lnSpc>
                          <a:spcPct val="150000"/>
                        </a:lnSpc>
                      </a:pPr>
                      <a:r>
                        <a:rPr lang="en-GB" sz="1600">
                          <a:effectLst/>
                        </a:rPr>
                        <a:t>Gert  Sibande D. Municipality</a:t>
                      </a:r>
                      <a:endParaRPr lang="en-ZA" sz="1600">
                        <a:effectLst/>
                        <a:latin typeface="+mn-lt"/>
                      </a:endParaRPr>
                    </a:p>
                  </a:txBody>
                  <a:tcPr marL="14695" marR="14695" marT="2563" marB="0" anchor="b"/>
                </a:tc>
                <a:tc>
                  <a:txBody>
                    <a:bodyPr/>
                    <a:lstStyle/>
                    <a:p>
                      <a:pPr algn="just">
                        <a:lnSpc>
                          <a:spcPct val="150000"/>
                        </a:lnSpc>
                      </a:pPr>
                      <a:r>
                        <a:rPr lang="en-GB" sz="1600">
                          <a:effectLst/>
                        </a:rPr>
                        <a:t>HPA</a:t>
                      </a:r>
                      <a:endParaRPr lang="en-ZA" sz="1600">
                        <a:effectLst/>
                        <a:latin typeface="+mn-lt"/>
                      </a:endParaRPr>
                    </a:p>
                  </a:txBody>
                  <a:tcPr marL="14695" marR="14695" marT="2563" marB="0" anchor="b"/>
                </a:tc>
                <a:tc>
                  <a:txBody>
                    <a:bodyPr/>
                    <a:lstStyle/>
                    <a:p>
                      <a:pPr algn="just">
                        <a:lnSpc>
                          <a:spcPct val="150000"/>
                        </a:lnSpc>
                      </a:pPr>
                      <a:r>
                        <a:rPr lang="en-GB" sz="1600">
                          <a:effectLst/>
                        </a:rPr>
                        <a:t>04-Jul-16</a:t>
                      </a:r>
                      <a:endParaRPr lang="en-ZA" sz="1600">
                        <a:effectLst/>
                        <a:latin typeface="+mn-lt"/>
                      </a:endParaRPr>
                    </a:p>
                  </a:txBody>
                  <a:tcPr marL="14695" marR="14695" marT="2563" marB="0"/>
                </a:tc>
              </a:tr>
              <a:tr h="143051">
                <a:tc>
                  <a:txBody>
                    <a:bodyPr/>
                    <a:lstStyle/>
                    <a:p>
                      <a:pPr algn="just">
                        <a:lnSpc>
                          <a:spcPct val="150000"/>
                        </a:lnSpc>
                      </a:pPr>
                      <a:r>
                        <a:rPr lang="en-GB" sz="1600">
                          <a:effectLst/>
                        </a:rPr>
                        <a:t>PPC Limited (PPC De Hoek)</a:t>
                      </a:r>
                      <a:endParaRPr lang="en-ZA" sz="1600">
                        <a:effectLst/>
                        <a:latin typeface="+mn-lt"/>
                      </a:endParaRPr>
                    </a:p>
                  </a:txBody>
                  <a:tcPr marL="14695" marR="14695" marT="2563" marB="0"/>
                </a:tc>
                <a:tc>
                  <a:txBody>
                    <a:bodyPr/>
                    <a:lstStyle/>
                    <a:p>
                      <a:pPr algn="just">
                        <a:lnSpc>
                          <a:spcPct val="150000"/>
                        </a:lnSpc>
                      </a:pPr>
                      <a:r>
                        <a:rPr lang="en-GB" sz="1600" dirty="0" smtClean="0">
                          <a:effectLst/>
                        </a:rPr>
                        <a:t>Western Cape</a:t>
                      </a:r>
                      <a:endParaRPr lang="en-ZA" sz="1600" dirty="0">
                        <a:effectLst/>
                        <a:latin typeface="+mn-lt"/>
                      </a:endParaRPr>
                    </a:p>
                  </a:txBody>
                  <a:tcPr marL="14695" marR="14695" marT="2563" marB="0" anchor="b"/>
                </a:tc>
                <a:tc>
                  <a:txBody>
                    <a:bodyPr/>
                    <a:lstStyle/>
                    <a:p>
                      <a:pPr algn="just">
                        <a:lnSpc>
                          <a:spcPct val="150000"/>
                        </a:lnSpc>
                      </a:pPr>
                      <a:r>
                        <a:rPr lang="en-GB" sz="1600">
                          <a:effectLst/>
                        </a:rPr>
                        <a:t>West Coast District Municipality</a:t>
                      </a:r>
                      <a:endParaRPr lang="en-ZA" sz="1600">
                        <a:effectLst/>
                        <a:latin typeface="+mn-lt"/>
                      </a:endParaRPr>
                    </a:p>
                  </a:txBody>
                  <a:tcPr marL="14695" marR="14695" marT="2563" marB="0" anchor="b"/>
                </a:tc>
                <a:tc>
                  <a:txBody>
                    <a:bodyPr/>
                    <a:lstStyle/>
                    <a:p>
                      <a:pPr algn="just">
                        <a:lnSpc>
                          <a:spcPct val="150000"/>
                        </a:lnSpc>
                      </a:pPr>
                      <a:r>
                        <a:rPr lang="en-GB" sz="1600">
                          <a:effectLst/>
                        </a:rPr>
                        <a:t>N/A</a:t>
                      </a:r>
                      <a:endParaRPr lang="en-ZA" sz="1600">
                        <a:effectLst/>
                        <a:latin typeface="+mn-lt"/>
                      </a:endParaRPr>
                    </a:p>
                  </a:txBody>
                  <a:tcPr marL="14695" marR="14695" marT="2563" marB="0" anchor="b"/>
                </a:tc>
                <a:tc>
                  <a:txBody>
                    <a:bodyPr/>
                    <a:lstStyle/>
                    <a:p>
                      <a:pPr algn="just">
                        <a:lnSpc>
                          <a:spcPct val="150000"/>
                        </a:lnSpc>
                      </a:pPr>
                      <a:r>
                        <a:rPr lang="en-GB" sz="1600">
                          <a:effectLst/>
                        </a:rPr>
                        <a:t>19-Aug-16</a:t>
                      </a:r>
                      <a:endParaRPr lang="en-ZA" sz="1600">
                        <a:effectLst/>
                        <a:latin typeface="+mn-lt"/>
                      </a:endParaRPr>
                    </a:p>
                  </a:txBody>
                  <a:tcPr marL="14695" marR="14695" marT="2563" marB="0"/>
                </a:tc>
              </a:tr>
              <a:tr h="143051">
                <a:tc>
                  <a:txBody>
                    <a:bodyPr/>
                    <a:lstStyle/>
                    <a:p>
                      <a:pPr algn="just">
                        <a:lnSpc>
                          <a:spcPct val="150000"/>
                        </a:lnSpc>
                      </a:pPr>
                      <a:r>
                        <a:rPr lang="en-GB" sz="1600">
                          <a:effectLst/>
                        </a:rPr>
                        <a:t>Shell Port Elizabeth Terminal</a:t>
                      </a:r>
                      <a:endParaRPr lang="en-ZA" sz="1600">
                        <a:effectLst/>
                        <a:latin typeface="+mn-lt"/>
                      </a:endParaRPr>
                    </a:p>
                  </a:txBody>
                  <a:tcPr marL="14695" marR="14695" marT="2563" marB="0"/>
                </a:tc>
                <a:tc>
                  <a:txBody>
                    <a:bodyPr/>
                    <a:lstStyle/>
                    <a:p>
                      <a:pPr algn="just">
                        <a:lnSpc>
                          <a:spcPct val="150000"/>
                        </a:lnSpc>
                      </a:pPr>
                      <a:r>
                        <a:rPr lang="en-GB" sz="1600" dirty="0" smtClean="0">
                          <a:effectLst/>
                        </a:rPr>
                        <a:t>Eastern</a:t>
                      </a:r>
                      <a:r>
                        <a:rPr lang="en-GB" sz="1600" baseline="0" dirty="0" smtClean="0">
                          <a:effectLst/>
                        </a:rPr>
                        <a:t> Cape</a:t>
                      </a:r>
                      <a:endParaRPr lang="en-ZA" sz="1600" dirty="0">
                        <a:effectLst/>
                        <a:latin typeface="+mn-lt"/>
                      </a:endParaRPr>
                    </a:p>
                  </a:txBody>
                  <a:tcPr marL="14695" marR="14695" marT="2563" marB="0" anchor="b"/>
                </a:tc>
                <a:tc>
                  <a:txBody>
                    <a:bodyPr/>
                    <a:lstStyle/>
                    <a:p>
                      <a:pPr algn="just">
                        <a:lnSpc>
                          <a:spcPct val="150000"/>
                        </a:lnSpc>
                      </a:pPr>
                      <a:r>
                        <a:rPr lang="en-GB" sz="1600">
                          <a:effectLst/>
                        </a:rPr>
                        <a:t>Nelson Mandela Bay Municipality</a:t>
                      </a:r>
                      <a:endParaRPr lang="en-ZA" sz="1600">
                        <a:effectLst/>
                        <a:latin typeface="+mn-lt"/>
                      </a:endParaRPr>
                    </a:p>
                  </a:txBody>
                  <a:tcPr marL="14695" marR="14695" marT="2563" marB="0" anchor="b"/>
                </a:tc>
                <a:tc>
                  <a:txBody>
                    <a:bodyPr/>
                    <a:lstStyle/>
                    <a:p>
                      <a:pPr algn="just">
                        <a:lnSpc>
                          <a:spcPct val="150000"/>
                        </a:lnSpc>
                      </a:pPr>
                      <a:r>
                        <a:rPr lang="en-GB" sz="1600">
                          <a:effectLst/>
                        </a:rPr>
                        <a:t>N/A</a:t>
                      </a:r>
                      <a:endParaRPr lang="en-ZA" sz="1600">
                        <a:effectLst/>
                        <a:latin typeface="+mn-lt"/>
                      </a:endParaRPr>
                    </a:p>
                  </a:txBody>
                  <a:tcPr marL="14695" marR="14695" marT="2563" marB="0" anchor="b"/>
                </a:tc>
                <a:tc>
                  <a:txBody>
                    <a:bodyPr/>
                    <a:lstStyle/>
                    <a:p>
                      <a:pPr algn="just">
                        <a:lnSpc>
                          <a:spcPct val="150000"/>
                        </a:lnSpc>
                      </a:pPr>
                      <a:r>
                        <a:rPr lang="en-GB" sz="1600" dirty="0">
                          <a:effectLst/>
                        </a:rPr>
                        <a:t>24-Aug-16</a:t>
                      </a:r>
                      <a:endParaRPr lang="en-ZA" sz="1600" dirty="0">
                        <a:effectLst/>
                        <a:latin typeface="+mn-lt"/>
                      </a:endParaRPr>
                    </a:p>
                  </a:txBody>
                  <a:tcPr marL="14695" marR="14695" marT="2563" marB="0"/>
                </a:tc>
              </a:tr>
            </a:tbl>
          </a:graphicData>
        </a:graphic>
      </p:graphicFrame>
    </p:spTree>
    <p:extLst>
      <p:ext uri="{BB962C8B-B14F-4D97-AF65-F5344CB8AC3E}">
        <p14:creationId xmlns:p14="http://schemas.microsoft.com/office/powerpoint/2010/main" xmlns="" val="27834957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7104" y="-304800"/>
            <a:ext cx="7799696" cy="1143000"/>
          </a:xfrm>
        </p:spPr>
        <p:txBody>
          <a:bodyPr>
            <a:normAutofit/>
          </a:bodyPr>
          <a:lstStyle/>
          <a:p>
            <a:r>
              <a:rPr lang="en-ZA" sz="2800" b="1" dirty="0" smtClean="0">
                <a:solidFill>
                  <a:schemeClr val="bg1"/>
                </a:solidFill>
              </a:rPr>
              <a:t>Applications Received</a:t>
            </a:r>
            <a:endParaRPr lang="en-ZA" sz="2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852430582"/>
              </p:ext>
            </p:extLst>
          </p:nvPr>
        </p:nvGraphicFramePr>
        <p:xfrm>
          <a:off x="166195" y="770019"/>
          <a:ext cx="8820148" cy="5872664"/>
        </p:xfrm>
        <a:graphic>
          <a:graphicData uri="http://schemas.openxmlformats.org/drawingml/2006/table">
            <a:tbl>
              <a:tblPr>
                <a:tableStyleId>{3C2FFA5D-87B4-456A-9821-1D502468CF0F}</a:tableStyleId>
              </a:tblPr>
              <a:tblGrid>
                <a:gridCol w="2671598"/>
                <a:gridCol w="1382235"/>
                <a:gridCol w="1947451"/>
                <a:gridCol w="1107997"/>
                <a:gridCol w="1710867"/>
              </a:tblGrid>
              <a:tr h="143051">
                <a:tc>
                  <a:txBody>
                    <a:bodyPr/>
                    <a:lstStyle/>
                    <a:p>
                      <a:pPr algn="just">
                        <a:lnSpc>
                          <a:spcPct val="150000"/>
                        </a:lnSpc>
                      </a:pPr>
                      <a:r>
                        <a:rPr lang="en-GB" sz="1600" b="1" dirty="0">
                          <a:effectLst/>
                        </a:rPr>
                        <a:t>Facility</a:t>
                      </a:r>
                      <a:endParaRPr lang="en-ZA" sz="1600" b="1" dirty="0">
                        <a:effectLst/>
                        <a:latin typeface="+mn-lt"/>
                      </a:endParaRPr>
                    </a:p>
                  </a:txBody>
                  <a:tcPr marL="17600" marR="17600" marT="2563" marB="0"/>
                </a:tc>
                <a:tc>
                  <a:txBody>
                    <a:bodyPr/>
                    <a:lstStyle/>
                    <a:p>
                      <a:pPr algn="just">
                        <a:lnSpc>
                          <a:spcPct val="150000"/>
                        </a:lnSpc>
                      </a:pPr>
                      <a:r>
                        <a:rPr lang="en-GB" sz="1600" b="1">
                          <a:effectLst/>
                        </a:rPr>
                        <a:t>Province</a:t>
                      </a:r>
                      <a:endParaRPr lang="en-ZA" sz="1600" b="1">
                        <a:effectLst/>
                        <a:latin typeface="+mn-lt"/>
                      </a:endParaRPr>
                    </a:p>
                  </a:txBody>
                  <a:tcPr marL="17600" marR="17600" marT="2563" marB="0"/>
                </a:tc>
                <a:tc>
                  <a:txBody>
                    <a:bodyPr/>
                    <a:lstStyle/>
                    <a:p>
                      <a:pPr algn="just">
                        <a:lnSpc>
                          <a:spcPct val="150000"/>
                        </a:lnSpc>
                      </a:pPr>
                      <a:r>
                        <a:rPr lang="en-US" sz="1600" b="1">
                          <a:effectLst/>
                        </a:rPr>
                        <a:t>Licencing Authority</a:t>
                      </a:r>
                      <a:endParaRPr lang="en-ZA" sz="1600" b="1">
                        <a:effectLst/>
                        <a:latin typeface="+mn-lt"/>
                      </a:endParaRPr>
                    </a:p>
                  </a:txBody>
                  <a:tcPr marL="17600" marR="17600" marT="2563" marB="0"/>
                </a:tc>
                <a:tc>
                  <a:txBody>
                    <a:bodyPr/>
                    <a:lstStyle/>
                    <a:p>
                      <a:pPr algn="just">
                        <a:lnSpc>
                          <a:spcPct val="150000"/>
                        </a:lnSpc>
                      </a:pPr>
                      <a:r>
                        <a:rPr lang="en-US" sz="1600" b="1">
                          <a:effectLst/>
                        </a:rPr>
                        <a:t>Priority Area</a:t>
                      </a:r>
                      <a:endParaRPr lang="en-ZA" sz="1600" b="1">
                        <a:effectLst/>
                        <a:latin typeface="+mn-lt"/>
                      </a:endParaRPr>
                    </a:p>
                  </a:txBody>
                  <a:tcPr marL="17600" marR="17600" marT="2563" marB="0"/>
                </a:tc>
                <a:tc>
                  <a:txBody>
                    <a:bodyPr/>
                    <a:lstStyle/>
                    <a:p>
                      <a:pPr algn="just">
                        <a:lnSpc>
                          <a:spcPct val="150000"/>
                        </a:lnSpc>
                      </a:pPr>
                      <a:r>
                        <a:rPr lang="en-GB" sz="1600" b="1" dirty="0">
                          <a:effectLst/>
                        </a:rPr>
                        <a:t>Date application received</a:t>
                      </a:r>
                      <a:endParaRPr lang="en-ZA" sz="1600" b="1" dirty="0">
                        <a:effectLst/>
                        <a:latin typeface="+mn-lt"/>
                      </a:endParaRPr>
                    </a:p>
                  </a:txBody>
                  <a:tcPr marL="17600" marR="17600" marT="2563" marB="0"/>
                </a:tc>
              </a:tr>
              <a:tr h="143051">
                <a:tc>
                  <a:txBody>
                    <a:bodyPr/>
                    <a:lstStyle/>
                    <a:p>
                      <a:pPr algn="just">
                        <a:lnSpc>
                          <a:spcPct val="150000"/>
                        </a:lnSpc>
                      </a:pPr>
                      <a:r>
                        <a:rPr lang="en-GB" sz="1600" dirty="0" err="1">
                          <a:effectLst/>
                        </a:rPr>
                        <a:t>Palabora</a:t>
                      </a:r>
                      <a:r>
                        <a:rPr lang="en-GB" sz="1600" dirty="0">
                          <a:effectLst/>
                        </a:rPr>
                        <a:t> Copper Pty Ltd (</a:t>
                      </a:r>
                      <a:r>
                        <a:rPr lang="en-GB" sz="1600" dirty="0" err="1" smtClean="0">
                          <a:effectLst/>
                        </a:rPr>
                        <a:t>Palabora</a:t>
                      </a:r>
                      <a:r>
                        <a:rPr lang="en-GB" sz="1600" dirty="0" smtClean="0">
                          <a:effectLst/>
                        </a:rPr>
                        <a:t> </a:t>
                      </a:r>
                      <a:r>
                        <a:rPr lang="en-GB" sz="1600" dirty="0">
                          <a:effectLst/>
                        </a:rPr>
                        <a:t>Mining Company) </a:t>
                      </a:r>
                      <a:endParaRPr lang="en-ZA" sz="1600" dirty="0">
                        <a:effectLst/>
                        <a:latin typeface="+mn-lt"/>
                      </a:endParaRPr>
                    </a:p>
                  </a:txBody>
                  <a:tcPr marL="14695" marR="14695" marT="2563" marB="0"/>
                </a:tc>
                <a:tc>
                  <a:txBody>
                    <a:bodyPr/>
                    <a:lstStyle/>
                    <a:p>
                      <a:pPr algn="just">
                        <a:lnSpc>
                          <a:spcPct val="150000"/>
                        </a:lnSpc>
                      </a:pPr>
                      <a:r>
                        <a:rPr lang="en-GB" sz="1600" dirty="0" smtClean="0">
                          <a:effectLst/>
                        </a:rPr>
                        <a:t>Limpopo</a:t>
                      </a:r>
                      <a:endParaRPr lang="en-ZA" sz="1600" dirty="0">
                        <a:effectLst/>
                        <a:latin typeface="+mn-lt"/>
                      </a:endParaRPr>
                    </a:p>
                  </a:txBody>
                  <a:tcPr marL="14695" marR="14695" marT="2563" marB="0" anchor="b"/>
                </a:tc>
                <a:tc>
                  <a:txBody>
                    <a:bodyPr/>
                    <a:lstStyle/>
                    <a:p>
                      <a:pPr algn="just">
                        <a:lnSpc>
                          <a:spcPct val="150000"/>
                        </a:lnSpc>
                      </a:pPr>
                      <a:r>
                        <a:rPr lang="en-GB" sz="1600">
                          <a:effectLst/>
                        </a:rPr>
                        <a:t>Mopani District Municipality</a:t>
                      </a:r>
                      <a:endParaRPr lang="en-ZA" sz="1600">
                        <a:effectLst/>
                        <a:latin typeface="+mn-lt"/>
                      </a:endParaRPr>
                    </a:p>
                  </a:txBody>
                  <a:tcPr marL="14695" marR="14695" marT="2563" marB="0" anchor="b"/>
                </a:tc>
                <a:tc>
                  <a:txBody>
                    <a:bodyPr/>
                    <a:lstStyle/>
                    <a:p>
                      <a:pPr algn="just">
                        <a:lnSpc>
                          <a:spcPct val="150000"/>
                        </a:lnSpc>
                      </a:pPr>
                      <a:r>
                        <a:rPr lang="en-GB" sz="1600">
                          <a:effectLst/>
                        </a:rPr>
                        <a:t>N/A</a:t>
                      </a:r>
                      <a:endParaRPr lang="en-ZA" sz="1600">
                        <a:effectLst/>
                        <a:latin typeface="+mn-lt"/>
                      </a:endParaRPr>
                    </a:p>
                  </a:txBody>
                  <a:tcPr marL="14695" marR="14695" marT="2563" marB="0" anchor="b"/>
                </a:tc>
                <a:tc>
                  <a:txBody>
                    <a:bodyPr/>
                    <a:lstStyle/>
                    <a:p>
                      <a:pPr algn="just">
                        <a:lnSpc>
                          <a:spcPct val="150000"/>
                        </a:lnSpc>
                      </a:pPr>
                      <a:r>
                        <a:rPr lang="en-GB" sz="1600">
                          <a:effectLst/>
                        </a:rPr>
                        <a:t>14-Dec-16</a:t>
                      </a:r>
                      <a:endParaRPr lang="en-ZA" sz="1600">
                        <a:effectLst/>
                        <a:latin typeface="+mn-lt"/>
                      </a:endParaRPr>
                    </a:p>
                  </a:txBody>
                  <a:tcPr marL="14695" marR="14695" marT="2563" marB="0"/>
                </a:tc>
              </a:tr>
              <a:tr h="143051">
                <a:tc>
                  <a:txBody>
                    <a:bodyPr/>
                    <a:lstStyle/>
                    <a:p>
                      <a:pPr algn="just">
                        <a:lnSpc>
                          <a:spcPct val="150000"/>
                        </a:lnSpc>
                      </a:pPr>
                      <a:r>
                        <a:rPr lang="en-GB" sz="1600">
                          <a:effectLst/>
                        </a:rPr>
                        <a:t>PPC Pty Ltd (Riebeeck plant)</a:t>
                      </a:r>
                      <a:endParaRPr lang="en-ZA" sz="1600">
                        <a:effectLst/>
                        <a:latin typeface="+mn-lt"/>
                      </a:endParaRPr>
                    </a:p>
                  </a:txBody>
                  <a:tcPr marL="14695" marR="14695" marT="2563" marB="0"/>
                </a:tc>
                <a:tc>
                  <a:txBody>
                    <a:bodyPr/>
                    <a:lstStyle/>
                    <a:p>
                      <a:pPr algn="just">
                        <a:lnSpc>
                          <a:spcPct val="150000"/>
                        </a:lnSpc>
                      </a:pPr>
                      <a:r>
                        <a:rPr lang="en-GB" sz="1600" dirty="0" smtClean="0">
                          <a:effectLst/>
                        </a:rPr>
                        <a:t>Western Cape</a:t>
                      </a:r>
                      <a:endParaRPr lang="en-ZA" sz="1600" dirty="0">
                        <a:effectLst/>
                        <a:latin typeface="+mn-lt"/>
                      </a:endParaRPr>
                    </a:p>
                  </a:txBody>
                  <a:tcPr marL="14695" marR="14695" marT="2563" marB="0" anchor="b"/>
                </a:tc>
                <a:tc>
                  <a:txBody>
                    <a:bodyPr/>
                    <a:lstStyle/>
                    <a:p>
                      <a:pPr algn="just">
                        <a:lnSpc>
                          <a:spcPct val="150000"/>
                        </a:lnSpc>
                      </a:pPr>
                      <a:r>
                        <a:rPr lang="en-GB" sz="1600">
                          <a:effectLst/>
                        </a:rPr>
                        <a:t>West Coast District Municipality</a:t>
                      </a:r>
                      <a:endParaRPr lang="en-ZA" sz="1600">
                        <a:effectLst/>
                        <a:latin typeface="+mn-lt"/>
                      </a:endParaRPr>
                    </a:p>
                  </a:txBody>
                  <a:tcPr marL="14695" marR="14695" marT="2563" marB="0" anchor="b"/>
                </a:tc>
                <a:tc>
                  <a:txBody>
                    <a:bodyPr/>
                    <a:lstStyle/>
                    <a:p>
                      <a:pPr algn="just">
                        <a:lnSpc>
                          <a:spcPct val="150000"/>
                        </a:lnSpc>
                      </a:pPr>
                      <a:r>
                        <a:rPr lang="en-GB" sz="1600">
                          <a:effectLst/>
                        </a:rPr>
                        <a:t>N/A</a:t>
                      </a:r>
                      <a:endParaRPr lang="en-ZA" sz="1600">
                        <a:effectLst/>
                        <a:latin typeface="+mn-lt"/>
                      </a:endParaRPr>
                    </a:p>
                  </a:txBody>
                  <a:tcPr marL="14695" marR="14695" marT="2563" marB="0" anchor="b"/>
                </a:tc>
                <a:tc>
                  <a:txBody>
                    <a:bodyPr/>
                    <a:lstStyle/>
                    <a:p>
                      <a:pPr algn="just">
                        <a:lnSpc>
                          <a:spcPct val="150000"/>
                        </a:lnSpc>
                      </a:pPr>
                      <a:r>
                        <a:rPr lang="en-GB" sz="1600">
                          <a:effectLst/>
                        </a:rPr>
                        <a:t>16-Feb-17</a:t>
                      </a:r>
                      <a:endParaRPr lang="en-ZA" sz="1600">
                        <a:effectLst/>
                        <a:latin typeface="+mn-lt"/>
                      </a:endParaRPr>
                    </a:p>
                  </a:txBody>
                  <a:tcPr marL="14695" marR="14695" marT="2563" marB="0"/>
                </a:tc>
              </a:tr>
              <a:tr h="143051">
                <a:tc>
                  <a:txBody>
                    <a:bodyPr/>
                    <a:lstStyle/>
                    <a:p>
                      <a:pPr algn="just">
                        <a:lnSpc>
                          <a:spcPct val="150000"/>
                        </a:lnSpc>
                      </a:pPr>
                      <a:r>
                        <a:rPr lang="en-GB" sz="1600">
                          <a:effectLst/>
                        </a:rPr>
                        <a:t>National Petroleum Refiners of SA (Pty) Limited (Natref)</a:t>
                      </a:r>
                      <a:endParaRPr lang="en-ZA" sz="1600">
                        <a:effectLst/>
                        <a:latin typeface="+mn-lt"/>
                      </a:endParaRPr>
                    </a:p>
                  </a:txBody>
                  <a:tcPr marL="14695" marR="14695" marT="2563" marB="0"/>
                </a:tc>
                <a:tc>
                  <a:txBody>
                    <a:bodyPr/>
                    <a:lstStyle/>
                    <a:p>
                      <a:pPr algn="just">
                        <a:lnSpc>
                          <a:spcPct val="150000"/>
                        </a:lnSpc>
                      </a:pPr>
                      <a:r>
                        <a:rPr lang="en-GB" sz="1600" dirty="0" smtClean="0">
                          <a:effectLst/>
                        </a:rPr>
                        <a:t>Free</a:t>
                      </a:r>
                      <a:r>
                        <a:rPr lang="en-GB" sz="1600" baseline="0" dirty="0" smtClean="0">
                          <a:effectLst/>
                        </a:rPr>
                        <a:t> State</a:t>
                      </a:r>
                      <a:endParaRPr lang="en-ZA" sz="1600" dirty="0">
                        <a:effectLst/>
                        <a:latin typeface="+mn-lt"/>
                      </a:endParaRPr>
                    </a:p>
                  </a:txBody>
                  <a:tcPr marL="14695" marR="14695" marT="2563" marB="0" anchor="b"/>
                </a:tc>
                <a:tc>
                  <a:txBody>
                    <a:bodyPr/>
                    <a:lstStyle/>
                    <a:p>
                      <a:pPr algn="just">
                        <a:lnSpc>
                          <a:spcPct val="150000"/>
                        </a:lnSpc>
                      </a:pPr>
                      <a:r>
                        <a:rPr lang="en-GB" sz="1600">
                          <a:effectLst/>
                        </a:rPr>
                        <a:t>Fezile Dabi District Municipality</a:t>
                      </a:r>
                      <a:endParaRPr lang="en-ZA" sz="1600">
                        <a:effectLst/>
                        <a:latin typeface="+mn-lt"/>
                      </a:endParaRPr>
                    </a:p>
                  </a:txBody>
                  <a:tcPr marL="14695" marR="14695" marT="2563" marB="0" anchor="b"/>
                </a:tc>
                <a:tc>
                  <a:txBody>
                    <a:bodyPr/>
                    <a:lstStyle/>
                    <a:p>
                      <a:pPr algn="just">
                        <a:lnSpc>
                          <a:spcPct val="150000"/>
                        </a:lnSpc>
                      </a:pPr>
                      <a:r>
                        <a:rPr lang="en-GB" sz="1600">
                          <a:effectLst/>
                        </a:rPr>
                        <a:t>VTAPA</a:t>
                      </a:r>
                      <a:endParaRPr lang="en-ZA" sz="1600">
                        <a:effectLst/>
                        <a:latin typeface="+mn-lt"/>
                      </a:endParaRPr>
                    </a:p>
                  </a:txBody>
                  <a:tcPr marL="14695" marR="14695" marT="2563" marB="0" anchor="b"/>
                </a:tc>
                <a:tc>
                  <a:txBody>
                    <a:bodyPr/>
                    <a:lstStyle/>
                    <a:p>
                      <a:pPr algn="just">
                        <a:lnSpc>
                          <a:spcPct val="150000"/>
                        </a:lnSpc>
                      </a:pPr>
                      <a:r>
                        <a:rPr lang="en-GB" sz="1600">
                          <a:effectLst/>
                        </a:rPr>
                        <a:t>31-Mar-17</a:t>
                      </a:r>
                      <a:endParaRPr lang="en-ZA" sz="1600">
                        <a:effectLst/>
                        <a:latin typeface="+mn-lt"/>
                      </a:endParaRPr>
                    </a:p>
                  </a:txBody>
                  <a:tcPr marL="14695" marR="14695" marT="2563" marB="0"/>
                </a:tc>
              </a:tr>
              <a:tr h="143051">
                <a:tc>
                  <a:txBody>
                    <a:bodyPr/>
                    <a:lstStyle/>
                    <a:p>
                      <a:pPr algn="just">
                        <a:lnSpc>
                          <a:spcPct val="150000"/>
                        </a:lnSpc>
                      </a:pPr>
                      <a:r>
                        <a:rPr lang="en-GB" sz="1600">
                          <a:effectLst/>
                        </a:rPr>
                        <a:t>Sasol South Africa (Pty) Ltd (Sasolburg Operations)</a:t>
                      </a:r>
                      <a:endParaRPr lang="en-ZA" sz="1600">
                        <a:effectLst/>
                        <a:latin typeface="+mn-lt"/>
                      </a:endParaRPr>
                    </a:p>
                  </a:txBody>
                  <a:tcPr marL="14695" marR="14695" marT="2563" marB="0"/>
                </a:tc>
                <a:tc>
                  <a:txBody>
                    <a:bodyPr/>
                    <a:lstStyle/>
                    <a:p>
                      <a:pPr algn="just">
                        <a:lnSpc>
                          <a:spcPct val="150000"/>
                        </a:lnSpc>
                      </a:pPr>
                      <a:r>
                        <a:rPr lang="en-GB" sz="1600" dirty="0" smtClean="0">
                          <a:effectLst/>
                        </a:rPr>
                        <a:t>Free</a:t>
                      </a:r>
                      <a:r>
                        <a:rPr lang="en-GB" sz="1600" baseline="0" dirty="0" smtClean="0">
                          <a:effectLst/>
                        </a:rPr>
                        <a:t> State</a:t>
                      </a:r>
                      <a:endParaRPr lang="en-ZA" sz="1600" dirty="0">
                        <a:effectLst/>
                        <a:latin typeface="+mn-lt"/>
                      </a:endParaRPr>
                    </a:p>
                  </a:txBody>
                  <a:tcPr marL="14695" marR="14695" marT="2563" marB="0" anchor="b"/>
                </a:tc>
                <a:tc>
                  <a:txBody>
                    <a:bodyPr/>
                    <a:lstStyle/>
                    <a:p>
                      <a:pPr algn="just">
                        <a:lnSpc>
                          <a:spcPct val="150000"/>
                        </a:lnSpc>
                      </a:pPr>
                      <a:r>
                        <a:rPr lang="en-GB" sz="1600">
                          <a:effectLst/>
                        </a:rPr>
                        <a:t>Fezile Dabi District Municipality</a:t>
                      </a:r>
                      <a:endParaRPr lang="en-ZA" sz="1600">
                        <a:effectLst/>
                        <a:latin typeface="+mn-lt"/>
                      </a:endParaRPr>
                    </a:p>
                  </a:txBody>
                  <a:tcPr marL="14695" marR="14695" marT="2563" marB="0" anchor="b"/>
                </a:tc>
                <a:tc>
                  <a:txBody>
                    <a:bodyPr/>
                    <a:lstStyle/>
                    <a:p>
                      <a:pPr algn="just">
                        <a:lnSpc>
                          <a:spcPct val="150000"/>
                        </a:lnSpc>
                      </a:pPr>
                      <a:r>
                        <a:rPr lang="en-GB" sz="1600">
                          <a:effectLst/>
                        </a:rPr>
                        <a:t>VTAPA</a:t>
                      </a:r>
                      <a:endParaRPr lang="en-ZA" sz="1600">
                        <a:effectLst/>
                        <a:latin typeface="+mn-lt"/>
                      </a:endParaRPr>
                    </a:p>
                  </a:txBody>
                  <a:tcPr marL="14695" marR="14695" marT="2563" marB="0" anchor="b"/>
                </a:tc>
                <a:tc>
                  <a:txBody>
                    <a:bodyPr/>
                    <a:lstStyle/>
                    <a:p>
                      <a:pPr algn="just">
                        <a:lnSpc>
                          <a:spcPct val="150000"/>
                        </a:lnSpc>
                      </a:pPr>
                      <a:r>
                        <a:rPr lang="en-GB" sz="1600">
                          <a:effectLst/>
                        </a:rPr>
                        <a:t>31-Mar-17</a:t>
                      </a:r>
                      <a:endParaRPr lang="en-ZA" sz="1600">
                        <a:effectLst/>
                        <a:latin typeface="+mn-lt"/>
                      </a:endParaRPr>
                    </a:p>
                  </a:txBody>
                  <a:tcPr marL="14695" marR="14695" marT="2563" marB="0"/>
                </a:tc>
              </a:tr>
              <a:tr h="143051">
                <a:tc>
                  <a:txBody>
                    <a:bodyPr/>
                    <a:lstStyle/>
                    <a:p>
                      <a:pPr algn="just">
                        <a:lnSpc>
                          <a:spcPct val="150000"/>
                        </a:lnSpc>
                      </a:pPr>
                      <a:r>
                        <a:rPr lang="en-GB" sz="1600">
                          <a:effectLst/>
                        </a:rPr>
                        <a:t>Sasol South Africa (Pty) Ltd (Secunda Synfuels Operations)</a:t>
                      </a:r>
                      <a:endParaRPr lang="en-ZA" sz="1600">
                        <a:effectLst/>
                        <a:latin typeface="+mn-lt"/>
                      </a:endParaRPr>
                    </a:p>
                  </a:txBody>
                  <a:tcPr marL="14695" marR="14695" marT="2563" marB="0"/>
                </a:tc>
                <a:tc>
                  <a:txBody>
                    <a:bodyPr/>
                    <a:lstStyle/>
                    <a:p>
                      <a:pPr algn="just">
                        <a:lnSpc>
                          <a:spcPct val="150000"/>
                        </a:lnSpc>
                      </a:pPr>
                      <a:r>
                        <a:rPr lang="en-GB" sz="1600" dirty="0" smtClean="0">
                          <a:effectLst/>
                        </a:rPr>
                        <a:t>Mpumalanga</a:t>
                      </a:r>
                      <a:endParaRPr lang="en-ZA" sz="1600" dirty="0">
                        <a:effectLst/>
                        <a:latin typeface="+mn-lt"/>
                      </a:endParaRPr>
                    </a:p>
                  </a:txBody>
                  <a:tcPr marL="14695" marR="14695" marT="2563" marB="0" anchor="b"/>
                </a:tc>
                <a:tc>
                  <a:txBody>
                    <a:bodyPr/>
                    <a:lstStyle/>
                    <a:p>
                      <a:pPr algn="just">
                        <a:lnSpc>
                          <a:spcPct val="150000"/>
                        </a:lnSpc>
                      </a:pPr>
                      <a:r>
                        <a:rPr lang="en-GB" sz="1600">
                          <a:effectLst/>
                        </a:rPr>
                        <a:t>Gert  Sibande D. Municipality</a:t>
                      </a:r>
                      <a:endParaRPr lang="en-ZA" sz="1600">
                        <a:effectLst/>
                        <a:latin typeface="+mn-lt"/>
                      </a:endParaRPr>
                    </a:p>
                  </a:txBody>
                  <a:tcPr marL="14695" marR="14695" marT="2563" marB="0" anchor="b"/>
                </a:tc>
                <a:tc>
                  <a:txBody>
                    <a:bodyPr/>
                    <a:lstStyle/>
                    <a:p>
                      <a:pPr algn="just">
                        <a:lnSpc>
                          <a:spcPct val="150000"/>
                        </a:lnSpc>
                      </a:pPr>
                      <a:r>
                        <a:rPr lang="en-GB" sz="1600">
                          <a:effectLst/>
                        </a:rPr>
                        <a:t>HPA</a:t>
                      </a:r>
                      <a:endParaRPr lang="en-ZA" sz="1600">
                        <a:effectLst/>
                        <a:latin typeface="+mn-lt"/>
                      </a:endParaRPr>
                    </a:p>
                  </a:txBody>
                  <a:tcPr marL="14695" marR="14695" marT="2563" marB="0" anchor="b"/>
                </a:tc>
                <a:tc>
                  <a:txBody>
                    <a:bodyPr/>
                    <a:lstStyle/>
                    <a:p>
                      <a:pPr algn="just">
                        <a:lnSpc>
                          <a:spcPct val="150000"/>
                        </a:lnSpc>
                      </a:pPr>
                      <a:r>
                        <a:rPr lang="en-GB" sz="1600">
                          <a:effectLst/>
                        </a:rPr>
                        <a:t>31-Mar-17</a:t>
                      </a:r>
                      <a:endParaRPr lang="en-ZA" sz="1600">
                        <a:effectLst/>
                        <a:latin typeface="+mn-lt"/>
                      </a:endParaRPr>
                    </a:p>
                  </a:txBody>
                  <a:tcPr marL="14695" marR="14695" marT="2563" marB="0"/>
                </a:tc>
              </a:tr>
              <a:tr h="143051">
                <a:tc>
                  <a:txBody>
                    <a:bodyPr/>
                    <a:lstStyle/>
                    <a:p>
                      <a:pPr algn="just">
                        <a:lnSpc>
                          <a:spcPct val="150000"/>
                        </a:lnSpc>
                      </a:pPr>
                      <a:r>
                        <a:rPr lang="en-GB" sz="1600">
                          <a:effectLst/>
                        </a:rPr>
                        <a:t>Eskom Holdings SOC Ltd (Matimba Power Station)</a:t>
                      </a:r>
                      <a:endParaRPr lang="en-ZA" sz="1600">
                        <a:effectLst/>
                        <a:latin typeface="+mn-lt"/>
                      </a:endParaRPr>
                    </a:p>
                  </a:txBody>
                  <a:tcPr marL="14695" marR="14695" marT="2563" marB="0"/>
                </a:tc>
                <a:tc>
                  <a:txBody>
                    <a:bodyPr/>
                    <a:lstStyle/>
                    <a:p>
                      <a:pPr algn="just">
                        <a:lnSpc>
                          <a:spcPct val="150000"/>
                        </a:lnSpc>
                      </a:pPr>
                      <a:r>
                        <a:rPr lang="en-GB" sz="1600" dirty="0" smtClean="0">
                          <a:effectLst/>
                        </a:rPr>
                        <a:t>Limpopo</a:t>
                      </a:r>
                      <a:endParaRPr lang="en-ZA" sz="1600" dirty="0">
                        <a:effectLst/>
                        <a:latin typeface="+mn-lt"/>
                      </a:endParaRPr>
                    </a:p>
                  </a:txBody>
                  <a:tcPr marL="14695" marR="14695" marT="2563" marB="0" anchor="b"/>
                </a:tc>
                <a:tc>
                  <a:txBody>
                    <a:bodyPr/>
                    <a:lstStyle/>
                    <a:p>
                      <a:pPr algn="just">
                        <a:lnSpc>
                          <a:spcPct val="150000"/>
                        </a:lnSpc>
                      </a:pPr>
                      <a:r>
                        <a:rPr lang="en-GB" sz="1600">
                          <a:effectLst/>
                        </a:rPr>
                        <a:t>Waterberg District Municipality</a:t>
                      </a:r>
                      <a:endParaRPr lang="en-ZA" sz="1600">
                        <a:effectLst/>
                        <a:latin typeface="+mn-lt"/>
                      </a:endParaRPr>
                    </a:p>
                  </a:txBody>
                  <a:tcPr marL="14695" marR="14695" marT="2563" marB="0" anchor="b"/>
                </a:tc>
                <a:tc>
                  <a:txBody>
                    <a:bodyPr/>
                    <a:lstStyle/>
                    <a:p>
                      <a:pPr algn="just">
                        <a:lnSpc>
                          <a:spcPct val="150000"/>
                        </a:lnSpc>
                      </a:pPr>
                      <a:r>
                        <a:rPr lang="en-GB" sz="1600">
                          <a:effectLst/>
                        </a:rPr>
                        <a:t>WBPA</a:t>
                      </a:r>
                      <a:endParaRPr lang="en-ZA" sz="1600">
                        <a:effectLst/>
                        <a:latin typeface="+mn-lt"/>
                      </a:endParaRPr>
                    </a:p>
                  </a:txBody>
                  <a:tcPr marL="14695" marR="14695" marT="2563" marB="0" anchor="b"/>
                </a:tc>
                <a:tc>
                  <a:txBody>
                    <a:bodyPr/>
                    <a:lstStyle/>
                    <a:p>
                      <a:pPr algn="just">
                        <a:lnSpc>
                          <a:spcPct val="150000"/>
                        </a:lnSpc>
                      </a:pPr>
                      <a:r>
                        <a:rPr lang="en-GB" sz="1600">
                          <a:effectLst/>
                        </a:rPr>
                        <a:t>16-Aug-17</a:t>
                      </a:r>
                      <a:endParaRPr lang="en-ZA" sz="1600">
                        <a:effectLst/>
                        <a:latin typeface="+mn-lt"/>
                      </a:endParaRPr>
                    </a:p>
                  </a:txBody>
                  <a:tcPr marL="14695" marR="14695" marT="2563" marB="0"/>
                </a:tc>
              </a:tr>
              <a:tr h="143051">
                <a:tc>
                  <a:txBody>
                    <a:bodyPr/>
                    <a:lstStyle/>
                    <a:p>
                      <a:pPr algn="just">
                        <a:lnSpc>
                          <a:spcPct val="150000"/>
                        </a:lnSpc>
                      </a:pPr>
                      <a:r>
                        <a:rPr lang="en-GB" sz="1600">
                          <a:effectLst/>
                        </a:rPr>
                        <a:t>Eskom Holdings SOC Ltd (Medupi Power Station)</a:t>
                      </a:r>
                      <a:endParaRPr lang="en-ZA" sz="1600">
                        <a:effectLst/>
                        <a:latin typeface="+mn-lt"/>
                      </a:endParaRPr>
                    </a:p>
                  </a:txBody>
                  <a:tcPr marL="14695" marR="14695" marT="2563" marB="0"/>
                </a:tc>
                <a:tc>
                  <a:txBody>
                    <a:bodyPr/>
                    <a:lstStyle/>
                    <a:p>
                      <a:pPr algn="just">
                        <a:lnSpc>
                          <a:spcPct val="150000"/>
                        </a:lnSpc>
                      </a:pPr>
                      <a:r>
                        <a:rPr lang="en-GB" sz="1600" dirty="0" smtClean="0">
                          <a:effectLst/>
                        </a:rPr>
                        <a:t>Limpopo</a:t>
                      </a:r>
                      <a:endParaRPr lang="en-ZA" sz="1600" dirty="0">
                        <a:effectLst/>
                        <a:latin typeface="+mn-lt"/>
                      </a:endParaRPr>
                    </a:p>
                  </a:txBody>
                  <a:tcPr marL="14695" marR="14695" marT="2563" marB="0" anchor="b"/>
                </a:tc>
                <a:tc>
                  <a:txBody>
                    <a:bodyPr/>
                    <a:lstStyle/>
                    <a:p>
                      <a:pPr algn="just">
                        <a:lnSpc>
                          <a:spcPct val="150000"/>
                        </a:lnSpc>
                      </a:pPr>
                      <a:r>
                        <a:rPr lang="en-GB" sz="1600">
                          <a:effectLst/>
                        </a:rPr>
                        <a:t>Waterberg District Municipality</a:t>
                      </a:r>
                      <a:endParaRPr lang="en-ZA" sz="1600">
                        <a:effectLst/>
                        <a:latin typeface="+mn-lt"/>
                      </a:endParaRPr>
                    </a:p>
                  </a:txBody>
                  <a:tcPr marL="14695" marR="14695" marT="2563" marB="0" anchor="b"/>
                </a:tc>
                <a:tc>
                  <a:txBody>
                    <a:bodyPr/>
                    <a:lstStyle/>
                    <a:p>
                      <a:pPr algn="just">
                        <a:lnSpc>
                          <a:spcPct val="150000"/>
                        </a:lnSpc>
                      </a:pPr>
                      <a:r>
                        <a:rPr lang="en-GB" sz="1600">
                          <a:effectLst/>
                        </a:rPr>
                        <a:t>WBPA</a:t>
                      </a:r>
                      <a:endParaRPr lang="en-ZA" sz="1600">
                        <a:effectLst/>
                        <a:latin typeface="+mn-lt"/>
                      </a:endParaRPr>
                    </a:p>
                  </a:txBody>
                  <a:tcPr marL="14695" marR="14695" marT="2563" marB="0" anchor="b"/>
                </a:tc>
                <a:tc>
                  <a:txBody>
                    <a:bodyPr/>
                    <a:lstStyle/>
                    <a:p>
                      <a:pPr algn="just">
                        <a:lnSpc>
                          <a:spcPct val="150000"/>
                        </a:lnSpc>
                      </a:pPr>
                      <a:r>
                        <a:rPr lang="en-GB" sz="1600" dirty="0">
                          <a:effectLst/>
                        </a:rPr>
                        <a:t>16-Aug-17</a:t>
                      </a:r>
                      <a:endParaRPr lang="en-ZA" sz="1600" dirty="0">
                        <a:effectLst/>
                        <a:latin typeface="+mn-lt"/>
                      </a:endParaRPr>
                    </a:p>
                  </a:txBody>
                  <a:tcPr marL="14695" marR="14695" marT="2563" marB="0"/>
                </a:tc>
              </a:tr>
            </a:tbl>
          </a:graphicData>
        </a:graphic>
      </p:graphicFrame>
    </p:spTree>
    <p:extLst>
      <p:ext uri="{BB962C8B-B14F-4D97-AF65-F5344CB8AC3E}">
        <p14:creationId xmlns:p14="http://schemas.microsoft.com/office/powerpoint/2010/main" xmlns="" val="27834957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normAutofit fontScale="90000"/>
          </a:bodyPr>
          <a:lstStyle/>
          <a:p>
            <a:pPr>
              <a:spcAft>
                <a:spcPts val="0"/>
              </a:spcAft>
            </a:pPr>
            <a:r>
              <a:rPr lang="en-US" sz="4000" b="1" dirty="0">
                <a:solidFill>
                  <a:srgbClr val="00B050"/>
                </a:solidFill>
              </a:rPr>
              <a:t>Justification &amp; Reasons for Postponement Application </a:t>
            </a:r>
            <a:endParaRPr lang="en-ZA" sz="4000" b="1" dirty="0">
              <a:solidFill>
                <a:srgbClr val="00B050"/>
              </a:solidFill>
              <a:ea typeface="Times New Roman"/>
            </a:endParaRPr>
          </a:p>
        </p:txBody>
      </p:sp>
    </p:spTree>
    <p:extLst>
      <p:ext uri="{BB962C8B-B14F-4D97-AF65-F5344CB8AC3E}">
        <p14:creationId xmlns:p14="http://schemas.microsoft.com/office/powerpoint/2010/main" xmlns="" val="4917912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8994" y="0"/>
            <a:ext cx="7677806" cy="518615"/>
          </a:xfrm>
        </p:spPr>
        <p:txBody>
          <a:bodyPr>
            <a:normAutofit/>
          </a:bodyPr>
          <a:lstStyle/>
          <a:p>
            <a:pPr algn="l"/>
            <a:r>
              <a:rPr lang="en-GB" sz="2800" b="1" dirty="0" smtClean="0">
                <a:solidFill>
                  <a:schemeClr val="bg1"/>
                </a:solidFill>
              </a:rPr>
              <a:t>Anglo American Platinum, Polokwane &amp; Mortimer</a:t>
            </a:r>
            <a:endParaRPr lang="en-ZA" sz="28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257242208"/>
              </p:ext>
            </p:extLst>
          </p:nvPr>
        </p:nvGraphicFramePr>
        <p:xfrm>
          <a:off x="126124" y="782182"/>
          <a:ext cx="8781392" cy="4397708"/>
        </p:xfrm>
        <a:graphic>
          <a:graphicData uri="http://schemas.openxmlformats.org/drawingml/2006/table">
            <a:tbl>
              <a:tblPr firstRow="1" firstCol="1" bandRow="1">
                <a:tableStyleId>{BC89EF96-8CEA-46FF-86C4-4CE0E7609802}</a:tableStyleId>
              </a:tblPr>
              <a:tblGrid>
                <a:gridCol w="1532606"/>
                <a:gridCol w="1091541"/>
                <a:gridCol w="954035"/>
                <a:gridCol w="3544390"/>
                <a:gridCol w="1658820"/>
              </a:tblGrid>
              <a:tr h="456882">
                <a:tc>
                  <a:txBody>
                    <a:bodyPr/>
                    <a:lstStyle/>
                    <a:p>
                      <a:pPr algn="just">
                        <a:spcAft>
                          <a:spcPts val="0"/>
                        </a:spcAft>
                      </a:pPr>
                      <a:r>
                        <a:rPr lang="en-US" sz="1800" dirty="0">
                          <a:effectLst/>
                        </a:rPr>
                        <a:t>Section 21 Category</a:t>
                      </a:r>
                      <a:endParaRPr lang="en-ZA" sz="1800" dirty="0">
                        <a:solidFill>
                          <a:schemeClr val="tx1"/>
                        </a:solidFill>
                        <a:effectLst/>
                        <a:latin typeface="+mn-lt"/>
                        <a:ea typeface="Times New Roman"/>
                      </a:endParaRPr>
                    </a:p>
                  </a:txBody>
                  <a:tcPr marL="57826" marR="57826" marT="8588" marB="0"/>
                </a:tc>
                <a:tc>
                  <a:txBody>
                    <a:bodyPr/>
                    <a:lstStyle/>
                    <a:p>
                      <a:pPr algn="just">
                        <a:spcAft>
                          <a:spcPts val="0"/>
                        </a:spcAft>
                      </a:pPr>
                      <a:r>
                        <a:rPr lang="en-US" sz="1800" dirty="0" smtClean="0">
                          <a:effectLst/>
                        </a:rPr>
                        <a:t>Period </a:t>
                      </a:r>
                      <a:r>
                        <a:rPr lang="en-US" sz="1800" dirty="0">
                          <a:effectLst/>
                        </a:rPr>
                        <a:t>Sought</a:t>
                      </a:r>
                      <a:endParaRPr lang="en-ZA" sz="1800" dirty="0">
                        <a:solidFill>
                          <a:schemeClr val="tx1"/>
                        </a:solidFill>
                        <a:effectLst/>
                        <a:latin typeface="+mn-lt"/>
                        <a:ea typeface="Times New Roman"/>
                      </a:endParaRPr>
                    </a:p>
                  </a:txBody>
                  <a:tcPr marL="57826" marR="57826" marT="8588" marB="0"/>
                </a:tc>
                <a:tc>
                  <a:txBody>
                    <a:bodyPr/>
                    <a:lstStyle/>
                    <a:p>
                      <a:pPr algn="just">
                        <a:spcAft>
                          <a:spcPts val="0"/>
                        </a:spcAft>
                      </a:pPr>
                      <a:r>
                        <a:rPr lang="en-US" sz="1800">
                          <a:effectLst/>
                        </a:rPr>
                        <a:t>Pollutant</a:t>
                      </a:r>
                      <a:endParaRPr lang="en-ZA" sz="1800">
                        <a:solidFill>
                          <a:schemeClr val="tx1"/>
                        </a:solidFill>
                        <a:effectLst/>
                        <a:latin typeface="+mn-lt"/>
                        <a:ea typeface="Times New Roman"/>
                      </a:endParaRPr>
                    </a:p>
                  </a:txBody>
                  <a:tcPr marL="0" marR="0" marT="0" marB="0"/>
                </a:tc>
                <a:tc>
                  <a:txBody>
                    <a:bodyPr/>
                    <a:lstStyle/>
                    <a:p>
                      <a:pPr algn="just">
                        <a:spcAft>
                          <a:spcPts val="0"/>
                        </a:spcAft>
                      </a:pPr>
                      <a:r>
                        <a:rPr lang="en-US" sz="1800" dirty="0">
                          <a:effectLst/>
                        </a:rPr>
                        <a:t>Justification &amp; Reasons for Postponement Application </a:t>
                      </a:r>
                      <a:endParaRPr lang="en-ZA" sz="1800" dirty="0">
                        <a:solidFill>
                          <a:schemeClr val="tx1"/>
                        </a:solidFill>
                        <a:effectLst/>
                        <a:latin typeface="+mn-lt"/>
                        <a:ea typeface="Times New Roman"/>
                      </a:endParaRPr>
                    </a:p>
                  </a:txBody>
                  <a:tcPr marL="0" marR="0" marT="0" marB="0"/>
                </a:tc>
                <a:tc>
                  <a:txBody>
                    <a:bodyPr/>
                    <a:lstStyle/>
                    <a:p>
                      <a:pPr algn="just">
                        <a:spcAft>
                          <a:spcPts val="0"/>
                        </a:spcAft>
                      </a:pPr>
                      <a:r>
                        <a:rPr lang="en-US" sz="1800">
                          <a:effectLst/>
                        </a:rPr>
                        <a:t> </a:t>
                      </a:r>
                      <a:endParaRPr lang="en-ZA" sz="1800">
                        <a:effectLst/>
                      </a:endParaRPr>
                    </a:p>
                    <a:p>
                      <a:pPr algn="just">
                        <a:spcAft>
                          <a:spcPts val="0"/>
                        </a:spcAft>
                      </a:pPr>
                      <a:r>
                        <a:rPr lang="en-US" sz="1800">
                          <a:effectLst/>
                        </a:rPr>
                        <a:t>Decision</a:t>
                      </a:r>
                      <a:endParaRPr lang="en-ZA" sz="1800">
                        <a:solidFill>
                          <a:schemeClr val="tx1"/>
                        </a:solidFill>
                        <a:effectLst/>
                        <a:latin typeface="+mn-lt"/>
                        <a:ea typeface="Times New Roman"/>
                      </a:endParaRPr>
                    </a:p>
                  </a:txBody>
                  <a:tcPr marL="0" marR="0" marT="0" marB="0"/>
                </a:tc>
              </a:tr>
              <a:tr h="1511489">
                <a:tc>
                  <a:txBody>
                    <a:bodyPr/>
                    <a:lstStyle/>
                    <a:p>
                      <a:pPr algn="just">
                        <a:spcAft>
                          <a:spcPts val="0"/>
                        </a:spcAft>
                      </a:pPr>
                      <a:r>
                        <a:rPr lang="en-US" sz="1800" dirty="0">
                          <a:effectLst/>
                        </a:rPr>
                        <a:t>Subcategory 4.16: Smelting &amp; Converting of </a:t>
                      </a:r>
                      <a:r>
                        <a:rPr lang="en-US" sz="1800" dirty="0" err="1">
                          <a:effectLst/>
                        </a:rPr>
                        <a:t>Sulphide</a:t>
                      </a:r>
                      <a:r>
                        <a:rPr lang="en-US" sz="1800" dirty="0">
                          <a:effectLst/>
                        </a:rPr>
                        <a:t> Ores</a:t>
                      </a:r>
                      <a:endParaRPr lang="en-ZA" sz="1800" dirty="0">
                        <a:solidFill>
                          <a:schemeClr val="tx1"/>
                        </a:solidFill>
                        <a:effectLst/>
                        <a:latin typeface="+mn-lt"/>
                        <a:ea typeface="Times New Roman"/>
                      </a:endParaRPr>
                    </a:p>
                  </a:txBody>
                  <a:tcPr marL="61834" marR="61834" marT="8588" marB="0"/>
                </a:tc>
                <a:tc>
                  <a:txBody>
                    <a:bodyPr/>
                    <a:lstStyle/>
                    <a:p>
                      <a:pPr algn="just">
                        <a:spcAft>
                          <a:spcPts val="0"/>
                        </a:spcAft>
                      </a:pPr>
                      <a:r>
                        <a:rPr lang="en-ZA" sz="1800" dirty="0">
                          <a:effectLst/>
                        </a:rPr>
                        <a:t>2015 – 2020 </a:t>
                      </a:r>
                      <a:endParaRPr lang="en-ZA" sz="1800" dirty="0">
                        <a:solidFill>
                          <a:schemeClr val="tx1"/>
                        </a:solidFill>
                        <a:effectLst/>
                        <a:latin typeface="+mn-lt"/>
                        <a:ea typeface="Times New Roman"/>
                      </a:endParaRPr>
                    </a:p>
                  </a:txBody>
                  <a:tcPr marL="57826" marR="57826" marT="8588" marB="0"/>
                </a:tc>
                <a:tc>
                  <a:txBody>
                    <a:bodyPr/>
                    <a:lstStyle/>
                    <a:p>
                      <a:pPr algn="just">
                        <a:spcAft>
                          <a:spcPts val="0"/>
                        </a:spcAft>
                      </a:pPr>
                      <a:r>
                        <a:rPr lang="en-ZA" sz="1800" kern="1200" dirty="0" smtClean="0">
                          <a:effectLst/>
                        </a:rPr>
                        <a:t>SO2</a:t>
                      </a:r>
                      <a:endParaRPr lang="en-ZA" sz="1800" dirty="0">
                        <a:solidFill>
                          <a:schemeClr val="tx1"/>
                        </a:solidFill>
                        <a:effectLst/>
                        <a:latin typeface="+mn-lt"/>
                        <a:ea typeface="Times New Roman"/>
                      </a:endParaRPr>
                    </a:p>
                  </a:txBody>
                  <a:tcPr marL="61834" marR="61834" marT="8588" marB="0"/>
                </a:tc>
                <a:tc>
                  <a:txBody>
                    <a:bodyPr/>
                    <a:lstStyle/>
                    <a:p>
                      <a:pPr marL="110490" marR="86360" algn="just">
                        <a:spcAft>
                          <a:spcPts val="0"/>
                        </a:spcAft>
                      </a:pPr>
                      <a:r>
                        <a:rPr lang="en-US" sz="1800" dirty="0">
                          <a:effectLst/>
                        </a:rPr>
                        <a:t>Anglo American Platinum has prioritized compliance with the 2020 standard rather a phased-in approach that would result in capital expenditure for compliance with both the 2015 and then the 2020 limit later on. Anglo America Platinum argued that the postponement period will provide the necessary time for the planning, procuring, executing and commissioning the novel WSA </a:t>
                      </a:r>
                      <a:r>
                        <a:rPr lang="en-US" sz="1800" dirty="0" err="1">
                          <a:effectLst/>
                        </a:rPr>
                        <a:t>sulphur</a:t>
                      </a:r>
                      <a:r>
                        <a:rPr lang="en-US" sz="1800" dirty="0">
                          <a:effectLst/>
                        </a:rPr>
                        <a:t> dioxide abatement process and equipment.</a:t>
                      </a:r>
                      <a:endParaRPr lang="en-ZA" sz="1800" dirty="0">
                        <a:solidFill>
                          <a:schemeClr val="tx1"/>
                        </a:solidFill>
                        <a:effectLst/>
                        <a:latin typeface="+mn-lt"/>
                        <a:ea typeface="Times New Roman"/>
                      </a:endParaRPr>
                    </a:p>
                  </a:txBody>
                  <a:tcPr marL="0" marR="0" marT="0" marB="0"/>
                </a:tc>
                <a:tc>
                  <a:txBody>
                    <a:bodyPr/>
                    <a:lstStyle/>
                    <a:p>
                      <a:pPr algn="just">
                        <a:spcAft>
                          <a:spcPts val="0"/>
                        </a:spcAft>
                      </a:pPr>
                      <a:r>
                        <a:rPr lang="en-US" sz="1800" dirty="0">
                          <a:effectLst/>
                        </a:rPr>
                        <a:t>The postponement was granted from 04/2015 to 04/2020 and the limit which was imposed is 30000 (mg/Nm3) </a:t>
                      </a:r>
                      <a:endParaRPr lang="en-ZA" sz="1800" dirty="0">
                        <a:solidFill>
                          <a:schemeClr val="tx1"/>
                        </a:solidFill>
                        <a:effectLst/>
                        <a:latin typeface="+mn-lt"/>
                        <a:ea typeface="Times New Roman"/>
                      </a:endParaRPr>
                    </a:p>
                  </a:txBody>
                  <a:tcPr marL="0" marR="0" marT="0" marB="0"/>
                </a:tc>
              </a:tr>
            </a:tbl>
          </a:graphicData>
        </a:graphic>
      </p:graphicFrame>
    </p:spTree>
    <p:extLst>
      <p:ext uri="{BB962C8B-B14F-4D97-AF65-F5344CB8AC3E}">
        <p14:creationId xmlns:p14="http://schemas.microsoft.com/office/powerpoint/2010/main" xmlns="" val="18737319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692322" y="-3645"/>
            <a:ext cx="5503734" cy="559087"/>
          </a:xfrm>
          <a:prstGeom prst="rect">
            <a:avLst/>
          </a:prstGeom>
          <a:noFill/>
          <a:ln w="9525">
            <a:noFill/>
            <a:miter lim="800000"/>
            <a:headEnd/>
            <a:tailEnd/>
          </a:ln>
          <a:effectLst/>
        </p:spPr>
        <p:txBody>
          <a:bodyPr vert="horz" wrap="none" lIns="457056" tIns="126960" rIns="91440" bIns="0" numCol="1" anchor="ctr" anchorCtr="0" compatLnSpc="1">
            <a:prstTxWarp prst="textNoShape">
              <a:avLst/>
            </a:prstTxWarp>
            <a:spAutoFit/>
          </a:bodyPr>
          <a:lstStyle/>
          <a:p>
            <a:pPr defTabSz="914400" fontAlgn="base">
              <a:spcBef>
                <a:spcPct val="0"/>
              </a:spcBef>
              <a:spcAft>
                <a:spcPct val="0"/>
              </a:spcAft>
            </a:pPr>
            <a:r>
              <a:rPr lang="en-US" sz="2800" b="1" dirty="0" err="1" smtClean="0">
                <a:solidFill>
                  <a:schemeClr val="bg1"/>
                </a:solidFill>
                <a:ea typeface="Times New Roman" pitchFamily="18" charset="0"/>
                <a:cs typeface="Times New Roman" pitchFamily="18" charset="0"/>
              </a:rPr>
              <a:t>Engen</a:t>
            </a:r>
            <a:r>
              <a:rPr lang="en-US" sz="2800" b="1" dirty="0" smtClean="0">
                <a:solidFill>
                  <a:schemeClr val="bg1"/>
                </a:solidFill>
                <a:ea typeface="Times New Roman" pitchFamily="18" charset="0"/>
                <a:cs typeface="Times New Roman" pitchFamily="18" charset="0"/>
              </a:rPr>
              <a:t> Refinery, eThekwini Metro</a:t>
            </a:r>
            <a:endParaRPr lang="en-US" sz="2800" dirty="0" smtClean="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483055686"/>
              </p:ext>
            </p:extLst>
          </p:nvPr>
        </p:nvGraphicFramePr>
        <p:xfrm>
          <a:off x="346840" y="961697"/>
          <a:ext cx="8655269" cy="5548837"/>
        </p:xfrm>
        <a:graphic>
          <a:graphicData uri="http://schemas.openxmlformats.org/drawingml/2006/table">
            <a:tbl>
              <a:tblPr firstRow="1" firstCol="1" bandRow="1">
                <a:tableStyleId>{BC89EF96-8CEA-46FF-86C4-4CE0E7609802}</a:tableStyleId>
              </a:tblPr>
              <a:tblGrid>
                <a:gridCol w="1898962"/>
                <a:gridCol w="1222612"/>
                <a:gridCol w="1056289"/>
                <a:gridCol w="2443656"/>
                <a:gridCol w="2033750"/>
              </a:tblGrid>
              <a:tr h="987452">
                <a:tc>
                  <a:txBody>
                    <a:bodyPr/>
                    <a:lstStyle/>
                    <a:p>
                      <a:pPr>
                        <a:spcAft>
                          <a:spcPts val="0"/>
                        </a:spcAft>
                      </a:pPr>
                      <a:r>
                        <a:rPr lang="en-US" sz="1800" dirty="0">
                          <a:effectLst/>
                        </a:rPr>
                        <a:t>Category</a:t>
                      </a:r>
                      <a:endParaRPr lang="en-ZA" sz="1800" dirty="0">
                        <a:effectLst/>
                        <a:latin typeface="+mn-lt"/>
                        <a:ea typeface="Times New Roman"/>
                      </a:endParaRPr>
                    </a:p>
                  </a:txBody>
                  <a:tcPr marL="35155" marR="35155" marT="5221" marB="0"/>
                </a:tc>
                <a:tc>
                  <a:txBody>
                    <a:bodyPr/>
                    <a:lstStyle/>
                    <a:p>
                      <a:pPr>
                        <a:spcAft>
                          <a:spcPts val="0"/>
                        </a:spcAft>
                      </a:pPr>
                      <a:r>
                        <a:rPr lang="en-US" sz="1800" dirty="0" smtClean="0">
                          <a:effectLst/>
                        </a:rPr>
                        <a:t>Period </a:t>
                      </a:r>
                      <a:r>
                        <a:rPr lang="en-US" sz="1800" dirty="0">
                          <a:effectLst/>
                        </a:rPr>
                        <a:t>Sought</a:t>
                      </a:r>
                      <a:endParaRPr lang="en-ZA" sz="1800" dirty="0">
                        <a:effectLst/>
                        <a:latin typeface="+mn-lt"/>
                        <a:ea typeface="Times New Roman"/>
                      </a:endParaRPr>
                    </a:p>
                  </a:txBody>
                  <a:tcPr marL="35155" marR="35155" marT="5221" marB="0"/>
                </a:tc>
                <a:tc>
                  <a:txBody>
                    <a:bodyPr/>
                    <a:lstStyle/>
                    <a:p>
                      <a:pPr algn="ctr">
                        <a:spcAft>
                          <a:spcPts val="0"/>
                        </a:spcAft>
                      </a:pPr>
                      <a:r>
                        <a:rPr lang="en-US" sz="1800">
                          <a:effectLst/>
                        </a:rPr>
                        <a:t>Pollutant</a:t>
                      </a:r>
                      <a:endParaRPr lang="en-ZA" sz="1800">
                        <a:effectLst/>
                        <a:latin typeface="+mn-lt"/>
                        <a:ea typeface="Times New Roman"/>
                      </a:endParaRPr>
                    </a:p>
                  </a:txBody>
                  <a:tcPr marL="35155" marR="35155" marT="5221" marB="0"/>
                </a:tc>
                <a:tc>
                  <a:txBody>
                    <a:bodyPr/>
                    <a:lstStyle/>
                    <a:p>
                      <a:r>
                        <a:rPr lang="en-US" sz="1800">
                          <a:effectLst/>
                        </a:rPr>
                        <a:t>Justification &amp; Reasons for Postponement Application</a:t>
                      </a:r>
                      <a:endParaRPr lang="en-ZA" sz="1800">
                        <a:effectLst/>
                        <a:latin typeface="+mn-lt"/>
                      </a:endParaRPr>
                    </a:p>
                  </a:txBody>
                  <a:tcPr marL="0" marR="0" marT="0" marB="0"/>
                </a:tc>
                <a:tc>
                  <a:txBody>
                    <a:bodyPr/>
                    <a:lstStyle/>
                    <a:p>
                      <a:pPr>
                        <a:spcAft>
                          <a:spcPts val="0"/>
                        </a:spcAft>
                      </a:pPr>
                      <a:r>
                        <a:rPr lang="en-US" sz="1800">
                          <a:effectLst/>
                        </a:rPr>
                        <a:t>Decision</a:t>
                      </a:r>
                      <a:endParaRPr lang="en-ZA" sz="1800">
                        <a:effectLst/>
                        <a:latin typeface="+mn-lt"/>
                        <a:ea typeface="Times New Roman"/>
                      </a:endParaRPr>
                    </a:p>
                  </a:txBody>
                  <a:tcPr marL="0" marR="0" marT="0" marB="0"/>
                </a:tc>
              </a:tr>
              <a:tr h="982776">
                <a:tc>
                  <a:txBody>
                    <a:bodyPr/>
                    <a:lstStyle/>
                    <a:p>
                      <a:pPr>
                        <a:spcAft>
                          <a:spcPts val="0"/>
                        </a:spcAft>
                      </a:pPr>
                      <a:r>
                        <a:rPr lang="en-ZA" sz="1800" dirty="0" smtClean="0">
                          <a:effectLst/>
                        </a:rPr>
                        <a:t>Subcategory </a:t>
                      </a:r>
                      <a:r>
                        <a:rPr lang="en-ZA" sz="1800" dirty="0">
                          <a:effectLst/>
                        </a:rPr>
                        <a:t>2.2:</a:t>
                      </a:r>
                    </a:p>
                    <a:p>
                      <a:pPr>
                        <a:spcAft>
                          <a:spcPts val="0"/>
                        </a:spcAft>
                      </a:pPr>
                      <a:r>
                        <a:rPr lang="en-ZA" sz="1800" dirty="0">
                          <a:effectLst/>
                        </a:rPr>
                        <a:t>Catalytic Cracking Unit</a:t>
                      </a:r>
                      <a:endParaRPr lang="en-ZA" sz="1800" dirty="0">
                        <a:effectLst/>
                        <a:latin typeface="+mn-lt"/>
                        <a:ea typeface="Times New Roman"/>
                      </a:endParaRPr>
                    </a:p>
                  </a:txBody>
                  <a:tcPr marL="37592" marR="37592" marT="5221" marB="0"/>
                </a:tc>
                <a:tc>
                  <a:txBody>
                    <a:bodyPr/>
                    <a:lstStyle/>
                    <a:p>
                      <a:pPr>
                        <a:spcAft>
                          <a:spcPts val="0"/>
                        </a:spcAft>
                      </a:pPr>
                      <a:r>
                        <a:rPr lang="en-ZA" sz="1800" dirty="0">
                          <a:effectLst/>
                        </a:rPr>
                        <a:t>2015 – </a:t>
                      </a:r>
                      <a:r>
                        <a:rPr lang="en-ZA" sz="1800" dirty="0" smtClean="0">
                          <a:effectLst/>
                        </a:rPr>
                        <a:t>19 </a:t>
                      </a:r>
                      <a:endParaRPr lang="en-ZA" sz="1800" dirty="0">
                        <a:effectLst/>
                        <a:latin typeface="+mn-lt"/>
                        <a:ea typeface="Times New Roman"/>
                      </a:endParaRPr>
                    </a:p>
                  </a:txBody>
                  <a:tcPr marL="35155" marR="35155" marT="5221" marB="0"/>
                </a:tc>
                <a:tc>
                  <a:txBody>
                    <a:bodyPr/>
                    <a:lstStyle/>
                    <a:p>
                      <a:pPr>
                        <a:spcAft>
                          <a:spcPts val="0"/>
                        </a:spcAft>
                      </a:pPr>
                      <a:r>
                        <a:rPr lang="en-US" sz="1800" dirty="0" smtClean="0">
                          <a:effectLst/>
                        </a:rPr>
                        <a:t>PM</a:t>
                      </a:r>
                      <a:endParaRPr lang="en-ZA" sz="1800" dirty="0">
                        <a:effectLst/>
                        <a:latin typeface="+mn-lt"/>
                        <a:ea typeface="Times New Roman"/>
                      </a:endParaRPr>
                    </a:p>
                  </a:txBody>
                  <a:tcPr marL="37592" marR="37592" marT="5221" marB="0"/>
                </a:tc>
                <a:tc rowSpan="3">
                  <a:txBody>
                    <a:bodyPr/>
                    <a:lstStyle/>
                    <a:p>
                      <a:pPr marL="375285" marR="96520" indent="-285750" algn="just">
                        <a:spcAft>
                          <a:spcPts val="0"/>
                        </a:spcAft>
                        <a:buFont typeface="Arial" pitchFamily="34" charset="0"/>
                        <a:buChar char="•"/>
                      </a:pPr>
                      <a:r>
                        <a:rPr lang="en-ZA" sz="1800" u="none" dirty="0" err="1">
                          <a:effectLst/>
                        </a:rPr>
                        <a:t>Ongoing</a:t>
                      </a:r>
                      <a:r>
                        <a:rPr lang="en-ZA" sz="1800" u="none" dirty="0">
                          <a:effectLst/>
                        </a:rPr>
                        <a:t> Negotiations and Timing of Regulations </a:t>
                      </a:r>
                    </a:p>
                    <a:p>
                      <a:pPr marL="375285" marR="96520" indent="-285750" algn="just">
                        <a:spcAft>
                          <a:spcPts val="0"/>
                        </a:spcAft>
                        <a:buFont typeface="Arial" pitchFamily="34" charset="0"/>
                        <a:buChar char="•"/>
                      </a:pPr>
                      <a:r>
                        <a:rPr lang="en-ZA" sz="1800" u="none" dirty="0" smtClean="0">
                          <a:effectLst/>
                        </a:rPr>
                        <a:t>Engineering </a:t>
                      </a:r>
                      <a:r>
                        <a:rPr lang="en-ZA" sz="1800" u="none" dirty="0">
                          <a:effectLst/>
                        </a:rPr>
                        <a:t>and </a:t>
                      </a:r>
                      <a:r>
                        <a:rPr lang="en-ZA" sz="1800" u="none" dirty="0" smtClean="0">
                          <a:effectLst/>
                        </a:rPr>
                        <a:t>Implementation</a:t>
                      </a:r>
                      <a:endParaRPr lang="en-ZA" sz="1800" b="0" u="none" dirty="0">
                        <a:effectLst/>
                        <a:latin typeface="+mn-lt"/>
                      </a:endParaRPr>
                    </a:p>
                  </a:txBody>
                  <a:tcPr marL="0" marR="0" marT="0" marB="0"/>
                </a:tc>
                <a:tc>
                  <a:txBody>
                    <a:bodyPr/>
                    <a:lstStyle/>
                    <a:p>
                      <a:pPr>
                        <a:spcAft>
                          <a:spcPts val="0"/>
                        </a:spcAft>
                      </a:pPr>
                      <a:r>
                        <a:rPr lang="en-ZA" sz="1800">
                          <a:effectLst/>
                        </a:rPr>
                        <a:t>1 April 2015-31 March 2019	PM: 140mg/Nm3</a:t>
                      </a:r>
                    </a:p>
                    <a:p>
                      <a:pPr>
                        <a:spcAft>
                          <a:spcPts val="0"/>
                        </a:spcAft>
                      </a:pPr>
                      <a:r>
                        <a:rPr lang="en-ZA" sz="1800">
                          <a:effectLst/>
                        </a:rPr>
                        <a:t> </a:t>
                      </a:r>
                      <a:endParaRPr lang="en-ZA" sz="1800">
                        <a:effectLst/>
                        <a:latin typeface="+mn-lt"/>
                        <a:ea typeface="Times New Roman"/>
                      </a:endParaRPr>
                    </a:p>
                  </a:txBody>
                  <a:tcPr marL="0" marR="0" marT="0" marB="0"/>
                </a:tc>
              </a:tr>
              <a:tr h="987452">
                <a:tc>
                  <a:txBody>
                    <a:bodyPr/>
                    <a:lstStyle/>
                    <a:p>
                      <a:pPr>
                        <a:spcAft>
                          <a:spcPts val="0"/>
                        </a:spcAft>
                      </a:pPr>
                      <a:r>
                        <a:rPr lang="en-ZA" sz="1800">
                          <a:effectLst/>
                        </a:rPr>
                        <a:t>Subcategory 2.4:</a:t>
                      </a:r>
                    </a:p>
                    <a:p>
                      <a:pPr>
                        <a:spcAft>
                          <a:spcPts val="0"/>
                        </a:spcAft>
                      </a:pPr>
                      <a:r>
                        <a:rPr lang="en-ZA" sz="1800">
                          <a:effectLst/>
                        </a:rPr>
                        <a:t>Storage &amp; Handling of Petroleum Products</a:t>
                      </a:r>
                      <a:endParaRPr lang="en-ZA" sz="1800">
                        <a:effectLst/>
                        <a:latin typeface="+mn-lt"/>
                        <a:ea typeface="Times New Roman"/>
                      </a:endParaRPr>
                    </a:p>
                  </a:txBody>
                  <a:tcPr marL="37592" marR="37592" marT="5221" marB="0"/>
                </a:tc>
                <a:tc>
                  <a:txBody>
                    <a:bodyPr/>
                    <a:lstStyle/>
                    <a:p>
                      <a:pPr>
                        <a:spcAft>
                          <a:spcPts val="0"/>
                        </a:spcAft>
                      </a:pPr>
                      <a:r>
                        <a:rPr lang="en-US" sz="1800" dirty="0">
                          <a:effectLst/>
                        </a:rPr>
                        <a:t>2015 </a:t>
                      </a:r>
                      <a:r>
                        <a:rPr lang="en-US" sz="1800" dirty="0" smtClean="0">
                          <a:effectLst/>
                        </a:rPr>
                        <a:t>-16</a:t>
                      </a:r>
                      <a:endParaRPr lang="en-ZA" sz="1800" dirty="0">
                        <a:effectLst/>
                        <a:latin typeface="+mn-lt"/>
                        <a:ea typeface="Times New Roman"/>
                      </a:endParaRPr>
                    </a:p>
                  </a:txBody>
                  <a:tcPr marL="37592" marR="37592" marT="5221" marB="0"/>
                </a:tc>
                <a:tc>
                  <a:txBody>
                    <a:bodyPr/>
                    <a:lstStyle/>
                    <a:p>
                      <a:pPr>
                        <a:spcAft>
                          <a:spcPts val="0"/>
                        </a:spcAft>
                      </a:pPr>
                      <a:r>
                        <a:rPr lang="en-ZA" sz="1800" dirty="0" smtClean="0">
                          <a:effectLst/>
                        </a:rPr>
                        <a:t>TVOCs</a:t>
                      </a:r>
                      <a:endParaRPr lang="en-ZA" sz="1800" dirty="0">
                        <a:effectLst/>
                        <a:latin typeface="+mn-lt"/>
                        <a:ea typeface="Times New Roman"/>
                      </a:endParaRPr>
                    </a:p>
                  </a:txBody>
                  <a:tcPr marL="37592" marR="37592" marT="5221" marB="0"/>
                </a:tc>
                <a:tc vMerge="1">
                  <a:txBody>
                    <a:bodyPr/>
                    <a:lstStyle/>
                    <a:p>
                      <a:endParaRPr lang="en-ZA"/>
                    </a:p>
                  </a:txBody>
                  <a:tcPr/>
                </a:tc>
                <a:tc>
                  <a:txBody>
                    <a:bodyPr/>
                    <a:lstStyle/>
                    <a:p>
                      <a:pPr>
                        <a:spcAft>
                          <a:spcPts val="0"/>
                        </a:spcAft>
                      </a:pPr>
                      <a:r>
                        <a:rPr lang="en-ZA" sz="1800">
                          <a:effectLst/>
                        </a:rPr>
                        <a:t>1 April 2015-31 March 2016: TVOCs</a:t>
                      </a:r>
                    </a:p>
                    <a:p>
                      <a:pPr>
                        <a:spcAft>
                          <a:spcPts val="0"/>
                        </a:spcAft>
                      </a:pPr>
                      <a:r>
                        <a:rPr lang="en-ZA" sz="1800">
                          <a:effectLst/>
                        </a:rPr>
                        <a:t> </a:t>
                      </a:r>
                      <a:endParaRPr lang="en-ZA" sz="1800">
                        <a:effectLst/>
                        <a:latin typeface="+mn-lt"/>
                        <a:ea typeface="Times New Roman"/>
                      </a:endParaRPr>
                    </a:p>
                  </a:txBody>
                  <a:tcPr marL="0" marR="0" marT="0" marB="0"/>
                </a:tc>
              </a:tr>
              <a:tr h="2087284">
                <a:tc>
                  <a:txBody>
                    <a:bodyPr/>
                    <a:lstStyle/>
                    <a:p>
                      <a:pPr hangingPunct="0">
                        <a:spcAft>
                          <a:spcPts val="0"/>
                        </a:spcAft>
                      </a:pPr>
                      <a:r>
                        <a:rPr lang="en-ZA" sz="1800" kern="1200">
                          <a:effectLst/>
                        </a:rPr>
                        <a:t>Subcategory 2.4:</a:t>
                      </a:r>
                      <a:endParaRPr lang="en-ZA" sz="1800">
                        <a:effectLst/>
                      </a:endParaRPr>
                    </a:p>
                    <a:p>
                      <a:pPr hangingPunct="0">
                        <a:spcAft>
                          <a:spcPts val="0"/>
                        </a:spcAft>
                      </a:pPr>
                      <a:r>
                        <a:rPr lang="en-US" sz="1800">
                          <a:effectLst/>
                        </a:rPr>
                        <a:t> </a:t>
                      </a:r>
                      <a:endParaRPr lang="en-ZA" sz="1800">
                        <a:effectLst/>
                      </a:endParaRPr>
                    </a:p>
                    <a:p>
                      <a:pPr>
                        <a:spcAft>
                          <a:spcPts val="0"/>
                        </a:spcAft>
                      </a:pPr>
                      <a:r>
                        <a:rPr lang="en-ZA" sz="1800" kern="1200">
                          <a:effectLst/>
                        </a:rPr>
                        <a:t>Storage &amp; Handling of Petroleum Products</a:t>
                      </a:r>
                      <a:endParaRPr lang="en-ZA" sz="1800">
                        <a:effectLst/>
                        <a:latin typeface="+mn-lt"/>
                        <a:ea typeface="Times New Roman"/>
                      </a:endParaRPr>
                    </a:p>
                  </a:txBody>
                  <a:tcPr marL="37592" marR="37592" marT="5221" marB="0"/>
                </a:tc>
                <a:tc>
                  <a:txBody>
                    <a:bodyPr/>
                    <a:lstStyle/>
                    <a:p>
                      <a:pPr>
                        <a:spcAft>
                          <a:spcPts val="0"/>
                        </a:spcAft>
                      </a:pPr>
                      <a:r>
                        <a:rPr lang="en-US" sz="1800" kern="1200" dirty="0">
                          <a:effectLst/>
                        </a:rPr>
                        <a:t>2015 </a:t>
                      </a:r>
                      <a:r>
                        <a:rPr lang="en-US" sz="1800" kern="1200" dirty="0" smtClean="0">
                          <a:effectLst/>
                        </a:rPr>
                        <a:t>-16</a:t>
                      </a:r>
                      <a:endParaRPr lang="en-ZA" sz="1800" dirty="0">
                        <a:effectLst/>
                        <a:latin typeface="+mn-lt"/>
                        <a:ea typeface="Times New Roman"/>
                      </a:endParaRPr>
                    </a:p>
                  </a:txBody>
                  <a:tcPr marL="37592" marR="37592" marT="5221" marB="0"/>
                </a:tc>
                <a:tc>
                  <a:txBody>
                    <a:bodyPr/>
                    <a:lstStyle/>
                    <a:p>
                      <a:pPr>
                        <a:spcAft>
                          <a:spcPts val="0"/>
                        </a:spcAft>
                      </a:pPr>
                      <a:r>
                        <a:rPr lang="en-ZA" sz="1800" dirty="0" smtClean="0">
                          <a:effectLst/>
                        </a:rPr>
                        <a:t>TVOCs</a:t>
                      </a:r>
                      <a:endParaRPr lang="en-ZA" sz="1800" dirty="0">
                        <a:effectLst/>
                        <a:latin typeface="+mn-lt"/>
                        <a:ea typeface="Times New Roman"/>
                      </a:endParaRPr>
                    </a:p>
                  </a:txBody>
                  <a:tcPr marL="37592" marR="37592" marT="5221" marB="0"/>
                </a:tc>
                <a:tc vMerge="1">
                  <a:txBody>
                    <a:bodyPr/>
                    <a:lstStyle/>
                    <a:p>
                      <a:endParaRPr lang="en-ZA"/>
                    </a:p>
                  </a:txBody>
                  <a:tcPr/>
                </a:tc>
                <a:tc>
                  <a:txBody>
                    <a:bodyPr/>
                    <a:lstStyle/>
                    <a:p>
                      <a:pPr>
                        <a:spcAft>
                          <a:spcPts val="0"/>
                        </a:spcAft>
                      </a:pPr>
                      <a:r>
                        <a:rPr lang="en-ZA" sz="1800" dirty="0">
                          <a:effectLst/>
                        </a:rPr>
                        <a:t>1April 2015-31 March 2016: TVOCs</a:t>
                      </a:r>
                      <a:endParaRPr lang="en-ZA" sz="1800" dirty="0">
                        <a:effectLst/>
                        <a:latin typeface="+mn-lt"/>
                        <a:ea typeface="Times New Roman"/>
                      </a:endParaRPr>
                    </a:p>
                  </a:txBody>
                  <a:tcPr marL="0" marR="0" marT="0" marB="0"/>
                </a:tc>
              </a:tr>
            </a:tbl>
          </a:graphicData>
        </a:graphic>
      </p:graphicFrame>
    </p:spTree>
    <p:extLst>
      <p:ext uri="{BB962C8B-B14F-4D97-AF65-F5344CB8AC3E}">
        <p14:creationId xmlns:p14="http://schemas.microsoft.com/office/powerpoint/2010/main" xmlns="" val="11809919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lstStyle/>
          <a:p>
            <a:r>
              <a:rPr lang="en-ZA" sz="4000" b="1" dirty="0" smtClean="0">
                <a:solidFill>
                  <a:srgbClr val="00B050"/>
                </a:solidFill>
              </a:rPr>
              <a:t>Chevron</a:t>
            </a:r>
            <a:endParaRPr lang="en-ZA" sz="4000" b="1" dirty="0">
              <a:solidFill>
                <a:srgbClr val="00B050"/>
              </a:solidFill>
            </a:endParaRPr>
          </a:p>
        </p:txBody>
      </p:sp>
    </p:spTree>
    <p:extLst>
      <p:ext uri="{BB962C8B-B14F-4D97-AF65-F5344CB8AC3E}">
        <p14:creationId xmlns:p14="http://schemas.microsoft.com/office/powerpoint/2010/main" xmlns="" val="12240086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9426" y="0"/>
            <a:ext cx="6107373" cy="545910"/>
          </a:xfrm>
        </p:spPr>
        <p:txBody>
          <a:bodyPr/>
          <a:lstStyle/>
          <a:p>
            <a:pPr algn="l"/>
            <a:r>
              <a:rPr lang="en-GB" sz="2800" b="1" dirty="0" smtClean="0">
                <a:solidFill>
                  <a:schemeClr val="bg1"/>
                </a:solidFill>
              </a:rPr>
              <a:t>Chevron Refinery, Cape Town</a:t>
            </a:r>
            <a:endParaRPr lang="en-ZA" sz="28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709720620"/>
              </p:ext>
            </p:extLst>
          </p:nvPr>
        </p:nvGraphicFramePr>
        <p:xfrm>
          <a:off x="236483" y="740982"/>
          <a:ext cx="8765627" cy="5612522"/>
        </p:xfrm>
        <a:graphic>
          <a:graphicData uri="http://schemas.openxmlformats.org/drawingml/2006/table">
            <a:tbl>
              <a:tblPr firstRow="1" firstCol="1" bandRow="1">
                <a:tableStyleId>{69CF1AB2-1976-4502-BF36-3FF5EA218861}</a:tableStyleId>
              </a:tblPr>
              <a:tblGrid>
                <a:gridCol w="1639614"/>
                <a:gridCol w="1087820"/>
                <a:gridCol w="1103586"/>
                <a:gridCol w="2258970"/>
                <a:gridCol w="2675637"/>
              </a:tblGrid>
              <a:tr h="968609">
                <a:tc>
                  <a:txBody>
                    <a:bodyPr/>
                    <a:lstStyle/>
                    <a:p>
                      <a:pPr hangingPunct="0">
                        <a:spcAft>
                          <a:spcPts val="0"/>
                        </a:spcAft>
                      </a:pPr>
                      <a:r>
                        <a:rPr lang="en-US" sz="1800" kern="1200" dirty="0">
                          <a:effectLst/>
                        </a:rPr>
                        <a:t>Section 21 Category</a:t>
                      </a:r>
                      <a:endParaRPr lang="en-ZA" sz="1800" dirty="0">
                        <a:effectLst/>
                        <a:latin typeface="Times New Roman"/>
                        <a:ea typeface="Times New Roman"/>
                      </a:endParaRPr>
                    </a:p>
                  </a:txBody>
                  <a:tcPr marL="57462" marR="57462" marT="8534" marB="0"/>
                </a:tc>
                <a:tc>
                  <a:txBody>
                    <a:bodyPr/>
                    <a:lstStyle/>
                    <a:p>
                      <a:pPr hangingPunct="0">
                        <a:spcAft>
                          <a:spcPts val="0"/>
                        </a:spcAft>
                      </a:pPr>
                      <a:r>
                        <a:rPr lang="en-US" sz="1800" kern="1200" dirty="0" smtClean="0">
                          <a:effectLst/>
                        </a:rPr>
                        <a:t>Period </a:t>
                      </a:r>
                      <a:r>
                        <a:rPr lang="en-US" sz="1800" kern="1200" dirty="0">
                          <a:effectLst/>
                        </a:rPr>
                        <a:t>Sought</a:t>
                      </a:r>
                      <a:endParaRPr lang="en-ZA" sz="1800" dirty="0">
                        <a:effectLst/>
                        <a:latin typeface="Times New Roman"/>
                        <a:ea typeface="Times New Roman"/>
                      </a:endParaRPr>
                    </a:p>
                  </a:txBody>
                  <a:tcPr marL="57462" marR="57462" marT="8534" marB="0"/>
                </a:tc>
                <a:tc>
                  <a:txBody>
                    <a:bodyPr/>
                    <a:lstStyle/>
                    <a:p>
                      <a:pPr algn="ctr" hangingPunct="0">
                        <a:spcAft>
                          <a:spcPts val="0"/>
                        </a:spcAft>
                      </a:pPr>
                      <a:r>
                        <a:rPr lang="en-US" sz="1800" kern="1200">
                          <a:effectLst/>
                        </a:rPr>
                        <a:t>Pollutant</a:t>
                      </a:r>
                      <a:endParaRPr lang="en-ZA" sz="1800">
                        <a:effectLst/>
                      </a:endParaRPr>
                    </a:p>
                    <a:p>
                      <a:pPr>
                        <a:spcAft>
                          <a:spcPts val="0"/>
                        </a:spcAft>
                      </a:pPr>
                      <a:r>
                        <a:rPr lang="en-US" sz="1800">
                          <a:effectLst/>
                        </a:rPr>
                        <a:t> </a:t>
                      </a:r>
                      <a:endParaRPr lang="en-ZA" sz="1800">
                        <a:effectLst/>
                        <a:latin typeface="Times New Roman"/>
                        <a:ea typeface="Times New Roman"/>
                      </a:endParaRPr>
                    </a:p>
                  </a:txBody>
                  <a:tcPr marL="0" marR="0" marT="0" marB="0"/>
                </a:tc>
                <a:tc>
                  <a:txBody>
                    <a:bodyPr/>
                    <a:lstStyle/>
                    <a:p>
                      <a:pPr algn="ctr">
                        <a:spcAft>
                          <a:spcPts val="0"/>
                        </a:spcAft>
                      </a:pPr>
                      <a:r>
                        <a:rPr lang="en-US" sz="1800">
                          <a:effectLst/>
                        </a:rPr>
                        <a:t>Justification &amp; Reasons for Postponement Application</a:t>
                      </a:r>
                      <a:endParaRPr lang="en-ZA" sz="1800">
                        <a:effectLst/>
                        <a:latin typeface="Times New Roman"/>
                        <a:ea typeface="Times New Roman"/>
                      </a:endParaRPr>
                    </a:p>
                  </a:txBody>
                  <a:tcPr marL="0" marR="0" marT="0" marB="0"/>
                </a:tc>
                <a:tc>
                  <a:txBody>
                    <a:bodyPr/>
                    <a:lstStyle/>
                    <a:p>
                      <a:pPr algn="ctr">
                        <a:spcAft>
                          <a:spcPts val="0"/>
                        </a:spcAft>
                      </a:pPr>
                      <a:r>
                        <a:rPr lang="en-US" sz="1800">
                          <a:effectLst/>
                        </a:rPr>
                        <a:t> </a:t>
                      </a:r>
                      <a:endParaRPr lang="en-ZA" sz="1800">
                        <a:effectLst/>
                      </a:endParaRPr>
                    </a:p>
                    <a:p>
                      <a:pPr>
                        <a:spcAft>
                          <a:spcPts val="0"/>
                        </a:spcAft>
                      </a:pPr>
                      <a:r>
                        <a:rPr lang="en-US" sz="1800">
                          <a:effectLst/>
                        </a:rPr>
                        <a:t>Decision</a:t>
                      </a:r>
                      <a:endParaRPr lang="en-ZA" sz="1800">
                        <a:effectLst/>
                        <a:latin typeface="Times New Roman"/>
                        <a:ea typeface="Times New Roman"/>
                      </a:endParaRPr>
                    </a:p>
                  </a:txBody>
                  <a:tcPr marL="0" marR="0" marT="0" marB="0"/>
                </a:tc>
              </a:tr>
              <a:tr h="1689460">
                <a:tc>
                  <a:txBody>
                    <a:bodyPr/>
                    <a:lstStyle/>
                    <a:p>
                      <a:pPr hangingPunct="0">
                        <a:spcAft>
                          <a:spcPts val="0"/>
                        </a:spcAft>
                      </a:pPr>
                      <a:r>
                        <a:rPr lang="en-ZA" sz="1800" kern="1200">
                          <a:effectLst/>
                        </a:rPr>
                        <a:t>Subcategory 2.1: Combustion Installations </a:t>
                      </a:r>
                      <a:endParaRPr lang="en-ZA" sz="1800">
                        <a:effectLst/>
                        <a:latin typeface="Times New Roman"/>
                        <a:ea typeface="Times New Roman"/>
                      </a:endParaRPr>
                    </a:p>
                  </a:txBody>
                  <a:tcPr marL="61445" marR="61445" marT="8534" marB="0"/>
                </a:tc>
                <a:tc>
                  <a:txBody>
                    <a:bodyPr/>
                    <a:lstStyle/>
                    <a:p>
                      <a:pPr hangingPunct="0">
                        <a:spcAft>
                          <a:spcPts val="0"/>
                        </a:spcAft>
                      </a:pPr>
                      <a:r>
                        <a:rPr lang="en-ZA" sz="1800" kern="1200" dirty="0">
                          <a:effectLst/>
                        </a:rPr>
                        <a:t>2015 – </a:t>
                      </a:r>
                      <a:r>
                        <a:rPr lang="en-ZA" sz="1800" kern="1200" dirty="0" smtClean="0">
                          <a:effectLst/>
                        </a:rPr>
                        <a:t>20 </a:t>
                      </a:r>
                      <a:endParaRPr lang="en-ZA" sz="1800" dirty="0">
                        <a:effectLst/>
                        <a:latin typeface="Times New Roman"/>
                        <a:ea typeface="Times New Roman"/>
                      </a:endParaRPr>
                    </a:p>
                  </a:txBody>
                  <a:tcPr marL="57462" marR="57462" marT="8534" marB="0"/>
                </a:tc>
                <a:tc>
                  <a:txBody>
                    <a:bodyPr/>
                    <a:lstStyle/>
                    <a:p>
                      <a:pPr hangingPunct="0">
                        <a:spcAft>
                          <a:spcPts val="0"/>
                        </a:spcAft>
                      </a:pPr>
                      <a:r>
                        <a:rPr lang="en-ZA" sz="1800" kern="1200" dirty="0" smtClean="0">
                          <a:effectLst/>
                        </a:rPr>
                        <a:t>SO2</a:t>
                      </a:r>
                      <a:endParaRPr lang="en-ZA" sz="1800" dirty="0">
                        <a:effectLst/>
                        <a:latin typeface="Times New Roman"/>
                        <a:ea typeface="Times New Roman"/>
                      </a:endParaRPr>
                    </a:p>
                  </a:txBody>
                  <a:tcPr marL="61445" marR="61445" marT="8534" marB="0"/>
                </a:tc>
                <a:tc rowSpan="2">
                  <a:txBody>
                    <a:bodyPr/>
                    <a:lstStyle/>
                    <a:p>
                      <a:pPr marL="342900" marR="90170" lvl="0" indent="-342900" algn="just" hangingPunct="0">
                        <a:spcAft>
                          <a:spcPts val="0"/>
                        </a:spcAft>
                        <a:buFont typeface="Symbol"/>
                        <a:buChar char=""/>
                      </a:pPr>
                      <a:r>
                        <a:rPr lang="en-US" sz="1800" kern="1200" dirty="0">
                          <a:effectLst/>
                        </a:rPr>
                        <a:t>Regulatory Uncertainty </a:t>
                      </a:r>
                      <a:endParaRPr lang="en-US" sz="1800" kern="1200" dirty="0" smtClean="0">
                        <a:effectLst/>
                      </a:endParaRPr>
                    </a:p>
                    <a:p>
                      <a:pPr marL="342900" marR="90170" lvl="0" indent="-342900" algn="just" hangingPunct="0">
                        <a:spcAft>
                          <a:spcPts val="0"/>
                        </a:spcAft>
                        <a:buFont typeface="Symbol"/>
                        <a:buChar char=""/>
                      </a:pPr>
                      <a:r>
                        <a:rPr lang="en-US" sz="1800" kern="1200" dirty="0" smtClean="0">
                          <a:effectLst/>
                        </a:rPr>
                        <a:t>Risk </a:t>
                      </a:r>
                      <a:r>
                        <a:rPr lang="en-US" sz="1800" kern="1200" dirty="0">
                          <a:effectLst/>
                        </a:rPr>
                        <a:t>to Fuel Supply </a:t>
                      </a:r>
                      <a:r>
                        <a:rPr lang="en-US" sz="1800" kern="1200" dirty="0" smtClean="0">
                          <a:effectLst/>
                        </a:rPr>
                        <a:t>Security</a:t>
                      </a:r>
                    </a:p>
                    <a:p>
                      <a:pPr marL="342900" marR="90170" lvl="0" indent="-342900" algn="just" hangingPunct="0">
                        <a:spcAft>
                          <a:spcPts val="0"/>
                        </a:spcAft>
                        <a:buFont typeface="Symbol"/>
                        <a:buChar char=""/>
                      </a:pPr>
                      <a:r>
                        <a:rPr lang="en-US" sz="1800" kern="1200" dirty="0" smtClean="0">
                          <a:effectLst/>
                        </a:rPr>
                        <a:t>Complex Engineering</a:t>
                      </a:r>
                      <a:endParaRPr lang="en-ZA" sz="1800" dirty="0">
                        <a:effectLst/>
                      </a:endParaRPr>
                    </a:p>
                    <a:p>
                      <a:pPr marL="342900" marR="90170" lvl="0" indent="-342900" algn="just" hangingPunct="0">
                        <a:spcAft>
                          <a:spcPts val="0"/>
                        </a:spcAft>
                        <a:buFont typeface="Symbol"/>
                        <a:buChar char=""/>
                      </a:pPr>
                      <a:r>
                        <a:rPr lang="en-US" sz="1800" kern="1200" dirty="0">
                          <a:effectLst/>
                        </a:rPr>
                        <a:t>Installation on the Run Posing Safety </a:t>
                      </a:r>
                      <a:r>
                        <a:rPr lang="en-US" sz="1800" kern="1200" dirty="0" smtClean="0">
                          <a:effectLst/>
                        </a:rPr>
                        <a:t>Risk</a:t>
                      </a:r>
                      <a:endParaRPr lang="en-ZA" sz="1800" dirty="0">
                        <a:effectLst/>
                        <a:latin typeface="Times New Roman"/>
                        <a:ea typeface="Times New Roman"/>
                      </a:endParaRPr>
                    </a:p>
                  </a:txBody>
                  <a:tcPr marL="0" marR="0" marT="0" marB="0"/>
                </a:tc>
                <a:tc>
                  <a:txBody>
                    <a:bodyPr/>
                    <a:lstStyle/>
                    <a:p>
                      <a:pPr marL="342900" lvl="0" indent="-342900" hangingPunct="0">
                        <a:spcAft>
                          <a:spcPts val="0"/>
                        </a:spcAft>
                        <a:buFont typeface="+mj-lt"/>
                        <a:buAutoNum type="arabicPeriod"/>
                      </a:pPr>
                      <a:r>
                        <a:rPr lang="en-US" sz="1800" kern="1200">
                          <a:effectLst/>
                        </a:rPr>
                        <a:t>Postponement granted from 01 April 2016 to 31 July 2017 with emission limits of 2400 mg/Nm3: SO2</a:t>
                      </a:r>
                      <a:endParaRPr lang="en-ZA" sz="1800">
                        <a:effectLst/>
                      </a:endParaRPr>
                    </a:p>
                    <a:p>
                      <a:pPr marL="457200" hangingPunct="0">
                        <a:spcAft>
                          <a:spcPts val="0"/>
                        </a:spcAft>
                      </a:pPr>
                      <a:r>
                        <a:rPr lang="en-US" sz="1800" kern="1200">
                          <a:effectLst/>
                        </a:rPr>
                        <a:t> </a:t>
                      </a:r>
                      <a:endParaRPr lang="en-ZA" sz="1800">
                        <a:effectLst/>
                        <a:latin typeface="Times New Roman"/>
                        <a:ea typeface="Times New Roman"/>
                      </a:endParaRPr>
                    </a:p>
                  </a:txBody>
                  <a:tcPr marL="0" marR="0" marT="0" marB="0"/>
                </a:tc>
              </a:tr>
              <a:tr h="2954453">
                <a:tc>
                  <a:txBody>
                    <a:bodyPr/>
                    <a:lstStyle/>
                    <a:p>
                      <a:pPr hangingPunct="0">
                        <a:spcAft>
                          <a:spcPts val="0"/>
                        </a:spcAft>
                      </a:pPr>
                      <a:r>
                        <a:rPr lang="en-ZA" sz="1800" kern="1200" dirty="0">
                          <a:effectLst/>
                        </a:rPr>
                        <a:t>Subcategory 2.4:</a:t>
                      </a:r>
                      <a:endParaRPr lang="en-ZA" sz="1800" dirty="0">
                        <a:effectLst/>
                      </a:endParaRPr>
                    </a:p>
                    <a:p>
                      <a:pPr hangingPunct="0">
                        <a:spcAft>
                          <a:spcPts val="0"/>
                        </a:spcAft>
                      </a:pPr>
                      <a:r>
                        <a:rPr lang="en-ZA" sz="1800" kern="1200" dirty="0">
                          <a:effectLst/>
                        </a:rPr>
                        <a:t>Storage &amp; Handling of Petroleum Products</a:t>
                      </a:r>
                      <a:endParaRPr lang="en-ZA" sz="1800" dirty="0">
                        <a:effectLst/>
                        <a:latin typeface="Times New Roman"/>
                        <a:ea typeface="Times New Roman"/>
                      </a:endParaRPr>
                    </a:p>
                  </a:txBody>
                  <a:tcPr marL="102408" marR="102408" marT="8534" marB="0"/>
                </a:tc>
                <a:tc>
                  <a:txBody>
                    <a:bodyPr/>
                    <a:lstStyle/>
                    <a:p>
                      <a:pPr>
                        <a:spcBef>
                          <a:spcPts val="300"/>
                        </a:spcBef>
                        <a:spcAft>
                          <a:spcPts val="300"/>
                        </a:spcAft>
                      </a:pPr>
                      <a:r>
                        <a:rPr lang="en-US" sz="1800" kern="1200" dirty="0">
                          <a:effectLst/>
                        </a:rPr>
                        <a:t>2015 </a:t>
                      </a:r>
                      <a:r>
                        <a:rPr lang="en-US" sz="1800" kern="1200" dirty="0" smtClean="0">
                          <a:effectLst/>
                        </a:rPr>
                        <a:t>-</a:t>
                      </a:r>
                      <a:r>
                        <a:rPr lang="en-US" sz="1800" kern="1200" baseline="0" dirty="0" smtClean="0">
                          <a:effectLst/>
                        </a:rPr>
                        <a:t> </a:t>
                      </a:r>
                      <a:r>
                        <a:rPr lang="en-US" sz="1800" kern="1200" dirty="0" smtClean="0">
                          <a:effectLst/>
                        </a:rPr>
                        <a:t>16</a:t>
                      </a:r>
                      <a:endParaRPr lang="en-ZA" sz="1800" dirty="0">
                        <a:effectLst/>
                        <a:latin typeface="Times New Roman"/>
                        <a:ea typeface="Times New Roman"/>
                      </a:endParaRPr>
                    </a:p>
                  </a:txBody>
                  <a:tcPr marL="61445" marR="61445" marT="8534" marB="0"/>
                </a:tc>
                <a:tc>
                  <a:txBody>
                    <a:bodyPr/>
                    <a:lstStyle/>
                    <a:p>
                      <a:pPr hangingPunct="0">
                        <a:spcAft>
                          <a:spcPts val="0"/>
                        </a:spcAft>
                      </a:pPr>
                      <a:r>
                        <a:rPr lang="en-ZA" sz="1800" kern="1200" dirty="0" smtClean="0">
                          <a:effectLst/>
                        </a:rPr>
                        <a:t>TVOCs</a:t>
                      </a:r>
                      <a:endParaRPr lang="en-ZA" sz="1800" dirty="0">
                        <a:effectLst/>
                        <a:latin typeface="Times New Roman"/>
                        <a:ea typeface="Times New Roman"/>
                      </a:endParaRPr>
                    </a:p>
                  </a:txBody>
                  <a:tcPr marL="61445" marR="61445" marT="8534" marB="0"/>
                </a:tc>
                <a:tc vMerge="1">
                  <a:txBody>
                    <a:bodyPr/>
                    <a:lstStyle/>
                    <a:p>
                      <a:endParaRPr lang="en-ZA"/>
                    </a:p>
                  </a:txBody>
                  <a:tcPr/>
                </a:tc>
                <a:tc>
                  <a:txBody>
                    <a:bodyPr/>
                    <a:lstStyle/>
                    <a:p>
                      <a:pPr marL="342900" lvl="0" indent="-342900" hangingPunct="0">
                        <a:spcAft>
                          <a:spcPts val="0"/>
                        </a:spcAft>
                        <a:buFont typeface="+mj-lt"/>
                        <a:buAutoNum type="arabicPeriod"/>
                      </a:pPr>
                      <a:r>
                        <a:rPr lang="en-US" sz="1800" kern="1200" dirty="0">
                          <a:effectLst/>
                        </a:rPr>
                        <a:t>Postponement granted from 01 April 2016 to 31 July 2020: </a:t>
                      </a:r>
                      <a:r>
                        <a:rPr lang="en-US" sz="1800" kern="1200" dirty="0" smtClean="0">
                          <a:effectLst/>
                        </a:rPr>
                        <a:t>TVOCs</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6991654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365481" y="25648"/>
            <a:ext cx="6107373" cy="545910"/>
          </a:xfrm>
        </p:spPr>
        <p:txBody>
          <a:bodyPr>
            <a:normAutofit/>
          </a:bodyPr>
          <a:lstStyle/>
          <a:p>
            <a:pPr algn="l"/>
            <a:r>
              <a:rPr lang="en-GB" sz="2800" b="1" dirty="0" smtClean="0">
                <a:solidFill>
                  <a:schemeClr val="bg1"/>
                </a:solidFill>
              </a:rPr>
              <a:t>Chevron Refinery, Nelson Mandela Bay</a:t>
            </a:r>
            <a:endParaRPr lang="en-ZA" sz="28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430689667"/>
              </p:ext>
            </p:extLst>
          </p:nvPr>
        </p:nvGraphicFramePr>
        <p:xfrm>
          <a:off x="173421" y="1090811"/>
          <a:ext cx="8970579" cy="2873514"/>
        </p:xfrm>
        <a:graphic>
          <a:graphicData uri="http://schemas.openxmlformats.org/drawingml/2006/table">
            <a:tbl>
              <a:tblPr firstRow="1" firstCol="1" bandRow="1">
                <a:tableStyleId>{69CF1AB2-1976-4502-BF36-3FF5EA218861}</a:tableStyleId>
              </a:tblPr>
              <a:tblGrid>
                <a:gridCol w="1618776"/>
                <a:gridCol w="1071361"/>
                <a:gridCol w="1131265"/>
                <a:gridCol w="2563276"/>
                <a:gridCol w="2585901"/>
              </a:tblGrid>
              <a:tr h="471396">
                <a:tc>
                  <a:txBody>
                    <a:bodyPr/>
                    <a:lstStyle/>
                    <a:p>
                      <a:pPr algn="just">
                        <a:spcAft>
                          <a:spcPts val="0"/>
                        </a:spcAft>
                      </a:pPr>
                      <a:r>
                        <a:rPr lang="en-US" sz="1800" dirty="0">
                          <a:effectLst/>
                        </a:rPr>
                        <a:t>Section 21 Category</a:t>
                      </a:r>
                      <a:endParaRPr lang="en-ZA" sz="1800" dirty="0">
                        <a:effectLst/>
                        <a:latin typeface="Times New Roman"/>
                        <a:ea typeface="Times New Roman"/>
                      </a:endParaRPr>
                    </a:p>
                  </a:txBody>
                  <a:tcPr marL="57225" marR="57225" marT="8499" marB="0"/>
                </a:tc>
                <a:tc>
                  <a:txBody>
                    <a:bodyPr/>
                    <a:lstStyle/>
                    <a:p>
                      <a:pPr algn="just">
                        <a:spcAft>
                          <a:spcPts val="0"/>
                        </a:spcAft>
                      </a:pPr>
                      <a:r>
                        <a:rPr lang="en-US" sz="1800" dirty="0">
                          <a:effectLst/>
                        </a:rPr>
                        <a:t>Postponement Period Sought</a:t>
                      </a:r>
                      <a:endParaRPr lang="en-ZA" sz="1800" dirty="0">
                        <a:effectLst/>
                        <a:latin typeface="Times New Roman"/>
                        <a:ea typeface="Times New Roman"/>
                      </a:endParaRPr>
                    </a:p>
                  </a:txBody>
                  <a:tcPr marL="57225" marR="57225" marT="8499" marB="0"/>
                </a:tc>
                <a:tc>
                  <a:txBody>
                    <a:bodyPr/>
                    <a:lstStyle/>
                    <a:p>
                      <a:pPr algn="just">
                        <a:spcAft>
                          <a:spcPts val="0"/>
                        </a:spcAft>
                      </a:pPr>
                      <a:r>
                        <a:rPr lang="en-US" sz="1800">
                          <a:effectLst/>
                        </a:rPr>
                        <a:t>Pollutant</a:t>
                      </a:r>
                      <a:endParaRPr lang="en-ZA" sz="1800">
                        <a:effectLst/>
                        <a:latin typeface="Times New Roman"/>
                        <a:ea typeface="Times New Roman"/>
                      </a:endParaRPr>
                    </a:p>
                  </a:txBody>
                  <a:tcPr marL="0" marR="0" marT="0" marB="0"/>
                </a:tc>
                <a:tc>
                  <a:txBody>
                    <a:bodyPr/>
                    <a:lstStyle/>
                    <a:p>
                      <a:pPr algn="just">
                        <a:spcAft>
                          <a:spcPts val="0"/>
                        </a:spcAft>
                      </a:pPr>
                      <a:r>
                        <a:rPr lang="en-US" sz="1800">
                          <a:effectLst/>
                        </a:rPr>
                        <a:t>Justification &amp; Reasons for Postponement Application </a:t>
                      </a:r>
                      <a:endParaRPr lang="en-ZA" sz="1800">
                        <a:effectLst/>
                        <a:latin typeface="Times New Roman"/>
                        <a:ea typeface="Times New Roman"/>
                      </a:endParaRPr>
                    </a:p>
                  </a:txBody>
                  <a:tcPr marL="0" marR="0" marT="0" marB="0"/>
                </a:tc>
                <a:tc>
                  <a:txBody>
                    <a:bodyPr/>
                    <a:lstStyle/>
                    <a:p>
                      <a:pPr algn="just">
                        <a:spcAft>
                          <a:spcPts val="0"/>
                        </a:spcAft>
                      </a:pPr>
                      <a:r>
                        <a:rPr lang="en-US" sz="1800">
                          <a:effectLst/>
                        </a:rPr>
                        <a:t>Decision</a:t>
                      </a:r>
                      <a:endParaRPr lang="en-ZA" sz="1800">
                        <a:effectLst/>
                        <a:latin typeface="Times New Roman"/>
                        <a:ea typeface="Times New Roman"/>
                      </a:endParaRPr>
                    </a:p>
                  </a:txBody>
                  <a:tcPr marL="0" marR="0" marT="0" marB="0"/>
                </a:tc>
              </a:tr>
              <a:tr h="1767735">
                <a:tc>
                  <a:txBody>
                    <a:bodyPr/>
                    <a:lstStyle/>
                    <a:p>
                      <a:pPr algn="just">
                        <a:spcAft>
                          <a:spcPts val="0"/>
                        </a:spcAft>
                      </a:pPr>
                      <a:r>
                        <a:rPr lang="en-US" sz="1800" dirty="0">
                          <a:effectLst/>
                        </a:rPr>
                        <a:t>Subcategory 2.4: Handling and Storage of Petroleum Products</a:t>
                      </a:r>
                      <a:endParaRPr lang="en-ZA" sz="1800" dirty="0">
                        <a:effectLst/>
                        <a:latin typeface="Times New Roman"/>
                        <a:ea typeface="Times New Roman"/>
                      </a:endParaRPr>
                    </a:p>
                  </a:txBody>
                  <a:tcPr marL="61191" marR="61191" marT="8499" marB="0"/>
                </a:tc>
                <a:tc>
                  <a:txBody>
                    <a:bodyPr/>
                    <a:lstStyle/>
                    <a:p>
                      <a:pPr algn="just">
                        <a:spcAft>
                          <a:spcPts val="0"/>
                        </a:spcAft>
                      </a:pPr>
                      <a:r>
                        <a:rPr lang="en-ZA" sz="1800" dirty="0">
                          <a:effectLst/>
                        </a:rPr>
                        <a:t>2015 – </a:t>
                      </a:r>
                      <a:r>
                        <a:rPr lang="en-ZA" sz="1800" dirty="0" smtClean="0">
                          <a:effectLst/>
                        </a:rPr>
                        <a:t>20 </a:t>
                      </a:r>
                      <a:endParaRPr lang="en-ZA" sz="1800" dirty="0">
                        <a:effectLst/>
                        <a:latin typeface="Times New Roman"/>
                        <a:ea typeface="Times New Roman"/>
                      </a:endParaRPr>
                    </a:p>
                  </a:txBody>
                  <a:tcPr marL="57225" marR="57225" marT="8499" marB="0"/>
                </a:tc>
                <a:tc>
                  <a:txBody>
                    <a:bodyPr/>
                    <a:lstStyle/>
                    <a:p>
                      <a:pPr algn="just">
                        <a:spcAft>
                          <a:spcPts val="0"/>
                        </a:spcAft>
                      </a:pPr>
                      <a:r>
                        <a:rPr lang="en-ZA" sz="1800" kern="1200">
                          <a:effectLst/>
                        </a:rPr>
                        <a:t>TVOCs</a:t>
                      </a:r>
                      <a:endParaRPr lang="en-ZA" sz="1800">
                        <a:effectLst/>
                        <a:latin typeface="Times New Roman"/>
                        <a:ea typeface="Times New Roman"/>
                      </a:endParaRPr>
                    </a:p>
                  </a:txBody>
                  <a:tcPr marL="61191" marR="61191" marT="8499" marB="0"/>
                </a:tc>
                <a:tc>
                  <a:txBody>
                    <a:bodyPr/>
                    <a:lstStyle/>
                    <a:p>
                      <a:pPr marL="342900" marR="90170" lvl="0" indent="-342900" algn="just">
                        <a:spcAft>
                          <a:spcPts val="0"/>
                        </a:spcAft>
                        <a:buFont typeface="Symbol"/>
                        <a:buChar char=""/>
                      </a:pPr>
                      <a:r>
                        <a:rPr lang="en-US" sz="1800" dirty="0">
                          <a:effectLst/>
                        </a:rPr>
                        <a:t>Impact on ambient air </a:t>
                      </a:r>
                      <a:r>
                        <a:rPr lang="en-US" sz="1800" dirty="0" smtClean="0">
                          <a:effectLst/>
                        </a:rPr>
                        <a:t>quality</a:t>
                      </a:r>
                      <a:endParaRPr lang="en-ZA" sz="1800" dirty="0">
                        <a:effectLst/>
                      </a:endParaRPr>
                    </a:p>
                    <a:p>
                      <a:pPr marL="342900" marR="90170" lvl="0" indent="-342900" algn="just">
                        <a:spcAft>
                          <a:spcPts val="0"/>
                        </a:spcAft>
                        <a:buFont typeface="Symbol"/>
                        <a:buChar char=""/>
                      </a:pPr>
                      <a:r>
                        <a:rPr lang="en-US" sz="1800" dirty="0">
                          <a:effectLst/>
                        </a:rPr>
                        <a:t>Cost implications of compliance with </a:t>
                      </a:r>
                      <a:r>
                        <a:rPr lang="en-US" sz="1800" dirty="0" smtClean="0">
                          <a:effectLst/>
                        </a:rPr>
                        <a:t>MES</a:t>
                      </a:r>
                      <a:endParaRPr lang="en-ZA" sz="1800" dirty="0">
                        <a:effectLst/>
                        <a:latin typeface="Times New Roman"/>
                        <a:ea typeface="Times New Roman"/>
                      </a:endParaRPr>
                    </a:p>
                  </a:txBody>
                  <a:tcPr marL="0" marR="0" marT="0" marB="0"/>
                </a:tc>
                <a:tc>
                  <a:txBody>
                    <a:bodyPr/>
                    <a:lstStyle/>
                    <a:p>
                      <a:pPr algn="just">
                        <a:spcAft>
                          <a:spcPts val="0"/>
                        </a:spcAft>
                      </a:pPr>
                      <a:r>
                        <a:rPr lang="en-US" sz="1800" dirty="0">
                          <a:effectLst/>
                        </a:rPr>
                        <a:t>Granted from 1 December 2016-31 March 2020.</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31231636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lstStyle/>
          <a:p>
            <a:r>
              <a:rPr lang="en-ZA" sz="4000" b="1" dirty="0" smtClean="0">
                <a:solidFill>
                  <a:srgbClr val="00B050"/>
                </a:solidFill>
              </a:rPr>
              <a:t>Eskom</a:t>
            </a:r>
            <a:endParaRPr lang="en-ZA" sz="4000" b="1" dirty="0">
              <a:solidFill>
                <a:srgbClr val="00B050"/>
              </a:solidFill>
            </a:endParaRPr>
          </a:p>
        </p:txBody>
      </p:sp>
    </p:spTree>
    <p:extLst>
      <p:ext uri="{BB962C8B-B14F-4D97-AF65-F5344CB8AC3E}">
        <p14:creationId xmlns:p14="http://schemas.microsoft.com/office/powerpoint/2010/main" xmlns="" val="9388264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38" y="-99856"/>
            <a:ext cx="9143999" cy="866775"/>
          </a:xfrm>
        </p:spPr>
        <p:txBody>
          <a:bodyPr>
            <a:noAutofit/>
          </a:bodyPr>
          <a:lstStyle/>
          <a:p>
            <a:r>
              <a:rPr lang="en-US" sz="3200" b="1" dirty="0" smtClean="0">
                <a:solidFill>
                  <a:schemeClr val="bg1"/>
                </a:solidFill>
                <a:latin typeface="+mn-lt"/>
              </a:rPr>
              <a:t>PURPOSE</a:t>
            </a:r>
            <a:endParaRPr lang="en-US" sz="3200" b="1" dirty="0">
              <a:solidFill>
                <a:schemeClr val="bg1"/>
              </a:solidFill>
              <a:latin typeface="+mn-lt"/>
            </a:endParaRPr>
          </a:p>
        </p:txBody>
      </p:sp>
      <p:sp>
        <p:nvSpPr>
          <p:cNvPr id="3" name="Content Placeholder 2"/>
          <p:cNvSpPr>
            <a:spLocks noGrp="1"/>
          </p:cNvSpPr>
          <p:nvPr>
            <p:ph idx="1"/>
          </p:nvPr>
        </p:nvSpPr>
        <p:spPr>
          <a:xfrm>
            <a:off x="77486" y="658763"/>
            <a:ext cx="9007521" cy="6214868"/>
          </a:xfrm>
        </p:spPr>
        <p:txBody>
          <a:bodyPr>
            <a:normAutofit/>
          </a:bodyPr>
          <a:lstStyle/>
          <a:p>
            <a:pPr marL="0" indent="0">
              <a:buNone/>
            </a:pPr>
            <a:r>
              <a:rPr lang="en-US" sz="2800" dirty="0" smtClean="0"/>
              <a:t>To brief </a:t>
            </a:r>
            <a:r>
              <a:rPr lang="en-US" sz="2800" dirty="0"/>
              <a:t>and update the Portfolio Committee </a:t>
            </a:r>
            <a:r>
              <a:rPr lang="en-US" sz="2800" dirty="0" smtClean="0"/>
              <a:t>regarding:</a:t>
            </a:r>
          </a:p>
          <a:p>
            <a:r>
              <a:rPr lang="en-US" sz="2800" dirty="0" smtClean="0"/>
              <a:t>The </a:t>
            </a:r>
            <a:r>
              <a:rPr lang="en-US" sz="2800" dirty="0"/>
              <a:t>status of the applications for postponement of compliance timeframes for all facilities whose applications have been considered and finalized by the National Air Quality Officer (NAQO) – with the concurrence of Atmospheric Emission Licensing Authorities – between 1 April 2014 and 31 March 2015; </a:t>
            </a:r>
            <a:endParaRPr lang="en-US" sz="2800" dirty="0" smtClean="0"/>
          </a:p>
          <a:p>
            <a:r>
              <a:rPr lang="en-US" sz="2800" dirty="0" smtClean="0"/>
              <a:t>The status </a:t>
            </a:r>
            <a:r>
              <a:rPr lang="en-US" sz="2800" dirty="0"/>
              <a:t>of applications received thereafter (new applications</a:t>
            </a:r>
            <a:r>
              <a:rPr lang="en-US" sz="2800" dirty="0" smtClean="0"/>
              <a:t>); </a:t>
            </a:r>
            <a:endParaRPr lang="en-ZA" sz="2800" dirty="0"/>
          </a:p>
          <a:p>
            <a:pPr lvl="0"/>
            <a:r>
              <a:rPr lang="en-GB" sz="2800" dirty="0"/>
              <a:t>The Status of postponement decisions and reasons for granting decisions</a:t>
            </a:r>
            <a:endParaRPr lang="en-ZA" sz="2800" dirty="0"/>
          </a:p>
          <a:p>
            <a:pPr lvl="0"/>
            <a:r>
              <a:rPr lang="en-GB" sz="2800" dirty="0"/>
              <a:t>Compliance status of postponement holders</a:t>
            </a:r>
            <a:endParaRPr lang="en-ZA" sz="2800" dirty="0"/>
          </a:p>
          <a:p>
            <a:pPr lvl="0"/>
            <a:r>
              <a:rPr lang="en-GB" sz="2800" dirty="0"/>
              <a:t>Current postponement applications</a:t>
            </a:r>
            <a:endParaRPr lang="en-ZA" sz="2800" dirty="0">
              <a:effectLst/>
            </a:endParaRPr>
          </a:p>
        </p:txBody>
      </p:sp>
    </p:spTree>
    <p:extLst>
      <p:ext uri="{BB962C8B-B14F-4D97-AF65-F5344CB8AC3E}">
        <p14:creationId xmlns:p14="http://schemas.microsoft.com/office/powerpoint/2010/main" xmlns="" val="23199773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0161" y="0"/>
            <a:ext cx="7488620" cy="450376"/>
          </a:xfrm>
        </p:spPr>
        <p:txBody>
          <a:bodyPr>
            <a:noAutofit/>
          </a:bodyPr>
          <a:lstStyle/>
          <a:p>
            <a:r>
              <a:rPr lang="en-ZA" sz="2800" b="1" dirty="0" smtClean="0">
                <a:solidFill>
                  <a:schemeClr val="bg1"/>
                </a:solidFill>
              </a:rPr>
              <a:t>Eskom Acacia Power Station, Buffalo City </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133883954"/>
              </p:ext>
            </p:extLst>
          </p:nvPr>
        </p:nvGraphicFramePr>
        <p:xfrm>
          <a:off x="252247" y="693684"/>
          <a:ext cx="8607975" cy="5376040"/>
        </p:xfrm>
        <a:graphic>
          <a:graphicData uri="http://schemas.openxmlformats.org/drawingml/2006/table">
            <a:tbl>
              <a:tblPr firstRow="1" firstCol="1" bandRow="1">
                <a:tableStyleId>{BC89EF96-8CEA-46FF-86C4-4CE0E7609802}</a:tableStyleId>
              </a:tblPr>
              <a:tblGrid>
                <a:gridCol w="1835809"/>
                <a:gridCol w="928276"/>
                <a:gridCol w="1068780"/>
                <a:gridCol w="2930543"/>
                <a:gridCol w="1844567"/>
              </a:tblGrid>
              <a:tr h="975814">
                <a:tc>
                  <a:txBody>
                    <a:bodyPr/>
                    <a:lstStyle/>
                    <a:p>
                      <a:pPr>
                        <a:spcAft>
                          <a:spcPts val="0"/>
                        </a:spcAft>
                      </a:pPr>
                      <a:r>
                        <a:rPr lang="en-US" sz="1800" dirty="0">
                          <a:effectLst/>
                        </a:rPr>
                        <a:t>Category</a:t>
                      </a:r>
                      <a:endParaRPr lang="en-ZA" sz="1800" dirty="0">
                        <a:effectLst/>
                        <a:latin typeface="Times New Roman"/>
                        <a:ea typeface="Times New Roman"/>
                      </a:endParaRPr>
                    </a:p>
                  </a:txBody>
                  <a:tcPr marL="34096" marR="34096" marT="5064" marB="0"/>
                </a:tc>
                <a:tc>
                  <a:txBody>
                    <a:bodyPr/>
                    <a:lstStyle/>
                    <a:p>
                      <a:pPr>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34096" marR="34096" marT="5064" marB="0"/>
                </a:tc>
                <a:tc>
                  <a:txBody>
                    <a:bodyPr/>
                    <a:lstStyle/>
                    <a:p>
                      <a:pPr algn="ctr">
                        <a:spcAft>
                          <a:spcPts val="0"/>
                        </a:spcAft>
                      </a:pPr>
                      <a:r>
                        <a:rPr lang="en-US" sz="1800">
                          <a:effectLst/>
                        </a:rPr>
                        <a:t>Pollutant</a:t>
                      </a:r>
                      <a:endParaRPr lang="en-ZA" sz="1800">
                        <a:effectLst/>
                        <a:latin typeface="Times New Roman"/>
                        <a:ea typeface="Times New Roman"/>
                      </a:endParaRPr>
                    </a:p>
                  </a:txBody>
                  <a:tcPr marL="34096" marR="34096" marT="5064" marB="0"/>
                </a:tc>
                <a:tc>
                  <a:txBody>
                    <a:bodyPr/>
                    <a:lstStyle/>
                    <a:p>
                      <a:pPr>
                        <a:spcAft>
                          <a:spcPts val="0"/>
                        </a:spcAft>
                      </a:pPr>
                      <a:r>
                        <a:rPr lang="en-US" sz="1800">
                          <a:effectLst/>
                        </a:rPr>
                        <a:t>Justification &amp; Reasons for Postponement Application</a:t>
                      </a:r>
                      <a:endParaRPr lang="en-ZA" sz="1800">
                        <a:effectLst/>
                        <a:latin typeface="Times New Roman"/>
                        <a:ea typeface="Times New Roman"/>
                      </a:endParaRPr>
                    </a:p>
                  </a:txBody>
                  <a:tcPr marL="0" marR="0" marT="0" marB="0" anchor="ctr"/>
                </a:tc>
                <a:tc>
                  <a:txBody>
                    <a:bodyPr/>
                    <a:lstStyle/>
                    <a:p>
                      <a:pPr>
                        <a:spcAft>
                          <a:spcPts val="0"/>
                        </a:spcAft>
                      </a:pPr>
                      <a:r>
                        <a:rPr lang="en-US" sz="1800">
                          <a:effectLst/>
                        </a:rPr>
                        <a:t>Decision</a:t>
                      </a:r>
                      <a:endParaRPr lang="en-ZA" sz="1800">
                        <a:effectLst/>
                        <a:latin typeface="Times New Roman"/>
                        <a:ea typeface="Times New Roman"/>
                      </a:endParaRPr>
                    </a:p>
                  </a:txBody>
                  <a:tcPr marL="0" marR="0" marT="0" marB="0"/>
                </a:tc>
              </a:tr>
              <a:tr h="4400226">
                <a:tc>
                  <a:txBody>
                    <a:bodyPr/>
                    <a:lstStyle/>
                    <a:p>
                      <a:pPr>
                        <a:spcAft>
                          <a:spcPts val="0"/>
                        </a:spcAft>
                      </a:pPr>
                      <a:r>
                        <a:rPr lang="en-ZA" sz="1800" dirty="0">
                          <a:effectLst/>
                        </a:rPr>
                        <a:t>Subcategory 1.2: </a:t>
                      </a:r>
                      <a:r>
                        <a:rPr lang="en-US" sz="1800" dirty="0">
                          <a:effectLst/>
                        </a:rPr>
                        <a:t>Liquid Fuel </a:t>
                      </a:r>
                      <a:r>
                        <a:rPr lang="en-US" sz="1800" dirty="0" smtClean="0">
                          <a:effectLst/>
                        </a:rPr>
                        <a:t>Combustion Installations</a:t>
                      </a:r>
                      <a:endParaRPr lang="en-ZA" sz="1800" dirty="0">
                        <a:effectLst/>
                        <a:latin typeface="Times New Roman"/>
                        <a:ea typeface="Times New Roman"/>
                      </a:endParaRPr>
                    </a:p>
                  </a:txBody>
                  <a:tcPr marL="36459" marR="36459" marT="5064" marB="0"/>
                </a:tc>
                <a:tc>
                  <a:txBody>
                    <a:bodyPr/>
                    <a:lstStyle/>
                    <a:p>
                      <a:pPr>
                        <a:spcAft>
                          <a:spcPts val="0"/>
                        </a:spcAft>
                      </a:pPr>
                      <a:r>
                        <a:rPr lang="en-US" sz="1800" dirty="0" smtClean="0">
                          <a:effectLst/>
                        </a:rPr>
                        <a:t>2015-20</a:t>
                      </a:r>
                      <a:endParaRPr lang="en-ZA" sz="1800" dirty="0">
                        <a:effectLst/>
                        <a:latin typeface="Times New Roman"/>
                        <a:ea typeface="Times New Roman"/>
                      </a:endParaRPr>
                    </a:p>
                  </a:txBody>
                  <a:tcPr marL="36459" marR="36459" marT="5064" marB="0"/>
                </a:tc>
                <a:tc>
                  <a:txBody>
                    <a:bodyPr/>
                    <a:lstStyle/>
                    <a:p>
                      <a:pPr>
                        <a:spcAft>
                          <a:spcPts val="0"/>
                        </a:spcAft>
                      </a:pPr>
                      <a:r>
                        <a:rPr lang="en-ZA" sz="1800">
                          <a:effectLst/>
                        </a:rPr>
                        <a:t>NO</a:t>
                      </a:r>
                      <a:r>
                        <a:rPr lang="en-ZA" sz="1800" baseline="-25000">
                          <a:effectLst/>
                        </a:rPr>
                        <a:t>X</a:t>
                      </a:r>
                      <a:endParaRPr lang="en-ZA" sz="1800">
                        <a:effectLst/>
                        <a:latin typeface="Times New Roman"/>
                        <a:ea typeface="Times New Roman"/>
                      </a:endParaRPr>
                    </a:p>
                  </a:txBody>
                  <a:tcPr marL="36459" marR="36459" marT="5064" marB="0"/>
                </a:tc>
                <a:tc>
                  <a:txBody>
                    <a:bodyPr/>
                    <a:lstStyle/>
                    <a:p>
                      <a:pPr marL="342900" marR="269875" lvl="0" indent="-342900" algn="just">
                        <a:lnSpc>
                          <a:spcPct val="115000"/>
                        </a:lnSpc>
                        <a:spcAft>
                          <a:spcPts val="1000"/>
                        </a:spcAft>
                        <a:buFont typeface="Symbol"/>
                        <a:buChar char=""/>
                      </a:pPr>
                      <a:r>
                        <a:rPr lang="en-ZA" sz="1800" dirty="0" smtClean="0">
                          <a:effectLst/>
                        </a:rPr>
                        <a:t>Load </a:t>
                      </a:r>
                      <a:r>
                        <a:rPr lang="en-ZA" sz="1800" dirty="0">
                          <a:effectLst/>
                        </a:rPr>
                        <a:t>factor: Acacia is a peaking </a:t>
                      </a:r>
                      <a:r>
                        <a:rPr lang="en-ZA" sz="1800" dirty="0" smtClean="0">
                          <a:effectLst/>
                        </a:rPr>
                        <a:t>station</a:t>
                      </a:r>
                      <a:endParaRPr lang="en-ZA" sz="1800" dirty="0">
                        <a:effectLst/>
                      </a:endParaRPr>
                    </a:p>
                    <a:p>
                      <a:pPr marL="342900" marR="269875" lvl="0" indent="-342900" algn="just">
                        <a:lnSpc>
                          <a:spcPct val="115000"/>
                        </a:lnSpc>
                        <a:spcAft>
                          <a:spcPts val="1000"/>
                        </a:spcAft>
                        <a:buFont typeface="Symbol"/>
                        <a:buChar char=""/>
                      </a:pPr>
                      <a:r>
                        <a:rPr lang="en-ZA" sz="1800" dirty="0">
                          <a:effectLst/>
                        </a:rPr>
                        <a:t>Age of power </a:t>
                      </a:r>
                      <a:r>
                        <a:rPr lang="en-ZA" sz="1800" dirty="0" smtClean="0">
                          <a:effectLst/>
                        </a:rPr>
                        <a:t>station: Decommissioned</a:t>
                      </a:r>
                      <a:r>
                        <a:rPr lang="en-ZA" sz="1800" baseline="0" dirty="0" smtClean="0">
                          <a:effectLst/>
                        </a:rPr>
                        <a:t> around 2026</a:t>
                      </a:r>
                      <a:endParaRPr lang="en-ZA" sz="1800" dirty="0" smtClean="0">
                        <a:effectLst/>
                      </a:endParaRPr>
                    </a:p>
                    <a:p>
                      <a:pPr marL="342900" marR="269875" lvl="0" indent="-342900" algn="just">
                        <a:lnSpc>
                          <a:spcPct val="115000"/>
                        </a:lnSpc>
                        <a:spcAft>
                          <a:spcPts val="1000"/>
                        </a:spcAft>
                        <a:buFont typeface="Symbol"/>
                        <a:buChar char=""/>
                      </a:pPr>
                      <a:r>
                        <a:rPr lang="en-ZA" sz="1800" dirty="0" smtClean="0">
                          <a:effectLst/>
                        </a:rPr>
                        <a:t>Impact on ambient air quality: </a:t>
                      </a:r>
                    </a:p>
                    <a:p>
                      <a:pPr marL="342900" marR="269875" lvl="0" indent="-342900" algn="just">
                        <a:lnSpc>
                          <a:spcPct val="115000"/>
                        </a:lnSpc>
                        <a:spcAft>
                          <a:spcPts val="1000"/>
                        </a:spcAft>
                        <a:buFont typeface="Symbol"/>
                        <a:buChar char=""/>
                      </a:pPr>
                      <a:r>
                        <a:rPr lang="en-ZA" sz="1800" dirty="0" smtClean="0">
                          <a:effectLst/>
                        </a:rPr>
                        <a:t>Cost </a:t>
                      </a:r>
                      <a:r>
                        <a:rPr lang="en-ZA" sz="1800" dirty="0">
                          <a:effectLst/>
                        </a:rPr>
                        <a:t>implication of compliance with the MES: Considering that Acacia is an emergency power </a:t>
                      </a:r>
                      <a:r>
                        <a:rPr lang="en-ZA" sz="1800" dirty="0" smtClean="0">
                          <a:effectLst/>
                        </a:rPr>
                        <a:t>station</a:t>
                      </a:r>
                      <a:endParaRPr lang="en-ZA" sz="1800" dirty="0">
                        <a:effectLst/>
                        <a:latin typeface="Times New Roman"/>
                        <a:ea typeface="Times New Roman"/>
                      </a:endParaRPr>
                    </a:p>
                  </a:txBody>
                  <a:tcPr marL="0" marR="0" marT="0" marB="0"/>
                </a:tc>
                <a:tc>
                  <a:txBody>
                    <a:bodyPr/>
                    <a:lstStyle/>
                    <a:p>
                      <a:pPr>
                        <a:lnSpc>
                          <a:spcPct val="150000"/>
                        </a:lnSpc>
                        <a:spcAft>
                          <a:spcPts val="0"/>
                        </a:spcAft>
                      </a:pPr>
                      <a:r>
                        <a:rPr lang="en-ZA" sz="1800" dirty="0">
                          <a:effectLst/>
                        </a:rPr>
                        <a:t>Granted from 2015 to 2020: NOx Limit 750mg/Nm3</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10378712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372" y="0"/>
            <a:ext cx="8308428" cy="586854"/>
          </a:xfrm>
        </p:spPr>
        <p:txBody>
          <a:bodyPr>
            <a:noAutofit/>
          </a:bodyPr>
          <a:lstStyle/>
          <a:p>
            <a:r>
              <a:rPr lang="en-ZA" sz="2800" b="1" dirty="0" smtClean="0">
                <a:solidFill>
                  <a:schemeClr val="bg1"/>
                </a:solidFill>
              </a:rPr>
              <a:t>Eskom </a:t>
            </a:r>
            <a:r>
              <a:rPr lang="en-ZA" sz="2800" b="1" dirty="0" err="1" smtClean="0">
                <a:solidFill>
                  <a:schemeClr val="bg1"/>
                </a:solidFill>
              </a:rPr>
              <a:t>Arnot</a:t>
            </a:r>
            <a:r>
              <a:rPr lang="en-ZA" sz="2800" b="1" dirty="0" smtClean="0">
                <a:solidFill>
                  <a:schemeClr val="bg1"/>
                </a:solidFill>
              </a:rPr>
              <a:t> Power Station, Nkangala DM</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252381443"/>
              </p:ext>
            </p:extLst>
          </p:nvPr>
        </p:nvGraphicFramePr>
        <p:xfrm>
          <a:off x="378372" y="882869"/>
          <a:ext cx="8634999" cy="5471665"/>
        </p:xfrm>
        <a:graphic>
          <a:graphicData uri="http://schemas.openxmlformats.org/drawingml/2006/table">
            <a:tbl>
              <a:tblPr firstRow="1" firstCol="1" bandRow="1">
                <a:tableStyleId>{BC89EF96-8CEA-46FF-86C4-4CE0E7609802}</a:tableStyleId>
              </a:tblPr>
              <a:tblGrid>
                <a:gridCol w="1640433"/>
                <a:gridCol w="1425039"/>
                <a:gridCol w="1104405"/>
                <a:gridCol w="2719450"/>
                <a:gridCol w="1745672"/>
              </a:tblGrid>
              <a:tr h="961697">
                <a:tc>
                  <a:txBody>
                    <a:bodyPr/>
                    <a:lstStyle/>
                    <a:p>
                      <a:pPr>
                        <a:spcAft>
                          <a:spcPts val="0"/>
                        </a:spcAft>
                      </a:pPr>
                      <a:r>
                        <a:rPr lang="en-US" sz="1800" dirty="0" smtClean="0">
                          <a:effectLst/>
                        </a:rPr>
                        <a:t>Category</a:t>
                      </a:r>
                      <a:endParaRPr lang="en-ZA" sz="1800" dirty="0">
                        <a:effectLst/>
                        <a:latin typeface="Times New Roman"/>
                        <a:ea typeface="Times New Roman"/>
                      </a:endParaRPr>
                    </a:p>
                  </a:txBody>
                  <a:tcPr marL="14298" marR="14298" marT="2123" marB="0"/>
                </a:tc>
                <a:tc>
                  <a:txBody>
                    <a:bodyPr/>
                    <a:lstStyle/>
                    <a:p>
                      <a:pPr>
                        <a:spcAft>
                          <a:spcPts val="0"/>
                        </a:spcAft>
                      </a:pPr>
                      <a:r>
                        <a:rPr lang="en-US" sz="1800" dirty="0" smtClean="0">
                          <a:effectLst/>
                        </a:rPr>
                        <a:t>Period Sought</a:t>
                      </a:r>
                      <a:endParaRPr lang="en-ZA" sz="1800" dirty="0">
                        <a:effectLst/>
                        <a:latin typeface="Times New Roman"/>
                        <a:ea typeface="Times New Roman"/>
                      </a:endParaRPr>
                    </a:p>
                  </a:txBody>
                  <a:tcPr marL="14298" marR="14298" marT="2123" marB="0"/>
                </a:tc>
                <a:tc>
                  <a:txBody>
                    <a:bodyPr/>
                    <a:lstStyle/>
                    <a:p>
                      <a:pPr>
                        <a:spcAft>
                          <a:spcPts val="0"/>
                        </a:spcAft>
                      </a:pPr>
                      <a:r>
                        <a:rPr lang="en-US" sz="1800" dirty="0">
                          <a:effectLst/>
                        </a:rPr>
                        <a:t>Pollutant</a:t>
                      </a:r>
                      <a:endParaRPr lang="en-ZA" sz="1800" dirty="0">
                        <a:effectLst/>
                        <a:latin typeface="Times New Roman"/>
                        <a:ea typeface="Times New Roman"/>
                      </a:endParaRPr>
                    </a:p>
                  </a:txBody>
                  <a:tcPr marL="0" marR="0" marT="0" marB="0"/>
                </a:tc>
                <a:tc>
                  <a:txBody>
                    <a:bodyPr/>
                    <a:lstStyle/>
                    <a:p>
                      <a:pPr>
                        <a:spcAft>
                          <a:spcPts val="0"/>
                        </a:spcAft>
                      </a:pPr>
                      <a:r>
                        <a:rPr lang="en-US" sz="1800" dirty="0">
                          <a:effectLst/>
                        </a:rPr>
                        <a:t>Justification &amp; Reasons for Postponement Application</a:t>
                      </a:r>
                      <a:endParaRPr lang="en-ZA" sz="1800" dirty="0">
                        <a:effectLst/>
                        <a:latin typeface="Times New Roman"/>
                        <a:ea typeface="Times New Roman"/>
                      </a:endParaRPr>
                    </a:p>
                  </a:txBody>
                  <a:tcPr marL="0" marR="0" marT="0" marB="0" anchor="ctr"/>
                </a:tc>
                <a:tc>
                  <a:txBody>
                    <a:bodyPr/>
                    <a:lstStyle/>
                    <a:p>
                      <a:pPr>
                        <a:spcAft>
                          <a:spcPts val="0"/>
                        </a:spcAft>
                      </a:pPr>
                      <a:r>
                        <a:rPr lang="en-US" sz="1800">
                          <a:effectLst/>
                        </a:rPr>
                        <a:t>Decision</a:t>
                      </a:r>
                      <a:endParaRPr lang="en-ZA" sz="1800">
                        <a:effectLst/>
                        <a:latin typeface="Times New Roman"/>
                        <a:ea typeface="Times New Roman"/>
                      </a:endParaRPr>
                    </a:p>
                  </a:txBody>
                  <a:tcPr marL="0" marR="0" marT="0" marB="0"/>
                </a:tc>
              </a:tr>
              <a:tr h="4509968">
                <a:tc>
                  <a:txBody>
                    <a:bodyPr/>
                    <a:lstStyle/>
                    <a:p>
                      <a:pPr>
                        <a:spcAft>
                          <a:spcPts val="0"/>
                        </a:spcAft>
                      </a:pPr>
                      <a:r>
                        <a:rPr lang="en-ZA" sz="1800" dirty="0">
                          <a:effectLst/>
                        </a:rPr>
                        <a:t>Subcategory 1.1: </a:t>
                      </a:r>
                      <a:r>
                        <a:rPr lang="en-US" sz="1800" dirty="0">
                          <a:effectLst/>
                        </a:rPr>
                        <a:t>Solid Fuel </a:t>
                      </a:r>
                      <a:r>
                        <a:rPr lang="en-US" sz="1800" dirty="0" smtClean="0">
                          <a:effectLst/>
                        </a:rPr>
                        <a:t>Combustion Installations</a:t>
                      </a:r>
                      <a:endParaRPr lang="en-ZA" sz="1800" dirty="0">
                        <a:effectLst/>
                        <a:latin typeface="Times New Roman"/>
                        <a:ea typeface="Times New Roman"/>
                      </a:endParaRPr>
                    </a:p>
                  </a:txBody>
                  <a:tcPr marL="15289" marR="15289" marT="2123" marB="0"/>
                </a:tc>
                <a:tc>
                  <a:txBody>
                    <a:bodyPr/>
                    <a:lstStyle/>
                    <a:p>
                      <a:pPr>
                        <a:spcAft>
                          <a:spcPts val="0"/>
                        </a:spcAft>
                      </a:pPr>
                      <a:r>
                        <a:rPr lang="en-US" sz="1800" dirty="0" smtClean="0">
                          <a:effectLst/>
                        </a:rPr>
                        <a:t>2015-20</a:t>
                      </a:r>
                      <a:endParaRPr lang="en-ZA" sz="1800" dirty="0">
                        <a:effectLst/>
                        <a:latin typeface="Times New Roman"/>
                        <a:ea typeface="Times New Roman"/>
                      </a:endParaRPr>
                    </a:p>
                  </a:txBody>
                  <a:tcPr marL="15289" marR="15289" marT="2123" marB="0"/>
                </a:tc>
                <a:tc>
                  <a:txBody>
                    <a:bodyPr/>
                    <a:lstStyle/>
                    <a:p>
                      <a:pPr>
                        <a:lnSpc>
                          <a:spcPct val="150000"/>
                        </a:lnSpc>
                        <a:spcAft>
                          <a:spcPts val="0"/>
                        </a:spcAft>
                      </a:pPr>
                      <a:r>
                        <a:rPr lang="en-US" sz="1800" dirty="0">
                          <a:effectLst/>
                        </a:rPr>
                        <a:t>PM</a:t>
                      </a:r>
                      <a:endParaRPr lang="en-ZA" sz="1800" dirty="0">
                        <a:effectLst/>
                      </a:endParaRPr>
                    </a:p>
                    <a:p>
                      <a:pPr>
                        <a:lnSpc>
                          <a:spcPct val="150000"/>
                        </a:lnSpc>
                        <a:spcAft>
                          <a:spcPts val="0"/>
                        </a:spcAft>
                      </a:pPr>
                      <a:r>
                        <a:rPr lang="en-US" sz="1800" dirty="0">
                          <a:effectLst/>
                        </a:rPr>
                        <a:t>SO</a:t>
                      </a:r>
                      <a:r>
                        <a:rPr lang="en-US" sz="1800" baseline="-25000" dirty="0">
                          <a:effectLst/>
                        </a:rPr>
                        <a:t>2</a:t>
                      </a:r>
                      <a:endParaRPr lang="en-ZA" sz="1800" dirty="0">
                        <a:effectLst/>
                      </a:endParaRPr>
                    </a:p>
                    <a:p>
                      <a:pPr>
                        <a:lnSpc>
                          <a:spcPct val="150000"/>
                        </a:lnSpc>
                        <a:spcAft>
                          <a:spcPts val="0"/>
                        </a:spcAft>
                      </a:pPr>
                      <a:r>
                        <a:rPr lang="en-US" sz="1800" dirty="0">
                          <a:effectLst/>
                        </a:rPr>
                        <a:t>NOx</a:t>
                      </a:r>
                      <a:endParaRPr lang="en-ZA" sz="1800" dirty="0">
                        <a:effectLst/>
                        <a:latin typeface="Times New Roman"/>
                        <a:ea typeface="Times New Roman"/>
                      </a:endParaRPr>
                    </a:p>
                  </a:txBody>
                  <a:tcPr marL="15289" marR="15289" marT="2123" marB="0"/>
                </a:tc>
                <a:tc>
                  <a:txBody>
                    <a:bodyPr/>
                    <a:lstStyle/>
                    <a:p>
                      <a:pPr marL="342900" marR="176530" lvl="0" indent="-342900" algn="just">
                        <a:lnSpc>
                          <a:spcPct val="115000"/>
                        </a:lnSpc>
                        <a:spcAft>
                          <a:spcPts val="1000"/>
                        </a:spcAft>
                        <a:buFont typeface="Symbol"/>
                        <a:buChar char=""/>
                      </a:pPr>
                      <a:r>
                        <a:rPr lang="en-US" sz="1800" dirty="0">
                          <a:effectLst/>
                        </a:rPr>
                        <a:t>Water </a:t>
                      </a:r>
                      <a:r>
                        <a:rPr lang="en-US" sz="1800" dirty="0" smtClean="0">
                          <a:effectLst/>
                        </a:rPr>
                        <a:t>availability</a:t>
                      </a:r>
                      <a:endParaRPr lang="en-ZA" sz="1800" dirty="0">
                        <a:effectLst/>
                      </a:endParaRPr>
                    </a:p>
                    <a:p>
                      <a:pPr marL="342900" marR="176530" lvl="0" indent="-342900" algn="just">
                        <a:lnSpc>
                          <a:spcPct val="115000"/>
                        </a:lnSpc>
                        <a:spcAft>
                          <a:spcPts val="1000"/>
                        </a:spcAft>
                        <a:buFont typeface="Symbol"/>
                        <a:buChar char=""/>
                      </a:pPr>
                      <a:r>
                        <a:rPr lang="en-ZA" sz="1800" dirty="0">
                          <a:effectLst/>
                        </a:rPr>
                        <a:t>Environmental implications of </a:t>
                      </a:r>
                      <a:r>
                        <a:rPr lang="en-ZA" sz="1800" dirty="0" smtClean="0">
                          <a:effectLst/>
                        </a:rPr>
                        <a:t>FGD</a:t>
                      </a:r>
                    </a:p>
                    <a:p>
                      <a:pPr marL="342900" marR="176530" lvl="0" indent="-342900" algn="just">
                        <a:lnSpc>
                          <a:spcPct val="115000"/>
                        </a:lnSpc>
                        <a:spcAft>
                          <a:spcPts val="1000"/>
                        </a:spcAft>
                        <a:buFont typeface="Symbol"/>
                        <a:buChar char=""/>
                      </a:pPr>
                      <a:r>
                        <a:rPr lang="en-ZA" sz="1800" dirty="0" smtClean="0">
                          <a:effectLst/>
                        </a:rPr>
                        <a:t>Age </a:t>
                      </a:r>
                      <a:r>
                        <a:rPr lang="en-ZA" sz="1800" dirty="0">
                          <a:effectLst/>
                        </a:rPr>
                        <a:t>of power station</a:t>
                      </a:r>
                      <a:r>
                        <a:rPr lang="en-ZA" sz="1800" dirty="0" smtClean="0">
                          <a:effectLst/>
                        </a:rPr>
                        <a:t>: Decommissioning</a:t>
                      </a:r>
                      <a:r>
                        <a:rPr lang="en-ZA" sz="1800" baseline="0" dirty="0" smtClean="0">
                          <a:effectLst/>
                        </a:rPr>
                        <a:t> date </a:t>
                      </a:r>
                      <a:r>
                        <a:rPr lang="en-ZA" sz="1800" dirty="0" smtClean="0">
                          <a:effectLst/>
                        </a:rPr>
                        <a:t>between </a:t>
                      </a:r>
                      <a:r>
                        <a:rPr lang="en-ZA" sz="1800" dirty="0">
                          <a:effectLst/>
                        </a:rPr>
                        <a:t>2021 and </a:t>
                      </a:r>
                      <a:r>
                        <a:rPr lang="en-ZA" sz="1800" dirty="0" smtClean="0">
                          <a:effectLst/>
                        </a:rPr>
                        <a:t>2029</a:t>
                      </a:r>
                    </a:p>
                    <a:p>
                      <a:pPr marL="342900" marR="176530" lvl="0" indent="-342900" algn="just">
                        <a:lnSpc>
                          <a:spcPct val="115000"/>
                        </a:lnSpc>
                        <a:spcAft>
                          <a:spcPts val="1000"/>
                        </a:spcAft>
                        <a:buFont typeface="Symbol"/>
                        <a:buChar char=""/>
                      </a:pPr>
                      <a:r>
                        <a:rPr lang="en-ZA" sz="1800" dirty="0" smtClean="0">
                          <a:effectLst/>
                        </a:rPr>
                        <a:t>Impact </a:t>
                      </a:r>
                      <a:r>
                        <a:rPr lang="en-ZA" sz="1800" dirty="0">
                          <a:effectLst/>
                        </a:rPr>
                        <a:t>on ambient air </a:t>
                      </a:r>
                      <a:r>
                        <a:rPr lang="en-ZA" sz="1800" dirty="0" smtClean="0">
                          <a:effectLst/>
                        </a:rPr>
                        <a:t>quality</a:t>
                      </a:r>
                      <a:endParaRPr lang="en-ZA" sz="1800" dirty="0">
                        <a:effectLst/>
                      </a:endParaRPr>
                    </a:p>
                    <a:p>
                      <a:pPr marL="342900" marR="176530" lvl="0" indent="-342900" algn="just">
                        <a:lnSpc>
                          <a:spcPct val="115000"/>
                        </a:lnSpc>
                        <a:spcAft>
                          <a:spcPts val="1000"/>
                        </a:spcAft>
                        <a:buFont typeface="Symbol"/>
                        <a:buChar char=""/>
                      </a:pPr>
                      <a:r>
                        <a:rPr lang="en-ZA" sz="1800" dirty="0">
                          <a:effectLst/>
                        </a:rPr>
                        <a:t>Cost implication of the compliance with the </a:t>
                      </a:r>
                      <a:r>
                        <a:rPr lang="en-ZA" sz="1800" dirty="0" smtClean="0">
                          <a:effectLst/>
                        </a:rPr>
                        <a:t>MES</a:t>
                      </a:r>
                      <a:endParaRPr lang="en-ZA" sz="1800" dirty="0">
                        <a:effectLst/>
                        <a:latin typeface="Times New Roman"/>
                        <a:ea typeface="Times New Roman"/>
                      </a:endParaRPr>
                    </a:p>
                  </a:txBody>
                  <a:tcPr marL="0" marR="0" marT="0" marB="0"/>
                </a:tc>
                <a:tc>
                  <a:txBody>
                    <a:bodyPr/>
                    <a:lstStyle/>
                    <a:p>
                      <a:pPr algn="just">
                        <a:lnSpc>
                          <a:spcPct val="115000"/>
                        </a:lnSpc>
                        <a:spcAft>
                          <a:spcPts val="1000"/>
                        </a:spcAft>
                      </a:pPr>
                      <a:r>
                        <a:rPr lang="en-US" sz="1800" dirty="0">
                          <a:effectLst/>
                        </a:rPr>
                        <a:t>Granted from 2015-2020: Limit SO2: 2500; NOX: 1200; PM: no decision required due to compliance with new standards</a:t>
                      </a:r>
                      <a:endParaRPr lang="en-ZA" sz="1800" dirty="0">
                        <a:effectLst/>
                        <a:latin typeface="Times New Roman"/>
                      </a:endParaRPr>
                    </a:p>
                  </a:txBody>
                  <a:tcPr marL="0" marR="0" marT="0" marB="0"/>
                </a:tc>
              </a:tr>
            </a:tbl>
          </a:graphicData>
        </a:graphic>
      </p:graphicFrame>
    </p:spTree>
    <p:extLst>
      <p:ext uri="{BB962C8B-B14F-4D97-AF65-F5344CB8AC3E}">
        <p14:creationId xmlns:p14="http://schemas.microsoft.com/office/powerpoint/2010/main" xmlns="" val="10857300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4384" y="0"/>
            <a:ext cx="8692738" cy="532263"/>
          </a:xfrm>
        </p:spPr>
        <p:txBody>
          <a:bodyPr>
            <a:normAutofit/>
          </a:bodyPr>
          <a:lstStyle/>
          <a:p>
            <a:r>
              <a:rPr lang="en-ZA" sz="2800" b="1" dirty="0" smtClean="0">
                <a:solidFill>
                  <a:schemeClr val="bg1"/>
                </a:solidFill>
              </a:rPr>
              <a:t>Eskom Camden Power Station, </a:t>
            </a:r>
            <a:r>
              <a:rPr lang="en-ZA" sz="2800" b="1" dirty="0" err="1" smtClean="0">
                <a:solidFill>
                  <a:schemeClr val="bg1"/>
                </a:solidFill>
              </a:rPr>
              <a:t>Gert</a:t>
            </a:r>
            <a:r>
              <a:rPr lang="en-ZA" sz="2800" b="1" dirty="0" smtClean="0">
                <a:solidFill>
                  <a:schemeClr val="bg1"/>
                </a:solidFill>
              </a:rPr>
              <a:t> </a:t>
            </a:r>
            <a:r>
              <a:rPr lang="en-ZA" sz="2800" b="1" dirty="0" err="1" smtClean="0">
                <a:solidFill>
                  <a:schemeClr val="bg1"/>
                </a:solidFill>
              </a:rPr>
              <a:t>Sibande</a:t>
            </a:r>
            <a:r>
              <a:rPr lang="en-ZA" sz="2800" b="1" dirty="0" smtClean="0">
                <a:solidFill>
                  <a:schemeClr val="bg1"/>
                </a:solidFill>
              </a:rPr>
              <a:t> DM</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662531689"/>
              </p:ext>
            </p:extLst>
          </p:nvPr>
        </p:nvGraphicFramePr>
        <p:xfrm>
          <a:off x="190007" y="682148"/>
          <a:ext cx="8847116" cy="6110222"/>
        </p:xfrm>
        <a:graphic>
          <a:graphicData uri="http://schemas.openxmlformats.org/drawingml/2006/table">
            <a:tbl>
              <a:tblPr firstRow="1" firstCol="1" bandRow="1">
                <a:tableStyleId>{69CF1AB2-1976-4502-BF36-3FF5EA218861}</a:tableStyleId>
              </a:tblPr>
              <a:tblGrid>
                <a:gridCol w="1272933"/>
                <a:gridCol w="1707772"/>
                <a:gridCol w="985652"/>
                <a:gridCol w="2626669"/>
                <a:gridCol w="2254090"/>
              </a:tblGrid>
              <a:tr h="548533">
                <a:tc>
                  <a:txBody>
                    <a:bodyPr/>
                    <a:lstStyle/>
                    <a:p>
                      <a:pPr>
                        <a:spcAft>
                          <a:spcPts val="0"/>
                        </a:spcAft>
                      </a:pPr>
                      <a:r>
                        <a:rPr lang="en-US" sz="1800" dirty="0">
                          <a:effectLst/>
                        </a:rPr>
                        <a:t>Category</a:t>
                      </a:r>
                      <a:endParaRPr lang="en-ZA" sz="1800" dirty="0">
                        <a:effectLst/>
                        <a:latin typeface="Times New Roman"/>
                        <a:ea typeface="Times New Roman"/>
                      </a:endParaRPr>
                    </a:p>
                  </a:txBody>
                  <a:tcPr marL="30461" marR="30461" marT="4524" marB="0"/>
                </a:tc>
                <a:tc>
                  <a:txBody>
                    <a:bodyPr/>
                    <a:lstStyle/>
                    <a:p>
                      <a:pPr>
                        <a:spcAft>
                          <a:spcPts val="0"/>
                        </a:spcAft>
                      </a:pPr>
                      <a:r>
                        <a:rPr lang="en-US" sz="1800" dirty="0" smtClean="0">
                          <a:effectLst/>
                        </a:rPr>
                        <a:t>Period Sought</a:t>
                      </a:r>
                      <a:endParaRPr lang="en-ZA" sz="1800" dirty="0">
                        <a:effectLst/>
                        <a:latin typeface="Times New Roman"/>
                        <a:ea typeface="Times New Roman"/>
                      </a:endParaRPr>
                    </a:p>
                  </a:txBody>
                  <a:tcPr marL="30461" marR="30461" marT="4524" marB="0"/>
                </a:tc>
                <a:tc>
                  <a:txBody>
                    <a:bodyPr/>
                    <a:lstStyle/>
                    <a:p>
                      <a:pPr algn="ctr">
                        <a:spcAft>
                          <a:spcPts val="0"/>
                        </a:spcAft>
                      </a:pPr>
                      <a:r>
                        <a:rPr lang="en-US" sz="1800">
                          <a:effectLst/>
                        </a:rPr>
                        <a:t>Pollutant</a:t>
                      </a:r>
                      <a:endParaRPr lang="en-ZA" sz="1800">
                        <a:effectLst/>
                        <a:latin typeface="Times New Roman"/>
                        <a:ea typeface="Times New Roman"/>
                      </a:endParaRPr>
                    </a:p>
                  </a:txBody>
                  <a:tcPr marL="0" marR="0" marT="0" marB="0"/>
                </a:tc>
                <a:tc>
                  <a:txBody>
                    <a:bodyPr/>
                    <a:lstStyle/>
                    <a:p>
                      <a:pPr algn="ctr">
                        <a:spcAft>
                          <a:spcPts val="0"/>
                        </a:spcAft>
                      </a:pPr>
                      <a:r>
                        <a:rPr lang="en-US" sz="1800">
                          <a:effectLst/>
                        </a:rPr>
                        <a:t>Justification &amp; Reasons for Postponement Application</a:t>
                      </a:r>
                      <a:endParaRPr lang="en-ZA" sz="1800">
                        <a:effectLst/>
                        <a:latin typeface="Times New Roman"/>
                        <a:ea typeface="Times New Roman"/>
                      </a:endParaRPr>
                    </a:p>
                  </a:txBody>
                  <a:tcPr marL="0" marR="0" marT="0" marB="0"/>
                </a:tc>
                <a:tc>
                  <a:txBody>
                    <a:bodyPr/>
                    <a:lstStyle/>
                    <a:p>
                      <a:pPr algn="ctr">
                        <a:spcAft>
                          <a:spcPts val="0"/>
                        </a:spcAft>
                      </a:pPr>
                      <a:r>
                        <a:rPr lang="en-US" sz="1800">
                          <a:effectLst/>
                        </a:rPr>
                        <a:t>Decision</a:t>
                      </a:r>
                      <a:endParaRPr lang="en-ZA" sz="1800">
                        <a:effectLst/>
                        <a:latin typeface="Times New Roman"/>
                        <a:ea typeface="Times New Roman"/>
                      </a:endParaRPr>
                    </a:p>
                  </a:txBody>
                  <a:tcPr marL="0" marR="0" marT="0" marB="0"/>
                </a:tc>
              </a:tr>
              <a:tr h="1581744">
                <a:tc rowSpan="3">
                  <a:txBody>
                    <a:bodyPr/>
                    <a:lstStyle/>
                    <a:p>
                      <a:pPr>
                        <a:spcAft>
                          <a:spcPts val="0"/>
                        </a:spcAft>
                      </a:pPr>
                      <a:r>
                        <a:rPr lang="en-ZA" sz="1800" dirty="0">
                          <a:effectLst/>
                        </a:rPr>
                        <a:t>Subcategory 1.1: </a:t>
                      </a:r>
                      <a:r>
                        <a:rPr lang="en-US" sz="1800" dirty="0">
                          <a:effectLst/>
                        </a:rPr>
                        <a:t>Solid Fuel </a:t>
                      </a:r>
                      <a:r>
                        <a:rPr lang="en-US" sz="1800" dirty="0" smtClean="0">
                          <a:effectLst/>
                        </a:rPr>
                        <a:t>Combustion Installation</a:t>
                      </a:r>
                      <a:endParaRPr lang="en-ZA" sz="1800" dirty="0">
                        <a:effectLst/>
                        <a:latin typeface="Times New Roman"/>
                        <a:ea typeface="Times New Roman"/>
                      </a:endParaRPr>
                    </a:p>
                  </a:txBody>
                  <a:tcPr marL="32572" marR="32572" marT="4524" marB="0"/>
                </a:tc>
                <a:tc>
                  <a:txBody>
                    <a:bodyPr/>
                    <a:lstStyle/>
                    <a:p>
                      <a:pPr>
                        <a:spcAft>
                          <a:spcPts val="0"/>
                        </a:spcAft>
                      </a:pPr>
                      <a:r>
                        <a:rPr lang="en-US" sz="1800" dirty="0" smtClean="0">
                          <a:effectLst/>
                        </a:rPr>
                        <a:t>2015-20</a:t>
                      </a:r>
                      <a:endParaRPr lang="en-ZA" sz="1800" dirty="0">
                        <a:effectLst/>
                        <a:latin typeface="Times New Roman"/>
                        <a:ea typeface="Times New Roman"/>
                      </a:endParaRPr>
                    </a:p>
                  </a:txBody>
                  <a:tcPr marL="32572" marR="32572" marT="4524" marB="0"/>
                </a:tc>
                <a:tc>
                  <a:txBody>
                    <a:bodyPr/>
                    <a:lstStyle/>
                    <a:p>
                      <a:pPr>
                        <a:spcAft>
                          <a:spcPts val="0"/>
                        </a:spcAft>
                      </a:pPr>
                      <a:r>
                        <a:rPr lang="en-US" sz="1800">
                          <a:effectLst/>
                        </a:rPr>
                        <a:t>PM</a:t>
                      </a:r>
                      <a:endParaRPr lang="en-ZA" sz="1800">
                        <a:effectLst/>
                        <a:latin typeface="Times New Roman"/>
                        <a:ea typeface="Times New Roman"/>
                      </a:endParaRPr>
                    </a:p>
                  </a:txBody>
                  <a:tcPr marL="32572" marR="32572" marT="4524" marB="0"/>
                </a:tc>
                <a:tc rowSpan="3">
                  <a:txBody>
                    <a:bodyPr/>
                    <a:lstStyle/>
                    <a:p>
                      <a:pPr marL="342900" marR="177165" lvl="0" indent="-342900" algn="just">
                        <a:lnSpc>
                          <a:spcPct val="115000"/>
                        </a:lnSpc>
                        <a:spcAft>
                          <a:spcPts val="1000"/>
                        </a:spcAft>
                        <a:buFont typeface="Symbol"/>
                        <a:buChar char=""/>
                      </a:pPr>
                      <a:r>
                        <a:rPr lang="en-US" sz="1800" dirty="0">
                          <a:effectLst/>
                        </a:rPr>
                        <a:t>Water </a:t>
                      </a:r>
                      <a:r>
                        <a:rPr lang="en-US" sz="1800" dirty="0" smtClean="0">
                          <a:effectLst/>
                        </a:rPr>
                        <a:t>availability:</a:t>
                      </a:r>
                    </a:p>
                    <a:p>
                      <a:pPr marL="342900" marR="177165" lvl="0" indent="-342900" algn="just">
                        <a:lnSpc>
                          <a:spcPct val="115000"/>
                        </a:lnSpc>
                        <a:spcAft>
                          <a:spcPts val="1000"/>
                        </a:spcAft>
                        <a:buFont typeface="Symbol"/>
                        <a:buChar char=""/>
                      </a:pPr>
                      <a:r>
                        <a:rPr lang="en-US" sz="1800" dirty="0" smtClean="0">
                          <a:effectLst/>
                        </a:rPr>
                        <a:t>Environmental </a:t>
                      </a:r>
                      <a:r>
                        <a:rPr lang="en-US" sz="1800" dirty="0">
                          <a:effectLst/>
                        </a:rPr>
                        <a:t>implications of </a:t>
                      </a:r>
                      <a:r>
                        <a:rPr lang="en-US" sz="1800" dirty="0" smtClean="0">
                          <a:effectLst/>
                        </a:rPr>
                        <a:t>FGD</a:t>
                      </a:r>
                      <a:endParaRPr lang="en-ZA" sz="1800" dirty="0">
                        <a:effectLst/>
                      </a:endParaRPr>
                    </a:p>
                    <a:p>
                      <a:pPr marL="342900" marR="90170" lvl="0" indent="-342900" algn="just">
                        <a:lnSpc>
                          <a:spcPct val="115000"/>
                        </a:lnSpc>
                        <a:spcAft>
                          <a:spcPts val="1000"/>
                        </a:spcAft>
                        <a:buFont typeface="Symbol"/>
                        <a:buChar char=""/>
                      </a:pPr>
                      <a:r>
                        <a:rPr lang="en-US" sz="1800" dirty="0">
                          <a:effectLst/>
                        </a:rPr>
                        <a:t>Age of power station: </a:t>
                      </a:r>
                      <a:r>
                        <a:rPr lang="en-US" sz="1800" dirty="0" smtClean="0">
                          <a:effectLst/>
                        </a:rPr>
                        <a:t>Decommissioning date from 2020</a:t>
                      </a:r>
                    </a:p>
                    <a:p>
                      <a:pPr marL="342900" marR="90170" lvl="0" indent="-342900" algn="just">
                        <a:lnSpc>
                          <a:spcPct val="115000"/>
                        </a:lnSpc>
                        <a:spcAft>
                          <a:spcPts val="1000"/>
                        </a:spcAft>
                        <a:buFont typeface="Symbol"/>
                        <a:buChar char=""/>
                      </a:pPr>
                      <a:r>
                        <a:rPr lang="en-US" sz="1800" dirty="0" smtClean="0">
                          <a:effectLst/>
                        </a:rPr>
                        <a:t>Impact </a:t>
                      </a:r>
                      <a:r>
                        <a:rPr lang="en-US" sz="1800" dirty="0">
                          <a:effectLst/>
                        </a:rPr>
                        <a:t>on ambient air </a:t>
                      </a:r>
                      <a:r>
                        <a:rPr lang="en-US" sz="1800" dirty="0" smtClean="0">
                          <a:effectLst/>
                        </a:rPr>
                        <a:t>quality</a:t>
                      </a:r>
                      <a:endParaRPr lang="en-ZA" sz="1800" dirty="0">
                        <a:effectLst/>
                      </a:endParaRPr>
                    </a:p>
                    <a:p>
                      <a:pPr marL="342900" marR="90170" lvl="0" indent="-342900" algn="just">
                        <a:lnSpc>
                          <a:spcPct val="115000"/>
                        </a:lnSpc>
                        <a:spcAft>
                          <a:spcPts val="1000"/>
                        </a:spcAft>
                        <a:buFont typeface="Symbol"/>
                        <a:buChar char=""/>
                      </a:pPr>
                      <a:r>
                        <a:rPr lang="en-US" sz="1800" dirty="0">
                          <a:effectLst/>
                        </a:rPr>
                        <a:t>Cost implication of the compliance with the </a:t>
                      </a:r>
                      <a:r>
                        <a:rPr lang="en-US" sz="1800" dirty="0" smtClean="0">
                          <a:effectLst/>
                        </a:rPr>
                        <a:t>MES</a:t>
                      </a:r>
                      <a:endParaRPr lang="en-ZA" sz="1800" dirty="0">
                        <a:effectLst/>
                        <a:latin typeface="Times New Roman"/>
                        <a:ea typeface="Times New Roman"/>
                      </a:endParaRPr>
                    </a:p>
                  </a:txBody>
                  <a:tcPr marL="0" marR="0" marT="0" marB="0"/>
                </a:tc>
                <a:tc>
                  <a:txBody>
                    <a:bodyPr/>
                    <a:lstStyle/>
                    <a:p>
                      <a:pPr marL="90170" marR="125730" algn="just">
                        <a:lnSpc>
                          <a:spcPct val="115000"/>
                        </a:lnSpc>
                        <a:spcAft>
                          <a:spcPts val="1000"/>
                        </a:spcAft>
                      </a:pPr>
                      <a:r>
                        <a:rPr lang="en-US" sz="1800">
                          <a:effectLst/>
                        </a:rPr>
                        <a:t>PM: No decision required because the facility is already in compliance with both existing and new plant standard.</a:t>
                      </a:r>
                      <a:endParaRPr lang="en-ZA" sz="1800">
                        <a:effectLst/>
                        <a:latin typeface="Times New Roman"/>
                      </a:endParaRPr>
                    </a:p>
                  </a:txBody>
                  <a:tcPr marL="0" marR="0" marT="0" marB="0"/>
                </a:tc>
              </a:tr>
              <a:tr h="695060">
                <a:tc vMerge="1">
                  <a:txBody>
                    <a:bodyPr/>
                    <a:lstStyle/>
                    <a:p>
                      <a:endParaRPr lang="en-ZA"/>
                    </a:p>
                  </a:txBody>
                  <a:tcPr/>
                </a:tc>
                <a:tc>
                  <a:txBody>
                    <a:bodyPr/>
                    <a:lstStyle/>
                    <a:p>
                      <a:pPr>
                        <a:spcAft>
                          <a:spcPts val="0"/>
                        </a:spcAft>
                      </a:pPr>
                      <a:r>
                        <a:rPr lang="en-US" sz="1800" dirty="0" smtClean="0">
                          <a:effectLst/>
                        </a:rPr>
                        <a:t>2020-25</a:t>
                      </a:r>
                      <a:endParaRPr lang="en-ZA" sz="1800" dirty="0">
                        <a:effectLst/>
                        <a:latin typeface="Times New Roman"/>
                        <a:ea typeface="Times New Roman"/>
                      </a:endParaRPr>
                    </a:p>
                  </a:txBody>
                  <a:tcPr marL="0" marR="0" marT="0" marB="0"/>
                </a:tc>
                <a:tc>
                  <a:txBody>
                    <a:bodyPr/>
                    <a:lstStyle/>
                    <a:p>
                      <a:pPr>
                        <a:spcAft>
                          <a:spcPts val="0"/>
                        </a:spcAft>
                      </a:pPr>
                      <a:r>
                        <a:rPr lang="en-US" sz="1800">
                          <a:effectLst/>
                        </a:rPr>
                        <a:t>SO2</a:t>
                      </a:r>
                      <a:endParaRPr lang="en-ZA" sz="1800">
                        <a:effectLst/>
                      </a:endParaRPr>
                    </a:p>
                    <a:p>
                      <a:pPr>
                        <a:spcAft>
                          <a:spcPts val="0"/>
                        </a:spcAft>
                      </a:pPr>
                      <a:r>
                        <a:rPr lang="en-US" sz="1800">
                          <a:effectLst/>
                        </a:rPr>
                        <a:t> </a:t>
                      </a:r>
                      <a:endParaRPr lang="en-ZA" sz="1800">
                        <a:effectLst/>
                        <a:latin typeface="Times New Roman"/>
                        <a:ea typeface="Times New Roman"/>
                      </a:endParaRPr>
                    </a:p>
                  </a:txBody>
                  <a:tcPr marL="32572" marR="32572" marT="4524" marB="0"/>
                </a:tc>
                <a:tc vMerge="1">
                  <a:txBody>
                    <a:bodyPr/>
                    <a:lstStyle/>
                    <a:p>
                      <a:endParaRPr lang="en-ZA"/>
                    </a:p>
                  </a:txBody>
                  <a:tcPr/>
                </a:tc>
                <a:tc>
                  <a:txBody>
                    <a:bodyPr/>
                    <a:lstStyle/>
                    <a:p>
                      <a:pPr marL="90170">
                        <a:spcAft>
                          <a:spcPts val="0"/>
                        </a:spcAft>
                      </a:pPr>
                      <a:r>
                        <a:rPr lang="en-ZA" sz="1800">
                          <a:effectLst/>
                        </a:rPr>
                        <a:t>SO2 Limit: 3500</a:t>
                      </a:r>
                    </a:p>
                    <a:p>
                      <a:pPr>
                        <a:spcAft>
                          <a:spcPts val="0"/>
                        </a:spcAft>
                      </a:pPr>
                      <a:r>
                        <a:rPr lang="en-ZA" sz="1800">
                          <a:effectLst/>
                        </a:rPr>
                        <a:t> </a:t>
                      </a:r>
                    </a:p>
                    <a:p>
                      <a:pPr>
                        <a:spcAft>
                          <a:spcPts val="0"/>
                        </a:spcAft>
                      </a:pPr>
                      <a:r>
                        <a:rPr lang="en-ZA" sz="1800">
                          <a:effectLst/>
                        </a:rPr>
                        <a:t> </a:t>
                      </a:r>
                      <a:endParaRPr lang="en-ZA" sz="1800">
                        <a:effectLst/>
                        <a:latin typeface="Times New Roman"/>
                        <a:ea typeface="Times New Roman"/>
                      </a:endParaRPr>
                    </a:p>
                  </a:txBody>
                  <a:tcPr marL="0" marR="0" marT="0" marB="0"/>
                </a:tc>
              </a:tr>
              <a:tr h="2845814">
                <a:tc vMerge="1">
                  <a:txBody>
                    <a:bodyPr/>
                    <a:lstStyle/>
                    <a:p>
                      <a:endParaRPr lang="en-ZA"/>
                    </a:p>
                  </a:txBody>
                  <a:tcPr/>
                </a:tc>
                <a:tc>
                  <a:txBody>
                    <a:bodyPr/>
                    <a:lstStyle/>
                    <a:p>
                      <a:pPr>
                        <a:spcAft>
                          <a:spcPts val="0"/>
                        </a:spcAft>
                      </a:pPr>
                      <a:r>
                        <a:rPr lang="en-US" sz="1800" dirty="0" smtClean="0">
                          <a:effectLst/>
                        </a:rPr>
                        <a:t>2015-20</a:t>
                      </a:r>
                      <a:endParaRPr lang="en-ZA" sz="1800" dirty="0">
                        <a:effectLst/>
                        <a:latin typeface="Times New Roman"/>
                        <a:ea typeface="Times New Roman"/>
                      </a:endParaRPr>
                    </a:p>
                  </a:txBody>
                  <a:tcPr marL="0" marR="0" marT="0" marB="0"/>
                </a:tc>
                <a:tc>
                  <a:txBody>
                    <a:bodyPr/>
                    <a:lstStyle/>
                    <a:p>
                      <a:pPr>
                        <a:spcAft>
                          <a:spcPts val="0"/>
                        </a:spcAft>
                      </a:pPr>
                      <a:r>
                        <a:rPr lang="en-US" sz="1800">
                          <a:effectLst/>
                        </a:rPr>
                        <a:t>NOx</a:t>
                      </a:r>
                      <a:endParaRPr lang="en-ZA" sz="1800">
                        <a:effectLst/>
                        <a:latin typeface="Times New Roman"/>
                        <a:ea typeface="Times New Roman"/>
                      </a:endParaRPr>
                    </a:p>
                  </a:txBody>
                  <a:tcPr marL="32572" marR="32572" marT="4524" marB="0"/>
                </a:tc>
                <a:tc vMerge="1">
                  <a:txBody>
                    <a:bodyPr/>
                    <a:lstStyle/>
                    <a:p>
                      <a:endParaRPr lang="en-ZA"/>
                    </a:p>
                  </a:txBody>
                  <a:tcPr/>
                </a:tc>
                <a:tc>
                  <a:txBody>
                    <a:bodyPr/>
                    <a:lstStyle/>
                    <a:p>
                      <a:pPr marL="90170">
                        <a:spcAft>
                          <a:spcPts val="0"/>
                        </a:spcAft>
                      </a:pPr>
                      <a:r>
                        <a:rPr lang="en-ZA" sz="1800" dirty="0">
                          <a:effectLst/>
                        </a:rPr>
                        <a:t>NOx Limit: 1300</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25434391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4384" y="0"/>
            <a:ext cx="8692738" cy="532263"/>
          </a:xfrm>
        </p:spPr>
        <p:txBody>
          <a:bodyPr>
            <a:normAutofit/>
          </a:bodyPr>
          <a:lstStyle/>
          <a:p>
            <a:r>
              <a:rPr lang="en-ZA" sz="2800" b="1" dirty="0" smtClean="0">
                <a:solidFill>
                  <a:schemeClr val="bg1"/>
                </a:solidFill>
              </a:rPr>
              <a:t>Eskom </a:t>
            </a:r>
            <a:r>
              <a:rPr lang="en-ZA" sz="2800" b="1" dirty="0" err="1" smtClean="0">
                <a:solidFill>
                  <a:schemeClr val="bg1"/>
                </a:solidFill>
              </a:rPr>
              <a:t>Duvha</a:t>
            </a:r>
            <a:r>
              <a:rPr lang="en-ZA" sz="2800" b="1" dirty="0" smtClean="0">
                <a:solidFill>
                  <a:schemeClr val="bg1"/>
                </a:solidFill>
              </a:rPr>
              <a:t> Power Station, Nkangala DM</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693391327"/>
              </p:ext>
            </p:extLst>
          </p:nvPr>
        </p:nvGraphicFramePr>
        <p:xfrm>
          <a:off x="261258" y="855023"/>
          <a:ext cx="8775864" cy="5113136"/>
        </p:xfrm>
        <a:graphic>
          <a:graphicData uri="http://schemas.openxmlformats.org/drawingml/2006/table">
            <a:tbl>
              <a:tblPr firstRow="1" firstCol="1" bandRow="1">
                <a:tableStyleId>{BC89EF96-8CEA-46FF-86C4-4CE0E7609802}</a:tableStyleId>
              </a:tblPr>
              <a:tblGrid>
                <a:gridCol w="1460664"/>
                <a:gridCol w="1080655"/>
                <a:gridCol w="950026"/>
                <a:gridCol w="2790701"/>
                <a:gridCol w="2493818"/>
              </a:tblGrid>
              <a:tr h="558592">
                <a:tc>
                  <a:txBody>
                    <a:bodyPr/>
                    <a:lstStyle/>
                    <a:p>
                      <a:pPr algn="l">
                        <a:spcAft>
                          <a:spcPts val="0"/>
                        </a:spcAft>
                      </a:pPr>
                      <a:r>
                        <a:rPr lang="en-US" sz="1800" dirty="0">
                          <a:effectLst/>
                        </a:rPr>
                        <a:t>Category</a:t>
                      </a:r>
                      <a:endParaRPr lang="en-ZA" sz="1800" dirty="0">
                        <a:effectLst/>
                        <a:latin typeface="Times New Roman"/>
                        <a:ea typeface="Times New Roman"/>
                      </a:endParaRPr>
                    </a:p>
                  </a:txBody>
                  <a:tcPr marL="58658" marR="58658" marT="8712" marB="0"/>
                </a:tc>
                <a:tc>
                  <a:txBody>
                    <a:bodyPr/>
                    <a:lstStyle/>
                    <a:p>
                      <a:pPr algn="l">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58658" marR="58658" marT="8712" marB="0"/>
                </a:tc>
                <a:tc>
                  <a:txBody>
                    <a:bodyPr/>
                    <a:lstStyle/>
                    <a:p>
                      <a:pPr algn="l">
                        <a:spcAft>
                          <a:spcPts val="0"/>
                        </a:spcAft>
                      </a:pPr>
                      <a:r>
                        <a:rPr lang="en-US" sz="1800">
                          <a:effectLst/>
                        </a:rPr>
                        <a:t>Pollutant</a:t>
                      </a:r>
                      <a:endParaRPr lang="en-ZA" sz="1800">
                        <a:effectLst/>
                        <a:latin typeface="Times New Roman"/>
                        <a:ea typeface="Times New Roman"/>
                      </a:endParaRPr>
                    </a:p>
                  </a:txBody>
                  <a:tcPr marL="0" marR="0" marT="0" marB="0"/>
                </a:tc>
                <a:tc>
                  <a:txBody>
                    <a:bodyPr/>
                    <a:lstStyle/>
                    <a:p>
                      <a:pPr algn="l">
                        <a:spcAft>
                          <a:spcPts val="0"/>
                        </a:spcAft>
                      </a:pPr>
                      <a:r>
                        <a:rPr lang="en-US" sz="1800">
                          <a:effectLst/>
                        </a:rPr>
                        <a:t>Justification &amp; Reasons for Postponement Application</a:t>
                      </a:r>
                      <a:endParaRPr lang="en-ZA" sz="1800">
                        <a:effectLst/>
                        <a:latin typeface="Times New Roman"/>
                        <a:ea typeface="Times New Roman"/>
                      </a:endParaRPr>
                    </a:p>
                  </a:txBody>
                  <a:tcPr marL="0" marR="0" marT="0" marB="0"/>
                </a:tc>
                <a:tc>
                  <a:txBody>
                    <a:bodyPr/>
                    <a:lstStyle/>
                    <a:p>
                      <a:pPr algn="l">
                        <a:spcAft>
                          <a:spcPts val="0"/>
                        </a:spcAft>
                      </a:pPr>
                      <a:r>
                        <a:rPr lang="en-US" sz="1800" dirty="0">
                          <a:effectLst/>
                        </a:rPr>
                        <a:t>Decision</a:t>
                      </a:r>
                      <a:endParaRPr lang="en-ZA" sz="1800" dirty="0">
                        <a:effectLst/>
                        <a:latin typeface="Times New Roman"/>
                        <a:ea typeface="Times New Roman"/>
                      </a:endParaRPr>
                    </a:p>
                  </a:txBody>
                  <a:tcPr marL="0" marR="0" marT="0" marB="0"/>
                </a:tc>
              </a:tr>
              <a:tr h="1344963">
                <a:tc rowSpan="3">
                  <a:txBody>
                    <a:bodyPr/>
                    <a:lstStyle/>
                    <a:p>
                      <a:pPr algn="l">
                        <a:spcAft>
                          <a:spcPts val="0"/>
                        </a:spcAft>
                      </a:pPr>
                      <a:r>
                        <a:rPr lang="en-ZA" sz="1800">
                          <a:effectLst/>
                        </a:rPr>
                        <a:t>Subcategory 1.1: </a:t>
                      </a:r>
                      <a:r>
                        <a:rPr lang="en-US" sz="1800">
                          <a:effectLst/>
                        </a:rPr>
                        <a:t>Solid Fuel Burning Appliances</a:t>
                      </a:r>
                      <a:endParaRPr lang="en-ZA" sz="1800">
                        <a:effectLst/>
                        <a:latin typeface="Times New Roman"/>
                        <a:ea typeface="Times New Roman"/>
                      </a:endParaRPr>
                    </a:p>
                  </a:txBody>
                  <a:tcPr marL="62724" marR="62724" marT="8712" marB="0"/>
                </a:tc>
                <a:tc rowSpan="3">
                  <a:txBody>
                    <a:bodyPr/>
                    <a:lstStyle/>
                    <a:p>
                      <a:pPr algn="l">
                        <a:spcAft>
                          <a:spcPts val="0"/>
                        </a:spcAft>
                      </a:pPr>
                      <a:r>
                        <a:rPr lang="en-US" sz="1800" dirty="0" smtClean="0">
                          <a:effectLst/>
                        </a:rPr>
                        <a:t>2015-20</a:t>
                      </a:r>
                      <a:endParaRPr lang="en-ZA" sz="1800" dirty="0">
                        <a:effectLst/>
                        <a:latin typeface="Times New Roman"/>
                        <a:ea typeface="Times New Roman"/>
                      </a:endParaRPr>
                    </a:p>
                  </a:txBody>
                  <a:tcPr marL="62724" marR="62724" marT="8712" marB="0"/>
                </a:tc>
                <a:tc>
                  <a:txBody>
                    <a:bodyPr/>
                    <a:lstStyle/>
                    <a:p>
                      <a:pPr algn="l" hangingPunct="0">
                        <a:spcAft>
                          <a:spcPts val="0"/>
                        </a:spcAft>
                      </a:pPr>
                      <a:r>
                        <a:rPr lang="en-US" sz="1800" kern="1200">
                          <a:effectLst/>
                        </a:rPr>
                        <a:t>PM</a:t>
                      </a:r>
                      <a:endParaRPr lang="en-ZA" sz="1800">
                        <a:effectLst/>
                        <a:latin typeface="Times New Roman"/>
                        <a:ea typeface="Times New Roman"/>
                      </a:endParaRPr>
                    </a:p>
                  </a:txBody>
                  <a:tcPr marL="62724" marR="62724" marT="8712" marB="0"/>
                </a:tc>
                <a:tc rowSpan="3">
                  <a:txBody>
                    <a:bodyPr/>
                    <a:lstStyle/>
                    <a:p>
                      <a:pPr marL="342900" marR="86995" lvl="0" indent="-342900" algn="just">
                        <a:lnSpc>
                          <a:spcPct val="115000"/>
                        </a:lnSpc>
                        <a:spcAft>
                          <a:spcPts val="1000"/>
                        </a:spcAft>
                        <a:buFont typeface="Symbol"/>
                        <a:buChar char=""/>
                      </a:pPr>
                      <a:r>
                        <a:rPr lang="en-US" sz="1800" dirty="0">
                          <a:effectLst/>
                        </a:rPr>
                        <a:t>Water </a:t>
                      </a:r>
                      <a:r>
                        <a:rPr lang="en-US" sz="1800" dirty="0" smtClean="0">
                          <a:effectLst/>
                        </a:rPr>
                        <a:t>availability</a:t>
                      </a:r>
                    </a:p>
                    <a:p>
                      <a:pPr marL="342900" marR="86995" lvl="0" indent="-342900" algn="just">
                        <a:lnSpc>
                          <a:spcPct val="115000"/>
                        </a:lnSpc>
                        <a:spcAft>
                          <a:spcPts val="1000"/>
                        </a:spcAft>
                        <a:buFont typeface="Symbol"/>
                        <a:buChar char=""/>
                      </a:pPr>
                      <a:r>
                        <a:rPr lang="en-US" sz="1800" dirty="0" smtClean="0">
                          <a:effectLst/>
                        </a:rPr>
                        <a:t>Environmental </a:t>
                      </a:r>
                      <a:r>
                        <a:rPr lang="en-US" sz="1800" dirty="0">
                          <a:effectLst/>
                        </a:rPr>
                        <a:t>implications of </a:t>
                      </a:r>
                      <a:r>
                        <a:rPr lang="en-US" sz="1800" dirty="0" smtClean="0">
                          <a:effectLst/>
                        </a:rPr>
                        <a:t>FGD </a:t>
                      </a:r>
                    </a:p>
                    <a:p>
                      <a:pPr marL="342900" marR="86995" lvl="0" indent="-342900" algn="just">
                        <a:lnSpc>
                          <a:spcPct val="115000"/>
                        </a:lnSpc>
                        <a:spcAft>
                          <a:spcPts val="1000"/>
                        </a:spcAft>
                        <a:buFont typeface="Symbol"/>
                        <a:buChar char=""/>
                      </a:pPr>
                      <a:r>
                        <a:rPr lang="en-US" sz="1800" dirty="0" smtClean="0">
                          <a:effectLst/>
                        </a:rPr>
                        <a:t>Impact </a:t>
                      </a:r>
                      <a:r>
                        <a:rPr lang="en-US" sz="1800" dirty="0">
                          <a:effectLst/>
                        </a:rPr>
                        <a:t>on ambient air </a:t>
                      </a:r>
                      <a:r>
                        <a:rPr lang="en-US" sz="1800" dirty="0" smtClean="0">
                          <a:effectLst/>
                        </a:rPr>
                        <a:t>quality</a:t>
                      </a:r>
                    </a:p>
                    <a:p>
                      <a:pPr marL="342900" marR="86995" lvl="0" indent="-342900" algn="just">
                        <a:lnSpc>
                          <a:spcPct val="115000"/>
                        </a:lnSpc>
                        <a:spcAft>
                          <a:spcPts val="1000"/>
                        </a:spcAft>
                        <a:buFont typeface="Symbol"/>
                        <a:buChar char=""/>
                      </a:pPr>
                      <a:r>
                        <a:rPr lang="en-US" sz="1800" dirty="0" smtClean="0">
                          <a:effectLst/>
                        </a:rPr>
                        <a:t>Cost </a:t>
                      </a:r>
                      <a:r>
                        <a:rPr lang="en-US" sz="1800" dirty="0">
                          <a:effectLst/>
                        </a:rPr>
                        <a:t>implication of the compliance with the </a:t>
                      </a:r>
                      <a:r>
                        <a:rPr lang="en-US" sz="1800" dirty="0" smtClean="0">
                          <a:effectLst/>
                        </a:rPr>
                        <a:t>MES</a:t>
                      </a:r>
                      <a:endParaRPr lang="en-ZA" sz="1800" dirty="0">
                        <a:effectLst/>
                        <a:latin typeface="Times New Roman"/>
                      </a:endParaRPr>
                    </a:p>
                  </a:txBody>
                  <a:tcPr marL="0" marR="0" marT="0" marB="0"/>
                </a:tc>
                <a:tc>
                  <a:txBody>
                    <a:bodyPr/>
                    <a:lstStyle/>
                    <a:p>
                      <a:pPr algn="just">
                        <a:lnSpc>
                          <a:spcPct val="115000"/>
                        </a:lnSpc>
                        <a:spcAft>
                          <a:spcPts val="1000"/>
                        </a:spcAft>
                      </a:pPr>
                      <a:r>
                        <a:rPr lang="en-US" sz="1800">
                          <a:effectLst/>
                        </a:rPr>
                        <a:t>Granted from 2020-2025:PM: no decision required due to compliance with existing plant standard</a:t>
                      </a:r>
                      <a:endParaRPr lang="en-ZA" sz="1800">
                        <a:effectLst/>
                        <a:latin typeface="Times New Roman"/>
                      </a:endParaRPr>
                    </a:p>
                  </a:txBody>
                  <a:tcPr marL="0" marR="0" marT="0" marB="0"/>
                </a:tc>
              </a:tr>
              <a:tr h="591012">
                <a:tc vMerge="1">
                  <a:txBody>
                    <a:bodyPr/>
                    <a:lstStyle/>
                    <a:p>
                      <a:endParaRPr lang="en-ZA"/>
                    </a:p>
                  </a:txBody>
                  <a:tcPr/>
                </a:tc>
                <a:tc vMerge="1">
                  <a:txBody>
                    <a:bodyPr/>
                    <a:lstStyle/>
                    <a:p>
                      <a:endParaRPr lang="en-ZA"/>
                    </a:p>
                  </a:txBody>
                  <a:tcPr/>
                </a:tc>
                <a:tc>
                  <a:txBody>
                    <a:bodyPr/>
                    <a:lstStyle/>
                    <a:p>
                      <a:pPr algn="l" hangingPunct="0">
                        <a:spcAft>
                          <a:spcPts val="0"/>
                        </a:spcAft>
                      </a:pPr>
                      <a:r>
                        <a:rPr lang="en-US" sz="1800" kern="1200">
                          <a:effectLst/>
                        </a:rPr>
                        <a:t>SO</a:t>
                      </a:r>
                      <a:r>
                        <a:rPr lang="en-US" sz="1800" kern="1200" baseline="-25000">
                          <a:effectLst/>
                        </a:rPr>
                        <a:t>2</a:t>
                      </a:r>
                      <a:endParaRPr lang="en-ZA" sz="1800">
                        <a:effectLst/>
                        <a:latin typeface="Times New Roman"/>
                        <a:ea typeface="Times New Roman"/>
                      </a:endParaRPr>
                    </a:p>
                  </a:txBody>
                  <a:tcPr marL="62724" marR="62724" marT="8712" marB="0"/>
                </a:tc>
                <a:tc vMerge="1">
                  <a:txBody>
                    <a:bodyPr/>
                    <a:lstStyle/>
                    <a:p>
                      <a:endParaRPr lang="en-ZA"/>
                    </a:p>
                  </a:txBody>
                  <a:tcPr/>
                </a:tc>
                <a:tc>
                  <a:txBody>
                    <a:bodyPr/>
                    <a:lstStyle/>
                    <a:p>
                      <a:pPr algn="l">
                        <a:spcAft>
                          <a:spcPts val="0"/>
                        </a:spcAft>
                      </a:pPr>
                      <a:r>
                        <a:rPr lang="en-US" sz="1800">
                          <a:effectLst/>
                        </a:rPr>
                        <a:t>Granted from 2020-2025:  Limit SO2: 2300</a:t>
                      </a:r>
                      <a:endParaRPr lang="en-ZA" sz="1800">
                        <a:effectLst/>
                        <a:latin typeface="Times New Roman"/>
                        <a:ea typeface="Times New Roman"/>
                      </a:endParaRPr>
                    </a:p>
                  </a:txBody>
                  <a:tcPr marL="0" marR="0" marT="0" marB="0"/>
                </a:tc>
              </a:tr>
              <a:tr h="2386192">
                <a:tc vMerge="1">
                  <a:txBody>
                    <a:bodyPr/>
                    <a:lstStyle/>
                    <a:p>
                      <a:endParaRPr lang="en-ZA"/>
                    </a:p>
                  </a:txBody>
                  <a:tcPr/>
                </a:tc>
                <a:tc vMerge="1">
                  <a:txBody>
                    <a:bodyPr/>
                    <a:lstStyle/>
                    <a:p>
                      <a:endParaRPr lang="en-ZA"/>
                    </a:p>
                  </a:txBody>
                  <a:tcPr/>
                </a:tc>
                <a:tc>
                  <a:txBody>
                    <a:bodyPr/>
                    <a:lstStyle/>
                    <a:p>
                      <a:pPr algn="l" hangingPunct="0">
                        <a:spcAft>
                          <a:spcPts val="0"/>
                        </a:spcAft>
                      </a:pPr>
                      <a:r>
                        <a:rPr lang="en-US" sz="1800" kern="1200">
                          <a:effectLst/>
                        </a:rPr>
                        <a:t>NOx</a:t>
                      </a:r>
                      <a:endParaRPr lang="en-ZA" sz="1800">
                        <a:effectLst/>
                        <a:latin typeface="Times New Roman"/>
                        <a:ea typeface="Times New Roman"/>
                      </a:endParaRPr>
                    </a:p>
                  </a:txBody>
                  <a:tcPr marL="62724" marR="62724" marT="8712" marB="0"/>
                </a:tc>
                <a:tc vMerge="1">
                  <a:txBody>
                    <a:bodyPr/>
                    <a:lstStyle/>
                    <a:p>
                      <a:endParaRPr lang="en-ZA"/>
                    </a:p>
                  </a:txBody>
                  <a:tcPr/>
                </a:tc>
                <a:tc>
                  <a:txBody>
                    <a:bodyPr/>
                    <a:lstStyle/>
                    <a:p>
                      <a:pPr algn="l">
                        <a:spcAft>
                          <a:spcPts val="0"/>
                        </a:spcAft>
                      </a:pPr>
                      <a:r>
                        <a:rPr lang="en-US" sz="1800" dirty="0">
                          <a:effectLst/>
                        </a:rPr>
                        <a:t>Granted from 2020-2025: Limit NOx: 1100</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19569469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9388" y="0"/>
            <a:ext cx="8247412" cy="559558"/>
          </a:xfrm>
        </p:spPr>
        <p:txBody>
          <a:bodyPr>
            <a:normAutofit/>
          </a:bodyPr>
          <a:lstStyle/>
          <a:p>
            <a:r>
              <a:rPr lang="en-ZA" sz="2800" b="1" dirty="0" smtClean="0">
                <a:solidFill>
                  <a:schemeClr val="bg1"/>
                </a:solidFill>
              </a:rPr>
              <a:t>Eskom </a:t>
            </a:r>
            <a:r>
              <a:rPr lang="en-ZA" sz="2800" b="1" dirty="0" err="1" smtClean="0">
                <a:solidFill>
                  <a:schemeClr val="bg1"/>
                </a:solidFill>
              </a:rPr>
              <a:t>Grootvlei</a:t>
            </a:r>
            <a:r>
              <a:rPr lang="en-ZA" sz="2800" b="1" dirty="0" smtClean="0">
                <a:solidFill>
                  <a:schemeClr val="bg1"/>
                </a:solidFill>
              </a:rPr>
              <a:t> Power Station, </a:t>
            </a:r>
            <a:r>
              <a:rPr lang="en-ZA" sz="2800" b="1" dirty="0" err="1" smtClean="0">
                <a:solidFill>
                  <a:schemeClr val="bg1"/>
                </a:solidFill>
              </a:rPr>
              <a:t>Gert</a:t>
            </a:r>
            <a:r>
              <a:rPr lang="en-ZA" sz="2800" b="1" dirty="0" smtClean="0">
                <a:solidFill>
                  <a:schemeClr val="bg1"/>
                </a:solidFill>
              </a:rPr>
              <a:t> </a:t>
            </a:r>
            <a:r>
              <a:rPr lang="en-ZA" sz="2800" b="1" dirty="0" err="1" smtClean="0">
                <a:solidFill>
                  <a:schemeClr val="bg1"/>
                </a:solidFill>
              </a:rPr>
              <a:t>Sibande</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890756112"/>
              </p:ext>
            </p:extLst>
          </p:nvPr>
        </p:nvGraphicFramePr>
        <p:xfrm>
          <a:off x="273132" y="774775"/>
          <a:ext cx="8752115" cy="5899205"/>
        </p:xfrm>
        <a:graphic>
          <a:graphicData uri="http://schemas.openxmlformats.org/drawingml/2006/table">
            <a:tbl>
              <a:tblPr firstRow="1" firstCol="1" bandRow="1">
                <a:tableStyleId>{BC89EF96-8CEA-46FF-86C4-4CE0E7609802}</a:tableStyleId>
              </a:tblPr>
              <a:tblGrid>
                <a:gridCol w="1496291"/>
                <a:gridCol w="1045029"/>
                <a:gridCol w="1021281"/>
                <a:gridCol w="3194459"/>
                <a:gridCol w="1995055"/>
              </a:tblGrid>
              <a:tr h="507785">
                <a:tc>
                  <a:txBody>
                    <a:bodyPr/>
                    <a:lstStyle/>
                    <a:p>
                      <a:pPr>
                        <a:spcAft>
                          <a:spcPts val="0"/>
                        </a:spcAft>
                      </a:pPr>
                      <a:r>
                        <a:rPr lang="en-US" sz="1800" dirty="0">
                          <a:effectLst/>
                        </a:rPr>
                        <a:t>Category</a:t>
                      </a:r>
                      <a:endParaRPr lang="en-ZA" sz="1800" dirty="0">
                        <a:effectLst/>
                        <a:latin typeface="Times New Roman"/>
                        <a:ea typeface="Times New Roman"/>
                      </a:endParaRPr>
                    </a:p>
                  </a:txBody>
                  <a:tcPr marL="44497" marR="44497" marT="6609" marB="0"/>
                </a:tc>
                <a:tc>
                  <a:txBody>
                    <a:bodyPr/>
                    <a:lstStyle/>
                    <a:p>
                      <a:pPr>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44497" marR="44497" marT="6609" marB="0"/>
                </a:tc>
                <a:tc>
                  <a:txBody>
                    <a:bodyPr/>
                    <a:lstStyle/>
                    <a:p>
                      <a:pPr algn="l">
                        <a:spcAft>
                          <a:spcPts val="0"/>
                        </a:spcAft>
                      </a:pPr>
                      <a:r>
                        <a:rPr lang="en-US" sz="1800" dirty="0">
                          <a:effectLst/>
                        </a:rPr>
                        <a:t>Pollutant</a:t>
                      </a:r>
                      <a:endParaRPr lang="en-ZA" sz="1800" dirty="0">
                        <a:effectLst/>
                        <a:latin typeface="Times New Roman"/>
                        <a:ea typeface="Times New Roman"/>
                      </a:endParaRPr>
                    </a:p>
                  </a:txBody>
                  <a:tcPr marL="44497" marR="44497" marT="6609" marB="0"/>
                </a:tc>
                <a:tc>
                  <a:txBody>
                    <a:bodyPr/>
                    <a:lstStyle/>
                    <a:p>
                      <a:pPr algn="l">
                        <a:spcAft>
                          <a:spcPts val="0"/>
                        </a:spcAft>
                      </a:pPr>
                      <a:r>
                        <a:rPr lang="en-US" sz="1800" dirty="0">
                          <a:effectLst/>
                        </a:rPr>
                        <a:t>Justification &amp; Reasons for Postponement Application</a:t>
                      </a:r>
                      <a:endParaRPr lang="en-ZA" sz="1800" dirty="0">
                        <a:effectLst/>
                        <a:latin typeface="Times New Roman"/>
                        <a:ea typeface="Times New Roman"/>
                      </a:endParaRPr>
                    </a:p>
                  </a:txBody>
                  <a:tcPr marL="0" marR="0" marT="0" marB="0"/>
                </a:tc>
                <a:tc>
                  <a:txBody>
                    <a:bodyPr/>
                    <a:lstStyle/>
                    <a:p>
                      <a:pPr algn="l">
                        <a:spcAft>
                          <a:spcPts val="0"/>
                        </a:spcAft>
                      </a:pPr>
                      <a:r>
                        <a:rPr lang="en-US" sz="1800" dirty="0">
                          <a:effectLst/>
                        </a:rPr>
                        <a:t>Decision</a:t>
                      </a:r>
                      <a:endParaRPr lang="en-ZA" sz="1800" dirty="0">
                        <a:effectLst/>
                        <a:latin typeface="Times New Roman"/>
                        <a:ea typeface="Times New Roman"/>
                      </a:endParaRPr>
                    </a:p>
                  </a:txBody>
                  <a:tcPr marL="0" marR="0" marT="0" marB="0"/>
                </a:tc>
              </a:tr>
              <a:tr h="1154005">
                <a:tc rowSpan="3">
                  <a:txBody>
                    <a:bodyPr/>
                    <a:lstStyle/>
                    <a:p>
                      <a:pPr>
                        <a:spcAft>
                          <a:spcPts val="0"/>
                        </a:spcAft>
                      </a:pPr>
                      <a:r>
                        <a:rPr lang="en-ZA" sz="1800" dirty="0">
                          <a:effectLst/>
                        </a:rPr>
                        <a:t>Subcategory 1.1: </a:t>
                      </a:r>
                      <a:r>
                        <a:rPr lang="en-US" sz="1800" dirty="0">
                          <a:effectLst/>
                        </a:rPr>
                        <a:t>Solid Fuel </a:t>
                      </a:r>
                      <a:r>
                        <a:rPr lang="en-US" sz="1800" dirty="0" smtClean="0">
                          <a:effectLst/>
                        </a:rPr>
                        <a:t>Combustion Installation</a:t>
                      </a:r>
                      <a:endParaRPr lang="en-ZA" sz="1800" dirty="0">
                        <a:effectLst/>
                        <a:latin typeface="Times New Roman"/>
                        <a:ea typeface="Times New Roman"/>
                      </a:endParaRPr>
                    </a:p>
                  </a:txBody>
                  <a:tcPr marL="47581" marR="47581" marT="6609" marB="0"/>
                </a:tc>
                <a:tc rowSpan="3">
                  <a:txBody>
                    <a:bodyPr/>
                    <a:lstStyle/>
                    <a:p>
                      <a:pPr>
                        <a:spcAft>
                          <a:spcPts val="0"/>
                        </a:spcAft>
                      </a:pPr>
                      <a:r>
                        <a:rPr lang="en-US" sz="1800" dirty="0" smtClean="0">
                          <a:effectLst/>
                        </a:rPr>
                        <a:t>2015-20 </a:t>
                      </a:r>
                    </a:p>
                    <a:p>
                      <a:pPr>
                        <a:spcAft>
                          <a:spcPts val="0"/>
                        </a:spcAft>
                      </a:pPr>
                      <a:r>
                        <a:rPr lang="en-US" sz="1800" dirty="0" smtClean="0">
                          <a:effectLst/>
                        </a:rPr>
                        <a:t>2020-25</a:t>
                      </a:r>
                      <a:endParaRPr lang="en-ZA" sz="1800" dirty="0">
                        <a:effectLst/>
                        <a:latin typeface="Times New Roman"/>
                        <a:ea typeface="Times New Roman"/>
                      </a:endParaRPr>
                    </a:p>
                  </a:txBody>
                  <a:tcPr marL="47581" marR="47581" marT="6609" marB="0"/>
                </a:tc>
                <a:tc>
                  <a:txBody>
                    <a:bodyPr/>
                    <a:lstStyle/>
                    <a:p>
                      <a:pPr>
                        <a:spcAft>
                          <a:spcPts val="0"/>
                        </a:spcAft>
                      </a:pPr>
                      <a:r>
                        <a:rPr lang="en-US" sz="1800">
                          <a:effectLst/>
                        </a:rPr>
                        <a:t>PM</a:t>
                      </a:r>
                      <a:endParaRPr lang="en-ZA" sz="1800">
                        <a:effectLst/>
                        <a:latin typeface="Times New Roman"/>
                        <a:ea typeface="Times New Roman"/>
                      </a:endParaRPr>
                    </a:p>
                  </a:txBody>
                  <a:tcPr marL="47581" marR="47581" marT="6609" marB="0"/>
                </a:tc>
                <a:tc rowSpan="3">
                  <a:txBody>
                    <a:bodyPr/>
                    <a:lstStyle/>
                    <a:p>
                      <a:pPr marL="342900" marR="90170" lvl="0" indent="-342900" algn="just">
                        <a:lnSpc>
                          <a:spcPct val="115000"/>
                        </a:lnSpc>
                        <a:spcAft>
                          <a:spcPts val="1000"/>
                        </a:spcAft>
                        <a:buFont typeface="Symbol"/>
                        <a:buChar char=""/>
                      </a:pPr>
                      <a:r>
                        <a:rPr lang="en-ZA" sz="1800" dirty="0">
                          <a:effectLst/>
                        </a:rPr>
                        <a:t>Water </a:t>
                      </a:r>
                      <a:r>
                        <a:rPr lang="en-ZA" sz="1800" dirty="0" smtClean="0">
                          <a:effectLst/>
                        </a:rPr>
                        <a:t>availability</a:t>
                      </a:r>
                      <a:endParaRPr lang="en-ZA" sz="1800" dirty="0">
                        <a:effectLst/>
                      </a:endParaRPr>
                    </a:p>
                    <a:p>
                      <a:pPr marL="342900" marR="90170" lvl="0" indent="-342900" algn="just">
                        <a:lnSpc>
                          <a:spcPct val="115000"/>
                        </a:lnSpc>
                        <a:spcAft>
                          <a:spcPts val="1000"/>
                        </a:spcAft>
                        <a:buFont typeface="Symbol"/>
                        <a:buChar char=""/>
                      </a:pPr>
                      <a:r>
                        <a:rPr lang="en-ZA" sz="1800" dirty="0">
                          <a:effectLst/>
                        </a:rPr>
                        <a:t>Environmental implications of </a:t>
                      </a:r>
                      <a:r>
                        <a:rPr lang="en-ZA" sz="1800" dirty="0" smtClean="0">
                          <a:effectLst/>
                        </a:rPr>
                        <a:t>FGD</a:t>
                      </a:r>
                      <a:endParaRPr lang="en-ZA" sz="1800" dirty="0">
                        <a:effectLst/>
                      </a:endParaRPr>
                    </a:p>
                    <a:p>
                      <a:pPr marL="342900" marR="90170" lvl="0" indent="-342900" algn="just">
                        <a:lnSpc>
                          <a:spcPct val="115000"/>
                        </a:lnSpc>
                        <a:spcAft>
                          <a:spcPts val="1000"/>
                        </a:spcAft>
                        <a:buFont typeface="Symbol"/>
                        <a:buChar char=""/>
                      </a:pPr>
                      <a:r>
                        <a:rPr lang="en-ZA" sz="1800" dirty="0">
                          <a:effectLst/>
                        </a:rPr>
                        <a:t>Age of power station: </a:t>
                      </a:r>
                      <a:r>
                        <a:rPr lang="en-ZA" sz="1800" dirty="0" smtClean="0">
                          <a:effectLst/>
                        </a:rPr>
                        <a:t>Decommissioning </a:t>
                      </a:r>
                      <a:r>
                        <a:rPr lang="en-ZA" sz="1800" dirty="0">
                          <a:effectLst/>
                        </a:rPr>
                        <a:t>between 2025 and </a:t>
                      </a:r>
                      <a:r>
                        <a:rPr lang="en-ZA" sz="1800" dirty="0" smtClean="0">
                          <a:effectLst/>
                        </a:rPr>
                        <a:t>2028</a:t>
                      </a:r>
                      <a:endParaRPr lang="en-ZA" sz="1800" dirty="0">
                        <a:effectLst/>
                      </a:endParaRPr>
                    </a:p>
                    <a:p>
                      <a:pPr marL="342900" marR="90170" lvl="0" indent="-342900" algn="just">
                        <a:lnSpc>
                          <a:spcPct val="115000"/>
                        </a:lnSpc>
                        <a:spcAft>
                          <a:spcPts val="1000"/>
                        </a:spcAft>
                        <a:buFont typeface="Symbol"/>
                        <a:buChar char=""/>
                      </a:pPr>
                      <a:r>
                        <a:rPr lang="en-ZA" sz="1800" dirty="0">
                          <a:effectLst/>
                        </a:rPr>
                        <a:t>Impact on ambient air </a:t>
                      </a:r>
                      <a:r>
                        <a:rPr lang="en-ZA" sz="1800" dirty="0" smtClean="0">
                          <a:effectLst/>
                        </a:rPr>
                        <a:t>quality </a:t>
                      </a:r>
                    </a:p>
                    <a:p>
                      <a:pPr marL="342900" marR="90170" lvl="0" indent="-342900" algn="just">
                        <a:lnSpc>
                          <a:spcPct val="115000"/>
                        </a:lnSpc>
                        <a:spcAft>
                          <a:spcPts val="1000"/>
                        </a:spcAft>
                        <a:buFont typeface="Symbol"/>
                        <a:buChar char=""/>
                      </a:pPr>
                      <a:r>
                        <a:rPr lang="en-ZA" sz="1800" dirty="0" smtClean="0">
                          <a:effectLst/>
                        </a:rPr>
                        <a:t>Cost </a:t>
                      </a:r>
                      <a:r>
                        <a:rPr lang="en-ZA" sz="1800" dirty="0">
                          <a:effectLst/>
                        </a:rPr>
                        <a:t>implication of the compliance with the </a:t>
                      </a:r>
                      <a:r>
                        <a:rPr lang="en-ZA" sz="1800" dirty="0" smtClean="0">
                          <a:effectLst/>
                        </a:rPr>
                        <a:t>MES</a:t>
                      </a:r>
                      <a:endParaRPr lang="en-ZA" sz="1800" dirty="0">
                        <a:effectLst/>
                        <a:latin typeface="Times New Roman"/>
                      </a:endParaRPr>
                    </a:p>
                  </a:txBody>
                  <a:tcPr marL="0" marR="0" marT="0" marB="0"/>
                </a:tc>
                <a:tc>
                  <a:txBody>
                    <a:bodyPr/>
                    <a:lstStyle/>
                    <a:p>
                      <a:pPr algn="just">
                        <a:lnSpc>
                          <a:spcPct val="115000"/>
                        </a:lnSpc>
                        <a:spcAft>
                          <a:spcPts val="1000"/>
                        </a:spcAft>
                      </a:pPr>
                      <a:r>
                        <a:rPr lang="en-US" sz="1800">
                          <a:effectLst/>
                        </a:rPr>
                        <a:t>PM: 350 from 2015-2016; 200 from 2017-2018 and 100 from 2018-2020</a:t>
                      </a:r>
                      <a:endParaRPr lang="en-ZA" sz="1800">
                        <a:effectLst/>
                        <a:latin typeface="Times New Roman"/>
                      </a:endParaRPr>
                    </a:p>
                  </a:txBody>
                  <a:tcPr marL="0" marR="0" marT="0" marB="0"/>
                </a:tc>
              </a:tr>
              <a:tr h="752612">
                <a:tc vMerge="1">
                  <a:txBody>
                    <a:bodyPr/>
                    <a:lstStyle/>
                    <a:p>
                      <a:endParaRPr lang="en-ZA"/>
                    </a:p>
                  </a:txBody>
                  <a:tcPr/>
                </a:tc>
                <a:tc vMerge="1">
                  <a:txBody>
                    <a:bodyPr/>
                    <a:lstStyle/>
                    <a:p>
                      <a:endParaRPr lang="en-ZA"/>
                    </a:p>
                  </a:txBody>
                  <a:tcPr/>
                </a:tc>
                <a:tc>
                  <a:txBody>
                    <a:bodyPr/>
                    <a:lstStyle/>
                    <a:p>
                      <a:pPr>
                        <a:spcAft>
                          <a:spcPts val="0"/>
                        </a:spcAft>
                      </a:pPr>
                      <a:r>
                        <a:rPr lang="en-US" sz="1800">
                          <a:effectLst/>
                        </a:rPr>
                        <a:t>SO</a:t>
                      </a:r>
                      <a:r>
                        <a:rPr lang="en-US" sz="1800" baseline="-25000">
                          <a:effectLst/>
                        </a:rPr>
                        <a:t>2</a:t>
                      </a:r>
                      <a:r>
                        <a:rPr lang="en-US" sz="1800">
                          <a:effectLst/>
                        </a:rPr>
                        <a:t> </a:t>
                      </a:r>
                      <a:endParaRPr lang="en-ZA" sz="1800">
                        <a:effectLst/>
                        <a:latin typeface="Times New Roman"/>
                        <a:ea typeface="Times New Roman"/>
                      </a:endParaRPr>
                    </a:p>
                  </a:txBody>
                  <a:tcPr marL="47581" marR="47581" marT="6609" marB="0"/>
                </a:tc>
                <a:tc vMerge="1">
                  <a:txBody>
                    <a:bodyPr/>
                    <a:lstStyle/>
                    <a:p>
                      <a:endParaRPr lang="en-ZA"/>
                    </a:p>
                  </a:txBody>
                  <a:tcPr/>
                </a:tc>
                <a:tc>
                  <a:txBody>
                    <a:bodyPr/>
                    <a:lstStyle/>
                    <a:p>
                      <a:pPr>
                        <a:spcAft>
                          <a:spcPts val="0"/>
                        </a:spcAft>
                      </a:pPr>
                      <a:r>
                        <a:rPr lang="en-US" sz="1800">
                          <a:effectLst/>
                        </a:rPr>
                        <a:t>Granted from 2020-2025: Limit: SO2: 3500 </a:t>
                      </a:r>
                      <a:endParaRPr lang="en-ZA" sz="1800">
                        <a:effectLst/>
                        <a:latin typeface="Times New Roman"/>
                        <a:ea typeface="Times New Roman"/>
                      </a:endParaRPr>
                    </a:p>
                  </a:txBody>
                  <a:tcPr marL="0" marR="0" marT="0" marB="0"/>
                </a:tc>
              </a:tr>
              <a:tr h="3259124">
                <a:tc vMerge="1">
                  <a:txBody>
                    <a:bodyPr/>
                    <a:lstStyle/>
                    <a:p>
                      <a:endParaRPr lang="en-ZA"/>
                    </a:p>
                  </a:txBody>
                  <a:tcPr/>
                </a:tc>
                <a:tc vMerge="1">
                  <a:txBody>
                    <a:bodyPr/>
                    <a:lstStyle/>
                    <a:p>
                      <a:endParaRPr lang="en-ZA"/>
                    </a:p>
                  </a:txBody>
                  <a:tcPr/>
                </a:tc>
                <a:tc>
                  <a:txBody>
                    <a:bodyPr/>
                    <a:lstStyle/>
                    <a:p>
                      <a:pPr>
                        <a:spcAft>
                          <a:spcPts val="0"/>
                        </a:spcAft>
                      </a:pPr>
                      <a:r>
                        <a:rPr lang="en-US" sz="1800">
                          <a:effectLst/>
                        </a:rPr>
                        <a:t>NOx</a:t>
                      </a:r>
                      <a:endParaRPr lang="en-ZA" sz="1800">
                        <a:effectLst/>
                        <a:latin typeface="Times New Roman"/>
                        <a:ea typeface="Times New Roman"/>
                      </a:endParaRPr>
                    </a:p>
                  </a:txBody>
                  <a:tcPr marL="47581" marR="47581" marT="6609" marB="0"/>
                </a:tc>
                <a:tc vMerge="1">
                  <a:txBody>
                    <a:bodyPr/>
                    <a:lstStyle/>
                    <a:p>
                      <a:endParaRPr lang="en-ZA"/>
                    </a:p>
                  </a:txBody>
                  <a:tcPr/>
                </a:tc>
                <a:tc>
                  <a:txBody>
                    <a:bodyPr/>
                    <a:lstStyle/>
                    <a:p>
                      <a:pPr>
                        <a:spcAft>
                          <a:spcPts val="0"/>
                        </a:spcAft>
                      </a:pPr>
                      <a:r>
                        <a:rPr lang="en-US" sz="1800" dirty="0">
                          <a:effectLst/>
                        </a:rPr>
                        <a:t>Granted from 2020-2025: Limit: NOX: 1100</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24167241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010" y="0"/>
            <a:ext cx="8306790" cy="545910"/>
          </a:xfrm>
        </p:spPr>
        <p:txBody>
          <a:bodyPr>
            <a:normAutofit/>
          </a:bodyPr>
          <a:lstStyle/>
          <a:p>
            <a:r>
              <a:rPr lang="en-ZA" sz="2800" b="1" dirty="0" smtClean="0">
                <a:solidFill>
                  <a:schemeClr val="bg1"/>
                </a:solidFill>
              </a:rPr>
              <a:t>Eskom </a:t>
            </a:r>
            <a:r>
              <a:rPr lang="en-ZA" sz="2800" b="1" dirty="0" err="1" smtClean="0">
                <a:solidFill>
                  <a:schemeClr val="bg1"/>
                </a:solidFill>
              </a:rPr>
              <a:t>Hendrina</a:t>
            </a:r>
            <a:r>
              <a:rPr lang="en-ZA" sz="2800" b="1" dirty="0" smtClean="0">
                <a:solidFill>
                  <a:schemeClr val="bg1"/>
                </a:solidFill>
              </a:rPr>
              <a:t> Power Station, Nkangala DM</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670288775"/>
              </p:ext>
            </p:extLst>
          </p:nvPr>
        </p:nvGraphicFramePr>
        <p:xfrm>
          <a:off x="237505" y="771896"/>
          <a:ext cx="8787741" cy="5500688"/>
        </p:xfrm>
        <a:graphic>
          <a:graphicData uri="http://schemas.openxmlformats.org/drawingml/2006/table">
            <a:tbl>
              <a:tblPr firstRow="1" firstCol="1" bandRow="1">
                <a:tableStyleId>{BC89EF96-8CEA-46FF-86C4-4CE0E7609802}</a:tableStyleId>
              </a:tblPr>
              <a:tblGrid>
                <a:gridCol w="1535901"/>
                <a:gridCol w="1136049"/>
                <a:gridCol w="1055388"/>
                <a:gridCol w="2934721"/>
                <a:gridCol w="2125682"/>
              </a:tblGrid>
              <a:tr h="364008">
                <a:tc>
                  <a:txBody>
                    <a:bodyPr/>
                    <a:lstStyle/>
                    <a:p>
                      <a:pPr>
                        <a:spcAft>
                          <a:spcPts val="0"/>
                        </a:spcAft>
                      </a:pPr>
                      <a:r>
                        <a:rPr lang="en-US" sz="1800" dirty="0">
                          <a:effectLst/>
                        </a:rPr>
                        <a:t>Category</a:t>
                      </a:r>
                      <a:endParaRPr lang="en-ZA" sz="1800" dirty="0">
                        <a:effectLst/>
                        <a:latin typeface="Times New Roman"/>
                        <a:ea typeface="Times New Roman"/>
                      </a:endParaRPr>
                    </a:p>
                  </a:txBody>
                  <a:tcPr marL="53963" marR="53963" marT="8014" marB="0"/>
                </a:tc>
                <a:tc>
                  <a:txBody>
                    <a:bodyPr/>
                    <a:lstStyle/>
                    <a:p>
                      <a:pPr>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53963" marR="53963" marT="8014" marB="0"/>
                </a:tc>
                <a:tc>
                  <a:txBody>
                    <a:bodyPr/>
                    <a:lstStyle/>
                    <a:p>
                      <a:pPr algn="l">
                        <a:spcAft>
                          <a:spcPts val="0"/>
                        </a:spcAft>
                      </a:pPr>
                      <a:r>
                        <a:rPr lang="en-US" sz="1800" dirty="0">
                          <a:effectLst/>
                        </a:rPr>
                        <a:t>Pollutant </a:t>
                      </a:r>
                      <a:endParaRPr lang="en-ZA" sz="1800" dirty="0">
                        <a:effectLst/>
                        <a:latin typeface="Times New Roman"/>
                        <a:ea typeface="Times New Roman"/>
                      </a:endParaRPr>
                    </a:p>
                  </a:txBody>
                  <a:tcPr marL="0" marR="0" marT="0" marB="0"/>
                </a:tc>
                <a:tc>
                  <a:txBody>
                    <a:bodyPr/>
                    <a:lstStyle/>
                    <a:p>
                      <a:pPr algn="l">
                        <a:spcAft>
                          <a:spcPts val="0"/>
                        </a:spcAft>
                      </a:pPr>
                      <a:r>
                        <a:rPr lang="en-US" sz="1800" dirty="0">
                          <a:effectLst/>
                        </a:rPr>
                        <a:t>Justification &amp; Reasons for Postponement Application</a:t>
                      </a:r>
                      <a:endParaRPr lang="en-ZA" sz="1800" dirty="0">
                        <a:effectLst/>
                        <a:latin typeface="Times New Roman"/>
                        <a:ea typeface="Times New Roman"/>
                      </a:endParaRPr>
                    </a:p>
                  </a:txBody>
                  <a:tcPr marL="0" marR="0" marT="0" marB="0"/>
                </a:tc>
                <a:tc>
                  <a:txBody>
                    <a:bodyPr/>
                    <a:lstStyle/>
                    <a:p>
                      <a:pPr algn="l">
                        <a:spcAft>
                          <a:spcPts val="0"/>
                        </a:spcAft>
                      </a:pPr>
                      <a:r>
                        <a:rPr lang="en-US" sz="1800" dirty="0">
                          <a:effectLst/>
                        </a:rPr>
                        <a:t>Decision</a:t>
                      </a:r>
                      <a:endParaRPr lang="en-ZA" sz="1800" dirty="0">
                        <a:effectLst/>
                        <a:latin typeface="Times New Roman"/>
                        <a:ea typeface="Times New Roman"/>
                      </a:endParaRPr>
                    </a:p>
                  </a:txBody>
                  <a:tcPr marL="0" marR="0" marT="0" marB="0"/>
                </a:tc>
              </a:tr>
              <a:tr h="837218">
                <a:tc rowSpan="3">
                  <a:txBody>
                    <a:bodyPr/>
                    <a:lstStyle/>
                    <a:p>
                      <a:pPr>
                        <a:spcAft>
                          <a:spcPts val="0"/>
                        </a:spcAft>
                      </a:pPr>
                      <a:r>
                        <a:rPr lang="en-ZA" sz="1800" dirty="0">
                          <a:effectLst/>
                        </a:rPr>
                        <a:t>Subcategory 1.1: </a:t>
                      </a:r>
                      <a:r>
                        <a:rPr lang="en-US" sz="1800" dirty="0">
                          <a:effectLst/>
                        </a:rPr>
                        <a:t>Solid Fuel </a:t>
                      </a:r>
                      <a:r>
                        <a:rPr lang="en-US" sz="1800" dirty="0" smtClean="0">
                          <a:effectLst/>
                        </a:rPr>
                        <a:t>Combustion</a:t>
                      </a:r>
                      <a:r>
                        <a:rPr lang="en-US" sz="1800" baseline="0" dirty="0" smtClean="0">
                          <a:effectLst/>
                        </a:rPr>
                        <a:t> Installations</a:t>
                      </a:r>
                      <a:endParaRPr lang="en-ZA" sz="1800" dirty="0">
                        <a:effectLst/>
                        <a:latin typeface="Times New Roman"/>
                        <a:ea typeface="Times New Roman"/>
                      </a:endParaRPr>
                    </a:p>
                  </a:txBody>
                  <a:tcPr marL="57703" marR="57703" marT="8014" marB="0"/>
                </a:tc>
                <a:tc rowSpan="3">
                  <a:txBody>
                    <a:bodyPr/>
                    <a:lstStyle/>
                    <a:p>
                      <a:pPr>
                        <a:spcAft>
                          <a:spcPts val="0"/>
                        </a:spcAft>
                      </a:pPr>
                      <a:r>
                        <a:rPr lang="en-US" sz="1800" dirty="0" smtClean="0">
                          <a:effectLst/>
                        </a:rPr>
                        <a:t>2015-20</a:t>
                      </a:r>
                      <a:endParaRPr lang="en-ZA" sz="1800" dirty="0">
                        <a:effectLst/>
                      </a:endParaRPr>
                    </a:p>
                    <a:p>
                      <a:pPr>
                        <a:spcAft>
                          <a:spcPts val="0"/>
                        </a:spcAft>
                      </a:pPr>
                      <a:r>
                        <a:rPr lang="en-US" sz="1800" dirty="0" smtClean="0">
                          <a:effectLst/>
                        </a:rPr>
                        <a:t>2020-25</a:t>
                      </a:r>
                      <a:endParaRPr lang="en-ZA" sz="1800" dirty="0">
                        <a:effectLst/>
                        <a:latin typeface="Times New Roman"/>
                        <a:ea typeface="Times New Roman"/>
                      </a:endParaRPr>
                    </a:p>
                  </a:txBody>
                  <a:tcPr marL="57703" marR="57703" marT="8014" marB="0"/>
                </a:tc>
                <a:tc>
                  <a:txBody>
                    <a:bodyPr/>
                    <a:lstStyle/>
                    <a:p>
                      <a:pPr>
                        <a:spcAft>
                          <a:spcPts val="0"/>
                        </a:spcAft>
                      </a:pPr>
                      <a:r>
                        <a:rPr lang="en-US" sz="1800">
                          <a:effectLst/>
                        </a:rPr>
                        <a:t>PM</a:t>
                      </a:r>
                      <a:endParaRPr lang="en-ZA" sz="1800">
                        <a:effectLst/>
                        <a:latin typeface="Times New Roman"/>
                        <a:ea typeface="Times New Roman"/>
                      </a:endParaRPr>
                    </a:p>
                  </a:txBody>
                  <a:tcPr marL="57703" marR="57703" marT="8014" marB="0"/>
                </a:tc>
                <a:tc rowSpan="3">
                  <a:txBody>
                    <a:bodyPr/>
                    <a:lstStyle/>
                    <a:p>
                      <a:pPr marL="342900" marR="86995" lvl="0" indent="-342900" algn="just">
                        <a:lnSpc>
                          <a:spcPct val="115000"/>
                        </a:lnSpc>
                        <a:spcAft>
                          <a:spcPts val="1000"/>
                        </a:spcAft>
                        <a:buFont typeface="Symbol"/>
                        <a:buChar char=""/>
                      </a:pPr>
                      <a:r>
                        <a:rPr lang="en-ZA" sz="1800" dirty="0">
                          <a:effectLst/>
                        </a:rPr>
                        <a:t>Water availability</a:t>
                      </a:r>
                      <a:r>
                        <a:rPr lang="en-ZA" sz="1800" dirty="0" smtClean="0">
                          <a:effectLst/>
                        </a:rPr>
                        <a:t>:</a:t>
                      </a:r>
                      <a:endParaRPr lang="en-ZA" sz="1800" dirty="0">
                        <a:effectLst/>
                      </a:endParaRPr>
                    </a:p>
                    <a:p>
                      <a:pPr marL="342900" marR="86995" lvl="0" indent="-342900" algn="just">
                        <a:lnSpc>
                          <a:spcPct val="115000"/>
                        </a:lnSpc>
                        <a:spcAft>
                          <a:spcPts val="1000"/>
                        </a:spcAft>
                        <a:buFont typeface="Symbol"/>
                        <a:buChar char=""/>
                      </a:pPr>
                      <a:r>
                        <a:rPr lang="en-ZA" sz="1800" dirty="0">
                          <a:effectLst/>
                        </a:rPr>
                        <a:t>Environmental implications of </a:t>
                      </a:r>
                      <a:r>
                        <a:rPr lang="en-ZA" sz="1800" dirty="0" smtClean="0">
                          <a:effectLst/>
                        </a:rPr>
                        <a:t>FGD</a:t>
                      </a:r>
                    </a:p>
                    <a:p>
                      <a:pPr marL="342900" marR="86995" lvl="0" indent="-342900" algn="just">
                        <a:lnSpc>
                          <a:spcPct val="115000"/>
                        </a:lnSpc>
                        <a:spcAft>
                          <a:spcPts val="1000"/>
                        </a:spcAft>
                        <a:buFont typeface="Symbol"/>
                        <a:buChar char=""/>
                      </a:pPr>
                      <a:r>
                        <a:rPr lang="en-ZA" sz="1800" dirty="0" smtClean="0">
                          <a:effectLst/>
                        </a:rPr>
                        <a:t>Age </a:t>
                      </a:r>
                      <a:r>
                        <a:rPr lang="en-ZA" sz="1800" dirty="0">
                          <a:effectLst/>
                        </a:rPr>
                        <a:t>of power station: </a:t>
                      </a:r>
                      <a:r>
                        <a:rPr lang="en-ZA" sz="1800" dirty="0" smtClean="0">
                          <a:effectLst/>
                        </a:rPr>
                        <a:t>Decommissioning </a:t>
                      </a:r>
                      <a:r>
                        <a:rPr lang="en-ZA" sz="1800" dirty="0">
                          <a:effectLst/>
                        </a:rPr>
                        <a:t>between 2020 and </a:t>
                      </a:r>
                      <a:r>
                        <a:rPr lang="en-ZA" sz="1800" dirty="0" smtClean="0">
                          <a:effectLst/>
                        </a:rPr>
                        <a:t>2026  ed</a:t>
                      </a:r>
                      <a:r>
                        <a:rPr lang="en-ZA" sz="1800" dirty="0">
                          <a:effectLst/>
                        </a:rPr>
                        <a:t>.</a:t>
                      </a:r>
                    </a:p>
                    <a:p>
                      <a:pPr marL="342900" marR="86995" lvl="0" indent="-342900" algn="just">
                        <a:lnSpc>
                          <a:spcPct val="115000"/>
                        </a:lnSpc>
                        <a:spcAft>
                          <a:spcPts val="1000"/>
                        </a:spcAft>
                        <a:buFont typeface="Symbol"/>
                        <a:buChar char=""/>
                      </a:pPr>
                      <a:r>
                        <a:rPr lang="en-ZA" sz="1800" dirty="0">
                          <a:effectLst/>
                        </a:rPr>
                        <a:t>Impact on ambient air </a:t>
                      </a:r>
                      <a:r>
                        <a:rPr lang="en-ZA" sz="1800" dirty="0" smtClean="0">
                          <a:effectLst/>
                        </a:rPr>
                        <a:t>quality</a:t>
                      </a:r>
                    </a:p>
                    <a:p>
                      <a:pPr marL="342900" marR="86995" lvl="0" indent="-342900" algn="just">
                        <a:lnSpc>
                          <a:spcPct val="115000"/>
                        </a:lnSpc>
                        <a:spcAft>
                          <a:spcPts val="1000"/>
                        </a:spcAft>
                        <a:buFont typeface="Symbol"/>
                        <a:buChar char=""/>
                      </a:pPr>
                      <a:r>
                        <a:rPr lang="en-ZA" sz="1800" dirty="0" smtClean="0">
                          <a:effectLst/>
                        </a:rPr>
                        <a:t>Cost </a:t>
                      </a:r>
                      <a:r>
                        <a:rPr lang="en-ZA" sz="1800" dirty="0">
                          <a:effectLst/>
                        </a:rPr>
                        <a:t>implication of the compliance with the </a:t>
                      </a:r>
                      <a:r>
                        <a:rPr lang="en-ZA" sz="1800" dirty="0" smtClean="0">
                          <a:effectLst/>
                        </a:rPr>
                        <a:t>MES</a:t>
                      </a:r>
                      <a:endParaRPr lang="en-ZA" sz="1800" dirty="0">
                        <a:effectLst/>
                        <a:latin typeface="Times New Roman"/>
                      </a:endParaRPr>
                    </a:p>
                  </a:txBody>
                  <a:tcPr marL="0" marR="0" marT="0" marB="0"/>
                </a:tc>
                <a:tc>
                  <a:txBody>
                    <a:bodyPr/>
                    <a:lstStyle/>
                    <a:p>
                      <a:pPr algn="just">
                        <a:lnSpc>
                          <a:spcPct val="115000"/>
                        </a:lnSpc>
                        <a:spcAft>
                          <a:spcPts val="1000"/>
                        </a:spcAft>
                      </a:pPr>
                      <a:r>
                        <a:rPr lang="en-US" sz="1800">
                          <a:effectLst/>
                        </a:rPr>
                        <a:t> PM: no decision required due to no application in this regard</a:t>
                      </a:r>
                      <a:endParaRPr lang="en-ZA" sz="1800">
                        <a:effectLst/>
                        <a:latin typeface="Times New Roman"/>
                      </a:endParaRPr>
                    </a:p>
                  </a:txBody>
                  <a:tcPr marL="0" marR="0" marT="0" marB="0"/>
                </a:tc>
              </a:tr>
              <a:tr h="546012">
                <a:tc vMerge="1">
                  <a:txBody>
                    <a:bodyPr/>
                    <a:lstStyle/>
                    <a:p>
                      <a:endParaRPr lang="en-ZA"/>
                    </a:p>
                  </a:txBody>
                  <a:tcPr/>
                </a:tc>
                <a:tc vMerge="1">
                  <a:txBody>
                    <a:bodyPr/>
                    <a:lstStyle/>
                    <a:p>
                      <a:endParaRPr lang="en-ZA"/>
                    </a:p>
                  </a:txBody>
                  <a:tcPr/>
                </a:tc>
                <a:tc>
                  <a:txBody>
                    <a:bodyPr/>
                    <a:lstStyle/>
                    <a:p>
                      <a:pPr>
                        <a:spcAft>
                          <a:spcPts val="0"/>
                        </a:spcAft>
                      </a:pPr>
                      <a:r>
                        <a:rPr lang="en-US" sz="1800">
                          <a:effectLst/>
                        </a:rPr>
                        <a:t>SO</a:t>
                      </a:r>
                      <a:r>
                        <a:rPr lang="en-US" sz="1800" baseline="-25000">
                          <a:effectLst/>
                        </a:rPr>
                        <a:t>2</a:t>
                      </a:r>
                      <a:endParaRPr lang="en-ZA" sz="1800">
                        <a:effectLst/>
                        <a:latin typeface="Times New Roman"/>
                        <a:ea typeface="Times New Roman"/>
                      </a:endParaRPr>
                    </a:p>
                  </a:txBody>
                  <a:tcPr marL="57703" marR="57703" marT="8014" marB="0"/>
                </a:tc>
                <a:tc vMerge="1">
                  <a:txBody>
                    <a:bodyPr/>
                    <a:lstStyle/>
                    <a:p>
                      <a:endParaRPr lang="en-ZA"/>
                    </a:p>
                  </a:txBody>
                  <a:tcPr/>
                </a:tc>
                <a:tc>
                  <a:txBody>
                    <a:bodyPr/>
                    <a:lstStyle/>
                    <a:p>
                      <a:pPr>
                        <a:spcAft>
                          <a:spcPts val="0"/>
                        </a:spcAft>
                      </a:pPr>
                      <a:r>
                        <a:rPr lang="en-US" sz="1800">
                          <a:effectLst/>
                        </a:rPr>
                        <a:t>Granted from 2020-2025 SO2 limit:  3200</a:t>
                      </a:r>
                      <a:endParaRPr lang="en-ZA" sz="1800">
                        <a:effectLst/>
                        <a:latin typeface="Times New Roman"/>
                        <a:ea typeface="Times New Roman"/>
                      </a:endParaRPr>
                    </a:p>
                  </a:txBody>
                  <a:tcPr marL="0" marR="0" marT="0" marB="0"/>
                </a:tc>
              </a:tr>
              <a:tr h="3133522">
                <a:tc vMerge="1">
                  <a:txBody>
                    <a:bodyPr/>
                    <a:lstStyle/>
                    <a:p>
                      <a:endParaRPr lang="en-ZA"/>
                    </a:p>
                  </a:txBody>
                  <a:tcPr/>
                </a:tc>
                <a:tc vMerge="1">
                  <a:txBody>
                    <a:bodyPr/>
                    <a:lstStyle/>
                    <a:p>
                      <a:endParaRPr lang="en-ZA"/>
                    </a:p>
                  </a:txBody>
                  <a:tcPr/>
                </a:tc>
                <a:tc>
                  <a:txBody>
                    <a:bodyPr/>
                    <a:lstStyle/>
                    <a:p>
                      <a:pPr>
                        <a:spcAft>
                          <a:spcPts val="0"/>
                        </a:spcAft>
                      </a:pPr>
                      <a:r>
                        <a:rPr lang="en-US" sz="1800">
                          <a:effectLst/>
                        </a:rPr>
                        <a:t>NOx</a:t>
                      </a:r>
                      <a:endParaRPr lang="en-ZA" sz="1800">
                        <a:effectLst/>
                        <a:latin typeface="Times New Roman"/>
                        <a:ea typeface="Times New Roman"/>
                      </a:endParaRPr>
                    </a:p>
                  </a:txBody>
                  <a:tcPr marL="57703" marR="57703" marT="8014" marB="0"/>
                </a:tc>
                <a:tc vMerge="1">
                  <a:txBody>
                    <a:bodyPr/>
                    <a:lstStyle/>
                    <a:p>
                      <a:endParaRPr lang="en-ZA"/>
                    </a:p>
                  </a:txBody>
                  <a:tcPr/>
                </a:tc>
                <a:tc>
                  <a:txBody>
                    <a:bodyPr/>
                    <a:lstStyle/>
                    <a:p>
                      <a:pPr>
                        <a:spcAft>
                          <a:spcPts val="0"/>
                        </a:spcAft>
                      </a:pPr>
                      <a:r>
                        <a:rPr lang="en-US" sz="1800" dirty="0">
                          <a:effectLst/>
                        </a:rPr>
                        <a:t>Granted from 2015-2020; NOx limit: 1200</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5453242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883" y="0"/>
            <a:ext cx="8597735" cy="600501"/>
          </a:xfrm>
        </p:spPr>
        <p:txBody>
          <a:bodyPr>
            <a:normAutofit/>
          </a:bodyPr>
          <a:lstStyle/>
          <a:p>
            <a:r>
              <a:rPr lang="en-ZA" sz="2800" b="1" dirty="0" smtClean="0">
                <a:solidFill>
                  <a:schemeClr val="bg1"/>
                </a:solidFill>
              </a:rPr>
              <a:t>Eskom Kendal Power Station, Nkangala DM</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4010441010"/>
              </p:ext>
            </p:extLst>
          </p:nvPr>
        </p:nvGraphicFramePr>
        <p:xfrm>
          <a:off x="142505" y="771896"/>
          <a:ext cx="8752114" cy="6005166"/>
        </p:xfrm>
        <a:graphic>
          <a:graphicData uri="http://schemas.openxmlformats.org/drawingml/2006/table">
            <a:tbl>
              <a:tblPr firstRow="1" firstCol="1" bandRow="1">
                <a:tableStyleId>{BC89EF96-8CEA-46FF-86C4-4CE0E7609802}</a:tableStyleId>
              </a:tblPr>
              <a:tblGrid>
                <a:gridCol w="1449615"/>
                <a:gridCol w="1174831"/>
                <a:gridCol w="1237032"/>
                <a:gridCol w="2764806"/>
                <a:gridCol w="2125830"/>
              </a:tblGrid>
              <a:tr h="1585235">
                <a:tc>
                  <a:txBody>
                    <a:bodyPr/>
                    <a:lstStyle/>
                    <a:p>
                      <a:pPr>
                        <a:spcAft>
                          <a:spcPts val="0"/>
                        </a:spcAft>
                      </a:pPr>
                      <a:r>
                        <a:rPr lang="en-US" sz="1800">
                          <a:effectLst/>
                        </a:rPr>
                        <a:t>Category</a:t>
                      </a:r>
                      <a:endParaRPr lang="en-ZA" sz="1800">
                        <a:effectLst/>
                        <a:latin typeface="Times New Roman"/>
                        <a:ea typeface="Times New Roman"/>
                      </a:endParaRPr>
                    </a:p>
                  </a:txBody>
                  <a:tcPr marL="56421" marR="56421" marT="8379" marB="0"/>
                </a:tc>
                <a:tc>
                  <a:txBody>
                    <a:bodyPr/>
                    <a:lstStyle/>
                    <a:p>
                      <a:pPr>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56421" marR="56421" marT="8379" marB="0"/>
                </a:tc>
                <a:tc>
                  <a:txBody>
                    <a:bodyPr/>
                    <a:lstStyle/>
                    <a:p>
                      <a:pPr algn="l">
                        <a:spcAft>
                          <a:spcPts val="0"/>
                        </a:spcAft>
                      </a:pPr>
                      <a:r>
                        <a:rPr lang="en-US" sz="1800" dirty="0">
                          <a:effectLst/>
                        </a:rPr>
                        <a:t>Pollutant</a:t>
                      </a:r>
                      <a:endParaRPr lang="en-ZA" sz="1800" dirty="0">
                        <a:effectLst/>
                        <a:latin typeface="Times New Roman"/>
                        <a:ea typeface="Times New Roman"/>
                      </a:endParaRPr>
                    </a:p>
                  </a:txBody>
                  <a:tcPr marL="56421" marR="56421" marT="8379" marB="0"/>
                </a:tc>
                <a:tc>
                  <a:txBody>
                    <a:bodyPr/>
                    <a:lstStyle/>
                    <a:p>
                      <a:pPr>
                        <a:spcAft>
                          <a:spcPts val="0"/>
                        </a:spcAft>
                      </a:pPr>
                      <a:r>
                        <a:rPr lang="en-US" sz="1800">
                          <a:effectLst/>
                        </a:rPr>
                        <a:t>Justification &amp; Reasons for Postponement Application</a:t>
                      </a:r>
                      <a:endParaRPr lang="en-ZA" sz="1800">
                        <a:effectLst/>
                        <a:latin typeface="Times New Roman"/>
                        <a:ea typeface="Times New Roman"/>
                      </a:endParaRPr>
                    </a:p>
                  </a:txBody>
                  <a:tcPr marL="0" marR="0" marT="0" marB="0"/>
                </a:tc>
                <a:tc>
                  <a:txBody>
                    <a:bodyPr/>
                    <a:lstStyle/>
                    <a:p>
                      <a:pPr algn="l">
                        <a:spcAft>
                          <a:spcPts val="0"/>
                        </a:spcAft>
                      </a:pPr>
                      <a:r>
                        <a:rPr lang="en-US" sz="1800" dirty="0">
                          <a:effectLst/>
                        </a:rPr>
                        <a:t>Decision</a:t>
                      </a:r>
                      <a:endParaRPr lang="en-ZA" sz="1800" dirty="0">
                        <a:effectLst/>
                        <a:latin typeface="Times New Roman"/>
                        <a:ea typeface="Times New Roman"/>
                      </a:endParaRPr>
                    </a:p>
                  </a:txBody>
                  <a:tcPr marL="0" marR="0" marT="0" marB="0"/>
                </a:tc>
              </a:tr>
              <a:tr h="1016396">
                <a:tc rowSpan="3">
                  <a:txBody>
                    <a:bodyPr/>
                    <a:lstStyle/>
                    <a:p>
                      <a:pPr>
                        <a:spcAft>
                          <a:spcPts val="0"/>
                        </a:spcAft>
                      </a:pPr>
                      <a:r>
                        <a:rPr lang="en-ZA" sz="1800" dirty="0">
                          <a:effectLst/>
                        </a:rPr>
                        <a:t>Subcategory 1.1: </a:t>
                      </a:r>
                      <a:r>
                        <a:rPr lang="en-US" sz="1800" dirty="0">
                          <a:effectLst/>
                        </a:rPr>
                        <a:t>Solid Fuel </a:t>
                      </a:r>
                      <a:r>
                        <a:rPr lang="en-US" sz="1800" baseline="0" dirty="0" smtClean="0">
                          <a:effectLst/>
                        </a:rPr>
                        <a:t> Combustion Installations</a:t>
                      </a:r>
                      <a:endParaRPr lang="en-ZA" sz="1800" dirty="0">
                        <a:effectLst/>
                        <a:latin typeface="Times New Roman"/>
                        <a:ea typeface="Times New Roman"/>
                      </a:endParaRPr>
                    </a:p>
                  </a:txBody>
                  <a:tcPr marL="60331" marR="60331" marT="8379" marB="0"/>
                </a:tc>
                <a:tc rowSpan="3">
                  <a:txBody>
                    <a:bodyPr/>
                    <a:lstStyle/>
                    <a:p>
                      <a:pPr>
                        <a:spcAft>
                          <a:spcPts val="0"/>
                        </a:spcAft>
                      </a:pPr>
                      <a:r>
                        <a:rPr lang="en-US" sz="1800" dirty="0" smtClean="0">
                          <a:effectLst/>
                        </a:rPr>
                        <a:t>2015-20 &amp; 2020-25</a:t>
                      </a:r>
                      <a:endParaRPr lang="en-ZA" sz="1800" dirty="0">
                        <a:effectLst/>
                        <a:latin typeface="Times New Roman"/>
                        <a:ea typeface="Times New Roman"/>
                      </a:endParaRPr>
                    </a:p>
                  </a:txBody>
                  <a:tcPr marL="60331" marR="60331" marT="8379" marB="0"/>
                </a:tc>
                <a:tc>
                  <a:txBody>
                    <a:bodyPr/>
                    <a:lstStyle/>
                    <a:p>
                      <a:pPr>
                        <a:spcAft>
                          <a:spcPts val="0"/>
                        </a:spcAft>
                      </a:pPr>
                      <a:r>
                        <a:rPr lang="en-US" sz="1800">
                          <a:effectLst/>
                        </a:rPr>
                        <a:t>PM</a:t>
                      </a:r>
                      <a:endParaRPr lang="en-ZA" sz="1800">
                        <a:effectLst/>
                        <a:latin typeface="Times New Roman"/>
                        <a:ea typeface="Times New Roman"/>
                      </a:endParaRPr>
                    </a:p>
                  </a:txBody>
                  <a:tcPr marL="60331" marR="60331" marT="8379" marB="0"/>
                </a:tc>
                <a:tc rowSpan="3">
                  <a:txBody>
                    <a:bodyPr/>
                    <a:lstStyle/>
                    <a:p>
                      <a:pPr marL="342900" marR="86360" lvl="0" indent="-342900" algn="just">
                        <a:lnSpc>
                          <a:spcPct val="115000"/>
                        </a:lnSpc>
                        <a:spcAft>
                          <a:spcPts val="1000"/>
                        </a:spcAft>
                        <a:buFont typeface="Symbol"/>
                        <a:buChar char=""/>
                      </a:pPr>
                      <a:r>
                        <a:rPr lang="en-ZA" sz="1800" dirty="0">
                          <a:effectLst/>
                        </a:rPr>
                        <a:t>Water </a:t>
                      </a:r>
                      <a:r>
                        <a:rPr lang="en-ZA" sz="1800" dirty="0" smtClean="0">
                          <a:effectLst/>
                        </a:rPr>
                        <a:t>availability</a:t>
                      </a:r>
                    </a:p>
                    <a:p>
                      <a:pPr marL="342900" marR="86360" lvl="0" indent="-342900" algn="just">
                        <a:lnSpc>
                          <a:spcPct val="115000"/>
                        </a:lnSpc>
                        <a:spcAft>
                          <a:spcPts val="1000"/>
                        </a:spcAft>
                        <a:buFont typeface="Symbol"/>
                        <a:buChar char=""/>
                      </a:pPr>
                      <a:r>
                        <a:rPr lang="en-ZA" sz="1800" dirty="0" smtClean="0">
                          <a:effectLst/>
                        </a:rPr>
                        <a:t>Environmental </a:t>
                      </a:r>
                      <a:r>
                        <a:rPr lang="en-ZA" sz="1800" dirty="0">
                          <a:effectLst/>
                        </a:rPr>
                        <a:t>implications of </a:t>
                      </a:r>
                      <a:r>
                        <a:rPr lang="en-ZA" sz="1800" dirty="0" smtClean="0">
                          <a:effectLst/>
                        </a:rPr>
                        <a:t>FGD</a:t>
                      </a:r>
                    </a:p>
                    <a:p>
                      <a:pPr marL="342900" marR="86360" lvl="0" indent="-342900" algn="just">
                        <a:lnSpc>
                          <a:spcPct val="115000"/>
                        </a:lnSpc>
                        <a:spcAft>
                          <a:spcPts val="1000"/>
                        </a:spcAft>
                        <a:buFont typeface="Symbol"/>
                        <a:buChar char=""/>
                      </a:pPr>
                      <a:r>
                        <a:rPr lang="en-ZA" sz="1800" dirty="0" smtClean="0">
                          <a:effectLst/>
                        </a:rPr>
                        <a:t>Impact </a:t>
                      </a:r>
                      <a:r>
                        <a:rPr lang="en-ZA" sz="1800" dirty="0">
                          <a:effectLst/>
                        </a:rPr>
                        <a:t>on ambient air </a:t>
                      </a:r>
                      <a:r>
                        <a:rPr lang="en-ZA" sz="1800" dirty="0" smtClean="0">
                          <a:effectLst/>
                        </a:rPr>
                        <a:t>quality</a:t>
                      </a:r>
                    </a:p>
                    <a:p>
                      <a:pPr marL="342900" marR="86360" lvl="0" indent="-342900" algn="just">
                        <a:lnSpc>
                          <a:spcPct val="115000"/>
                        </a:lnSpc>
                        <a:spcAft>
                          <a:spcPts val="1000"/>
                        </a:spcAft>
                        <a:buFont typeface="Symbol"/>
                        <a:buChar char=""/>
                      </a:pPr>
                      <a:r>
                        <a:rPr lang="en-ZA" sz="1800" dirty="0" smtClean="0">
                          <a:effectLst/>
                        </a:rPr>
                        <a:t>Cost </a:t>
                      </a:r>
                      <a:r>
                        <a:rPr lang="en-ZA" sz="1800" dirty="0">
                          <a:effectLst/>
                        </a:rPr>
                        <a:t>implication of the compliance with the </a:t>
                      </a:r>
                      <a:r>
                        <a:rPr lang="en-ZA" sz="1800" dirty="0" smtClean="0">
                          <a:effectLst/>
                        </a:rPr>
                        <a:t>MES</a:t>
                      </a:r>
                      <a:endParaRPr lang="en-ZA" sz="1800" dirty="0">
                        <a:effectLst/>
                        <a:latin typeface="Times New Roman"/>
                      </a:endParaRPr>
                    </a:p>
                  </a:txBody>
                  <a:tcPr marL="0" marR="0" marT="0" marB="0"/>
                </a:tc>
                <a:tc>
                  <a:txBody>
                    <a:bodyPr/>
                    <a:lstStyle/>
                    <a:p>
                      <a:pPr algn="just">
                        <a:lnSpc>
                          <a:spcPct val="115000"/>
                        </a:lnSpc>
                        <a:spcAft>
                          <a:spcPts val="1000"/>
                        </a:spcAft>
                      </a:pPr>
                      <a:r>
                        <a:rPr lang="en-US" sz="1800">
                          <a:effectLst/>
                        </a:rPr>
                        <a:t>Due to already compliance with existing standards for PM: the requirement to comply with MES for existing plant thus remains in place</a:t>
                      </a:r>
                      <a:endParaRPr lang="en-ZA" sz="1800">
                        <a:effectLst/>
                        <a:latin typeface="Times New Roman"/>
                      </a:endParaRPr>
                    </a:p>
                  </a:txBody>
                  <a:tcPr marL="0" marR="0" marT="0" marB="0"/>
                </a:tc>
              </a:tr>
              <a:tr h="548608">
                <a:tc vMerge="1">
                  <a:txBody>
                    <a:bodyPr/>
                    <a:lstStyle/>
                    <a:p>
                      <a:endParaRPr lang="en-ZA"/>
                    </a:p>
                  </a:txBody>
                  <a:tcPr/>
                </a:tc>
                <a:tc vMerge="1">
                  <a:txBody>
                    <a:bodyPr/>
                    <a:lstStyle/>
                    <a:p>
                      <a:endParaRPr lang="en-ZA"/>
                    </a:p>
                  </a:txBody>
                  <a:tcPr/>
                </a:tc>
                <a:tc>
                  <a:txBody>
                    <a:bodyPr/>
                    <a:lstStyle/>
                    <a:p>
                      <a:pPr>
                        <a:spcAft>
                          <a:spcPts val="0"/>
                        </a:spcAft>
                      </a:pPr>
                      <a:r>
                        <a:rPr lang="en-US" sz="1800">
                          <a:effectLst/>
                        </a:rPr>
                        <a:t>SO</a:t>
                      </a:r>
                      <a:r>
                        <a:rPr lang="en-US" sz="1800" baseline="-25000">
                          <a:effectLst/>
                        </a:rPr>
                        <a:t>2</a:t>
                      </a:r>
                      <a:endParaRPr lang="en-ZA" sz="1800">
                        <a:effectLst/>
                        <a:latin typeface="Times New Roman"/>
                        <a:ea typeface="Times New Roman"/>
                      </a:endParaRPr>
                    </a:p>
                  </a:txBody>
                  <a:tcPr marL="60331" marR="60331" marT="8379" marB="0"/>
                </a:tc>
                <a:tc vMerge="1">
                  <a:txBody>
                    <a:bodyPr/>
                    <a:lstStyle/>
                    <a:p>
                      <a:endParaRPr lang="en-ZA"/>
                    </a:p>
                  </a:txBody>
                  <a:tcPr/>
                </a:tc>
                <a:tc>
                  <a:txBody>
                    <a:bodyPr/>
                    <a:lstStyle/>
                    <a:p>
                      <a:pPr>
                        <a:spcAft>
                          <a:spcPts val="0"/>
                        </a:spcAft>
                      </a:pPr>
                      <a:r>
                        <a:rPr lang="en-US" sz="1800">
                          <a:effectLst/>
                        </a:rPr>
                        <a:t>Granted for SO</a:t>
                      </a:r>
                      <a:r>
                        <a:rPr lang="en-US" sz="1800" baseline="-25000">
                          <a:effectLst/>
                        </a:rPr>
                        <a:t>2</a:t>
                      </a:r>
                      <a:r>
                        <a:rPr lang="en-US" sz="1800">
                          <a:effectLst/>
                        </a:rPr>
                        <a:t> from 2020-2025 with limit of 2600 and 500 on 01 April 2025</a:t>
                      </a:r>
                      <a:endParaRPr lang="en-ZA" sz="1800">
                        <a:effectLst/>
                        <a:latin typeface="Times New Roman"/>
                        <a:ea typeface="Times New Roman"/>
                      </a:endParaRPr>
                    </a:p>
                  </a:txBody>
                  <a:tcPr marL="0" marR="0" marT="0" marB="0"/>
                </a:tc>
              </a:tr>
              <a:tr h="1114375">
                <a:tc vMerge="1">
                  <a:txBody>
                    <a:bodyPr/>
                    <a:lstStyle/>
                    <a:p>
                      <a:endParaRPr lang="en-ZA"/>
                    </a:p>
                  </a:txBody>
                  <a:tcPr/>
                </a:tc>
                <a:tc vMerge="1">
                  <a:txBody>
                    <a:bodyPr/>
                    <a:lstStyle/>
                    <a:p>
                      <a:endParaRPr lang="en-ZA"/>
                    </a:p>
                  </a:txBody>
                  <a:tcPr/>
                </a:tc>
                <a:tc>
                  <a:txBody>
                    <a:bodyPr/>
                    <a:lstStyle/>
                    <a:p>
                      <a:pPr>
                        <a:spcAft>
                          <a:spcPts val="0"/>
                        </a:spcAft>
                      </a:pPr>
                      <a:r>
                        <a:rPr lang="en-US" sz="1800">
                          <a:effectLst/>
                        </a:rPr>
                        <a:t>NOx</a:t>
                      </a:r>
                      <a:endParaRPr lang="en-ZA" sz="1800">
                        <a:effectLst/>
                        <a:latin typeface="Times New Roman"/>
                        <a:ea typeface="Times New Roman"/>
                      </a:endParaRPr>
                    </a:p>
                  </a:txBody>
                  <a:tcPr marL="60331" marR="60331" marT="8379" marB="0"/>
                </a:tc>
                <a:tc vMerge="1">
                  <a:txBody>
                    <a:bodyPr/>
                    <a:lstStyle/>
                    <a:p>
                      <a:endParaRPr lang="en-ZA"/>
                    </a:p>
                  </a:txBody>
                  <a:tcPr/>
                </a:tc>
                <a:tc>
                  <a:txBody>
                    <a:bodyPr/>
                    <a:lstStyle/>
                    <a:p>
                      <a:pPr>
                        <a:spcAft>
                          <a:spcPts val="0"/>
                        </a:spcAft>
                      </a:pPr>
                      <a:r>
                        <a:rPr lang="en-US" sz="1800" dirty="0">
                          <a:effectLst/>
                        </a:rPr>
                        <a:t>NOX: No decision is required due to compliance with legislated limits</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398414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762" y="0"/>
            <a:ext cx="8283038" cy="545910"/>
          </a:xfrm>
        </p:spPr>
        <p:txBody>
          <a:bodyPr>
            <a:normAutofit/>
          </a:bodyPr>
          <a:lstStyle/>
          <a:p>
            <a:r>
              <a:rPr lang="en-ZA" sz="2800" b="1" dirty="0" smtClean="0">
                <a:solidFill>
                  <a:schemeClr val="bg1"/>
                </a:solidFill>
              </a:rPr>
              <a:t>Eskom Komati Power Station, Nkangala DM</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719390709"/>
              </p:ext>
            </p:extLst>
          </p:nvPr>
        </p:nvGraphicFramePr>
        <p:xfrm>
          <a:off x="178132" y="748148"/>
          <a:ext cx="8870866" cy="5715185"/>
        </p:xfrm>
        <a:graphic>
          <a:graphicData uri="http://schemas.openxmlformats.org/drawingml/2006/table">
            <a:tbl>
              <a:tblPr firstRow="1" firstCol="1" bandRow="1">
                <a:tableStyleId>{BC89EF96-8CEA-46FF-86C4-4CE0E7609802}</a:tableStyleId>
              </a:tblPr>
              <a:tblGrid>
                <a:gridCol w="1448787"/>
                <a:gridCol w="1175658"/>
                <a:gridCol w="1080654"/>
                <a:gridCol w="3063958"/>
                <a:gridCol w="2101809"/>
              </a:tblGrid>
              <a:tr h="1008751">
                <a:tc>
                  <a:txBody>
                    <a:bodyPr/>
                    <a:lstStyle/>
                    <a:p>
                      <a:pPr>
                        <a:spcAft>
                          <a:spcPts val="0"/>
                        </a:spcAft>
                      </a:pPr>
                      <a:r>
                        <a:rPr lang="en-US" sz="1800">
                          <a:effectLst/>
                        </a:rPr>
                        <a:t>Category</a:t>
                      </a:r>
                      <a:endParaRPr lang="en-ZA" sz="1800">
                        <a:effectLst/>
                        <a:latin typeface="Times New Roman"/>
                        <a:ea typeface="Times New Roman"/>
                      </a:endParaRPr>
                    </a:p>
                  </a:txBody>
                  <a:tcPr marL="56966" marR="56966" marT="8460" marB="0"/>
                </a:tc>
                <a:tc>
                  <a:txBody>
                    <a:bodyPr/>
                    <a:lstStyle/>
                    <a:p>
                      <a:pPr>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56966" marR="56966" marT="8460" marB="0"/>
                </a:tc>
                <a:tc>
                  <a:txBody>
                    <a:bodyPr/>
                    <a:lstStyle/>
                    <a:p>
                      <a:pPr algn="l">
                        <a:spcAft>
                          <a:spcPts val="0"/>
                        </a:spcAft>
                      </a:pPr>
                      <a:r>
                        <a:rPr lang="en-US" sz="1800" dirty="0" smtClean="0">
                          <a:effectLst/>
                        </a:rPr>
                        <a:t>Pollutant</a:t>
                      </a:r>
                      <a:endParaRPr lang="en-ZA" sz="1800" dirty="0">
                        <a:effectLst/>
                        <a:latin typeface="Times New Roman"/>
                        <a:ea typeface="Times New Roman"/>
                      </a:endParaRPr>
                    </a:p>
                  </a:txBody>
                  <a:tcPr marL="56966" marR="56966" marT="8460" marB="0"/>
                </a:tc>
                <a:tc>
                  <a:txBody>
                    <a:bodyPr/>
                    <a:lstStyle/>
                    <a:p>
                      <a:pPr algn="ctr">
                        <a:spcAft>
                          <a:spcPts val="0"/>
                        </a:spcAft>
                      </a:pPr>
                      <a:r>
                        <a:rPr lang="en-US" sz="1800" dirty="0">
                          <a:effectLst/>
                        </a:rPr>
                        <a:t>Justification &amp; Reasons for Postponement Application</a:t>
                      </a:r>
                      <a:endParaRPr lang="en-ZA" sz="1800" dirty="0">
                        <a:effectLst/>
                        <a:latin typeface="Times New Roman"/>
                        <a:ea typeface="Times New Roman"/>
                      </a:endParaRPr>
                    </a:p>
                  </a:txBody>
                  <a:tcPr marL="0" marR="0" marT="0" marB="0"/>
                </a:tc>
                <a:tc>
                  <a:txBody>
                    <a:bodyPr/>
                    <a:lstStyle/>
                    <a:p>
                      <a:pPr algn="l">
                        <a:spcAft>
                          <a:spcPts val="0"/>
                        </a:spcAft>
                      </a:pPr>
                      <a:r>
                        <a:rPr lang="en-US" sz="1800" dirty="0">
                          <a:effectLst/>
                        </a:rPr>
                        <a:t>Decision</a:t>
                      </a:r>
                      <a:endParaRPr lang="en-ZA" sz="1800" dirty="0">
                        <a:effectLst/>
                        <a:latin typeface="Times New Roman"/>
                        <a:ea typeface="Times New Roman"/>
                      </a:endParaRPr>
                    </a:p>
                  </a:txBody>
                  <a:tcPr marL="0" marR="0" marT="0" marB="0"/>
                </a:tc>
              </a:tr>
              <a:tr h="1420737">
                <a:tc rowSpan="3">
                  <a:txBody>
                    <a:bodyPr/>
                    <a:lstStyle/>
                    <a:p>
                      <a:pPr>
                        <a:spcAft>
                          <a:spcPts val="0"/>
                        </a:spcAft>
                      </a:pPr>
                      <a:r>
                        <a:rPr lang="en-ZA" sz="1800">
                          <a:effectLst/>
                        </a:rPr>
                        <a:t>Subcategory 1.1: </a:t>
                      </a:r>
                      <a:r>
                        <a:rPr lang="en-US" sz="1800">
                          <a:effectLst/>
                        </a:rPr>
                        <a:t>Solid Fuel Burning Appliances</a:t>
                      </a:r>
                      <a:endParaRPr lang="en-ZA" sz="1800">
                        <a:effectLst/>
                        <a:latin typeface="Times New Roman"/>
                        <a:ea typeface="Times New Roman"/>
                      </a:endParaRPr>
                    </a:p>
                  </a:txBody>
                  <a:tcPr marL="60914" marR="60914" marT="8460" marB="0"/>
                </a:tc>
                <a:tc rowSpan="3">
                  <a:txBody>
                    <a:bodyPr/>
                    <a:lstStyle/>
                    <a:p>
                      <a:pPr>
                        <a:spcAft>
                          <a:spcPts val="0"/>
                        </a:spcAft>
                      </a:pPr>
                      <a:r>
                        <a:rPr lang="en-US" sz="1800" dirty="0" smtClean="0">
                          <a:effectLst/>
                        </a:rPr>
                        <a:t>2015-20 </a:t>
                      </a:r>
                      <a:r>
                        <a:rPr lang="en-US" sz="1800" dirty="0">
                          <a:effectLst/>
                        </a:rPr>
                        <a:t>&amp; </a:t>
                      </a:r>
                      <a:r>
                        <a:rPr lang="en-US" sz="1800" dirty="0" smtClean="0">
                          <a:effectLst/>
                        </a:rPr>
                        <a:t>2020-25</a:t>
                      </a:r>
                      <a:endParaRPr lang="en-ZA" sz="1800" dirty="0">
                        <a:effectLst/>
                        <a:latin typeface="Times New Roman"/>
                        <a:ea typeface="Times New Roman"/>
                      </a:endParaRPr>
                    </a:p>
                  </a:txBody>
                  <a:tcPr marL="60914" marR="60914" marT="8460" marB="0"/>
                </a:tc>
                <a:tc>
                  <a:txBody>
                    <a:bodyPr/>
                    <a:lstStyle/>
                    <a:p>
                      <a:pPr>
                        <a:spcAft>
                          <a:spcPts val="0"/>
                        </a:spcAft>
                      </a:pPr>
                      <a:r>
                        <a:rPr lang="en-US" sz="1800">
                          <a:effectLst/>
                        </a:rPr>
                        <a:t>PM</a:t>
                      </a:r>
                      <a:endParaRPr lang="en-ZA" sz="1800">
                        <a:effectLst/>
                        <a:latin typeface="Times New Roman"/>
                        <a:ea typeface="Times New Roman"/>
                      </a:endParaRPr>
                    </a:p>
                  </a:txBody>
                  <a:tcPr marL="60914" marR="60914" marT="8460" marB="0"/>
                </a:tc>
                <a:tc rowSpan="3">
                  <a:txBody>
                    <a:bodyPr/>
                    <a:lstStyle/>
                    <a:p>
                      <a:pPr marL="342900" marR="176530" lvl="0" indent="-342900" algn="just">
                        <a:lnSpc>
                          <a:spcPct val="115000"/>
                        </a:lnSpc>
                        <a:spcAft>
                          <a:spcPts val="1000"/>
                        </a:spcAft>
                        <a:buFont typeface="Symbol"/>
                        <a:buChar char=""/>
                      </a:pPr>
                      <a:r>
                        <a:rPr lang="en-ZA" sz="1800" dirty="0">
                          <a:effectLst/>
                        </a:rPr>
                        <a:t>Water </a:t>
                      </a:r>
                      <a:r>
                        <a:rPr lang="en-ZA" sz="1800" dirty="0" smtClean="0">
                          <a:effectLst/>
                        </a:rPr>
                        <a:t>availability</a:t>
                      </a:r>
                      <a:endParaRPr lang="en-ZA" sz="1800" dirty="0">
                        <a:effectLst/>
                      </a:endParaRPr>
                    </a:p>
                    <a:p>
                      <a:pPr marL="342900" marR="176530" lvl="0" indent="-342900" algn="just">
                        <a:lnSpc>
                          <a:spcPct val="115000"/>
                        </a:lnSpc>
                        <a:spcAft>
                          <a:spcPts val="1000"/>
                        </a:spcAft>
                        <a:buFont typeface="Symbol"/>
                        <a:buChar char=""/>
                      </a:pPr>
                      <a:r>
                        <a:rPr lang="en-ZA" sz="1800" dirty="0">
                          <a:effectLst/>
                        </a:rPr>
                        <a:t>Environmental implications of </a:t>
                      </a:r>
                      <a:r>
                        <a:rPr lang="en-ZA" sz="1800" dirty="0" smtClean="0">
                          <a:effectLst/>
                        </a:rPr>
                        <a:t>FGD</a:t>
                      </a:r>
                      <a:endParaRPr lang="en-ZA" sz="1800" dirty="0">
                        <a:effectLst/>
                      </a:endParaRPr>
                    </a:p>
                    <a:p>
                      <a:pPr marL="342900" marR="176530" lvl="0" indent="-342900" algn="just">
                        <a:lnSpc>
                          <a:spcPct val="115000"/>
                        </a:lnSpc>
                        <a:spcAft>
                          <a:spcPts val="1000"/>
                        </a:spcAft>
                        <a:buFont typeface="Symbol"/>
                        <a:buChar char=""/>
                      </a:pPr>
                      <a:r>
                        <a:rPr lang="en-ZA" sz="1800" dirty="0">
                          <a:effectLst/>
                        </a:rPr>
                        <a:t>Age of power station: </a:t>
                      </a:r>
                      <a:r>
                        <a:rPr lang="en-ZA" sz="1800" dirty="0" smtClean="0">
                          <a:effectLst/>
                        </a:rPr>
                        <a:t>Decommissioning start </a:t>
                      </a:r>
                      <a:r>
                        <a:rPr lang="en-ZA" sz="1800" dirty="0">
                          <a:effectLst/>
                        </a:rPr>
                        <a:t>in </a:t>
                      </a:r>
                      <a:r>
                        <a:rPr lang="en-ZA" sz="1800" dirty="0" smtClean="0">
                          <a:effectLst/>
                        </a:rPr>
                        <a:t>2024</a:t>
                      </a:r>
                      <a:endParaRPr lang="en-ZA" sz="1800" dirty="0">
                        <a:effectLst/>
                      </a:endParaRPr>
                    </a:p>
                    <a:p>
                      <a:pPr marL="342900" marR="176530" lvl="0" indent="-342900" algn="just">
                        <a:lnSpc>
                          <a:spcPct val="115000"/>
                        </a:lnSpc>
                        <a:spcAft>
                          <a:spcPts val="1000"/>
                        </a:spcAft>
                        <a:buFont typeface="Symbol"/>
                        <a:buChar char=""/>
                      </a:pPr>
                      <a:r>
                        <a:rPr lang="en-ZA" sz="1800" dirty="0">
                          <a:effectLst/>
                        </a:rPr>
                        <a:t>Impact on ambient air </a:t>
                      </a:r>
                      <a:r>
                        <a:rPr lang="en-ZA" sz="1800" dirty="0" smtClean="0">
                          <a:effectLst/>
                        </a:rPr>
                        <a:t>quality</a:t>
                      </a:r>
                    </a:p>
                    <a:p>
                      <a:pPr marL="342900" marR="176530" lvl="0" indent="-342900" algn="just">
                        <a:lnSpc>
                          <a:spcPct val="115000"/>
                        </a:lnSpc>
                        <a:spcAft>
                          <a:spcPts val="1000"/>
                        </a:spcAft>
                        <a:buFont typeface="Symbol"/>
                        <a:buChar char=""/>
                      </a:pPr>
                      <a:r>
                        <a:rPr lang="en-ZA" sz="1800" dirty="0" smtClean="0">
                          <a:effectLst/>
                        </a:rPr>
                        <a:t>Cost </a:t>
                      </a:r>
                      <a:r>
                        <a:rPr lang="en-ZA" sz="1800" dirty="0">
                          <a:effectLst/>
                        </a:rPr>
                        <a:t>implication of the compliance with the </a:t>
                      </a:r>
                      <a:r>
                        <a:rPr lang="en-ZA" sz="1800" dirty="0" smtClean="0">
                          <a:effectLst/>
                        </a:rPr>
                        <a:t>MES</a:t>
                      </a:r>
                      <a:endParaRPr lang="en-ZA" sz="1800" dirty="0">
                        <a:effectLst/>
                        <a:latin typeface="Times New Roman"/>
                      </a:endParaRPr>
                    </a:p>
                  </a:txBody>
                  <a:tcPr marL="0" marR="0" marT="0" marB="0"/>
                </a:tc>
                <a:tc>
                  <a:txBody>
                    <a:bodyPr/>
                    <a:lstStyle/>
                    <a:p>
                      <a:pPr marL="93345" marR="86995" algn="just">
                        <a:lnSpc>
                          <a:spcPct val="115000"/>
                        </a:lnSpc>
                        <a:spcAft>
                          <a:spcPts val="1000"/>
                        </a:spcAft>
                      </a:pPr>
                      <a:r>
                        <a:rPr lang="en-US" sz="1800">
                          <a:effectLst/>
                        </a:rPr>
                        <a:t>PM: the requirement to comply with MES for existing plant thus remains in place.</a:t>
                      </a:r>
                      <a:endParaRPr lang="en-ZA" sz="1800">
                        <a:effectLst/>
                        <a:latin typeface="Times New Roman"/>
                      </a:endParaRPr>
                    </a:p>
                  </a:txBody>
                  <a:tcPr marL="0" marR="0" marT="0" marB="0"/>
                </a:tc>
              </a:tr>
              <a:tr h="750775">
                <a:tc vMerge="1">
                  <a:txBody>
                    <a:bodyPr/>
                    <a:lstStyle/>
                    <a:p>
                      <a:endParaRPr lang="en-ZA"/>
                    </a:p>
                  </a:txBody>
                  <a:tcPr/>
                </a:tc>
                <a:tc vMerge="1">
                  <a:txBody>
                    <a:bodyPr/>
                    <a:lstStyle/>
                    <a:p>
                      <a:endParaRPr lang="en-ZA"/>
                    </a:p>
                  </a:txBody>
                  <a:tcPr/>
                </a:tc>
                <a:tc>
                  <a:txBody>
                    <a:bodyPr/>
                    <a:lstStyle/>
                    <a:p>
                      <a:pPr>
                        <a:spcAft>
                          <a:spcPts val="0"/>
                        </a:spcAft>
                      </a:pPr>
                      <a:r>
                        <a:rPr lang="en-US" sz="1800">
                          <a:effectLst/>
                        </a:rPr>
                        <a:t>SO</a:t>
                      </a:r>
                      <a:r>
                        <a:rPr lang="en-US" sz="1800" baseline="-25000">
                          <a:effectLst/>
                        </a:rPr>
                        <a:t>2</a:t>
                      </a:r>
                      <a:endParaRPr lang="en-ZA" sz="1800">
                        <a:effectLst/>
                      </a:endParaRPr>
                    </a:p>
                    <a:p>
                      <a:pPr>
                        <a:spcAft>
                          <a:spcPts val="0"/>
                        </a:spcAft>
                        <a:tabLst>
                          <a:tab pos="482600" algn="l"/>
                        </a:tabLst>
                      </a:pPr>
                      <a:r>
                        <a:rPr lang="en-US" sz="1800">
                          <a:effectLst/>
                        </a:rPr>
                        <a:t>	</a:t>
                      </a:r>
                      <a:endParaRPr lang="en-ZA" sz="1800">
                        <a:effectLst/>
                        <a:latin typeface="Times New Roman"/>
                        <a:ea typeface="Times New Roman"/>
                      </a:endParaRPr>
                    </a:p>
                  </a:txBody>
                  <a:tcPr marL="60914" marR="60914" marT="8460" marB="0"/>
                </a:tc>
                <a:tc vMerge="1">
                  <a:txBody>
                    <a:bodyPr/>
                    <a:lstStyle/>
                    <a:p>
                      <a:endParaRPr lang="en-ZA"/>
                    </a:p>
                  </a:txBody>
                  <a:tcPr/>
                </a:tc>
                <a:tc>
                  <a:txBody>
                    <a:bodyPr/>
                    <a:lstStyle/>
                    <a:p>
                      <a:pPr marL="93345" marR="86995">
                        <a:spcAft>
                          <a:spcPts val="0"/>
                        </a:spcAft>
                      </a:pPr>
                      <a:r>
                        <a:rPr lang="en-US" sz="1800">
                          <a:effectLst/>
                        </a:rPr>
                        <a:t>Granted for SO2 from 2020-2025 with limit of 2600</a:t>
                      </a:r>
                      <a:endParaRPr lang="en-ZA" sz="1800">
                        <a:effectLst/>
                        <a:latin typeface="Times New Roman"/>
                        <a:ea typeface="Times New Roman"/>
                      </a:endParaRPr>
                    </a:p>
                  </a:txBody>
                  <a:tcPr marL="0" marR="0" marT="0" marB="0"/>
                </a:tc>
              </a:tr>
              <a:tr h="2306134">
                <a:tc vMerge="1">
                  <a:txBody>
                    <a:bodyPr/>
                    <a:lstStyle/>
                    <a:p>
                      <a:endParaRPr lang="en-ZA"/>
                    </a:p>
                  </a:txBody>
                  <a:tcPr/>
                </a:tc>
                <a:tc vMerge="1">
                  <a:txBody>
                    <a:bodyPr/>
                    <a:lstStyle/>
                    <a:p>
                      <a:endParaRPr lang="en-ZA"/>
                    </a:p>
                  </a:txBody>
                  <a:tcPr/>
                </a:tc>
                <a:tc>
                  <a:txBody>
                    <a:bodyPr/>
                    <a:lstStyle/>
                    <a:p>
                      <a:pPr>
                        <a:spcAft>
                          <a:spcPts val="0"/>
                        </a:spcAft>
                      </a:pPr>
                      <a:r>
                        <a:rPr lang="en-US" sz="1800">
                          <a:effectLst/>
                        </a:rPr>
                        <a:t>NOx</a:t>
                      </a:r>
                      <a:endParaRPr lang="en-ZA" sz="1800">
                        <a:effectLst/>
                        <a:latin typeface="Times New Roman"/>
                        <a:ea typeface="Times New Roman"/>
                      </a:endParaRPr>
                    </a:p>
                  </a:txBody>
                  <a:tcPr marL="60914" marR="60914" marT="8460" marB="0"/>
                </a:tc>
                <a:tc vMerge="1">
                  <a:txBody>
                    <a:bodyPr/>
                    <a:lstStyle/>
                    <a:p>
                      <a:endParaRPr lang="en-ZA"/>
                    </a:p>
                  </a:txBody>
                  <a:tcPr/>
                </a:tc>
                <a:tc>
                  <a:txBody>
                    <a:bodyPr/>
                    <a:lstStyle/>
                    <a:p>
                      <a:pPr marL="93345" marR="86995">
                        <a:spcAft>
                          <a:spcPts val="0"/>
                        </a:spcAft>
                      </a:pPr>
                      <a:r>
                        <a:rPr lang="en-US" sz="1800" dirty="0">
                          <a:effectLst/>
                        </a:rPr>
                        <a:t>Granted for NOx from 2015-2020 with limit of 1300</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10499066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8294913" cy="614149"/>
          </a:xfrm>
        </p:spPr>
        <p:txBody>
          <a:bodyPr/>
          <a:lstStyle/>
          <a:p>
            <a:r>
              <a:rPr lang="en-ZA" sz="2800" b="1" dirty="0" smtClean="0">
                <a:solidFill>
                  <a:schemeClr val="bg1"/>
                </a:solidFill>
              </a:rPr>
              <a:t>Eskom </a:t>
            </a:r>
            <a:r>
              <a:rPr lang="en-ZA" sz="2800" b="1" dirty="0" err="1" smtClean="0">
                <a:solidFill>
                  <a:schemeClr val="bg1"/>
                </a:solidFill>
              </a:rPr>
              <a:t>Kriel</a:t>
            </a:r>
            <a:r>
              <a:rPr lang="en-ZA" sz="2800" b="1" dirty="0" smtClean="0">
                <a:solidFill>
                  <a:schemeClr val="bg1"/>
                </a:solidFill>
              </a:rPr>
              <a:t> Power Station, Nkangala DM</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732972595"/>
              </p:ext>
            </p:extLst>
          </p:nvPr>
        </p:nvGraphicFramePr>
        <p:xfrm>
          <a:off x="178130" y="724395"/>
          <a:ext cx="8775865" cy="5522026"/>
        </p:xfrm>
        <a:graphic>
          <a:graphicData uri="http://schemas.openxmlformats.org/drawingml/2006/table">
            <a:tbl>
              <a:tblPr firstRow="1" firstCol="1" bandRow="1">
                <a:tableStyleId>{BC89EF96-8CEA-46FF-86C4-4CE0E7609802}</a:tableStyleId>
              </a:tblPr>
              <a:tblGrid>
                <a:gridCol w="1559889"/>
                <a:gridCol w="893067"/>
                <a:gridCol w="1089291"/>
                <a:gridCol w="3392891"/>
                <a:gridCol w="1840727"/>
              </a:tblGrid>
              <a:tr h="755813">
                <a:tc>
                  <a:txBody>
                    <a:bodyPr/>
                    <a:lstStyle/>
                    <a:p>
                      <a:pPr>
                        <a:spcAft>
                          <a:spcPts val="0"/>
                        </a:spcAft>
                      </a:pPr>
                      <a:r>
                        <a:rPr lang="en-US" sz="1800" dirty="0">
                          <a:effectLst/>
                        </a:rPr>
                        <a:t>Category</a:t>
                      </a:r>
                      <a:endParaRPr lang="en-ZA" sz="1800" dirty="0">
                        <a:effectLst/>
                        <a:latin typeface="Times New Roman"/>
                        <a:ea typeface="Times New Roman"/>
                      </a:endParaRPr>
                    </a:p>
                  </a:txBody>
                  <a:tcPr marL="48801" marR="48801" marT="7248" marB="0"/>
                </a:tc>
                <a:tc>
                  <a:txBody>
                    <a:bodyPr/>
                    <a:lstStyle/>
                    <a:p>
                      <a:pPr>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48801" marR="48801" marT="7248" marB="0"/>
                </a:tc>
                <a:tc>
                  <a:txBody>
                    <a:bodyPr/>
                    <a:lstStyle/>
                    <a:p>
                      <a:pPr algn="l">
                        <a:spcAft>
                          <a:spcPts val="0"/>
                        </a:spcAft>
                      </a:pPr>
                      <a:r>
                        <a:rPr lang="en-US" sz="1800" dirty="0">
                          <a:effectLst/>
                        </a:rPr>
                        <a:t>Pollutant</a:t>
                      </a:r>
                      <a:endParaRPr lang="en-ZA" sz="1800" dirty="0">
                        <a:effectLst/>
                        <a:latin typeface="Times New Roman"/>
                        <a:ea typeface="Times New Roman"/>
                      </a:endParaRPr>
                    </a:p>
                  </a:txBody>
                  <a:tcPr marL="48801" marR="48801" marT="7248" marB="0"/>
                </a:tc>
                <a:tc>
                  <a:txBody>
                    <a:bodyPr/>
                    <a:lstStyle/>
                    <a:p>
                      <a:pPr algn="ctr">
                        <a:spcAft>
                          <a:spcPts val="0"/>
                        </a:spcAft>
                      </a:pPr>
                      <a:r>
                        <a:rPr lang="en-US" sz="1800">
                          <a:effectLst/>
                        </a:rPr>
                        <a:t>Justification &amp; Reasons for Postponement Application</a:t>
                      </a:r>
                      <a:endParaRPr lang="en-ZA" sz="1800">
                        <a:effectLst/>
                        <a:latin typeface="Times New Roman"/>
                        <a:ea typeface="Times New Roman"/>
                      </a:endParaRPr>
                    </a:p>
                  </a:txBody>
                  <a:tcPr marL="0" marR="0" marT="0" marB="0"/>
                </a:tc>
                <a:tc>
                  <a:txBody>
                    <a:bodyPr/>
                    <a:lstStyle/>
                    <a:p>
                      <a:pPr algn="l">
                        <a:spcAft>
                          <a:spcPts val="0"/>
                        </a:spcAft>
                      </a:pPr>
                      <a:r>
                        <a:rPr lang="en-US" sz="1800" dirty="0">
                          <a:effectLst/>
                        </a:rPr>
                        <a:t>Decision</a:t>
                      </a:r>
                      <a:endParaRPr lang="en-ZA" sz="1800" dirty="0">
                        <a:effectLst/>
                        <a:latin typeface="Times New Roman"/>
                        <a:ea typeface="Times New Roman"/>
                      </a:endParaRPr>
                    </a:p>
                  </a:txBody>
                  <a:tcPr marL="0" marR="0" marT="0" marB="0"/>
                </a:tc>
              </a:tr>
              <a:tr h="1286777">
                <a:tc rowSpan="3">
                  <a:txBody>
                    <a:bodyPr/>
                    <a:lstStyle/>
                    <a:p>
                      <a:pPr>
                        <a:spcAft>
                          <a:spcPts val="0"/>
                        </a:spcAft>
                      </a:pPr>
                      <a:r>
                        <a:rPr lang="en-ZA" sz="1800" dirty="0">
                          <a:effectLst/>
                        </a:rPr>
                        <a:t>Subcategory 1.1: </a:t>
                      </a:r>
                      <a:r>
                        <a:rPr lang="en-US" sz="1800" dirty="0">
                          <a:effectLst/>
                        </a:rPr>
                        <a:t>Solid Fuel </a:t>
                      </a:r>
                      <a:r>
                        <a:rPr lang="en-US" sz="1800" dirty="0" smtClean="0">
                          <a:effectLst/>
                        </a:rPr>
                        <a:t>Combustion Installation</a:t>
                      </a:r>
                      <a:endParaRPr lang="en-ZA" sz="1800" dirty="0">
                        <a:effectLst/>
                        <a:latin typeface="Times New Roman"/>
                        <a:ea typeface="Times New Roman"/>
                      </a:endParaRPr>
                    </a:p>
                  </a:txBody>
                  <a:tcPr marL="52184" marR="52184" marT="7248" marB="0"/>
                </a:tc>
                <a:tc rowSpan="3">
                  <a:txBody>
                    <a:bodyPr/>
                    <a:lstStyle/>
                    <a:p>
                      <a:pPr>
                        <a:spcAft>
                          <a:spcPts val="0"/>
                        </a:spcAft>
                      </a:pPr>
                      <a:r>
                        <a:rPr lang="en-US" sz="1800" dirty="0" smtClean="0">
                          <a:effectLst/>
                        </a:rPr>
                        <a:t>2015-20</a:t>
                      </a:r>
                      <a:endParaRPr lang="en-ZA" sz="1800" dirty="0">
                        <a:effectLst/>
                        <a:latin typeface="Times New Roman"/>
                        <a:ea typeface="Times New Roman"/>
                      </a:endParaRPr>
                    </a:p>
                  </a:txBody>
                  <a:tcPr marL="52184" marR="52184" marT="7248" marB="0"/>
                </a:tc>
                <a:tc>
                  <a:txBody>
                    <a:bodyPr/>
                    <a:lstStyle/>
                    <a:p>
                      <a:pPr>
                        <a:spcAft>
                          <a:spcPts val="0"/>
                        </a:spcAft>
                      </a:pPr>
                      <a:r>
                        <a:rPr lang="en-US" sz="1800">
                          <a:effectLst/>
                        </a:rPr>
                        <a:t>PM</a:t>
                      </a:r>
                      <a:endParaRPr lang="en-ZA" sz="1800">
                        <a:effectLst/>
                        <a:latin typeface="Times New Roman"/>
                        <a:ea typeface="Times New Roman"/>
                      </a:endParaRPr>
                    </a:p>
                  </a:txBody>
                  <a:tcPr marL="52184" marR="52184" marT="7248" marB="0"/>
                </a:tc>
                <a:tc rowSpan="3">
                  <a:txBody>
                    <a:bodyPr/>
                    <a:lstStyle/>
                    <a:p>
                      <a:pPr marL="342900" marR="86360" lvl="0" indent="-342900" algn="just">
                        <a:lnSpc>
                          <a:spcPct val="115000"/>
                        </a:lnSpc>
                        <a:spcAft>
                          <a:spcPts val="1000"/>
                        </a:spcAft>
                        <a:buFont typeface="Symbol"/>
                        <a:buChar char=""/>
                      </a:pPr>
                      <a:r>
                        <a:rPr lang="en-ZA" sz="1800" dirty="0">
                          <a:effectLst/>
                        </a:rPr>
                        <a:t>Environmental implications of </a:t>
                      </a:r>
                      <a:r>
                        <a:rPr lang="en-ZA" sz="1800" dirty="0" smtClean="0">
                          <a:effectLst/>
                        </a:rPr>
                        <a:t>FGD</a:t>
                      </a:r>
                    </a:p>
                    <a:p>
                      <a:pPr marL="342900" marR="86360" lvl="0" indent="-342900" algn="just">
                        <a:lnSpc>
                          <a:spcPct val="115000"/>
                        </a:lnSpc>
                        <a:spcAft>
                          <a:spcPts val="1000"/>
                        </a:spcAft>
                        <a:buFont typeface="Symbol"/>
                        <a:buChar char=""/>
                      </a:pPr>
                      <a:r>
                        <a:rPr lang="en-ZA" sz="1800" dirty="0" smtClean="0">
                          <a:effectLst/>
                        </a:rPr>
                        <a:t>Impact </a:t>
                      </a:r>
                      <a:r>
                        <a:rPr lang="en-ZA" sz="1800" dirty="0">
                          <a:effectLst/>
                        </a:rPr>
                        <a:t>on ambient air </a:t>
                      </a:r>
                      <a:r>
                        <a:rPr lang="en-ZA" sz="1800" dirty="0" smtClean="0">
                          <a:effectLst/>
                        </a:rPr>
                        <a:t>quality</a:t>
                      </a:r>
                    </a:p>
                    <a:p>
                      <a:pPr marL="342900" marR="86360" lvl="0" indent="-342900" algn="just">
                        <a:lnSpc>
                          <a:spcPct val="115000"/>
                        </a:lnSpc>
                        <a:spcAft>
                          <a:spcPts val="1000"/>
                        </a:spcAft>
                        <a:buFont typeface="Symbol"/>
                        <a:buChar char=""/>
                      </a:pPr>
                      <a:r>
                        <a:rPr lang="en-ZA" sz="1800" dirty="0" smtClean="0">
                          <a:effectLst/>
                        </a:rPr>
                        <a:t>Age of power station:  Decommissioning  between </a:t>
                      </a:r>
                      <a:r>
                        <a:rPr lang="en-ZA" sz="1800" dirty="0">
                          <a:effectLst/>
                        </a:rPr>
                        <a:t>2026 and </a:t>
                      </a:r>
                      <a:r>
                        <a:rPr lang="en-ZA" sz="1800" dirty="0" smtClean="0">
                          <a:effectLst/>
                        </a:rPr>
                        <a:t>2029</a:t>
                      </a:r>
                    </a:p>
                    <a:p>
                      <a:pPr marL="342900" marR="86360" lvl="0" indent="-342900" algn="just">
                        <a:lnSpc>
                          <a:spcPct val="115000"/>
                        </a:lnSpc>
                        <a:spcAft>
                          <a:spcPts val="1000"/>
                        </a:spcAft>
                        <a:buFont typeface="Symbol"/>
                        <a:buChar char=""/>
                      </a:pPr>
                      <a:r>
                        <a:rPr lang="en-ZA" sz="1800" dirty="0" smtClean="0">
                          <a:effectLst/>
                        </a:rPr>
                        <a:t>Cost </a:t>
                      </a:r>
                      <a:r>
                        <a:rPr lang="en-ZA" sz="1800" dirty="0">
                          <a:effectLst/>
                        </a:rPr>
                        <a:t>implication of the compliance with the </a:t>
                      </a:r>
                      <a:r>
                        <a:rPr lang="en-ZA" sz="1800" dirty="0" smtClean="0">
                          <a:effectLst/>
                        </a:rPr>
                        <a:t>MES</a:t>
                      </a:r>
                      <a:endParaRPr lang="en-ZA" sz="1800" dirty="0">
                        <a:effectLst/>
                        <a:latin typeface="Times New Roman"/>
                      </a:endParaRPr>
                    </a:p>
                  </a:txBody>
                  <a:tcPr marL="0" marR="0" marT="0" marB="0"/>
                </a:tc>
                <a:tc>
                  <a:txBody>
                    <a:bodyPr/>
                    <a:lstStyle/>
                    <a:p>
                      <a:pPr algn="just">
                        <a:lnSpc>
                          <a:spcPct val="115000"/>
                        </a:lnSpc>
                        <a:spcAft>
                          <a:spcPts val="1000"/>
                        </a:spcAft>
                      </a:pPr>
                      <a:r>
                        <a:rPr lang="en-US" sz="1800">
                          <a:effectLst/>
                        </a:rPr>
                        <a:t>PM from 2015-2020 with limit of 125</a:t>
                      </a:r>
                      <a:endParaRPr lang="en-ZA" sz="1800">
                        <a:effectLst/>
                        <a:latin typeface="Times New Roman"/>
                      </a:endParaRPr>
                    </a:p>
                  </a:txBody>
                  <a:tcPr marL="0" marR="0" marT="0" marB="0"/>
                </a:tc>
              </a:tr>
              <a:tr h="1491916">
                <a:tc vMerge="1">
                  <a:txBody>
                    <a:bodyPr/>
                    <a:lstStyle/>
                    <a:p>
                      <a:endParaRPr lang="en-ZA"/>
                    </a:p>
                  </a:txBody>
                  <a:tcPr/>
                </a:tc>
                <a:tc vMerge="1">
                  <a:txBody>
                    <a:bodyPr/>
                    <a:lstStyle/>
                    <a:p>
                      <a:endParaRPr lang="en-ZA"/>
                    </a:p>
                  </a:txBody>
                  <a:tcPr/>
                </a:tc>
                <a:tc>
                  <a:txBody>
                    <a:bodyPr/>
                    <a:lstStyle/>
                    <a:p>
                      <a:pPr>
                        <a:spcAft>
                          <a:spcPts val="0"/>
                        </a:spcAft>
                      </a:pPr>
                      <a:r>
                        <a:rPr lang="en-US" sz="1800">
                          <a:effectLst/>
                        </a:rPr>
                        <a:t>SO</a:t>
                      </a:r>
                      <a:r>
                        <a:rPr lang="en-US" sz="1800" baseline="-25000">
                          <a:effectLst/>
                        </a:rPr>
                        <a:t>2</a:t>
                      </a:r>
                      <a:endParaRPr lang="en-ZA" sz="1800">
                        <a:effectLst/>
                      </a:endParaRPr>
                    </a:p>
                    <a:p>
                      <a:pPr>
                        <a:spcAft>
                          <a:spcPts val="0"/>
                        </a:spcAft>
                        <a:tabLst>
                          <a:tab pos="304800" algn="l"/>
                        </a:tabLst>
                      </a:pPr>
                      <a:r>
                        <a:rPr lang="en-US" sz="1800">
                          <a:effectLst/>
                        </a:rPr>
                        <a:t>	</a:t>
                      </a:r>
                      <a:endParaRPr lang="en-ZA" sz="1800">
                        <a:effectLst/>
                        <a:latin typeface="Times New Roman"/>
                        <a:ea typeface="Times New Roman"/>
                      </a:endParaRPr>
                    </a:p>
                  </a:txBody>
                  <a:tcPr marL="52184" marR="52184" marT="7248" marB="0"/>
                </a:tc>
                <a:tc vMerge="1">
                  <a:txBody>
                    <a:bodyPr/>
                    <a:lstStyle/>
                    <a:p>
                      <a:endParaRPr lang="en-ZA"/>
                    </a:p>
                  </a:txBody>
                  <a:tcPr/>
                </a:tc>
                <a:tc>
                  <a:txBody>
                    <a:bodyPr/>
                    <a:lstStyle/>
                    <a:p>
                      <a:pPr>
                        <a:spcAft>
                          <a:spcPts val="0"/>
                        </a:spcAft>
                      </a:pPr>
                      <a:r>
                        <a:rPr lang="en-US" sz="1800">
                          <a:effectLst/>
                        </a:rPr>
                        <a:t>Granted for SO2 from 2020-2025 with limit of  2800</a:t>
                      </a:r>
                      <a:endParaRPr lang="en-ZA" sz="1800">
                        <a:effectLst/>
                        <a:latin typeface="Times New Roman"/>
                        <a:ea typeface="Times New Roman"/>
                      </a:endParaRPr>
                    </a:p>
                  </a:txBody>
                  <a:tcPr marL="0" marR="0" marT="0" marB="0"/>
                </a:tc>
              </a:tr>
              <a:tr h="1987520">
                <a:tc vMerge="1">
                  <a:txBody>
                    <a:bodyPr/>
                    <a:lstStyle/>
                    <a:p>
                      <a:endParaRPr lang="en-ZA"/>
                    </a:p>
                  </a:txBody>
                  <a:tcPr/>
                </a:tc>
                <a:tc vMerge="1">
                  <a:txBody>
                    <a:bodyPr/>
                    <a:lstStyle/>
                    <a:p>
                      <a:endParaRPr lang="en-ZA"/>
                    </a:p>
                  </a:txBody>
                  <a:tcPr/>
                </a:tc>
                <a:tc>
                  <a:txBody>
                    <a:bodyPr/>
                    <a:lstStyle/>
                    <a:p>
                      <a:pPr>
                        <a:spcAft>
                          <a:spcPts val="0"/>
                        </a:spcAft>
                      </a:pPr>
                      <a:r>
                        <a:rPr lang="en-US" sz="1800">
                          <a:effectLst/>
                        </a:rPr>
                        <a:t>NOx</a:t>
                      </a:r>
                      <a:endParaRPr lang="en-ZA" sz="1800">
                        <a:effectLst/>
                        <a:latin typeface="Times New Roman"/>
                        <a:ea typeface="Times New Roman"/>
                      </a:endParaRPr>
                    </a:p>
                  </a:txBody>
                  <a:tcPr marL="52184" marR="52184" marT="7248" marB="0"/>
                </a:tc>
                <a:tc vMerge="1">
                  <a:txBody>
                    <a:bodyPr/>
                    <a:lstStyle/>
                    <a:p>
                      <a:endParaRPr lang="en-ZA"/>
                    </a:p>
                  </a:txBody>
                  <a:tcPr/>
                </a:tc>
                <a:tc>
                  <a:txBody>
                    <a:bodyPr/>
                    <a:lstStyle/>
                    <a:p>
                      <a:pPr>
                        <a:spcAft>
                          <a:spcPts val="0"/>
                        </a:spcAft>
                      </a:pPr>
                      <a:r>
                        <a:rPr lang="en-US" sz="1800" dirty="0">
                          <a:effectLst/>
                        </a:rPr>
                        <a:t>Granted for NOx from 2015-2020 with limit of 1600</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18695999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8294913" cy="614149"/>
          </a:xfrm>
        </p:spPr>
        <p:txBody>
          <a:bodyPr/>
          <a:lstStyle/>
          <a:p>
            <a:r>
              <a:rPr lang="en-ZA" sz="2800" b="1" dirty="0" smtClean="0">
                <a:solidFill>
                  <a:schemeClr val="bg1"/>
                </a:solidFill>
              </a:rPr>
              <a:t>Eskom </a:t>
            </a:r>
            <a:r>
              <a:rPr lang="en-ZA" sz="2800" b="1" dirty="0" err="1" smtClean="0">
                <a:solidFill>
                  <a:schemeClr val="bg1"/>
                </a:solidFill>
              </a:rPr>
              <a:t>Kriel</a:t>
            </a:r>
            <a:r>
              <a:rPr lang="en-ZA" sz="2800" b="1" dirty="0" smtClean="0">
                <a:solidFill>
                  <a:schemeClr val="bg1"/>
                </a:solidFill>
              </a:rPr>
              <a:t> Power Station, Nkangala DM</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4273189771"/>
              </p:ext>
            </p:extLst>
          </p:nvPr>
        </p:nvGraphicFramePr>
        <p:xfrm>
          <a:off x="178130" y="724395"/>
          <a:ext cx="8775865" cy="5522026"/>
        </p:xfrm>
        <a:graphic>
          <a:graphicData uri="http://schemas.openxmlformats.org/drawingml/2006/table">
            <a:tbl>
              <a:tblPr firstRow="1" firstCol="1" bandRow="1">
                <a:tableStyleId>{BC89EF96-8CEA-46FF-86C4-4CE0E7609802}</a:tableStyleId>
              </a:tblPr>
              <a:tblGrid>
                <a:gridCol w="1559889"/>
                <a:gridCol w="893067"/>
                <a:gridCol w="1089291"/>
                <a:gridCol w="3392891"/>
                <a:gridCol w="1840727"/>
              </a:tblGrid>
              <a:tr h="755813">
                <a:tc>
                  <a:txBody>
                    <a:bodyPr/>
                    <a:lstStyle/>
                    <a:p>
                      <a:pPr>
                        <a:spcAft>
                          <a:spcPts val="0"/>
                        </a:spcAft>
                      </a:pPr>
                      <a:r>
                        <a:rPr lang="en-US" sz="1800" dirty="0">
                          <a:effectLst/>
                        </a:rPr>
                        <a:t>Category</a:t>
                      </a:r>
                      <a:endParaRPr lang="en-ZA" sz="1800" dirty="0">
                        <a:effectLst/>
                        <a:latin typeface="Times New Roman"/>
                        <a:ea typeface="Times New Roman"/>
                      </a:endParaRPr>
                    </a:p>
                  </a:txBody>
                  <a:tcPr marL="48801" marR="48801" marT="7248" marB="0"/>
                </a:tc>
                <a:tc>
                  <a:txBody>
                    <a:bodyPr/>
                    <a:lstStyle/>
                    <a:p>
                      <a:pPr>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48801" marR="48801" marT="7248" marB="0"/>
                </a:tc>
                <a:tc>
                  <a:txBody>
                    <a:bodyPr/>
                    <a:lstStyle/>
                    <a:p>
                      <a:pPr algn="l">
                        <a:spcAft>
                          <a:spcPts val="0"/>
                        </a:spcAft>
                      </a:pPr>
                      <a:r>
                        <a:rPr lang="en-US" sz="1800" dirty="0">
                          <a:effectLst/>
                        </a:rPr>
                        <a:t>Pollutant</a:t>
                      </a:r>
                      <a:endParaRPr lang="en-ZA" sz="1800" dirty="0">
                        <a:effectLst/>
                        <a:latin typeface="Times New Roman"/>
                        <a:ea typeface="Times New Roman"/>
                      </a:endParaRPr>
                    </a:p>
                  </a:txBody>
                  <a:tcPr marL="48801" marR="48801" marT="7248" marB="0"/>
                </a:tc>
                <a:tc>
                  <a:txBody>
                    <a:bodyPr/>
                    <a:lstStyle/>
                    <a:p>
                      <a:pPr algn="ctr">
                        <a:spcAft>
                          <a:spcPts val="0"/>
                        </a:spcAft>
                      </a:pPr>
                      <a:r>
                        <a:rPr lang="en-US" sz="1800">
                          <a:effectLst/>
                        </a:rPr>
                        <a:t>Justification &amp; Reasons for Postponement Application</a:t>
                      </a:r>
                      <a:endParaRPr lang="en-ZA" sz="1800">
                        <a:effectLst/>
                        <a:latin typeface="Times New Roman"/>
                        <a:ea typeface="Times New Roman"/>
                      </a:endParaRPr>
                    </a:p>
                  </a:txBody>
                  <a:tcPr marL="0" marR="0" marT="0" marB="0"/>
                </a:tc>
                <a:tc>
                  <a:txBody>
                    <a:bodyPr/>
                    <a:lstStyle/>
                    <a:p>
                      <a:pPr algn="l">
                        <a:spcAft>
                          <a:spcPts val="0"/>
                        </a:spcAft>
                      </a:pPr>
                      <a:r>
                        <a:rPr lang="en-US" sz="1800" dirty="0">
                          <a:effectLst/>
                        </a:rPr>
                        <a:t>Decision</a:t>
                      </a:r>
                      <a:endParaRPr lang="en-ZA" sz="1800" dirty="0">
                        <a:effectLst/>
                        <a:latin typeface="Times New Roman"/>
                        <a:ea typeface="Times New Roman"/>
                      </a:endParaRPr>
                    </a:p>
                  </a:txBody>
                  <a:tcPr marL="0" marR="0" marT="0" marB="0"/>
                </a:tc>
              </a:tr>
              <a:tr h="1286777">
                <a:tc rowSpan="3">
                  <a:txBody>
                    <a:bodyPr/>
                    <a:lstStyle/>
                    <a:p>
                      <a:pPr>
                        <a:spcAft>
                          <a:spcPts val="0"/>
                        </a:spcAft>
                      </a:pPr>
                      <a:r>
                        <a:rPr lang="en-ZA" sz="1800" dirty="0">
                          <a:effectLst/>
                        </a:rPr>
                        <a:t>Subcategory 1.1: </a:t>
                      </a:r>
                      <a:r>
                        <a:rPr lang="en-US" sz="1800" dirty="0">
                          <a:effectLst/>
                        </a:rPr>
                        <a:t>Solid Fuel </a:t>
                      </a:r>
                      <a:r>
                        <a:rPr lang="en-US" sz="1800" dirty="0" smtClean="0">
                          <a:effectLst/>
                        </a:rPr>
                        <a:t>Combustion Installation</a:t>
                      </a:r>
                      <a:endParaRPr lang="en-ZA" sz="1800" dirty="0">
                        <a:effectLst/>
                        <a:latin typeface="Times New Roman"/>
                        <a:ea typeface="Times New Roman"/>
                      </a:endParaRPr>
                    </a:p>
                  </a:txBody>
                  <a:tcPr marL="52184" marR="52184" marT="7248" marB="0"/>
                </a:tc>
                <a:tc rowSpan="3">
                  <a:txBody>
                    <a:bodyPr/>
                    <a:lstStyle/>
                    <a:p>
                      <a:pPr>
                        <a:spcAft>
                          <a:spcPts val="0"/>
                        </a:spcAft>
                      </a:pPr>
                      <a:r>
                        <a:rPr lang="en-US" sz="1800" dirty="0" smtClean="0">
                          <a:effectLst/>
                        </a:rPr>
                        <a:t>2015-20</a:t>
                      </a:r>
                      <a:endParaRPr lang="en-ZA" sz="1800" dirty="0">
                        <a:effectLst/>
                        <a:latin typeface="Times New Roman"/>
                        <a:ea typeface="Times New Roman"/>
                      </a:endParaRPr>
                    </a:p>
                  </a:txBody>
                  <a:tcPr marL="52184" marR="52184" marT="7248" marB="0"/>
                </a:tc>
                <a:tc>
                  <a:txBody>
                    <a:bodyPr/>
                    <a:lstStyle/>
                    <a:p>
                      <a:pPr>
                        <a:spcAft>
                          <a:spcPts val="0"/>
                        </a:spcAft>
                      </a:pPr>
                      <a:r>
                        <a:rPr lang="en-US" sz="1800">
                          <a:effectLst/>
                        </a:rPr>
                        <a:t>PM</a:t>
                      </a:r>
                      <a:endParaRPr lang="en-ZA" sz="1800">
                        <a:effectLst/>
                        <a:latin typeface="Times New Roman"/>
                        <a:ea typeface="Times New Roman"/>
                      </a:endParaRPr>
                    </a:p>
                  </a:txBody>
                  <a:tcPr marL="52184" marR="52184" marT="7248" marB="0"/>
                </a:tc>
                <a:tc rowSpan="3">
                  <a:txBody>
                    <a:bodyPr/>
                    <a:lstStyle/>
                    <a:p>
                      <a:pPr marL="342900" marR="86360" lvl="0" indent="-342900" algn="just">
                        <a:lnSpc>
                          <a:spcPct val="115000"/>
                        </a:lnSpc>
                        <a:spcAft>
                          <a:spcPts val="1000"/>
                        </a:spcAft>
                        <a:buFont typeface="Symbol"/>
                        <a:buChar char=""/>
                      </a:pPr>
                      <a:r>
                        <a:rPr lang="en-ZA" sz="1800" dirty="0">
                          <a:effectLst/>
                        </a:rPr>
                        <a:t>Environmental implications of </a:t>
                      </a:r>
                      <a:r>
                        <a:rPr lang="en-ZA" sz="1800" dirty="0" smtClean="0">
                          <a:effectLst/>
                        </a:rPr>
                        <a:t>FGD</a:t>
                      </a:r>
                    </a:p>
                    <a:p>
                      <a:pPr marL="342900" marR="86360" lvl="0" indent="-342900" algn="just">
                        <a:lnSpc>
                          <a:spcPct val="115000"/>
                        </a:lnSpc>
                        <a:spcAft>
                          <a:spcPts val="1000"/>
                        </a:spcAft>
                        <a:buFont typeface="Symbol"/>
                        <a:buChar char=""/>
                      </a:pPr>
                      <a:r>
                        <a:rPr lang="en-ZA" sz="1800" dirty="0" smtClean="0">
                          <a:effectLst/>
                        </a:rPr>
                        <a:t>Impact </a:t>
                      </a:r>
                      <a:r>
                        <a:rPr lang="en-ZA" sz="1800" dirty="0">
                          <a:effectLst/>
                        </a:rPr>
                        <a:t>on ambient air </a:t>
                      </a:r>
                      <a:r>
                        <a:rPr lang="en-ZA" sz="1800" dirty="0" smtClean="0">
                          <a:effectLst/>
                        </a:rPr>
                        <a:t>quality</a:t>
                      </a:r>
                    </a:p>
                    <a:p>
                      <a:pPr marL="342900" marR="86360" lvl="0" indent="-342900" algn="just">
                        <a:lnSpc>
                          <a:spcPct val="115000"/>
                        </a:lnSpc>
                        <a:spcAft>
                          <a:spcPts val="1000"/>
                        </a:spcAft>
                        <a:buFont typeface="Symbol"/>
                        <a:buChar char=""/>
                      </a:pPr>
                      <a:r>
                        <a:rPr lang="en-ZA" sz="1800" dirty="0" smtClean="0">
                          <a:effectLst/>
                        </a:rPr>
                        <a:t>Age of power station:  Decommissioning  between </a:t>
                      </a:r>
                      <a:r>
                        <a:rPr lang="en-ZA" sz="1800" dirty="0">
                          <a:effectLst/>
                        </a:rPr>
                        <a:t>2026 and </a:t>
                      </a:r>
                      <a:r>
                        <a:rPr lang="en-ZA" sz="1800" dirty="0" smtClean="0">
                          <a:effectLst/>
                        </a:rPr>
                        <a:t>2029</a:t>
                      </a:r>
                    </a:p>
                    <a:p>
                      <a:pPr marL="342900" marR="86360" lvl="0" indent="-342900" algn="just">
                        <a:lnSpc>
                          <a:spcPct val="115000"/>
                        </a:lnSpc>
                        <a:spcAft>
                          <a:spcPts val="1000"/>
                        </a:spcAft>
                        <a:buFont typeface="Symbol"/>
                        <a:buChar char=""/>
                      </a:pPr>
                      <a:r>
                        <a:rPr lang="en-ZA" sz="1800" dirty="0" smtClean="0">
                          <a:effectLst/>
                        </a:rPr>
                        <a:t>Cost </a:t>
                      </a:r>
                      <a:r>
                        <a:rPr lang="en-ZA" sz="1800" dirty="0">
                          <a:effectLst/>
                        </a:rPr>
                        <a:t>implication of the compliance with the </a:t>
                      </a:r>
                      <a:r>
                        <a:rPr lang="en-ZA" sz="1800" dirty="0" smtClean="0">
                          <a:effectLst/>
                        </a:rPr>
                        <a:t>MES</a:t>
                      </a:r>
                      <a:endParaRPr lang="en-ZA" sz="1800" dirty="0">
                        <a:effectLst/>
                        <a:latin typeface="Times New Roman"/>
                      </a:endParaRPr>
                    </a:p>
                  </a:txBody>
                  <a:tcPr marL="0" marR="0" marT="0" marB="0"/>
                </a:tc>
                <a:tc>
                  <a:txBody>
                    <a:bodyPr/>
                    <a:lstStyle/>
                    <a:p>
                      <a:pPr algn="just">
                        <a:lnSpc>
                          <a:spcPct val="115000"/>
                        </a:lnSpc>
                        <a:spcAft>
                          <a:spcPts val="1000"/>
                        </a:spcAft>
                      </a:pPr>
                      <a:r>
                        <a:rPr lang="en-US" sz="1800">
                          <a:effectLst/>
                        </a:rPr>
                        <a:t>PM from 2015-2020 with limit of 125</a:t>
                      </a:r>
                      <a:endParaRPr lang="en-ZA" sz="1800">
                        <a:effectLst/>
                        <a:latin typeface="Times New Roman"/>
                      </a:endParaRPr>
                    </a:p>
                  </a:txBody>
                  <a:tcPr marL="0" marR="0" marT="0" marB="0"/>
                </a:tc>
              </a:tr>
              <a:tr h="1491916">
                <a:tc vMerge="1">
                  <a:txBody>
                    <a:bodyPr/>
                    <a:lstStyle/>
                    <a:p>
                      <a:endParaRPr lang="en-ZA"/>
                    </a:p>
                  </a:txBody>
                  <a:tcPr/>
                </a:tc>
                <a:tc vMerge="1">
                  <a:txBody>
                    <a:bodyPr/>
                    <a:lstStyle/>
                    <a:p>
                      <a:endParaRPr lang="en-ZA"/>
                    </a:p>
                  </a:txBody>
                  <a:tcPr/>
                </a:tc>
                <a:tc>
                  <a:txBody>
                    <a:bodyPr/>
                    <a:lstStyle/>
                    <a:p>
                      <a:pPr>
                        <a:spcAft>
                          <a:spcPts val="0"/>
                        </a:spcAft>
                      </a:pPr>
                      <a:r>
                        <a:rPr lang="en-US" sz="1800">
                          <a:effectLst/>
                        </a:rPr>
                        <a:t>SO</a:t>
                      </a:r>
                      <a:r>
                        <a:rPr lang="en-US" sz="1800" baseline="-25000">
                          <a:effectLst/>
                        </a:rPr>
                        <a:t>2</a:t>
                      </a:r>
                      <a:endParaRPr lang="en-ZA" sz="1800">
                        <a:effectLst/>
                      </a:endParaRPr>
                    </a:p>
                    <a:p>
                      <a:pPr>
                        <a:spcAft>
                          <a:spcPts val="0"/>
                        </a:spcAft>
                        <a:tabLst>
                          <a:tab pos="304800" algn="l"/>
                        </a:tabLst>
                      </a:pPr>
                      <a:r>
                        <a:rPr lang="en-US" sz="1800">
                          <a:effectLst/>
                        </a:rPr>
                        <a:t>	</a:t>
                      </a:r>
                      <a:endParaRPr lang="en-ZA" sz="1800">
                        <a:effectLst/>
                        <a:latin typeface="Times New Roman"/>
                        <a:ea typeface="Times New Roman"/>
                      </a:endParaRPr>
                    </a:p>
                  </a:txBody>
                  <a:tcPr marL="52184" marR="52184" marT="7248" marB="0"/>
                </a:tc>
                <a:tc vMerge="1">
                  <a:txBody>
                    <a:bodyPr/>
                    <a:lstStyle/>
                    <a:p>
                      <a:endParaRPr lang="en-ZA"/>
                    </a:p>
                  </a:txBody>
                  <a:tcPr/>
                </a:tc>
                <a:tc>
                  <a:txBody>
                    <a:bodyPr/>
                    <a:lstStyle/>
                    <a:p>
                      <a:pPr>
                        <a:spcAft>
                          <a:spcPts val="0"/>
                        </a:spcAft>
                      </a:pPr>
                      <a:r>
                        <a:rPr lang="en-US" sz="1800">
                          <a:effectLst/>
                        </a:rPr>
                        <a:t>Granted for SO2 from 2020-2025 with limit of  2800</a:t>
                      </a:r>
                      <a:endParaRPr lang="en-ZA" sz="1800">
                        <a:effectLst/>
                        <a:latin typeface="Times New Roman"/>
                        <a:ea typeface="Times New Roman"/>
                      </a:endParaRPr>
                    </a:p>
                  </a:txBody>
                  <a:tcPr marL="0" marR="0" marT="0" marB="0"/>
                </a:tc>
              </a:tr>
              <a:tr h="1987520">
                <a:tc vMerge="1">
                  <a:txBody>
                    <a:bodyPr/>
                    <a:lstStyle/>
                    <a:p>
                      <a:endParaRPr lang="en-ZA"/>
                    </a:p>
                  </a:txBody>
                  <a:tcPr/>
                </a:tc>
                <a:tc vMerge="1">
                  <a:txBody>
                    <a:bodyPr/>
                    <a:lstStyle/>
                    <a:p>
                      <a:endParaRPr lang="en-ZA"/>
                    </a:p>
                  </a:txBody>
                  <a:tcPr/>
                </a:tc>
                <a:tc>
                  <a:txBody>
                    <a:bodyPr/>
                    <a:lstStyle/>
                    <a:p>
                      <a:pPr>
                        <a:spcAft>
                          <a:spcPts val="0"/>
                        </a:spcAft>
                      </a:pPr>
                      <a:r>
                        <a:rPr lang="en-US" sz="1800">
                          <a:effectLst/>
                        </a:rPr>
                        <a:t>NOx</a:t>
                      </a:r>
                      <a:endParaRPr lang="en-ZA" sz="1800">
                        <a:effectLst/>
                        <a:latin typeface="Times New Roman"/>
                        <a:ea typeface="Times New Roman"/>
                      </a:endParaRPr>
                    </a:p>
                  </a:txBody>
                  <a:tcPr marL="52184" marR="52184" marT="7248" marB="0"/>
                </a:tc>
                <a:tc vMerge="1">
                  <a:txBody>
                    <a:bodyPr/>
                    <a:lstStyle/>
                    <a:p>
                      <a:endParaRPr lang="en-ZA"/>
                    </a:p>
                  </a:txBody>
                  <a:tcPr/>
                </a:tc>
                <a:tc>
                  <a:txBody>
                    <a:bodyPr/>
                    <a:lstStyle/>
                    <a:p>
                      <a:pPr>
                        <a:spcAft>
                          <a:spcPts val="0"/>
                        </a:spcAft>
                      </a:pPr>
                      <a:r>
                        <a:rPr lang="en-US" sz="1800" dirty="0">
                          <a:effectLst/>
                        </a:rPr>
                        <a:t>Granted for NOx from 2015-2020 with limit of 1600</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6849914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2425"/>
            <a:ext cx="9143999" cy="866775"/>
          </a:xfrm>
        </p:spPr>
        <p:txBody>
          <a:bodyPr>
            <a:noAutofit/>
          </a:bodyPr>
          <a:lstStyle/>
          <a:p>
            <a:r>
              <a:rPr lang="en-US" sz="3200" b="1" dirty="0" smtClean="0">
                <a:latin typeface="+mn-lt"/>
              </a:rPr>
              <a:t>Presentation Overview</a:t>
            </a:r>
            <a:endParaRPr lang="en-US" sz="3200" b="1" dirty="0">
              <a:latin typeface="+mn-lt"/>
            </a:endParaRPr>
          </a:p>
        </p:txBody>
      </p:sp>
      <p:sp>
        <p:nvSpPr>
          <p:cNvPr id="3" name="Content Placeholder 2"/>
          <p:cNvSpPr>
            <a:spLocks noGrp="1"/>
          </p:cNvSpPr>
          <p:nvPr>
            <p:ph idx="1"/>
          </p:nvPr>
        </p:nvSpPr>
        <p:spPr>
          <a:xfrm>
            <a:off x="136478" y="944425"/>
            <a:ext cx="9007521" cy="5811217"/>
          </a:xfrm>
        </p:spPr>
        <p:txBody>
          <a:bodyPr>
            <a:normAutofit/>
          </a:bodyPr>
          <a:lstStyle/>
          <a:p>
            <a:pPr>
              <a:lnSpc>
                <a:spcPct val="150000"/>
              </a:lnSpc>
              <a:spcBef>
                <a:spcPts val="600"/>
              </a:spcBef>
              <a:spcAft>
                <a:spcPts val="600"/>
              </a:spcAft>
            </a:pPr>
            <a:r>
              <a:rPr lang="en-ZA" sz="3000" dirty="0" smtClean="0"/>
              <a:t>Introductio</a:t>
            </a:r>
            <a:r>
              <a:rPr lang="en-ZA" sz="3000" dirty="0"/>
              <a:t>n</a:t>
            </a:r>
            <a:endParaRPr lang="en-ZA" sz="3000" dirty="0" smtClean="0"/>
          </a:p>
          <a:p>
            <a:pPr>
              <a:lnSpc>
                <a:spcPct val="150000"/>
              </a:lnSpc>
              <a:spcBef>
                <a:spcPts val="600"/>
              </a:spcBef>
              <a:spcAft>
                <a:spcPts val="600"/>
              </a:spcAft>
            </a:pPr>
            <a:r>
              <a:rPr lang="en-ZA" sz="3000" dirty="0" smtClean="0"/>
              <a:t>Postponement applications received and decisions issued</a:t>
            </a:r>
          </a:p>
          <a:p>
            <a:pPr>
              <a:lnSpc>
                <a:spcPct val="150000"/>
              </a:lnSpc>
              <a:spcBef>
                <a:spcPts val="600"/>
              </a:spcBef>
              <a:spcAft>
                <a:spcPts val="600"/>
              </a:spcAft>
            </a:pPr>
            <a:r>
              <a:rPr lang="en-ZA" sz="3000" dirty="0"/>
              <a:t>Postponement applications currently under consideration</a:t>
            </a:r>
          </a:p>
          <a:p>
            <a:pPr>
              <a:lnSpc>
                <a:spcPct val="150000"/>
              </a:lnSpc>
              <a:spcBef>
                <a:spcPts val="600"/>
              </a:spcBef>
              <a:spcAft>
                <a:spcPts val="600"/>
              </a:spcAft>
            </a:pPr>
            <a:r>
              <a:rPr lang="en-ZA" sz="3000" dirty="0" smtClean="0"/>
              <a:t>Compliance status of postponement </a:t>
            </a:r>
            <a:r>
              <a:rPr lang="en-ZA" sz="3000" dirty="0"/>
              <a:t>h</a:t>
            </a:r>
            <a:r>
              <a:rPr lang="en-ZA" sz="3000" dirty="0" smtClean="0"/>
              <a:t>olders </a:t>
            </a:r>
            <a:endParaRPr lang="en-ZA" sz="3000" dirty="0"/>
          </a:p>
        </p:txBody>
      </p:sp>
    </p:spTree>
    <p:extLst>
      <p:ext uri="{BB962C8B-B14F-4D97-AF65-F5344CB8AC3E}">
        <p14:creationId xmlns:p14="http://schemas.microsoft.com/office/powerpoint/2010/main" xmlns="" val="30174005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8294913" cy="614149"/>
          </a:xfrm>
        </p:spPr>
        <p:txBody>
          <a:bodyPr/>
          <a:lstStyle/>
          <a:p>
            <a:r>
              <a:rPr lang="en-ZA" sz="2800" b="1" dirty="0" smtClean="0">
                <a:solidFill>
                  <a:schemeClr val="bg1"/>
                </a:solidFill>
              </a:rPr>
              <a:t>Eskom </a:t>
            </a:r>
            <a:r>
              <a:rPr lang="en-ZA" sz="2800" b="1" dirty="0" err="1" smtClean="0">
                <a:solidFill>
                  <a:schemeClr val="bg1"/>
                </a:solidFill>
              </a:rPr>
              <a:t>Lethabo</a:t>
            </a:r>
            <a:r>
              <a:rPr lang="en-ZA" sz="2800" b="1" dirty="0" smtClean="0">
                <a:solidFill>
                  <a:schemeClr val="bg1"/>
                </a:solidFill>
              </a:rPr>
              <a:t> Power Station, Nkangala DM</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369186834"/>
              </p:ext>
            </p:extLst>
          </p:nvPr>
        </p:nvGraphicFramePr>
        <p:xfrm>
          <a:off x="166255" y="748146"/>
          <a:ext cx="8775865" cy="5856244"/>
        </p:xfrm>
        <a:graphic>
          <a:graphicData uri="http://schemas.openxmlformats.org/drawingml/2006/table">
            <a:tbl>
              <a:tblPr firstRow="1" firstCol="1" bandRow="1">
                <a:tableStyleId>{BC89EF96-8CEA-46FF-86C4-4CE0E7609802}</a:tableStyleId>
              </a:tblPr>
              <a:tblGrid>
                <a:gridCol w="1579418"/>
                <a:gridCol w="1104405"/>
                <a:gridCol w="1117447"/>
                <a:gridCol w="2927962"/>
                <a:gridCol w="2046633"/>
              </a:tblGrid>
              <a:tr h="567381">
                <a:tc>
                  <a:txBody>
                    <a:bodyPr/>
                    <a:lstStyle/>
                    <a:p>
                      <a:pPr algn="l">
                        <a:spcAft>
                          <a:spcPts val="0"/>
                        </a:spcAft>
                      </a:pPr>
                      <a:r>
                        <a:rPr lang="en-US" sz="1800" dirty="0">
                          <a:effectLst/>
                        </a:rPr>
                        <a:t>Category</a:t>
                      </a:r>
                      <a:endParaRPr lang="en-ZA" sz="1800" dirty="0">
                        <a:effectLst/>
                        <a:latin typeface="Times New Roman"/>
                        <a:ea typeface="Times New Roman"/>
                      </a:endParaRPr>
                    </a:p>
                  </a:txBody>
                  <a:tcPr marL="55882" marR="55882" marT="8299" marB="0"/>
                </a:tc>
                <a:tc>
                  <a:txBody>
                    <a:bodyPr/>
                    <a:lstStyle/>
                    <a:p>
                      <a:pPr algn="l">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55882" marR="55882" marT="8299" marB="0"/>
                </a:tc>
                <a:tc>
                  <a:txBody>
                    <a:bodyPr/>
                    <a:lstStyle/>
                    <a:p>
                      <a:pPr algn="l">
                        <a:spcAft>
                          <a:spcPts val="0"/>
                        </a:spcAft>
                      </a:pPr>
                      <a:r>
                        <a:rPr lang="en-US" sz="1800">
                          <a:effectLst/>
                        </a:rPr>
                        <a:t>Pollutant</a:t>
                      </a:r>
                      <a:endParaRPr lang="en-ZA" sz="1800">
                        <a:effectLst/>
                        <a:latin typeface="Times New Roman"/>
                        <a:ea typeface="Times New Roman"/>
                      </a:endParaRPr>
                    </a:p>
                  </a:txBody>
                  <a:tcPr marL="55882" marR="55882" marT="8299" marB="0"/>
                </a:tc>
                <a:tc>
                  <a:txBody>
                    <a:bodyPr/>
                    <a:lstStyle/>
                    <a:p>
                      <a:pPr algn="l">
                        <a:spcAft>
                          <a:spcPts val="0"/>
                        </a:spcAft>
                      </a:pPr>
                      <a:r>
                        <a:rPr lang="en-US" sz="1800">
                          <a:effectLst/>
                        </a:rPr>
                        <a:t>Justification &amp; Reasons for Postponement Application</a:t>
                      </a:r>
                      <a:endParaRPr lang="en-ZA" sz="1800">
                        <a:effectLst/>
                        <a:latin typeface="Times New Roman"/>
                        <a:ea typeface="Times New Roman"/>
                      </a:endParaRPr>
                    </a:p>
                  </a:txBody>
                  <a:tcPr marL="0" marR="0" marT="0" marB="0"/>
                </a:tc>
                <a:tc>
                  <a:txBody>
                    <a:bodyPr/>
                    <a:lstStyle/>
                    <a:p>
                      <a:pPr algn="l">
                        <a:spcAft>
                          <a:spcPts val="0"/>
                        </a:spcAft>
                      </a:pPr>
                      <a:r>
                        <a:rPr lang="en-US" sz="1800">
                          <a:effectLst/>
                        </a:rPr>
                        <a:t>Decision</a:t>
                      </a:r>
                      <a:endParaRPr lang="en-ZA" sz="1800">
                        <a:effectLst/>
                        <a:latin typeface="Times New Roman"/>
                        <a:ea typeface="Times New Roman"/>
                      </a:endParaRPr>
                    </a:p>
                  </a:txBody>
                  <a:tcPr marL="0" marR="0" marT="0" marB="0"/>
                </a:tc>
              </a:tr>
              <a:tr h="2037600">
                <a:tc rowSpan="3">
                  <a:txBody>
                    <a:bodyPr/>
                    <a:lstStyle/>
                    <a:p>
                      <a:pPr algn="l">
                        <a:spcAft>
                          <a:spcPts val="0"/>
                        </a:spcAft>
                      </a:pPr>
                      <a:r>
                        <a:rPr lang="en-ZA" sz="1800" dirty="0">
                          <a:effectLst/>
                        </a:rPr>
                        <a:t>Subcategory 1.1: </a:t>
                      </a:r>
                      <a:r>
                        <a:rPr lang="en-US" sz="1800" dirty="0">
                          <a:effectLst/>
                        </a:rPr>
                        <a:t>Solid Fuel </a:t>
                      </a:r>
                      <a:r>
                        <a:rPr lang="en-US" sz="1800" dirty="0" smtClean="0">
                          <a:effectLst/>
                        </a:rPr>
                        <a:t>Combustion Installation</a:t>
                      </a:r>
                      <a:endParaRPr lang="en-ZA" sz="1800" dirty="0">
                        <a:effectLst/>
                        <a:latin typeface="Times New Roman"/>
                        <a:ea typeface="Times New Roman"/>
                      </a:endParaRPr>
                    </a:p>
                  </a:txBody>
                  <a:tcPr marL="59755" marR="59755" marT="8299" marB="0"/>
                </a:tc>
                <a:tc rowSpan="3">
                  <a:txBody>
                    <a:bodyPr/>
                    <a:lstStyle/>
                    <a:p>
                      <a:pPr algn="l">
                        <a:spcAft>
                          <a:spcPts val="0"/>
                        </a:spcAft>
                      </a:pPr>
                      <a:r>
                        <a:rPr lang="en-US" sz="1800" dirty="0" smtClean="0">
                          <a:effectLst/>
                        </a:rPr>
                        <a:t>2015-20 </a:t>
                      </a:r>
                      <a:r>
                        <a:rPr lang="en-US" sz="1800" dirty="0">
                          <a:effectLst/>
                        </a:rPr>
                        <a:t>&amp;</a:t>
                      </a:r>
                      <a:endParaRPr lang="en-ZA" sz="1800" dirty="0">
                        <a:effectLst/>
                      </a:endParaRPr>
                    </a:p>
                    <a:p>
                      <a:pPr algn="l">
                        <a:spcAft>
                          <a:spcPts val="0"/>
                        </a:spcAft>
                      </a:pPr>
                      <a:r>
                        <a:rPr lang="en-US" sz="1800" dirty="0" smtClean="0">
                          <a:effectLst/>
                        </a:rPr>
                        <a:t>2020-25</a:t>
                      </a:r>
                      <a:endParaRPr lang="en-ZA" sz="1800" dirty="0">
                        <a:effectLst/>
                        <a:latin typeface="Times New Roman"/>
                        <a:ea typeface="Times New Roman"/>
                      </a:endParaRPr>
                    </a:p>
                  </a:txBody>
                  <a:tcPr marL="59755" marR="59755" marT="8299" marB="0"/>
                </a:tc>
                <a:tc>
                  <a:txBody>
                    <a:bodyPr/>
                    <a:lstStyle/>
                    <a:p>
                      <a:pPr algn="l">
                        <a:spcAft>
                          <a:spcPts val="0"/>
                        </a:spcAft>
                      </a:pPr>
                      <a:r>
                        <a:rPr lang="en-US" sz="1800">
                          <a:effectLst/>
                        </a:rPr>
                        <a:t>PM</a:t>
                      </a:r>
                      <a:endParaRPr lang="en-ZA" sz="1800">
                        <a:effectLst/>
                        <a:latin typeface="Times New Roman"/>
                        <a:ea typeface="Times New Roman"/>
                      </a:endParaRPr>
                    </a:p>
                  </a:txBody>
                  <a:tcPr marL="59755" marR="59755" marT="8299" marB="0"/>
                </a:tc>
                <a:tc rowSpan="3">
                  <a:txBody>
                    <a:bodyPr/>
                    <a:lstStyle/>
                    <a:p>
                      <a:pPr marL="342900" marR="86995" lvl="0" indent="-342900" algn="l">
                        <a:lnSpc>
                          <a:spcPct val="115000"/>
                        </a:lnSpc>
                        <a:spcAft>
                          <a:spcPts val="1000"/>
                        </a:spcAft>
                        <a:buFont typeface="Symbol"/>
                        <a:buChar char=""/>
                      </a:pPr>
                      <a:r>
                        <a:rPr lang="en-ZA" sz="1800" dirty="0">
                          <a:effectLst/>
                        </a:rPr>
                        <a:t>Water </a:t>
                      </a:r>
                      <a:r>
                        <a:rPr lang="en-ZA" sz="1800" dirty="0" smtClean="0">
                          <a:effectLst/>
                        </a:rPr>
                        <a:t>availability</a:t>
                      </a:r>
                    </a:p>
                    <a:p>
                      <a:pPr marL="342900" marR="86995" lvl="0" indent="-342900" algn="l">
                        <a:lnSpc>
                          <a:spcPct val="115000"/>
                        </a:lnSpc>
                        <a:spcAft>
                          <a:spcPts val="1000"/>
                        </a:spcAft>
                        <a:buFont typeface="Symbol"/>
                        <a:buChar char=""/>
                      </a:pPr>
                      <a:r>
                        <a:rPr lang="en-ZA" sz="1800" dirty="0" smtClean="0">
                          <a:effectLst/>
                        </a:rPr>
                        <a:t>Environmental </a:t>
                      </a:r>
                      <a:r>
                        <a:rPr lang="en-ZA" sz="1800" dirty="0">
                          <a:effectLst/>
                        </a:rPr>
                        <a:t>implications of </a:t>
                      </a:r>
                      <a:r>
                        <a:rPr lang="en-ZA" sz="1800" dirty="0" smtClean="0">
                          <a:effectLst/>
                        </a:rPr>
                        <a:t>FGD</a:t>
                      </a:r>
                    </a:p>
                    <a:p>
                      <a:pPr marL="342900" marR="86995" lvl="0" indent="-342900" algn="l">
                        <a:lnSpc>
                          <a:spcPct val="115000"/>
                        </a:lnSpc>
                        <a:spcAft>
                          <a:spcPts val="1000"/>
                        </a:spcAft>
                        <a:buFont typeface="Symbol"/>
                        <a:buChar char=""/>
                      </a:pPr>
                      <a:r>
                        <a:rPr lang="en-ZA" sz="1800" dirty="0" smtClean="0">
                          <a:effectLst/>
                        </a:rPr>
                        <a:t>Impact </a:t>
                      </a:r>
                      <a:r>
                        <a:rPr lang="en-ZA" sz="1800" dirty="0">
                          <a:effectLst/>
                        </a:rPr>
                        <a:t>on ambient air </a:t>
                      </a:r>
                      <a:r>
                        <a:rPr lang="en-ZA" sz="1800" dirty="0" smtClean="0">
                          <a:effectLst/>
                        </a:rPr>
                        <a:t>quality</a:t>
                      </a:r>
                    </a:p>
                    <a:p>
                      <a:pPr marL="342900" marR="86995" lvl="0" indent="-342900" algn="l">
                        <a:lnSpc>
                          <a:spcPct val="115000"/>
                        </a:lnSpc>
                        <a:spcAft>
                          <a:spcPts val="1000"/>
                        </a:spcAft>
                        <a:buFont typeface="Symbol"/>
                        <a:buChar char=""/>
                      </a:pPr>
                      <a:r>
                        <a:rPr lang="en-ZA" sz="1800" dirty="0" smtClean="0">
                          <a:effectLst/>
                        </a:rPr>
                        <a:t>Cost </a:t>
                      </a:r>
                      <a:r>
                        <a:rPr lang="en-ZA" sz="1800" dirty="0">
                          <a:effectLst/>
                        </a:rPr>
                        <a:t>implication of the compliance with the </a:t>
                      </a:r>
                      <a:r>
                        <a:rPr lang="en-ZA" sz="1800" dirty="0" smtClean="0">
                          <a:effectLst/>
                        </a:rPr>
                        <a:t>MES</a:t>
                      </a:r>
                      <a:endParaRPr lang="en-ZA" sz="1800" dirty="0">
                        <a:effectLst/>
                        <a:latin typeface="Times New Roman"/>
                      </a:endParaRPr>
                    </a:p>
                  </a:txBody>
                  <a:tcPr marL="0" marR="0" marT="0" marB="0"/>
                </a:tc>
                <a:tc>
                  <a:txBody>
                    <a:bodyPr/>
                    <a:lstStyle/>
                    <a:p>
                      <a:pPr marL="93345" marR="86995" algn="l">
                        <a:lnSpc>
                          <a:spcPct val="115000"/>
                        </a:lnSpc>
                        <a:spcAft>
                          <a:spcPts val="1000"/>
                        </a:spcAft>
                      </a:pPr>
                      <a:r>
                        <a:rPr lang="en-US" sz="1800">
                          <a:effectLst/>
                        </a:rPr>
                        <a:t>PM: 100 from 01 April 2015 with monthly averaging until 31 December 2015 and daily averaging thereafter.</a:t>
                      </a:r>
                      <a:endParaRPr lang="en-ZA" sz="1800">
                        <a:effectLst/>
                        <a:latin typeface="Times New Roman"/>
                      </a:endParaRPr>
                    </a:p>
                  </a:txBody>
                  <a:tcPr marL="0" marR="0" marT="0" marB="0"/>
                </a:tc>
              </a:tr>
              <a:tr h="766295">
                <a:tc vMerge="1">
                  <a:txBody>
                    <a:bodyPr/>
                    <a:lstStyle/>
                    <a:p>
                      <a:endParaRPr lang="en-ZA"/>
                    </a:p>
                  </a:txBody>
                  <a:tcPr/>
                </a:tc>
                <a:tc vMerge="1">
                  <a:txBody>
                    <a:bodyPr/>
                    <a:lstStyle/>
                    <a:p>
                      <a:endParaRPr lang="en-ZA"/>
                    </a:p>
                  </a:txBody>
                  <a:tcPr/>
                </a:tc>
                <a:tc>
                  <a:txBody>
                    <a:bodyPr/>
                    <a:lstStyle/>
                    <a:p>
                      <a:pPr algn="l">
                        <a:spcAft>
                          <a:spcPts val="0"/>
                        </a:spcAft>
                      </a:pPr>
                      <a:r>
                        <a:rPr lang="en-US" sz="1800">
                          <a:effectLst/>
                        </a:rPr>
                        <a:t>SO</a:t>
                      </a:r>
                      <a:r>
                        <a:rPr lang="en-US" sz="1800" baseline="-25000">
                          <a:effectLst/>
                        </a:rPr>
                        <a:t>2</a:t>
                      </a:r>
                      <a:endParaRPr lang="en-ZA" sz="1800">
                        <a:effectLst/>
                        <a:latin typeface="Times New Roman"/>
                        <a:ea typeface="Times New Roman"/>
                      </a:endParaRPr>
                    </a:p>
                  </a:txBody>
                  <a:tcPr marL="59755" marR="59755" marT="8299" marB="0"/>
                </a:tc>
                <a:tc vMerge="1">
                  <a:txBody>
                    <a:bodyPr/>
                    <a:lstStyle/>
                    <a:p>
                      <a:endParaRPr lang="en-ZA"/>
                    </a:p>
                  </a:txBody>
                  <a:tcPr/>
                </a:tc>
                <a:tc>
                  <a:txBody>
                    <a:bodyPr/>
                    <a:lstStyle/>
                    <a:p>
                      <a:pPr marL="93345" marR="86995" algn="l">
                        <a:spcAft>
                          <a:spcPts val="0"/>
                        </a:spcAft>
                      </a:pPr>
                      <a:r>
                        <a:rPr lang="en-US" sz="1800">
                          <a:effectLst/>
                        </a:rPr>
                        <a:t>Granted from 2020-2025: Limit SO2: 2500</a:t>
                      </a:r>
                      <a:endParaRPr lang="en-ZA" sz="1800">
                        <a:effectLst/>
                        <a:latin typeface="Times New Roman"/>
                        <a:ea typeface="Times New Roman"/>
                      </a:endParaRPr>
                    </a:p>
                  </a:txBody>
                  <a:tcPr marL="0" marR="0" marT="0" marB="0"/>
                </a:tc>
              </a:tr>
              <a:tr h="2257627">
                <a:tc vMerge="1">
                  <a:txBody>
                    <a:bodyPr/>
                    <a:lstStyle/>
                    <a:p>
                      <a:endParaRPr lang="en-ZA"/>
                    </a:p>
                  </a:txBody>
                  <a:tcPr/>
                </a:tc>
                <a:tc vMerge="1">
                  <a:txBody>
                    <a:bodyPr/>
                    <a:lstStyle/>
                    <a:p>
                      <a:endParaRPr lang="en-ZA"/>
                    </a:p>
                  </a:txBody>
                  <a:tcPr/>
                </a:tc>
                <a:tc>
                  <a:txBody>
                    <a:bodyPr/>
                    <a:lstStyle/>
                    <a:p>
                      <a:pPr algn="l">
                        <a:spcAft>
                          <a:spcPts val="0"/>
                        </a:spcAft>
                      </a:pPr>
                      <a:r>
                        <a:rPr lang="en-US" sz="1800">
                          <a:effectLst/>
                        </a:rPr>
                        <a:t>NOx</a:t>
                      </a:r>
                      <a:endParaRPr lang="en-ZA" sz="1800">
                        <a:effectLst/>
                        <a:latin typeface="Times New Roman"/>
                        <a:ea typeface="Times New Roman"/>
                      </a:endParaRPr>
                    </a:p>
                  </a:txBody>
                  <a:tcPr marL="59755" marR="59755" marT="8299" marB="0"/>
                </a:tc>
                <a:tc vMerge="1">
                  <a:txBody>
                    <a:bodyPr/>
                    <a:lstStyle/>
                    <a:p>
                      <a:endParaRPr lang="en-ZA"/>
                    </a:p>
                  </a:txBody>
                  <a:tcPr/>
                </a:tc>
                <a:tc>
                  <a:txBody>
                    <a:bodyPr/>
                    <a:lstStyle/>
                    <a:p>
                      <a:pPr marL="93345" marR="86995" algn="l">
                        <a:spcAft>
                          <a:spcPts val="0"/>
                        </a:spcAft>
                      </a:pPr>
                      <a:r>
                        <a:rPr lang="en-US" sz="1800" dirty="0">
                          <a:effectLst/>
                        </a:rPr>
                        <a:t>Granted from 2020-2025 NOX Limit: 1100</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6849914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8294913" cy="614149"/>
          </a:xfrm>
        </p:spPr>
        <p:txBody>
          <a:bodyPr/>
          <a:lstStyle/>
          <a:p>
            <a:r>
              <a:rPr lang="en-ZA" sz="2800" b="1" dirty="0" smtClean="0">
                <a:solidFill>
                  <a:schemeClr val="bg1"/>
                </a:solidFill>
              </a:rPr>
              <a:t>Eskom </a:t>
            </a:r>
            <a:r>
              <a:rPr lang="en-ZA" sz="2800" b="1" dirty="0" err="1" smtClean="0">
                <a:solidFill>
                  <a:schemeClr val="bg1"/>
                </a:solidFill>
              </a:rPr>
              <a:t>Lethabo</a:t>
            </a:r>
            <a:r>
              <a:rPr lang="en-ZA" sz="2800" b="1" dirty="0" smtClean="0">
                <a:solidFill>
                  <a:schemeClr val="bg1"/>
                </a:solidFill>
              </a:rPr>
              <a:t> Power Station, </a:t>
            </a:r>
            <a:r>
              <a:rPr lang="en-ZA" sz="2800" b="1" dirty="0" err="1" smtClean="0">
                <a:solidFill>
                  <a:schemeClr val="bg1"/>
                </a:solidFill>
              </a:rPr>
              <a:t>Fezile</a:t>
            </a:r>
            <a:r>
              <a:rPr lang="en-ZA" sz="2800" b="1" dirty="0" smtClean="0">
                <a:solidFill>
                  <a:schemeClr val="bg1"/>
                </a:solidFill>
              </a:rPr>
              <a:t> </a:t>
            </a:r>
            <a:r>
              <a:rPr lang="en-ZA" sz="2800" b="1" dirty="0" err="1" smtClean="0">
                <a:solidFill>
                  <a:schemeClr val="bg1"/>
                </a:solidFill>
              </a:rPr>
              <a:t>Dabi</a:t>
            </a:r>
            <a:r>
              <a:rPr lang="en-ZA" sz="2800" b="1" dirty="0" smtClean="0">
                <a:solidFill>
                  <a:schemeClr val="bg1"/>
                </a:solidFill>
              </a:rPr>
              <a:t> DM</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629525048"/>
              </p:ext>
            </p:extLst>
          </p:nvPr>
        </p:nvGraphicFramePr>
        <p:xfrm>
          <a:off x="290945" y="807525"/>
          <a:ext cx="8603672" cy="5850336"/>
        </p:xfrm>
        <a:graphic>
          <a:graphicData uri="http://schemas.openxmlformats.org/drawingml/2006/table">
            <a:tbl>
              <a:tblPr firstRow="1" firstCol="1" bandRow="1">
                <a:tableStyleId>{BC89EF96-8CEA-46FF-86C4-4CE0E7609802}</a:tableStyleId>
              </a:tblPr>
              <a:tblGrid>
                <a:gridCol w="1692234"/>
                <a:gridCol w="961902"/>
                <a:gridCol w="1072549"/>
                <a:gridCol w="2870512"/>
                <a:gridCol w="2006475"/>
              </a:tblGrid>
              <a:tr h="525498">
                <a:tc>
                  <a:txBody>
                    <a:bodyPr/>
                    <a:lstStyle/>
                    <a:p>
                      <a:pPr algn="l">
                        <a:spcAft>
                          <a:spcPts val="0"/>
                        </a:spcAft>
                      </a:pPr>
                      <a:r>
                        <a:rPr lang="en-US" sz="1800" dirty="0">
                          <a:effectLst/>
                        </a:rPr>
                        <a:t>Category</a:t>
                      </a:r>
                      <a:endParaRPr lang="en-ZA" sz="1800" dirty="0">
                        <a:effectLst/>
                        <a:latin typeface="Times New Roman"/>
                        <a:ea typeface="Times New Roman"/>
                      </a:endParaRPr>
                    </a:p>
                  </a:txBody>
                  <a:tcPr marL="55882" marR="55882" marT="8299" marB="0"/>
                </a:tc>
                <a:tc>
                  <a:txBody>
                    <a:bodyPr/>
                    <a:lstStyle/>
                    <a:p>
                      <a:pPr algn="l">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55882" marR="55882" marT="8299" marB="0"/>
                </a:tc>
                <a:tc>
                  <a:txBody>
                    <a:bodyPr/>
                    <a:lstStyle/>
                    <a:p>
                      <a:pPr algn="l">
                        <a:spcAft>
                          <a:spcPts val="0"/>
                        </a:spcAft>
                      </a:pPr>
                      <a:r>
                        <a:rPr lang="en-US" sz="1800">
                          <a:effectLst/>
                        </a:rPr>
                        <a:t>Pollutant</a:t>
                      </a:r>
                      <a:endParaRPr lang="en-ZA" sz="1800">
                        <a:effectLst/>
                        <a:latin typeface="Times New Roman"/>
                        <a:ea typeface="Times New Roman"/>
                      </a:endParaRPr>
                    </a:p>
                  </a:txBody>
                  <a:tcPr marL="55882" marR="55882" marT="8299" marB="0"/>
                </a:tc>
                <a:tc>
                  <a:txBody>
                    <a:bodyPr/>
                    <a:lstStyle/>
                    <a:p>
                      <a:pPr algn="l">
                        <a:spcAft>
                          <a:spcPts val="0"/>
                        </a:spcAft>
                      </a:pPr>
                      <a:r>
                        <a:rPr lang="en-US" sz="1800">
                          <a:effectLst/>
                        </a:rPr>
                        <a:t>Justification &amp; Reasons for Postponement Application</a:t>
                      </a:r>
                      <a:endParaRPr lang="en-ZA" sz="1800">
                        <a:effectLst/>
                        <a:latin typeface="Times New Roman"/>
                        <a:ea typeface="Times New Roman"/>
                      </a:endParaRPr>
                    </a:p>
                  </a:txBody>
                  <a:tcPr marL="0" marR="0" marT="0" marB="0"/>
                </a:tc>
                <a:tc>
                  <a:txBody>
                    <a:bodyPr/>
                    <a:lstStyle/>
                    <a:p>
                      <a:pPr algn="l">
                        <a:spcAft>
                          <a:spcPts val="0"/>
                        </a:spcAft>
                      </a:pPr>
                      <a:r>
                        <a:rPr lang="en-US" sz="1800" dirty="0">
                          <a:effectLst/>
                        </a:rPr>
                        <a:t>Decision</a:t>
                      </a:r>
                      <a:endParaRPr lang="en-ZA" sz="1800" dirty="0">
                        <a:effectLst/>
                        <a:latin typeface="Times New Roman"/>
                        <a:ea typeface="Times New Roman"/>
                      </a:endParaRPr>
                    </a:p>
                  </a:txBody>
                  <a:tcPr marL="0" marR="0" marT="0" marB="0"/>
                </a:tc>
              </a:tr>
              <a:tr h="2064741">
                <a:tc rowSpan="3">
                  <a:txBody>
                    <a:bodyPr/>
                    <a:lstStyle/>
                    <a:p>
                      <a:pPr algn="l">
                        <a:spcAft>
                          <a:spcPts val="0"/>
                        </a:spcAft>
                      </a:pPr>
                      <a:r>
                        <a:rPr lang="en-ZA" sz="1800" dirty="0">
                          <a:effectLst/>
                        </a:rPr>
                        <a:t>Subcategory 1.1: </a:t>
                      </a:r>
                      <a:r>
                        <a:rPr lang="en-US" sz="1800" dirty="0">
                          <a:effectLst/>
                        </a:rPr>
                        <a:t>Solid Fuel </a:t>
                      </a:r>
                      <a:r>
                        <a:rPr lang="en-US" sz="1800" dirty="0" smtClean="0">
                          <a:effectLst/>
                        </a:rPr>
                        <a:t>Combustion Installation</a:t>
                      </a:r>
                      <a:endParaRPr lang="en-ZA" sz="1800" dirty="0">
                        <a:effectLst/>
                        <a:latin typeface="Times New Roman"/>
                        <a:ea typeface="Times New Roman"/>
                      </a:endParaRPr>
                    </a:p>
                  </a:txBody>
                  <a:tcPr marL="59755" marR="59755" marT="8299" marB="0"/>
                </a:tc>
                <a:tc rowSpan="3">
                  <a:txBody>
                    <a:bodyPr/>
                    <a:lstStyle/>
                    <a:p>
                      <a:pPr algn="l">
                        <a:spcAft>
                          <a:spcPts val="0"/>
                        </a:spcAft>
                      </a:pPr>
                      <a:r>
                        <a:rPr lang="en-US" sz="1800" dirty="0" smtClean="0">
                          <a:effectLst/>
                        </a:rPr>
                        <a:t>2015-20 </a:t>
                      </a:r>
                      <a:r>
                        <a:rPr lang="en-US" sz="1800" dirty="0">
                          <a:effectLst/>
                        </a:rPr>
                        <a:t>&amp;</a:t>
                      </a:r>
                      <a:endParaRPr lang="en-ZA" sz="1800" dirty="0">
                        <a:effectLst/>
                      </a:endParaRPr>
                    </a:p>
                    <a:p>
                      <a:pPr algn="l">
                        <a:spcAft>
                          <a:spcPts val="0"/>
                        </a:spcAft>
                      </a:pPr>
                      <a:r>
                        <a:rPr lang="en-US" sz="1800" dirty="0" smtClean="0">
                          <a:effectLst/>
                        </a:rPr>
                        <a:t>2020-25</a:t>
                      </a:r>
                      <a:endParaRPr lang="en-ZA" sz="1800" dirty="0">
                        <a:effectLst/>
                        <a:latin typeface="Times New Roman"/>
                        <a:ea typeface="Times New Roman"/>
                      </a:endParaRPr>
                    </a:p>
                  </a:txBody>
                  <a:tcPr marL="59755" marR="59755" marT="8299" marB="0"/>
                </a:tc>
                <a:tc>
                  <a:txBody>
                    <a:bodyPr/>
                    <a:lstStyle/>
                    <a:p>
                      <a:pPr algn="l">
                        <a:spcAft>
                          <a:spcPts val="0"/>
                        </a:spcAft>
                      </a:pPr>
                      <a:r>
                        <a:rPr lang="en-US" sz="1800">
                          <a:effectLst/>
                        </a:rPr>
                        <a:t>PM</a:t>
                      </a:r>
                      <a:endParaRPr lang="en-ZA" sz="1800">
                        <a:effectLst/>
                        <a:latin typeface="Times New Roman"/>
                        <a:ea typeface="Times New Roman"/>
                      </a:endParaRPr>
                    </a:p>
                  </a:txBody>
                  <a:tcPr marL="59755" marR="59755" marT="8299" marB="0"/>
                </a:tc>
                <a:tc rowSpan="3">
                  <a:txBody>
                    <a:bodyPr/>
                    <a:lstStyle/>
                    <a:p>
                      <a:pPr marL="342900" marR="86995" lvl="0" indent="-342900" algn="l">
                        <a:lnSpc>
                          <a:spcPct val="115000"/>
                        </a:lnSpc>
                        <a:spcAft>
                          <a:spcPts val="1000"/>
                        </a:spcAft>
                        <a:buFont typeface="Symbol"/>
                        <a:buChar char=""/>
                      </a:pPr>
                      <a:r>
                        <a:rPr lang="en-ZA" sz="1800" dirty="0">
                          <a:effectLst/>
                        </a:rPr>
                        <a:t>Water </a:t>
                      </a:r>
                      <a:r>
                        <a:rPr lang="en-ZA" sz="1800" dirty="0" smtClean="0">
                          <a:effectLst/>
                        </a:rPr>
                        <a:t>availability</a:t>
                      </a:r>
                    </a:p>
                    <a:p>
                      <a:pPr marL="342900" marR="86995" lvl="0" indent="-342900" algn="l">
                        <a:lnSpc>
                          <a:spcPct val="115000"/>
                        </a:lnSpc>
                        <a:spcAft>
                          <a:spcPts val="1000"/>
                        </a:spcAft>
                        <a:buFont typeface="Symbol"/>
                        <a:buChar char=""/>
                      </a:pPr>
                      <a:r>
                        <a:rPr lang="en-ZA" sz="1800" dirty="0" smtClean="0">
                          <a:effectLst/>
                        </a:rPr>
                        <a:t>Environmental </a:t>
                      </a:r>
                      <a:r>
                        <a:rPr lang="en-ZA" sz="1800" dirty="0">
                          <a:effectLst/>
                        </a:rPr>
                        <a:t>implications of </a:t>
                      </a:r>
                      <a:r>
                        <a:rPr lang="en-ZA" sz="1800" dirty="0" smtClean="0">
                          <a:effectLst/>
                        </a:rPr>
                        <a:t>FGD</a:t>
                      </a:r>
                    </a:p>
                    <a:p>
                      <a:pPr marL="342900" marR="86995" lvl="0" indent="-342900" algn="l">
                        <a:lnSpc>
                          <a:spcPct val="115000"/>
                        </a:lnSpc>
                        <a:spcAft>
                          <a:spcPts val="1000"/>
                        </a:spcAft>
                        <a:buFont typeface="Symbol"/>
                        <a:buChar char=""/>
                      </a:pPr>
                      <a:r>
                        <a:rPr lang="en-ZA" sz="1800" dirty="0" smtClean="0">
                          <a:effectLst/>
                        </a:rPr>
                        <a:t>Impact </a:t>
                      </a:r>
                      <a:r>
                        <a:rPr lang="en-ZA" sz="1800" dirty="0">
                          <a:effectLst/>
                        </a:rPr>
                        <a:t>on ambient air </a:t>
                      </a:r>
                      <a:r>
                        <a:rPr lang="en-ZA" sz="1800" dirty="0" smtClean="0">
                          <a:effectLst/>
                        </a:rPr>
                        <a:t>quality</a:t>
                      </a:r>
                    </a:p>
                    <a:p>
                      <a:pPr marL="342900" marR="86995" lvl="0" indent="-342900" algn="l">
                        <a:lnSpc>
                          <a:spcPct val="115000"/>
                        </a:lnSpc>
                        <a:spcAft>
                          <a:spcPts val="1000"/>
                        </a:spcAft>
                        <a:buFont typeface="Symbol"/>
                        <a:buChar char=""/>
                      </a:pPr>
                      <a:r>
                        <a:rPr lang="en-ZA" sz="1800" dirty="0" smtClean="0">
                          <a:effectLst/>
                        </a:rPr>
                        <a:t>Cost </a:t>
                      </a:r>
                      <a:r>
                        <a:rPr lang="en-ZA" sz="1800" dirty="0">
                          <a:effectLst/>
                        </a:rPr>
                        <a:t>implication of the compliance with the </a:t>
                      </a:r>
                      <a:r>
                        <a:rPr lang="en-ZA" sz="1800" dirty="0" smtClean="0">
                          <a:effectLst/>
                        </a:rPr>
                        <a:t>MES</a:t>
                      </a:r>
                      <a:endParaRPr lang="en-ZA" sz="1800" dirty="0">
                        <a:effectLst/>
                        <a:latin typeface="Times New Roman"/>
                      </a:endParaRPr>
                    </a:p>
                  </a:txBody>
                  <a:tcPr marL="0" marR="0" marT="0" marB="0"/>
                </a:tc>
                <a:tc>
                  <a:txBody>
                    <a:bodyPr/>
                    <a:lstStyle/>
                    <a:p>
                      <a:pPr marL="93345" marR="86995" algn="l">
                        <a:lnSpc>
                          <a:spcPct val="115000"/>
                        </a:lnSpc>
                        <a:spcAft>
                          <a:spcPts val="1000"/>
                        </a:spcAft>
                      </a:pPr>
                      <a:r>
                        <a:rPr lang="en-US" sz="1800">
                          <a:effectLst/>
                        </a:rPr>
                        <a:t>PM: 100 from 01 April 2015 with monthly averaging until 31 December 2015 and daily averaging thereafter.</a:t>
                      </a:r>
                      <a:endParaRPr lang="en-ZA" sz="1800">
                        <a:effectLst/>
                        <a:latin typeface="Times New Roman"/>
                      </a:endParaRPr>
                    </a:p>
                  </a:txBody>
                  <a:tcPr marL="0" marR="0" marT="0" marB="0"/>
                </a:tc>
              </a:tr>
              <a:tr h="776502">
                <a:tc vMerge="1">
                  <a:txBody>
                    <a:bodyPr/>
                    <a:lstStyle/>
                    <a:p>
                      <a:endParaRPr lang="en-ZA"/>
                    </a:p>
                  </a:txBody>
                  <a:tcPr/>
                </a:tc>
                <a:tc vMerge="1">
                  <a:txBody>
                    <a:bodyPr/>
                    <a:lstStyle/>
                    <a:p>
                      <a:endParaRPr lang="en-ZA"/>
                    </a:p>
                  </a:txBody>
                  <a:tcPr/>
                </a:tc>
                <a:tc>
                  <a:txBody>
                    <a:bodyPr/>
                    <a:lstStyle/>
                    <a:p>
                      <a:pPr algn="l">
                        <a:spcAft>
                          <a:spcPts val="0"/>
                        </a:spcAft>
                      </a:pPr>
                      <a:r>
                        <a:rPr lang="en-US" sz="1800">
                          <a:effectLst/>
                        </a:rPr>
                        <a:t>SO</a:t>
                      </a:r>
                      <a:r>
                        <a:rPr lang="en-US" sz="1800" baseline="-25000">
                          <a:effectLst/>
                        </a:rPr>
                        <a:t>2</a:t>
                      </a:r>
                      <a:endParaRPr lang="en-ZA" sz="1800">
                        <a:effectLst/>
                        <a:latin typeface="Times New Roman"/>
                        <a:ea typeface="Times New Roman"/>
                      </a:endParaRPr>
                    </a:p>
                  </a:txBody>
                  <a:tcPr marL="59755" marR="59755" marT="8299" marB="0"/>
                </a:tc>
                <a:tc vMerge="1">
                  <a:txBody>
                    <a:bodyPr/>
                    <a:lstStyle/>
                    <a:p>
                      <a:endParaRPr lang="en-ZA"/>
                    </a:p>
                  </a:txBody>
                  <a:tcPr/>
                </a:tc>
                <a:tc>
                  <a:txBody>
                    <a:bodyPr/>
                    <a:lstStyle/>
                    <a:p>
                      <a:pPr marL="93345" marR="86995" algn="l">
                        <a:spcAft>
                          <a:spcPts val="0"/>
                        </a:spcAft>
                      </a:pPr>
                      <a:r>
                        <a:rPr lang="en-US" sz="1800">
                          <a:effectLst/>
                        </a:rPr>
                        <a:t>Granted from 2020-2025: Limit SO2: 2500</a:t>
                      </a:r>
                      <a:endParaRPr lang="en-ZA" sz="1800">
                        <a:effectLst/>
                        <a:latin typeface="Times New Roman"/>
                        <a:ea typeface="Times New Roman"/>
                      </a:endParaRPr>
                    </a:p>
                  </a:txBody>
                  <a:tcPr marL="0" marR="0" marT="0" marB="0"/>
                </a:tc>
              </a:tr>
              <a:tr h="2262161">
                <a:tc vMerge="1">
                  <a:txBody>
                    <a:bodyPr/>
                    <a:lstStyle/>
                    <a:p>
                      <a:endParaRPr lang="en-ZA"/>
                    </a:p>
                  </a:txBody>
                  <a:tcPr/>
                </a:tc>
                <a:tc vMerge="1">
                  <a:txBody>
                    <a:bodyPr/>
                    <a:lstStyle/>
                    <a:p>
                      <a:endParaRPr lang="en-ZA"/>
                    </a:p>
                  </a:txBody>
                  <a:tcPr/>
                </a:tc>
                <a:tc>
                  <a:txBody>
                    <a:bodyPr/>
                    <a:lstStyle/>
                    <a:p>
                      <a:pPr algn="l">
                        <a:spcAft>
                          <a:spcPts val="0"/>
                        </a:spcAft>
                      </a:pPr>
                      <a:r>
                        <a:rPr lang="en-US" sz="1800">
                          <a:effectLst/>
                        </a:rPr>
                        <a:t>NOx</a:t>
                      </a:r>
                      <a:endParaRPr lang="en-ZA" sz="1800">
                        <a:effectLst/>
                        <a:latin typeface="Times New Roman"/>
                        <a:ea typeface="Times New Roman"/>
                      </a:endParaRPr>
                    </a:p>
                  </a:txBody>
                  <a:tcPr marL="59755" marR="59755" marT="8299" marB="0"/>
                </a:tc>
                <a:tc vMerge="1">
                  <a:txBody>
                    <a:bodyPr/>
                    <a:lstStyle/>
                    <a:p>
                      <a:endParaRPr lang="en-ZA"/>
                    </a:p>
                  </a:txBody>
                  <a:tcPr/>
                </a:tc>
                <a:tc>
                  <a:txBody>
                    <a:bodyPr/>
                    <a:lstStyle/>
                    <a:p>
                      <a:pPr marL="93345" marR="86995" algn="l">
                        <a:spcAft>
                          <a:spcPts val="0"/>
                        </a:spcAft>
                      </a:pPr>
                      <a:r>
                        <a:rPr lang="en-US" sz="1800" dirty="0">
                          <a:effectLst/>
                        </a:rPr>
                        <a:t>Granted from 2020-2025 NOX Limit: 1100</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23284457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8294913" cy="614149"/>
          </a:xfrm>
        </p:spPr>
        <p:txBody>
          <a:bodyPr/>
          <a:lstStyle/>
          <a:p>
            <a:r>
              <a:rPr lang="en-ZA" sz="2800" b="1" dirty="0" smtClean="0">
                <a:solidFill>
                  <a:schemeClr val="bg1"/>
                </a:solidFill>
              </a:rPr>
              <a:t>Eskom </a:t>
            </a:r>
            <a:r>
              <a:rPr lang="en-ZA" sz="2800" b="1" dirty="0" err="1" smtClean="0">
                <a:solidFill>
                  <a:schemeClr val="bg1"/>
                </a:solidFill>
              </a:rPr>
              <a:t>Matimba</a:t>
            </a:r>
            <a:r>
              <a:rPr lang="en-ZA" sz="2800" b="1" dirty="0" smtClean="0">
                <a:solidFill>
                  <a:schemeClr val="bg1"/>
                </a:solidFill>
              </a:rPr>
              <a:t> Power Station, </a:t>
            </a:r>
            <a:r>
              <a:rPr lang="en-ZA" sz="2800" b="1" dirty="0" err="1" smtClean="0">
                <a:solidFill>
                  <a:schemeClr val="bg1"/>
                </a:solidFill>
              </a:rPr>
              <a:t>Gert</a:t>
            </a:r>
            <a:r>
              <a:rPr lang="en-ZA" sz="2800" b="1" dirty="0" smtClean="0">
                <a:solidFill>
                  <a:schemeClr val="bg1"/>
                </a:solidFill>
              </a:rPr>
              <a:t> </a:t>
            </a:r>
            <a:r>
              <a:rPr lang="en-ZA" sz="2800" b="1" dirty="0" err="1" smtClean="0">
                <a:solidFill>
                  <a:schemeClr val="bg1"/>
                </a:solidFill>
              </a:rPr>
              <a:t>Sibande</a:t>
            </a:r>
            <a:r>
              <a:rPr lang="en-ZA" sz="2800" b="1" dirty="0" smtClean="0">
                <a:solidFill>
                  <a:schemeClr val="bg1"/>
                </a:solidFill>
              </a:rPr>
              <a:t> DM</a:t>
            </a:r>
            <a:endParaRPr lang="en-ZA" sz="2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178205"/>
              </p:ext>
            </p:extLst>
          </p:nvPr>
        </p:nvGraphicFramePr>
        <p:xfrm>
          <a:off x="213757" y="783774"/>
          <a:ext cx="8799614" cy="6014248"/>
        </p:xfrm>
        <a:graphic>
          <a:graphicData uri="http://schemas.openxmlformats.org/drawingml/2006/table">
            <a:tbl>
              <a:tblPr firstRow="1" firstCol="1" bandRow="1">
                <a:tableStyleId>{BC89EF96-8CEA-46FF-86C4-4CE0E7609802}</a:tableStyleId>
              </a:tblPr>
              <a:tblGrid>
                <a:gridCol w="1757547"/>
                <a:gridCol w="950026"/>
                <a:gridCol w="1090653"/>
                <a:gridCol w="3028226"/>
                <a:gridCol w="1973162"/>
              </a:tblGrid>
              <a:tr h="716648">
                <a:tc>
                  <a:txBody>
                    <a:bodyPr/>
                    <a:lstStyle/>
                    <a:p>
                      <a:pPr algn="l">
                        <a:spcAft>
                          <a:spcPts val="0"/>
                        </a:spcAft>
                      </a:pPr>
                      <a:r>
                        <a:rPr lang="en-US" sz="1800" dirty="0">
                          <a:effectLst/>
                        </a:rPr>
                        <a:t>Category</a:t>
                      </a:r>
                      <a:endParaRPr lang="en-ZA" sz="1800" dirty="0">
                        <a:effectLst/>
                        <a:latin typeface="Times New Roman"/>
                        <a:ea typeface="Times New Roman"/>
                      </a:endParaRPr>
                    </a:p>
                  </a:txBody>
                  <a:tcPr marL="55882" marR="55882" marT="8299" marB="0"/>
                </a:tc>
                <a:tc>
                  <a:txBody>
                    <a:bodyPr/>
                    <a:lstStyle/>
                    <a:p>
                      <a:pPr algn="l">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55882" marR="55882" marT="8299" marB="0"/>
                </a:tc>
                <a:tc>
                  <a:txBody>
                    <a:bodyPr/>
                    <a:lstStyle/>
                    <a:p>
                      <a:pPr algn="l">
                        <a:spcAft>
                          <a:spcPts val="0"/>
                        </a:spcAft>
                      </a:pPr>
                      <a:r>
                        <a:rPr lang="en-US" sz="1800">
                          <a:effectLst/>
                        </a:rPr>
                        <a:t>Pollutant</a:t>
                      </a:r>
                      <a:endParaRPr lang="en-ZA" sz="1800">
                        <a:effectLst/>
                        <a:latin typeface="Times New Roman"/>
                        <a:ea typeface="Times New Roman"/>
                      </a:endParaRPr>
                    </a:p>
                  </a:txBody>
                  <a:tcPr marL="55882" marR="55882" marT="8299" marB="0"/>
                </a:tc>
                <a:tc>
                  <a:txBody>
                    <a:bodyPr/>
                    <a:lstStyle/>
                    <a:p>
                      <a:pPr algn="l">
                        <a:spcAft>
                          <a:spcPts val="0"/>
                        </a:spcAft>
                      </a:pPr>
                      <a:r>
                        <a:rPr lang="en-US" sz="1800" dirty="0">
                          <a:effectLst/>
                        </a:rPr>
                        <a:t>Justification &amp; Reasons for Postponement Application</a:t>
                      </a:r>
                      <a:endParaRPr lang="en-ZA" sz="1800" dirty="0">
                        <a:effectLst/>
                        <a:latin typeface="Times New Roman"/>
                        <a:ea typeface="Times New Roman"/>
                      </a:endParaRPr>
                    </a:p>
                  </a:txBody>
                  <a:tcPr marL="0" marR="0" marT="0" marB="0"/>
                </a:tc>
                <a:tc>
                  <a:txBody>
                    <a:bodyPr/>
                    <a:lstStyle/>
                    <a:p>
                      <a:pPr algn="l">
                        <a:spcAft>
                          <a:spcPts val="0"/>
                        </a:spcAft>
                      </a:pPr>
                      <a:r>
                        <a:rPr lang="en-US" sz="1800">
                          <a:effectLst/>
                        </a:rPr>
                        <a:t>Decision</a:t>
                      </a:r>
                      <a:endParaRPr lang="en-ZA" sz="1800">
                        <a:effectLst/>
                        <a:latin typeface="Times New Roman"/>
                        <a:ea typeface="Times New Roman"/>
                      </a:endParaRPr>
                    </a:p>
                  </a:txBody>
                  <a:tcPr marL="0" marR="0" marT="0" marB="0"/>
                </a:tc>
              </a:tr>
              <a:tr h="2382788">
                <a:tc rowSpan="3">
                  <a:txBody>
                    <a:bodyPr/>
                    <a:lstStyle/>
                    <a:p>
                      <a:pPr algn="l">
                        <a:spcAft>
                          <a:spcPts val="0"/>
                        </a:spcAft>
                      </a:pPr>
                      <a:r>
                        <a:rPr lang="en-ZA" sz="1800">
                          <a:effectLst/>
                        </a:rPr>
                        <a:t>Subcategory 1.1: </a:t>
                      </a:r>
                      <a:r>
                        <a:rPr lang="en-US" sz="1800">
                          <a:effectLst/>
                        </a:rPr>
                        <a:t>Solid Fuel Burning Appliances</a:t>
                      </a:r>
                      <a:endParaRPr lang="en-ZA" sz="1800">
                        <a:effectLst/>
                        <a:latin typeface="Times New Roman"/>
                        <a:ea typeface="Times New Roman"/>
                      </a:endParaRPr>
                    </a:p>
                  </a:txBody>
                  <a:tcPr marL="59755" marR="59755" marT="8299" marB="0"/>
                </a:tc>
                <a:tc rowSpan="3">
                  <a:txBody>
                    <a:bodyPr/>
                    <a:lstStyle/>
                    <a:p>
                      <a:pPr algn="l">
                        <a:spcAft>
                          <a:spcPts val="0"/>
                        </a:spcAft>
                      </a:pPr>
                      <a:r>
                        <a:rPr lang="en-US" sz="1800" dirty="0" smtClean="0">
                          <a:effectLst/>
                        </a:rPr>
                        <a:t>2015-20</a:t>
                      </a:r>
                      <a:endParaRPr lang="en-ZA" sz="1800" dirty="0">
                        <a:effectLst/>
                        <a:latin typeface="Times New Roman"/>
                        <a:ea typeface="Times New Roman"/>
                      </a:endParaRPr>
                    </a:p>
                  </a:txBody>
                  <a:tcPr marL="59755" marR="59755" marT="8299" marB="0"/>
                </a:tc>
                <a:tc>
                  <a:txBody>
                    <a:bodyPr/>
                    <a:lstStyle/>
                    <a:p>
                      <a:pPr algn="l">
                        <a:spcAft>
                          <a:spcPts val="0"/>
                        </a:spcAft>
                      </a:pPr>
                      <a:r>
                        <a:rPr lang="en-US" sz="1800">
                          <a:effectLst/>
                        </a:rPr>
                        <a:t>PM</a:t>
                      </a:r>
                      <a:endParaRPr lang="en-ZA" sz="1800">
                        <a:effectLst/>
                        <a:latin typeface="Times New Roman"/>
                        <a:ea typeface="Times New Roman"/>
                      </a:endParaRPr>
                    </a:p>
                  </a:txBody>
                  <a:tcPr marL="59755" marR="59755" marT="8299" marB="0"/>
                </a:tc>
                <a:tc rowSpan="3">
                  <a:txBody>
                    <a:bodyPr/>
                    <a:lstStyle/>
                    <a:p>
                      <a:pPr marL="342900" marR="86360" lvl="0" indent="-342900" algn="l">
                        <a:lnSpc>
                          <a:spcPct val="115000"/>
                        </a:lnSpc>
                        <a:spcAft>
                          <a:spcPts val="1000"/>
                        </a:spcAft>
                        <a:buFont typeface="Symbol"/>
                        <a:buChar char=""/>
                      </a:pPr>
                      <a:r>
                        <a:rPr lang="en-ZA" sz="1800" dirty="0">
                          <a:effectLst/>
                        </a:rPr>
                        <a:t>Water </a:t>
                      </a:r>
                      <a:r>
                        <a:rPr lang="en-ZA" sz="1800" dirty="0" smtClean="0">
                          <a:effectLst/>
                        </a:rPr>
                        <a:t>availability</a:t>
                      </a:r>
                      <a:endParaRPr lang="en-ZA" sz="1800" dirty="0">
                        <a:effectLst/>
                      </a:endParaRPr>
                    </a:p>
                    <a:p>
                      <a:pPr marL="342900" marR="86360" lvl="0" indent="-342900" algn="l">
                        <a:lnSpc>
                          <a:spcPct val="115000"/>
                        </a:lnSpc>
                        <a:spcAft>
                          <a:spcPts val="1000"/>
                        </a:spcAft>
                        <a:buFont typeface="Symbol"/>
                        <a:buChar char=""/>
                      </a:pPr>
                      <a:r>
                        <a:rPr lang="en-ZA" sz="1800" dirty="0">
                          <a:effectLst/>
                        </a:rPr>
                        <a:t>Environmental implications of </a:t>
                      </a:r>
                      <a:r>
                        <a:rPr lang="en-ZA" sz="1800" dirty="0" smtClean="0">
                          <a:effectLst/>
                        </a:rPr>
                        <a:t>FGD</a:t>
                      </a:r>
                    </a:p>
                    <a:p>
                      <a:pPr marL="342900" marR="86360" lvl="0" indent="-342900" algn="l">
                        <a:lnSpc>
                          <a:spcPct val="115000"/>
                        </a:lnSpc>
                        <a:spcAft>
                          <a:spcPts val="1000"/>
                        </a:spcAft>
                        <a:buFont typeface="Symbol"/>
                        <a:buChar char=""/>
                      </a:pPr>
                      <a:r>
                        <a:rPr lang="en-ZA" sz="1800" dirty="0" smtClean="0">
                          <a:effectLst/>
                        </a:rPr>
                        <a:t>Impact </a:t>
                      </a:r>
                      <a:r>
                        <a:rPr lang="en-ZA" sz="1800" dirty="0">
                          <a:effectLst/>
                        </a:rPr>
                        <a:t>on ambient air </a:t>
                      </a:r>
                      <a:r>
                        <a:rPr lang="en-ZA" sz="1800" dirty="0" smtClean="0">
                          <a:effectLst/>
                        </a:rPr>
                        <a:t>quality</a:t>
                      </a:r>
                    </a:p>
                    <a:p>
                      <a:pPr marL="342900" marR="86360" lvl="0" indent="-342900" algn="l">
                        <a:lnSpc>
                          <a:spcPct val="115000"/>
                        </a:lnSpc>
                        <a:spcAft>
                          <a:spcPts val="1000"/>
                        </a:spcAft>
                        <a:buFont typeface="Symbol"/>
                        <a:buChar char=""/>
                      </a:pPr>
                      <a:r>
                        <a:rPr lang="en-ZA" sz="1800" dirty="0" smtClean="0">
                          <a:effectLst/>
                        </a:rPr>
                        <a:t>Cost </a:t>
                      </a:r>
                      <a:r>
                        <a:rPr lang="en-ZA" sz="1800" dirty="0">
                          <a:effectLst/>
                        </a:rPr>
                        <a:t>implication of the compliance with the </a:t>
                      </a:r>
                      <a:r>
                        <a:rPr lang="en-ZA" sz="1800" dirty="0" smtClean="0">
                          <a:effectLst/>
                        </a:rPr>
                        <a:t>MES</a:t>
                      </a:r>
                      <a:endParaRPr lang="en-ZA" sz="1800" dirty="0">
                        <a:effectLst/>
                        <a:latin typeface="Times New Roman"/>
                      </a:endParaRPr>
                    </a:p>
                  </a:txBody>
                  <a:tcPr marL="0" marR="0" marT="0" marB="0"/>
                </a:tc>
                <a:tc>
                  <a:txBody>
                    <a:bodyPr/>
                    <a:lstStyle/>
                    <a:p>
                      <a:pPr marL="93345" marR="86995" algn="l">
                        <a:lnSpc>
                          <a:spcPct val="115000"/>
                        </a:lnSpc>
                        <a:spcAft>
                          <a:spcPts val="1000"/>
                        </a:spcAft>
                      </a:pPr>
                      <a:r>
                        <a:rPr lang="en-US" sz="1800">
                          <a:effectLst/>
                        </a:rPr>
                        <a:t>PM: Postponement declined because emission report indicate that the facility is able to comply with MES for old and new plant</a:t>
                      </a:r>
                      <a:endParaRPr lang="en-ZA" sz="1800">
                        <a:effectLst/>
                        <a:latin typeface="Times New Roman"/>
                      </a:endParaRPr>
                    </a:p>
                  </a:txBody>
                  <a:tcPr marL="0" marR="0" marT="0" marB="0"/>
                </a:tc>
              </a:tr>
              <a:tr h="1305339">
                <a:tc vMerge="1">
                  <a:txBody>
                    <a:bodyPr/>
                    <a:lstStyle/>
                    <a:p>
                      <a:endParaRPr lang="en-ZA"/>
                    </a:p>
                  </a:txBody>
                  <a:tcPr/>
                </a:tc>
                <a:tc vMerge="1">
                  <a:txBody>
                    <a:bodyPr/>
                    <a:lstStyle/>
                    <a:p>
                      <a:endParaRPr lang="en-ZA"/>
                    </a:p>
                  </a:txBody>
                  <a:tcPr/>
                </a:tc>
                <a:tc>
                  <a:txBody>
                    <a:bodyPr/>
                    <a:lstStyle/>
                    <a:p>
                      <a:pPr algn="l">
                        <a:spcAft>
                          <a:spcPts val="0"/>
                        </a:spcAft>
                      </a:pPr>
                      <a:r>
                        <a:rPr lang="en-US" sz="1800">
                          <a:effectLst/>
                        </a:rPr>
                        <a:t>SO</a:t>
                      </a:r>
                      <a:r>
                        <a:rPr lang="en-US" sz="1800" baseline="-25000">
                          <a:effectLst/>
                        </a:rPr>
                        <a:t>2</a:t>
                      </a:r>
                      <a:endParaRPr lang="en-ZA" sz="1800">
                        <a:effectLst/>
                        <a:latin typeface="Times New Roman"/>
                        <a:ea typeface="Times New Roman"/>
                      </a:endParaRPr>
                    </a:p>
                  </a:txBody>
                  <a:tcPr marL="59755" marR="59755" marT="8299" marB="0"/>
                </a:tc>
                <a:tc vMerge="1">
                  <a:txBody>
                    <a:bodyPr/>
                    <a:lstStyle/>
                    <a:p>
                      <a:endParaRPr lang="en-ZA"/>
                    </a:p>
                  </a:txBody>
                  <a:tcPr/>
                </a:tc>
                <a:tc>
                  <a:txBody>
                    <a:bodyPr/>
                    <a:lstStyle/>
                    <a:p>
                      <a:pPr marL="93345" marR="86995" algn="l">
                        <a:spcAft>
                          <a:spcPts val="0"/>
                        </a:spcAft>
                      </a:pPr>
                      <a:r>
                        <a:rPr lang="en-US" sz="1800">
                          <a:effectLst/>
                        </a:rPr>
                        <a:t>Granted for SO</a:t>
                      </a:r>
                      <a:r>
                        <a:rPr lang="en-US" sz="1800" baseline="-25000">
                          <a:effectLst/>
                        </a:rPr>
                        <a:t>2</a:t>
                      </a:r>
                      <a:r>
                        <a:rPr lang="en-US" sz="1800">
                          <a:effectLst/>
                        </a:rPr>
                        <a:t> from 2020-2025 with limit of 3500 and 500 on 01 April 2025</a:t>
                      </a:r>
                      <a:endParaRPr lang="en-ZA" sz="1800">
                        <a:effectLst/>
                        <a:latin typeface="Times New Roman"/>
                        <a:ea typeface="Times New Roman"/>
                      </a:endParaRPr>
                    </a:p>
                  </a:txBody>
                  <a:tcPr marL="0" marR="0" marT="0" marB="0"/>
                </a:tc>
              </a:tr>
              <a:tr h="1402256">
                <a:tc vMerge="1">
                  <a:txBody>
                    <a:bodyPr/>
                    <a:lstStyle/>
                    <a:p>
                      <a:endParaRPr lang="en-ZA"/>
                    </a:p>
                  </a:txBody>
                  <a:tcPr/>
                </a:tc>
                <a:tc vMerge="1">
                  <a:txBody>
                    <a:bodyPr/>
                    <a:lstStyle/>
                    <a:p>
                      <a:endParaRPr lang="en-ZA"/>
                    </a:p>
                  </a:txBody>
                  <a:tcPr/>
                </a:tc>
                <a:tc>
                  <a:txBody>
                    <a:bodyPr/>
                    <a:lstStyle/>
                    <a:p>
                      <a:pPr algn="l">
                        <a:spcAft>
                          <a:spcPts val="0"/>
                        </a:spcAft>
                      </a:pPr>
                      <a:r>
                        <a:rPr lang="en-US" sz="1800">
                          <a:effectLst/>
                        </a:rPr>
                        <a:t>NOx</a:t>
                      </a:r>
                      <a:r>
                        <a:rPr lang="en-US" sz="1800" kern="1200">
                          <a:effectLst/>
                        </a:rPr>
                        <a:t> </a:t>
                      </a:r>
                      <a:endParaRPr lang="en-ZA" sz="1800">
                        <a:effectLst/>
                        <a:latin typeface="Times New Roman"/>
                        <a:ea typeface="Times New Roman"/>
                      </a:endParaRPr>
                    </a:p>
                  </a:txBody>
                  <a:tcPr marL="59755" marR="59755" marT="8299" marB="0"/>
                </a:tc>
                <a:tc vMerge="1">
                  <a:txBody>
                    <a:bodyPr/>
                    <a:lstStyle/>
                    <a:p>
                      <a:endParaRPr lang="en-ZA"/>
                    </a:p>
                  </a:txBody>
                  <a:tcPr/>
                </a:tc>
                <a:tc>
                  <a:txBody>
                    <a:bodyPr/>
                    <a:lstStyle/>
                    <a:p>
                      <a:pPr marL="93345" marR="86995" algn="l">
                        <a:spcAft>
                          <a:spcPts val="0"/>
                        </a:spcAft>
                      </a:pPr>
                      <a:r>
                        <a:rPr lang="en-US" sz="1800" dirty="0">
                          <a:effectLst/>
                        </a:rPr>
                        <a:t>NOX: No decision is required due to compliance with legislated limits</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8544622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8294913" cy="614149"/>
          </a:xfrm>
        </p:spPr>
        <p:txBody>
          <a:bodyPr/>
          <a:lstStyle/>
          <a:p>
            <a:r>
              <a:rPr lang="en-ZA" sz="2800" b="1" dirty="0" smtClean="0">
                <a:solidFill>
                  <a:schemeClr val="bg1"/>
                </a:solidFill>
              </a:rPr>
              <a:t>Eskom </a:t>
            </a:r>
            <a:r>
              <a:rPr lang="en-ZA" sz="2800" b="1" dirty="0" err="1" smtClean="0">
                <a:solidFill>
                  <a:schemeClr val="bg1"/>
                </a:solidFill>
              </a:rPr>
              <a:t>Matla</a:t>
            </a:r>
            <a:r>
              <a:rPr lang="en-ZA" sz="2800" b="1" dirty="0" smtClean="0">
                <a:solidFill>
                  <a:schemeClr val="bg1"/>
                </a:solidFill>
              </a:rPr>
              <a:t> Power Station, Nkangala DM</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767881307"/>
              </p:ext>
            </p:extLst>
          </p:nvPr>
        </p:nvGraphicFramePr>
        <p:xfrm>
          <a:off x="237504" y="831275"/>
          <a:ext cx="8716490" cy="5718889"/>
        </p:xfrm>
        <a:graphic>
          <a:graphicData uri="http://schemas.openxmlformats.org/drawingml/2006/table">
            <a:tbl>
              <a:tblPr firstRow="1" firstCol="1" bandRow="1">
                <a:tableStyleId>{BC89EF96-8CEA-46FF-86C4-4CE0E7609802}</a:tableStyleId>
              </a:tblPr>
              <a:tblGrid>
                <a:gridCol w="2030683"/>
                <a:gridCol w="1187532"/>
                <a:gridCol w="1033154"/>
                <a:gridCol w="2450806"/>
                <a:gridCol w="2014315"/>
              </a:tblGrid>
              <a:tr h="759540">
                <a:tc>
                  <a:txBody>
                    <a:bodyPr/>
                    <a:lstStyle/>
                    <a:p>
                      <a:pPr algn="l">
                        <a:spcAft>
                          <a:spcPts val="0"/>
                        </a:spcAft>
                      </a:pPr>
                      <a:r>
                        <a:rPr lang="en-US" sz="1800" dirty="0">
                          <a:effectLst/>
                        </a:rPr>
                        <a:t>Category</a:t>
                      </a:r>
                      <a:endParaRPr lang="en-ZA" sz="1800" dirty="0">
                        <a:effectLst/>
                        <a:latin typeface="+mn-lt"/>
                        <a:ea typeface="Times New Roman"/>
                      </a:endParaRPr>
                    </a:p>
                  </a:txBody>
                  <a:tcPr marL="55882" marR="55882" marT="8299" marB="0" anchor="ctr"/>
                </a:tc>
                <a:tc>
                  <a:txBody>
                    <a:bodyPr/>
                    <a:lstStyle/>
                    <a:p>
                      <a:pPr algn="l">
                        <a:spcAft>
                          <a:spcPts val="0"/>
                        </a:spcAft>
                      </a:pPr>
                      <a:r>
                        <a:rPr lang="en-US" sz="1800" dirty="0" smtClean="0">
                          <a:effectLst/>
                        </a:rPr>
                        <a:t>Period </a:t>
                      </a:r>
                      <a:r>
                        <a:rPr lang="en-US" sz="1800" dirty="0">
                          <a:effectLst/>
                        </a:rPr>
                        <a:t>Sought</a:t>
                      </a:r>
                      <a:endParaRPr lang="en-ZA" sz="1800" dirty="0">
                        <a:effectLst/>
                        <a:latin typeface="+mn-lt"/>
                        <a:ea typeface="Times New Roman"/>
                      </a:endParaRPr>
                    </a:p>
                  </a:txBody>
                  <a:tcPr marL="55882" marR="55882" marT="8299" marB="0" anchor="ctr"/>
                </a:tc>
                <a:tc>
                  <a:txBody>
                    <a:bodyPr/>
                    <a:lstStyle/>
                    <a:p>
                      <a:pPr algn="l">
                        <a:spcAft>
                          <a:spcPts val="0"/>
                        </a:spcAft>
                      </a:pPr>
                      <a:r>
                        <a:rPr lang="en-US" sz="1800">
                          <a:effectLst/>
                        </a:rPr>
                        <a:t>Pollutant</a:t>
                      </a:r>
                      <a:endParaRPr lang="en-ZA" sz="1800">
                        <a:effectLst/>
                        <a:latin typeface="+mn-lt"/>
                        <a:ea typeface="Times New Roman"/>
                      </a:endParaRPr>
                    </a:p>
                  </a:txBody>
                  <a:tcPr marL="55882" marR="55882" marT="8299" marB="0" anchor="ctr"/>
                </a:tc>
                <a:tc>
                  <a:txBody>
                    <a:bodyPr/>
                    <a:lstStyle/>
                    <a:p>
                      <a:pPr algn="l">
                        <a:spcAft>
                          <a:spcPts val="0"/>
                        </a:spcAft>
                      </a:pPr>
                      <a:r>
                        <a:rPr lang="en-US" sz="1800">
                          <a:effectLst/>
                        </a:rPr>
                        <a:t>Justification &amp; Reasons for Postponement Application</a:t>
                      </a:r>
                      <a:endParaRPr lang="en-ZA" sz="1800">
                        <a:effectLst/>
                        <a:latin typeface="+mn-lt"/>
                        <a:ea typeface="Times New Roman"/>
                      </a:endParaRPr>
                    </a:p>
                  </a:txBody>
                  <a:tcPr marL="0" marR="0" marT="0" marB="0" anchor="ctr"/>
                </a:tc>
                <a:tc>
                  <a:txBody>
                    <a:bodyPr/>
                    <a:lstStyle/>
                    <a:p>
                      <a:pPr algn="l">
                        <a:spcAft>
                          <a:spcPts val="0"/>
                        </a:spcAft>
                      </a:pPr>
                      <a:r>
                        <a:rPr lang="en-US" sz="1800" dirty="0">
                          <a:effectLst/>
                        </a:rPr>
                        <a:t>Decision</a:t>
                      </a:r>
                      <a:endParaRPr lang="en-ZA" sz="1800" dirty="0">
                        <a:effectLst/>
                        <a:latin typeface="+mn-lt"/>
                        <a:ea typeface="Times New Roman"/>
                      </a:endParaRPr>
                    </a:p>
                  </a:txBody>
                  <a:tcPr marL="0" marR="0" marT="0" marB="0"/>
                </a:tc>
              </a:tr>
              <a:tr h="1438673">
                <a:tc rowSpan="3">
                  <a:txBody>
                    <a:bodyPr/>
                    <a:lstStyle/>
                    <a:p>
                      <a:pPr>
                        <a:spcAft>
                          <a:spcPts val="0"/>
                        </a:spcAft>
                      </a:pPr>
                      <a:r>
                        <a:rPr lang="en-ZA" sz="1800" dirty="0">
                          <a:effectLst/>
                        </a:rPr>
                        <a:t>Subcategory 1.1: </a:t>
                      </a:r>
                      <a:r>
                        <a:rPr lang="en-US" sz="1800" dirty="0">
                          <a:effectLst/>
                        </a:rPr>
                        <a:t>Solid Fuel </a:t>
                      </a:r>
                      <a:r>
                        <a:rPr lang="en-US" sz="1800" dirty="0" smtClean="0">
                          <a:effectLst/>
                        </a:rPr>
                        <a:t>Combustion Installation</a:t>
                      </a:r>
                      <a:endParaRPr lang="en-ZA" sz="1800" dirty="0">
                        <a:effectLst/>
                        <a:latin typeface="+mn-lt"/>
                        <a:ea typeface="Times New Roman"/>
                      </a:endParaRPr>
                    </a:p>
                  </a:txBody>
                  <a:tcPr marL="59755" marR="59755" marT="8299" marB="0"/>
                </a:tc>
                <a:tc rowSpan="3">
                  <a:txBody>
                    <a:bodyPr/>
                    <a:lstStyle/>
                    <a:p>
                      <a:pPr>
                        <a:spcAft>
                          <a:spcPts val="0"/>
                        </a:spcAft>
                      </a:pPr>
                      <a:r>
                        <a:rPr lang="en-US" sz="1800" dirty="0" smtClean="0">
                          <a:effectLst/>
                        </a:rPr>
                        <a:t>2015-20 &amp; 2020-25</a:t>
                      </a:r>
                      <a:endParaRPr lang="en-ZA" sz="1800" dirty="0">
                        <a:effectLst/>
                        <a:latin typeface="+mn-lt"/>
                        <a:ea typeface="Times New Roman"/>
                      </a:endParaRPr>
                    </a:p>
                  </a:txBody>
                  <a:tcPr marL="59755" marR="59755" marT="8299" marB="0"/>
                </a:tc>
                <a:tc>
                  <a:txBody>
                    <a:bodyPr/>
                    <a:lstStyle/>
                    <a:p>
                      <a:pPr>
                        <a:spcAft>
                          <a:spcPts val="0"/>
                        </a:spcAft>
                      </a:pPr>
                      <a:r>
                        <a:rPr lang="en-US" sz="1800">
                          <a:effectLst/>
                        </a:rPr>
                        <a:t>PM</a:t>
                      </a:r>
                      <a:endParaRPr lang="en-ZA" sz="1800">
                        <a:effectLst/>
                        <a:latin typeface="+mn-lt"/>
                        <a:ea typeface="Times New Roman"/>
                      </a:endParaRPr>
                    </a:p>
                  </a:txBody>
                  <a:tcPr marL="59755" marR="59755" marT="8299" marB="0"/>
                </a:tc>
                <a:tc rowSpan="3">
                  <a:txBody>
                    <a:bodyPr/>
                    <a:lstStyle/>
                    <a:p>
                      <a:pPr marL="342900" marR="86995" lvl="0" indent="-342900" algn="just">
                        <a:lnSpc>
                          <a:spcPct val="115000"/>
                        </a:lnSpc>
                        <a:spcAft>
                          <a:spcPts val="1000"/>
                        </a:spcAft>
                        <a:buFont typeface="Symbol"/>
                        <a:buChar char=""/>
                      </a:pPr>
                      <a:r>
                        <a:rPr lang="en-ZA" sz="1800" dirty="0">
                          <a:effectLst/>
                        </a:rPr>
                        <a:t>Water </a:t>
                      </a:r>
                      <a:r>
                        <a:rPr lang="en-ZA" sz="1800" dirty="0" smtClean="0">
                          <a:effectLst/>
                        </a:rPr>
                        <a:t>availability</a:t>
                      </a:r>
                      <a:endParaRPr lang="en-ZA" sz="1800" dirty="0">
                        <a:effectLst/>
                      </a:endParaRPr>
                    </a:p>
                    <a:p>
                      <a:pPr marL="342900" marR="86995" lvl="0" indent="-342900" algn="just">
                        <a:lnSpc>
                          <a:spcPct val="115000"/>
                        </a:lnSpc>
                        <a:spcAft>
                          <a:spcPts val="1000"/>
                        </a:spcAft>
                        <a:buFont typeface="Symbol"/>
                        <a:buChar char=""/>
                      </a:pPr>
                      <a:r>
                        <a:rPr lang="en-ZA" sz="1800" dirty="0">
                          <a:effectLst/>
                        </a:rPr>
                        <a:t>Environmental implications of </a:t>
                      </a:r>
                      <a:r>
                        <a:rPr lang="en-ZA" sz="1800" dirty="0" smtClean="0">
                          <a:effectLst/>
                        </a:rPr>
                        <a:t>FGD</a:t>
                      </a:r>
                    </a:p>
                    <a:p>
                      <a:pPr marL="342900" marR="86995" lvl="0" indent="-342900" algn="just">
                        <a:lnSpc>
                          <a:spcPct val="115000"/>
                        </a:lnSpc>
                        <a:spcAft>
                          <a:spcPts val="1000"/>
                        </a:spcAft>
                        <a:buFont typeface="Symbol"/>
                        <a:buChar char=""/>
                      </a:pPr>
                      <a:r>
                        <a:rPr lang="en-ZA" sz="1800" dirty="0" smtClean="0">
                          <a:effectLst/>
                        </a:rPr>
                        <a:t>Impact </a:t>
                      </a:r>
                      <a:r>
                        <a:rPr lang="en-ZA" sz="1800" dirty="0">
                          <a:effectLst/>
                        </a:rPr>
                        <a:t>on ambient air </a:t>
                      </a:r>
                      <a:r>
                        <a:rPr lang="en-ZA" sz="1800" dirty="0" smtClean="0">
                          <a:effectLst/>
                        </a:rPr>
                        <a:t>quality</a:t>
                      </a:r>
                    </a:p>
                    <a:p>
                      <a:pPr marL="342900" marR="86995" lvl="0" indent="-342900" algn="just">
                        <a:lnSpc>
                          <a:spcPct val="115000"/>
                        </a:lnSpc>
                        <a:spcAft>
                          <a:spcPts val="1000"/>
                        </a:spcAft>
                        <a:buFont typeface="Symbol"/>
                        <a:buChar char=""/>
                      </a:pPr>
                      <a:r>
                        <a:rPr lang="en-ZA" sz="1800" dirty="0" smtClean="0">
                          <a:effectLst/>
                        </a:rPr>
                        <a:t>Cost </a:t>
                      </a:r>
                      <a:r>
                        <a:rPr lang="en-ZA" sz="1800" dirty="0">
                          <a:effectLst/>
                        </a:rPr>
                        <a:t>implication of the compliance with the </a:t>
                      </a:r>
                      <a:r>
                        <a:rPr lang="en-ZA" sz="1800" dirty="0" smtClean="0">
                          <a:effectLst/>
                        </a:rPr>
                        <a:t>MES</a:t>
                      </a:r>
                      <a:endParaRPr lang="en-ZA" sz="1800" dirty="0">
                        <a:effectLst/>
                      </a:endParaRPr>
                    </a:p>
                    <a:p>
                      <a:pPr marL="342900" marR="86995" lvl="0" indent="-342900" algn="just">
                        <a:lnSpc>
                          <a:spcPct val="115000"/>
                        </a:lnSpc>
                        <a:spcAft>
                          <a:spcPts val="1000"/>
                        </a:spcAft>
                        <a:buFont typeface="Symbol"/>
                        <a:buChar char=""/>
                      </a:pPr>
                      <a:r>
                        <a:rPr lang="en-ZA" sz="1800" dirty="0">
                          <a:effectLst/>
                        </a:rPr>
                        <a:t>Age of power station: </a:t>
                      </a:r>
                      <a:r>
                        <a:rPr lang="en-ZA" sz="1800" dirty="0" smtClean="0">
                          <a:effectLst/>
                        </a:rPr>
                        <a:t>Decommissioning between 2029-2033 </a:t>
                      </a:r>
                      <a:endParaRPr lang="en-ZA" sz="1800" dirty="0">
                        <a:effectLst/>
                        <a:latin typeface="+mn-lt"/>
                      </a:endParaRPr>
                    </a:p>
                  </a:txBody>
                  <a:tcPr marL="0" marR="0" marT="0" marB="0"/>
                </a:tc>
                <a:tc>
                  <a:txBody>
                    <a:bodyPr/>
                    <a:lstStyle/>
                    <a:p>
                      <a:pPr marR="86995" algn="just">
                        <a:lnSpc>
                          <a:spcPct val="115000"/>
                        </a:lnSpc>
                        <a:spcAft>
                          <a:spcPts val="1000"/>
                        </a:spcAft>
                      </a:pPr>
                      <a:r>
                        <a:rPr lang="en-US" sz="1800">
                          <a:effectLst/>
                        </a:rPr>
                        <a:t>PM granted  from 2015-2020 with a limit of 200 for Units 1-4 and 100 for Units 5-6</a:t>
                      </a:r>
                      <a:endParaRPr lang="en-ZA" sz="1800">
                        <a:effectLst/>
                        <a:latin typeface="+mn-lt"/>
                      </a:endParaRPr>
                    </a:p>
                  </a:txBody>
                  <a:tcPr marL="0" marR="0" marT="0" marB="0"/>
                </a:tc>
              </a:tr>
              <a:tr h="506360">
                <a:tc vMerge="1">
                  <a:txBody>
                    <a:bodyPr/>
                    <a:lstStyle/>
                    <a:p>
                      <a:endParaRPr lang="en-ZA"/>
                    </a:p>
                  </a:txBody>
                  <a:tcPr/>
                </a:tc>
                <a:tc vMerge="1">
                  <a:txBody>
                    <a:bodyPr/>
                    <a:lstStyle/>
                    <a:p>
                      <a:endParaRPr lang="en-ZA"/>
                    </a:p>
                  </a:txBody>
                  <a:tcPr/>
                </a:tc>
                <a:tc>
                  <a:txBody>
                    <a:bodyPr/>
                    <a:lstStyle/>
                    <a:p>
                      <a:pPr>
                        <a:spcAft>
                          <a:spcPts val="0"/>
                        </a:spcAft>
                      </a:pPr>
                      <a:r>
                        <a:rPr lang="en-US" sz="1800">
                          <a:effectLst/>
                        </a:rPr>
                        <a:t>SO</a:t>
                      </a:r>
                      <a:r>
                        <a:rPr lang="en-US" sz="1800" baseline="-25000">
                          <a:effectLst/>
                        </a:rPr>
                        <a:t>2</a:t>
                      </a:r>
                      <a:endParaRPr lang="en-ZA" sz="1800">
                        <a:effectLst/>
                        <a:latin typeface="+mn-lt"/>
                        <a:ea typeface="Times New Roman"/>
                      </a:endParaRPr>
                    </a:p>
                  </a:txBody>
                  <a:tcPr marL="59755" marR="59755" marT="8299" marB="0"/>
                </a:tc>
                <a:tc vMerge="1">
                  <a:txBody>
                    <a:bodyPr/>
                    <a:lstStyle/>
                    <a:p>
                      <a:endParaRPr lang="en-ZA"/>
                    </a:p>
                  </a:txBody>
                  <a:tcPr/>
                </a:tc>
                <a:tc>
                  <a:txBody>
                    <a:bodyPr/>
                    <a:lstStyle/>
                    <a:p>
                      <a:pPr marR="86995">
                        <a:spcAft>
                          <a:spcPts val="0"/>
                        </a:spcAft>
                      </a:pPr>
                      <a:r>
                        <a:rPr lang="en-US" sz="1800">
                          <a:effectLst/>
                        </a:rPr>
                        <a:t>SO2 from 2020-2025 with limit of  2600</a:t>
                      </a:r>
                      <a:endParaRPr lang="en-ZA" sz="1800">
                        <a:effectLst/>
                        <a:latin typeface="+mn-lt"/>
                        <a:ea typeface="Times New Roman"/>
                      </a:endParaRPr>
                    </a:p>
                  </a:txBody>
                  <a:tcPr marL="0" marR="0" marT="0" marB="0"/>
                </a:tc>
              </a:tr>
              <a:tr h="2769949">
                <a:tc vMerge="1">
                  <a:txBody>
                    <a:bodyPr/>
                    <a:lstStyle/>
                    <a:p>
                      <a:endParaRPr lang="en-ZA"/>
                    </a:p>
                  </a:txBody>
                  <a:tcPr/>
                </a:tc>
                <a:tc vMerge="1">
                  <a:txBody>
                    <a:bodyPr/>
                    <a:lstStyle/>
                    <a:p>
                      <a:endParaRPr lang="en-ZA"/>
                    </a:p>
                  </a:txBody>
                  <a:tcPr/>
                </a:tc>
                <a:tc>
                  <a:txBody>
                    <a:bodyPr/>
                    <a:lstStyle/>
                    <a:p>
                      <a:pPr>
                        <a:spcAft>
                          <a:spcPts val="0"/>
                        </a:spcAft>
                      </a:pPr>
                      <a:r>
                        <a:rPr lang="en-US" sz="1800" dirty="0">
                          <a:effectLst/>
                        </a:rPr>
                        <a:t>NOx</a:t>
                      </a:r>
                      <a:endParaRPr lang="en-ZA" sz="1800" dirty="0">
                        <a:effectLst/>
                        <a:latin typeface="+mn-lt"/>
                        <a:ea typeface="Times New Roman"/>
                      </a:endParaRPr>
                    </a:p>
                  </a:txBody>
                  <a:tcPr marL="59755" marR="59755" marT="8299" marB="0"/>
                </a:tc>
                <a:tc vMerge="1">
                  <a:txBody>
                    <a:bodyPr/>
                    <a:lstStyle/>
                    <a:p>
                      <a:endParaRPr lang="en-ZA"/>
                    </a:p>
                  </a:txBody>
                  <a:tcPr/>
                </a:tc>
                <a:tc>
                  <a:txBody>
                    <a:bodyPr/>
                    <a:lstStyle/>
                    <a:p>
                      <a:pPr marR="86995">
                        <a:spcAft>
                          <a:spcPts val="0"/>
                        </a:spcAft>
                      </a:pPr>
                      <a:r>
                        <a:rPr lang="en-US" sz="1800" dirty="0">
                          <a:effectLst/>
                        </a:rPr>
                        <a:t>Granted for NOx from 2015-2020 with limit of 1200</a:t>
                      </a:r>
                      <a:endParaRPr lang="en-ZA" sz="1800" dirty="0">
                        <a:effectLst/>
                        <a:latin typeface="+mn-lt"/>
                        <a:ea typeface="Times New Roman"/>
                      </a:endParaRPr>
                    </a:p>
                  </a:txBody>
                  <a:tcPr marL="0" marR="0" marT="0" marB="0"/>
                </a:tc>
              </a:tr>
            </a:tbl>
          </a:graphicData>
        </a:graphic>
      </p:graphicFrame>
    </p:spTree>
    <p:extLst>
      <p:ext uri="{BB962C8B-B14F-4D97-AF65-F5344CB8AC3E}">
        <p14:creationId xmlns:p14="http://schemas.microsoft.com/office/powerpoint/2010/main" xmlns="" val="8544622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8294913" cy="614149"/>
          </a:xfrm>
        </p:spPr>
        <p:txBody>
          <a:bodyPr/>
          <a:lstStyle/>
          <a:p>
            <a:r>
              <a:rPr lang="en-ZA" sz="2800" b="1" dirty="0" smtClean="0">
                <a:solidFill>
                  <a:schemeClr val="bg1"/>
                </a:solidFill>
              </a:rPr>
              <a:t>Eskom </a:t>
            </a:r>
            <a:r>
              <a:rPr lang="en-ZA" sz="2800" b="1" dirty="0" err="1" smtClean="0">
                <a:solidFill>
                  <a:schemeClr val="bg1"/>
                </a:solidFill>
              </a:rPr>
              <a:t>Medupi</a:t>
            </a:r>
            <a:r>
              <a:rPr lang="en-ZA" sz="2800" b="1" dirty="0" smtClean="0">
                <a:solidFill>
                  <a:schemeClr val="bg1"/>
                </a:solidFill>
              </a:rPr>
              <a:t> Power Station, Waterberg DM</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917620900"/>
              </p:ext>
            </p:extLst>
          </p:nvPr>
        </p:nvGraphicFramePr>
        <p:xfrm>
          <a:off x="225632" y="748146"/>
          <a:ext cx="8799614" cy="5961274"/>
        </p:xfrm>
        <a:graphic>
          <a:graphicData uri="http://schemas.openxmlformats.org/drawingml/2006/table">
            <a:tbl>
              <a:tblPr firstRow="1" firstCol="1" bandRow="1">
                <a:tableStyleId>{BC89EF96-8CEA-46FF-86C4-4CE0E7609802}</a:tableStyleId>
              </a:tblPr>
              <a:tblGrid>
                <a:gridCol w="1793173"/>
                <a:gridCol w="914400"/>
                <a:gridCol w="1306286"/>
                <a:gridCol w="2917243"/>
                <a:gridCol w="1868512"/>
              </a:tblGrid>
              <a:tr h="520019">
                <a:tc>
                  <a:txBody>
                    <a:bodyPr/>
                    <a:lstStyle/>
                    <a:p>
                      <a:pPr algn="just">
                        <a:spcAft>
                          <a:spcPts val="0"/>
                        </a:spcAft>
                      </a:pPr>
                      <a:r>
                        <a:rPr lang="en-US" sz="1800">
                          <a:effectLst/>
                        </a:rPr>
                        <a:t>Category</a:t>
                      </a:r>
                      <a:endParaRPr lang="en-ZA" sz="1800">
                        <a:effectLst/>
                        <a:latin typeface="Times New Roman"/>
                        <a:ea typeface="Times New Roman"/>
                      </a:endParaRPr>
                    </a:p>
                  </a:txBody>
                  <a:tcPr marL="30068" marR="30068" marT="4466" marB="0"/>
                </a:tc>
                <a:tc>
                  <a:txBody>
                    <a:bodyPr/>
                    <a:lstStyle/>
                    <a:p>
                      <a:pPr algn="just">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30068" marR="30068" marT="4466" marB="0"/>
                </a:tc>
                <a:tc>
                  <a:txBody>
                    <a:bodyPr/>
                    <a:lstStyle/>
                    <a:p>
                      <a:pPr algn="just">
                        <a:spcAft>
                          <a:spcPts val="0"/>
                        </a:spcAft>
                      </a:pPr>
                      <a:r>
                        <a:rPr lang="en-US" sz="1800">
                          <a:effectLst/>
                        </a:rPr>
                        <a:t>Pollutant</a:t>
                      </a:r>
                      <a:endParaRPr lang="en-ZA" sz="1800">
                        <a:effectLst/>
                        <a:latin typeface="Times New Roman"/>
                        <a:ea typeface="Times New Roman"/>
                      </a:endParaRPr>
                    </a:p>
                  </a:txBody>
                  <a:tcPr marL="30068" marR="30068" marT="4466" marB="0"/>
                </a:tc>
                <a:tc>
                  <a:txBody>
                    <a:bodyPr/>
                    <a:lstStyle/>
                    <a:p>
                      <a:pPr algn="l">
                        <a:spcAft>
                          <a:spcPts val="0"/>
                        </a:spcAft>
                      </a:pPr>
                      <a:r>
                        <a:rPr lang="en-US" sz="1800" dirty="0">
                          <a:effectLst/>
                        </a:rPr>
                        <a:t>Justification &amp; Reasons for Postponement Application</a:t>
                      </a:r>
                      <a:endParaRPr lang="en-ZA" sz="1800" dirty="0">
                        <a:effectLst/>
                        <a:latin typeface="Times New Roman"/>
                        <a:ea typeface="Times New Roman"/>
                      </a:endParaRPr>
                    </a:p>
                  </a:txBody>
                  <a:tcPr marL="0" marR="0" marT="0" marB="0" anchor="ctr"/>
                </a:tc>
                <a:tc>
                  <a:txBody>
                    <a:bodyPr/>
                    <a:lstStyle/>
                    <a:p>
                      <a:pPr algn="just">
                        <a:spcAft>
                          <a:spcPts val="0"/>
                        </a:spcAft>
                      </a:pPr>
                      <a:r>
                        <a:rPr lang="en-US" sz="1800">
                          <a:effectLst/>
                        </a:rPr>
                        <a:t>Decision</a:t>
                      </a:r>
                      <a:endParaRPr lang="en-ZA" sz="1800">
                        <a:effectLst/>
                        <a:latin typeface="Times New Roman"/>
                        <a:ea typeface="Times New Roman"/>
                      </a:endParaRPr>
                    </a:p>
                  </a:txBody>
                  <a:tcPr marL="0" marR="0" marT="0" marB="0"/>
                </a:tc>
              </a:tr>
              <a:tr h="1464177">
                <a:tc rowSpan="3">
                  <a:txBody>
                    <a:bodyPr/>
                    <a:lstStyle/>
                    <a:p>
                      <a:pPr algn="just">
                        <a:spcAft>
                          <a:spcPts val="0"/>
                        </a:spcAft>
                      </a:pPr>
                      <a:r>
                        <a:rPr lang="en-ZA" sz="1800" dirty="0">
                          <a:effectLst/>
                        </a:rPr>
                        <a:t>Subcategory 1.1: </a:t>
                      </a:r>
                      <a:r>
                        <a:rPr lang="en-US" sz="1800" dirty="0">
                          <a:effectLst/>
                        </a:rPr>
                        <a:t>Solid Fuel </a:t>
                      </a:r>
                      <a:r>
                        <a:rPr lang="en-US" sz="1800" dirty="0" smtClean="0">
                          <a:effectLst/>
                        </a:rPr>
                        <a:t>Combustion Installations</a:t>
                      </a:r>
                      <a:endParaRPr lang="en-ZA" sz="1800" dirty="0">
                        <a:effectLst/>
                        <a:latin typeface="Times New Roman"/>
                        <a:ea typeface="Times New Roman"/>
                      </a:endParaRPr>
                    </a:p>
                  </a:txBody>
                  <a:tcPr marL="32152" marR="32152" marT="4466" marB="0"/>
                </a:tc>
                <a:tc rowSpan="3">
                  <a:txBody>
                    <a:bodyPr/>
                    <a:lstStyle/>
                    <a:p>
                      <a:pPr algn="just">
                        <a:spcAft>
                          <a:spcPts val="0"/>
                        </a:spcAft>
                      </a:pPr>
                      <a:r>
                        <a:rPr lang="en-US" sz="1800">
                          <a:effectLst/>
                        </a:rPr>
                        <a:t>2015-2020</a:t>
                      </a:r>
                      <a:endParaRPr lang="en-ZA" sz="1800">
                        <a:effectLst/>
                        <a:latin typeface="Times New Roman"/>
                        <a:ea typeface="Times New Roman"/>
                      </a:endParaRPr>
                    </a:p>
                  </a:txBody>
                  <a:tcPr marL="32152" marR="32152" marT="4466" marB="0"/>
                </a:tc>
                <a:tc>
                  <a:txBody>
                    <a:bodyPr/>
                    <a:lstStyle/>
                    <a:p>
                      <a:pPr algn="just">
                        <a:spcAft>
                          <a:spcPts val="0"/>
                        </a:spcAft>
                      </a:pPr>
                      <a:r>
                        <a:rPr lang="en-US" sz="1800">
                          <a:effectLst/>
                        </a:rPr>
                        <a:t>PM</a:t>
                      </a:r>
                      <a:endParaRPr lang="en-ZA" sz="1800">
                        <a:effectLst/>
                        <a:latin typeface="Times New Roman"/>
                        <a:ea typeface="Times New Roman"/>
                      </a:endParaRPr>
                    </a:p>
                  </a:txBody>
                  <a:tcPr marL="32152" marR="32152" marT="4466" marB="0"/>
                </a:tc>
                <a:tc rowSpan="3">
                  <a:txBody>
                    <a:bodyPr/>
                    <a:lstStyle/>
                    <a:p>
                      <a:pPr marL="342900" marR="176530" lvl="0" indent="-342900" algn="just">
                        <a:lnSpc>
                          <a:spcPct val="115000"/>
                        </a:lnSpc>
                        <a:spcAft>
                          <a:spcPts val="1000"/>
                        </a:spcAft>
                        <a:buFont typeface="Symbol"/>
                        <a:buChar char=""/>
                      </a:pPr>
                      <a:r>
                        <a:rPr lang="en-ZA" sz="1800" dirty="0">
                          <a:effectLst/>
                        </a:rPr>
                        <a:t>Water </a:t>
                      </a:r>
                      <a:r>
                        <a:rPr lang="en-ZA" sz="1800" dirty="0" smtClean="0">
                          <a:effectLst/>
                        </a:rPr>
                        <a:t>availability </a:t>
                      </a:r>
                    </a:p>
                    <a:p>
                      <a:pPr marL="342900" marR="176530" lvl="0" indent="-342900" algn="just">
                        <a:lnSpc>
                          <a:spcPct val="115000"/>
                        </a:lnSpc>
                        <a:spcAft>
                          <a:spcPts val="1000"/>
                        </a:spcAft>
                        <a:buFont typeface="Symbol"/>
                        <a:buChar char=""/>
                      </a:pPr>
                      <a:r>
                        <a:rPr lang="en-ZA" sz="1800" dirty="0" smtClean="0">
                          <a:effectLst/>
                        </a:rPr>
                        <a:t>Impact </a:t>
                      </a:r>
                      <a:r>
                        <a:rPr lang="en-ZA" sz="1800" dirty="0">
                          <a:effectLst/>
                        </a:rPr>
                        <a:t>on ambient air </a:t>
                      </a:r>
                      <a:r>
                        <a:rPr lang="en-ZA" sz="1800" dirty="0" smtClean="0">
                          <a:effectLst/>
                        </a:rPr>
                        <a:t>quality</a:t>
                      </a:r>
                      <a:r>
                        <a:rPr lang="en-ZA" sz="1800" dirty="0">
                          <a:effectLst/>
                        </a:rPr>
                        <a:t> </a:t>
                      </a:r>
                      <a:endParaRPr lang="en-ZA" sz="1800" dirty="0">
                        <a:effectLst/>
                        <a:latin typeface="Times New Roman"/>
                        <a:ea typeface="Times New Roman"/>
                      </a:endParaRPr>
                    </a:p>
                  </a:txBody>
                  <a:tcPr marL="0" marR="0" marT="0" marB="0"/>
                </a:tc>
                <a:tc>
                  <a:txBody>
                    <a:bodyPr/>
                    <a:lstStyle/>
                    <a:p>
                      <a:pPr marL="93345" marR="179705" algn="just">
                        <a:lnSpc>
                          <a:spcPct val="115000"/>
                        </a:lnSpc>
                        <a:spcAft>
                          <a:spcPts val="1000"/>
                        </a:spcAft>
                      </a:pPr>
                      <a:r>
                        <a:rPr lang="en-US" sz="1800">
                          <a:effectLst/>
                        </a:rPr>
                        <a:t>PM: No decision is required due to compliance with legislated limits</a:t>
                      </a:r>
                      <a:endParaRPr lang="en-ZA" sz="1800">
                        <a:effectLst/>
                        <a:latin typeface="Times New Roman"/>
                      </a:endParaRPr>
                    </a:p>
                  </a:txBody>
                  <a:tcPr marL="0" marR="0" marT="0" marB="0"/>
                </a:tc>
              </a:tr>
              <a:tr h="1805371">
                <a:tc vMerge="1">
                  <a:txBody>
                    <a:bodyPr/>
                    <a:lstStyle/>
                    <a:p>
                      <a:endParaRPr lang="en-ZA"/>
                    </a:p>
                  </a:txBody>
                  <a:tcPr/>
                </a:tc>
                <a:tc vMerge="1">
                  <a:txBody>
                    <a:bodyPr/>
                    <a:lstStyle/>
                    <a:p>
                      <a:endParaRPr lang="en-ZA"/>
                    </a:p>
                  </a:txBody>
                  <a:tcPr/>
                </a:tc>
                <a:tc>
                  <a:txBody>
                    <a:bodyPr/>
                    <a:lstStyle/>
                    <a:p>
                      <a:pPr algn="just">
                        <a:spcAft>
                          <a:spcPts val="0"/>
                        </a:spcAft>
                      </a:pPr>
                      <a:r>
                        <a:rPr lang="en-US" sz="1800">
                          <a:effectLst/>
                        </a:rPr>
                        <a:t>SO</a:t>
                      </a:r>
                      <a:r>
                        <a:rPr lang="en-US" sz="1800" baseline="-25000">
                          <a:effectLst/>
                        </a:rPr>
                        <a:t>2</a:t>
                      </a:r>
                      <a:endParaRPr lang="en-ZA" sz="1800">
                        <a:effectLst/>
                        <a:latin typeface="Times New Roman"/>
                        <a:ea typeface="Times New Roman"/>
                      </a:endParaRPr>
                    </a:p>
                  </a:txBody>
                  <a:tcPr marL="32152" marR="32152" marT="4466" marB="0"/>
                </a:tc>
                <a:tc vMerge="1">
                  <a:txBody>
                    <a:bodyPr/>
                    <a:lstStyle/>
                    <a:p>
                      <a:endParaRPr lang="en-ZA"/>
                    </a:p>
                  </a:txBody>
                  <a:tcPr/>
                </a:tc>
                <a:tc>
                  <a:txBody>
                    <a:bodyPr/>
                    <a:lstStyle/>
                    <a:p>
                      <a:pPr marL="93345" marR="179705" algn="just">
                        <a:spcAft>
                          <a:spcPts val="0"/>
                        </a:spcAft>
                      </a:pPr>
                      <a:r>
                        <a:rPr lang="en-US" sz="1800">
                          <a:effectLst/>
                        </a:rPr>
                        <a:t>Granted for SO</a:t>
                      </a:r>
                      <a:r>
                        <a:rPr lang="en-US" sz="1800" baseline="-25000">
                          <a:effectLst/>
                        </a:rPr>
                        <a:t>2</a:t>
                      </a:r>
                      <a:r>
                        <a:rPr lang="en-US" sz="1800">
                          <a:effectLst/>
                        </a:rPr>
                        <a:t> from 2020-2025 with limit of 3500 and 500 from 01 April 2025</a:t>
                      </a:r>
                      <a:endParaRPr lang="en-ZA" sz="1800">
                        <a:effectLst/>
                      </a:endParaRPr>
                    </a:p>
                    <a:p>
                      <a:pPr marL="93345" marR="179705" algn="just">
                        <a:spcAft>
                          <a:spcPts val="0"/>
                        </a:spcAft>
                      </a:pPr>
                      <a:r>
                        <a:rPr lang="en-ZA" sz="1800">
                          <a:effectLst/>
                        </a:rPr>
                        <a:t> </a:t>
                      </a:r>
                      <a:endParaRPr lang="en-ZA" sz="1800">
                        <a:effectLst/>
                        <a:latin typeface="Times New Roman"/>
                        <a:ea typeface="Times New Roman"/>
                      </a:endParaRPr>
                    </a:p>
                  </a:txBody>
                  <a:tcPr marL="0" marR="0" marT="0" marB="0"/>
                </a:tc>
              </a:tr>
              <a:tr h="1910588">
                <a:tc vMerge="1">
                  <a:txBody>
                    <a:bodyPr/>
                    <a:lstStyle/>
                    <a:p>
                      <a:endParaRPr lang="en-ZA"/>
                    </a:p>
                  </a:txBody>
                  <a:tcPr/>
                </a:tc>
                <a:tc vMerge="1">
                  <a:txBody>
                    <a:bodyPr/>
                    <a:lstStyle/>
                    <a:p>
                      <a:endParaRPr lang="en-ZA"/>
                    </a:p>
                  </a:txBody>
                  <a:tcPr/>
                </a:tc>
                <a:tc>
                  <a:txBody>
                    <a:bodyPr/>
                    <a:lstStyle/>
                    <a:p>
                      <a:pPr algn="just">
                        <a:spcAft>
                          <a:spcPts val="0"/>
                        </a:spcAft>
                      </a:pPr>
                      <a:r>
                        <a:rPr lang="en-US" sz="1800">
                          <a:effectLst/>
                        </a:rPr>
                        <a:t>NOx</a:t>
                      </a:r>
                      <a:endParaRPr lang="en-ZA" sz="1800">
                        <a:effectLst/>
                        <a:latin typeface="Times New Roman"/>
                        <a:ea typeface="Times New Roman"/>
                      </a:endParaRPr>
                    </a:p>
                  </a:txBody>
                  <a:tcPr marL="32152" marR="32152" marT="4466" marB="0"/>
                </a:tc>
                <a:tc vMerge="1">
                  <a:txBody>
                    <a:bodyPr/>
                    <a:lstStyle/>
                    <a:p>
                      <a:endParaRPr lang="en-ZA"/>
                    </a:p>
                  </a:txBody>
                  <a:tcPr/>
                </a:tc>
                <a:tc>
                  <a:txBody>
                    <a:bodyPr/>
                    <a:lstStyle/>
                    <a:p>
                      <a:pPr marL="93345" marR="179705" algn="just">
                        <a:spcAft>
                          <a:spcPts val="0"/>
                        </a:spcAft>
                      </a:pPr>
                      <a:r>
                        <a:rPr lang="en-US" sz="1800" dirty="0">
                          <a:effectLst/>
                        </a:rPr>
                        <a:t>NOX: No decision is required due to compliance with legislated limits</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28286003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8294913" cy="614149"/>
          </a:xfrm>
        </p:spPr>
        <p:txBody>
          <a:bodyPr/>
          <a:lstStyle/>
          <a:p>
            <a:r>
              <a:rPr lang="en-ZA" sz="2800" b="1" dirty="0" smtClean="0">
                <a:solidFill>
                  <a:schemeClr val="bg1"/>
                </a:solidFill>
              </a:rPr>
              <a:t>Eskom Port Rex Power Station, Buffalo City</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632158240"/>
              </p:ext>
            </p:extLst>
          </p:nvPr>
        </p:nvGraphicFramePr>
        <p:xfrm>
          <a:off x="154379" y="712519"/>
          <a:ext cx="8989620" cy="6064094"/>
        </p:xfrm>
        <a:graphic>
          <a:graphicData uri="http://schemas.openxmlformats.org/drawingml/2006/table">
            <a:tbl>
              <a:tblPr firstRow="1" firstCol="1" bandRow="1">
                <a:tableStyleId>{BC89EF96-8CEA-46FF-86C4-4CE0E7609802}</a:tableStyleId>
              </a:tblPr>
              <a:tblGrid>
                <a:gridCol w="1885324"/>
                <a:gridCol w="1423357"/>
                <a:gridCol w="1123702"/>
                <a:gridCol w="2597002"/>
                <a:gridCol w="1960235"/>
              </a:tblGrid>
              <a:tr h="524449">
                <a:tc>
                  <a:txBody>
                    <a:bodyPr/>
                    <a:lstStyle/>
                    <a:p>
                      <a:pPr>
                        <a:spcAft>
                          <a:spcPts val="0"/>
                        </a:spcAft>
                      </a:pPr>
                      <a:r>
                        <a:rPr lang="en-US" sz="1800">
                          <a:effectLst/>
                        </a:rPr>
                        <a:t>Category</a:t>
                      </a:r>
                      <a:endParaRPr lang="en-ZA" sz="1800">
                        <a:effectLst/>
                        <a:latin typeface="Times New Roman"/>
                        <a:ea typeface="Times New Roman"/>
                      </a:endParaRPr>
                    </a:p>
                  </a:txBody>
                  <a:tcPr marL="48739" marR="48739" marT="7238" marB="0"/>
                </a:tc>
                <a:tc>
                  <a:txBody>
                    <a:bodyPr/>
                    <a:lstStyle/>
                    <a:p>
                      <a:pPr>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48739" marR="48739" marT="7238" marB="0"/>
                </a:tc>
                <a:tc>
                  <a:txBody>
                    <a:bodyPr/>
                    <a:lstStyle/>
                    <a:p>
                      <a:pPr algn="l">
                        <a:spcAft>
                          <a:spcPts val="0"/>
                        </a:spcAft>
                      </a:pPr>
                      <a:r>
                        <a:rPr lang="en-US" sz="1800" dirty="0">
                          <a:effectLst/>
                        </a:rPr>
                        <a:t>Pollutant</a:t>
                      </a:r>
                      <a:endParaRPr lang="en-ZA" sz="1800" dirty="0">
                        <a:effectLst/>
                        <a:latin typeface="Times New Roman"/>
                        <a:ea typeface="Times New Roman"/>
                      </a:endParaRPr>
                    </a:p>
                  </a:txBody>
                  <a:tcPr marL="48739" marR="48739" marT="7238" marB="0"/>
                </a:tc>
                <a:tc>
                  <a:txBody>
                    <a:bodyPr/>
                    <a:lstStyle/>
                    <a:p>
                      <a:pPr>
                        <a:spcAft>
                          <a:spcPts val="0"/>
                        </a:spcAft>
                      </a:pPr>
                      <a:r>
                        <a:rPr lang="en-US" sz="1800">
                          <a:effectLst/>
                        </a:rPr>
                        <a:t>Justification &amp; Reasons for Postponement Application</a:t>
                      </a:r>
                      <a:endParaRPr lang="en-ZA" sz="1800">
                        <a:effectLst/>
                        <a:latin typeface="Times New Roman"/>
                        <a:ea typeface="Times New Roman"/>
                      </a:endParaRPr>
                    </a:p>
                  </a:txBody>
                  <a:tcPr marL="0" marR="0" marT="0" marB="0"/>
                </a:tc>
                <a:tc>
                  <a:txBody>
                    <a:bodyPr/>
                    <a:lstStyle/>
                    <a:p>
                      <a:pPr algn="ctr">
                        <a:spcAft>
                          <a:spcPts val="0"/>
                        </a:spcAft>
                      </a:pPr>
                      <a:r>
                        <a:rPr lang="en-US" sz="1800">
                          <a:effectLst/>
                        </a:rPr>
                        <a:t>Decision</a:t>
                      </a:r>
                      <a:endParaRPr lang="en-ZA" sz="1800">
                        <a:effectLst/>
                        <a:latin typeface="Times New Roman"/>
                        <a:ea typeface="Times New Roman"/>
                      </a:endParaRPr>
                    </a:p>
                  </a:txBody>
                  <a:tcPr marL="0" marR="0" marT="0" marB="0"/>
                </a:tc>
              </a:tr>
              <a:tr h="2064551">
                <a:tc rowSpan="3">
                  <a:txBody>
                    <a:bodyPr/>
                    <a:lstStyle/>
                    <a:p>
                      <a:pPr>
                        <a:spcAft>
                          <a:spcPts val="0"/>
                        </a:spcAft>
                      </a:pPr>
                      <a:r>
                        <a:rPr lang="en-ZA" sz="1800" dirty="0">
                          <a:effectLst/>
                        </a:rPr>
                        <a:t>Subcategory 1.2: </a:t>
                      </a:r>
                      <a:r>
                        <a:rPr lang="en-US" sz="1800" dirty="0">
                          <a:effectLst/>
                        </a:rPr>
                        <a:t>Liquid Fuel </a:t>
                      </a:r>
                      <a:r>
                        <a:rPr lang="en-US" sz="1800" dirty="0" smtClean="0">
                          <a:effectLst/>
                        </a:rPr>
                        <a:t>Combustion Installation</a:t>
                      </a:r>
                      <a:endParaRPr lang="en-ZA" sz="1800" dirty="0">
                        <a:effectLst/>
                        <a:latin typeface="Times New Roman"/>
                        <a:ea typeface="Times New Roman"/>
                      </a:endParaRPr>
                    </a:p>
                  </a:txBody>
                  <a:tcPr marL="52117" marR="52117" marT="7238" marB="0"/>
                </a:tc>
                <a:tc rowSpan="3">
                  <a:txBody>
                    <a:bodyPr/>
                    <a:lstStyle/>
                    <a:p>
                      <a:pPr>
                        <a:spcAft>
                          <a:spcPts val="0"/>
                        </a:spcAft>
                      </a:pPr>
                      <a:r>
                        <a:rPr lang="en-US" sz="1800" dirty="0" smtClean="0">
                          <a:effectLst/>
                        </a:rPr>
                        <a:t>2015-20 </a:t>
                      </a:r>
                      <a:r>
                        <a:rPr lang="en-US" sz="1800" dirty="0">
                          <a:effectLst/>
                        </a:rPr>
                        <a:t>&amp; </a:t>
                      </a:r>
                      <a:r>
                        <a:rPr lang="en-US" sz="1800" dirty="0" smtClean="0">
                          <a:effectLst/>
                        </a:rPr>
                        <a:t>2020-25</a:t>
                      </a:r>
                      <a:endParaRPr lang="en-ZA" sz="1800" dirty="0">
                        <a:effectLst/>
                        <a:latin typeface="Times New Roman"/>
                        <a:ea typeface="Times New Roman"/>
                      </a:endParaRPr>
                    </a:p>
                  </a:txBody>
                  <a:tcPr marL="52117" marR="52117" marT="7238" marB="0"/>
                </a:tc>
                <a:tc>
                  <a:txBody>
                    <a:bodyPr/>
                    <a:lstStyle/>
                    <a:p>
                      <a:pPr>
                        <a:spcAft>
                          <a:spcPts val="0"/>
                        </a:spcAft>
                      </a:pPr>
                      <a:r>
                        <a:rPr lang="en-US" sz="1800">
                          <a:effectLst/>
                        </a:rPr>
                        <a:t>PM</a:t>
                      </a:r>
                      <a:endParaRPr lang="en-ZA" sz="1800">
                        <a:effectLst/>
                        <a:latin typeface="Times New Roman"/>
                        <a:ea typeface="Times New Roman"/>
                      </a:endParaRPr>
                    </a:p>
                  </a:txBody>
                  <a:tcPr marL="52117" marR="52117" marT="7238" marB="0"/>
                </a:tc>
                <a:tc rowSpan="3">
                  <a:txBody>
                    <a:bodyPr/>
                    <a:lstStyle/>
                    <a:p>
                      <a:pPr marL="342900" marR="179705" lvl="0" indent="-342900" algn="just">
                        <a:lnSpc>
                          <a:spcPct val="115000"/>
                        </a:lnSpc>
                        <a:spcAft>
                          <a:spcPts val="1000"/>
                        </a:spcAft>
                        <a:buFont typeface="Symbol"/>
                        <a:buChar char=""/>
                      </a:pPr>
                      <a:r>
                        <a:rPr lang="en-ZA" sz="1800" dirty="0">
                          <a:effectLst/>
                        </a:rPr>
                        <a:t>Load factor: Port Rex is a peaking station, which is only used infrequently in emergency </a:t>
                      </a:r>
                      <a:r>
                        <a:rPr lang="en-ZA" sz="1800" dirty="0" smtClean="0">
                          <a:effectLst/>
                        </a:rPr>
                        <a:t>situations</a:t>
                      </a:r>
                    </a:p>
                    <a:p>
                      <a:pPr marL="342900" marR="179705" lvl="0" indent="-342900" algn="just">
                        <a:lnSpc>
                          <a:spcPct val="115000"/>
                        </a:lnSpc>
                        <a:spcAft>
                          <a:spcPts val="1000"/>
                        </a:spcAft>
                        <a:buFont typeface="Symbol"/>
                        <a:buChar char=""/>
                      </a:pPr>
                      <a:r>
                        <a:rPr lang="en-ZA" sz="1800" dirty="0" smtClean="0">
                          <a:effectLst/>
                        </a:rPr>
                        <a:t>Age </a:t>
                      </a:r>
                      <a:r>
                        <a:rPr lang="en-ZA" sz="1800" dirty="0">
                          <a:effectLst/>
                        </a:rPr>
                        <a:t>of power station: </a:t>
                      </a:r>
                      <a:r>
                        <a:rPr lang="en-ZA" sz="1800" dirty="0" smtClean="0">
                          <a:effectLst/>
                        </a:rPr>
                        <a:t> Decommissioned </a:t>
                      </a:r>
                      <a:r>
                        <a:rPr lang="en-ZA" sz="1800" dirty="0">
                          <a:effectLst/>
                        </a:rPr>
                        <a:t>around </a:t>
                      </a:r>
                      <a:r>
                        <a:rPr lang="en-ZA" sz="1800" dirty="0" smtClean="0">
                          <a:effectLst/>
                        </a:rPr>
                        <a:t>2026</a:t>
                      </a:r>
                      <a:endParaRPr lang="en-ZA" sz="1800" dirty="0">
                        <a:effectLst/>
                      </a:endParaRPr>
                    </a:p>
                    <a:p>
                      <a:pPr marL="342900" marR="179705" lvl="0" indent="-342900" algn="just">
                        <a:lnSpc>
                          <a:spcPct val="115000"/>
                        </a:lnSpc>
                        <a:spcAft>
                          <a:spcPts val="1000"/>
                        </a:spcAft>
                        <a:buFont typeface="Symbol"/>
                        <a:buChar char=""/>
                      </a:pPr>
                      <a:r>
                        <a:rPr lang="en-ZA" sz="1800" dirty="0">
                          <a:effectLst/>
                        </a:rPr>
                        <a:t>Cost implication of compliance with </a:t>
                      </a:r>
                      <a:r>
                        <a:rPr lang="en-ZA" sz="1800" dirty="0" smtClean="0">
                          <a:effectLst/>
                        </a:rPr>
                        <a:t>MES</a:t>
                      </a:r>
                      <a:endParaRPr lang="en-ZA" sz="1800" dirty="0">
                        <a:effectLst/>
                        <a:latin typeface="Times New Roman"/>
                      </a:endParaRPr>
                    </a:p>
                  </a:txBody>
                  <a:tcPr marL="0" marR="0" marT="0" marB="0"/>
                </a:tc>
                <a:tc>
                  <a:txBody>
                    <a:bodyPr/>
                    <a:lstStyle/>
                    <a:p>
                      <a:pPr marL="93345" marR="86995" algn="just">
                        <a:lnSpc>
                          <a:spcPct val="115000"/>
                        </a:lnSpc>
                        <a:spcAft>
                          <a:spcPts val="1000"/>
                        </a:spcAft>
                      </a:pPr>
                      <a:r>
                        <a:rPr lang="en-US" sz="1800">
                          <a:effectLst/>
                        </a:rPr>
                        <a:t>PM: No decision is required because there was no application in this regard</a:t>
                      </a:r>
                      <a:endParaRPr lang="en-ZA" sz="1800">
                        <a:effectLst/>
                        <a:latin typeface="Times New Roman"/>
                      </a:endParaRPr>
                    </a:p>
                  </a:txBody>
                  <a:tcPr marL="0" marR="0" marT="0" marB="0"/>
                </a:tc>
              </a:tr>
              <a:tr h="2064551">
                <a:tc vMerge="1">
                  <a:txBody>
                    <a:bodyPr/>
                    <a:lstStyle/>
                    <a:p>
                      <a:endParaRPr lang="en-ZA"/>
                    </a:p>
                  </a:txBody>
                  <a:tcPr/>
                </a:tc>
                <a:tc vMerge="1">
                  <a:txBody>
                    <a:bodyPr/>
                    <a:lstStyle/>
                    <a:p>
                      <a:endParaRPr lang="en-ZA"/>
                    </a:p>
                  </a:txBody>
                  <a:tcPr/>
                </a:tc>
                <a:tc>
                  <a:txBody>
                    <a:bodyPr/>
                    <a:lstStyle/>
                    <a:p>
                      <a:pPr>
                        <a:spcAft>
                          <a:spcPts val="0"/>
                        </a:spcAft>
                      </a:pPr>
                      <a:r>
                        <a:rPr lang="en-US" sz="1800">
                          <a:effectLst/>
                        </a:rPr>
                        <a:t>SO2</a:t>
                      </a:r>
                      <a:endParaRPr lang="en-ZA" sz="1800">
                        <a:effectLst/>
                        <a:latin typeface="Times New Roman"/>
                        <a:ea typeface="Times New Roman"/>
                      </a:endParaRPr>
                    </a:p>
                  </a:txBody>
                  <a:tcPr marL="52117" marR="52117" marT="7238" marB="0"/>
                </a:tc>
                <a:tc vMerge="1">
                  <a:txBody>
                    <a:bodyPr/>
                    <a:lstStyle/>
                    <a:p>
                      <a:endParaRPr lang="en-ZA"/>
                    </a:p>
                  </a:txBody>
                  <a:tcPr/>
                </a:tc>
                <a:tc>
                  <a:txBody>
                    <a:bodyPr/>
                    <a:lstStyle/>
                    <a:p>
                      <a:pPr marL="93345" marR="86995" algn="just">
                        <a:lnSpc>
                          <a:spcPct val="115000"/>
                        </a:lnSpc>
                        <a:spcAft>
                          <a:spcPts val="1000"/>
                        </a:spcAft>
                      </a:pPr>
                      <a:r>
                        <a:rPr lang="en-US" sz="1800">
                          <a:effectLst/>
                        </a:rPr>
                        <a:t>SO2: No decision is required because there was no application in this regard</a:t>
                      </a:r>
                      <a:endParaRPr lang="en-ZA" sz="1800">
                        <a:effectLst/>
                        <a:latin typeface="Times New Roman"/>
                      </a:endParaRPr>
                    </a:p>
                  </a:txBody>
                  <a:tcPr marL="0" marR="0" marT="0" marB="0"/>
                </a:tc>
              </a:tr>
              <a:tr h="1379114">
                <a:tc vMerge="1">
                  <a:txBody>
                    <a:bodyPr/>
                    <a:lstStyle/>
                    <a:p>
                      <a:endParaRPr lang="en-ZA"/>
                    </a:p>
                  </a:txBody>
                  <a:tcPr/>
                </a:tc>
                <a:tc vMerge="1">
                  <a:txBody>
                    <a:bodyPr/>
                    <a:lstStyle/>
                    <a:p>
                      <a:endParaRPr lang="en-ZA"/>
                    </a:p>
                  </a:txBody>
                  <a:tcPr/>
                </a:tc>
                <a:tc>
                  <a:txBody>
                    <a:bodyPr/>
                    <a:lstStyle/>
                    <a:p>
                      <a:pPr>
                        <a:spcAft>
                          <a:spcPts val="0"/>
                        </a:spcAft>
                      </a:pPr>
                      <a:r>
                        <a:rPr lang="en-ZA" sz="1800">
                          <a:effectLst/>
                        </a:rPr>
                        <a:t>NO</a:t>
                      </a:r>
                      <a:r>
                        <a:rPr lang="en-ZA" sz="1800" baseline="-25000">
                          <a:effectLst/>
                        </a:rPr>
                        <a:t>X</a:t>
                      </a:r>
                      <a:endParaRPr lang="en-ZA" sz="1800">
                        <a:effectLst/>
                        <a:latin typeface="Times New Roman"/>
                        <a:ea typeface="Times New Roman"/>
                      </a:endParaRPr>
                    </a:p>
                  </a:txBody>
                  <a:tcPr marL="52117" marR="52117" marT="7238" marB="0"/>
                </a:tc>
                <a:tc vMerge="1">
                  <a:txBody>
                    <a:bodyPr/>
                    <a:lstStyle/>
                    <a:p>
                      <a:endParaRPr lang="en-ZA"/>
                    </a:p>
                  </a:txBody>
                  <a:tcPr/>
                </a:tc>
                <a:tc>
                  <a:txBody>
                    <a:bodyPr/>
                    <a:lstStyle/>
                    <a:p>
                      <a:pPr marL="93345" marR="86995" algn="just">
                        <a:lnSpc>
                          <a:spcPct val="115000"/>
                        </a:lnSpc>
                        <a:spcAft>
                          <a:spcPts val="1000"/>
                        </a:spcAft>
                      </a:pPr>
                      <a:r>
                        <a:rPr lang="en-US" sz="1800" dirty="0">
                          <a:effectLst/>
                        </a:rPr>
                        <a:t>Granted for NOx from 2020-2025 with limit of 600</a:t>
                      </a:r>
                      <a:endParaRPr lang="en-ZA" sz="1800" dirty="0">
                        <a:effectLst/>
                        <a:latin typeface="Times New Roman"/>
                      </a:endParaRPr>
                    </a:p>
                  </a:txBody>
                  <a:tcPr marL="0" marR="0" marT="0" marB="0"/>
                </a:tc>
              </a:tr>
            </a:tbl>
          </a:graphicData>
        </a:graphic>
      </p:graphicFrame>
    </p:spTree>
    <p:extLst>
      <p:ext uri="{BB962C8B-B14F-4D97-AF65-F5344CB8AC3E}">
        <p14:creationId xmlns:p14="http://schemas.microsoft.com/office/powerpoint/2010/main" xmlns="" val="23440148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8294913" cy="614149"/>
          </a:xfrm>
        </p:spPr>
        <p:txBody>
          <a:bodyPr/>
          <a:lstStyle/>
          <a:p>
            <a:r>
              <a:rPr lang="en-ZA" sz="2800" b="1" dirty="0" smtClean="0">
                <a:solidFill>
                  <a:schemeClr val="bg1"/>
                </a:solidFill>
              </a:rPr>
              <a:t>Eskom </a:t>
            </a:r>
            <a:r>
              <a:rPr lang="en-ZA" sz="2800" b="1" dirty="0" err="1" smtClean="0">
                <a:solidFill>
                  <a:schemeClr val="bg1"/>
                </a:solidFill>
              </a:rPr>
              <a:t>Tutuka</a:t>
            </a:r>
            <a:r>
              <a:rPr lang="en-ZA" sz="2800" b="1" dirty="0" smtClean="0">
                <a:solidFill>
                  <a:schemeClr val="bg1"/>
                </a:solidFill>
              </a:rPr>
              <a:t> Power Station, </a:t>
            </a:r>
            <a:r>
              <a:rPr lang="en-ZA" sz="2800" b="1" dirty="0" err="1" smtClean="0">
                <a:solidFill>
                  <a:schemeClr val="bg1"/>
                </a:solidFill>
              </a:rPr>
              <a:t>Gert</a:t>
            </a:r>
            <a:r>
              <a:rPr lang="en-ZA" sz="2800" b="1" dirty="0" smtClean="0">
                <a:solidFill>
                  <a:schemeClr val="bg1"/>
                </a:solidFill>
              </a:rPr>
              <a:t> </a:t>
            </a:r>
            <a:r>
              <a:rPr lang="en-ZA" sz="2800" b="1" dirty="0" err="1" smtClean="0">
                <a:solidFill>
                  <a:schemeClr val="bg1"/>
                </a:solidFill>
              </a:rPr>
              <a:t>Sibande</a:t>
            </a:r>
            <a:r>
              <a:rPr lang="en-ZA" sz="2800" b="1" dirty="0" smtClean="0">
                <a:solidFill>
                  <a:schemeClr val="bg1"/>
                </a:solidFill>
              </a:rPr>
              <a:t> DM</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205390719"/>
              </p:ext>
            </p:extLst>
          </p:nvPr>
        </p:nvGraphicFramePr>
        <p:xfrm>
          <a:off x="213757" y="807522"/>
          <a:ext cx="8835240" cy="5912251"/>
        </p:xfrm>
        <a:graphic>
          <a:graphicData uri="http://schemas.openxmlformats.org/drawingml/2006/table">
            <a:tbl>
              <a:tblPr firstRow="1" firstCol="1" bandRow="1">
                <a:tableStyleId>{BC89EF96-8CEA-46FF-86C4-4CE0E7609802}</a:tableStyleId>
              </a:tblPr>
              <a:tblGrid>
                <a:gridCol w="2113807"/>
                <a:gridCol w="1223158"/>
                <a:gridCol w="1009403"/>
                <a:gridCol w="2078181"/>
                <a:gridCol w="2410691"/>
              </a:tblGrid>
              <a:tr h="1055526">
                <a:tc>
                  <a:txBody>
                    <a:bodyPr/>
                    <a:lstStyle/>
                    <a:p>
                      <a:pPr algn="l">
                        <a:spcAft>
                          <a:spcPts val="0"/>
                        </a:spcAft>
                      </a:pPr>
                      <a:r>
                        <a:rPr lang="en-US" sz="1800" dirty="0">
                          <a:effectLst/>
                        </a:rPr>
                        <a:t>Category</a:t>
                      </a:r>
                      <a:endParaRPr lang="en-ZA" sz="1800" dirty="0">
                        <a:effectLst/>
                        <a:latin typeface="Times New Roman"/>
                        <a:ea typeface="Times New Roman"/>
                      </a:endParaRPr>
                    </a:p>
                  </a:txBody>
                  <a:tcPr marL="58679" marR="58679" marT="8715" marB="0"/>
                </a:tc>
                <a:tc>
                  <a:txBody>
                    <a:bodyPr/>
                    <a:lstStyle/>
                    <a:p>
                      <a:pPr algn="l">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58679" marR="58679" marT="8715" marB="0"/>
                </a:tc>
                <a:tc>
                  <a:txBody>
                    <a:bodyPr/>
                    <a:lstStyle/>
                    <a:p>
                      <a:pPr algn="l">
                        <a:spcAft>
                          <a:spcPts val="0"/>
                        </a:spcAft>
                      </a:pPr>
                      <a:r>
                        <a:rPr lang="en-US" sz="1800" dirty="0">
                          <a:effectLst/>
                        </a:rPr>
                        <a:t>Pollutant</a:t>
                      </a:r>
                      <a:endParaRPr lang="en-ZA" sz="1800" dirty="0">
                        <a:effectLst/>
                        <a:latin typeface="Times New Roman"/>
                        <a:ea typeface="Times New Roman"/>
                      </a:endParaRPr>
                    </a:p>
                  </a:txBody>
                  <a:tcPr marL="58679" marR="58679" marT="8715" marB="0"/>
                </a:tc>
                <a:tc>
                  <a:txBody>
                    <a:bodyPr/>
                    <a:lstStyle/>
                    <a:p>
                      <a:pPr algn="l">
                        <a:spcAft>
                          <a:spcPts val="0"/>
                        </a:spcAft>
                      </a:pPr>
                      <a:r>
                        <a:rPr lang="en-US" sz="1800" dirty="0">
                          <a:effectLst/>
                        </a:rPr>
                        <a:t>Justification &amp; Reasons for Postponement Application</a:t>
                      </a:r>
                      <a:endParaRPr lang="en-ZA" sz="1800" dirty="0">
                        <a:effectLst/>
                        <a:latin typeface="Times New Roman"/>
                        <a:ea typeface="Times New Roman"/>
                      </a:endParaRPr>
                    </a:p>
                  </a:txBody>
                  <a:tcPr marL="0" marR="0" marT="0" marB="0"/>
                </a:tc>
                <a:tc>
                  <a:txBody>
                    <a:bodyPr/>
                    <a:lstStyle/>
                    <a:p>
                      <a:pPr algn="l">
                        <a:spcAft>
                          <a:spcPts val="0"/>
                        </a:spcAft>
                      </a:pPr>
                      <a:r>
                        <a:rPr lang="en-US" sz="1800" dirty="0">
                          <a:effectLst/>
                        </a:rPr>
                        <a:t>Decision</a:t>
                      </a:r>
                      <a:endParaRPr lang="en-ZA" sz="1800" dirty="0">
                        <a:effectLst/>
                        <a:latin typeface="Times New Roman"/>
                        <a:ea typeface="Times New Roman"/>
                      </a:endParaRPr>
                    </a:p>
                  </a:txBody>
                  <a:tcPr marL="0" marR="0" marT="0" marB="0"/>
                </a:tc>
              </a:tr>
              <a:tr h="2408469">
                <a:tc rowSpan="3">
                  <a:txBody>
                    <a:bodyPr/>
                    <a:lstStyle/>
                    <a:p>
                      <a:pPr algn="l">
                        <a:spcAft>
                          <a:spcPts val="0"/>
                        </a:spcAft>
                      </a:pPr>
                      <a:r>
                        <a:rPr lang="en-ZA" sz="1800" dirty="0">
                          <a:effectLst/>
                        </a:rPr>
                        <a:t>Subcategory 1.1: </a:t>
                      </a:r>
                      <a:r>
                        <a:rPr lang="en-US" sz="1800" dirty="0">
                          <a:effectLst/>
                        </a:rPr>
                        <a:t>Solid Fuel </a:t>
                      </a:r>
                      <a:r>
                        <a:rPr lang="en-US" sz="1800" dirty="0" smtClean="0">
                          <a:effectLst/>
                        </a:rPr>
                        <a:t>Combustion Installation</a:t>
                      </a:r>
                      <a:endParaRPr lang="en-ZA" sz="1800" dirty="0">
                        <a:effectLst/>
                        <a:latin typeface="Times New Roman"/>
                        <a:ea typeface="Times New Roman"/>
                      </a:endParaRPr>
                    </a:p>
                  </a:txBody>
                  <a:tcPr marL="62746" marR="62746" marT="8715" marB="0"/>
                </a:tc>
                <a:tc rowSpan="3">
                  <a:txBody>
                    <a:bodyPr/>
                    <a:lstStyle/>
                    <a:p>
                      <a:pPr algn="l">
                        <a:spcAft>
                          <a:spcPts val="0"/>
                        </a:spcAft>
                      </a:pPr>
                      <a:r>
                        <a:rPr lang="en-US" sz="1800" dirty="0" smtClean="0">
                          <a:effectLst/>
                        </a:rPr>
                        <a:t>2015-20 </a:t>
                      </a:r>
                      <a:r>
                        <a:rPr lang="en-US" sz="1800" dirty="0">
                          <a:effectLst/>
                        </a:rPr>
                        <a:t>&amp; </a:t>
                      </a:r>
                      <a:r>
                        <a:rPr lang="en-US" sz="1800" dirty="0" smtClean="0">
                          <a:effectLst/>
                        </a:rPr>
                        <a:t>2020-25</a:t>
                      </a:r>
                      <a:endParaRPr lang="en-ZA" sz="1800" dirty="0">
                        <a:effectLst/>
                        <a:latin typeface="Times New Roman"/>
                        <a:ea typeface="Times New Roman"/>
                      </a:endParaRPr>
                    </a:p>
                  </a:txBody>
                  <a:tcPr marL="62746" marR="62746" marT="8715" marB="0"/>
                </a:tc>
                <a:tc>
                  <a:txBody>
                    <a:bodyPr/>
                    <a:lstStyle/>
                    <a:p>
                      <a:pPr algn="l">
                        <a:spcAft>
                          <a:spcPts val="0"/>
                        </a:spcAft>
                      </a:pPr>
                      <a:r>
                        <a:rPr lang="en-US" sz="1800">
                          <a:effectLst/>
                        </a:rPr>
                        <a:t>PM</a:t>
                      </a:r>
                      <a:endParaRPr lang="en-ZA" sz="1800">
                        <a:effectLst/>
                        <a:latin typeface="Times New Roman"/>
                        <a:ea typeface="Times New Roman"/>
                      </a:endParaRPr>
                    </a:p>
                  </a:txBody>
                  <a:tcPr marL="62746" marR="62746" marT="8715" marB="0"/>
                </a:tc>
                <a:tc rowSpan="3">
                  <a:txBody>
                    <a:bodyPr/>
                    <a:lstStyle/>
                    <a:p>
                      <a:pPr marL="342900" marR="176530" lvl="0" indent="-342900" algn="l">
                        <a:lnSpc>
                          <a:spcPct val="115000"/>
                        </a:lnSpc>
                        <a:spcAft>
                          <a:spcPts val="1000"/>
                        </a:spcAft>
                        <a:buFont typeface="Symbol"/>
                        <a:buChar char=""/>
                      </a:pPr>
                      <a:r>
                        <a:rPr lang="en-ZA" sz="1800" dirty="0">
                          <a:effectLst/>
                        </a:rPr>
                        <a:t>Water </a:t>
                      </a:r>
                      <a:r>
                        <a:rPr lang="en-ZA" sz="1800" dirty="0" smtClean="0">
                          <a:effectLst/>
                        </a:rPr>
                        <a:t>availability</a:t>
                      </a:r>
                    </a:p>
                    <a:p>
                      <a:pPr marL="342900" marR="176530" lvl="0" indent="-342900" algn="l">
                        <a:lnSpc>
                          <a:spcPct val="115000"/>
                        </a:lnSpc>
                        <a:spcAft>
                          <a:spcPts val="1000"/>
                        </a:spcAft>
                        <a:buFont typeface="Symbol"/>
                        <a:buChar char=""/>
                      </a:pPr>
                      <a:r>
                        <a:rPr lang="en-ZA" sz="1800" dirty="0" smtClean="0">
                          <a:effectLst/>
                        </a:rPr>
                        <a:t>Environmental </a:t>
                      </a:r>
                      <a:r>
                        <a:rPr lang="en-ZA" sz="1800" dirty="0">
                          <a:effectLst/>
                        </a:rPr>
                        <a:t>implications of </a:t>
                      </a:r>
                      <a:r>
                        <a:rPr lang="en-ZA" sz="1800" dirty="0" smtClean="0">
                          <a:effectLst/>
                        </a:rPr>
                        <a:t>FGD</a:t>
                      </a:r>
                    </a:p>
                    <a:p>
                      <a:pPr marL="342900" marR="176530" lvl="0" indent="-342900" algn="l">
                        <a:lnSpc>
                          <a:spcPct val="115000"/>
                        </a:lnSpc>
                        <a:spcAft>
                          <a:spcPts val="1000"/>
                        </a:spcAft>
                        <a:buFont typeface="Symbol"/>
                        <a:buChar char=""/>
                      </a:pPr>
                      <a:r>
                        <a:rPr lang="en-ZA" sz="1800" dirty="0" smtClean="0">
                          <a:effectLst/>
                        </a:rPr>
                        <a:t>Impact </a:t>
                      </a:r>
                      <a:r>
                        <a:rPr lang="en-ZA" sz="1800" dirty="0">
                          <a:effectLst/>
                        </a:rPr>
                        <a:t>on ambient air </a:t>
                      </a:r>
                      <a:r>
                        <a:rPr lang="en-ZA" sz="1800" dirty="0" smtClean="0">
                          <a:effectLst/>
                        </a:rPr>
                        <a:t>quality</a:t>
                      </a:r>
                    </a:p>
                    <a:p>
                      <a:pPr marL="342900" marR="176530" lvl="0" indent="-342900" algn="l">
                        <a:lnSpc>
                          <a:spcPct val="115000"/>
                        </a:lnSpc>
                        <a:spcAft>
                          <a:spcPts val="1000"/>
                        </a:spcAft>
                        <a:buFont typeface="Symbol"/>
                        <a:buChar char=""/>
                      </a:pPr>
                      <a:r>
                        <a:rPr lang="en-ZA" sz="1800" dirty="0" smtClean="0">
                          <a:effectLst/>
                        </a:rPr>
                        <a:t>Cost </a:t>
                      </a:r>
                      <a:r>
                        <a:rPr lang="en-ZA" sz="1800" dirty="0">
                          <a:effectLst/>
                        </a:rPr>
                        <a:t>implication of the compliance with the </a:t>
                      </a:r>
                      <a:r>
                        <a:rPr lang="en-ZA" sz="1800" dirty="0" smtClean="0">
                          <a:effectLst/>
                        </a:rPr>
                        <a:t>MES</a:t>
                      </a:r>
                      <a:endParaRPr lang="en-ZA" sz="1800" dirty="0">
                        <a:effectLst/>
                        <a:latin typeface="Times New Roman"/>
                      </a:endParaRPr>
                    </a:p>
                  </a:txBody>
                  <a:tcPr marL="0" marR="0" marT="0" marB="0"/>
                </a:tc>
                <a:tc>
                  <a:txBody>
                    <a:bodyPr/>
                    <a:lstStyle/>
                    <a:p>
                      <a:pPr marL="93345" marR="86360" algn="l">
                        <a:lnSpc>
                          <a:spcPct val="115000"/>
                        </a:lnSpc>
                        <a:spcAft>
                          <a:spcPts val="1000"/>
                        </a:spcAft>
                      </a:pPr>
                      <a:r>
                        <a:rPr lang="en-US" sz="1800">
                          <a:effectLst/>
                        </a:rPr>
                        <a:t>PM: 350mg/Nm</a:t>
                      </a:r>
                      <a:r>
                        <a:rPr lang="en-US" sz="1800" baseline="30000">
                          <a:effectLst/>
                        </a:rPr>
                        <a:t>3</a:t>
                      </a:r>
                      <a:r>
                        <a:rPr lang="en-US" sz="1800">
                          <a:effectLst/>
                        </a:rPr>
                        <a:t> from 01 April 2015 to 31 December 2018, 200 mg/Nm</a:t>
                      </a:r>
                      <a:r>
                        <a:rPr lang="en-US" sz="1800" baseline="30000">
                          <a:effectLst/>
                        </a:rPr>
                        <a:t>3</a:t>
                      </a:r>
                      <a:r>
                        <a:rPr lang="en-US" sz="1800">
                          <a:effectLst/>
                        </a:rPr>
                        <a:t> from 01 January 2019 to 31 December 2019 and 100 mg/Nm</a:t>
                      </a:r>
                      <a:r>
                        <a:rPr lang="en-US" sz="1800" baseline="30000">
                          <a:effectLst/>
                        </a:rPr>
                        <a:t>3</a:t>
                      </a:r>
                      <a:r>
                        <a:rPr lang="en-US" sz="1800">
                          <a:effectLst/>
                        </a:rPr>
                        <a:t> from 01 January 2020 </a:t>
                      </a:r>
                      <a:endParaRPr lang="en-ZA" sz="1800">
                        <a:effectLst/>
                        <a:latin typeface="Times New Roman"/>
                      </a:endParaRPr>
                    </a:p>
                  </a:txBody>
                  <a:tcPr marL="0" marR="0" marT="0" marB="0"/>
                </a:tc>
              </a:tr>
              <a:tr h="791645">
                <a:tc vMerge="1">
                  <a:txBody>
                    <a:bodyPr/>
                    <a:lstStyle/>
                    <a:p>
                      <a:endParaRPr lang="en-ZA"/>
                    </a:p>
                  </a:txBody>
                  <a:tcPr/>
                </a:tc>
                <a:tc vMerge="1">
                  <a:txBody>
                    <a:bodyPr/>
                    <a:lstStyle/>
                    <a:p>
                      <a:endParaRPr lang="en-ZA"/>
                    </a:p>
                  </a:txBody>
                  <a:tcPr/>
                </a:tc>
                <a:tc>
                  <a:txBody>
                    <a:bodyPr/>
                    <a:lstStyle/>
                    <a:p>
                      <a:pPr algn="l">
                        <a:spcAft>
                          <a:spcPts val="0"/>
                        </a:spcAft>
                      </a:pPr>
                      <a:r>
                        <a:rPr lang="en-US" sz="1800">
                          <a:effectLst/>
                        </a:rPr>
                        <a:t>SO</a:t>
                      </a:r>
                      <a:r>
                        <a:rPr lang="en-US" sz="1800" baseline="-25000">
                          <a:effectLst/>
                        </a:rPr>
                        <a:t>2</a:t>
                      </a:r>
                      <a:endParaRPr lang="en-ZA" sz="1800">
                        <a:effectLst/>
                        <a:latin typeface="Times New Roman"/>
                        <a:ea typeface="Times New Roman"/>
                      </a:endParaRPr>
                    </a:p>
                  </a:txBody>
                  <a:tcPr marL="62746" marR="62746" marT="8715" marB="0"/>
                </a:tc>
                <a:tc vMerge="1">
                  <a:txBody>
                    <a:bodyPr/>
                    <a:lstStyle/>
                    <a:p>
                      <a:endParaRPr lang="en-ZA"/>
                    </a:p>
                  </a:txBody>
                  <a:tcPr/>
                </a:tc>
                <a:tc>
                  <a:txBody>
                    <a:bodyPr/>
                    <a:lstStyle/>
                    <a:p>
                      <a:pPr marL="93345" marR="86360" algn="l">
                        <a:spcAft>
                          <a:spcPts val="0"/>
                        </a:spcAft>
                      </a:pPr>
                      <a:r>
                        <a:rPr lang="en-US" sz="1800">
                          <a:effectLst/>
                        </a:rPr>
                        <a:t>SO</a:t>
                      </a:r>
                      <a:r>
                        <a:rPr lang="en-US" sz="1800" baseline="-25000">
                          <a:effectLst/>
                        </a:rPr>
                        <a:t>2 </a:t>
                      </a:r>
                      <a:r>
                        <a:rPr lang="en-US" sz="1800">
                          <a:effectLst/>
                        </a:rPr>
                        <a:t>: Granted from 2020-2025 with limit of  3400 mg/Nm</a:t>
                      </a:r>
                      <a:r>
                        <a:rPr lang="en-US" sz="1800" baseline="30000">
                          <a:effectLst/>
                        </a:rPr>
                        <a:t>3</a:t>
                      </a:r>
                      <a:endParaRPr lang="en-ZA" sz="1800">
                        <a:effectLst/>
                        <a:latin typeface="Times New Roman"/>
                        <a:ea typeface="Times New Roman"/>
                      </a:endParaRPr>
                    </a:p>
                  </a:txBody>
                  <a:tcPr marL="0" marR="0" marT="0" marB="0"/>
                </a:tc>
              </a:tr>
              <a:tr h="1468267">
                <a:tc vMerge="1">
                  <a:txBody>
                    <a:bodyPr/>
                    <a:lstStyle/>
                    <a:p>
                      <a:endParaRPr lang="en-ZA"/>
                    </a:p>
                  </a:txBody>
                  <a:tcPr/>
                </a:tc>
                <a:tc vMerge="1">
                  <a:txBody>
                    <a:bodyPr/>
                    <a:lstStyle/>
                    <a:p>
                      <a:endParaRPr lang="en-ZA"/>
                    </a:p>
                  </a:txBody>
                  <a:tcPr/>
                </a:tc>
                <a:tc>
                  <a:txBody>
                    <a:bodyPr/>
                    <a:lstStyle/>
                    <a:p>
                      <a:pPr algn="l">
                        <a:spcAft>
                          <a:spcPts val="0"/>
                        </a:spcAft>
                      </a:pPr>
                      <a:r>
                        <a:rPr lang="en-US" sz="1800">
                          <a:effectLst/>
                        </a:rPr>
                        <a:t>NOx</a:t>
                      </a:r>
                      <a:endParaRPr lang="en-ZA" sz="1800">
                        <a:effectLst/>
                        <a:latin typeface="Times New Roman"/>
                        <a:ea typeface="Times New Roman"/>
                      </a:endParaRPr>
                    </a:p>
                  </a:txBody>
                  <a:tcPr marL="62746" marR="62746" marT="8715" marB="0"/>
                </a:tc>
                <a:tc vMerge="1">
                  <a:txBody>
                    <a:bodyPr/>
                    <a:lstStyle/>
                    <a:p>
                      <a:endParaRPr lang="en-ZA"/>
                    </a:p>
                  </a:txBody>
                  <a:tcPr/>
                </a:tc>
                <a:tc>
                  <a:txBody>
                    <a:bodyPr/>
                    <a:lstStyle/>
                    <a:p>
                      <a:pPr marL="93345" marR="86360" algn="l">
                        <a:spcAft>
                          <a:spcPts val="0"/>
                        </a:spcAft>
                      </a:pPr>
                      <a:r>
                        <a:rPr lang="en-US" sz="1800" dirty="0">
                          <a:effectLst/>
                        </a:rPr>
                        <a:t>Granted for NOx from 2015-2020 with limit of 1200 mg/Nm</a:t>
                      </a:r>
                      <a:r>
                        <a:rPr lang="en-US" sz="1800" baseline="30000" dirty="0">
                          <a:effectLst/>
                        </a:rPr>
                        <a:t>3</a:t>
                      </a:r>
                      <a:r>
                        <a:rPr lang="en-US" sz="1800" dirty="0">
                          <a:effectLst/>
                        </a:rPr>
                        <a:t>  </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28866459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lstStyle/>
          <a:p>
            <a:r>
              <a:rPr lang="en-ZA" sz="4000" b="1" dirty="0" smtClean="0">
                <a:solidFill>
                  <a:srgbClr val="00B050"/>
                </a:solidFill>
              </a:rPr>
              <a:t>PPC</a:t>
            </a:r>
            <a:endParaRPr lang="en-ZA" sz="4000" b="1" dirty="0">
              <a:solidFill>
                <a:srgbClr val="00B050"/>
              </a:solidFill>
            </a:endParaRPr>
          </a:p>
        </p:txBody>
      </p:sp>
    </p:spTree>
    <p:extLst>
      <p:ext uri="{BB962C8B-B14F-4D97-AF65-F5344CB8AC3E}">
        <p14:creationId xmlns:p14="http://schemas.microsoft.com/office/powerpoint/2010/main" xmlns="" val="8633645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013" y="0"/>
            <a:ext cx="8211787" cy="532263"/>
          </a:xfrm>
        </p:spPr>
        <p:txBody>
          <a:bodyPr/>
          <a:lstStyle/>
          <a:p>
            <a:r>
              <a:rPr lang="en-ZA" sz="2800" b="1" dirty="0" smtClean="0">
                <a:solidFill>
                  <a:schemeClr val="bg1"/>
                </a:solidFill>
              </a:rPr>
              <a:t>PPC De </a:t>
            </a:r>
            <a:r>
              <a:rPr lang="en-ZA" sz="2800" b="1" dirty="0" err="1" smtClean="0">
                <a:solidFill>
                  <a:schemeClr val="bg1"/>
                </a:solidFill>
              </a:rPr>
              <a:t>Hoek</a:t>
            </a:r>
            <a:r>
              <a:rPr lang="en-ZA" sz="2800" b="1" dirty="0" smtClean="0">
                <a:solidFill>
                  <a:schemeClr val="bg1"/>
                </a:solidFill>
              </a:rPr>
              <a:t>, West Coast DM</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312775452"/>
              </p:ext>
            </p:extLst>
          </p:nvPr>
        </p:nvGraphicFramePr>
        <p:xfrm>
          <a:off x="296879" y="724395"/>
          <a:ext cx="8645239" cy="5642986"/>
        </p:xfrm>
        <a:graphic>
          <a:graphicData uri="http://schemas.openxmlformats.org/drawingml/2006/table">
            <a:tbl>
              <a:tblPr firstRow="1" firstCol="1" bandRow="1">
                <a:tableStyleId>{BC89EF96-8CEA-46FF-86C4-4CE0E7609802}</a:tableStyleId>
              </a:tblPr>
              <a:tblGrid>
                <a:gridCol w="1591298"/>
                <a:gridCol w="843148"/>
                <a:gridCol w="1070807"/>
                <a:gridCol w="3582019"/>
                <a:gridCol w="1557967"/>
              </a:tblGrid>
              <a:tr h="482525">
                <a:tc>
                  <a:txBody>
                    <a:bodyPr/>
                    <a:lstStyle/>
                    <a:p>
                      <a:pPr algn="l">
                        <a:spcAft>
                          <a:spcPts val="0"/>
                        </a:spcAft>
                      </a:pPr>
                      <a:r>
                        <a:rPr lang="en-US" sz="1800">
                          <a:effectLst/>
                        </a:rPr>
                        <a:t>Category</a:t>
                      </a:r>
                      <a:endParaRPr lang="en-ZA" sz="1800">
                        <a:effectLst/>
                        <a:latin typeface="Times New Roman"/>
                        <a:ea typeface="Times New Roman"/>
                      </a:endParaRPr>
                    </a:p>
                  </a:txBody>
                  <a:tcPr marL="49452" marR="49452" marT="7344" marB="0"/>
                </a:tc>
                <a:tc>
                  <a:txBody>
                    <a:bodyPr/>
                    <a:lstStyle/>
                    <a:p>
                      <a:pPr algn="l">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49452" marR="49452" marT="7344" marB="0"/>
                </a:tc>
                <a:tc>
                  <a:txBody>
                    <a:bodyPr/>
                    <a:lstStyle/>
                    <a:p>
                      <a:pPr algn="l">
                        <a:spcAft>
                          <a:spcPts val="0"/>
                        </a:spcAft>
                      </a:pPr>
                      <a:r>
                        <a:rPr lang="en-US" sz="1800" dirty="0" smtClean="0">
                          <a:effectLst/>
                        </a:rPr>
                        <a:t>Pollutant</a:t>
                      </a:r>
                      <a:endParaRPr lang="en-ZA" sz="1800" dirty="0">
                        <a:effectLst/>
                        <a:latin typeface="Times New Roman"/>
                        <a:ea typeface="Times New Roman"/>
                      </a:endParaRPr>
                    </a:p>
                  </a:txBody>
                  <a:tcPr marL="0" marR="0" marT="0" marB="0"/>
                </a:tc>
                <a:tc>
                  <a:txBody>
                    <a:bodyPr/>
                    <a:lstStyle/>
                    <a:p>
                      <a:pPr algn="l">
                        <a:spcAft>
                          <a:spcPts val="0"/>
                        </a:spcAft>
                      </a:pPr>
                      <a:r>
                        <a:rPr lang="en-US" sz="1800">
                          <a:effectLst/>
                        </a:rPr>
                        <a:t>Justification &amp; Reasons for Postponement Application</a:t>
                      </a:r>
                      <a:endParaRPr lang="en-ZA" sz="1800">
                        <a:effectLst/>
                        <a:latin typeface="Times New Roman"/>
                        <a:ea typeface="Times New Roman"/>
                      </a:endParaRPr>
                    </a:p>
                  </a:txBody>
                  <a:tcPr marL="0" marR="0" marT="0" marB="0"/>
                </a:tc>
                <a:tc>
                  <a:txBody>
                    <a:bodyPr/>
                    <a:lstStyle/>
                    <a:p>
                      <a:pPr algn="l">
                        <a:spcAft>
                          <a:spcPts val="0"/>
                        </a:spcAft>
                      </a:pPr>
                      <a:r>
                        <a:rPr lang="en-US" sz="1800">
                          <a:effectLst/>
                        </a:rPr>
                        <a:t>Decision</a:t>
                      </a:r>
                      <a:endParaRPr lang="en-ZA" sz="1800">
                        <a:effectLst/>
                        <a:latin typeface="Times New Roman"/>
                        <a:ea typeface="Times New Roman"/>
                      </a:endParaRPr>
                    </a:p>
                  </a:txBody>
                  <a:tcPr marL="0" marR="0" marT="0" marB="0"/>
                </a:tc>
              </a:tr>
              <a:tr h="5087002">
                <a:tc>
                  <a:txBody>
                    <a:bodyPr/>
                    <a:lstStyle/>
                    <a:p>
                      <a:pPr algn="l">
                        <a:spcAft>
                          <a:spcPts val="0"/>
                        </a:spcAft>
                      </a:pPr>
                      <a:r>
                        <a:rPr lang="en-US" sz="1800">
                          <a:effectLst/>
                        </a:rPr>
                        <a:t>Subcategory 5.4: Cement Production (using conventional fuels &amp; raw materials)</a:t>
                      </a:r>
                      <a:endParaRPr lang="en-ZA" sz="1800">
                        <a:effectLst/>
                        <a:latin typeface="Times New Roman"/>
                        <a:ea typeface="Times New Roman"/>
                      </a:endParaRPr>
                    </a:p>
                  </a:txBody>
                  <a:tcPr marL="52879" marR="52879" marT="7344" marB="0"/>
                </a:tc>
                <a:tc>
                  <a:txBody>
                    <a:bodyPr/>
                    <a:lstStyle/>
                    <a:p>
                      <a:pPr algn="l">
                        <a:spcAft>
                          <a:spcPts val="0"/>
                        </a:spcAft>
                      </a:pPr>
                      <a:r>
                        <a:rPr lang="en-US" sz="1800" dirty="0">
                          <a:effectLst/>
                        </a:rPr>
                        <a:t>2015 </a:t>
                      </a:r>
                      <a:r>
                        <a:rPr lang="en-US" sz="1800" dirty="0" smtClean="0">
                          <a:effectLst/>
                        </a:rPr>
                        <a:t>-16 </a:t>
                      </a:r>
                      <a:endParaRPr lang="en-ZA" sz="1800" dirty="0">
                        <a:effectLst/>
                        <a:latin typeface="Times New Roman"/>
                        <a:ea typeface="Times New Roman"/>
                      </a:endParaRPr>
                    </a:p>
                  </a:txBody>
                  <a:tcPr marL="49452" marR="49452" marT="7344" marB="0"/>
                </a:tc>
                <a:tc>
                  <a:txBody>
                    <a:bodyPr/>
                    <a:lstStyle/>
                    <a:p>
                      <a:pPr algn="l">
                        <a:spcAft>
                          <a:spcPts val="0"/>
                        </a:spcAft>
                      </a:pPr>
                      <a:r>
                        <a:rPr lang="en-ZA" sz="1800" dirty="0" smtClean="0">
                          <a:effectLst/>
                        </a:rPr>
                        <a:t>PM</a:t>
                      </a:r>
                      <a:endParaRPr lang="en-ZA" sz="1800" dirty="0">
                        <a:effectLst/>
                        <a:latin typeface="Times New Roman"/>
                        <a:ea typeface="Times New Roman"/>
                      </a:endParaRPr>
                    </a:p>
                  </a:txBody>
                  <a:tcPr marL="49452" marR="49452" marT="7344" marB="0"/>
                </a:tc>
                <a:tc>
                  <a:txBody>
                    <a:bodyPr/>
                    <a:lstStyle/>
                    <a:p>
                      <a:pPr marL="171450" marR="176530" algn="just">
                        <a:spcAft>
                          <a:spcPts val="0"/>
                        </a:spcAft>
                      </a:pPr>
                      <a:r>
                        <a:rPr lang="en-US" sz="1800" dirty="0" smtClean="0">
                          <a:effectLst/>
                        </a:rPr>
                        <a:t>In </a:t>
                      </a:r>
                      <a:r>
                        <a:rPr lang="en-US" sz="1800" dirty="0">
                          <a:effectLst/>
                        </a:rPr>
                        <a:t>order to achieve the Minimum Emissions Standards PPC De </a:t>
                      </a:r>
                      <a:r>
                        <a:rPr lang="en-US" sz="1800" dirty="0" err="1">
                          <a:effectLst/>
                        </a:rPr>
                        <a:t>Hoek</a:t>
                      </a:r>
                      <a:r>
                        <a:rPr lang="en-US" sz="1800" dirty="0">
                          <a:effectLst/>
                        </a:rPr>
                        <a:t> commits to replacing the Finishing Mill 6 ESP with a bag filter unit. The bag filter efficiency is independent of particulate temperature, and has been proven to work effectively on finishing Mill 5. The proposed replacement will occur in 2016, whereas the emissions standards must be met by 01 April 2015. The proposed upgrades require capital input which PPC can only practically access in the 2016 calendar year.  </a:t>
                      </a:r>
                      <a:endParaRPr lang="en-ZA" sz="1800" dirty="0">
                        <a:effectLst/>
                        <a:latin typeface="Times New Roman"/>
                        <a:ea typeface="Times New Roman"/>
                      </a:endParaRPr>
                    </a:p>
                  </a:txBody>
                  <a:tcPr marL="0" marR="0" marT="0" marB="0"/>
                </a:tc>
                <a:tc>
                  <a:txBody>
                    <a:bodyPr/>
                    <a:lstStyle/>
                    <a:p>
                      <a:pPr marL="93345" marR="74930" algn="l">
                        <a:lnSpc>
                          <a:spcPct val="115000"/>
                        </a:lnSpc>
                        <a:spcAft>
                          <a:spcPts val="1000"/>
                        </a:spcAft>
                      </a:pPr>
                      <a:r>
                        <a:rPr lang="en-US" sz="1800" dirty="0">
                          <a:effectLst/>
                        </a:rPr>
                        <a:t>Granted for PM from 01 April 2015-31 December 2016 with limit of  100 </a:t>
                      </a:r>
                      <a:endParaRPr lang="en-ZA" sz="1800" dirty="0">
                        <a:effectLst/>
                      </a:endParaRPr>
                    </a:p>
                    <a:p>
                      <a:pPr marL="93345" marR="74930" algn="l">
                        <a:lnSpc>
                          <a:spcPct val="115000"/>
                        </a:lnSpc>
                        <a:spcAft>
                          <a:spcPts val="1000"/>
                        </a:spcAft>
                      </a:pPr>
                      <a:r>
                        <a:rPr lang="en-US" sz="1800" dirty="0">
                          <a:effectLst/>
                        </a:rPr>
                        <a:t> </a:t>
                      </a:r>
                      <a:endParaRPr lang="en-ZA" sz="1800" dirty="0">
                        <a:effectLst/>
                        <a:latin typeface="Times New Roman"/>
                      </a:endParaRPr>
                    </a:p>
                  </a:txBody>
                  <a:tcPr marL="0" marR="0" marT="0" marB="0"/>
                </a:tc>
              </a:tr>
            </a:tbl>
          </a:graphicData>
        </a:graphic>
      </p:graphicFrame>
    </p:spTree>
    <p:extLst>
      <p:ext uri="{BB962C8B-B14F-4D97-AF65-F5344CB8AC3E}">
        <p14:creationId xmlns:p14="http://schemas.microsoft.com/office/powerpoint/2010/main" xmlns="" val="39423247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9388" y="0"/>
            <a:ext cx="8247412" cy="696036"/>
          </a:xfrm>
        </p:spPr>
        <p:txBody>
          <a:bodyPr/>
          <a:lstStyle/>
          <a:p>
            <a:r>
              <a:rPr lang="en-ZA" sz="2800" b="1" dirty="0" smtClean="0">
                <a:solidFill>
                  <a:schemeClr val="bg1"/>
                </a:solidFill>
              </a:rPr>
              <a:t>PPC </a:t>
            </a:r>
            <a:r>
              <a:rPr lang="en-ZA" sz="2800" b="1" dirty="0" err="1" smtClean="0">
                <a:solidFill>
                  <a:schemeClr val="bg1"/>
                </a:solidFill>
              </a:rPr>
              <a:t>Dwaalboom</a:t>
            </a:r>
            <a:r>
              <a:rPr lang="en-ZA" sz="2800" b="1" dirty="0" smtClean="0">
                <a:solidFill>
                  <a:schemeClr val="bg1"/>
                </a:solidFill>
              </a:rPr>
              <a:t>, Waterberg DM</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083981265"/>
              </p:ext>
            </p:extLst>
          </p:nvPr>
        </p:nvGraphicFramePr>
        <p:xfrm>
          <a:off x="166255" y="783771"/>
          <a:ext cx="8787739" cy="5793427"/>
        </p:xfrm>
        <a:graphic>
          <a:graphicData uri="http://schemas.openxmlformats.org/drawingml/2006/table">
            <a:tbl>
              <a:tblPr firstRow="1" firstCol="1" bandRow="1">
                <a:tableStyleId>{BC89EF96-8CEA-46FF-86C4-4CE0E7609802}</a:tableStyleId>
              </a:tblPr>
              <a:tblGrid>
                <a:gridCol w="1222613"/>
                <a:gridCol w="1061199"/>
                <a:gridCol w="1127232"/>
                <a:gridCol w="3391700"/>
                <a:gridCol w="1984995"/>
              </a:tblGrid>
              <a:tr h="688233">
                <a:tc>
                  <a:txBody>
                    <a:bodyPr/>
                    <a:lstStyle/>
                    <a:p>
                      <a:pPr algn="l">
                        <a:spcAft>
                          <a:spcPts val="0"/>
                        </a:spcAft>
                      </a:pPr>
                      <a:r>
                        <a:rPr lang="en-US" sz="1800" dirty="0">
                          <a:effectLst/>
                        </a:rPr>
                        <a:t>Category</a:t>
                      </a:r>
                      <a:endParaRPr lang="en-ZA" sz="1800" dirty="0">
                        <a:effectLst/>
                        <a:latin typeface="Times New Roman"/>
                        <a:ea typeface="Times New Roman"/>
                      </a:endParaRPr>
                    </a:p>
                  </a:txBody>
                  <a:tcPr marL="56421" marR="56421" marT="8379" marB="0"/>
                </a:tc>
                <a:tc>
                  <a:txBody>
                    <a:bodyPr/>
                    <a:lstStyle/>
                    <a:p>
                      <a:pPr algn="l">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56421" marR="56421" marT="8379" marB="0"/>
                </a:tc>
                <a:tc>
                  <a:txBody>
                    <a:bodyPr/>
                    <a:lstStyle/>
                    <a:p>
                      <a:pPr algn="l">
                        <a:spcAft>
                          <a:spcPts val="0"/>
                        </a:spcAft>
                      </a:pPr>
                      <a:r>
                        <a:rPr lang="en-US" sz="1800" dirty="0" smtClean="0">
                          <a:effectLst/>
                        </a:rPr>
                        <a:t>Pollutant</a:t>
                      </a:r>
                      <a:endParaRPr lang="en-ZA" sz="1800" dirty="0">
                        <a:effectLst/>
                        <a:latin typeface="Times New Roman"/>
                        <a:ea typeface="Times New Roman"/>
                      </a:endParaRPr>
                    </a:p>
                  </a:txBody>
                  <a:tcPr marL="0" marR="0" marT="0" marB="0"/>
                </a:tc>
                <a:tc>
                  <a:txBody>
                    <a:bodyPr/>
                    <a:lstStyle/>
                    <a:p>
                      <a:pPr algn="l">
                        <a:spcAft>
                          <a:spcPts val="0"/>
                        </a:spcAft>
                      </a:pPr>
                      <a:r>
                        <a:rPr lang="en-US" sz="1800">
                          <a:effectLst/>
                        </a:rPr>
                        <a:t>Justification &amp; Reasons for Postponement Application</a:t>
                      </a:r>
                      <a:endParaRPr lang="en-ZA" sz="1800">
                        <a:effectLst/>
                        <a:latin typeface="Times New Roman"/>
                        <a:ea typeface="Times New Roman"/>
                      </a:endParaRPr>
                    </a:p>
                  </a:txBody>
                  <a:tcPr marL="0" marR="0" marT="0" marB="0"/>
                </a:tc>
                <a:tc>
                  <a:txBody>
                    <a:bodyPr/>
                    <a:lstStyle/>
                    <a:p>
                      <a:pPr algn="l">
                        <a:spcAft>
                          <a:spcPts val="0"/>
                        </a:spcAft>
                      </a:pPr>
                      <a:r>
                        <a:rPr lang="en-US" sz="1800" dirty="0">
                          <a:effectLst/>
                        </a:rPr>
                        <a:t>Decision</a:t>
                      </a:r>
                      <a:endParaRPr lang="en-ZA" sz="1800" dirty="0">
                        <a:effectLst/>
                        <a:latin typeface="Times New Roman"/>
                        <a:ea typeface="Times New Roman"/>
                      </a:endParaRPr>
                    </a:p>
                  </a:txBody>
                  <a:tcPr marL="0" marR="0" marT="0" marB="0"/>
                </a:tc>
              </a:tr>
              <a:tr h="5105194">
                <a:tc>
                  <a:txBody>
                    <a:bodyPr/>
                    <a:lstStyle/>
                    <a:p>
                      <a:pPr>
                        <a:spcAft>
                          <a:spcPts val="0"/>
                        </a:spcAft>
                      </a:pPr>
                      <a:r>
                        <a:rPr lang="en-US" sz="1800">
                          <a:effectLst/>
                        </a:rPr>
                        <a:t>Subcategory 5.5: Cement Production </a:t>
                      </a:r>
                      <a:r>
                        <a:rPr lang="en-ZA" sz="1800">
                          <a:effectLst/>
                        </a:rPr>
                        <a:t>(Using alternative fuels and raw material)</a:t>
                      </a:r>
                      <a:endParaRPr lang="en-ZA" sz="1800">
                        <a:effectLst/>
                        <a:latin typeface="Times New Roman"/>
                        <a:ea typeface="Times New Roman"/>
                      </a:endParaRPr>
                    </a:p>
                  </a:txBody>
                  <a:tcPr marL="60331" marR="60331" marT="8379" marB="0"/>
                </a:tc>
                <a:tc>
                  <a:txBody>
                    <a:bodyPr/>
                    <a:lstStyle/>
                    <a:p>
                      <a:pPr>
                        <a:spcAft>
                          <a:spcPts val="0"/>
                        </a:spcAft>
                      </a:pPr>
                      <a:r>
                        <a:rPr lang="en-US" sz="1800" dirty="0">
                          <a:effectLst/>
                        </a:rPr>
                        <a:t>2015 </a:t>
                      </a:r>
                      <a:r>
                        <a:rPr lang="en-US" sz="1800" dirty="0" smtClean="0">
                          <a:effectLst/>
                        </a:rPr>
                        <a:t>-16 </a:t>
                      </a:r>
                      <a:endParaRPr lang="en-ZA" sz="1800" dirty="0">
                        <a:effectLst/>
                        <a:latin typeface="Times New Roman"/>
                        <a:ea typeface="Times New Roman"/>
                      </a:endParaRPr>
                    </a:p>
                  </a:txBody>
                  <a:tcPr marL="56421" marR="56421" marT="8379" marB="0"/>
                </a:tc>
                <a:tc>
                  <a:txBody>
                    <a:bodyPr/>
                    <a:lstStyle/>
                    <a:p>
                      <a:pPr>
                        <a:spcAft>
                          <a:spcPts val="0"/>
                        </a:spcAft>
                      </a:pPr>
                      <a:r>
                        <a:rPr lang="en-ZA" sz="1800" dirty="0">
                          <a:effectLst/>
                        </a:rPr>
                        <a:t>PM</a:t>
                      </a:r>
                      <a:endParaRPr lang="en-ZA" sz="1800" dirty="0">
                        <a:effectLst/>
                        <a:latin typeface="Times New Roman"/>
                        <a:ea typeface="Times New Roman"/>
                      </a:endParaRPr>
                    </a:p>
                  </a:txBody>
                  <a:tcPr marL="56421" marR="56421" marT="8379" marB="0"/>
                </a:tc>
                <a:tc>
                  <a:txBody>
                    <a:bodyPr/>
                    <a:lstStyle/>
                    <a:p>
                      <a:pPr marL="78105" marR="180340" algn="just">
                        <a:spcAft>
                          <a:spcPts val="0"/>
                        </a:spcAft>
                      </a:pPr>
                      <a:r>
                        <a:rPr lang="en-US" sz="1800" dirty="0" smtClean="0">
                          <a:effectLst/>
                        </a:rPr>
                        <a:t>In </a:t>
                      </a:r>
                      <a:r>
                        <a:rPr lang="en-US" sz="1800" dirty="0">
                          <a:effectLst/>
                        </a:rPr>
                        <a:t>order to achieve the Minimum Emissions Standards PPC </a:t>
                      </a:r>
                      <a:r>
                        <a:rPr lang="en-US" sz="1800" dirty="0" err="1">
                          <a:effectLst/>
                        </a:rPr>
                        <a:t>Dwaalboom</a:t>
                      </a:r>
                      <a:r>
                        <a:rPr lang="en-US" sz="1800" dirty="0">
                          <a:effectLst/>
                        </a:rPr>
                        <a:t> commits to the</a:t>
                      </a:r>
                      <a:endParaRPr lang="en-ZA" sz="1800" dirty="0">
                        <a:effectLst/>
                      </a:endParaRPr>
                    </a:p>
                    <a:p>
                      <a:pPr marL="78105" marR="180340" algn="just">
                        <a:spcAft>
                          <a:spcPts val="0"/>
                        </a:spcAft>
                      </a:pPr>
                      <a:r>
                        <a:rPr lang="en-US" sz="1800" dirty="0">
                          <a:effectLst/>
                        </a:rPr>
                        <a:t>following:</a:t>
                      </a:r>
                      <a:endParaRPr lang="en-ZA" sz="1800" dirty="0">
                        <a:effectLst/>
                      </a:endParaRPr>
                    </a:p>
                    <a:p>
                      <a:pPr marL="342900" marR="180340" lvl="0" indent="-342900" algn="just">
                        <a:spcAft>
                          <a:spcPts val="0"/>
                        </a:spcAft>
                        <a:buFont typeface="Symbol"/>
                        <a:buChar char=""/>
                      </a:pPr>
                      <a:r>
                        <a:rPr lang="en-US" sz="1800" dirty="0">
                          <a:effectLst/>
                        </a:rPr>
                        <a:t>Replacing the Kiln 1 cooler in by the end of 2015.</a:t>
                      </a:r>
                      <a:endParaRPr lang="en-ZA" sz="1800" dirty="0">
                        <a:effectLst/>
                      </a:endParaRPr>
                    </a:p>
                    <a:p>
                      <a:pPr marL="342900" marR="180340" lvl="0" indent="-342900" algn="just">
                        <a:spcAft>
                          <a:spcPts val="0"/>
                        </a:spcAft>
                        <a:buFont typeface="Symbol"/>
                        <a:buChar char=""/>
                      </a:pPr>
                      <a:r>
                        <a:rPr lang="en-US" sz="1800" dirty="0">
                          <a:effectLst/>
                        </a:rPr>
                        <a:t>Additional modifications/repairs to existing equipment during 2014 and 2015 to ensure that the 80mg/Nm</a:t>
                      </a:r>
                      <a:r>
                        <a:rPr lang="en-US" sz="1800" baseline="30000" dirty="0">
                          <a:effectLst/>
                        </a:rPr>
                        <a:t>3</a:t>
                      </a:r>
                      <a:r>
                        <a:rPr lang="en-US" sz="1800" dirty="0">
                          <a:effectLst/>
                        </a:rPr>
                        <a:t> particulate emission limit is met.</a:t>
                      </a:r>
                      <a:endParaRPr lang="en-ZA" sz="1800" dirty="0">
                        <a:effectLst/>
                      </a:endParaRPr>
                    </a:p>
                    <a:p>
                      <a:pPr marL="342900" marR="180340" lvl="0" indent="-342900" algn="just">
                        <a:spcAft>
                          <a:spcPts val="0"/>
                        </a:spcAft>
                        <a:buFont typeface="Symbol"/>
                        <a:buChar char=""/>
                      </a:pPr>
                      <a:r>
                        <a:rPr lang="en-US" sz="1800" dirty="0">
                          <a:effectLst/>
                        </a:rPr>
                        <a:t>Installation of a bag filter on Kiln 1 by the end of the 2018 calendar year to reach the required 30 mg/Nm</a:t>
                      </a:r>
                      <a:r>
                        <a:rPr lang="en-US" sz="1800" baseline="30000" dirty="0">
                          <a:effectLst/>
                        </a:rPr>
                        <a:t>3</a:t>
                      </a:r>
                      <a:r>
                        <a:rPr lang="en-US" sz="1800" dirty="0">
                          <a:effectLst/>
                        </a:rPr>
                        <a:t> PM emission limit</a:t>
                      </a:r>
                      <a:endParaRPr lang="en-ZA" sz="1800" dirty="0">
                        <a:effectLst/>
                      </a:endParaRPr>
                    </a:p>
                    <a:p>
                      <a:pPr marL="78105" marR="180340">
                        <a:spcAft>
                          <a:spcPts val="0"/>
                        </a:spcAft>
                      </a:pPr>
                      <a:r>
                        <a:rPr lang="en-US" sz="1800" dirty="0">
                          <a:effectLst/>
                        </a:rPr>
                        <a:t> </a:t>
                      </a:r>
                      <a:endParaRPr lang="en-ZA" sz="1800" dirty="0">
                        <a:effectLst/>
                        <a:latin typeface="Times New Roman"/>
                        <a:ea typeface="Times New Roman"/>
                      </a:endParaRPr>
                    </a:p>
                  </a:txBody>
                  <a:tcPr marL="0" marR="0" marT="0" marB="0"/>
                </a:tc>
                <a:tc>
                  <a:txBody>
                    <a:bodyPr/>
                    <a:lstStyle/>
                    <a:p>
                      <a:pPr marL="89535" marR="179705" algn="just">
                        <a:lnSpc>
                          <a:spcPct val="115000"/>
                        </a:lnSpc>
                        <a:spcAft>
                          <a:spcPts val="1000"/>
                        </a:spcAft>
                      </a:pPr>
                      <a:r>
                        <a:rPr lang="en-US" sz="1800" dirty="0">
                          <a:effectLst/>
                        </a:rPr>
                        <a:t>Granted for PM from 01 April 2015-31 December 2016 with a limit of  200</a:t>
                      </a:r>
                      <a:endParaRPr lang="en-ZA" sz="1800" dirty="0">
                        <a:effectLst/>
                        <a:latin typeface="Times New Roman"/>
                      </a:endParaRPr>
                    </a:p>
                  </a:txBody>
                  <a:tcPr marL="0" marR="0" marT="0" marB="0"/>
                </a:tc>
              </a:tr>
            </a:tbl>
          </a:graphicData>
        </a:graphic>
      </p:graphicFrame>
    </p:spTree>
    <p:extLst>
      <p:ext uri="{BB962C8B-B14F-4D97-AF65-F5344CB8AC3E}">
        <p14:creationId xmlns:p14="http://schemas.microsoft.com/office/powerpoint/2010/main" xmlns="" val="26220071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ZA" sz="3600" b="1" dirty="0"/>
              <a:t>I</a:t>
            </a:r>
            <a:r>
              <a:rPr lang="en-ZA" sz="3600" b="1" dirty="0" smtClean="0"/>
              <a:t>ntroduction</a:t>
            </a:r>
            <a:endParaRPr lang="en-ZA" sz="3600" b="1" dirty="0"/>
          </a:p>
        </p:txBody>
      </p:sp>
      <p:sp>
        <p:nvSpPr>
          <p:cNvPr id="6" name="Content Placeholder 2"/>
          <p:cNvSpPr>
            <a:spLocks noGrp="1"/>
          </p:cNvSpPr>
          <p:nvPr>
            <p:ph idx="1"/>
          </p:nvPr>
        </p:nvSpPr>
        <p:spPr>
          <a:xfrm>
            <a:off x="457200" y="1270000"/>
            <a:ext cx="8229600" cy="4525963"/>
          </a:xfrm>
        </p:spPr>
        <p:txBody>
          <a:bodyPr>
            <a:noAutofit/>
          </a:bodyPr>
          <a:lstStyle/>
          <a:p>
            <a:pPr algn="just">
              <a:buFont typeface="Arial" panose="020B0604020202020204" pitchFamily="34" charset="0"/>
              <a:buChar char="•"/>
              <a:defRPr/>
            </a:pPr>
            <a:r>
              <a:rPr lang="en-ZA" altLang="en-US" sz="2400" dirty="0" smtClean="0"/>
              <a:t>Legal provisions for postponement </a:t>
            </a:r>
            <a:r>
              <a:rPr lang="en-ZA" altLang="en-US" sz="2400" dirty="0"/>
              <a:t>of </a:t>
            </a:r>
            <a:r>
              <a:rPr lang="en-ZA" altLang="en-US" sz="2400" dirty="0" smtClean="0"/>
              <a:t>compliance timeframes are stipulated in Section 21 Notice of NEM:AQA (Act 39. of 2004)</a:t>
            </a:r>
          </a:p>
          <a:p>
            <a:pPr lvl="1" algn="just">
              <a:buFont typeface="Arial" pitchFamily="34" charset="0"/>
              <a:buChar char="•"/>
            </a:pPr>
            <a:r>
              <a:rPr lang="en-GB" sz="2400" dirty="0"/>
              <a:t>New plants must comply with new plant emission standards </a:t>
            </a:r>
            <a:r>
              <a:rPr lang="en-GB" sz="2400" dirty="0" smtClean="0"/>
              <a:t>immediately</a:t>
            </a:r>
            <a:endParaRPr lang="en-ZA" sz="2400" dirty="0"/>
          </a:p>
          <a:p>
            <a:pPr lvl="1" algn="just">
              <a:buFont typeface="Arial" pitchFamily="34" charset="0"/>
              <a:buChar char="•"/>
            </a:pPr>
            <a:r>
              <a:rPr lang="en-GB" sz="2400" dirty="0"/>
              <a:t>Existing plants must comply with existing plant standards on 01 April 2015; and </a:t>
            </a:r>
            <a:endParaRPr lang="en-ZA" sz="2400" dirty="0"/>
          </a:p>
          <a:p>
            <a:pPr lvl="1" algn="just">
              <a:buFont typeface="Arial" pitchFamily="34" charset="0"/>
              <a:buChar char="•"/>
            </a:pPr>
            <a:r>
              <a:rPr lang="en-GB" sz="2400" dirty="0"/>
              <a:t>Existing plants must comply with new plant standards on 01 April </a:t>
            </a:r>
            <a:r>
              <a:rPr lang="en-GB" sz="2400" dirty="0" smtClean="0"/>
              <a:t>2020 </a:t>
            </a:r>
          </a:p>
          <a:p>
            <a:pPr algn="just"/>
            <a:r>
              <a:rPr lang="en-GB" sz="2400" dirty="0"/>
              <a:t>AQA provides for the existing plants to apply </a:t>
            </a:r>
            <a:r>
              <a:rPr lang="en-GB" sz="2400" dirty="0" smtClean="0"/>
              <a:t>for postponement </a:t>
            </a:r>
            <a:r>
              <a:rPr lang="en-GB" sz="2400" dirty="0"/>
              <a:t>with the compliance timeframes </a:t>
            </a:r>
            <a:endParaRPr lang="en-GB" sz="2400" dirty="0" smtClean="0"/>
          </a:p>
        </p:txBody>
      </p:sp>
    </p:spTree>
    <p:extLst>
      <p:ext uri="{BB962C8B-B14F-4D97-AF65-F5344CB8AC3E}">
        <p14:creationId xmlns:p14="http://schemas.microsoft.com/office/powerpoint/2010/main" xmlns="" val="10264937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75013" y="0"/>
            <a:ext cx="8211787" cy="532263"/>
          </a:xfrm>
        </p:spPr>
        <p:txBody>
          <a:bodyPr/>
          <a:lstStyle/>
          <a:p>
            <a:r>
              <a:rPr lang="en-ZA" sz="2800" b="1" dirty="0" smtClean="0">
                <a:solidFill>
                  <a:schemeClr val="bg1"/>
                </a:solidFill>
              </a:rPr>
              <a:t>PPC Port Elizabeth, Nelson Mandela Bay Metro</a:t>
            </a:r>
            <a:endParaRPr lang="en-ZA" sz="28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4239032756"/>
              </p:ext>
            </p:extLst>
          </p:nvPr>
        </p:nvGraphicFramePr>
        <p:xfrm>
          <a:off x="178129" y="819396"/>
          <a:ext cx="8882744" cy="5818909"/>
        </p:xfrm>
        <a:graphic>
          <a:graphicData uri="http://schemas.openxmlformats.org/drawingml/2006/table">
            <a:tbl>
              <a:tblPr firstRow="1" firstCol="1" bandRow="1">
                <a:tableStyleId>{BC89EF96-8CEA-46FF-86C4-4CE0E7609802}</a:tableStyleId>
              </a:tblPr>
              <a:tblGrid>
                <a:gridCol w="1248422"/>
                <a:gridCol w="1084193"/>
                <a:gridCol w="1194357"/>
                <a:gridCol w="3423851"/>
                <a:gridCol w="1931921"/>
              </a:tblGrid>
              <a:tr h="853150">
                <a:tc>
                  <a:txBody>
                    <a:bodyPr/>
                    <a:lstStyle/>
                    <a:p>
                      <a:pPr>
                        <a:spcAft>
                          <a:spcPts val="0"/>
                        </a:spcAft>
                      </a:pPr>
                      <a:r>
                        <a:rPr lang="en-US" sz="1800" dirty="0">
                          <a:effectLst/>
                        </a:rPr>
                        <a:t>Category</a:t>
                      </a:r>
                      <a:endParaRPr lang="en-ZA" sz="1800" dirty="0">
                        <a:effectLst/>
                        <a:latin typeface="Times New Roman"/>
                        <a:ea typeface="Times New Roman"/>
                      </a:endParaRPr>
                    </a:p>
                  </a:txBody>
                  <a:tcPr marL="56966" marR="56966" marT="8460" marB="0"/>
                </a:tc>
                <a:tc>
                  <a:txBody>
                    <a:bodyPr/>
                    <a:lstStyle/>
                    <a:p>
                      <a:pPr>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56966" marR="56966" marT="8460" marB="0"/>
                </a:tc>
                <a:tc>
                  <a:txBody>
                    <a:bodyPr/>
                    <a:lstStyle/>
                    <a:p>
                      <a:pPr algn="ctr">
                        <a:spcAft>
                          <a:spcPts val="0"/>
                        </a:spcAft>
                      </a:pPr>
                      <a:r>
                        <a:rPr lang="en-US" sz="1800">
                          <a:effectLst/>
                        </a:rPr>
                        <a:t>Pollutant</a:t>
                      </a:r>
                      <a:endParaRPr lang="en-ZA" sz="1800">
                        <a:effectLst/>
                        <a:latin typeface="Times New Roman"/>
                        <a:ea typeface="Times New Roman"/>
                      </a:endParaRPr>
                    </a:p>
                  </a:txBody>
                  <a:tcPr marL="0" marR="0" marT="0" marB="0" anchor="ctr"/>
                </a:tc>
                <a:tc>
                  <a:txBody>
                    <a:bodyPr/>
                    <a:lstStyle/>
                    <a:p>
                      <a:pPr algn="ctr">
                        <a:spcAft>
                          <a:spcPts val="0"/>
                        </a:spcAft>
                      </a:pPr>
                      <a:r>
                        <a:rPr lang="en-US" sz="1800">
                          <a:effectLst/>
                        </a:rPr>
                        <a:t>Justification &amp; Reasons for Postponement Application</a:t>
                      </a:r>
                      <a:endParaRPr lang="en-ZA" sz="1800">
                        <a:effectLst/>
                        <a:latin typeface="Times New Roman"/>
                        <a:ea typeface="Times New Roman"/>
                      </a:endParaRPr>
                    </a:p>
                  </a:txBody>
                  <a:tcPr marL="0" marR="0" marT="0" marB="0" anchor="ctr"/>
                </a:tc>
                <a:tc>
                  <a:txBody>
                    <a:bodyPr/>
                    <a:lstStyle/>
                    <a:p>
                      <a:pPr algn="ctr">
                        <a:spcAft>
                          <a:spcPts val="0"/>
                        </a:spcAft>
                      </a:pPr>
                      <a:r>
                        <a:rPr lang="en-US" sz="1800">
                          <a:effectLst/>
                        </a:rPr>
                        <a:t>Decision</a:t>
                      </a:r>
                      <a:endParaRPr lang="en-ZA" sz="1800">
                        <a:effectLst/>
                        <a:latin typeface="Times New Roman"/>
                        <a:ea typeface="Times New Roman"/>
                      </a:endParaRPr>
                    </a:p>
                  </a:txBody>
                  <a:tcPr marL="0" marR="0" marT="0" marB="0"/>
                </a:tc>
              </a:tr>
              <a:tr h="4965759">
                <a:tc>
                  <a:txBody>
                    <a:bodyPr/>
                    <a:lstStyle/>
                    <a:p>
                      <a:pPr>
                        <a:spcAft>
                          <a:spcPts val="0"/>
                        </a:spcAft>
                      </a:pPr>
                      <a:r>
                        <a:rPr lang="en-US" sz="1800" dirty="0">
                          <a:effectLst/>
                        </a:rPr>
                        <a:t>Subcategory 5.4: Cement Production (using conventional fuels &amp; raw materials)</a:t>
                      </a:r>
                      <a:endParaRPr lang="en-ZA" sz="1800" dirty="0">
                        <a:effectLst/>
                        <a:latin typeface="Times New Roman"/>
                        <a:ea typeface="Times New Roman"/>
                      </a:endParaRPr>
                    </a:p>
                  </a:txBody>
                  <a:tcPr marL="60914" marR="60914" marT="8460" marB="0"/>
                </a:tc>
                <a:tc>
                  <a:txBody>
                    <a:bodyPr/>
                    <a:lstStyle/>
                    <a:p>
                      <a:pPr>
                        <a:spcAft>
                          <a:spcPts val="0"/>
                        </a:spcAft>
                      </a:pPr>
                      <a:r>
                        <a:rPr lang="en-US" sz="1800" dirty="0">
                          <a:effectLst/>
                        </a:rPr>
                        <a:t>2015 – </a:t>
                      </a:r>
                      <a:r>
                        <a:rPr lang="en-US" sz="1800" dirty="0" smtClean="0">
                          <a:effectLst/>
                        </a:rPr>
                        <a:t>16 </a:t>
                      </a:r>
                      <a:endParaRPr lang="en-ZA" sz="1800" dirty="0">
                        <a:effectLst/>
                        <a:latin typeface="Times New Roman"/>
                        <a:ea typeface="Times New Roman"/>
                      </a:endParaRPr>
                    </a:p>
                  </a:txBody>
                  <a:tcPr marL="56966" marR="56966" marT="8460" marB="0"/>
                </a:tc>
                <a:tc>
                  <a:txBody>
                    <a:bodyPr/>
                    <a:lstStyle/>
                    <a:p>
                      <a:pPr>
                        <a:spcAft>
                          <a:spcPts val="0"/>
                        </a:spcAft>
                      </a:pPr>
                      <a:r>
                        <a:rPr lang="en-ZA" sz="1800">
                          <a:effectLst/>
                        </a:rPr>
                        <a:t>Particulate Matter</a:t>
                      </a:r>
                      <a:endParaRPr lang="en-ZA" sz="1800">
                        <a:effectLst/>
                        <a:latin typeface="Times New Roman"/>
                        <a:ea typeface="Times New Roman"/>
                      </a:endParaRPr>
                    </a:p>
                  </a:txBody>
                  <a:tcPr marL="56966" marR="56966" marT="8460" marB="0"/>
                </a:tc>
                <a:tc>
                  <a:txBody>
                    <a:bodyPr/>
                    <a:lstStyle/>
                    <a:p>
                      <a:pPr marL="342900" marR="86995" lvl="0" indent="-342900" algn="just">
                        <a:spcAft>
                          <a:spcPts val="0"/>
                        </a:spcAft>
                        <a:buFont typeface="Symbol"/>
                        <a:buChar char=""/>
                      </a:pPr>
                      <a:r>
                        <a:rPr lang="en-US" sz="1800" dirty="0" smtClean="0">
                          <a:effectLst/>
                        </a:rPr>
                        <a:t>PPC </a:t>
                      </a:r>
                      <a:r>
                        <a:rPr lang="en-US" sz="1800" dirty="0">
                          <a:effectLst/>
                        </a:rPr>
                        <a:t>Port Elizabeth commits to replacing the existing Finishing Mill 4 filter with a modern bag filter unit capable of meeting the emissions standards. The proposed replacement will occur in 2016, whereas the emissions standards must be met by 01 April 2015. PPC also commits to replacing the kiln ESP with a bag filter plant by the end of 2018.</a:t>
                      </a:r>
                      <a:endParaRPr lang="en-ZA" sz="1800" dirty="0">
                        <a:effectLst/>
                      </a:endParaRPr>
                    </a:p>
                    <a:p>
                      <a:pPr>
                        <a:spcAft>
                          <a:spcPts val="0"/>
                        </a:spcAft>
                      </a:pPr>
                      <a:r>
                        <a:rPr lang="en-ZA" sz="1800" u="none" strike="noStrike" dirty="0">
                          <a:effectLst/>
                        </a:rPr>
                        <a:t> </a:t>
                      </a:r>
                      <a:endParaRPr lang="en-ZA" sz="1800" dirty="0">
                        <a:effectLst/>
                      </a:endParaRPr>
                    </a:p>
                    <a:p>
                      <a:pPr>
                        <a:spcAft>
                          <a:spcPts val="0"/>
                        </a:spcAft>
                      </a:pPr>
                      <a:r>
                        <a:rPr lang="en-US" sz="1800" dirty="0">
                          <a:effectLst/>
                        </a:rPr>
                        <a:t> </a:t>
                      </a:r>
                      <a:endParaRPr lang="en-ZA" sz="1800" dirty="0">
                        <a:effectLst/>
                        <a:latin typeface="Times New Roman"/>
                        <a:ea typeface="Times New Roman"/>
                      </a:endParaRPr>
                    </a:p>
                  </a:txBody>
                  <a:tcPr marL="0" marR="0" marT="0" marB="0"/>
                </a:tc>
                <a:tc>
                  <a:txBody>
                    <a:bodyPr/>
                    <a:lstStyle/>
                    <a:p>
                      <a:pPr marL="92710" marR="86995" algn="just">
                        <a:lnSpc>
                          <a:spcPct val="115000"/>
                        </a:lnSpc>
                        <a:spcAft>
                          <a:spcPts val="1000"/>
                        </a:spcAft>
                      </a:pPr>
                      <a:r>
                        <a:rPr lang="en-US" sz="1800" dirty="0">
                          <a:effectLst/>
                        </a:rPr>
                        <a:t>Granted for Kiln 4 PM from 01 April 2015-31 December 2018 </a:t>
                      </a:r>
                      <a:r>
                        <a:rPr lang="en-US" sz="1800" dirty="0" err="1">
                          <a:effectLst/>
                        </a:rPr>
                        <a:t>wt</a:t>
                      </a:r>
                      <a:r>
                        <a:rPr lang="en-US" sz="1800" dirty="0">
                          <a:effectLst/>
                        </a:rPr>
                        <a:t> limit of  100 and for FM4 PM from 01 April 2015-31 December 2016 </a:t>
                      </a:r>
                      <a:r>
                        <a:rPr lang="en-US" sz="1800" dirty="0" err="1">
                          <a:effectLst/>
                        </a:rPr>
                        <a:t>wt</a:t>
                      </a:r>
                      <a:r>
                        <a:rPr lang="en-US" sz="1800" dirty="0">
                          <a:effectLst/>
                        </a:rPr>
                        <a:t> limit of 400 </a:t>
                      </a:r>
                      <a:endParaRPr lang="en-ZA" sz="1800" dirty="0">
                        <a:effectLst/>
                        <a:latin typeface="Times New Roman"/>
                      </a:endParaRPr>
                    </a:p>
                  </a:txBody>
                  <a:tcPr marL="0" marR="0" marT="0" marB="0"/>
                </a:tc>
              </a:tr>
            </a:tbl>
          </a:graphicData>
        </a:graphic>
      </p:graphicFrame>
    </p:spTree>
    <p:extLst>
      <p:ext uri="{BB962C8B-B14F-4D97-AF65-F5344CB8AC3E}">
        <p14:creationId xmlns:p14="http://schemas.microsoft.com/office/powerpoint/2010/main" xmlns="" val="13706104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6848" y="0"/>
            <a:ext cx="5929952" cy="464024"/>
          </a:xfrm>
        </p:spPr>
        <p:txBody>
          <a:bodyPr>
            <a:normAutofit fontScale="90000"/>
          </a:bodyPr>
          <a:lstStyle/>
          <a:p>
            <a:pPr algn="l"/>
            <a:r>
              <a:rPr lang="en-ZA" sz="2800" b="1" dirty="0" smtClean="0">
                <a:solidFill>
                  <a:schemeClr val="bg1"/>
                </a:solidFill>
              </a:rPr>
              <a:t>PPC Slurry, </a:t>
            </a:r>
            <a:r>
              <a:rPr lang="en-ZA" sz="2800" b="1" dirty="0" err="1" smtClean="0">
                <a:solidFill>
                  <a:schemeClr val="bg1"/>
                </a:solidFill>
              </a:rPr>
              <a:t>Ngaka</a:t>
            </a:r>
            <a:r>
              <a:rPr lang="en-ZA" sz="2800" b="1" dirty="0" smtClean="0">
                <a:solidFill>
                  <a:schemeClr val="bg1"/>
                </a:solidFill>
              </a:rPr>
              <a:t> </a:t>
            </a:r>
            <a:r>
              <a:rPr lang="en-ZA" sz="2800" b="1" dirty="0" err="1" smtClean="0">
                <a:solidFill>
                  <a:schemeClr val="bg1"/>
                </a:solidFill>
              </a:rPr>
              <a:t>Modiri</a:t>
            </a:r>
            <a:r>
              <a:rPr lang="en-ZA" sz="2800" b="1" dirty="0" smtClean="0">
                <a:solidFill>
                  <a:schemeClr val="bg1"/>
                </a:solidFill>
              </a:rPr>
              <a:t> </a:t>
            </a:r>
            <a:r>
              <a:rPr lang="en-ZA" sz="2800" b="1" dirty="0" err="1" smtClean="0">
                <a:solidFill>
                  <a:schemeClr val="bg1"/>
                </a:solidFill>
              </a:rPr>
              <a:t>Molema</a:t>
            </a:r>
            <a:r>
              <a:rPr lang="en-ZA" sz="2800" b="1" dirty="0" smtClean="0">
                <a:solidFill>
                  <a:schemeClr val="bg1"/>
                </a:solidFill>
              </a:rPr>
              <a:t> DM</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710822117"/>
              </p:ext>
            </p:extLst>
          </p:nvPr>
        </p:nvGraphicFramePr>
        <p:xfrm>
          <a:off x="261256" y="688770"/>
          <a:ext cx="8704614" cy="6037148"/>
        </p:xfrm>
        <a:graphic>
          <a:graphicData uri="http://schemas.openxmlformats.org/drawingml/2006/table">
            <a:tbl>
              <a:tblPr firstRow="1" firstCol="1" bandRow="1">
                <a:tableStyleId>{BC89EF96-8CEA-46FF-86C4-4CE0E7609802}</a:tableStyleId>
              </a:tblPr>
              <a:tblGrid>
                <a:gridCol w="1452928"/>
                <a:gridCol w="1030589"/>
                <a:gridCol w="1079082"/>
                <a:gridCol w="3075709"/>
                <a:gridCol w="2066306"/>
              </a:tblGrid>
              <a:tr h="660150">
                <a:tc>
                  <a:txBody>
                    <a:bodyPr/>
                    <a:lstStyle/>
                    <a:p>
                      <a:pPr>
                        <a:spcAft>
                          <a:spcPts val="0"/>
                        </a:spcAft>
                      </a:pPr>
                      <a:r>
                        <a:rPr lang="en-US" sz="1800">
                          <a:effectLst/>
                        </a:rPr>
                        <a:t>Category</a:t>
                      </a:r>
                      <a:endParaRPr lang="en-ZA" sz="1800">
                        <a:effectLst/>
                        <a:latin typeface="Times New Roman"/>
                        <a:ea typeface="Times New Roman"/>
                      </a:endParaRPr>
                    </a:p>
                  </a:txBody>
                  <a:tcPr marL="56946" marR="56946" marT="8457" marB="0"/>
                </a:tc>
                <a:tc>
                  <a:txBody>
                    <a:bodyPr/>
                    <a:lstStyle/>
                    <a:p>
                      <a:pPr>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56946" marR="56946" marT="8457" marB="0"/>
                </a:tc>
                <a:tc>
                  <a:txBody>
                    <a:bodyPr/>
                    <a:lstStyle/>
                    <a:p>
                      <a:pPr>
                        <a:spcAft>
                          <a:spcPts val="0"/>
                        </a:spcAft>
                      </a:pPr>
                      <a:r>
                        <a:rPr lang="en-US" sz="1800">
                          <a:effectLst/>
                        </a:rPr>
                        <a:t>Pollutant </a:t>
                      </a:r>
                      <a:endParaRPr lang="en-ZA" sz="1800">
                        <a:effectLst/>
                        <a:latin typeface="Times New Roman"/>
                        <a:ea typeface="Times New Roman"/>
                      </a:endParaRPr>
                    </a:p>
                  </a:txBody>
                  <a:tcPr marL="56946" marR="56946" marT="8457" marB="0"/>
                </a:tc>
                <a:tc>
                  <a:txBody>
                    <a:bodyPr/>
                    <a:lstStyle/>
                    <a:p>
                      <a:pPr algn="ctr">
                        <a:spcAft>
                          <a:spcPts val="0"/>
                        </a:spcAft>
                      </a:pPr>
                      <a:r>
                        <a:rPr lang="en-US" sz="1800">
                          <a:effectLst/>
                        </a:rPr>
                        <a:t>Justification &amp; Reasons for Postponement Application</a:t>
                      </a:r>
                      <a:endParaRPr lang="en-ZA" sz="1800">
                        <a:effectLst/>
                        <a:latin typeface="Times New Roman"/>
                        <a:ea typeface="Times New Roman"/>
                      </a:endParaRPr>
                    </a:p>
                  </a:txBody>
                  <a:tcPr marL="0" marR="0" marT="0" marB="0" anchor="ctr"/>
                </a:tc>
                <a:tc>
                  <a:txBody>
                    <a:bodyPr/>
                    <a:lstStyle/>
                    <a:p>
                      <a:pPr algn="ctr">
                        <a:spcAft>
                          <a:spcPts val="0"/>
                        </a:spcAft>
                      </a:pPr>
                      <a:r>
                        <a:rPr lang="en-US" sz="1800">
                          <a:effectLst/>
                        </a:rPr>
                        <a:t>Decision</a:t>
                      </a:r>
                      <a:endParaRPr lang="en-ZA" sz="1800">
                        <a:effectLst/>
                        <a:latin typeface="Times New Roman"/>
                        <a:ea typeface="Times New Roman"/>
                      </a:endParaRPr>
                    </a:p>
                  </a:txBody>
                  <a:tcPr marL="0" marR="0" marT="0" marB="0"/>
                </a:tc>
              </a:tr>
              <a:tr h="2037537">
                <a:tc rowSpan="2">
                  <a:txBody>
                    <a:bodyPr/>
                    <a:lstStyle/>
                    <a:p>
                      <a:pPr>
                        <a:spcAft>
                          <a:spcPts val="0"/>
                        </a:spcAft>
                      </a:pPr>
                      <a:r>
                        <a:rPr lang="en-US" sz="1800">
                          <a:effectLst/>
                        </a:rPr>
                        <a:t>Subcategory 5.4 &amp; 5.4: Cement Production </a:t>
                      </a:r>
                      <a:r>
                        <a:rPr lang="en-ZA" sz="1800">
                          <a:effectLst/>
                        </a:rPr>
                        <a:t>(Using conventional &amp; alternative fuels &amp; raw material)</a:t>
                      </a:r>
                      <a:endParaRPr lang="en-ZA" sz="1800">
                        <a:effectLst/>
                        <a:latin typeface="Times New Roman"/>
                        <a:ea typeface="Times New Roman"/>
                      </a:endParaRPr>
                    </a:p>
                  </a:txBody>
                  <a:tcPr marL="60893" marR="60893" marT="8457" marB="0"/>
                </a:tc>
                <a:tc rowSpan="2">
                  <a:txBody>
                    <a:bodyPr/>
                    <a:lstStyle/>
                    <a:p>
                      <a:pPr>
                        <a:spcAft>
                          <a:spcPts val="0"/>
                        </a:spcAft>
                      </a:pPr>
                      <a:r>
                        <a:rPr lang="en-ZA" sz="1800" dirty="0">
                          <a:effectLst/>
                        </a:rPr>
                        <a:t>2015 – </a:t>
                      </a:r>
                      <a:r>
                        <a:rPr lang="en-ZA" sz="1800" dirty="0" smtClean="0">
                          <a:effectLst/>
                        </a:rPr>
                        <a:t>20 </a:t>
                      </a:r>
                      <a:endParaRPr lang="en-ZA" sz="1800" dirty="0">
                        <a:effectLst/>
                        <a:latin typeface="Times New Roman"/>
                        <a:ea typeface="Times New Roman"/>
                      </a:endParaRPr>
                    </a:p>
                  </a:txBody>
                  <a:tcPr marL="56946" marR="56946" marT="8457" marB="0"/>
                </a:tc>
                <a:tc rowSpan="2">
                  <a:txBody>
                    <a:bodyPr/>
                    <a:lstStyle/>
                    <a:p>
                      <a:pPr>
                        <a:spcAft>
                          <a:spcPts val="0"/>
                        </a:spcAft>
                      </a:pPr>
                      <a:r>
                        <a:rPr lang="en-ZA" sz="1800">
                          <a:effectLst/>
                        </a:rPr>
                        <a:t>PM</a:t>
                      </a:r>
                      <a:endParaRPr lang="en-ZA" sz="1800">
                        <a:effectLst/>
                        <a:latin typeface="Times New Roman"/>
                        <a:ea typeface="Times New Roman"/>
                      </a:endParaRPr>
                    </a:p>
                  </a:txBody>
                  <a:tcPr marL="56946" marR="56946" marT="8457" marB="0"/>
                </a:tc>
                <a:tc rowSpan="2">
                  <a:txBody>
                    <a:bodyPr/>
                    <a:lstStyle/>
                    <a:p>
                      <a:pPr marL="342900" marR="179705" lvl="0" indent="-342900" algn="just">
                        <a:spcAft>
                          <a:spcPts val="0"/>
                        </a:spcAft>
                        <a:buFont typeface="Symbol"/>
                        <a:buChar char=""/>
                      </a:pPr>
                      <a:r>
                        <a:rPr lang="en-US" sz="1800" dirty="0" smtClean="0">
                          <a:effectLst/>
                        </a:rPr>
                        <a:t>PPC </a:t>
                      </a:r>
                      <a:r>
                        <a:rPr lang="en-US" sz="1800" dirty="0">
                          <a:effectLst/>
                        </a:rPr>
                        <a:t>Slurry- An upgrade of Kiln 7 requires capital input which PPC can only practically commit to if market conditions support operation of kiln 7 after the kiln 8 upgrade. It is planned that kiln 7 will stop operation after the upgrade of kiln 8 in 2018. The upgrade will also ensure that the emissions from the mills become compliant. Significant investment in kiln 7 is thus not economically justifiable for such a short operational time span</a:t>
                      </a:r>
                      <a:r>
                        <a:rPr lang="en-US" sz="1800" dirty="0" smtClean="0">
                          <a:effectLst/>
                        </a:rPr>
                        <a:t>.</a:t>
                      </a:r>
                      <a:endParaRPr lang="en-ZA" sz="1800" dirty="0">
                        <a:effectLst/>
                      </a:endParaRPr>
                    </a:p>
                    <a:p>
                      <a:pPr>
                        <a:spcAft>
                          <a:spcPts val="0"/>
                        </a:spcAft>
                      </a:pPr>
                      <a:r>
                        <a:rPr lang="en-US" sz="1800" dirty="0">
                          <a:effectLst/>
                        </a:rPr>
                        <a:t> </a:t>
                      </a:r>
                      <a:endParaRPr lang="en-ZA" sz="1800" dirty="0">
                        <a:effectLst/>
                        <a:latin typeface="Times New Roman"/>
                        <a:ea typeface="Times New Roman"/>
                      </a:endParaRPr>
                    </a:p>
                  </a:txBody>
                  <a:tcPr marL="0" marR="0" marT="0" marB="0"/>
                </a:tc>
                <a:tc>
                  <a:txBody>
                    <a:bodyPr/>
                    <a:lstStyle/>
                    <a:p>
                      <a:pPr marL="90170" marR="90170" algn="just">
                        <a:lnSpc>
                          <a:spcPct val="115000"/>
                        </a:lnSpc>
                        <a:spcAft>
                          <a:spcPts val="1000"/>
                        </a:spcAft>
                      </a:pPr>
                      <a:r>
                        <a:rPr lang="en-US" sz="1800">
                          <a:effectLst/>
                        </a:rPr>
                        <a:t>Granted from 01 April 2015-31 December 2018: Raw Mill 3 PM with limit of  250 and Kiln 7 PM with limit of 350; </a:t>
                      </a:r>
                      <a:endParaRPr lang="en-ZA" sz="1800">
                        <a:effectLst/>
                        <a:latin typeface="Times New Roman"/>
                      </a:endParaRPr>
                    </a:p>
                  </a:txBody>
                  <a:tcPr marL="0" marR="0" marT="0" marB="0"/>
                </a:tc>
              </a:tr>
              <a:tr h="316872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spcAft>
                          <a:spcPts val="0"/>
                        </a:spcAft>
                      </a:pPr>
                      <a:r>
                        <a:rPr lang="en-US" sz="1800" dirty="0">
                          <a:effectLst/>
                        </a:rPr>
                        <a:t> </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28933429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lstStyle/>
          <a:p>
            <a:r>
              <a:rPr lang="en-ZA" sz="4000" b="1" dirty="0" smtClean="0">
                <a:solidFill>
                  <a:srgbClr val="00B050"/>
                </a:solidFill>
              </a:rPr>
              <a:t>SASOL</a:t>
            </a:r>
            <a:endParaRPr lang="en-ZA" sz="4000" b="1" dirty="0">
              <a:solidFill>
                <a:srgbClr val="00B050"/>
              </a:solidFill>
            </a:endParaRPr>
          </a:p>
        </p:txBody>
      </p:sp>
    </p:spTree>
    <p:extLst>
      <p:ext uri="{BB962C8B-B14F-4D97-AF65-F5344CB8AC3E}">
        <p14:creationId xmlns:p14="http://schemas.microsoft.com/office/powerpoint/2010/main" xmlns="" val="38996525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258" y="-76200"/>
            <a:ext cx="8425542" cy="809840"/>
          </a:xfrm>
        </p:spPr>
        <p:txBody>
          <a:bodyPr/>
          <a:lstStyle/>
          <a:p>
            <a:r>
              <a:rPr lang="en-ZA" sz="2800" b="1" dirty="0" smtClean="0">
                <a:solidFill>
                  <a:schemeClr val="bg1"/>
                </a:solidFill>
              </a:rPr>
              <a:t>SASOL Nitro, Tshwane Metro</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951044225"/>
              </p:ext>
            </p:extLst>
          </p:nvPr>
        </p:nvGraphicFramePr>
        <p:xfrm>
          <a:off x="261257" y="733641"/>
          <a:ext cx="8692738" cy="5762784"/>
        </p:xfrm>
        <a:graphic>
          <a:graphicData uri="http://schemas.openxmlformats.org/drawingml/2006/table">
            <a:tbl>
              <a:tblPr firstRow="1" firstCol="1" bandRow="1">
                <a:tableStyleId>{BC89EF96-8CEA-46FF-86C4-4CE0E7609802}</a:tableStyleId>
              </a:tblPr>
              <a:tblGrid>
                <a:gridCol w="1239124"/>
                <a:gridCol w="1272831"/>
                <a:gridCol w="1020692"/>
                <a:gridCol w="3347249"/>
                <a:gridCol w="1812842"/>
              </a:tblGrid>
              <a:tr h="930404">
                <a:tc>
                  <a:txBody>
                    <a:bodyPr/>
                    <a:lstStyle/>
                    <a:p>
                      <a:pPr>
                        <a:spcAft>
                          <a:spcPts val="0"/>
                        </a:spcAft>
                      </a:pPr>
                      <a:r>
                        <a:rPr lang="en-US" sz="1800">
                          <a:effectLst/>
                        </a:rPr>
                        <a:t>Category</a:t>
                      </a:r>
                      <a:endParaRPr lang="en-ZA" sz="1800">
                        <a:effectLst/>
                        <a:latin typeface="Times New Roman"/>
                        <a:ea typeface="Times New Roman"/>
                      </a:endParaRPr>
                    </a:p>
                  </a:txBody>
                  <a:tcPr marL="47218" marR="47218" marT="0" marB="0"/>
                </a:tc>
                <a:tc>
                  <a:txBody>
                    <a:bodyPr/>
                    <a:lstStyle/>
                    <a:p>
                      <a:pPr>
                        <a:spcAft>
                          <a:spcPts val="0"/>
                        </a:spcAft>
                      </a:pPr>
                      <a:r>
                        <a:rPr lang="en-US" sz="1800" dirty="0">
                          <a:effectLst/>
                        </a:rPr>
                        <a:t>Postponement</a:t>
                      </a:r>
                      <a:endParaRPr lang="en-ZA" sz="1800" dirty="0">
                        <a:effectLst/>
                      </a:endParaRPr>
                    </a:p>
                    <a:p>
                      <a:pPr>
                        <a:spcAft>
                          <a:spcPts val="0"/>
                        </a:spcAft>
                      </a:pPr>
                      <a:r>
                        <a:rPr lang="en-US" sz="1800" dirty="0">
                          <a:effectLst/>
                        </a:rPr>
                        <a:t>Period Sought</a:t>
                      </a:r>
                      <a:endParaRPr lang="en-ZA" sz="1800" dirty="0">
                        <a:effectLst/>
                        <a:latin typeface="Times New Roman"/>
                        <a:ea typeface="Times New Roman"/>
                      </a:endParaRPr>
                    </a:p>
                  </a:txBody>
                  <a:tcPr marL="47218" marR="47218" marT="0" marB="0"/>
                </a:tc>
                <a:tc>
                  <a:txBody>
                    <a:bodyPr/>
                    <a:lstStyle/>
                    <a:p>
                      <a:pPr>
                        <a:spcAft>
                          <a:spcPts val="0"/>
                        </a:spcAft>
                      </a:pPr>
                      <a:r>
                        <a:rPr lang="en-US" sz="1800">
                          <a:effectLst/>
                        </a:rPr>
                        <a:t>Pollutant</a:t>
                      </a:r>
                      <a:endParaRPr lang="en-ZA" sz="1800">
                        <a:effectLst/>
                        <a:latin typeface="Times New Roman"/>
                        <a:ea typeface="Times New Roman"/>
                      </a:endParaRPr>
                    </a:p>
                  </a:txBody>
                  <a:tcPr marL="47218" marR="47218" marT="0" marB="0"/>
                </a:tc>
                <a:tc>
                  <a:txBody>
                    <a:bodyPr/>
                    <a:lstStyle/>
                    <a:p>
                      <a:pPr algn="ctr">
                        <a:spcAft>
                          <a:spcPts val="0"/>
                        </a:spcAft>
                      </a:pPr>
                      <a:r>
                        <a:rPr lang="en-US" sz="1800">
                          <a:effectLst/>
                        </a:rPr>
                        <a:t>Justification &amp; Reasons for Postponement Application</a:t>
                      </a:r>
                      <a:endParaRPr lang="en-ZA" sz="1800">
                        <a:effectLst/>
                        <a:latin typeface="Times New Roman"/>
                        <a:ea typeface="Times New Roman"/>
                      </a:endParaRPr>
                    </a:p>
                  </a:txBody>
                  <a:tcPr marL="47218" marR="47218" marT="0" marB="0"/>
                </a:tc>
                <a:tc>
                  <a:txBody>
                    <a:bodyPr/>
                    <a:lstStyle/>
                    <a:p>
                      <a:pPr>
                        <a:spcAft>
                          <a:spcPts val="0"/>
                        </a:spcAft>
                      </a:pPr>
                      <a:r>
                        <a:rPr lang="en-US" sz="1800">
                          <a:effectLst/>
                        </a:rPr>
                        <a:t>Decision</a:t>
                      </a:r>
                      <a:endParaRPr lang="en-ZA" sz="1800">
                        <a:effectLst/>
                        <a:latin typeface="Times New Roman"/>
                        <a:ea typeface="Times New Roman"/>
                      </a:endParaRPr>
                    </a:p>
                  </a:txBody>
                  <a:tcPr marL="47218" marR="47218" marT="0" marB="0"/>
                </a:tc>
              </a:tr>
              <a:tr h="4665504">
                <a:tc>
                  <a:txBody>
                    <a:bodyPr/>
                    <a:lstStyle/>
                    <a:p>
                      <a:pPr>
                        <a:spcAft>
                          <a:spcPts val="0"/>
                        </a:spcAft>
                      </a:pPr>
                      <a:r>
                        <a:rPr lang="en-US" sz="1800">
                          <a:effectLst/>
                        </a:rPr>
                        <a:t> </a:t>
                      </a:r>
                      <a:endParaRPr lang="en-ZA" sz="1800">
                        <a:effectLst/>
                      </a:endParaRPr>
                    </a:p>
                    <a:p>
                      <a:pPr>
                        <a:spcAft>
                          <a:spcPts val="0"/>
                        </a:spcAft>
                      </a:pPr>
                      <a:r>
                        <a:rPr lang="en-US" sz="1800">
                          <a:effectLst/>
                        </a:rPr>
                        <a:t>Category 6:</a:t>
                      </a:r>
                      <a:endParaRPr lang="en-ZA" sz="1800">
                        <a:effectLst/>
                      </a:endParaRPr>
                    </a:p>
                    <a:p>
                      <a:pPr>
                        <a:spcAft>
                          <a:spcPts val="0"/>
                        </a:spcAft>
                      </a:pPr>
                      <a:r>
                        <a:rPr lang="en-US" sz="1800">
                          <a:effectLst/>
                        </a:rPr>
                        <a:t>Organic Chemicals</a:t>
                      </a:r>
                      <a:endParaRPr lang="en-ZA" sz="1800">
                        <a:effectLst/>
                      </a:endParaRPr>
                    </a:p>
                    <a:p>
                      <a:pPr>
                        <a:spcAft>
                          <a:spcPts val="0"/>
                        </a:spcAft>
                      </a:pPr>
                      <a:r>
                        <a:rPr lang="en-US" sz="1800">
                          <a:effectLst/>
                        </a:rPr>
                        <a:t>Industry</a:t>
                      </a:r>
                      <a:endParaRPr lang="en-ZA" sz="1800">
                        <a:effectLst/>
                      </a:endParaRPr>
                    </a:p>
                    <a:p>
                      <a:pPr>
                        <a:spcAft>
                          <a:spcPts val="0"/>
                        </a:spcAft>
                      </a:pPr>
                      <a:r>
                        <a:rPr lang="en-US" sz="1800">
                          <a:effectLst/>
                        </a:rPr>
                        <a:t> </a:t>
                      </a:r>
                      <a:endParaRPr lang="en-ZA" sz="1800">
                        <a:effectLst/>
                      </a:endParaRPr>
                    </a:p>
                    <a:p>
                      <a:pPr>
                        <a:spcAft>
                          <a:spcPts val="0"/>
                        </a:spcAft>
                      </a:pPr>
                      <a:r>
                        <a:rPr lang="en-US" sz="1800">
                          <a:effectLst/>
                        </a:rPr>
                        <a:t> </a:t>
                      </a:r>
                      <a:endParaRPr lang="en-ZA" sz="1800">
                        <a:effectLst/>
                      </a:endParaRPr>
                    </a:p>
                    <a:p>
                      <a:pPr>
                        <a:spcAft>
                          <a:spcPts val="0"/>
                        </a:spcAft>
                      </a:pPr>
                      <a:r>
                        <a:rPr lang="en-US" sz="1800">
                          <a:effectLst/>
                        </a:rPr>
                        <a:t> </a:t>
                      </a:r>
                      <a:endParaRPr lang="en-ZA" sz="1800">
                        <a:effectLst/>
                        <a:latin typeface="Times New Roman"/>
                        <a:ea typeface="Times New Roman"/>
                      </a:endParaRPr>
                    </a:p>
                  </a:txBody>
                  <a:tcPr marL="47218" marR="47218" marT="0" marB="0"/>
                </a:tc>
                <a:tc>
                  <a:txBody>
                    <a:bodyPr/>
                    <a:lstStyle/>
                    <a:p>
                      <a:pPr>
                        <a:spcAft>
                          <a:spcPts val="0"/>
                        </a:spcAft>
                      </a:pPr>
                      <a:r>
                        <a:rPr lang="en-US" sz="1800">
                          <a:effectLst/>
                        </a:rPr>
                        <a:t>2015 – 2020 </a:t>
                      </a:r>
                      <a:endParaRPr lang="en-ZA" sz="1800">
                        <a:effectLst/>
                        <a:latin typeface="Times New Roman"/>
                        <a:ea typeface="Times New Roman"/>
                      </a:endParaRPr>
                    </a:p>
                  </a:txBody>
                  <a:tcPr marL="47218" marR="47218" marT="0" marB="0"/>
                </a:tc>
                <a:tc>
                  <a:txBody>
                    <a:bodyPr/>
                    <a:lstStyle/>
                    <a:p>
                      <a:pPr>
                        <a:spcAft>
                          <a:spcPts val="0"/>
                        </a:spcAft>
                      </a:pPr>
                      <a:r>
                        <a:rPr lang="en-US" sz="1800">
                          <a:effectLst/>
                        </a:rPr>
                        <a:t>Mono-Methyl Amine</a:t>
                      </a:r>
                      <a:endParaRPr lang="en-ZA" sz="1800">
                        <a:effectLst/>
                        <a:latin typeface="Times New Roman"/>
                        <a:ea typeface="Times New Roman"/>
                      </a:endParaRPr>
                    </a:p>
                  </a:txBody>
                  <a:tcPr marL="47218" marR="47218" marT="0" marB="0"/>
                </a:tc>
                <a:tc>
                  <a:txBody>
                    <a:bodyPr/>
                    <a:lstStyle/>
                    <a:p>
                      <a:pPr marL="342900" marR="177165" lvl="0" indent="-342900" algn="just">
                        <a:lnSpc>
                          <a:spcPct val="115000"/>
                        </a:lnSpc>
                        <a:spcAft>
                          <a:spcPts val="1000"/>
                        </a:spcAft>
                        <a:buFont typeface="Symbol"/>
                        <a:buChar char=""/>
                      </a:pPr>
                      <a:r>
                        <a:rPr lang="en-US" sz="1800" dirty="0" smtClean="0">
                          <a:effectLst/>
                        </a:rPr>
                        <a:t>It </a:t>
                      </a:r>
                      <a:r>
                        <a:rPr lang="en-US" sz="1800" dirty="0">
                          <a:effectLst/>
                        </a:rPr>
                        <a:t>will take Sasol Nitro to complete technical investigations, and approve, obtain necessary authorizations for, and fully implement the abatement interventions needed to comply with the </a:t>
                      </a:r>
                      <a:r>
                        <a:rPr lang="en-US" sz="1800" dirty="0" smtClean="0">
                          <a:effectLst/>
                        </a:rPr>
                        <a:t>MES</a:t>
                      </a:r>
                      <a:endParaRPr lang="en-ZA" sz="1800" dirty="0">
                        <a:effectLst/>
                      </a:endParaRPr>
                    </a:p>
                    <a:p>
                      <a:pPr marL="342900" marR="177165" lvl="0" indent="-342900" algn="just">
                        <a:lnSpc>
                          <a:spcPct val="115000"/>
                        </a:lnSpc>
                        <a:spcAft>
                          <a:spcPts val="1000"/>
                        </a:spcAft>
                        <a:buFont typeface="Symbol"/>
                        <a:buChar char=""/>
                      </a:pPr>
                      <a:r>
                        <a:rPr lang="en-US" sz="1800" dirty="0">
                          <a:effectLst/>
                        </a:rPr>
                        <a:t>Prior to the publication of the initial MES in 2010 there had been no regulatory limits on amine </a:t>
                      </a:r>
                      <a:r>
                        <a:rPr lang="en-US" sz="1800" dirty="0" smtClean="0">
                          <a:effectLst/>
                        </a:rPr>
                        <a:t>emissions</a:t>
                      </a:r>
                      <a:endParaRPr lang="en-ZA" sz="1800" dirty="0">
                        <a:effectLst/>
                      </a:endParaRPr>
                    </a:p>
                    <a:p>
                      <a:pPr algn="ctr">
                        <a:spcAft>
                          <a:spcPts val="0"/>
                        </a:spcAft>
                      </a:pPr>
                      <a:r>
                        <a:rPr lang="en-US" sz="1800" dirty="0">
                          <a:effectLst/>
                        </a:rPr>
                        <a:t> </a:t>
                      </a:r>
                      <a:endParaRPr lang="en-ZA" sz="1800" dirty="0">
                        <a:effectLst/>
                        <a:latin typeface="Times New Roman"/>
                        <a:ea typeface="Times New Roman"/>
                      </a:endParaRPr>
                    </a:p>
                  </a:txBody>
                  <a:tcPr marL="47218" marR="47218" marT="0" marB="0"/>
                </a:tc>
                <a:tc>
                  <a:txBody>
                    <a:bodyPr/>
                    <a:lstStyle/>
                    <a:p>
                      <a:pPr algn="just">
                        <a:spcAft>
                          <a:spcPts val="0"/>
                        </a:spcAft>
                      </a:pPr>
                      <a:r>
                        <a:rPr lang="en-US" sz="1800" dirty="0">
                          <a:effectLst/>
                        </a:rPr>
                        <a:t>Postponement declined for Mono-Methyl Amine because emission report indicate that the facility is operating in compliance with MES for old and new plant</a:t>
                      </a:r>
                      <a:endParaRPr lang="en-ZA" sz="1800" dirty="0">
                        <a:effectLst/>
                        <a:latin typeface="Times New Roman"/>
                        <a:ea typeface="Times New Roman"/>
                      </a:endParaRPr>
                    </a:p>
                  </a:txBody>
                  <a:tcPr marL="47218" marR="47218" marT="0" marB="0"/>
                </a:tc>
              </a:tr>
            </a:tbl>
          </a:graphicData>
        </a:graphic>
      </p:graphicFrame>
    </p:spTree>
    <p:extLst>
      <p:ext uri="{BB962C8B-B14F-4D97-AF65-F5344CB8AC3E}">
        <p14:creationId xmlns:p14="http://schemas.microsoft.com/office/powerpoint/2010/main" xmlns="" val="35198155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6" y="-152400"/>
            <a:ext cx="8271164" cy="838200"/>
          </a:xfrm>
        </p:spPr>
        <p:txBody>
          <a:bodyPr/>
          <a:lstStyle/>
          <a:p>
            <a:r>
              <a:rPr lang="en-ZA" sz="2800" b="1" dirty="0" smtClean="0">
                <a:solidFill>
                  <a:schemeClr val="bg1"/>
                </a:solidFill>
              </a:rPr>
              <a:t>SASOL Synfuels, </a:t>
            </a:r>
            <a:r>
              <a:rPr lang="en-ZA" sz="2800" b="1" dirty="0" err="1" smtClean="0">
                <a:solidFill>
                  <a:schemeClr val="bg1"/>
                </a:solidFill>
              </a:rPr>
              <a:t>Gert</a:t>
            </a:r>
            <a:r>
              <a:rPr lang="en-ZA" sz="2800" b="1" dirty="0" smtClean="0">
                <a:solidFill>
                  <a:schemeClr val="bg1"/>
                </a:solidFill>
              </a:rPr>
              <a:t> </a:t>
            </a:r>
            <a:r>
              <a:rPr lang="en-ZA" sz="2800" b="1" dirty="0" err="1" smtClean="0">
                <a:solidFill>
                  <a:schemeClr val="bg1"/>
                </a:solidFill>
              </a:rPr>
              <a:t>Sibande</a:t>
            </a:r>
            <a:r>
              <a:rPr lang="en-ZA" sz="2800" b="1" dirty="0" smtClean="0">
                <a:solidFill>
                  <a:schemeClr val="bg1"/>
                </a:solidFill>
              </a:rPr>
              <a:t> DM</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986782918"/>
              </p:ext>
            </p:extLst>
          </p:nvPr>
        </p:nvGraphicFramePr>
        <p:xfrm>
          <a:off x="171450" y="685800"/>
          <a:ext cx="8818171" cy="6313146"/>
        </p:xfrm>
        <a:graphic>
          <a:graphicData uri="http://schemas.openxmlformats.org/drawingml/2006/table">
            <a:tbl>
              <a:tblPr firstRow="1" firstCol="1" bandRow="1">
                <a:tableStyleId>{BC89EF96-8CEA-46FF-86C4-4CE0E7609802}</a:tableStyleId>
              </a:tblPr>
              <a:tblGrid>
                <a:gridCol w="1781866"/>
                <a:gridCol w="1800753"/>
                <a:gridCol w="1020008"/>
                <a:gridCol w="2296398"/>
                <a:gridCol w="1919146"/>
              </a:tblGrid>
              <a:tr h="114358">
                <a:tc>
                  <a:txBody>
                    <a:bodyPr/>
                    <a:lstStyle/>
                    <a:p>
                      <a:pPr hangingPunct="0">
                        <a:spcAft>
                          <a:spcPts val="0"/>
                        </a:spcAft>
                      </a:pPr>
                      <a:r>
                        <a:rPr lang="en-US" sz="1800" kern="1200" dirty="0">
                          <a:effectLst/>
                        </a:rPr>
                        <a:t>Category</a:t>
                      </a:r>
                      <a:endParaRPr lang="en-ZA" sz="1800" dirty="0">
                        <a:effectLst/>
                        <a:latin typeface="Times New Roman"/>
                        <a:ea typeface="Times New Roman"/>
                      </a:endParaRPr>
                    </a:p>
                  </a:txBody>
                  <a:tcPr marL="12745" marR="12745" marT="1893" marB="0"/>
                </a:tc>
                <a:tc>
                  <a:txBody>
                    <a:bodyPr/>
                    <a:lstStyle/>
                    <a:p>
                      <a:pPr hangingPunct="0">
                        <a:spcAft>
                          <a:spcPts val="0"/>
                        </a:spcAft>
                      </a:pPr>
                      <a:r>
                        <a:rPr lang="en-US" sz="1800" kern="1200" dirty="0">
                          <a:effectLst/>
                        </a:rPr>
                        <a:t>Postponement </a:t>
                      </a:r>
                      <a:endParaRPr lang="en-ZA" sz="1800" dirty="0">
                        <a:effectLst/>
                      </a:endParaRPr>
                    </a:p>
                    <a:p>
                      <a:pPr hangingPunct="0">
                        <a:spcAft>
                          <a:spcPts val="0"/>
                        </a:spcAft>
                      </a:pPr>
                      <a:r>
                        <a:rPr lang="en-US" sz="1800" kern="1200" dirty="0">
                          <a:effectLst/>
                        </a:rPr>
                        <a:t> </a:t>
                      </a:r>
                      <a:endParaRPr lang="en-ZA" sz="1800" dirty="0">
                        <a:effectLst/>
                      </a:endParaRPr>
                    </a:p>
                    <a:p>
                      <a:pPr hangingPunct="0">
                        <a:spcAft>
                          <a:spcPts val="0"/>
                        </a:spcAft>
                      </a:pPr>
                      <a:r>
                        <a:rPr lang="en-US" sz="1800" kern="1200" dirty="0">
                          <a:effectLst/>
                        </a:rPr>
                        <a:t>Period Sought</a:t>
                      </a:r>
                      <a:endParaRPr lang="en-ZA" sz="1800" dirty="0">
                        <a:effectLst/>
                        <a:latin typeface="Times New Roman"/>
                        <a:ea typeface="Times New Roman"/>
                      </a:endParaRPr>
                    </a:p>
                  </a:txBody>
                  <a:tcPr marL="12745" marR="12745" marT="1893" marB="0"/>
                </a:tc>
                <a:tc>
                  <a:txBody>
                    <a:bodyPr/>
                    <a:lstStyle/>
                    <a:p>
                      <a:pPr hangingPunct="0">
                        <a:spcAft>
                          <a:spcPts val="0"/>
                        </a:spcAft>
                      </a:pPr>
                      <a:r>
                        <a:rPr lang="en-US" sz="1800" kern="1200" dirty="0">
                          <a:effectLst/>
                        </a:rPr>
                        <a:t>Pollutant</a:t>
                      </a:r>
                      <a:endParaRPr lang="en-ZA" sz="1800" dirty="0">
                        <a:effectLst/>
                        <a:latin typeface="Times New Roman"/>
                        <a:ea typeface="Times New Roman"/>
                      </a:endParaRPr>
                    </a:p>
                  </a:txBody>
                  <a:tcPr marL="12745" marR="12745" marT="1893" marB="0"/>
                </a:tc>
                <a:tc>
                  <a:txBody>
                    <a:bodyPr/>
                    <a:lstStyle/>
                    <a:p>
                      <a:pPr algn="ctr" hangingPunct="0">
                        <a:spcAft>
                          <a:spcPts val="0"/>
                        </a:spcAft>
                      </a:pPr>
                      <a:r>
                        <a:rPr lang="en-US" sz="1800" dirty="0">
                          <a:effectLst/>
                        </a:rPr>
                        <a:t>Justification &amp; Reasons for Postponement Application</a:t>
                      </a:r>
                      <a:endParaRPr lang="en-ZA" sz="1800" dirty="0">
                        <a:effectLst/>
                        <a:latin typeface="Times New Roman"/>
                        <a:ea typeface="Times New Roman"/>
                      </a:endParaRPr>
                    </a:p>
                  </a:txBody>
                  <a:tcPr marL="0" marR="0" marT="0" marB="0" anchor="ctr"/>
                </a:tc>
                <a:tc>
                  <a:txBody>
                    <a:bodyPr/>
                    <a:lstStyle/>
                    <a:p>
                      <a:pPr algn="ctr" hangingPunct="0">
                        <a:spcAft>
                          <a:spcPts val="0"/>
                        </a:spcAft>
                      </a:pPr>
                      <a:r>
                        <a:rPr lang="en-US" sz="1800">
                          <a:effectLst/>
                        </a:rPr>
                        <a:t>Decision</a:t>
                      </a:r>
                      <a:endParaRPr lang="en-ZA" sz="1800">
                        <a:effectLst/>
                        <a:latin typeface="Times New Roman"/>
                        <a:ea typeface="Times New Roman"/>
                      </a:endParaRPr>
                    </a:p>
                  </a:txBody>
                  <a:tcPr marL="0" marR="0" marT="0" marB="0" anchor="ctr"/>
                </a:tc>
              </a:tr>
              <a:tr h="113965">
                <a:tc rowSpan="3">
                  <a:txBody>
                    <a:bodyPr/>
                    <a:lstStyle/>
                    <a:p>
                      <a:pPr algn="just" hangingPunct="0">
                        <a:spcAft>
                          <a:spcPts val="0"/>
                        </a:spcAft>
                      </a:pPr>
                      <a:r>
                        <a:rPr lang="en-ZA" sz="1800" kern="1200" dirty="0">
                          <a:effectLst/>
                        </a:rPr>
                        <a:t>Subcategory 3.6</a:t>
                      </a:r>
                      <a:endParaRPr lang="en-ZA" sz="1800" dirty="0">
                        <a:effectLst/>
                      </a:endParaRPr>
                    </a:p>
                    <a:p>
                      <a:pPr algn="just" hangingPunct="0">
                        <a:lnSpc>
                          <a:spcPts val="1155"/>
                        </a:lnSpc>
                        <a:spcAft>
                          <a:spcPts val="0"/>
                        </a:spcAft>
                      </a:pPr>
                      <a:r>
                        <a:rPr lang="en-ZA" sz="1800" kern="1200" dirty="0">
                          <a:effectLst/>
                        </a:rPr>
                        <a:t>Synthetic Gas Production &amp; </a:t>
                      </a:r>
                      <a:r>
                        <a:rPr lang="en-ZA" sz="1800" kern="1200" dirty="0" err="1">
                          <a:effectLst/>
                        </a:rPr>
                        <a:t>Cleanup</a:t>
                      </a:r>
                      <a:r>
                        <a:rPr lang="en-ZA" sz="1800" kern="1200" dirty="0">
                          <a:effectLst/>
                        </a:rPr>
                        <a:t> </a:t>
                      </a:r>
                      <a:endParaRPr lang="en-ZA" sz="1800" dirty="0">
                        <a:effectLst/>
                        <a:latin typeface="Times New Roman"/>
                        <a:ea typeface="Times New Roman"/>
                      </a:endParaRPr>
                    </a:p>
                  </a:txBody>
                  <a:tcPr marL="13628" marR="13628" marT="1893" marB="0"/>
                </a:tc>
                <a:tc rowSpan="3">
                  <a:txBody>
                    <a:bodyPr/>
                    <a:lstStyle/>
                    <a:p>
                      <a:pPr hangingPunct="0">
                        <a:lnSpc>
                          <a:spcPts val="1155"/>
                        </a:lnSpc>
                        <a:spcAft>
                          <a:spcPts val="0"/>
                        </a:spcAft>
                      </a:pPr>
                      <a:endParaRPr lang="en-ZA" sz="1800" kern="1200" dirty="0" smtClean="0">
                        <a:effectLst/>
                      </a:endParaRPr>
                    </a:p>
                    <a:p>
                      <a:pPr hangingPunct="0">
                        <a:lnSpc>
                          <a:spcPts val="1155"/>
                        </a:lnSpc>
                        <a:spcAft>
                          <a:spcPts val="0"/>
                        </a:spcAft>
                      </a:pPr>
                      <a:r>
                        <a:rPr lang="en-ZA" sz="1800" kern="1200" dirty="0" smtClean="0">
                          <a:effectLst/>
                        </a:rPr>
                        <a:t>2015-2020</a:t>
                      </a:r>
                      <a:endParaRPr lang="en-ZA" sz="1800" dirty="0">
                        <a:effectLst/>
                        <a:latin typeface="Times New Roman"/>
                        <a:ea typeface="Times New Roman"/>
                      </a:endParaRPr>
                    </a:p>
                  </a:txBody>
                  <a:tcPr marL="12745" marR="12745" marT="1893" marB="0"/>
                </a:tc>
                <a:tc>
                  <a:txBody>
                    <a:bodyPr/>
                    <a:lstStyle/>
                    <a:p>
                      <a:pPr hangingPunct="0">
                        <a:lnSpc>
                          <a:spcPts val="1155"/>
                        </a:lnSpc>
                        <a:spcAft>
                          <a:spcPts val="0"/>
                        </a:spcAft>
                      </a:pPr>
                      <a:r>
                        <a:rPr lang="en-ZA" sz="1800" kern="1200">
                          <a:effectLst/>
                        </a:rPr>
                        <a:t>H</a:t>
                      </a:r>
                      <a:r>
                        <a:rPr lang="en-ZA" sz="1800" kern="1200" baseline="-25000">
                          <a:effectLst/>
                        </a:rPr>
                        <a:t>2</a:t>
                      </a:r>
                      <a:r>
                        <a:rPr lang="en-ZA" sz="1800" kern="1200">
                          <a:effectLst/>
                        </a:rPr>
                        <a:t>S</a:t>
                      </a:r>
                      <a:endParaRPr lang="en-ZA" sz="1800">
                        <a:effectLst/>
                        <a:latin typeface="Times New Roman"/>
                        <a:ea typeface="Times New Roman"/>
                      </a:endParaRPr>
                    </a:p>
                  </a:txBody>
                  <a:tcPr marL="13628" marR="13628" marT="1893" marB="0" anchor="ctr"/>
                </a:tc>
                <a:tc rowSpan="5">
                  <a:txBody>
                    <a:bodyPr/>
                    <a:lstStyle/>
                    <a:p>
                      <a:pPr marL="342900" marR="86995" lvl="0" indent="-342900" algn="just" hangingPunct="0">
                        <a:spcAft>
                          <a:spcPts val="0"/>
                        </a:spcAft>
                        <a:buFont typeface="Symbol"/>
                        <a:buChar char=""/>
                      </a:pPr>
                      <a:r>
                        <a:rPr lang="en-US" sz="1800" kern="1200" dirty="0">
                          <a:effectLst/>
                        </a:rPr>
                        <a:t>Sasol’s environmental management </a:t>
                      </a:r>
                      <a:r>
                        <a:rPr lang="en-US" sz="1800" kern="1200" dirty="0" smtClean="0">
                          <a:effectLst/>
                        </a:rPr>
                        <a:t>policy</a:t>
                      </a:r>
                      <a:endParaRPr lang="en-ZA" sz="1800" dirty="0">
                        <a:effectLst/>
                      </a:endParaRPr>
                    </a:p>
                    <a:p>
                      <a:pPr marL="342900" marR="86995" lvl="0" indent="-342900" algn="just" hangingPunct="0">
                        <a:spcAft>
                          <a:spcPts val="0"/>
                        </a:spcAft>
                        <a:buFont typeface="Symbol"/>
                        <a:buChar char=""/>
                      </a:pPr>
                      <a:r>
                        <a:rPr lang="en-US" sz="1800" kern="1200" dirty="0">
                          <a:effectLst/>
                        </a:rPr>
                        <a:t>Integrated nature of Sasol’s </a:t>
                      </a:r>
                      <a:r>
                        <a:rPr lang="en-US" sz="1800" kern="1200" dirty="0" smtClean="0">
                          <a:effectLst/>
                        </a:rPr>
                        <a:t>activities</a:t>
                      </a:r>
                      <a:endParaRPr lang="en-ZA" sz="1800" dirty="0">
                        <a:effectLst/>
                      </a:endParaRPr>
                    </a:p>
                    <a:p>
                      <a:pPr marL="342900" marR="86995" lvl="0" indent="-342900" algn="just" hangingPunct="0">
                        <a:spcAft>
                          <a:spcPts val="0"/>
                        </a:spcAft>
                        <a:buFont typeface="Symbol"/>
                        <a:buChar char=""/>
                      </a:pPr>
                      <a:r>
                        <a:rPr lang="en-US" sz="1800" kern="1200" dirty="0">
                          <a:effectLst/>
                        </a:rPr>
                        <a:t>Inadequate time due to the changes in </a:t>
                      </a:r>
                      <a:r>
                        <a:rPr lang="en-US" sz="1800" kern="1200" dirty="0" smtClean="0">
                          <a:effectLst/>
                        </a:rPr>
                        <a:t>regulations</a:t>
                      </a:r>
                    </a:p>
                    <a:p>
                      <a:pPr marL="342900" marR="86995" lvl="0" indent="-342900" algn="just" hangingPunct="0">
                        <a:spcAft>
                          <a:spcPts val="0"/>
                        </a:spcAft>
                        <a:buFont typeface="Symbol"/>
                        <a:buChar char=""/>
                      </a:pPr>
                      <a:r>
                        <a:rPr lang="en-US" sz="1800" kern="1200" dirty="0" smtClean="0">
                          <a:effectLst/>
                        </a:rPr>
                        <a:t>Due </a:t>
                      </a:r>
                      <a:r>
                        <a:rPr lang="en-US" sz="1800" kern="1200" dirty="0">
                          <a:effectLst/>
                        </a:rPr>
                        <a:t>diligence </a:t>
                      </a:r>
                      <a:r>
                        <a:rPr lang="en-US" sz="1800" kern="1200" dirty="0" smtClean="0">
                          <a:effectLst/>
                        </a:rPr>
                        <a:t>obligations</a:t>
                      </a:r>
                    </a:p>
                    <a:p>
                      <a:pPr marL="342900" marR="86995" lvl="0" indent="-342900" algn="just" hangingPunct="0">
                        <a:spcAft>
                          <a:spcPts val="0"/>
                        </a:spcAft>
                        <a:buFont typeface="Symbol"/>
                        <a:buChar char=""/>
                      </a:pPr>
                      <a:r>
                        <a:rPr lang="en-US" sz="1800" kern="1200" dirty="0" smtClean="0">
                          <a:effectLst/>
                        </a:rPr>
                        <a:t>Modifying </a:t>
                      </a:r>
                      <a:r>
                        <a:rPr lang="en-US" sz="1800" kern="1200" dirty="0">
                          <a:effectLst/>
                        </a:rPr>
                        <a:t>a brownfields </a:t>
                      </a:r>
                      <a:r>
                        <a:rPr lang="en-US" sz="1800" kern="1200" dirty="0" smtClean="0">
                          <a:effectLst/>
                        </a:rPr>
                        <a:t>operation</a:t>
                      </a:r>
                      <a:endParaRPr lang="en-ZA" sz="1800" dirty="0">
                        <a:effectLst/>
                        <a:latin typeface="Times New Roman"/>
                        <a:ea typeface="Times New Roman"/>
                      </a:endParaRPr>
                    </a:p>
                  </a:txBody>
                  <a:tcPr marL="0" marR="0" marT="0" marB="0"/>
                </a:tc>
                <a:tc>
                  <a:txBody>
                    <a:bodyPr/>
                    <a:lstStyle/>
                    <a:p>
                      <a:pPr marL="93345" hangingPunct="0">
                        <a:spcAft>
                          <a:spcPts val="0"/>
                        </a:spcAft>
                      </a:pPr>
                      <a:r>
                        <a:rPr lang="en-ZA" sz="1800" kern="1200">
                          <a:effectLst/>
                        </a:rPr>
                        <a:t>Granted for H</a:t>
                      </a:r>
                      <a:r>
                        <a:rPr lang="en-ZA" sz="1800" kern="1200" baseline="-25000">
                          <a:effectLst/>
                        </a:rPr>
                        <a:t>2</a:t>
                      </a:r>
                      <a:r>
                        <a:rPr lang="en-ZA" sz="1800" kern="1200">
                          <a:effectLst/>
                        </a:rPr>
                        <a:t>S from 2015-2020 with limit of 8400</a:t>
                      </a:r>
                      <a:endParaRPr lang="en-ZA" sz="1800">
                        <a:effectLst/>
                        <a:latin typeface="Times New Roman"/>
                        <a:ea typeface="Times New Roman"/>
                      </a:endParaRPr>
                    </a:p>
                  </a:txBody>
                  <a:tcPr marL="0" marR="0" marT="0" marB="0" anchor="ctr"/>
                </a:tc>
              </a:tr>
              <a:tr h="113965">
                <a:tc vMerge="1">
                  <a:txBody>
                    <a:bodyPr/>
                    <a:lstStyle/>
                    <a:p>
                      <a:endParaRPr lang="en-ZA"/>
                    </a:p>
                  </a:txBody>
                  <a:tcPr/>
                </a:tc>
                <a:tc vMerge="1">
                  <a:txBody>
                    <a:bodyPr/>
                    <a:lstStyle/>
                    <a:p>
                      <a:endParaRPr lang="en-ZA"/>
                    </a:p>
                  </a:txBody>
                  <a:tcPr/>
                </a:tc>
                <a:tc>
                  <a:txBody>
                    <a:bodyPr/>
                    <a:lstStyle/>
                    <a:p>
                      <a:pPr hangingPunct="0">
                        <a:lnSpc>
                          <a:spcPts val="1305"/>
                        </a:lnSpc>
                        <a:spcAft>
                          <a:spcPts val="0"/>
                        </a:spcAft>
                      </a:pPr>
                      <a:r>
                        <a:rPr lang="en-ZA" sz="1800" kern="1200">
                          <a:effectLst/>
                        </a:rPr>
                        <a:t>TVOCs</a:t>
                      </a:r>
                      <a:endParaRPr lang="en-ZA" sz="1800">
                        <a:effectLst/>
                        <a:latin typeface="Times New Roman"/>
                        <a:ea typeface="Times New Roman"/>
                      </a:endParaRPr>
                    </a:p>
                  </a:txBody>
                  <a:tcPr marL="13628" marR="13628" marT="1893" marB="0" anchor="ctr"/>
                </a:tc>
                <a:tc vMerge="1">
                  <a:txBody>
                    <a:bodyPr/>
                    <a:lstStyle/>
                    <a:p>
                      <a:endParaRPr lang="en-ZA"/>
                    </a:p>
                  </a:txBody>
                  <a:tcPr/>
                </a:tc>
                <a:tc>
                  <a:txBody>
                    <a:bodyPr/>
                    <a:lstStyle/>
                    <a:p>
                      <a:pPr marL="93345" hangingPunct="0">
                        <a:spcAft>
                          <a:spcPts val="0"/>
                        </a:spcAft>
                      </a:pPr>
                      <a:r>
                        <a:rPr lang="en-ZA" sz="1800" kern="1200">
                          <a:effectLst/>
                        </a:rPr>
                        <a:t>Granted for TVOCs from 2015-2020 with limit of 300</a:t>
                      </a:r>
                      <a:endParaRPr lang="en-ZA" sz="1800">
                        <a:effectLst/>
                        <a:latin typeface="Times New Roman"/>
                        <a:ea typeface="Times New Roman"/>
                      </a:endParaRPr>
                    </a:p>
                  </a:txBody>
                  <a:tcPr marL="0" marR="0" marT="0" marB="0" anchor="ctr"/>
                </a:tc>
              </a:tr>
              <a:tr h="113965">
                <a:tc vMerge="1">
                  <a:txBody>
                    <a:bodyPr/>
                    <a:lstStyle/>
                    <a:p>
                      <a:endParaRPr lang="en-ZA"/>
                    </a:p>
                  </a:txBody>
                  <a:tcPr/>
                </a:tc>
                <a:tc vMerge="1">
                  <a:txBody>
                    <a:bodyPr/>
                    <a:lstStyle/>
                    <a:p>
                      <a:endParaRPr lang="en-ZA"/>
                    </a:p>
                  </a:txBody>
                  <a:tcPr/>
                </a:tc>
                <a:tc>
                  <a:txBody>
                    <a:bodyPr/>
                    <a:lstStyle/>
                    <a:p>
                      <a:pPr hangingPunct="0">
                        <a:spcAft>
                          <a:spcPts val="0"/>
                        </a:spcAft>
                      </a:pPr>
                      <a:r>
                        <a:rPr lang="en-ZA" sz="1800" kern="1200">
                          <a:effectLst/>
                        </a:rPr>
                        <a:t>SO</a:t>
                      </a:r>
                      <a:r>
                        <a:rPr lang="en-ZA" sz="1800" kern="1200" baseline="-25000">
                          <a:effectLst/>
                        </a:rPr>
                        <a:t>2</a:t>
                      </a:r>
                      <a:endParaRPr lang="en-ZA" sz="1800">
                        <a:effectLst/>
                        <a:latin typeface="Times New Roman"/>
                        <a:ea typeface="Times New Roman"/>
                      </a:endParaRPr>
                    </a:p>
                  </a:txBody>
                  <a:tcPr marL="13628" marR="13628" marT="1893" marB="0" anchor="ctr"/>
                </a:tc>
                <a:tc vMerge="1">
                  <a:txBody>
                    <a:bodyPr/>
                    <a:lstStyle/>
                    <a:p>
                      <a:endParaRPr lang="en-ZA"/>
                    </a:p>
                  </a:txBody>
                  <a:tcPr/>
                </a:tc>
                <a:tc>
                  <a:txBody>
                    <a:bodyPr/>
                    <a:lstStyle/>
                    <a:p>
                      <a:pPr marL="93345" hangingPunct="0">
                        <a:spcAft>
                          <a:spcPts val="0"/>
                        </a:spcAft>
                      </a:pPr>
                      <a:r>
                        <a:rPr lang="en-ZA" sz="1800" kern="1200">
                          <a:effectLst/>
                        </a:rPr>
                        <a:t>Granted for SO</a:t>
                      </a:r>
                      <a:r>
                        <a:rPr lang="en-ZA" sz="1800" kern="1200" baseline="-25000">
                          <a:effectLst/>
                        </a:rPr>
                        <a:t>2</a:t>
                      </a:r>
                      <a:r>
                        <a:rPr lang="en-ZA" sz="1800" kern="1200">
                          <a:effectLst/>
                        </a:rPr>
                        <a:t> from 2015-2017 with limit of 3500</a:t>
                      </a:r>
                      <a:endParaRPr lang="en-ZA" sz="1800">
                        <a:effectLst/>
                        <a:latin typeface="Times New Roman"/>
                        <a:ea typeface="Times New Roman"/>
                      </a:endParaRPr>
                    </a:p>
                  </a:txBody>
                  <a:tcPr marL="0" marR="0" marT="0" marB="0" anchor="ctr"/>
                </a:tc>
              </a:tr>
              <a:tr h="114358">
                <a:tc>
                  <a:txBody>
                    <a:bodyPr/>
                    <a:lstStyle/>
                    <a:p>
                      <a:pPr algn="just" hangingPunct="0">
                        <a:spcAft>
                          <a:spcPts val="0"/>
                        </a:spcAft>
                      </a:pPr>
                      <a:r>
                        <a:rPr lang="en-ZA" sz="1800" kern="1200">
                          <a:effectLst/>
                        </a:rPr>
                        <a:t>Subcategory 3.6</a:t>
                      </a:r>
                      <a:endParaRPr lang="en-ZA" sz="1800">
                        <a:effectLst/>
                      </a:endParaRPr>
                    </a:p>
                    <a:p>
                      <a:pPr algn="just" hangingPunct="0">
                        <a:spcAft>
                          <a:spcPts val="0"/>
                        </a:spcAft>
                      </a:pPr>
                      <a:r>
                        <a:rPr lang="en-ZA" sz="1800" kern="1200">
                          <a:effectLst/>
                        </a:rPr>
                        <a:t>Synthetic Gas Production &amp; Cleanup</a:t>
                      </a:r>
                      <a:endParaRPr lang="en-ZA" sz="1800">
                        <a:effectLst/>
                        <a:latin typeface="Times New Roman"/>
                        <a:ea typeface="Times New Roman"/>
                      </a:endParaRPr>
                    </a:p>
                  </a:txBody>
                  <a:tcPr marL="13628" marR="13628" marT="1893" marB="0"/>
                </a:tc>
                <a:tc>
                  <a:txBody>
                    <a:bodyPr/>
                    <a:lstStyle/>
                    <a:p>
                      <a:pPr hangingPunct="0">
                        <a:spcAft>
                          <a:spcPts val="0"/>
                        </a:spcAft>
                      </a:pPr>
                      <a:r>
                        <a:rPr lang="en-ZA" sz="1800" kern="1200">
                          <a:effectLst/>
                        </a:rPr>
                        <a:t>2015-2020</a:t>
                      </a:r>
                      <a:endParaRPr lang="en-ZA" sz="1800">
                        <a:effectLst/>
                        <a:latin typeface="Times New Roman"/>
                        <a:ea typeface="Times New Roman"/>
                      </a:endParaRPr>
                    </a:p>
                  </a:txBody>
                  <a:tcPr marL="12745" marR="12745" marT="1893" marB="0"/>
                </a:tc>
                <a:tc>
                  <a:txBody>
                    <a:bodyPr/>
                    <a:lstStyle/>
                    <a:p>
                      <a:pPr hangingPunct="0">
                        <a:lnSpc>
                          <a:spcPct val="150000"/>
                        </a:lnSpc>
                        <a:spcAft>
                          <a:spcPts val="0"/>
                        </a:spcAft>
                      </a:pPr>
                      <a:r>
                        <a:rPr lang="en-ZA" sz="1800" kern="1200">
                          <a:effectLst/>
                        </a:rPr>
                        <a:t>TVOCs</a:t>
                      </a:r>
                      <a:endParaRPr lang="en-ZA" sz="1800">
                        <a:effectLst/>
                        <a:latin typeface="Times New Roman"/>
                        <a:ea typeface="Times New Roman"/>
                      </a:endParaRPr>
                    </a:p>
                  </a:txBody>
                  <a:tcPr marL="13628" marR="13628" marT="1893" marB="0"/>
                </a:tc>
                <a:tc vMerge="1">
                  <a:txBody>
                    <a:bodyPr/>
                    <a:lstStyle/>
                    <a:p>
                      <a:endParaRPr lang="en-ZA"/>
                    </a:p>
                  </a:txBody>
                  <a:tcPr/>
                </a:tc>
                <a:tc>
                  <a:txBody>
                    <a:bodyPr/>
                    <a:lstStyle/>
                    <a:p>
                      <a:pPr marL="93345" hangingPunct="0">
                        <a:spcAft>
                          <a:spcPts val="0"/>
                        </a:spcAft>
                      </a:pPr>
                      <a:r>
                        <a:rPr lang="en-ZA" sz="1800" kern="1200">
                          <a:effectLst/>
                        </a:rPr>
                        <a:t>Granted for TVOCs from 2015-2018 with limit of 250</a:t>
                      </a:r>
                      <a:endParaRPr lang="en-ZA" sz="1800">
                        <a:effectLst/>
                        <a:latin typeface="Times New Roman"/>
                        <a:ea typeface="Times New Roman"/>
                      </a:endParaRPr>
                    </a:p>
                  </a:txBody>
                  <a:tcPr marL="0" marR="0" marT="0" marB="0"/>
                </a:tc>
              </a:tr>
              <a:tr h="265918">
                <a:tc>
                  <a:txBody>
                    <a:bodyPr/>
                    <a:lstStyle/>
                    <a:p>
                      <a:pPr algn="just" hangingPunct="0">
                        <a:spcAft>
                          <a:spcPts val="0"/>
                        </a:spcAft>
                      </a:pPr>
                      <a:r>
                        <a:rPr lang="en-ZA" sz="1800" kern="1200">
                          <a:effectLst/>
                        </a:rPr>
                        <a:t>Subcategory 3.3 and 3.6</a:t>
                      </a:r>
                      <a:endParaRPr lang="en-ZA" sz="1800">
                        <a:effectLst/>
                      </a:endParaRPr>
                    </a:p>
                    <a:p>
                      <a:pPr algn="just" hangingPunct="0">
                        <a:spcAft>
                          <a:spcPts val="0"/>
                        </a:spcAft>
                      </a:pPr>
                      <a:r>
                        <a:rPr lang="en-ZA" sz="1800" kern="1200">
                          <a:effectLst/>
                        </a:rPr>
                        <a:t>Tar Processes Synthetic Gas Production &amp; Cleanup</a:t>
                      </a:r>
                      <a:endParaRPr lang="en-ZA" sz="1800">
                        <a:effectLst/>
                        <a:latin typeface="Times New Roman"/>
                        <a:ea typeface="Times New Roman"/>
                      </a:endParaRPr>
                    </a:p>
                  </a:txBody>
                  <a:tcPr marL="13628" marR="13628" marT="1893" marB="0"/>
                </a:tc>
                <a:tc>
                  <a:txBody>
                    <a:bodyPr/>
                    <a:lstStyle/>
                    <a:p>
                      <a:pPr hangingPunct="0">
                        <a:spcAft>
                          <a:spcPts val="0"/>
                        </a:spcAft>
                      </a:pPr>
                      <a:r>
                        <a:rPr lang="en-ZA" sz="1800" kern="1200">
                          <a:effectLst/>
                        </a:rPr>
                        <a:t>2015-2020</a:t>
                      </a:r>
                      <a:endParaRPr lang="en-ZA" sz="1800">
                        <a:effectLst/>
                        <a:latin typeface="Times New Roman"/>
                        <a:ea typeface="Times New Roman"/>
                      </a:endParaRPr>
                    </a:p>
                  </a:txBody>
                  <a:tcPr marL="12745" marR="12745" marT="1893" marB="0"/>
                </a:tc>
                <a:tc>
                  <a:txBody>
                    <a:bodyPr/>
                    <a:lstStyle/>
                    <a:p>
                      <a:pPr hangingPunct="0">
                        <a:lnSpc>
                          <a:spcPct val="150000"/>
                        </a:lnSpc>
                        <a:spcAft>
                          <a:spcPts val="0"/>
                        </a:spcAft>
                      </a:pPr>
                      <a:r>
                        <a:rPr lang="en-ZA" sz="1800" kern="1200">
                          <a:effectLst/>
                        </a:rPr>
                        <a:t>TVOCs</a:t>
                      </a:r>
                      <a:endParaRPr lang="en-ZA" sz="1800">
                        <a:effectLst/>
                        <a:latin typeface="Times New Roman"/>
                        <a:ea typeface="Times New Roman"/>
                      </a:endParaRPr>
                    </a:p>
                  </a:txBody>
                  <a:tcPr marL="13628" marR="13628" marT="1893" marB="0"/>
                </a:tc>
                <a:tc vMerge="1">
                  <a:txBody>
                    <a:bodyPr/>
                    <a:lstStyle/>
                    <a:p>
                      <a:endParaRPr lang="en-ZA"/>
                    </a:p>
                  </a:txBody>
                  <a:tcPr/>
                </a:tc>
                <a:tc>
                  <a:txBody>
                    <a:bodyPr/>
                    <a:lstStyle/>
                    <a:p>
                      <a:pPr marL="93345" hangingPunct="0">
                        <a:spcAft>
                          <a:spcPts val="0"/>
                        </a:spcAft>
                      </a:pPr>
                      <a:r>
                        <a:rPr lang="en-ZA" sz="1800" kern="1200" dirty="0">
                          <a:effectLst/>
                        </a:rPr>
                        <a:t>Granted for TVOCs from 2015-2017. Emissions are to be incorporated into the site fugitive emissions monitoring plan</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2594439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6" y="-152400"/>
            <a:ext cx="8271164" cy="838200"/>
          </a:xfrm>
        </p:spPr>
        <p:txBody>
          <a:bodyPr/>
          <a:lstStyle/>
          <a:p>
            <a:r>
              <a:rPr lang="en-ZA" sz="2800" b="1" dirty="0" smtClean="0">
                <a:solidFill>
                  <a:schemeClr val="bg1"/>
                </a:solidFill>
              </a:rPr>
              <a:t>SASOL Synfuels, </a:t>
            </a:r>
            <a:r>
              <a:rPr lang="en-ZA" sz="2800" b="1" dirty="0" err="1" smtClean="0">
                <a:solidFill>
                  <a:schemeClr val="bg1"/>
                </a:solidFill>
              </a:rPr>
              <a:t>Gert</a:t>
            </a:r>
            <a:r>
              <a:rPr lang="en-ZA" sz="2800" b="1" dirty="0" smtClean="0">
                <a:solidFill>
                  <a:schemeClr val="bg1"/>
                </a:solidFill>
              </a:rPr>
              <a:t> </a:t>
            </a:r>
            <a:r>
              <a:rPr lang="en-ZA" sz="2800" b="1" dirty="0" err="1" smtClean="0">
                <a:solidFill>
                  <a:schemeClr val="bg1"/>
                </a:solidFill>
              </a:rPr>
              <a:t>Sibande</a:t>
            </a:r>
            <a:r>
              <a:rPr lang="en-ZA" sz="2800" b="1" dirty="0" smtClean="0">
                <a:solidFill>
                  <a:schemeClr val="bg1"/>
                </a:solidFill>
              </a:rPr>
              <a:t> DM</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7264911"/>
              </p:ext>
            </p:extLst>
          </p:nvPr>
        </p:nvGraphicFramePr>
        <p:xfrm>
          <a:off x="152400" y="685800"/>
          <a:ext cx="8837221" cy="5488293"/>
        </p:xfrm>
        <a:graphic>
          <a:graphicData uri="http://schemas.openxmlformats.org/drawingml/2006/table">
            <a:tbl>
              <a:tblPr firstRow="1" firstCol="1" bandRow="1">
                <a:tableStyleId>{BC89EF96-8CEA-46FF-86C4-4CE0E7609802}</a:tableStyleId>
              </a:tblPr>
              <a:tblGrid>
                <a:gridCol w="1785715"/>
                <a:gridCol w="1804643"/>
                <a:gridCol w="1022212"/>
                <a:gridCol w="2301359"/>
                <a:gridCol w="1923292"/>
              </a:tblGrid>
              <a:tr h="114358">
                <a:tc>
                  <a:txBody>
                    <a:bodyPr/>
                    <a:lstStyle/>
                    <a:p>
                      <a:pPr hangingPunct="0">
                        <a:spcAft>
                          <a:spcPts val="0"/>
                        </a:spcAft>
                      </a:pPr>
                      <a:r>
                        <a:rPr lang="en-US" sz="1800" kern="1200" dirty="0">
                          <a:effectLst/>
                        </a:rPr>
                        <a:t>Category</a:t>
                      </a:r>
                      <a:endParaRPr lang="en-ZA" sz="1800" dirty="0">
                        <a:effectLst/>
                        <a:latin typeface="Times New Roman"/>
                        <a:ea typeface="Times New Roman"/>
                      </a:endParaRPr>
                    </a:p>
                  </a:txBody>
                  <a:tcPr marL="12745" marR="12745" marT="1893" marB="0"/>
                </a:tc>
                <a:tc>
                  <a:txBody>
                    <a:bodyPr/>
                    <a:lstStyle/>
                    <a:p>
                      <a:pPr hangingPunct="0">
                        <a:spcAft>
                          <a:spcPts val="0"/>
                        </a:spcAft>
                      </a:pPr>
                      <a:r>
                        <a:rPr lang="en-US" sz="1800" kern="1200" dirty="0">
                          <a:effectLst/>
                        </a:rPr>
                        <a:t>Postponement </a:t>
                      </a:r>
                      <a:endParaRPr lang="en-ZA" sz="1800" dirty="0">
                        <a:effectLst/>
                      </a:endParaRPr>
                    </a:p>
                    <a:p>
                      <a:pPr hangingPunct="0">
                        <a:spcAft>
                          <a:spcPts val="0"/>
                        </a:spcAft>
                      </a:pPr>
                      <a:r>
                        <a:rPr lang="en-US" sz="1800" kern="1200" dirty="0">
                          <a:effectLst/>
                        </a:rPr>
                        <a:t> </a:t>
                      </a:r>
                      <a:endParaRPr lang="en-ZA" sz="1800" dirty="0">
                        <a:effectLst/>
                      </a:endParaRPr>
                    </a:p>
                    <a:p>
                      <a:pPr hangingPunct="0">
                        <a:spcAft>
                          <a:spcPts val="0"/>
                        </a:spcAft>
                      </a:pPr>
                      <a:r>
                        <a:rPr lang="en-US" sz="1800" kern="1200" dirty="0">
                          <a:effectLst/>
                        </a:rPr>
                        <a:t>Period Sought</a:t>
                      </a:r>
                      <a:endParaRPr lang="en-ZA" sz="1800" dirty="0">
                        <a:effectLst/>
                        <a:latin typeface="Times New Roman"/>
                        <a:ea typeface="Times New Roman"/>
                      </a:endParaRPr>
                    </a:p>
                  </a:txBody>
                  <a:tcPr marL="12745" marR="12745" marT="1893" marB="0"/>
                </a:tc>
                <a:tc>
                  <a:txBody>
                    <a:bodyPr/>
                    <a:lstStyle/>
                    <a:p>
                      <a:pPr hangingPunct="0">
                        <a:spcAft>
                          <a:spcPts val="0"/>
                        </a:spcAft>
                      </a:pPr>
                      <a:r>
                        <a:rPr lang="en-US" sz="1800" kern="1200" dirty="0">
                          <a:effectLst/>
                        </a:rPr>
                        <a:t>Pollutant</a:t>
                      </a:r>
                      <a:endParaRPr lang="en-ZA" sz="1800" dirty="0">
                        <a:effectLst/>
                        <a:latin typeface="Times New Roman"/>
                        <a:ea typeface="Times New Roman"/>
                      </a:endParaRPr>
                    </a:p>
                  </a:txBody>
                  <a:tcPr marL="12745" marR="12745" marT="1893" marB="0"/>
                </a:tc>
                <a:tc>
                  <a:txBody>
                    <a:bodyPr/>
                    <a:lstStyle/>
                    <a:p>
                      <a:pPr algn="ctr" hangingPunct="0">
                        <a:spcAft>
                          <a:spcPts val="0"/>
                        </a:spcAft>
                      </a:pPr>
                      <a:r>
                        <a:rPr lang="en-US" sz="1800" dirty="0">
                          <a:effectLst/>
                        </a:rPr>
                        <a:t>Justification &amp; Reasons for Postponement Application</a:t>
                      </a:r>
                      <a:endParaRPr lang="en-ZA" sz="1800" dirty="0">
                        <a:effectLst/>
                        <a:latin typeface="Times New Roman"/>
                        <a:ea typeface="Times New Roman"/>
                      </a:endParaRPr>
                    </a:p>
                  </a:txBody>
                  <a:tcPr marL="0" marR="0" marT="0" marB="0" anchor="ctr"/>
                </a:tc>
                <a:tc>
                  <a:txBody>
                    <a:bodyPr/>
                    <a:lstStyle/>
                    <a:p>
                      <a:pPr algn="ctr" hangingPunct="0">
                        <a:spcAft>
                          <a:spcPts val="0"/>
                        </a:spcAft>
                      </a:pPr>
                      <a:r>
                        <a:rPr lang="en-US" sz="1800">
                          <a:effectLst/>
                        </a:rPr>
                        <a:t>Decision</a:t>
                      </a:r>
                      <a:endParaRPr lang="en-ZA" sz="1800">
                        <a:effectLst/>
                        <a:latin typeface="Times New Roman"/>
                        <a:ea typeface="Times New Roman"/>
                      </a:endParaRPr>
                    </a:p>
                  </a:txBody>
                  <a:tcPr marL="0" marR="0" marT="0" marB="0" anchor="ctr"/>
                </a:tc>
              </a:tr>
              <a:tr h="113965">
                <a:tc>
                  <a:txBody>
                    <a:bodyPr/>
                    <a:lstStyle/>
                    <a:p>
                      <a:pPr algn="just" hangingPunct="0">
                        <a:spcAft>
                          <a:spcPts val="0"/>
                        </a:spcAft>
                      </a:pPr>
                      <a:r>
                        <a:rPr lang="en-ZA" sz="1800" kern="1200" dirty="0">
                          <a:effectLst/>
                        </a:rPr>
                        <a:t>Subcategory 3.6</a:t>
                      </a:r>
                      <a:endParaRPr lang="en-ZA" sz="1800" dirty="0">
                        <a:effectLst/>
                      </a:endParaRPr>
                    </a:p>
                    <a:p>
                      <a:pPr algn="just" hangingPunct="0">
                        <a:lnSpc>
                          <a:spcPts val="1155"/>
                        </a:lnSpc>
                        <a:spcAft>
                          <a:spcPts val="0"/>
                        </a:spcAft>
                      </a:pPr>
                      <a:r>
                        <a:rPr lang="en-ZA" sz="1800" kern="1200" dirty="0">
                          <a:effectLst/>
                        </a:rPr>
                        <a:t>Synthetic Gas Production &amp; </a:t>
                      </a:r>
                      <a:r>
                        <a:rPr lang="en-ZA" sz="1800" kern="1200" dirty="0" err="1">
                          <a:effectLst/>
                        </a:rPr>
                        <a:t>Cleanup</a:t>
                      </a:r>
                      <a:r>
                        <a:rPr lang="en-ZA" sz="1800" kern="1200" dirty="0">
                          <a:effectLst/>
                        </a:rPr>
                        <a:t> </a:t>
                      </a:r>
                      <a:endParaRPr lang="en-ZA" sz="1800" dirty="0">
                        <a:effectLst/>
                        <a:latin typeface="Times New Roman"/>
                        <a:ea typeface="Times New Roman"/>
                      </a:endParaRPr>
                    </a:p>
                  </a:txBody>
                  <a:tcPr marL="13628" marR="13628" marT="1893" marB="0"/>
                </a:tc>
                <a:tc>
                  <a:txBody>
                    <a:bodyPr/>
                    <a:lstStyle/>
                    <a:p>
                      <a:pPr hangingPunct="0">
                        <a:lnSpc>
                          <a:spcPts val="1155"/>
                        </a:lnSpc>
                        <a:spcAft>
                          <a:spcPts val="0"/>
                        </a:spcAft>
                      </a:pPr>
                      <a:endParaRPr lang="en-ZA" sz="1800" kern="1200" dirty="0" smtClean="0">
                        <a:effectLst/>
                      </a:endParaRPr>
                    </a:p>
                    <a:p>
                      <a:pPr hangingPunct="0">
                        <a:lnSpc>
                          <a:spcPts val="1155"/>
                        </a:lnSpc>
                        <a:spcAft>
                          <a:spcPts val="0"/>
                        </a:spcAft>
                      </a:pPr>
                      <a:r>
                        <a:rPr lang="en-ZA" sz="1800" kern="1200" dirty="0" smtClean="0">
                          <a:effectLst/>
                        </a:rPr>
                        <a:t>2015-2020</a:t>
                      </a:r>
                      <a:endParaRPr lang="en-ZA" sz="1800" dirty="0">
                        <a:effectLst/>
                        <a:latin typeface="Times New Roman"/>
                        <a:ea typeface="Times New Roman"/>
                      </a:endParaRPr>
                    </a:p>
                  </a:txBody>
                  <a:tcPr marL="12745" marR="12745" marT="1893" marB="0"/>
                </a:tc>
                <a:tc>
                  <a:txBody>
                    <a:bodyPr/>
                    <a:lstStyle/>
                    <a:p>
                      <a:pPr hangingPunct="0">
                        <a:lnSpc>
                          <a:spcPts val="1155"/>
                        </a:lnSpc>
                        <a:spcAft>
                          <a:spcPts val="0"/>
                        </a:spcAft>
                      </a:pPr>
                      <a:r>
                        <a:rPr lang="en-ZA" sz="1800" kern="1200">
                          <a:effectLst/>
                        </a:rPr>
                        <a:t>H</a:t>
                      </a:r>
                      <a:r>
                        <a:rPr lang="en-ZA" sz="1800" kern="1200" baseline="-25000">
                          <a:effectLst/>
                        </a:rPr>
                        <a:t>2</a:t>
                      </a:r>
                      <a:r>
                        <a:rPr lang="en-ZA" sz="1800" kern="1200">
                          <a:effectLst/>
                        </a:rPr>
                        <a:t>S</a:t>
                      </a:r>
                      <a:endParaRPr lang="en-ZA" sz="1800">
                        <a:effectLst/>
                        <a:latin typeface="Times New Roman"/>
                        <a:ea typeface="Times New Roman"/>
                      </a:endParaRPr>
                    </a:p>
                  </a:txBody>
                  <a:tcPr marL="13628" marR="13628" marT="1893" marB="0" anchor="ctr"/>
                </a:tc>
                <a:tc rowSpan="3">
                  <a:txBody>
                    <a:bodyPr/>
                    <a:lstStyle/>
                    <a:p>
                      <a:pPr marL="342900" marR="86995" lvl="0" indent="-342900" algn="just" hangingPunct="0">
                        <a:spcAft>
                          <a:spcPts val="0"/>
                        </a:spcAft>
                        <a:buFont typeface="Symbol"/>
                        <a:buChar char=""/>
                      </a:pPr>
                      <a:r>
                        <a:rPr lang="en-US" sz="1800" kern="1200" dirty="0">
                          <a:effectLst/>
                        </a:rPr>
                        <a:t>Sasol’s environmental management </a:t>
                      </a:r>
                      <a:r>
                        <a:rPr lang="en-US" sz="1800" kern="1200" dirty="0" smtClean="0">
                          <a:effectLst/>
                        </a:rPr>
                        <a:t>policy</a:t>
                      </a:r>
                      <a:endParaRPr lang="en-ZA" sz="1800" dirty="0">
                        <a:effectLst/>
                      </a:endParaRPr>
                    </a:p>
                    <a:p>
                      <a:pPr marL="342900" marR="86995" lvl="0" indent="-342900" algn="just" hangingPunct="0">
                        <a:spcAft>
                          <a:spcPts val="0"/>
                        </a:spcAft>
                        <a:buFont typeface="Symbol"/>
                        <a:buChar char=""/>
                      </a:pPr>
                      <a:r>
                        <a:rPr lang="en-US" sz="1800" kern="1200" dirty="0">
                          <a:effectLst/>
                        </a:rPr>
                        <a:t>Integrated nature of Sasol’s </a:t>
                      </a:r>
                      <a:r>
                        <a:rPr lang="en-US" sz="1800" kern="1200" dirty="0" smtClean="0">
                          <a:effectLst/>
                        </a:rPr>
                        <a:t>activities</a:t>
                      </a:r>
                      <a:endParaRPr lang="en-ZA" sz="1800" dirty="0">
                        <a:effectLst/>
                      </a:endParaRPr>
                    </a:p>
                    <a:p>
                      <a:pPr marL="342900" marR="86995" lvl="0" indent="-342900" algn="just" hangingPunct="0">
                        <a:spcAft>
                          <a:spcPts val="0"/>
                        </a:spcAft>
                        <a:buFont typeface="Symbol"/>
                        <a:buChar char=""/>
                      </a:pPr>
                      <a:r>
                        <a:rPr lang="en-US" sz="1800" kern="1200" dirty="0">
                          <a:effectLst/>
                        </a:rPr>
                        <a:t>Inadequate time due to the changes in </a:t>
                      </a:r>
                      <a:r>
                        <a:rPr lang="en-US" sz="1800" kern="1200" dirty="0" smtClean="0">
                          <a:effectLst/>
                        </a:rPr>
                        <a:t>regulations</a:t>
                      </a:r>
                    </a:p>
                    <a:p>
                      <a:pPr marL="342900" marR="86995" lvl="0" indent="-342900" algn="just" hangingPunct="0">
                        <a:spcAft>
                          <a:spcPts val="0"/>
                        </a:spcAft>
                        <a:buFont typeface="Symbol"/>
                        <a:buChar char=""/>
                      </a:pPr>
                      <a:r>
                        <a:rPr lang="en-US" sz="1800" kern="1200" dirty="0" smtClean="0">
                          <a:effectLst/>
                        </a:rPr>
                        <a:t>Due </a:t>
                      </a:r>
                      <a:r>
                        <a:rPr lang="en-US" sz="1800" kern="1200" dirty="0">
                          <a:effectLst/>
                        </a:rPr>
                        <a:t>diligence </a:t>
                      </a:r>
                      <a:r>
                        <a:rPr lang="en-US" sz="1800" kern="1200" dirty="0" smtClean="0">
                          <a:effectLst/>
                        </a:rPr>
                        <a:t>obligations</a:t>
                      </a:r>
                    </a:p>
                    <a:p>
                      <a:pPr marL="342900" marR="86995" lvl="0" indent="-342900" algn="just" hangingPunct="0">
                        <a:spcAft>
                          <a:spcPts val="0"/>
                        </a:spcAft>
                        <a:buFont typeface="Symbol"/>
                        <a:buChar char=""/>
                      </a:pPr>
                      <a:r>
                        <a:rPr lang="en-US" sz="1800" kern="1200" dirty="0" smtClean="0">
                          <a:effectLst/>
                        </a:rPr>
                        <a:t>Modifying </a:t>
                      </a:r>
                      <a:r>
                        <a:rPr lang="en-US" sz="1800" kern="1200" dirty="0">
                          <a:effectLst/>
                        </a:rPr>
                        <a:t>a brownfields </a:t>
                      </a:r>
                      <a:r>
                        <a:rPr lang="en-US" sz="1800" kern="1200" dirty="0" smtClean="0">
                          <a:effectLst/>
                        </a:rPr>
                        <a:t>operation</a:t>
                      </a:r>
                      <a:endParaRPr lang="en-ZA" sz="1800" dirty="0">
                        <a:effectLst/>
                        <a:latin typeface="Times New Roman"/>
                        <a:ea typeface="Times New Roman"/>
                      </a:endParaRPr>
                    </a:p>
                  </a:txBody>
                  <a:tcPr marL="0" marR="0" marT="0" marB="0"/>
                </a:tc>
                <a:tc>
                  <a:txBody>
                    <a:bodyPr/>
                    <a:lstStyle/>
                    <a:p>
                      <a:pPr marL="93345" hangingPunct="0">
                        <a:spcAft>
                          <a:spcPts val="0"/>
                        </a:spcAft>
                      </a:pPr>
                      <a:r>
                        <a:rPr lang="en-ZA" sz="1800" kern="1200">
                          <a:effectLst/>
                        </a:rPr>
                        <a:t>Granted for H</a:t>
                      </a:r>
                      <a:r>
                        <a:rPr lang="en-ZA" sz="1800" kern="1200" baseline="-25000">
                          <a:effectLst/>
                        </a:rPr>
                        <a:t>2</a:t>
                      </a:r>
                      <a:r>
                        <a:rPr lang="en-ZA" sz="1800" kern="1200">
                          <a:effectLst/>
                        </a:rPr>
                        <a:t>S from 2015-2020 with limit of 8400</a:t>
                      </a:r>
                      <a:endParaRPr lang="en-ZA" sz="1800">
                        <a:effectLst/>
                        <a:latin typeface="Times New Roman"/>
                        <a:ea typeface="Times New Roman"/>
                      </a:endParaRPr>
                    </a:p>
                  </a:txBody>
                  <a:tcPr marL="0" marR="0" marT="0" marB="0" anchor="ctr"/>
                </a:tc>
              </a:tr>
              <a:tr h="265918">
                <a:tc>
                  <a:txBody>
                    <a:bodyPr/>
                    <a:lstStyle/>
                    <a:p>
                      <a:pPr algn="just" hangingPunct="0">
                        <a:spcAft>
                          <a:spcPts val="0"/>
                        </a:spcAft>
                      </a:pPr>
                      <a:r>
                        <a:rPr lang="en-ZA" sz="1800" kern="1200" dirty="0">
                          <a:effectLst/>
                        </a:rPr>
                        <a:t>Subcategory 3.3 and 3.6</a:t>
                      </a:r>
                      <a:endParaRPr lang="en-ZA" sz="1800" dirty="0">
                        <a:effectLst/>
                      </a:endParaRPr>
                    </a:p>
                    <a:p>
                      <a:pPr algn="just" hangingPunct="0">
                        <a:spcAft>
                          <a:spcPts val="0"/>
                        </a:spcAft>
                      </a:pPr>
                      <a:r>
                        <a:rPr lang="en-ZA" sz="1800" kern="1200" dirty="0">
                          <a:effectLst/>
                        </a:rPr>
                        <a:t>Tar Processes Synthetic Gas Production &amp; </a:t>
                      </a:r>
                      <a:r>
                        <a:rPr lang="en-ZA" sz="1800" kern="1200" dirty="0" err="1">
                          <a:effectLst/>
                        </a:rPr>
                        <a:t>Cleanup</a:t>
                      </a:r>
                      <a:endParaRPr lang="en-ZA" sz="1800" dirty="0">
                        <a:effectLst/>
                        <a:latin typeface="Times New Roman"/>
                        <a:ea typeface="Times New Roman"/>
                      </a:endParaRPr>
                    </a:p>
                  </a:txBody>
                  <a:tcPr marL="13628" marR="13628" marT="1893" marB="0"/>
                </a:tc>
                <a:tc>
                  <a:txBody>
                    <a:bodyPr/>
                    <a:lstStyle/>
                    <a:p>
                      <a:pPr hangingPunct="0">
                        <a:spcAft>
                          <a:spcPts val="0"/>
                        </a:spcAft>
                      </a:pPr>
                      <a:r>
                        <a:rPr lang="en-ZA" sz="1800" kern="1200">
                          <a:effectLst/>
                        </a:rPr>
                        <a:t>2015-2020</a:t>
                      </a:r>
                      <a:endParaRPr lang="en-ZA" sz="1800">
                        <a:effectLst/>
                        <a:latin typeface="Times New Roman"/>
                        <a:ea typeface="Times New Roman"/>
                      </a:endParaRPr>
                    </a:p>
                  </a:txBody>
                  <a:tcPr marL="12745" marR="12745" marT="1893" marB="0"/>
                </a:tc>
                <a:tc>
                  <a:txBody>
                    <a:bodyPr/>
                    <a:lstStyle/>
                    <a:p>
                      <a:pPr hangingPunct="0">
                        <a:lnSpc>
                          <a:spcPct val="150000"/>
                        </a:lnSpc>
                        <a:spcAft>
                          <a:spcPts val="0"/>
                        </a:spcAft>
                      </a:pPr>
                      <a:r>
                        <a:rPr lang="en-ZA" sz="1800" kern="1200">
                          <a:effectLst/>
                        </a:rPr>
                        <a:t>TVOCs</a:t>
                      </a:r>
                      <a:endParaRPr lang="en-ZA" sz="1800">
                        <a:effectLst/>
                        <a:latin typeface="Times New Roman"/>
                        <a:ea typeface="Times New Roman"/>
                      </a:endParaRPr>
                    </a:p>
                  </a:txBody>
                  <a:tcPr marL="13628" marR="13628" marT="1893" marB="0"/>
                </a:tc>
                <a:tc vMerge="1">
                  <a:txBody>
                    <a:bodyPr/>
                    <a:lstStyle/>
                    <a:p>
                      <a:endParaRPr lang="en-ZA"/>
                    </a:p>
                  </a:txBody>
                  <a:tcPr/>
                </a:tc>
                <a:tc>
                  <a:txBody>
                    <a:bodyPr/>
                    <a:lstStyle/>
                    <a:p>
                      <a:pPr marL="93345" hangingPunct="0">
                        <a:spcAft>
                          <a:spcPts val="0"/>
                        </a:spcAft>
                      </a:pPr>
                      <a:r>
                        <a:rPr lang="en-ZA" sz="1800" kern="1200">
                          <a:effectLst/>
                        </a:rPr>
                        <a:t>Granted for TVOCs from 2015-2017. Emissions are to be incorporated into the site fugitive emissions monitoring plan</a:t>
                      </a:r>
                      <a:endParaRPr lang="en-ZA" sz="1800">
                        <a:effectLst/>
                        <a:latin typeface="Times New Roman"/>
                        <a:ea typeface="Times New Roman"/>
                      </a:endParaRPr>
                    </a:p>
                  </a:txBody>
                  <a:tcPr marL="0" marR="0" marT="0" marB="0"/>
                </a:tc>
              </a:tr>
              <a:tr h="265918">
                <a:tc>
                  <a:txBody>
                    <a:bodyPr/>
                    <a:lstStyle/>
                    <a:p>
                      <a:pPr algn="just" hangingPunct="0">
                        <a:spcAft>
                          <a:spcPts val="0"/>
                        </a:spcAft>
                      </a:pPr>
                      <a:r>
                        <a:rPr lang="en-ZA" sz="1800" kern="1200">
                          <a:effectLst/>
                        </a:rPr>
                        <a:t>Subcategory 3.3: </a:t>
                      </a:r>
                      <a:endParaRPr lang="en-ZA" sz="1800">
                        <a:effectLst/>
                      </a:endParaRPr>
                    </a:p>
                    <a:p>
                      <a:pPr algn="just" hangingPunct="0">
                        <a:spcAft>
                          <a:spcPts val="0"/>
                        </a:spcAft>
                      </a:pPr>
                      <a:r>
                        <a:rPr lang="en-ZA" sz="1800" kern="1200">
                          <a:effectLst/>
                        </a:rPr>
                        <a:t>Tar Processes</a:t>
                      </a:r>
                      <a:endParaRPr lang="en-ZA" sz="1800">
                        <a:effectLst/>
                        <a:latin typeface="Times New Roman"/>
                        <a:ea typeface="Times New Roman"/>
                      </a:endParaRPr>
                    </a:p>
                  </a:txBody>
                  <a:tcPr marL="13628" marR="13628" marT="1893" marB="0"/>
                </a:tc>
                <a:tc>
                  <a:txBody>
                    <a:bodyPr/>
                    <a:lstStyle/>
                    <a:p>
                      <a:pPr hangingPunct="0">
                        <a:spcAft>
                          <a:spcPts val="0"/>
                        </a:spcAft>
                      </a:pPr>
                      <a:r>
                        <a:rPr lang="en-ZA" sz="1800" kern="1200">
                          <a:effectLst/>
                        </a:rPr>
                        <a:t>2015-2020</a:t>
                      </a:r>
                      <a:endParaRPr lang="en-ZA" sz="1800">
                        <a:effectLst/>
                        <a:latin typeface="Times New Roman"/>
                        <a:ea typeface="Times New Roman"/>
                      </a:endParaRPr>
                    </a:p>
                  </a:txBody>
                  <a:tcPr marL="12745" marR="12745" marT="1893" marB="0"/>
                </a:tc>
                <a:tc>
                  <a:txBody>
                    <a:bodyPr/>
                    <a:lstStyle/>
                    <a:p>
                      <a:pPr hangingPunct="0">
                        <a:lnSpc>
                          <a:spcPct val="150000"/>
                        </a:lnSpc>
                        <a:spcAft>
                          <a:spcPts val="0"/>
                        </a:spcAft>
                      </a:pPr>
                      <a:r>
                        <a:rPr lang="en-ZA" sz="1800" kern="1200">
                          <a:effectLst/>
                        </a:rPr>
                        <a:t>TVOCs</a:t>
                      </a:r>
                      <a:endParaRPr lang="en-ZA" sz="1800">
                        <a:effectLst/>
                        <a:latin typeface="Times New Roman"/>
                        <a:ea typeface="Times New Roman"/>
                      </a:endParaRPr>
                    </a:p>
                  </a:txBody>
                  <a:tcPr marL="13628" marR="13628" marT="1893" marB="0"/>
                </a:tc>
                <a:tc vMerge="1">
                  <a:txBody>
                    <a:bodyPr/>
                    <a:lstStyle/>
                    <a:p>
                      <a:endParaRPr lang="en-ZA"/>
                    </a:p>
                  </a:txBody>
                  <a:tcPr/>
                </a:tc>
                <a:tc>
                  <a:txBody>
                    <a:bodyPr/>
                    <a:lstStyle/>
                    <a:p>
                      <a:pPr marL="93345" hangingPunct="0">
                        <a:spcAft>
                          <a:spcPts val="0"/>
                        </a:spcAft>
                      </a:pPr>
                      <a:r>
                        <a:rPr lang="en-ZA" sz="1800" kern="1200" dirty="0">
                          <a:effectLst/>
                        </a:rPr>
                        <a:t>Granted for TVOCs from 2015-2017. Emissions are to be incorporated into the site fugitive emissions monitoring plan</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33784257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6" y="-152400"/>
            <a:ext cx="8271164" cy="838200"/>
          </a:xfrm>
        </p:spPr>
        <p:txBody>
          <a:bodyPr/>
          <a:lstStyle/>
          <a:p>
            <a:r>
              <a:rPr lang="en-ZA" sz="2800" b="1" dirty="0" smtClean="0">
                <a:solidFill>
                  <a:schemeClr val="bg1"/>
                </a:solidFill>
              </a:rPr>
              <a:t>SASOL Synfuels, </a:t>
            </a:r>
            <a:r>
              <a:rPr lang="en-ZA" sz="2800" b="1" dirty="0" err="1" smtClean="0">
                <a:solidFill>
                  <a:schemeClr val="bg1"/>
                </a:solidFill>
              </a:rPr>
              <a:t>Gert</a:t>
            </a:r>
            <a:r>
              <a:rPr lang="en-ZA" sz="2800" b="1" dirty="0" smtClean="0">
                <a:solidFill>
                  <a:schemeClr val="bg1"/>
                </a:solidFill>
              </a:rPr>
              <a:t> </a:t>
            </a:r>
            <a:r>
              <a:rPr lang="en-ZA" sz="2800" b="1" dirty="0" err="1" smtClean="0">
                <a:solidFill>
                  <a:schemeClr val="bg1"/>
                </a:solidFill>
              </a:rPr>
              <a:t>Sibande</a:t>
            </a:r>
            <a:r>
              <a:rPr lang="en-ZA" sz="2800" b="1" dirty="0" smtClean="0">
                <a:solidFill>
                  <a:schemeClr val="bg1"/>
                </a:solidFill>
              </a:rPr>
              <a:t> DM</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742119276"/>
              </p:ext>
            </p:extLst>
          </p:nvPr>
        </p:nvGraphicFramePr>
        <p:xfrm>
          <a:off x="112814" y="876301"/>
          <a:ext cx="9031186" cy="6158588"/>
        </p:xfrm>
        <a:graphic>
          <a:graphicData uri="http://schemas.openxmlformats.org/drawingml/2006/table">
            <a:tbl>
              <a:tblPr firstRow="1" firstCol="1" bandRow="1">
                <a:tableStyleId>{BC89EF96-8CEA-46FF-86C4-4CE0E7609802}</a:tableStyleId>
              </a:tblPr>
              <a:tblGrid>
                <a:gridCol w="1824909"/>
                <a:gridCol w="1844253"/>
                <a:gridCol w="1044648"/>
                <a:gridCol w="2351870"/>
                <a:gridCol w="1965506"/>
              </a:tblGrid>
              <a:tr h="749217">
                <a:tc>
                  <a:txBody>
                    <a:bodyPr/>
                    <a:lstStyle/>
                    <a:p>
                      <a:pPr hangingPunct="0">
                        <a:spcAft>
                          <a:spcPts val="0"/>
                        </a:spcAft>
                      </a:pPr>
                      <a:r>
                        <a:rPr lang="en-US" sz="1800" kern="1200" dirty="0">
                          <a:effectLst/>
                        </a:rPr>
                        <a:t>Category</a:t>
                      </a:r>
                      <a:endParaRPr lang="en-ZA" sz="1800" dirty="0">
                        <a:effectLst/>
                        <a:latin typeface="Times New Roman"/>
                        <a:ea typeface="Times New Roman"/>
                      </a:endParaRPr>
                    </a:p>
                  </a:txBody>
                  <a:tcPr marL="12745" marR="12745" marT="1893" marB="0"/>
                </a:tc>
                <a:tc>
                  <a:txBody>
                    <a:bodyPr/>
                    <a:lstStyle/>
                    <a:p>
                      <a:pPr hangingPunct="0">
                        <a:spcAft>
                          <a:spcPts val="0"/>
                        </a:spcAft>
                      </a:pPr>
                      <a:r>
                        <a:rPr lang="en-US" sz="1800" kern="1200" dirty="0">
                          <a:effectLst/>
                        </a:rPr>
                        <a:t>Postponement </a:t>
                      </a:r>
                      <a:endParaRPr lang="en-ZA" sz="1800" dirty="0">
                        <a:effectLst/>
                      </a:endParaRPr>
                    </a:p>
                    <a:p>
                      <a:pPr hangingPunct="0">
                        <a:spcAft>
                          <a:spcPts val="0"/>
                        </a:spcAft>
                      </a:pPr>
                      <a:r>
                        <a:rPr lang="en-US" sz="1800" kern="1200" dirty="0">
                          <a:effectLst/>
                        </a:rPr>
                        <a:t> </a:t>
                      </a:r>
                      <a:endParaRPr lang="en-ZA" sz="1800" dirty="0">
                        <a:effectLst/>
                      </a:endParaRPr>
                    </a:p>
                    <a:p>
                      <a:pPr hangingPunct="0">
                        <a:spcAft>
                          <a:spcPts val="0"/>
                        </a:spcAft>
                      </a:pPr>
                      <a:r>
                        <a:rPr lang="en-US" sz="1800" kern="1200" dirty="0">
                          <a:effectLst/>
                        </a:rPr>
                        <a:t>Period Sought</a:t>
                      </a:r>
                      <a:endParaRPr lang="en-ZA" sz="1800" dirty="0">
                        <a:effectLst/>
                        <a:latin typeface="Times New Roman"/>
                        <a:ea typeface="Times New Roman"/>
                      </a:endParaRPr>
                    </a:p>
                  </a:txBody>
                  <a:tcPr marL="12745" marR="12745" marT="1893" marB="0"/>
                </a:tc>
                <a:tc>
                  <a:txBody>
                    <a:bodyPr/>
                    <a:lstStyle/>
                    <a:p>
                      <a:pPr hangingPunct="0">
                        <a:spcAft>
                          <a:spcPts val="0"/>
                        </a:spcAft>
                      </a:pPr>
                      <a:r>
                        <a:rPr lang="en-US" sz="1800" kern="1200" dirty="0">
                          <a:effectLst/>
                        </a:rPr>
                        <a:t>Pollutant</a:t>
                      </a:r>
                      <a:endParaRPr lang="en-ZA" sz="1800" dirty="0">
                        <a:effectLst/>
                        <a:latin typeface="Times New Roman"/>
                        <a:ea typeface="Times New Roman"/>
                      </a:endParaRPr>
                    </a:p>
                  </a:txBody>
                  <a:tcPr marL="12745" marR="12745" marT="1893" marB="0"/>
                </a:tc>
                <a:tc>
                  <a:txBody>
                    <a:bodyPr/>
                    <a:lstStyle/>
                    <a:p>
                      <a:pPr algn="ctr" hangingPunct="0">
                        <a:spcAft>
                          <a:spcPts val="0"/>
                        </a:spcAft>
                      </a:pPr>
                      <a:r>
                        <a:rPr lang="en-US" sz="1800" dirty="0">
                          <a:effectLst/>
                        </a:rPr>
                        <a:t>Justification &amp; Reasons for Postponement Application</a:t>
                      </a:r>
                      <a:endParaRPr lang="en-ZA" sz="1800" dirty="0">
                        <a:effectLst/>
                        <a:latin typeface="Times New Roman"/>
                        <a:ea typeface="Times New Roman"/>
                      </a:endParaRPr>
                    </a:p>
                  </a:txBody>
                  <a:tcPr marL="0" marR="0" marT="0" marB="0" anchor="ctr"/>
                </a:tc>
                <a:tc>
                  <a:txBody>
                    <a:bodyPr/>
                    <a:lstStyle/>
                    <a:p>
                      <a:pPr algn="ctr" hangingPunct="0">
                        <a:spcAft>
                          <a:spcPts val="0"/>
                        </a:spcAft>
                      </a:pPr>
                      <a:r>
                        <a:rPr lang="en-US" sz="1800">
                          <a:effectLst/>
                        </a:rPr>
                        <a:t>Decision</a:t>
                      </a:r>
                      <a:endParaRPr lang="en-ZA" sz="1800">
                        <a:effectLst/>
                        <a:latin typeface="Times New Roman"/>
                        <a:ea typeface="Times New Roman"/>
                      </a:endParaRPr>
                    </a:p>
                  </a:txBody>
                  <a:tcPr marL="0" marR="0" marT="0" marB="0" anchor="ctr"/>
                </a:tc>
              </a:tr>
              <a:tr h="1993327">
                <a:tc>
                  <a:txBody>
                    <a:bodyPr/>
                    <a:lstStyle/>
                    <a:p>
                      <a:pPr hangingPunct="0">
                        <a:spcAft>
                          <a:spcPts val="0"/>
                        </a:spcAft>
                      </a:pPr>
                      <a:r>
                        <a:rPr lang="en-ZA" sz="1800" kern="1200" dirty="0">
                          <a:effectLst/>
                        </a:rPr>
                        <a:t>Category 6:</a:t>
                      </a:r>
                      <a:endParaRPr lang="en-ZA" sz="1800" dirty="0">
                        <a:effectLst/>
                      </a:endParaRPr>
                    </a:p>
                    <a:p>
                      <a:pPr hangingPunct="0">
                        <a:spcAft>
                          <a:spcPts val="0"/>
                        </a:spcAft>
                      </a:pPr>
                      <a:r>
                        <a:rPr lang="en-ZA" sz="1800" kern="1200" dirty="0">
                          <a:effectLst/>
                        </a:rPr>
                        <a:t>Organic Chemicals</a:t>
                      </a:r>
                      <a:endParaRPr lang="en-ZA" sz="1800" dirty="0">
                        <a:effectLst/>
                      </a:endParaRPr>
                    </a:p>
                    <a:p>
                      <a:pPr hangingPunct="0">
                        <a:spcAft>
                          <a:spcPts val="0"/>
                        </a:spcAft>
                      </a:pPr>
                      <a:r>
                        <a:rPr lang="en-ZA" sz="1800" kern="1200" dirty="0">
                          <a:effectLst/>
                        </a:rPr>
                        <a:t>Industry</a:t>
                      </a:r>
                      <a:endParaRPr lang="en-ZA" sz="1800" dirty="0">
                        <a:effectLst/>
                        <a:latin typeface="Times New Roman"/>
                        <a:ea typeface="Times New Roman"/>
                      </a:endParaRPr>
                    </a:p>
                  </a:txBody>
                  <a:tcPr marL="13628" marR="13628" marT="1893" marB="0"/>
                </a:tc>
                <a:tc>
                  <a:txBody>
                    <a:bodyPr/>
                    <a:lstStyle/>
                    <a:p>
                      <a:pPr hangingPunct="0">
                        <a:spcAft>
                          <a:spcPts val="0"/>
                        </a:spcAft>
                      </a:pPr>
                      <a:r>
                        <a:rPr lang="en-ZA" sz="1800" kern="1200" dirty="0">
                          <a:effectLst/>
                        </a:rPr>
                        <a:t>2015-2020</a:t>
                      </a:r>
                      <a:endParaRPr lang="en-ZA" sz="1800" dirty="0">
                        <a:effectLst/>
                        <a:latin typeface="Times New Roman"/>
                        <a:ea typeface="Times New Roman"/>
                      </a:endParaRPr>
                    </a:p>
                  </a:txBody>
                  <a:tcPr marL="12745" marR="12745" marT="1893" marB="0"/>
                </a:tc>
                <a:tc>
                  <a:txBody>
                    <a:bodyPr/>
                    <a:lstStyle/>
                    <a:p>
                      <a:pPr hangingPunct="0">
                        <a:lnSpc>
                          <a:spcPct val="150000"/>
                        </a:lnSpc>
                        <a:spcAft>
                          <a:spcPts val="0"/>
                        </a:spcAft>
                      </a:pPr>
                      <a:r>
                        <a:rPr lang="en-ZA" sz="1800" kern="1200">
                          <a:effectLst/>
                        </a:rPr>
                        <a:t>TVOCs</a:t>
                      </a:r>
                      <a:endParaRPr lang="en-ZA" sz="1800">
                        <a:effectLst/>
                        <a:latin typeface="Times New Roman"/>
                        <a:ea typeface="Times New Roman"/>
                      </a:endParaRPr>
                    </a:p>
                  </a:txBody>
                  <a:tcPr marL="13628" marR="13628" marT="1893" marB="0"/>
                </a:tc>
                <a:tc rowSpan="7">
                  <a:txBody>
                    <a:bodyPr/>
                    <a:lstStyle/>
                    <a:p>
                      <a:pPr marL="342900" marR="86995" lvl="0" indent="-342900" algn="just" hangingPunct="0">
                        <a:spcAft>
                          <a:spcPts val="0"/>
                        </a:spcAft>
                        <a:buFont typeface="Symbol"/>
                        <a:buChar char=""/>
                      </a:pPr>
                      <a:r>
                        <a:rPr lang="en-US" sz="1800" kern="1200" dirty="0">
                          <a:effectLst/>
                        </a:rPr>
                        <a:t>Sasol’s environmental management </a:t>
                      </a:r>
                      <a:r>
                        <a:rPr lang="en-US" sz="1800" kern="1200" dirty="0" smtClean="0">
                          <a:effectLst/>
                        </a:rPr>
                        <a:t>policy</a:t>
                      </a:r>
                      <a:endParaRPr lang="en-ZA" sz="1800" dirty="0">
                        <a:effectLst/>
                      </a:endParaRPr>
                    </a:p>
                    <a:p>
                      <a:pPr marL="342900" marR="86995" lvl="0" indent="-342900" algn="just" hangingPunct="0">
                        <a:spcAft>
                          <a:spcPts val="0"/>
                        </a:spcAft>
                        <a:buFont typeface="Symbol"/>
                        <a:buChar char=""/>
                      </a:pPr>
                      <a:r>
                        <a:rPr lang="en-US" sz="1800" kern="1200" dirty="0">
                          <a:effectLst/>
                        </a:rPr>
                        <a:t>Integrated nature of Sasol’s </a:t>
                      </a:r>
                      <a:r>
                        <a:rPr lang="en-US" sz="1800" kern="1200" dirty="0" smtClean="0">
                          <a:effectLst/>
                        </a:rPr>
                        <a:t>activities</a:t>
                      </a:r>
                      <a:endParaRPr lang="en-ZA" sz="1800" dirty="0">
                        <a:effectLst/>
                      </a:endParaRPr>
                    </a:p>
                    <a:p>
                      <a:pPr marL="342900" marR="86995" lvl="0" indent="-342900" algn="just" hangingPunct="0">
                        <a:spcAft>
                          <a:spcPts val="0"/>
                        </a:spcAft>
                        <a:buFont typeface="Symbol"/>
                        <a:buChar char=""/>
                      </a:pPr>
                      <a:r>
                        <a:rPr lang="en-US" sz="1800" kern="1200" dirty="0">
                          <a:effectLst/>
                        </a:rPr>
                        <a:t>Inadequate time due to the changes in </a:t>
                      </a:r>
                      <a:r>
                        <a:rPr lang="en-US" sz="1800" kern="1200" dirty="0" smtClean="0">
                          <a:effectLst/>
                        </a:rPr>
                        <a:t>regulations</a:t>
                      </a:r>
                    </a:p>
                    <a:p>
                      <a:pPr marL="342900" marR="86995" lvl="0" indent="-342900" algn="just" hangingPunct="0">
                        <a:spcAft>
                          <a:spcPts val="0"/>
                        </a:spcAft>
                        <a:buFont typeface="Symbol"/>
                        <a:buChar char=""/>
                      </a:pPr>
                      <a:r>
                        <a:rPr lang="en-US" sz="1800" kern="1200" dirty="0" smtClean="0">
                          <a:effectLst/>
                        </a:rPr>
                        <a:t>Due </a:t>
                      </a:r>
                      <a:r>
                        <a:rPr lang="en-US" sz="1800" kern="1200" dirty="0">
                          <a:effectLst/>
                        </a:rPr>
                        <a:t>diligence </a:t>
                      </a:r>
                      <a:r>
                        <a:rPr lang="en-US" sz="1800" kern="1200" dirty="0" smtClean="0">
                          <a:effectLst/>
                        </a:rPr>
                        <a:t>obligations</a:t>
                      </a:r>
                    </a:p>
                    <a:p>
                      <a:pPr marL="342900" marR="86995" lvl="0" indent="-342900" algn="just" hangingPunct="0">
                        <a:spcAft>
                          <a:spcPts val="0"/>
                        </a:spcAft>
                        <a:buFont typeface="Symbol"/>
                        <a:buChar char=""/>
                      </a:pPr>
                      <a:r>
                        <a:rPr lang="en-US" sz="1800" kern="1200" dirty="0" smtClean="0">
                          <a:effectLst/>
                        </a:rPr>
                        <a:t>Modifying </a:t>
                      </a:r>
                      <a:r>
                        <a:rPr lang="en-US" sz="1800" kern="1200" dirty="0">
                          <a:effectLst/>
                        </a:rPr>
                        <a:t>a brownfields </a:t>
                      </a:r>
                      <a:r>
                        <a:rPr lang="en-US" sz="1800" kern="1200" dirty="0" smtClean="0">
                          <a:effectLst/>
                        </a:rPr>
                        <a:t>operation</a:t>
                      </a:r>
                      <a:endParaRPr lang="en-ZA" sz="1800" dirty="0">
                        <a:effectLst/>
                      </a:endParaRPr>
                    </a:p>
                    <a:p>
                      <a:pPr hangingPunct="0">
                        <a:spcAft>
                          <a:spcPts val="0"/>
                        </a:spcAft>
                      </a:pPr>
                      <a:endParaRPr lang="en-ZA" sz="1800" dirty="0">
                        <a:effectLst/>
                        <a:latin typeface="Times New Roman"/>
                        <a:ea typeface="Times New Roman"/>
                      </a:endParaRPr>
                    </a:p>
                  </a:txBody>
                  <a:tcPr marL="0" marR="0" marT="0" marB="0"/>
                </a:tc>
                <a:tc>
                  <a:txBody>
                    <a:bodyPr/>
                    <a:lstStyle/>
                    <a:p>
                      <a:pPr marL="93345" hangingPunct="0">
                        <a:spcAft>
                          <a:spcPts val="0"/>
                        </a:spcAft>
                      </a:pPr>
                      <a:r>
                        <a:rPr lang="en-ZA" sz="1800" kern="1200" dirty="0">
                          <a:effectLst/>
                        </a:rPr>
                        <a:t>Postponement granted from 2015-2020 on condition that a detailed plan and schedule for the retrofit is provided to DEA</a:t>
                      </a:r>
                      <a:endParaRPr lang="en-ZA" sz="1800" dirty="0">
                        <a:effectLst/>
                        <a:latin typeface="Times New Roman"/>
                        <a:ea typeface="Times New Roman"/>
                      </a:endParaRPr>
                    </a:p>
                  </a:txBody>
                  <a:tcPr marL="0" marR="0" marT="0" marB="0"/>
                </a:tc>
              </a:tr>
              <a:tr h="151680">
                <a:tc rowSpan="6">
                  <a:txBody>
                    <a:bodyPr/>
                    <a:lstStyle/>
                    <a:p>
                      <a:pPr algn="just" hangingPunct="0">
                        <a:lnSpc>
                          <a:spcPts val="1190"/>
                        </a:lnSpc>
                        <a:spcAft>
                          <a:spcPts val="0"/>
                        </a:spcAft>
                      </a:pPr>
                      <a:endParaRPr lang="en-ZA" sz="1800" kern="1200" dirty="0" smtClean="0">
                        <a:effectLst/>
                      </a:endParaRPr>
                    </a:p>
                    <a:p>
                      <a:pPr algn="just" hangingPunct="0">
                        <a:lnSpc>
                          <a:spcPts val="1190"/>
                        </a:lnSpc>
                        <a:spcAft>
                          <a:spcPts val="0"/>
                        </a:spcAft>
                      </a:pPr>
                      <a:r>
                        <a:rPr lang="en-ZA" sz="1800" kern="1200" dirty="0" smtClean="0">
                          <a:effectLst/>
                        </a:rPr>
                        <a:t>Sub-category </a:t>
                      </a:r>
                      <a:r>
                        <a:rPr lang="en-ZA" sz="1800" kern="1200" dirty="0">
                          <a:effectLst/>
                        </a:rPr>
                        <a:t>8.1: Thermal Treatment of Hazardous &amp; General Waste</a:t>
                      </a:r>
                      <a:endParaRPr lang="en-ZA" sz="1800" dirty="0">
                        <a:effectLst/>
                        <a:latin typeface="Times New Roman"/>
                        <a:ea typeface="Times New Roman"/>
                      </a:endParaRPr>
                    </a:p>
                  </a:txBody>
                  <a:tcPr marL="13628" marR="13628" marT="1893" marB="0"/>
                </a:tc>
                <a:tc rowSpan="6">
                  <a:txBody>
                    <a:bodyPr/>
                    <a:lstStyle/>
                    <a:p>
                      <a:pPr hangingPunct="0">
                        <a:lnSpc>
                          <a:spcPts val="1190"/>
                        </a:lnSpc>
                        <a:spcAft>
                          <a:spcPts val="0"/>
                        </a:spcAft>
                      </a:pPr>
                      <a:endParaRPr lang="en-ZA" sz="1800" kern="1200" dirty="0" smtClean="0">
                        <a:effectLst/>
                      </a:endParaRPr>
                    </a:p>
                    <a:p>
                      <a:pPr hangingPunct="0">
                        <a:lnSpc>
                          <a:spcPts val="1190"/>
                        </a:lnSpc>
                        <a:spcAft>
                          <a:spcPts val="0"/>
                        </a:spcAft>
                      </a:pPr>
                      <a:r>
                        <a:rPr lang="en-ZA" sz="1800" kern="1200" dirty="0" smtClean="0">
                          <a:effectLst/>
                        </a:rPr>
                        <a:t>2015-2020</a:t>
                      </a:r>
                      <a:endParaRPr lang="en-ZA" sz="1800" dirty="0">
                        <a:effectLst/>
                        <a:latin typeface="Times New Roman"/>
                        <a:ea typeface="Times New Roman"/>
                      </a:endParaRPr>
                    </a:p>
                  </a:txBody>
                  <a:tcPr marL="12745" marR="12745" marT="1893" marB="0"/>
                </a:tc>
                <a:tc>
                  <a:txBody>
                    <a:bodyPr/>
                    <a:lstStyle/>
                    <a:p>
                      <a:pPr hangingPunct="0">
                        <a:lnSpc>
                          <a:spcPts val="1310"/>
                        </a:lnSpc>
                        <a:spcAft>
                          <a:spcPts val="0"/>
                        </a:spcAft>
                      </a:pPr>
                      <a:r>
                        <a:rPr lang="en-ZA" sz="1800" kern="1200">
                          <a:effectLst/>
                        </a:rPr>
                        <a:t>Hg</a:t>
                      </a:r>
                      <a:endParaRPr lang="en-ZA" sz="1800">
                        <a:effectLst/>
                        <a:latin typeface="Times New Roman"/>
                        <a:ea typeface="Times New Roman"/>
                      </a:endParaRPr>
                    </a:p>
                  </a:txBody>
                  <a:tcPr marL="13628" marR="13628" marT="1893" marB="0"/>
                </a:tc>
                <a:tc vMerge="1">
                  <a:txBody>
                    <a:bodyPr/>
                    <a:lstStyle/>
                    <a:p>
                      <a:pPr hangingPunct="0">
                        <a:spcAft>
                          <a:spcPts val="0"/>
                        </a:spcAft>
                      </a:pPr>
                      <a:endParaRPr lang="en-ZA" sz="1800" dirty="0">
                        <a:effectLst/>
                        <a:latin typeface="Times New Roman"/>
                        <a:ea typeface="Times New Roman"/>
                      </a:endParaRPr>
                    </a:p>
                  </a:txBody>
                  <a:tcPr marL="0" marR="0" marT="0" marB="0"/>
                </a:tc>
                <a:tc rowSpan="6">
                  <a:txBody>
                    <a:bodyPr/>
                    <a:lstStyle/>
                    <a:p>
                      <a:pPr hangingPunct="0">
                        <a:spcAft>
                          <a:spcPts val="0"/>
                        </a:spcAft>
                      </a:pPr>
                      <a:r>
                        <a:rPr lang="en-ZA" sz="1800" kern="1200">
                          <a:effectLst/>
                        </a:rPr>
                        <a:t>Postponement of compliance with the MES for existing plant is granted from 01 April 2015 to 31 March 2017 in order for the facility to undertake emission measurement and to report to DEA quarterly until 31 March 2017</a:t>
                      </a:r>
                      <a:endParaRPr lang="en-ZA" sz="1800">
                        <a:effectLst/>
                        <a:latin typeface="Times New Roman"/>
                        <a:ea typeface="Times New Roman"/>
                      </a:endParaRPr>
                    </a:p>
                  </a:txBody>
                  <a:tcPr marL="0" marR="0" marT="0" marB="0"/>
                </a:tc>
              </a:tr>
              <a:tr h="250885">
                <a:tc vMerge="1">
                  <a:txBody>
                    <a:bodyPr/>
                    <a:lstStyle/>
                    <a:p>
                      <a:endParaRPr lang="en-ZA"/>
                    </a:p>
                  </a:txBody>
                  <a:tcPr/>
                </a:tc>
                <a:tc vMerge="1">
                  <a:txBody>
                    <a:bodyPr/>
                    <a:lstStyle/>
                    <a:p>
                      <a:endParaRPr lang="en-ZA"/>
                    </a:p>
                  </a:txBody>
                  <a:tcPr/>
                </a:tc>
                <a:tc>
                  <a:txBody>
                    <a:bodyPr/>
                    <a:lstStyle/>
                    <a:p>
                      <a:pPr hangingPunct="0">
                        <a:spcAft>
                          <a:spcPts val="0"/>
                        </a:spcAft>
                      </a:pPr>
                      <a:r>
                        <a:rPr lang="en-ZA" sz="1800" kern="1200">
                          <a:effectLst/>
                        </a:rPr>
                        <a:t>Cd &amp; Ta</a:t>
                      </a:r>
                      <a:endParaRPr lang="en-ZA" sz="1800">
                        <a:effectLst/>
                        <a:latin typeface="Times New Roman"/>
                        <a:ea typeface="Times New Roman"/>
                      </a:endParaRPr>
                    </a:p>
                  </a:txBody>
                  <a:tcPr marL="13628" marR="13628" marT="1893" marB="0"/>
                </a:tc>
                <a:tc vMerge="1">
                  <a:txBody>
                    <a:bodyPr/>
                    <a:lstStyle/>
                    <a:p>
                      <a:endParaRPr lang="en-ZA"/>
                    </a:p>
                  </a:txBody>
                  <a:tcPr/>
                </a:tc>
                <a:tc vMerge="1">
                  <a:txBody>
                    <a:bodyPr/>
                    <a:lstStyle/>
                    <a:p>
                      <a:endParaRPr lang="en-ZA"/>
                    </a:p>
                  </a:txBody>
                  <a:tcPr/>
                </a:tc>
              </a:tr>
              <a:tr h="163216">
                <a:tc vMerge="1">
                  <a:txBody>
                    <a:bodyPr/>
                    <a:lstStyle/>
                    <a:p>
                      <a:endParaRPr lang="en-ZA"/>
                    </a:p>
                  </a:txBody>
                  <a:tcPr/>
                </a:tc>
                <a:tc vMerge="1">
                  <a:txBody>
                    <a:bodyPr/>
                    <a:lstStyle/>
                    <a:p>
                      <a:endParaRPr lang="en-ZA"/>
                    </a:p>
                  </a:txBody>
                  <a:tcPr/>
                </a:tc>
                <a:tc>
                  <a:txBody>
                    <a:bodyPr/>
                    <a:lstStyle/>
                    <a:p>
                      <a:pPr hangingPunct="0">
                        <a:lnSpc>
                          <a:spcPts val="1430"/>
                        </a:lnSpc>
                        <a:spcAft>
                          <a:spcPts val="0"/>
                        </a:spcAft>
                      </a:pPr>
                      <a:r>
                        <a:rPr lang="en-ZA" sz="1800" kern="1200">
                          <a:effectLst/>
                        </a:rPr>
                        <a:t>TOC</a:t>
                      </a:r>
                      <a:endParaRPr lang="en-ZA" sz="1800">
                        <a:effectLst/>
                        <a:latin typeface="Times New Roman"/>
                        <a:ea typeface="Times New Roman"/>
                      </a:endParaRPr>
                    </a:p>
                  </a:txBody>
                  <a:tcPr marL="13628" marR="13628" marT="1893" marB="0"/>
                </a:tc>
                <a:tc vMerge="1">
                  <a:txBody>
                    <a:bodyPr/>
                    <a:lstStyle/>
                    <a:p>
                      <a:endParaRPr lang="en-ZA"/>
                    </a:p>
                  </a:txBody>
                  <a:tcPr/>
                </a:tc>
                <a:tc vMerge="1">
                  <a:txBody>
                    <a:bodyPr/>
                    <a:lstStyle/>
                    <a:p>
                      <a:endParaRPr lang="en-ZA"/>
                    </a:p>
                  </a:txBody>
                  <a:tcPr/>
                </a:tc>
              </a:tr>
              <a:tr h="250885">
                <a:tc vMerge="1">
                  <a:txBody>
                    <a:bodyPr/>
                    <a:lstStyle/>
                    <a:p>
                      <a:endParaRPr lang="en-ZA"/>
                    </a:p>
                  </a:txBody>
                  <a:tcPr/>
                </a:tc>
                <a:tc vMerge="1">
                  <a:txBody>
                    <a:bodyPr/>
                    <a:lstStyle/>
                    <a:p>
                      <a:endParaRPr lang="en-ZA"/>
                    </a:p>
                  </a:txBody>
                  <a:tcPr/>
                </a:tc>
                <a:tc>
                  <a:txBody>
                    <a:bodyPr/>
                    <a:lstStyle/>
                    <a:p>
                      <a:pPr hangingPunct="0">
                        <a:spcAft>
                          <a:spcPts val="0"/>
                        </a:spcAft>
                      </a:pPr>
                      <a:r>
                        <a:rPr lang="en-ZA" sz="1800" kern="1200">
                          <a:effectLst/>
                        </a:rPr>
                        <a:t>NH</a:t>
                      </a:r>
                      <a:r>
                        <a:rPr lang="en-ZA" sz="1800" kern="1200" baseline="-25000">
                          <a:effectLst/>
                        </a:rPr>
                        <a:t>3</a:t>
                      </a:r>
                      <a:endParaRPr lang="en-ZA" sz="1800">
                        <a:effectLst/>
                        <a:latin typeface="Times New Roman"/>
                        <a:ea typeface="Times New Roman"/>
                      </a:endParaRPr>
                    </a:p>
                  </a:txBody>
                  <a:tcPr marL="13628" marR="13628" marT="1893" marB="0"/>
                </a:tc>
                <a:tc vMerge="1">
                  <a:txBody>
                    <a:bodyPr/>
                    <a:lstStyle/>
                    <a:p>
                      <a:endParaRPr lang="en-ZA"/>
                    </a:p>
                  </a:txBody>
                  <a:tcPr/>
                </a:tc>
                <a:tc vMerge="1">
                  <a:txBody>
                    <a:bodyPr/>
                    <a:lstStyle/>
                    <a:p>
                      <a:endParaRPr lang="en-ZA"/>
                    </a:p>
                  </a:txBody>
                  <a:tcPr/>
                </a:tc>
              </a:tr>
              <a:tr h="186287">
                <a:tc vMerge="1">
                  <a:txBody>
                    <a:bodyPr/>
                    <a:lstStyle/>
                    <a:p>
                      <a:endParaRPr lang="en-ZA"/>
                    </a:p>
                  </a:txBody>
                  <a:tcPr/>
                </a:tc>
                <a:tc vMerge="1">
                  <a:txBody>
                    <a:bodyPr/>
                    <a:lstStyle/>
                    <a:p>
                      <a:endParaRPr lang="en-ZA"/>
                    </a:p>
                  </a:txBody>
                  <a:tcPr/>
                </a:tc>
                <a:tc>
                  <a:txBody>
                    <a:bodyPr/>
                    <a:lstStyle/>
                    <a:p>
                      <a:pPr hangingPunct="0">
                        <a:lnSpc>
                          <a:spcPts val="1550"/>
                        </a:lnSpc>
                        <a:spcAft>
                          <a:spcPts val="0"/>
                        </a:spcAft>
                      </a:pPr>
                      <a:r>
                        <a:rPr lang="en-ZA" sz="1800" kern="1200">
                          <a:effectLst/>
                        </a:rPr>
                        <a:t>D &amp; F</a:t>
                      </a:r>
                      <a:endParaRPr lang="en-ZA" sz="1800">
                        <a:effectLst/>
                        <a:latin typeface="Times New Roman"/>
                        <a:ea typeface="Times New Roman"/>
                      </a:endParaRPr>
                    </a:p>
                  </a:txBody>
                  <a:tcPr marL="13628" marR="13628" marT="1893" marB="0"/>
                </a:tc>
                <a:tc vMerge="1">
                  <a:txBody>
                    <a:bodyPr/>
                    <a:lstStyle/>
                    <a:p>
                      <a:endParaRPr lang="en-ZA"/>
                    </a:p>
                  </a:txBody>
                  <a:tcPr/>
                </a:tc>
                <a:tc vMerge="1">
                  <a:txBody>
                    <a:bodyPr/>
                    <a:lstStyle/>
                    <a:p>
                      <a:endParaRPr lang="en-ZA"/>
                    </a:p>
                  </a:txBody>
                  <a:tcPr/>
                </a:tc>
              </a:tr>
              <a:tr h="2236203">
                <a:tc vMerge="1">
                  <a:txBody>
                    <a:bodyPr/>
                    <a:lstStyle/>
                    <a:p>
                      <a:endParaRPr lang="en-ZA"/>
                    </a:p>
                  </a:txBody>
                  <a:tcPr/>
                </a:tc>
                <a:tc vMerge="1">
                  <a:txBody>
                    <a:bodyPr/>
                    <a:lstStyle/>
                    <a:p>
                      <a:endParaRPr lang="en-ZA"/>
                    </a:p>
                  </a:txBody>
                  <a:tcPr/>
                </a:tc>
                <a:tc>
                  <a:txBody>
                    <a:bodyPr/>
                    <a:lstStyle/>
                    <a:p>
                      <a:r>
                        <a:rPr lang="en-ZA" sz="1800" kern="1200" dirty="0">
                          <a:effectLst/>
                        </a:rPr>
                        <a:t> </a:t>
                      </a:r>
                      <a:endParaRPr lang="en-ZA" sz="1800" dirty="0">
                        <a:effectLst/>
                        <a:latin typeface="Times New Roman"/>
                        <a:ea typeface="Times New Roman"/>
                      </a:endParaRPr>
                    </a:p>
                  </a:txBody>
                  <a:tcPr marL="13628" marR="13628" marT="1893" marB="0"/>
                </a:tc>
                <a:tc vMerge="1">
                  <a:txBody>
                    <a:bodyPr/>
                    <a:lstStyle/>
                    <a:p>
                      <a:endParaRPr lang="en-ZA"/>
                    </a:p>
                  </a:txBody>
                  <a:tcPr/>
                </a:tc>
                <a:tc vMerge="1">
                  <a:txBody>
                    <a:bodyPr/>
                    <a:lstStyle/>
                    <a:p>
                      <a:endParaRPr lang="en-ZA"/>
                    </a:p>
                  </a:txBody>
                  <a:tcPr/>
                </a:tc>
              </a:tr>
            </a:tbl>
          </a:graphicData>
        </a:graphic>
      </p:graphicFrame>
    </p:spTree>
    <p:extLst>
      <p:ext uri="{BB962C8B-B14F-4D97-AF65-F5344CB8AC3E}">
        <p14:creationId xmlns:p14="http://schemas.microsoft.com/office/powerpoint/2010/main" xmlns="" val="29002129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6" y="-152400"/>
            <a:ext cx="8271164" cy="838200"/>
          </a:xfrm>
        </p:spPr>
        <p:txBody>
          <a:bodyPr/>
          <a:lstStyle/>
          <a:p>
            <a:r>
              <a:rPr lang="en-ZA" sz="2800" b="1" dirty="0" smtClean="0">
                <a:solidFill>
                  <a:schemeClr val="bg1"/>
                </a:solidFill>
              </a:rPr>
              <a:t>SASOL Synfuels, </a:t>
            </a:r>
            <a:r>
              <a:rPr lang="en-ZA" sz="2800" b="1" dirty="0" err="1" smtClean="0">
                <a:solidFill>
                  <a:schemeClr val="bg1"/>
                </a:solidFill>
              </a:rPr>
              <a:t>Gert</a:t>
            </a:r>
            <a:r>
              <a:rPr lang="en-ZA" sz="2800" b="1" dirty="0" smtClean="0">
                <a:solidFill>
                  <a:schemeClr val="bg1"/>
                </a:solidFill>
              </a:rPr>
              <a:t> </a:t>
            </a:r>
            <a:r>
              <a:rPr lang="en-ZA" sz="2800" b="1" dirty="0" err="1" smtClean="0">
                <a:solidFill>
                  <a:schemeClr val="bg1"/>
                </a:solidFill>
              </a:rPr>
              <a:t>Sibande</a:t>
            </a:r>
            <a:r>
              <a:rPr lang="en-ZA" sz="2800" b="1" dirty="0" smtClean="0">
                <a:solidFill>
                  <a:schemeClr val="bg1"/>
                </a:solidFill>
              </a:rPr>
              <a:t> DM</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649751286"/>
              </p:ext>
            </p:extLst>
          </p:nvPr>
        </p:nvGraphicFramePr>
        <p:xfrm>
          <a:off x="415635" y="741691"/>
          <a:ext cx="8573986" cy="5601956"/>
        </p:xfrm>
        <a:graphic>
          <a:graphicData uri="http://schemas.openxmlformats.org/drawingml/2006/table">
            <a:tbl>
              <a:tblPr firstRow="1" firstCol="1" bandRow="1">
                <a:tableStyleId>{BC89EF96-8CEA-46FF-86C4-4CE0E7609802}</a:tableStyleId>
              </a:tblPr>
              <a:tblGrid>
                <a:gridCol w="1908465"/>
                <a:gridCol w="1085850"/>
                <a:gridCol w="971550"/>
                <a:gridCol w="933450"/>
                <a:gridCol w="3674671"/>
              </a:tblGrid>
              <a:tr h="861497">
                <a:tc>
                  <a:txBody>
                    <a:bodyPr/>
                    <a:lstStyle/>
                    <a:p>
                      <a:pPr hangingPunct="0">
                        <a:spcAft>
                          <a:spcPts val="0"/>
                        </a:spcAft>
                      </a:pPr>
                      <a:r>
                        <a:rPr lang="en-US" sz="1200" kern="1200" dirty="0">
                          <a:effectLst/>
                        </a:rPr>
                        <a:t>Category</a:t>
                      </a:r>
                      <a:endParaRPr lang="en-ZA" sz="1200" dirty="0">
                        <a:effectLst/>
                        <a:latin typeface="Times New Roman"/>
                        <a:ea typeface="Times New Roman"/>
                      </a:endParaRPr>
                    </a:p>
                  </a:txBody>
                  <a:tcPr marL="12745" marR="12745" marT="1893" marB="0"/>
                </a:tc>
                <a:tc>
                  <a:txBody>
                    <a:bodyPr/>
                    <a:lstStyle/>
                    <a:p>
                      <a:pPr hangingPunct="0">
                        <a:spcAft>
                          <a:spcPts val="0"/>
                        </a:spcAft>
                      </a:pPr>
                      <a:r>
                        <a:rPr lang="en-US" sz="1200" kern="1200" dirty="0" smtClean="0">
                          <a:effectLst/>
                        </a:rPr>
                        <a:t>Period </a:t>
                      </a:r>
                      <a:r>
                        <a:rPr lang="en-US" sz="1200" kern="1200" dirty="0">
                          <a:effectLst/>
                        </a:rPr>
                        <a:t>Sought</a:t>
                      </a:r>
                      <a:endParaRPr lang="en-ZA" sz="1200" dirty="0">
                        <a:effectLst/>
                        <a:latin typeface="Times New Roman"/>
                        <a:ea typeface="Times New Roman"/>
                      </a:endParaRPr>
                    </a:p>
                  </a:txBody>
                  <a:tcPr marL="12745" marR="12745" marT="1893" marB="0"/>
                </a:tc>
                <a:tc>
                  <a:txBody>
                    <a:bodyPr/>
                    <a:lstStyle/>
                    <a:p>
                      <a:pPr hangingPunct="0">
                        <a:spcAft>
                          <a:spcPts val="0"/>
                        </a:spcAft>
                      </a:pPr>
                      <a:r>
                        <a:rPr lang="en-US" sz="1200" kern="1200" dirty="0">
                          <a:effectLst/>
                        </a:rPr>
                        <a:t>Pollutant</a:t>
                      </a:r>
                      <a:endParaRPr lang="en-ZA" sz="1200" dirty="0">
                        <a:effectLst/>
                        <a:latin typeface="Times New Roman"/>
                        <a:ea typeface="Times New Roman"/>
                      </a:endParaRPr>
                    </a:p>
                  </a:txBody>
                  <a:tcPr marL="12745" marR="12745" marT="1893" marB="0"/>
                </a:tc>
                <a:tc>
                  <a:txBody>
                    <a:bodyPr/>
                    <a:lstStyle/>
                    <a:p>
                      <a:pPr algn="ctr" hangingPunct="0">
                        <a:spcAft>
                          <a:spcPts val="0"/>
                        </a:spcAft>
                      </a:pPr>
                      <a:r>
                        <a:rPr lang="en-US" sz="1200" dirty="0">
                          <a:effectLst/>
                        </a:rPr>
                        <a:t>Justification &amp; Reasons for Postponement Application</a:t>
                      </a:r>
                      <a:endParaRPr lang="en-ZA" sz="1200" dirty="0">
                        <a:effectLst/>
                        <a:latin typeface="Times New Roman"/>
                        <a:ea typeface="Times New Roman"/>
                      </a:endParaRPr>
                    </a:p>
                  </a:txBody>
                  <a:tcPr marL="0" marR="0" marT="0" marB="0" anchor="ctr"/>
                </a:tc>
                <a:tc>
                  <a:txBody>
                    <a:bodyPr/>
                    <a:lstStyle/>
                    <a:p>
                      <a:pPr algn="ctr" hangingPunct="0">
                        <a:spcAft>
                          <a:spcPts val="0"/>
                        </a:spcAft>
                      </a:pPr>
                      <a:r>
                        <a:rPr lang="en-US" sz="1200">
                          <a:effectLst/>
                        </a:rPr>
                        <a:t>Decision</a:t>
                      </a:r>
                      <a:endParaRPr lang="en-ZA" sz="1200">
                        <a:effectLst/>
                        <a:latin typeface="Times New Roman"/>
                        <a:ea typeface="Times New Roman"/>
                      </a:endParaRPr>
                    </a:p>
                  </a:txBody>
                  <a:tcPr marL="0" marR="0" marT="0" marB="0" anchor="ctr"/>
                </a:tc>
              </a:tr>
              <a:tr h="430748">
                <a:tc rowSpan="11">
                  <a:txBody>
                    <a:bodyPr/>
                    <a:lstStyle/>
                    <a:p>
                      <a:pPr algn="just" hangingPunct="0">
                        <a:spcAft>
                          <a:spcPts val="0"/>
                        </a:spcAft>
                      </a:pPr>
                      <a:r>
                        <a:rPr lang="en-ZA" sz="1200" kern="1200" dirty="0">
                          <a:effectLst/>
                        </a:rPr>
                        <a:t>Sub-category 8.1: Thermal Treatment of Hazardous &amp; General Waste</a:t>
                      </a:r>
                      <a:endParaRPr lang="en-ZA" sz="1200" dirty="0">
                        <a:effectLst/>
                        <a:latin typeface="Times New Roman"/>
                        <a:ea typeface="Times New Roman"/>
                      </a:endParaRPr>
                    </a:p>
                  </a:txBody>
                  <a:tcPr marL="13628" marR="13628" marT="1893" marB="0"/>
                </a:tc>
                <a:tc rowSpan="11">
                  <a:txBody>
                    <a:bodyPr/>
                    <a:lstStyle/>
                    <a:p>
                      <a:pPr hangingPunct="0">
                        <a:spcAft>
                          <a:spcPts val="0"/>
                        </a:spcAft>
                      </a:pPr>
                      <a:r>
                        <a:rPr lang="en-ZA" sz="1200" kern="1200" dirty="0">
                          <a:effectLst/>
                        </a:rPr>
                        <a:t>2015-2020</a:t>
                      </a:r>
                      <a:endParaRPr lang="en-ZA" sz="1200" dirty="0">
                        <a:effectLst/>
                        <a:latin typeface="Times New Roman"/>
                        <a:ea typeface="Times New Roman"/>
                      </a:endParaRPr>
                    </a:p>
                  </a:txBody>
                  <a:tcPr marL="12745" marR="12745" marT="1893" marB="0"/>
                </a:tc>
                <a:tc>
                  <a:txBody>
                    <a:bodyPr/>
                    <a:lstStyle/>
                    <a:p>
                      <a:pPr hangingPunct="0">
                        <a:lnSpc>
                          <a:spcPts val="1540"/>
                        </a:lnSpc>
                        <a:spcAft>
                          <a:spcPts val="0"/>
                        </a:spcAft>
                      </a:pPr>
                      <a:r>
                        <a:rPr lang="en-ZA" sz="1200" kern="1200">
                          <a:effectLst/>
                        </a:rPr>
                        <a:t>PM</a:t>
                      </a:r>
                      <a:endParaRPr lang="en-ZA" sz="1200">
                        <a:effectLst/>
                        <a:latin typeface="Times New Roman"/>
                        <a:ea typeface="Times New Roman"/>
                      </a:endParaRPr>
                    </a:p>
                  </a:txBody>
                  <a:tcPr marL="13628" marR="13628" marT="1893" marB="0"/>
                </a:tc>
                <a:tc rowSpan="11">
                  <a:txBody>
                    <a:bodyPr/>
                    <a:lstStyle/>
                    <a:p>
                      <a:pPr hangingPunct="0">
                        <a:spcAft>
                          <a:spcPts val="0"/>
                        </a:spcAft>
                      </a:pPr>
                      <a:r>
                        <a:rPr lang="en-ZA" sz="1200" kern="1200" dirty="0">
                          <a:effectLst/>
                        </a:rPr>
                        <a:t>Same as above (forms part of the whole)</a:t>
                      </a:r>
                      <a:endParaRPr lang="en-ZA" sz="1200" dirty="0">
                        <a:effectLst/>
                        <a:latin typeface="Times New Roman"/>
                        <a:ea typeface="Times New Roman"/>
                      </a:endParaRPr>
                    </a:p>
                  </a:txBody>
                  <a:tcPr marL="0" marR="0" marT="0" marB="0"/>
                </a:tc>
                <a:tc>
                  <a:txBody>
                    <a:bodyPr/>
                    <a:lstStyle/>
                    <a:p>
                      <a:pPr hangingPunct="0">
                        <a:spcAft>
                          <a:spcPts val="0"/>
                        </a:spcAft>
                      </a:pPr>
                      <a:r>
                        <a:rPr lang="en-ZA" sz="1200" kern="1200">
                          <a:effectLst/>
                        </a:rPr>
                        <a:t>Granted for PM from 2015-2018 wt limit of 300</a:t>
                      </a:r>
                      <a:endParaRPr lang="en-ZA" sz="1200">
                        <a:effectLst/>
                      </a:endParaRPr>
                    </a:p>
                    <a:p>
                      <a:pPr hangingPunct="0">
                        <a:spcAft>
                          <a:spcPts val="0"/>
                        </a:spcAft>
                      </a:pPr>
                      <a:r>
                        <a:rPr lang="en-ZA" sz="1200" kern="1200">
                          <a:effectLst/>
                        </a:rPr>
                        <a:t> </a:t>
                      </a:r>
                      <a:endParaRPr lang="en-ZA" sz="1200">
                        <a:effectLst/>
                        <a:latin typeface="Times New Roman"/>
                        <a:ea typeface="Times New Roman"/>
                      </a:endParaRPr>
                    </a:p>
                  </a:txBody>
                  <a:tcPr marL="0" marR="0" marT="0" marB="0"/>
                </a:tc>
              </a:tr>
              <a:tr h="430748">
                <a:tc vMerge="1">
                  <a:txBody>
                    <a:bodyPr/>
                    <a:lstStyle/>
                    <a:p>
                      <a:endParaRPr lang="en-ZA"/>
                    </a:p>
                  </a:txBody>
                  <a:tcPr/>
                </a:tc>
                <a:tc vMerge="1">
                  <a:txBody>
                    <a:bodyPr/>
                    <a:lstStyle/>
                    <a:p>
                      <a:endParaRPr lang="en-ZA"/>
                    </a:p>
                  </a:txBody>
                  <a:tcPr/>
                </a:tc>
                <a:tc>
                  <a:txBody>
                    <a:bodyPr/>
                    <a:lstStyle/>
                    <a:p>
                      <a:pPr hangingPunct="0">
                        <a:spcAft>
                          <a:spcPts val="0"/>
                        </a:spcAft>
                      </a:pPr>
                      <a:r>
                        <a:rPr lang="en-ZA" sz="1200" kern="1200">
                          <a:effectLst/>
                        </a:rPr>
                        <a:t>CO</a:t>
                      </a:r>
                      <a:endParaRPr lang="en-ZA" sz="1200">
                        <a:effectLst/>
                        <a:latin typeface="Times New Roman"/>
                        <a:ea typeface="Times New Roman"/>
                      </a:endParaRPr>
                    </a:p>
                  </a:txBody>
                  <a:tcPr marL="13628" marR="13628" marT="1893" marB="0"/>
                </a:tc>
                <a:tc vMerge="1">
                  <a:txBody>
                    <a:bodyPr/>
                    <a:lstStyle/>
                    <a:p>
                      <a:endParaRPr lang="en-ZA"/>
                    </a:p>
                  </a:txBody>
                  <a:tcPr/>
                </a:tc>
                <a:tc>
                  <a:txBody>
                    <a:bodyPr/>
                    <a:lstStyle/>
                    <a:p>
                      <a:pPr hangingPunct="0">
                        <a:spcAft>
                          <a:spcPts val="0"/>
                        </a:spcAft>
                      </a:pPr>
                      <a:r>
                        <a:rPr lang="en-ZA" sz="1200" kern="1200">
                          <a:effectLst/>
                        </a:rPr>
                        <a:t>Granted for CO from 2015-2018 wt limit of 3000</a:t>
                      </a:r>
                      <a:endParaRPr lang="en-ZA" sz="1200">
                        <a:effectLst/>
                      </a:endParaRPr>
                    </a:p>
                    <a:p>
                      <a:pPr hangingPunct="0">
                        <a:spcAft>
                          <a:spcPts val="0"/>
                        </a:spcAft>
                      </a:pPr>
                      <a:r>
                        <a:rPr lang="en-ZA" sz="1200" kern="1200">
                          <a:effectLst/>
                        </a:rPr>
                        <a:t> </a:t>
                      </a:r>
                      <a:endParaRPr lang="en-ZA" sz="1200">
                        <a:effectLst/>
                        <a:latin typeface="Times New Roman"/>
                        <a:ea typeface="Times New Roman"/>
                      </a:endParaRPr>
                    </a:p>
                  </a:txBody>
                  <a:tcPr marL="0" marR="0" marT="0" marB="0"/>
                </a:tc>
              </a:tr>
              <a:tr h="430748">
                <a:tc vMerge="1">
                  <a:txBody>
                    <a:bodyPr/>
                    <a:lstStyle/>
                    <a:p>
                      <a:endParaRPr lang="en-ZA"/>
                    </a:p>
                  </a:txBody>
                  <a:tcPr/>
                </a:tc>
                <a:tc vMerge="1">
                  <a:txBody>
                    <a:bodyPr/>
                    <a:lstStyle/>
                    <a:p>
                      <a:endParaRPr lang="en-ZA"/>
                    </a:p>
                  </a:txBody>
                  <a:tcPr/>
                </a:tc>
                <a:tc>
                  <a:txBody>
                    <a:bodyPr/>
                    <a:lstStyle/>
                    <a:p>
                      <a:pPr hangingPunct="0">
                        <a:spcAft>
                          <a:spcPts val="0"/>
                        </a:spcAft>
                      </a:pPr>
                      <a:r>
                        <a:rPr lang="en-ZA" sz="1200" kern="1200">
                          <a:effectLst/>
                        </a:rPr>
                        <a:t>SO</a:t>
                      </a:r>
                      <a:r>
                        <a:rPr lang="en-ZA" sz="1200" kern="1200" baseline="-25000">
                          <a:effectLst/>
                        </a:rPr>
                        <a:t>2</a:t>
                      </a:r>
                      <a:endParaRPr lang="en-ZA" sz="1200">
                        <a:effectLst/>
                        <a:latin typeface="Times New Roman"/>
                        <a:ea typeface="Times New Roman"/>
                      </a:endParaRPr>
                    </a:p>
                  </a:txBody>
                  <a:tcPr marL="13628" marR="13628" marT="1893" marB="0"/>
                </a:tc>
                <a:tc vMerge="1">
                  <a:txBody>
                    <a:bodyPr/>
                    <a:lstStyle/>
                    <a:p>
                      <a:endParaRPr lang="en-ZA"/>
                    </a:p>
                  </a:txBody>
                  <a:tcPr/>
                </a:tc>
                <a:tc>
                  <a:txBody>
                    <a:bodyPr/>
                    <a:lstStyle/>
                    <a:p>
                      <a:pPr hangingPunct="0">
                        <a:spcAft>
                          <a:spcPts val="0"/>
                        </a:spcAft>
                      </a:pPr>
                      <a:r>
                        <a:rPr lang="en-ZA" sz="1200" kern="1200">
                          <a:effectLst/>
                        </a:rPr>
                        <a:t>Granted for SO</a:t>
                      </a:r>
                      <a:r>
                        <a:rPr lang="en-ZA" sz="1200" kern="1200" baseline="-25000">
                          <a:effectLst/>
                        </a:rPr>
                        <a:t>2</a:t>
                      </a:r>
                      <a:r>
                        <a:rPr lang="en-ZA" sz="1200" kern="1200">
                          <a:effectLst/>
                        </a:rPr>
                        <a:t> from 2015-2018 wt limit of 70</a:t>
                      </a:r>
                      <a:endParaRPr lang="en-ZA" sz="1200">
                        <a:effectLst/>
                      </a:endParaRPr>
                    </a:p>
                    <a:p>
                      <a:pPr hangingPunct="0">
                        <a:spcAft>
                          <a:spcPts val="0"/>
                        </a:spcAft>
                      </a:pPr>
                      <a:r>
                        <a:rPr lang="en-ZA" sz="1200" kern="1200">
                          <a:effectLst/>
                        </a:rPr>
                        <a:t> </a:t>
                      </a:r>
                      <a:endParaRPr lang="en-ZA" sz="1200">
                        <a:effectLst/>
                        <a:latin typeface="Times New Roman"/>
                        <a:ea typeface="Times New Roman"/>
                      </a:endParaRPr>
                    </a:p>
                  </a:txBody>
                  <a:tcPr marL="0" marR="0" marT="0" marB="0"/>
                </a:tc>
              </a:tr>
              <a:tr h="430748">
                <a:tc vMerge="1">
                  <a:txBody>
                    <a:bodyPr/>
                    <a:lstStyle/>
                    <a:p>
                      <a:endParaRPr lang="en-ZA"/>
                    </a:p>
                  </a:txBody>
                  <a:tcPr/>
                </a:tc>
                <a:tc vMerge="1">
                  <a:txBody>
                    <a:bodyPr/>
                    <a:lstStyle/>
                    <a:p>
                      <a:endParaRPr lang="en-ZA"/>
                    </a:p>
                  </a:txBody>
                  <a:tcPr/>
                </a:tc>
                <a:tc>
                  <a:txBody>
                    <a:bodyPr/>
                    <a:lstStyle/>
                    <a:p>
                      <a:pPr hangingPunct="0">
                        <a:lnSpc>
                          <a:spcPts val="1200"/>
                        </a:lnSpc>
                        <a:spcAft>
                          <a:spcPts val="0"/>
                        </a:spcAft>
                      </a:pPr>
                      <a:r>
                        <a:rPr lang="en-ZA" sz="1200" kern="1200">
                          <a:effectLst/>
                        </a:rPr>
                        <a:t>NO</a:t>
                      </a:r>
                      <a:r>
                        <a:rPr lang="en-ZA" sz="1200" kern="1200" baseline="-25000">
                          <a:effectLst/>
                        </a:rPr>
                        <a:t>X</a:t>
                      </a:r>
                      <a:endParaRPr lang="en-ZA" sz="1200">
                        <a:effectLst/>
                        <a:latin typeface="Times New Roman"/>
                        <a:ea typeface="Times New Roman"/>
                      </a:endParaRPr>
                    </a:p>
                  </a:txBody>
                  <a:tcPr marL="13628" marR="13628" marT="1893" marB="0"/>
                </a:tc>
                <a:tc vMerge="1">
                  <a:txBody>
                    <a:bodyPr/>
                    <a:lstStyle/>
                    <a:p>
                      <a:endParaRPr lang="en-ZA"/>
                    </a:p>
                  </a:txBody>
                  <a:tcPr/>
                </a:tc>
                <a:tc>
                  <a:txBody>
                    <a:bodyPr/>
                    <a:lstStyle/>
                    <a:p>
                      <a:pPr hangingPunct="0">
                        <a:spcAft>
                          <a:spcPts val="0"/>
                        </a:spcAft>
                      </a:pPr>
                      <a:r>
                        <a:rPr lang="en-ZA" sz="1200" kern="1200" dirty="0">
                          <a:effectLst/>
                        </a:rPr>
                        <a:t>Granted for NOx from 2015-2018 </a:t>
                      </a:r>
                      <a:r>
                        <a:rPr lang="en-ZA" sz="1200" kern="1200" dirty="0" err="1">
                          <a:effectLst/>
                        </a:rPr>
                        <a:t>wt</a:t>
                      </a:r>
                      <a:r>
                        <a:rPr lang="en-ZA" sz="1200" kern="1200" dirty="0">
                          <a:effectLst/>
                        </a:rPr>
                        <a:t> limit of 500</a:t>
                      </a:r>
                      <a:endParaRPr lang="en-ZA" sz="1200" dirty="0">
                        <a:effectLst/>
                      </a:endParaRPr>
                    </a:p>
                    <a:p>
                      <a:pPr hangingPunct="0">
                        <a:spcAft>
                          <a:spcPts val="0"/>
                        </a:spcAft>
                      </a:pPr>
                      <a:r>
                        <a:rPr lang="en-ZA" sz="1200" kern="1200" dirty="0">
                          <a:effectLst/>
                        </a:rPr>
                        <a:t> </a:t>
                      </a:r>
                      <a:endParaRPr lang="en-ZA" sz="1200" dirty="0">
                        <a:effectLst/>
                        <a:latin typeface="Times New Roman"/>
                        <a:ea typeface="Times New Roman"/>
                      </a:endParaRPr>
                    </a:p>
                  </a:txBody>
                  <a:tcPr marL="0" marR="0" marT="0" marB="0"/>
                </a:tc>
              </a:tr>
              <a:tr h="430748">
                <a:tc vMerge="1">
                  <a:txBody>
                    <a:bodyPr/>
                    <a:lstStyle/>
                    <a:p>
                      <a:endParaRPr lang="en-ZA"/>
                    </a:p>
                  </a:txBody>
                  <a:tcPr/>
                </a:tc>
                <a:tc vMerge="1">
                  <a:txBody>
                    <a:bodyPr/>
                    <a:lstStyle/>
                    <a:p>
                      <a:endParaRPr lang="en-ZA"/>
                    </a:p>
                  </a:txBody>
                  <a:tcPr/>
                </a:tc>
                <a:tc>
                  <a:txBody>
                    <a:bodyPr/>
                    <a:lstStyle/>
                    <a:p>
                      <a:pPr hangingPunct="0">
                        <a:spcAft>
                          <a:spcPts val="0"/>
                        </a:spcAft>
                      </a:pPr>
                      <a:r>
                        <a:rPr lang="en-ZA" sz="1200" kern="1200">
                          <a:effectLst/>
                        </a:rPr>
                        <a:t>HF</a:t>
                      </a:r>
                      <a:endParaRPr lang="en-ZA" sz="1200">
                        <a:effectLst/>
                        <a:latin typeface="Times New Roman"/>
                        <a:ea typeface="Times New Roman"/>
                      </a:endParaRPr>
                    </a:p>
                  </a:txBody>
                  <a:tcPr marL="13628" marR="13628" marT="1893" marB="0"/>
                </a:tc>
                <a:tc vMerge="1">
                  <a:txBody>
                    <a:bodyPr/>
                    <a:lstStyle/>
                    <a:p>
                      <a:endParaRPr lang="en-ZA"/>
                    </a:p>
                  </a:txBody>
                  <a:tcPr/>
                </a:tc>
                <a:tc>
                  <a:txBody>
                    <a:bodyPr/>
                    <a:lstStyle/>
                    <a:p>
                      <a:pPr hangingPunct="0">
                        <a:spcAft>
                          <a:spcPts val="0"/>
                        </a:spcAft>
                      </a:pPr>
                      <a:r>
                        <a:rPr lang="en-ZA" sz="1200" kern="1200">
                          <a:effectLst/>
                        </a:rPr>
                        <a:t>Granted for HF from 2015-2018 wt limit of 20</a:t>
                      </a:r>
                      <a:endParaRPr lang="en-ZA" sz="1200">
                        <a:effectLst/>
                      </a:endParaRPr>
                    </a:p>
                    <a:p>
                      <a:pPr hangingPunct="0">
                        <a:spcAft>
                          <a:spcPts val="0"/>
                        </a:spcAft>
                      </a:pPr>
                      <a:r>
                        <a:rPr lang="en-ZA" sz="1200" kern="1200">
                          <a:effectLst/>
                        </a:rPr>
                        <a:t> </a:t>
                      </a:r>
                      <a:endParaRPr lang="en-ZA" sz="1200">
                        <a:effectLst/>
                        <a:latin typeface="Times New Roman"/>
                        <a:ea typeface="Times New Roman"/>
                      </a:endParaRPr>
                    </a:p>
                  </a:txBody>
                  <a:tcPr marL="0" marR="0" marT="0" marB="0"/>
                </a:tc>
              </a:tr>
              <a:tr h="430748">
                <a:tc vMerge="1">
                  <a:txBody>
                    <a:bodyPr/>
                    <a:lstStyle/>
                    <a:p>
                      <a:endParaRPr lang="en-ZA"/>
                    </a:p>
                  </a:txBody>
                  <a:tcPr/>
                </a:tc>
                <a:tc vMerge="1">
                  <a:txBody>
                    <a:bodyPr/>
                    <a:lstStyle/>
                    <a:p>
                      <a:endParaRPr lang="en-ZA"/>
                    </a:p>
                  </a:txBody>
                  <a:tcPr/>
                </a:tc>
                <a:tc>
                  <a:txBody>
                    <a:bodyPr/>
                    <a:lstStyle/>
                    <a:p>
                      <a:pPr hangingPunct="0">
                        <a:spcAft>
                          <a:spcPts val="0"/>
                        </a:spcAft>
                      </a:pPr>
                      <a:r>
                        <a:rPr lang="en-ZA" sz="1200" kern="1200">
                          <a:effectLst/>
                        </a:rPr>
                        <a:t>HCl</a:t>
                      </a:r>
                      <a:endParaRPr lang="en-ZA" sz="1200">
                        <a:effectLst/>
                        <a:latin typeface="Times New Roman"/>
                        <a:ea typeface="Times New Roman"/>
                      </a:endParaRPr>
                    </a:p>
                  </a:txBody>
                  <a:tcPr marL="13628" marR="13628" marT="1893" marB="0"/>
                </a:tc>
                <a:tc vMerge="1">
                  <a:txBody>
                    <a:bodyPr/>
                    <a:lstStyle/>
                    <a:p>
                      <a:endParaRPr lang="en-ZA"/>
                    </a:p>
                  </a:txBody>
                  <a:tcPr/>
                </a:tc>
                <a:tc>
                  <a:txBody>
                    <a:bodyPr/>
                    <a:lstStyle/>
                    <a:p>
                      <a:pPr hangingPunct="0">
                        <a:spcAft>
                          <a:spcPts val="0"/>
                        </a:spcAft>
                      </a:pPr>
                      <a:r>
                        <a:rPr lang="en-ZA" sz="1200" kern="1200">
                          <a:effectLst/>
                        </a:rPr>
                        <a:t>Granted for HCL from 2015-2018 wt limit of 12</a:t>
                      </a:r>
                      <a:endParaRPr lang="en-ZA" sz="1200">
                        <a:effectLst/>
                      </a:endParaRPr>
                    </a:p>
                    <a:p>
                      <a:pPr hangingPunct="0">
                        <a:spcAft>
                          <a:spcPts val="0"/>
                        </a:spcAft>
                      </a:pPr>
                      <a:r>
                        <a:rPr lang="en-ZA" sz="1200" kern="1200">
                          <a:effectLst/>
                        </a:rPr>
                        <a:t> </a:t>
                      </a:r>
                      <a:endParaRPr lang="en-ZA" sz="1200">
                        <a:effectLst/>
                        <a:latin typeface="Times New Roman"/>
                        <a:ea typeface="Times New Roman"/>
                      </a:endParaRPr>
                    </a:p>
                  </a:txBody>
                  <a:tcPr marL="0" marR="0" marT="0" marB="0"/>
                </a:tc>
              </a:tr>
              <a:tr h="430748">
                <a:tc vMerge="1">
                  <a:txBody>
                    <a:bodyPr/>
                    <a:lstStyle/>
                    <a:p>
                      <a:endParaRPr lang="en-ZA"/>
                    </a:p>
                  </a:txBody>
                  <a:tcPr/>
                </a:tc>
                <a:tc vMerge="1">
                  <a:txBody>
                    <a:bodyPr/>
                    <a:lstStyle/>
                    <a:p>
                      <a:endParaRPr lang="en-ZA"/>
                    </a:p>
                  </a:txBody>
                  <a:tcPr/>
                </a:tc>
                <a:tc>
                  <a:txBody>
                    <a:bodyPr/>
                    <a:lstStyle/>
                    <a:p>
                      <a:pPr hangingPunct="0">
                        <a:spcAft>
                          <a:spcPts val="0"/>
                        </a:spcAft>
                      </a:pPr>
                      <a:r>
                        <a:rPr lang="en-ZA" sz="1200" kern="1200">
                          <a:effectLst/>
                        </a:rPr>
                        <a:t>HM</a:t>
                      </a:r>
                      <a:endParaRPr lang="en-ZA" sz="1200">
                        <a:effectLst/>
                        <a:latin typeface="Times New Roman"/>
                        <a:ea typeface="Times New Roman"/>
                      </a:endParaRPr>
                    </a:p>
                  </a:txBody>
                  <a:tcPr marL="13628" marR="13628" marT="1893" marB="0"/>
                </a:tc>
                <a:tc vMerge="1">
                  <a:txBody>
                    <a:bodyPr/>
                    <a:lstStyle/>
                    <a:p>
                      <a:endParaRPr lang="en-ZA"/>
                    </a:p>
                  </a:txBody>
                  <a:tcPr/>
                </a:tc>
                <a:tc>
                  <a:txBody>
                    <a:bodyPr/>
                    <a:lstStyle/>
                    <a:p>
                      <a:pPr hangingPunct="0">
                        <a:spcAft>
                          <a:spcPts val="0"/>
                        </a:spcAft>
                      </a:pPr>
                      <a:r>
                        <a:rPr lang="en-ZA" sz="1200" kern="1200">
                          <a:effectLst/>
                        </a:rPr>
                        <a:t>Granted for HM from 2015-2018 wt limit of 1</a:t>
                      </a:r>
                      <a:endParaRPr lang="en-ZA" sz="1200">
                        <a:effectLst/>
                      </a:endParaRPr>
                    </a:p>
                    <a:p>
                      <a:pPr hangingPunct="0">
                        <a:spcAft>
                          <a:spcPts val="0"/>
                        </a:spcAft>
                      </a:pPr>
                      <a:r>
                        <a:rPr lang="en-ZA" sz="1200" kern="1200">
                          <a:effectLst/>
                        </a:rPr>
                        <a:t> </a:t>
                      </a:r>
                      <a:endParaRPr lang="en-ZA" sz="1200">
                        <a:effectLst/>
                        <a:latin typeface="Times New Roman"/>
                        <a:ea typeface="Times New Roman"/>
                      </a:endParaRPr>
                    </a:p>
                  </a:txBody>
                  <a:tcPr marL="0" marR="0" marT="0" marB="0"/>
                </a:tc>
              </a:tr>
              <a:tr h="430748">
                <a:tc vMerge="1">
                  <a:txBody>
                    <a:bodyPr/>
                    <a:lstStyle/>
                    <a:p>
                      <a:endParaRPr lang="en-ZA"/>
                    </a:p>
                  </a:txBody>
                  <a:tcPr/>
                </a:tc>
                <a:tc vMerge="1">
                  <a:txBody>
                    <a:bodyPr/>
                    <a:lstStyle/>
                    <a:p>
                      <a:endParaRPr lang="en-ZA"/>
                    </a:p>
                  </a:txBody>
                  <a:tcPr/>
                </a:tc>
                <a:tc>
                  <a:txBody>
                    <a:bodyPr/>
                    <a:lstStyle/>
                    <a:p>
                      <a:pPr hangingPunct="0">
                        <a:spcAft>
                          <a:spcPts val="0"/>
                        </a:spcAft>
                      </a:pPr>
                      <a:r>
                        <a:rPr lang="en-ZA" sz="1200" kern="1200">
                          <a:effectLst/>
                        </a:rPr>
                        <a:t>Hg</a:t>
                      </a:r>
                      <a:endParaRPr lang="en-ZA" sz="1200">
                        <a:effectLst/>
                        <a:latin typeface="Times New Roman"/>
                        <a:ea typeface="Times New Roman"/>
                      </a:endParaRPr>
                    </a:p>
                  </a:txBody>
                  <a:tcPr marL="13628" marR="13628" marT="1893" marB="0"/>
                </a:tc>
                <a:tc vMerge="1">
                  <a:txBody>
                    <a:bodyPr/>
                    <a:lstStyle/>
                    <a:p>
                      <a:endParaRPr lang="en-ZA"/>
                    </a:p>
                  </a:txBody>
                  <a:tcPr/>
                </a:tc>
                <a:tc>
                  <a:txBody>
                    <a:bodyPr/>
                    <a:lstStyle/>
                    <a:p>
                      <a:pPr hangingPunct="0">
                        <a:spcAft>
                          <a:spcPts val="0"/>
                        </a:spcAft>
                      </a:pPr>
                      <a:r>
                        <a:rPr lang="en-ZA" sz="1200" kern="1200">
                          <a:effectLst/>
                        </a:rPr>
                        <a:t>Granted for Hg from 2015-2018 wt limit of 0.5</a:t>
                      </a:r>
                      <a:endParaRPr lang="en-ZA" sz="1200">
                        <a:effectLst/>
                      </a:endParaRPr>
                    </a:p>
                    <a:p>
                      <a:pPr hangingPunct="0">
                        <a:spcAft>
                          <a:spcPts val="0"/>
                        </a:spcAft>
                      </a:pPr>
                      <a:r>
                        <a:rPr lang="en-ZA" sz="1200" kern="1200">
                          <a:effectLst/>
                        </a:rPr>
                        <a:t> </a:t>
                      </a:r>
                      <a:endParaRPr lang="en-ZA" sz="1200">
                        <a:effectLst/>
                        <a:latin typeface="Times New Roman"/>
                        <a:ea typeface="Times New Roman"/>
                      </a:endParaRPr>
                    </a:p>
                  </a:txBody>
                  <a:tcPr marL="0" marR="0" marT="0" marB="0"/>
                </a:tc>
              </a:tr>
              <a:tr h="430748">
                <a:tc vMerge="1">
                  <a:txBody>
                    <a:bodyPr/>
                    <a:lstStyle/>
                    <a:p>
                      <a:endParaRPr lang="en-ZA"/>
                    </a:p>
                  </a:txBody>
                  <a:tcPr/>
                </a:tc>
                <a:tc vMerge="1">
                  <a:txBody>
                    <a:bodyPr/>
                    <a:lstStyle/>
                    <a:p>
                      <a:endParaRPr lang="en-ZA"/>
                    </a:p>
                  </a:txBody>
                  <a:tcPr/>
                </a:tc>
                <a:tc>
                  <a:txBody>
                    <a:bodyPr/>
                    <a:lstStyle/>
                    <a:p>
                      <a:pPr hangingPunct="0">
                        <a:spcAft>
                          <a:spcPts val="0"/>
                        </a:spcAft>
                      </a:pPr>
                      <a:r>
                        <a:rPr lang="en-ZA" sz="1200" kern="1200">
                          <a:effectLst/>
                        </a:rPr>
                        <a:t>Cd &amp; Tl</a:t>
                      </a:r>
                      <a:endParaRPr lang="en-ZA" sz="1200">
                        <a:effectLst/>
                        <a:latin typeface="Times New Roman"/>
                        <a:ea typeface="Times New Roman"/>
                      </a:endParaRPr>
                    </a:p>
                  </a:txBody>
                  <a:tcPr marL="13628" marR="13628" marT="1893" marB="0"/>
                </a:tc>
                <a:tc vMerge="1">
                  <a:txBody>
                    <a:bodyPr/>
                    <a:lstStyle/>
                    <a:p>
                      <a:endParaRPr lang="en-ZA"/>
                    </a:p>
                  </a:txBody>
                  <a:tcPr/>
                </a:tc>
                <a:tc>
                  <a:txBody>
                    <a:bodyPr/>
                    <a:lstStyle/>
                    <a:p>
                      <a:pPr hangingPunct="0">
                        <a:spcAft>
                          <a:spcPts val="0"/>
                        </a:spcAft>
                      </a:pPr>
                      <a:r>
                        <a:rPr lang="en-ZA" sz="1200" kern="1200">
                          <a:effectLst/>
                        </a:rPr>
                        <a:t>Granted for Cd&amp;Tl from 2015-2018 wt limit of 0.12</a:t>
                      </a:r>
                      <a:endParaRPr lang="en-ZA" sz="1200">
                        <a:effectLst/>
                      </a:endParaRPr>
                    </a:p>
                    <a:p>
                      <a:pPr hangingPunct="0">
                        <a:spcAft>
                          <a:spcPts val="0"/>
                        </a:spcAft>
                      </a:pPr>
                      <a:r>
                        <a:rPr lang="en-ZA" sz="1200" kern="1200">
                          <a:effectLst/>
                        </a:rPr>
                        <a:t> </a:t>
                      </a:r>
                      <a:endParaRPr lang="en-ZA" sz="1200">
                        <a:effectLst/>
                        <a:latin typeface="Times New Roman"/>
                        <a:ea typeface="Times New Roman"/>
                      </a:endParaRPr>
                    </a:p>
                  </a:txBody>
                  <a:tcPr marL="0" marR="0" marT="0" marB="0"/>
                </a:tc>
              </a:tr>
              <a:tr h="646123">
                <a:tc vMerge="1">
                  <a:txBody>
                    <a:bodyPr/>
                    <a:lstStyle/>
                    <a:p>
                      <a:endParaRPr lang="en-ZA"/>
                    </a:p>
                  </a:txBody>
                  <a:tcPr/>
                </a:tc>
                <a:tc vMerge="1">
                  <a:txBody>
                    <a:bodyPr/>
                    <a:lstStyle/>
                    <a:p>
                      <a:endParaRPr lang="en-ZA"/>
                    </a:p>
                  </a:txBody>
                  <a:tcPr/>
                </a:tc>
                <a:tc>
                  <a:txBody>
                    <a:bodyPr/>
                    <a:lstStyle/>
                    <a:p>
                      <a:pPr hangingPunct="0">
                        <a:spcAft>
                          <a:spcPts val="0"/>
                        </a:spcAft>
                      </a:pPr>
                      <a:r>
                        <a:rPr lang="en-ZA" sz="1200" kern="1200">
                          <a:effectLst/>
                        </a:rPr>
                        <a:t>TOC</a:t>
                      </a:r>
                      <a:endParaRPr lang="en-ZA" sz="1200">
                        <a:effectLst/>
                        <a:latin typeface="Times New Roman"/>
                        <a:ea typeface="Times New Roman"/>
                      </a:endParaRPr>
                    </a:p>
                  </a:txBody>
                  <a:tcPr marL="13628" marR="13628" marT="1893" marB="0"/>
                </a:tc>
                <a:tc vMerge="1">
                  <a:txBody>
                    <a:bodyPr/>
                    <a:lstStyle/>
                    <a:p>
                      <a:endParaRPr lang="en-ZA"/>
                    </a:p>
                  </a:txBody>
                  <a:tcPr/>
                </a:tc>
                <a:tc>
                  <a:txBody>
                    <a:bodyPr/>
                    <a:lstStyle/>
                    <a:p>
                      <a:pPr hangingPunct="0">
                        <a:spcAft>
                          <a:spcPts val="0"/>
                        </a:spcAft>
                      </a:pPr>
                      <a:r>
                        <a:rPr lang="en-ZA" sz="1200" kern="1200">
                          <a:effectLst/>
                        </a:rPr>
                        <a:t>Postponement for TOC is declined as there are no emission results to indicate current emission levels</a:t>
                      </a:r>
                      <a:endParaRPr lang="en-ZA" sz="1200">
                        <a:effectLst/>
                      </a:endParaRPr>
                    </a:p>
                    <a:p>
                      <a:pPr hangingPunct="0">
                        <a:spcAft>
                          <a:spcPts val="0"/>
                        </a:spcAft>
                      </a:pPr>
                      <a:r>
                        <a:rPr lang="en-ZA" sz="1200" kern="1200">
                          <a:effectLst/>
                        </a:rPr>
                        <a:t> </a:t>
                      </a:r>
                      <a:endParaRPr lang="en-ZA" sz="1200">
                        <a:effectLst/>
                        <a:latin typeface="Times New Roman"/>
                        <a:ea typeface="Times New Roman"/>
                      </a:endParaRPr>
                    </a:p>
                  </a:txBody>
                  <a:tcPr marL="0" marR="0" marT="0" marB="0"/>
                </a:tc>
              </a:tr>
              <a:tr h="217604">
                <a:tc vMerge="1">
                  <a:txBody>
                    <a:bodyPr/>
                    <a:lstStyle/>
                    <a:p>
                      <a:endParaRPr lang="en-ZA"/>
                    </a:p>
                  </a:txBody>
                  <a:tcPr/>
                </a:tc>
                <a:tc vMerge="1">
                  <a:txBody>
                    <a:bodyPr/>
                    <a:lstStyle/>
                    <a:p>
                      <a:endParaRPr lang="en-ZA"/>
                    </a:p>
                  </a:txBody>
                  <a:tcPr/>
                </a:tc>
                <a:tc>
                  <a:txBody>
                    <a:bodyPr/>
                    <a:lstStyle/>
                    <a:p>
                      <a:pPr hangingPunct="0"/>
                      <a:r>
                        <a:rPr lang="en-ZA" sz="1200">
                          <a:effectLst/>
                        </a:rPr>
                        <a:t>NH</a:t>
                      </a:r>
                      <a:r>
                        <a:rPr lang="en-ZA" sz="1200" baseline="-25000">
                          <a:effectLst/>
                        </a:rPr>
                        <a:t>3</a:t>
                      </a:r>
                      <a:endParaRPr lang="en-ZA" sz="1200">
                        <a:effectLst/>
                        <a:latin typeface="Times New Roman"/>
                        <a:ea typeface="Times New Roman"/>
                      </a:endParaRPr>
                    </a:p>
                  </a:txBody>
                  <a:tcPr marL="13628" marR="13628" marT="1893" marB="0"/>
                </a:tc>
                <a:tc vMerge="1">
                  <a:txBody>
                    <a:bodyPr/>
                    <a:lstStyle/>
                    <a:p>
                      <a:endParaRPr lang="en-ZA"/>
                    </a:p>
                  </a:txBody>
                  <a:tcPr/>
                </a:tc>
                <a:tc>
                  <a:txBody>
                    <a:bodyPr/>
                    <a:lstStyle/>
                    <a:p>
                      <a:pPr hangingPunct="0">
                        <a:spcAft>
                          <a:spcPts val="0"/>
                        </a:spcAft>
                      </a:pPr>
                      <a:r>
                        <a:rPr lang="en-ZA" sz="1200" kern="1200" dirty="0">
                          <a:effectLst/>
                        </a:rPr>
                        <a:t>Granted for NH</a:t>
                      </a:r>
                      <a:r>
                        <a:rPr lang="en-ZA" sz="1200" kern="1200" baseline="-25000" dirty="0">
                          <a:effectLst/>
                        </a:rPr>
                        <a:t>3</a:t>
                      </a:r>
                      <a:r>
                        <a:rPr lang="en-ZA" sz="1200" kern="1200" dirty="0">
                          <a:effectLst/>
                        </a:rPr>
                        <a:t> from 2015-2018 </a:t>
                      </a:r>
                      <a:r>
                        <a:rPr lang="en-ZA" sz="1200" kern="1200" dirty="0" err="1">
                          <a:effectLst/>
                        </a:rPr>
                        <a:t>wt</a:t>
                      </a:r>
                      <a:r>
                        <a:rPr lang="en-ZA" sz="1200" kern="1200" dirty="0">
                          <a:effectLst/>
                        </a:rPr>
                        <a:t> limit of 30</a:t>
                      </a:r>
                      <a:endParaRPr lang="en-ZA" sz="12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2594439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6" y="-152400"/>
            <a:ext cx="8271164" cy="838200"/>
          </a:xfrm>
        </p:spPr>
        <p:txBody>
          <a:bodyPr/>
          <a:lstStyle/>
          <a:p>
            <a:r>
              <a:rPr lang="en-ZA" sz="2800" b="1" dirty="0" smtClean="0">
                <a:solidFill>
                  <a:schemeClr val="bg1"/>
                </a:solidFill>
              </a:rPr>
              <a:t>SASOL Synfuels, </a:t>
            </a:r>
            <a:r>
              <a:rPr lang="en-ZA" sz="2800" b="1" dirty="0" err="1" smtClean="0">
                <a:solidFill>
                  <a:schemeClr val="bg1"/>
                </a:solidFill>
              </a:rPr>
              <a:t>Gert</a:t>
            </a:r>
            <a:r>
              <a:rPr lang="en-ZA" sz="2800" b="1" dirty="0" smtClean="0">
                <a:solidFill>
                  <a:schemeClr val="bg1"/>
                </a:solidFill>
              </a:rPr>
              <a:t> </a:t>
            </a:r>
            <a:r>
              <a:rPr lang="en-ZA" sz="2800" b="1" dirty="0" err="1" smtClean="0">
                <a:solidFill>
                  <a:schemeClr val="bg1"/>
                </a:solidFill>
              </a:rPr>
              <a:t>Sibande</a:t>
            </a:r>
            <a:r>
              <a:rPr lang="en-ZA" sz="2800" b="1" dirty="0" smtClean="0">
                <a:solidFill>
                  <a:schemeClr val="bg1"/>
                </a:solidFill>
              </a:rPr>
              <a:t> DM</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138489352"/>
              </p:ext>
            </p:extLst>
          </p:nvPr>
        </p:nvGraphicFramePr>
        <p:xfrm>
          <a:off x="415635" y="741694"/>
          <a:ext cx="8573986" cy="5944855"/>
        </p:xfrm>
        <a:graphic>
          <a:graphicData uri="http://schemas.openxmlformats.org/drawingml/2006/table">
            <a:tbl>
              <a:tblPr firstRow="1" firstCol="1" bandRow="1">
                <a:tableStyleId>{BC89EF96-8CEA-46FF-86C4-4CE0E7609802}</a:tableStyleId>
              </a:tblPr>
              <a:tblGrid>
                <a:gridCol w="1732524"/>
                <a:gridCol w="1750888"/>
                <a:gridCol w="991763"/>
                <a:gridCol w="2232808"/>
                <a:gridCol w="1866003"/>
              </a:tblGrid>
              <a:tr h="1121980">
                <a:tc>
                  <a:txBody>
                    <a:bodyPr/>
                    <a:lstStyle/>
                    <a:p>
                      <a:pPr hangingPunct="0">
                        <a:spcAft>
                          <a:spcPts val="0"/>
                        </a:spcAft>
                      </a:pPr>
                      <a:r>
                        <a:rPr lang="en-US" sz="1200" kern="1200" dirty="0">
                          <a:effectLst/>
                        </a:rPr>
                        <a:t>Category</a:t>
                      </a:r>
                      <a:endParaRPr lang="en-ZA" sz="1200" dirty="0">
                        <a:effectLst/>
                        <a:latin typeface="Times New Roman"/>
                        <a:ea typeface="Times New Roman"/>
                      </a:endParaRPr>
                    </a:p>
                  </a:txBody>
                  <a:tcPr marL="12745" marR="12745" marT="1893" marB="0"/>
                </a:tc>
                <a:tc>
                  <a:txBody>
                    <a:bodyPr/>
                    <a:lstStyle/>
                    <a:p>
                      <a:pPr hangingPunct="0">
                        <a:spcAft>
                          <a:spcPts val="0"/>
                        </a:spcAft>
                      </a:pPr>
                      <a:r>
                        <a:rPr lang="en-US" sz="1200" kern="1200" dirty="0">
                          <a:effectLst/>
                        </a:rPr>
                        <a:t>Postponement </a:t>
                      </a:r>
                      <a:endParaRPr lang="en-ZA" sz="1200" dirty="0">
                        <a:effectLst/>
                      </a:endParaRPr>
                    </a:p>
                    <a:p>
                      <a:pPr hangingPunct="0">
                        <a:spcAft>
                          <a:spcPts val="0"/>
                        </a:spcAft>
                      </a:pPr>
                      <a:r>
                        <a:rPr lang="en-US" sz="1200" kern="1200" dirty="0">
                          <a:effectLst/>
                        </a:rPr>
                        <a:t> </a:t>
                      </a:r>
                      <a:endParaRPr lang="en-ZA" sz="1200" dirty="0">
                        <a:effectLst/>
                      </a:endParaRPr>
                    </a:p>
                    <a:p>
                      <a:pPr hangingPunct="0">
                        <a:spcAft>
                          <a:spcPts val="0"/>
                        </a:spcAft>
                      </a:pPr>
                      <a:r>
                        <a:rPr lang="en-US" sz="1200" kern="1200" dirty="0">
                          <a:effectLst/>
                        </a:rPr>
                        <a:t>Period Sought</a:t>
                      </a:r>
                      <a:endParaRPr lang="en-ZA" sz="1200" dirty="0">
                        <a:effectLst/>
                        <a:latin typeface="Times New Roman"/>
                        <a:ea typeface="Times New Roman"/>
                      </a:endParaRPr>
                    </a:p>
                  </a:txBody>
                  <a:tcPr marL="12745" marR="12745" marT="1893" marB="0"/>
                </a:tc>
                <a:tc>
                  <a:txBody>
                    <a:bodyPr/>
                    <a:lstStyle/>
                    <a:p>
                      <a:pPr hangingPunct="0">
                        <a:spcAft>
                          <a:spcPts val="0"/>
                        </a:spcAft>
                      </a:pPr>
                      <a:r>
                        <a:rPr lang="en-US" sz="1200" kern="1200" dirty="0">
                          <a:effectLst/>
                        </a:rPr>
                        <a:t>Pollutant</a:t>
                      </a:r>
                      <a:endParaRPr lang="en-ZA" sz="1200" dirty="0">
                        <a:effectLst/>
                        <a:latin typeface="Times New Roman"/>
                        <a:ea typeface="Times New Roman"/>
                      </a:endParaRPr>
                    </a:p>
                  </a:txBody>
                  <a:tcPr marL="12745" marR="12745" marT="1893" marB="0"/>
                </a:tc>
                <a:tc>
                  <a:txBody>
                    <a:bodyPr/>
                    <a:lstStyle/>
                    <a:p>
                      <a:pPr algn="ctr" hangingPunct="0">
                        <a:spcAft>
                          <a:spcPts val="0"/>
                        </a:spcAft>
                      </a:pPr>
                      <a:r>
                        <a:rPr lang="en-US" sz="1200" dirty="0">
                          <a:effectLst/>
                        </a:rPr>
                        <a:t>Justification &amp; Reasons for Postponement Application</a:t>
                      </a:r>
                      <a:endParaRPr lang="en-ZA" sz="1200" dirty="0">
                        <a:effectLst/>
                        <a:latin typeface="Times New Roman"/>
                        <a:ea typeface="Times New Roman"/>
                      </a:endParaRPr>
                    </a:p>
                  </a:txBody>
                  <a:tcPr marL="0" marR="0" marT="0" marB="0" anchor="ctr"/>
                </a:tc>
                <a:tc>
                  <a:txBody>
                    <a:bodyPr/>
                    <a:lstStyle/>
                    <a:p>
                      <a:pPr algn="ctr" hangingPunct="0">
                        <a:spcAft>
                          <a:spcPts val="0"/>
                        </a:spcAft>
                      </a:pPr>
                      <a:r>
                        <a:rPr lang="en-US" sz="1200">
                          <a:effectLst/>
                        </a:rPr>
                        <a:t>Decision</a:t>
                      </a:r>
                      <a:endParaRPr lang="en-ZA" sz="1200">
                        <a:effectLst/>
                        <a:latin typeface="Times New Roman"/>
                        <a:ea typeface="Times New Roman"/>
                      </a:endParaRPr>
                    </a:p>
                  </a:txBody>
                  <a:tcPr marL="0" marR="0" marT="0" marB="0" anchor="ctr"/>
                </a:tc>
              </a:tr>
              <a:tr h="314447">
                <a:tc rowSpan="13">
                  <a:txBody>
                    <a:bodyPr/>
                    <a:lstStyle/>
                    <a:p>
                      <a:pPr algn="just" hangingPunct="0">
                        <a:lnSpc>
                          <a:spcPts val="1190"/>
                        </a:lnSpc>
                        <a:spcAft>
                          <a:spcPts val="0"/>
                        </a:spcAft>
                      </a:pPr>
                      <a:r>
                        <a:rPr lang="en-ZA" sz="1200" kern="1200" dirty="0">
                          <a:effectLst/>
                        </a:rPr>
                        <a:t>Sub-category 8.1: Thermal Treatment of Hazardous &amp; General Waste</a:t>
                      </a:r>
                      <a:endParaRPr lang="en-ZA" sz="1200" dirty="0">
                        <a:effectLst/>
                        <a:latin typeface="Times New Roman"/>
                        <a:ea typeface="Times New Roman"/>
                      </a:endParaRPr>
                    </a:p>
                  </a:txBody>
                  <a:tcPr marL="13628" marR="13628" marT="1893" marB="0"/>
                </a:tc>
                <a:tc rowSpan="13">
                  <a:txBody>
                    <a:bodyPr/>
                    <a:lstStyle/>
                    <a:p>
                      <a:pPr hangingPunct="0">
                        <a:lnSpc>
                          <a:spcPts val="1190"/>
                        </a:lnSpc>
                        <a:spcAft>
                          <a:spcPts val="0"/>
                        </a:spcAft>
                      </a:pPr>
                      <a:r>
                        <a:rPr lang="en-ZA" sz="1200" kern="1200" dirty="0">
                          <a:effectLst/>
                        </a:rPr>
                        <a:t>2015-2020</a:t>
                      </a:r>
                      <a:endParaRPr lang="en-ZA" sz="1200" dirty="0">
                        <a:effectLst/>
                        <a:latin typeface="Times New Roman"/>
                        <a:ea typeface="Times New Roman"/>
                      </a:endParaRPr>
                    </a:p>
                  </a:txBody>
                  <a:tcPr marL="12745" marR="12745" marT="1893" marB="0"/>
                </a:tc>
                <a:tc>
                  <a:txBody>
                    <a:bodyPr/>
                    <a:lstStyle/>
                    <a:p>
                      <a:pPr hangingPunct="0">
                        <a:lnSpc>
                          <a:spcPts val="1190"/>
                        </a:lnSpc>
                        <a:spcAft>
                          <a:spcPts val="0"/>
                        </a:spcAft>
                      </a:pPr>
                      <a:r>
                        <a:rPr lang="en-ZA" sz="1200" kern="1200">
                          <a:effectLst/>
                        </a:rPr>
                        <a:t>PM</a:t>
                      </a:r>
                      <a:endParaRPr lang="en-ZA" sz="1200">
                        <a:effectLst/>
                        <a:latin typeface="Times New Roman"/>
                        <a:ea typeface="Times New Roman"/>
                      </a:endParaRPr>
                    </a:p>
                  </a:txBody>
                  <a:tcPr marL="13628" marR="13628" marT="1893" marB="0"/>
                </a:tc>
                <a:tc rowSpan="13">
                  <a:txBody>
                    <a:bodyPr/>
                    <a:lstStyle/>
                    <a:p>
                      <a:pPr hangingPunct="0">
                        <a:spcAft>
                          <a:spcPts val="0"/>
                        </a:spcAft>
                      </a:pPr>
                      <a:r>
                        <a:rPr lang="en-ZA" sz="1200" kern="1200">
                          <a:effectLst/>
                        </a:rPr>
                        <a:t>Same as above (forms part of the whole)</a:t>
                      </a:r>
                      <a:endParaRPr lang="en-ZA" sz="1200">
                        <a:effectLst/>
                        <a:latin typeface="Times New Roman"/>
                        <a:ea typeface="Times New Roman"/>
                      </a:endParaRPr>
                    </a:p>
                  </a:txBody>
                  <a:tcPr marL="0" marR="0" marT="0" marB="0"/>
                </a:tc>
                <a:tc rowSpan="13">
                  <a:txBody>
                    <a:bodyPr/>
                    <a:lstStyle/>
                    <a:p>
                      <a:pPr hangingPunct="0">
                        <a:spcAft>
                          <a:spcPts val="0"/>
                        </a:spcAft>
                      </a:pPr>
                      <a:r>
                        <a:rPr lang="en-ZA" sz="1200" kern="1200">
                          <a:effectLst/>
                        </a:rPr>
                        <a:t>Postponement of compliance with the MES for existing plant is granted from 01 April 2015 to 31 March 2017 in order for the facility to undertake emission measurement and to report to DEA quarterly until 31 March 2017</a:t>
                      </a:r>
                      <a:endParaRPr lang="en-ZA" sz="1200">
                        <a:effectLst/>
                        <a:latin typeface="Times New Roman"/>
                        <a:ea typeface="Times New Roman"/>
                      </a:endParaRPr>
                    </a:p>
                  </a:txBody>
                  <a:tcPr marL="0" marR="0" marT="0" marB="0"/>
                </a:tc>
              </a:tr>
              <a:tr h="376565">
                <a:tc vMerge="1">
                  <a:txBody>
                    <a:bodyPr/>
                    <a:lstStyle/>
                    <a:p>
                      <a:endParaRPr lang="en-ZA"/>
                    </a:p>
                  </a:txBody>
                  <a:tcPr/>
                </a:tc>
                <a:tc vMerge="1">
                  <a:txBody>
                    <a:bodyPr/>
                    <a:lstStyle/>
                    <a:p>
                      <a:endParaRPr lang="en-ZA"/>
                    </a:p>
                  </a:txBody>
                  <a:tcPr/>
                </a:tc>
                <a:tc>
                  <a:txBody>
                    <a:bodyPr/>
                    <a:lstStyle/>
                    <a:p>
                      <a:pPr hangingPunct="0">
                        <a:spcAft>
                          <a:spcPts val="0"/>
                        </a:spcAft>
                      </a:pPr>
                      <a:r>
                        <a:rPr lang="en-ZA" sz="1200" kern="1200">
                          <a:effectLst/>
                        </a:rPr>
                        <a:t>CO</a:t>
                      </a:r>
                      <a:endParaRPr lang="en-ZA" sz="1200">
                        <a:effectLst/>
                        <a:latin typeface="Times New Roman"/>
                        <a:ea typeface="Times New Roman"/>
                      </a:endParaRPr>
                    </a:p>
                  </a:txBody>
                  <a:tcPr marL="13628" marR="13628" marT="1893" marB="0"/>
                </a:tc>
                <a:tc vMerge="1">
                  <a:txBody>
                    <a:bodyPr/>
                    <a:lstStyle/>
                    <a:p>
                      <a:endParaRPr lang="en-ZA"/>
                    </a:p>
                  </a:txBody>
                  <a:tcPr/>
                </a:tc>
                <a:tc vMerge="1">
                  <a:txBody>
                    <a:bodyPr/>
                    <a:lstStyle/>
                    <a:p>
                      <a:endParaRPr lang="en-ZA"/>
                    </a:p>
                  </a:txBody>
                  <a:tcPr/>
                </a:tc>
              </a:tr>
              <a:tr h="376565">
                <a:tc vMerge="1">
                  <a:txBody>
                    <a:bodyPr/>
                    <a:lstStyle/>
                    <a:p>
                      <a:endParaRPr lang="en-ZA"/>
                    </a:p>
                  </a:txBody>
                  <a:tcPr/>
                </a:tc>
                <a:tc vMerge="1">
                  <a:txBody>
                    <a:bodyPr/>
                    <a:lstStyle/>
                    <a:p>
                      <a:endParaRPr lang="en-ZA"/>
                    </a:p>
                  </a:txBody>
                  <a:tcPr/>
                </a:tc>
                <a:tc>
                  <a:txBody>
                    <a:bodyPr/>
                    <a:lstStyle/>
                    <a:p>
                      <a:pPr hangingPunct="0">
                        <a:spcAft>
                          <a:spcPts val="0"/>
                        </a:spcAft>
                      </a:pPr>
                      <a:r>
                        <a:rPr lang="en-ZA" sz="1200" kern="1200">
                          <a:effectLst/>
                        </a:rPr>
                        <a:t>SO</a:t>
                      </a:r>
                      <a:r>
                        <a:rPr lang="en-ZA" sz="1200" kern="1200" baseline="-25000">
                          <a:effectLst/>
                        </a:rPr>
                        <a:t>2</a:t>
                      </a:r>
                      <a:endParaRPr lang="en-ZA" sz="1200">
                        <a:effectLst/>
                        <a:latin typeface="Times New Roman"/>
                        <a:ea typeface="Times New Roman"/>
                      </a:endParaRPr>
                    </a:p>
                  </a:txBody>
                  <a:tcPr marL="13628" marR="13628" marT="1893" marB="0"/>
                </a:tc>
                <a:tc vMerge="1">
                  <a:txBody>
                    <a:bodyPr/>
                    <a:lstStyle/>
                    <a:p>
                      <a:endParaRPr lang="en-ZA"/>
                    </a:p>
                  </a:txBody>
                  <a:tcPr/>
                </a:tc>
                <a:tc vMerge="1">
                  <a:txBody>
                    <a:bodyPr/>
                    <a:lstStyle/>
                    <a:p>
                      <a:endParaRPr lang="en-ZA"/>
                    </a:p>
                  </a:txBody>
                  <a:tcPr/>
                </a:tc>
              </a:tr>
              <a:tr h="443860">
                <a:tc vMerge="1">
                  <a:txBody>
                    <a:bodyPr/>
                    <a:lstStyle/>
                    <a:p>
                      <a:endParaRPr lang="en-ZA"/>
                    </a:p>
                  </a:txBody>
                  <a:tcPr/>
                </a:tc>
                <a:tc vMerge="1">
                  <a:txBody>
                    <a:bodyPr/>
                    <a:lstStyle/>
                    <a:p>
                      <a:endParaRPr lang="en-ZA"/>
                    </a:p>
                  </a:txBody>
                  <a:tcPr/>
                </a:tc>
                <a:tc>
                  <a:txBody>
                    <a:bodyPr/>
                    <a:lstStyle/>
                    <a:p>
                      <a:pPr hangingPunct="0">
                        <a:lnSpc>
                          <a:spcPts val="1670"/>
                        </a:lnSpc>
                        <a:spcAft>
                          <a:spcPts val="0"/>
                        </a:spcAft>
                      </a:pPr>
                      <a:r>
                        <a:rPr lang="en-ZA" sz="1200" kern="1200">
                          <a:effectLst/>
                        </a:rPr>
                        <a:t>NO</a:t>
                      </a:r>
                      <a:r>
                        <a:rPr lang="en-ZA" sz="1200" kern="1200" baseline="-25000">
                          <a:effectLst/>
                        </a:rPr>
                        <a:t>X</a:t>
                      </a:r>
                      <a:endParaRPr lang="en-ZA" sz="1200">
                        <a:effectLst/>
                        <a:latin typeface="Times New Roman"/>
                        <a:ea typeface="Times New Roman"/>
                      </a:endParaRPr>
                    </a:p>
                  </a:txBody>
                  <a:tcPr marL="13628" marR="13628" marT="1893" marB="0"/>
                </a:tc>
                <a:tc vMerge="1">
                  <a:txBody>
                    <a:bodyPr/>
                    <a:lstStyle/>
                    <a:p>
                      <a:endParaRPr lang="en-ZA"/>
                    </a:p>
                  </a:txBody>
                  <a:tcPr/>
                </a:tc>
                <a:tc vMerge="1">
                  <a:txBody>
                    <a:bodyPr/>
                    <a:lstStyle/>
                    <a:p>
                      <a:endParaRPr lang="en-ZA"/>
                    </a:p>
                  </a:txBody>
                  <a:tcPr/>
                </a:tc>
              </a:tr>
              <a:tr h="366212">
                <a:tc vMerge="1">
                  <a:txBody>
                    <a:bodyPr/>
                    <a:lstStyle/>
                    <a:p>
                      <a:endParaRPr lang="en-ZA"/>
                    </a:p>
                  </a:txBody>
                  <a:tcPr/>
                </a:tc>
                <a:tc vMerge="1">
                  <a:txBody>
                    <a:bodyPr/>
                    <a:lstStyle/>
                    <a:p>
                      <a:endParaRPr lang="en-ZA"/>
                    </a:p>
                  </a:txBody>
                  <a:tcPr/>
                </a:tc>
                <a:tc>
                  <a:txBody>
                    <a:bodyPr/>
                    <a:lstStyle/>
                    <a:p>
                      <a:pPr hangingPunct="0">
                        <a:lnSpc>
                          <a:spcPts val="1430"/>
                        </a:lnSpc>
                        <a:spcAft>
                          <a:spcPts val="0"/>
                        </a:spcAft>
                      </a:pPr>
                      <a:r>
                        <a:rPr lang="en-ZA" sz="1200" kern="1200">
                          <a:effectLst/>
                        </a:rPr>
                        <a:t>HF</a:t>
                      </a:r>
                      <a:endParaRPr lang="en-ZA" sz="1200">
                        <a:effectLst/>
                        <a:latin typeface="Times New Roman"/>
                        <a:ea typeface="Times New Roman"/>
                      </a:endParaRPr>
                    </a:p>
                  </a:txBody>
                  <a:tcPr marL="13628" marR="13628" marT="1893" marB="0"/>
                </a:tc>
                <a:tc vMerge="1">
                  <a:txBody>
                    <a:bodyPr/>
                    <a:lstStyle/>
                    <a:p>
                      <a:endParaRPr lang="en-ZA"/>
                    </a:p>
                  </a:txBody>
                  <a:tcPr/>
                </a:tc>
                <a:tc vMerge="1">
                  <a:txBody>
                    <a:bodyPr/>
                    <a:lstStyle/>
                    <a:p>
                      <a:endParaRPr lang="en-ZA"/>
                    </a:p>
                  </a:txBody>
                  <a:tcPr/>
                </a:tc>
              </a:tr>
              <a:tr h="314447">
                <a:tc vMerge="1">
                  <a:txBody>
                    <a:bodyPr/>
                    <a:lstStyle/>
                    <a:p>
                      <a:endParaRPr lang="en-ZA"/>
                    </a:p>
                  </a:txBody>
                  <a:tcPr/>
                </a:tc>
                <a:tc vMerge="1">
                  <a:txBody>
                    <a:bodyPr/>
                    <a:lstStyle/>
                    <a:p>
                      <a:endParaRPr lang="en-ZA"/>
                    </a:p>
                  </a:txBody>
                  <a:tcPr/>
                </a:tc>
                <a:tc>
                  <a:txBody>
                    <a:bodyPr/>
                    <a:lstStyle/>
                    <a:p>
                      <a:pPr hangingPunct="0">
                        <a:lnSpc>
                          <a:spcPts val="1190"/>
                        </a:lnSpc>
                        <a:spcAft>
                          <a:spcPts val="0"/>
                        </a:spcAft>
                      </a:pPr>
                      <a:r>
                        <a:rPr lang="en-ZA" sz="1200" kern="1200">
                          <a:effectLst/>
                        </a:rPr>
                        <a:t>HCl</a:t>
                      </a:r>
                      <a:endParaRPr lang="en-ZA" sz="1200">
                        <a:effectLst/>
                        <a:latin typeface="Times New Roman"/>
                        <a:ea typeface="Times New Roman"/>
                      </a:endParaRPr>
                    </a:p>
                  </a:txBody>
                  <a:tcPr marL="13628" marR="13628" marT="1893" marB="0"/>
                </a:tc>
                <a:tc vMerge="1">
                  <a:txBody>
                    <a:bodyPr/>
                    <a:lstStyle/>
                    <a:p>
                      <a:endParaRPr lang="en-ZA"/>
                    </a:p>
                  </a:txBody>
                  <a:tcPr/>
                </a:tc>
                <a:tc vMerge="1">
                  <a:txBody>
                    <a:bodyPr/>
                    <a:lstStyle/>
                    <a:p>
                      <a:endParaRPr lang="en-ZA"/>
                    </a:p>
                  </a:txBody>
                  <a:tcPr/>
                </a:tc>
              </a:tr>
              <a:tr h="376565">
                <a:tc vMerge="1">
                  <a:txBody>
                    <a:bodyPr/>
                    <a:lstStyle/>
                    <a:p>
                      <a:endParaRPr lang="en-ZA"/>
                    </a:p>
                  </a:txBody>
                  <a:tcPr/>
                </a:tc>
                <a:tc vMerge="1">
                  <a:txBody>
                    <a:bodyPr/>
                    <a:lstStyle/>
                    <a:p>
                      <a:endParaRPr lang="en-ZA"/>
                    </a:p>
                  </a:txBody>
                  <a:tcPr/>
                </a:tc>
                <a:tc>
                  <a:txBody>
                    <a:bodyPr/>
                    <a:lstStyle/>
                    <a:p>
                      <a:pPr hangingPunct="0">
                        <a:spcAft>
                          <a:spcPts val="0"/>
                        </a:spcAft>
                      </a:pPr>
                      <a:r>
                        <a:rPr lang="en-ZA" sz="1200" kern="1200">
                          <a:effectLst/>
                        </a:rPr>
                        <a:t>HM</a:t>
                      </a:r>
                      <a:endParaRPr lang="en-ZA" sz="1200">
                        <a:effectLst/>
                        <a:latin typeface="Times New Roman"/>
                        <a:ea typeface="Times New Roman"/>
                      </a:endParaRPr>
                    </a:p>
                  </a:txBody>
                  <a:tcPr marL="13628" marR="13628" marT="1893" marB="0"/>
                </a:tc>
                <a:tc vMerge="1">
                  <a:txBody>
                    <a:bodyPr/>
                    <a:lstStyle/>
                    <a:p>
                      <a:endParaRPr lang="en-ZA"/>
                    </a:p>
                  </a:txBody>
                  <a:tcPr/>
                </a:tc>
                <a:tc vMerge="1">
                  <a:txBody>
                    <a:bodyPr/>
                    <a:lstStyle/>
                    <a:p>
                      <a:endParaRPr lang="en-ZA"/>
                    </a:p>
                  </a:txBody>
                  <a:tcPr/>
                </a:tc>
              </a:tr>
              <a:tr h="340330">
                <a:tc vMerge="1">
                  <a:txBody>
                    <a:bodyPr/>
                    <a:lstStyle/>
                    <a:p>
                      <a:endParaRPr lang="en-ZA"/>
                    </a:p>
                  </a:txBody>
                  <a:tcPr/>
                </a:tc>
                <a:tc vMerge="1">
                  <a:txBody>
                    <a:bodyPr/>
                    <a:lstStyle/>
                    <a:p>
                      <a:endParaRPr lang="en-ZA"/>
                    </a:p>
                  </a:txBody>
                  <a:tcPr/>
                </a:tc>
                <a:tc>
                  <a:txBody>
                    <a:bodyPr/>
                    <a:lstStyle/>
                    <a:p>
                      <a:pPr hangingPunct="0">
                        <a:lnSpc>
                          <a:spcPts val="1310"/>
                        </a:lnSpc>
                        <a:spcAft>
                          <a:spcPts val="0"/>
                        </a:spcAft>
                      </a:pPr>
                      <a:r>
                        <a:rPr lang="en-ZA" sz="1200" kern="1200">
                          <a:effectLst/>
                        </a:rPr>
                        <a:t>Hg</a:t>
                      </a:r>
                      <a:endParaRPr lang="en-ZA" sz="1200">
                        <a:effectLst/>
                        <a:latin typeface="Times New Roman"/>
                        <a:ea typeface="Times New Roman"/>
                      </a:endParaRPr>
                    </a:p>
                  </a:txBody>
                  <a:tcPr marL="13628" marR="13628" marT="1893" marB="0"/>
                </a:tc>
                <a:tc vMerge="1">
                  <a:txBody>
                    <a:bodyPr/>
                    <a:lstStyle/>
                    <a:p>
                      <a:endParaRPr lang="en-ZA"/>
                    </a:p>
                  </a:txBody>
                  <a:tcPr/>
                </a:tc>
                <a:tc vMerge="1">
                  <a:txBody>
                    <a:bodyPr/>
                    <a:lstStyle/>
                    <a:p>
                      <a:endParaRPr lang="en-ZA"/>
                    </a:p>
                  </a:txBody>
                  <a:tcPr/>
                </a:tc>
              </a:tr>
              <a:tr h="376565">
                <a:tc vMerge="1">
                  <a:txBody>
                    <a:bodyPr/>
                    <a:lstStyle/>
                    <a:p>
                      <a:endParaRPr lang="en-ZA"/>
                    </a:p>
                  </a:txBody>
                  <a:tcPr/>
                </a:tc>
                <a:tc vMerge="1">
                  <a:txBody>
                    <a:bodyPr/>
                    <a:lstStyle/>
                    <a:p>
                      <a:endParaRPr lang="en-ZA"/>
                    </a:p>
                  </a:txBody>
                  <a:tcPr/>
                </a:tc>
                <a:tc>
                  <a:txBody>
                    <a:bodyPr/>
                    <a:lstStyle/>
                    <a:p>
                      <a:pPr hangingPunct="0">
                        <a:spcAft>
                          <a:spcPts val="0"/>
                        </a:spcAft>
                      </a:pPr>
                      <a:r>
                        <a:rPr lang="en-ZA" sz="1200" kern="1200">
                          <a:effectLst/>
                        </a:rPr>
                        <a:t>Cd &amp; Ta</a:t>
                      </a:r>
                      <a:endParaRPr lang="en-ZA" sz="1200">
                        <a:effectLst/>
                        <a:latin typeface="Times New Roman"/>
                        <a:ea typeface="Times New Roman"/>
                      </a:endParaRPr>
                    </a:p>
                  </a:txBody>
                  <a:tcPr marL="13628" marR="13628" marT="1893" marB="0"/>
                </a:tc>
                <a:tc vMerge="1">
                  <a:txBody>
                    <a:bodyPr/>
                    <a:lstStyle/>
                    <a:p>
                      <a:endParaRPr lang="en-ZA"/>
                    </a:p>
                  </a:txBody>
                  <a:tcPr/>
                </a:tc>
                <a:tc vMerge="1">
                  <a:txBody>
                    <a:bodyPr/>
                    <a:lstStyle/>
                    <a:p>
                      <a:endParaRPr lang="en-ZA"/>
                    </a:p>
                  </a:txBody>
                  <a:tcPr/>
                </a:tc>
              </a:tr>
              <a:tr h="366212">
                <a:tc vMerge="1">
                  <a:txBody>
                    <a:bodyPr/>
                    <a:lstStyle/>
                    <a:p>
                      <a:endParaRPr lang="en-ZA"/>
                    </a:p>
                  </a:txBody>
                  <a:tcPr/>
                </a:tc>
                <a:tc vMerge="1">
                  <a:txBody>
                    <a:bodyPr/>
                    <a:lstStyle/>
                    <a:p>
                      <a:endParaRPr lang="en-ZA"/>
                    </a:p>
                  </a:txBody>
                  <a:tcPr/>
                </a:tc>
                <a:tc>
                  <a:txBody>
                    <a:bodyPr/>
                    <a:lstStyle/>
                    <a:p>
                      <a:pPr hangingPunct="0">
                        <a:lnSpc>
                          <a:spcPts val="1430"/>
                        </a:lnSpc>
                        <a:spcAft>
                          <a:spcPts val="0"/>
                        </a:spcAft>
                      </a:pPr>
                      <a:r>
                        <a:rPr lang="en-ZA" sz="1200" kern="1200">
                          <a:effectLst/>
                        </a:rPr>
                        <a:t>TOC</a:t>
                      </a:r>
                      <a:endParaRPr lang="en-ZA" sz="1200">
                        <a:effectLst/>
                        <a:latin typeface="Times New Roman"/>
                        <a:ea typeface="Times New Roman"/>
                      </a:endParaRPr>
                    </a:p>
                  </a:txBody>
                  <a:tcPr marL="13628" marR="13628" marT="1893" marB="0"/>
                </a:tc>
                <a:tc vMerge="1">
                  <a:txBody>
                    <a:bodyPr/>
                    <a:lstStyle/>
                    <a:p>
                      <a:endParaRPr lang="en-ZA"/>
                    </a:p>
                  </a:txBody>
                  <a:tcPr/>
                </a:tc>
                <a:tc vMerge="1">
                  <a:txBody>
                    <a:bodyPr/>
                    <a:lstStyle/>
                    <a:p>
                      <a:endParaRPr lang="en-ZA"/>
                    </a:p>
                  </a:txBody>
                  <a:tcPr/>
                </a:tc>
              </a:tr>
              <a:tr h="376565">
                <a:tc vMerge="1">
                  <a:txBody>
                    <a:bodyPr/>
                    <a:lstStyle/>
                    <a:p>
                      <a:endParaRPr lang="en-ZA"/>
                    </a:p>
                  </a:txBody>
                  <a:tcPr/>
                </a:tc>
                <a:tc vMerge="1">
                  <a:txBody>
                    <a:bodyPr/>
                    <a:lstStyle/>
                    <a:p>
                      <a:endParaRPr lang="en-ZA"/>
                    </a:p>
                  </a:txBody>
                  <a:tcPr/>
                </a:tc>
                <a:tc>
                  <a:txBody>
                    <a:bodyPr/>
                    <a:lstStyle/>
                    <a:p>
                      <a:pPr hangingPunct="0">
                        <a:spcAft>
                          <a:spcPts val="0"/>
                        </a:spcAft>
                      </a:pPr>
                      <a:r>
                        <a:rPr lang="en-ZA" sz="1200" kern="1200">
                          <a:effectLst/>
                        </a:rPr>
                        <a:t>NH</a:t>
                      </a:r>
                      <a:r>
                        <a:rPr lang="en-ZA" sz="1200" kern="1200" baseline="-25000">
                          <a:effectLst/>
                        </a:rPr>
                        <a:t>3</a:t>
                      </a:r>
                      <a:endParaRPr lang="en-ZA" sz="1200">
                        <a:effectLst/>
                        <a:latin typeface="Times New Roman"/>
                        <a:ea typeface="Times New Roman"/>
                      </a:endParaRPr>
                    </a:p>
                  </a:txBody>
                  <a:tcPr marL="13628" marR="13628" marT="1893" marB="0"/>
                </a:tc>
                <a:tc vMerge="1">
                  <a:txBody>
                    <a:bodyPr/>
                    <a:lstStyle/>
                    <a:p>
                      <a:endParaRPr lang="en-ZA"/>
                    </a:p>
                  </a:txBody>
                  <a:tcPr/>
                </a:tc>
                <a:tc vMerge="1">
                  <a:txBody>
                    <a:bodyPr/>
                    <a:lstStyle/>
                    <a:p>
                      <a:endParaRPr lang="en-ZA"/>
                    </a:p>
                  </a:txBody>
                  <a:tcPr/>
                </a:tc>
              </a:tr>
              <a:tr h="417977">
                <a:tc vMerge="1">
                  <a:txBody>
                    <a:bodyPr/>
                    <a:lstStyle/>
                    <a:p>
                      <a:endParaRPr lang="en-ZA"/>
                    </a:p>
                  </a:txBody>
                  <a:tcPr/>
                </a:tc>
                <a:tc vMerge="1">
                  <a:txBody>
                    <a:bodyPr/>
                    <a:lstStyle/>
                    <a:p>
                      <a:endParaRPr lang="en-ZA"/>
                    </a:p>
                  </a:txBody>
                  <a:tcPr/>
                </a:tc>
                <a:tc>
                  <a:txBody>
                    <a:bodyPr/>
                    <a:lstStyle/>
                    <a:p>
                      <a:pPr hangingPunct="0">
                        <a:lnSpc>
                          <a:spcPts val="1550"/>
                        </a:lnSpc>
                        <a:spcAft>
                          <a:spcPts val="0"/>
                        </a:spcAft>
                      </a:pPr>
                      <a:r>
                        <a:rPr lang="en-ZA" sz="1200" kern="1200">
                          <a:effectLst/>
                        </a:rPr>
                        <a:t>D &amp; F</a:t>
                      </a:r>
                      <a:endParaRPr lang="en-ZA" sz="1200">
                        <a:effectLst/>
                        <a:latin typeface="Times New Roman"/>
                        <a:ea typeface="Times New Roman"/>
                      </a:endParaRPr>
                    </a:p>
                  </a:txBody>
                  <a:tcPr marL="13628" marR="13628" marT="1893" marB="0"/>
                </a:tc>
                <a:tc vMerge="1">
                  <a:txBody>
                    <a:bodyPr/>
                    <a:lstStyle/>
                    <a:p>
                      <a:endParaRPr lang="en-ZA"/>
                    </a:p>
                  </a:txBody>
                  <a:tcPr/>
                </a:tc>
                <a:tc vMerge="1">
                  <a:txBody>
                    <a:bodyPr/>
                    <a:lstStyle/>
                    <a:p>
                      <a:endParaRPr lang="en-ZA"/>
                    </a:p>
                  </a:txBody>
                  <a:tcPr/>
                </a:tc>
              </a:tr>
              <a:tr h="376565">
                <a:tc vMerge="1">
                  <a:txBody>
                    <a:bodyPr/>
                    <a:lstStyle/>
                    <a:p>
                      <a:endParaRPr lang="en-ZA"/>
                    </a:p>
                  </a:txBody>
                  <a:tcPr/>
                </a:tc>
                <a:tc vMerge="1">
                  <a:txBody>
                    <a:bodyPr/>
                    <a:lstStyle/>
                    <a:p>
                      <a:endParaRPr lang="en-ZA"/>
                    </a:p>
                  </a:txBody>
                  <a:tcPr/>
                </a:tc>
                <a:tc>
                  <a:txBody>
                    <a:bodyPr/>
                    <a:lstStyle/>
                    <a:p>
                      <a:r>
                        <a:rPr lang="en-ZA" sz="1200" kern="1200" dirty="0">
                          <a:effectLst/>
                        </a:rPr>
                        <a:t> </a:t>
                      </a:r>
                      <a:endParaRPr lang="en-ZA" sz="1200" dirty="0">
                        <a:effectLst/>
                        <a:latin typeface="Times New Roman"/>
                        <a:ea typeface="Times New Roman"/>
                      </a:endParaRPr>
                    </a:p>
                  </a:txBody>
                  <a:tcPr marL="13628" marR="13628" marT="1893" marB="0"/>
                </a:tc>
                <a:tc vMerge="1">
                  <a:txBody>
                    <a:bodyPr/>
                    <a:lstStyle/>
                    <a:p>
                      <a:endParaRPr lang="en-ZA"/>
                    </a:p>
                  </a:txBody>
                  <a:tcPr/>
                </a:tc>
                <a:tc vMerge="1">
                  <a:txBody>
                    <a:bodyPr/>
                    <a:lstStyle/>
                    <a:p>
                      <a:endParaRPr lang="en-ZA"/>
                    </a:p>
                  </a:txBody>
                  <a:tcPr/>
                </a:tc>
              </a:tr>
            </a:tbl>
          </a:graphicData>
        </a:graphic>
      </p:graphicFrame>
    </p:spTree>
    <p:extLst>
      <p:ext uri="{BB962C8B-B14F-4D97-AF65-F5344CB8AC3E}">
        <p14:creationId xmlns:p14="http://schemas.microsoft.com/office/powerpoint/2010/main" xmlns="" val="20068771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8248649" cy="668740"/>
          </a:xfrm>
        </p:spPr>
        <p:txBody>
          <a:bodyPr/>
          <a:lstStyle/>
          <a:p>
            <a:r>
              <a:rPr lang="en-ZA" sz="2800" b="1" dirty="0" smtClean="0">
                <a:solidFill>
                  <a:schemeClr val="bg1"/>
                </a:solidFill>
              </a:rPr>
              <a:t>SASOL </a:t>
            </a:r>
            <a:r>
              <a:rPr lang="en-ZA" sz="2800" b="1" dirty="0" err="1" smtClean="0">
                <a:solidFill>
                  <a:schemeClr val="bg1"/>
                </a:solidFill>
              </a:rPr>
              <a:t>Infrachem</a:t>
            </a:r>
            <a:r>
              <a:rPr lang="en-ZA" sz="2800" b="1" dirty="0" smtClean="0">
                <a:solidFill>
                  <a:schemeClr val="bg1"/>
                </a:solidFill>
              </a:rPr>
              <a:t>, </a:t>
            </a:r>
            <a:r>
              <a:rPr lang="en-ZA" sz="2800" b="1" dirty="0" err="1" smtClean="0">
                <a:solidFill>
                  <a:schemeClr val="bg1"/>
                </a:solidFill>
              </a:rPr>
              <a:t>Fezile</a:t>
            </a:r>
            <a:r>
              <a:rPr lang="en-ZA" sz="2800" b="1" dirty="0" smtClean="0">
                <a:solidFill>
                  <a:schemeClr val="bg1"/>
                </a:solidFill>
              </a:rPr>
              <a:t> </a:t>
            </a:r>
            <a:r>
              <a:rPr lang="en-ZA" sz="2800" b="1" dirty="0" err="1" smtClean="0">
                <a:solidFill>
                  <a:schemeClr val="bg1"/>
                </a:solidFill>
              </a:rPr>
              <a:t>Dabi</a:t>
            </a:r>
            <a:r>
              <a:rPr lang="en-ZA" sz="2800" b="1" dirty="0" smtClean="0">
                <a:solidFill>
                  <a:schemeClr val="bg1"/>
                </a:solidFill>
              </a:rPr>
              <a:t> DM </a:t>
            </a:r>
            <a:endParaRPr lang="en-ZA" sz="28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718890969"/>
              </p:ext>
            </p:extLst>
          </p:nvPr>
        </p:nvGraphicFramePr>
        <p:xfrm>
          <a:off x="209551" y="819149"/>
          <a:ext cx="8743949" cy="5890409"/>
        </p:xfrm>
        <a:graphic>
          <a:graphicData uri="http://schemas.openxmlformats.org/drawingml/2006/table">
            <a:tbl>
              <a:tblPr firstRow="1" firstCol="1" bandRow="1">
                <a:tableStyleId>{BC89EF96-8CEA-46FF-86C4-4CE0E7609802}</a:tableStyleId>
              </a:tblPr>
              <a:tblGrid>
                <a:gridCol w="1162049"/>
                <a:gridCol w="819150"/>
                <a:gridCol w="895350"/>
                <a:gridCol w="3467100"/>
                <a:gridCol w="2400300"/>
              </a:tblGrid>
              <a:tr h="805318">
                <a:tc>
                  <a:txBody>
                    <a:bodyPr/>
                    <a:lstStyle/>
                    <a:p>
                      <a:pPr hangingPunct="0">
                        <a:spcAft>
                          <a:spcPts val="0"/>
                        </a:spcAft>
                      </a:pPr>
                      <a:r>
                        <a:rPr lang="en-US" sz="1400" kern="1200" dirty="0">
                          <a:effectLst/>
                        </a:rPr>
                        <a:t>Category</a:t>
                      </a:r>
                      <a:endParaRPr lang="en-ZA" sz="1400" dirty="0">
                        <a:effectLst/>
                        <a:latin typeface="Times New Roman"/>
                        <a:ea typeface="Times New Roman"/>
                      </a:endParaRPr>
                    </a:p>
                  </a:txBody>
                  <a:tcPr marL="59405" marR="59405" marT="8823" marB="0"/>
                </a:tc>
                <a:tc>
                  <a:txBody>
                    <a:bodyPr/>
                    <a:lstStyle/>
                    <a:p>
                      <a:pPr hangingPunct="0">
                        <a:spcAft>
                          <a:spcPts val="0"/>
                        </a:spcAft>
                      </a:pPr>
                      <a:r>
                        <a:rPr lang="en-US" sz="1400" kern="1200" dirty="0" smtClean="0">
                          <a:effectLst/>
                        </a:rPr>
                        <a:t>Period </a:t>
                      </a:r>
                      <a:r>
                        <a:rPr lang="en-US" sz="1400" kern="1200" dirty="0">
                          <a:effectLst/>
                        </a:rPr>
                        <a:t>Sought</a:t>
                      </a:r>
                      <a:endParaRPr lang="en-ZA" sz="1400" dirty="0">
                        <a:effectLst/>
                        <a:latin typeface="Times New Roman"/>
                        <a:ea typeface="Times New Roman"/>
                      </a:endParaRPr>
                    </a:p>
                  </a:txBody>
                  <a:tcPr marL="59405" marR="59405" marT="8823" marB="0"/>
                </a:tc>
                <a:tc>
                  <a:txBody>
                    <a:bodyPr/>
                    <a:lstStyle/>
                    <a:p>
                      <a:pPr hangingPunct="0">
                        <a:spcAft>
                          <a:spcPts val="0"/>
                        </a:spcAft>
                      </a:pPr>
                      <a:r>
                        <a:rPr lang="en-US" sz="1400" kern="1200">
                          <a:effectLst/>
                        </a:rPr>
                        <a:t>Pollutant</a:t>
                      </a:r>
                      <a:endParaRPr lang="en-ZA" sz="1400">
                        <a:effectLst/>
                        <a:latin typeface="Times New Roman"/>
                        <a:ea typeface="Times New Roman"/>
                      </a:endParaRPr>
                    </a:p>
                  </a:txBody>
                  <a:tcPr marL="59405" marR="59405" marT="8823" marB="0"/>
                </a:tc>
                <a:tc>
                  <a:txBody>
                    <a:bodyPr/>
                    <a:lstStyle/>
                    <a:p>
                      <a:pPr algn="ctr" hangingPunct="0">
                        <a:spcAft>
                          <a:spcPts val="0"/>
                        </a:spcAft>
                      </a:pPr>
                      <a:r>
                        <a:rPr lang="en-US" sz="1400">
                          <a:effectLst/>
                        </a:rPr>
                        <a:t>Justification &amp; Reasons for Postponement Application</a:t>
                      </a:r>
                      <a:endParaRPr lang="en-ZA" sz="1400">
                        <a:effectLst/>
                        <a:latin typeface="Times New Roman"/>
                        <a:ea typeface="Times New Roman"/>
                      </a:endParaRPr>
                    </a:p>
                  </a:txBody>
                  <a:tcPr marL="0" marR="0" marT="0" marB="0" anchor="ctr"/>
                </a:tc>
                <a:tc>
                  <a:txBody>
                    <a:bodyPr/>
                    <a:lstStyle/>
                    <a:p>
                      <a:pPr algn="ctr" hangingPunct="0">
                        <a:spcAft>
                          <a:spcPts val="0"/>
                        </a:spcAft>
                      </a:pPr>
                      <a:r>
                        <a:rPr lang="en-US" sz="1400">
                          <a:effectLst/>
                        </a:rPr>
                        <a:t>Decision</a:t>
                      </a:r>
                      <a:endParaRPr lang="en-ZA" sz="1400">
                        <a:effectLst/>
                        <a:latin typeface="Times New Roman"/>
                        <a:ea typeface="Times New Roman"/>
                      </a:endParaRPr>
                    </a:p>
                  </a:txBody>
                  <a:tcPr marL="0" marR="0" marT="0" marB="0"/>
                </a:tc>
              </a:tr>
              <a:tr h="941543">
                <a:tc rowSpan="5">
                  <a:txBody>
                    <a:bodyPr/>
                    <a:lstStyle/>
                    <a:p>
                      <a:pPr algn="just" hangingPunct="0">
                        <a:spcAft>
                          <a:spcPts val="0"/>
                        </a:spcAft>
                      </a:pPr>
                      <a:r>
                        <a:rPr lang="en-ZA" sz="1400" kern="1200">
                          <a:effectLst/>
                        </a:rPr>
                        <a:t>Sub-category 8.1: Thermal Treatment of Hazardous &amp; General Waste</a:t>
                      </a:r>
                      <a:endParaRPr lang="en-ZA" sz="1400">
                        <a:effectLst/>
                        <a:latin typeface="Times New Roman"/>
                        <a:ea typeface="Times New Roman"/>
                      </a:endParaRPr>
                    </a:p>
                  </a:txBody>
                  <a:tcPr marL="63522" marR="63522" marT="8823" marB="0"/>
                </a:tc>
                <a:tc rowSpan="5">
                  <a:txBody>
                    <a:bodyPr/>
                    <a:lstStyle/>
                    <a:p>
                      <a:pPr hangingPunct="0">
                        <a:spcAft>
                          <a:spcPts val="0"/>
                        </a:spcAft>
                      </a:pPr>
                      <a:r>
                        <a:rPr lang="en-ZA" sz="1400" kern="1200" dirty="0" smtClean="0">
                          <a:effectLst/>
                        </a:rPr>
                        <a:t>2015-20</a:t>
                      </a:r>
                      <a:endParaRPr lang="en-ZA" sz="1400" dirty="0">
                        <a:effectLst/>
                        <a:latin typeface="Times New Roman"/>
                        <a:ea typeface="Times New Roman"/>
                      </a:endParaRPr>
                    </a:p>
                  </a:txBody>
                  <a:tcPr marL="59405" marR="59405" marT="8823" marB="0"/>
                </a:tc>
                <a:tc>
                  <a:txBody>
                    <a:bodyPr/>
                    <a:lstStyle/>
                    <a:p>
                      <a:pPr hangingPunct="0">
                        <a:spcAft>
                          <a:spcPts val="0"/>
                        </a:spcAft>
                      </a:pPr>
                      <a:r>
                        <a:rPr lang="en-ZA" sz="1400" kern="1200">
                          <a:effectLst/>
                        </a:rPr>
                        <a:t>PM</a:t>
                      </a:r>
                      <a:endParaRPr lang="en-ZA" sz="1400">
                        <a:effectLst/>
                        <a:latin typeface="Times New Roman"/>
                        <a:ea typeface="Times New Roman"/>
                      </a:endParaRPr>
                    </a:p>
                  </a:txBody>
                  <a:tcPr marL="63522" marR="63522" marT="8823" marB="0"/>
                </a:tc>
                <a:tc rowSpan="5">
                  <a:txBody>
                    <a:bodyPr/>
                    <a:lstStyle/>
                    <a:p>
                      <a:pPr marL="342900" marR="93980" lvl="0" indent="-342900" algn="just" hangingPunct="0">
                        <a:spcAft>
                          <a:spcPts val="0"/>
                        </a:spcAft>
                        <a:buFont typeface="Symbol"/>
                        <a:buChar char=""/>
                      </a:pPr>
                      <a:r>
                        <a:rPr lang="en-US" sz="1400" kern="1200" dirty="0" smtClean="0">
                          <a:effectLst/>
                        </a:rPr>
                        <a:t>It </a:t>
                      </a:r>
                      <a:r>
                        <a:rPr lang="en-US" sz="1400" kern="1200" dirty="0">
                          <a:effectLst/>
                        </a:rPr>
                        <a:t>will take Sasol </a:t>
                      </a:r>
                      <a:r>
                        <a:rPr lang="en-US" sz="1400" kern="1200" dirty="0" err="1">
                          <a:effectLst/>
                        </a:rPr>
                        <a:t>Infrachem</a:t>
                      </a:r>
                      <a:r>
                        <a:rPr lang="en-US" sz="1400" kern="1200" dirty="0">
                          <a:effectLst/>
                        </a:rPr>
                        <a:t> to complete technical investigations, approve and fully implement the intervention needed to reduce the exit gas temperature to below 200ºC, to comply with the MES.</a:t>
                      </a:r>
                      <a:endParaRPr lang="en-ZA" sz="1400" dirty="0">
                        <a:effectLst/>
                      </a:endParaRPr>
                    </a:p>
                    <a:p>
                      <a:pPr marL="342900" marR="93980" lvl="0" indent="-342900" algn="just" hangingPunct="0">
                        <a:spcAft>
                          <a:spcPts val="0"/>
                        </a:spcAft>
                        <a:buFont typeface="Symbol"/>
                        <a:buChar char=""/>
                      </a:pPr>
                      <a:r>
                        <a:rPr lang="en-US" sz="1400" kern="1200" dirty="0">
                          <a:effectLst/>
                        </a:rPr>
                        <a:t>Mitigating risks of dioxin formation from higher exit gas temperatures</a:t>
                      </a:r>
                      <a:endParaRPr lang="en-ZA" sz="1400" dirty="0">
                        <a:effectLst/>
                      </a:endParaRPr>
                    </a:p>
                    <a:p>
                      <a:pPr marL="342900" marR="93980" lvl="0" indent="-342900" algn="just" hangingPunct="0">
                        <a:spcAft>
                          <a:spcPts val="0"/>
                        </a:spcAft>
                        <a:buFont typeface="Symbol"/>
                        <a:buChar char=""/>
                      </a:pPr>
                      <a:r>
                        <a:rPr lang="en-US" sz="1400" kern="1200" dirty="0">
                          <a:effectLst/>
                        </a:rPr>
                        <a:t>Technology options and development schedule for compliance with special arrangement for Incinerator </a:t>
                      </a:r>
                      <a:r>
                        <a:rPr lang="en-US" sz="1400" kern="1200" dirty="0" smtClean="0">
                          <a:effectLst/>
                        </a:rPr>
                        <a:t>B6990</a:t>
                      </a:r>
                      <a:endParaRPr lang="en-ZA" sz="1400" dirty="0">
                        <a:effectLst/>
                        <a:latin typeface="Times New Roman"/>
                        <a:ea typeface="Times New Roman"/>
                      </a:endParaRPr>
                    </a:p>
                  </a:txBody>
                  <a:tcPr marL="0" marR="0" marT="0" marB="0"/>
                </a:tc>
                <a:tc>
                  <a:txBody>
                    <a:bodyPr/>
                    <a:lstStyle/>
                    <a:p>
                      <a:pPr marL="86360" marR="93345" hangingPunct="0">
                        <a:spcAft>
                          <a:spcPts val="0"/>
                        </a:spcAft>
                      </a:pPr>
                      <a:r>
                        <a:rPr lang="en-US" sz="1400" kern="1200">
                          <a:effectLst/>
                        </a:rPr>
                        <a:t>Granted for PM from 2015-2018 with limit of 50</a:t>
                      </a:r>
                      <a:endParaRPr lang="en-ZA" sz="1400">
                        <a:effectLst/>
                      </a:endParaRPr>
                    </a:p>
                    <a:p>
                      <a:pPr marL="86360" marR="93345" hangingPunct="0">
                        <a:spcAft>
                          <a:spcPts val="0"/>
                        </a:spcAft>
                      </a:pPr>
                      <a:r>
                        <a:rPr lang="en-US" sz="1400" kern="1200">
                          <a:effectLst/>
                        </a:rPr>
                        <a:t> </a:t>
                      </a:r>
                      <a:endParaRPr lang="en-ZA" sz="1400">
                        <a:effectLst/>
                        <a:latin typeface="Times New Roman"/>
                        <a:ea typeface="Times New Roman"/>
                      </a:endParaRPr>
                    </a:p>
                  </a:txBody>
                  <a:tcPr marL="0" marR="0" marT="0" marB="0"/>
                </a:tc>
              </a:tr>
              <a:tr h="1067335">
                <a:tc vMerge="1">
                  <a:txBody>
                    <a:bodyPr/>
                    <a:lstStyle/>
                    <a:p>
                      <a:endParaRPr lang="en-ZA"/>
                    </a:p>
                  </a:txBody>
                  <a:tcPr/>
                </a:tc>
                <a:tc vMerge="1">
                  <a:txBody>
                    <a:bodyPr/>
                    <a:lstStyle/>
                    <a:p>
                      <a:endParaRPr lang="en-ZA"/>
                    </a:p>
                  </a:txBody>
                  <a:tcPr/>
                </a:tc>
                <a:tc>
                  <a:txBody>
                    <a:bodyPr/>
                    <a:lstStyle/>
                    <a:p>
                      <a:pPr hangingPunct="0">
                        <a:spcAft>
                          <a:spcPts val="0"/>
                        </a:spcAft>
                      </a:pPr>
                      <a:r>
                        <a:rPr lang="en-ZA" sz="1400" kern="1200">
                          <a:effectLst/>
                        </a:rPr>
                        <a:t>SO</a:t>
                      </a:r>
                      <a:r>
                        <a:rPr lang="en-ZA" sz="1400" kern="1200" baseline="-25000">
                          <a:effectLst/>
                        </a:rPr>
                        <a:t>2</a:t>
                      </a:r>
                      <a:endParaRPr lang="en-ZA" sz="1400">
                        <a:effectLst/>
                        <a:latin typeface="Times New Roman"/>
                        <a:ea typeface="Times New Roman"/>
                      </a:endParaRPr>
                    </a:p>
                  </a:txBody>
                  <a:tcPr marL="63522" marR="63522" marT="8823" marB="0"/>
                </a:tc>
                <a:tc vMerge="1">
                  <a:txBody>
                    <a:bodyPr/>
                    <a:lstStyle/>
                    <a:p>
                      <a:endParaRPr lang="en-ZA"/>
                    </a:p>
                  </a:txBody>
                  <a:tcPr/>
                </a:tc>
                <a:tc>
                  <a:txBody>
                    <a:bodyPr/>
                    <a:lstStyle/>
                    <a:p>
                      <a:pPr marL="86360" marR="93345" hangingPunct="0">
                        <a:spcAft>
                          <a:spcPts val="0"/>
                        </a:spcAft>
                      </a:pPr>
                      <a:r>
                        <a:rPr lang="en-ZA" sz="1400" kern="1200">
                          <a:effectLst/>
                        </a:rPr>
                        <a:t>Granted for SO</a:t>
                      </a:r>
                      <a:r>
                        <a:rPr lang="en-ZA" sz="1400" kern="1200" baseline="-25000">
                          <a:effectLst/>
                        </a:rPr>
                        <a:t>2</a:t>
                      </a:r>
                      <a:r>
                        <a:rPr lang="en-ZA" sz="1400" kern="1200">
                          <a:effectLst/>
                        </a:rPr>
                        <a:t> from 2015-2018 with limit of 1800</a:t>
                      </a:r>
                      <a:endParaRPr lang="en-ZA" sz="1400">
                        <a:effectLst/>
                      </a:endParaRPr>
                    </a:p>
                    <a:p>
                      <a:pPr marL="86360" marR="93345" hangingPunct="0">
                        <a:spcAft>
                          <a:spcPts val="0"/>
                        </a:spcAft>
                      </a:pPr>
                      <a:r>
                        <a:rPr lang="en-US" sz="1400" kern="1200">
                          <a:effectLst/>
                        </a:rPr>
                        <a:t> </a:t>
                      </a:r>
                      <a:endParaRPr lang="en-ZA" sz="1400">
                        <a:effectLst/>
                        <a:latin typeface="Times New Roman"/>
                        <a:ea typeface="Times New Roman"/>
                      </a:endParaRPr>
                    </a:p>
                  </a:txBody>
                  <a:tcPr marL="0" marR="0" marT="0" marB="0"/>
                </a:tc>
              </a:tr>
              <a:tr h="1067335">
                <a:tc vMerge="1">
                  <a:txBody>
                    <a:bodyPr/>
                    <a:lstStyle/>
                    <a:p>
                      <a:endParaRPr lang="en-ZA"/>
                    </a:p>
                  </a:txBody>
                  <a:tcPr/>
                </a:tc>
                <a:tc vMerge="1">
                  <a:txBody>
                    <a:bodyPr/>
                    <a:lstStyle/>
                    <a:p>
                      <a:endParaRPr lang="en-ZA"/>
                    </a:p>
                  </a:txBody>
                  <a:tcPr/>
                </a:tc>
                <a:tc>
                  <a:txBody>
                    <a:bodyPr/>
                    <a:lstStyle/>
                    <a:p>
                      <a:pPr hangingPunct="0">
                        <a:spcAft>
                          <a:spcPts val="0"/>
                        </a:spcAft>
                      </a:pPr>
                      <a:r>
                        <a:rPr lang="en-ZA" sz="1400" kern="1200">
                          <a:effectLst/>
                        </a:rPr>
                        <a:t>NO</a:t>
                      </a:r>
                      <a:r>
                        <a:rPr lang="en-ZA" sz="1400" kern="1200" baseline="-25000">
                          <a:effectLst/>
                        </a:rPr>
                        <a:t>X</a:t>
                      </a:r>
                      <a:endParaRPr lang="en-ZA" sz="1400">
                        <a:effectLst/>
                        <a:latin typeface="Times New Roman"/>
                        <a:ea typeface="Times New Roman"/>
                      </a:endParaRPr>
                    </a:p>
                  </a:txBody>
                  <a:tcPr marL="63522" marR="63522" marT="8823" marB="0"/>
                </a:tc>
                <a:tc vMerge="1">
                  <a:txBody>
                    <a:bodyPr/>
                    <a:lstStyle/>
                    <a:p>
                      <a:endParaRPr lang="en-ZA"/>
                    </a:p>
                  </a:txBody>
                  <a:tcPr/>
                </a:tc>
                <a:tc>
                  <a:txBody>
                    <a:bodyPr/>
                    <a:lstStyle/>
                    <a:p>
                      <a:pPr marL="86360" marR="93345" hangingPunct="0">
                        <a:spcAft>
                          <a:spcPts val="0"/>
                        </a:spcAft>
                      </a:pPr>
                      <a:r>
                        <a:rPr lang="en-ZA" sz="1400" kern="1200">
                          <a:effectLst/>
                        </a:rPr>
                        <a:t>Granted for NO</a:t>
                      </a:r>
                      <a:r>
                        <a:rPr lang="en-ZA" sz="1400" kern="1200" baseline="-25000">
                          <a:effectLst/>
                        </a:rPr>
                        <a:t>x</a:t>
                      </a:r>
                      <a:r>
                        <a:rPr lang="en-ZA" sz="1400" kern="1200">
                          <a:effectLst/>
                        </a:rPr>
                        <a:t> from 2015-2018 with limit of 750</a:t>
                      </a:r>
                      <a:endParaRPr lang="en-ZA" sz="1400">
                        <a:effectLst/>
                      </a:endParaRPr>
                    </a:p>
                    <a:p>
                      <a:pPr marL="86360" marR="93345" hangingPunct="0">
                        <a:spcAft>
                          <a:spcPts val="0"/>
                        </a:spcAft>
                      </a:pPr>
                      <a:r>
                        <a:rPr lang="en-US" sz="1400" kern="1200">
                          <a:effectLst/>
                        </a:rPr>
                        <a:t> </a:t>
                      </a:r>
                      <a:endParaRPr lang="en-ZA" sz="1400">
                        <a:effectLst/>
                        <a:latin typeface="Times New Roman"/>
                        <a:ea typeface="Times New Roman"/>
                      </a:endParaRPr>
                    </a:p>
                  </a:txBody>
                  <a:tcPr marL="0" marR="0" marT="0" marB="0"/>
                </a:tc>
              </a:tr>
              <a:tr h="941543">
                <a:tc vMerge="1">
                  <a:txBody>
                    <a:bodyPr/>
                    <a:lstStyle/>
                    <a:p>
                      <a:endParaRPr lang="en-ZA"/>
                    </a:p>
                  </a:txBody>
                  <a:tcPr/>
                </a:tc>
                <a:tc vMerge="1">
                  <a:txBody>
                    <a:bodyPr/>
                    <a:lstStyle/>
                    <a:p>
                      <a:endParaRPr lang="en-ZA"/>
                    </a:p>
                  </a:txBody>
                  <a:tcPr/>
                </a:tc>
                <a:tc>
                  <a:txBody>
                    <a:bodyPr/>
                    <a:lstStyle/>
                    <a:p>
                      <a:pPr hangingPunct="0">
                        <a:spcAft>
                          <a:spcPts val="0"/>
                        </a:spcAft>
                      </a:pPr>
                      <a:r>
                        <a:rPr lang="en-ZA" sz="1400" kern="1200">
                          <a:effectLst/>
                        </a:rPr>
                        <a:t>HM</a:t>
                      </a:r>
                      <a:endParaRPr lang="en-ZA" sz="1400">
                        <a:effectLst/>
                        <a:latin typeface="Times New Roman"/>
                        <a:ea typeface="Times New Roman"/>
                      </a:endParaRPr>
                    </a:p>
                  </a:txBody>
                  <a:tcPr marL="63522" marR="63522" marT="8823" marB="0"/>
                </a:tc>
                <a:tc vMerge="1">
                  <a:txBody>
                    <a:bodyPr/>
                    <a:lstStyle/>
                    <a:p>
                      <a:endParaRPr lang="en-ZA"/>
                    </a:p>
                  </a:txBody>
                  <a:tcPr/>
                </a:tc>
                <a:tc>
                  <a:txBody>
                    <a:bodyPr/>
                    <a:lstStyle/>
                    <a:p>
                      <a:pPr marL="86360" marR="93345" hangingPunct="0">
                        <a:spcAft>
                          <a:spcPts val="0"/>
                        </a:spcAft>
                      </a:pPr>
                      <a:r>
                        <a:rPr lang="en-ZA" sz="1400" kern="1200">
                          <a:effectLst/>
                        </a:rPr>
                        <a:t>Granted for HM from 2015-2018 with limit of 1</a:t>
                      </a:r>
                      <a:endParaRPr lang="en-ZA" sz="1400">
                        <a:effectLst/>
                      </a:endParaRPr>
                    </a:p>
                    <a:p>
                      <a:pPr marL="86360" marR="93345" hangingPunct="0">
                        <a:spcAft>
                          <a:spcPts val="0"/>
                        </a:spcAft>
                      </a:pPr>
                      <a:r>
                        <a:rPr lang="en-US" sz="1400" kern="1200">
                          <a:effectLst/>
                        </a:rPr>
                        <a:t> </a:t>
                      </a:r>
                      <a:endParaRPr lang="en-ZA" sz="1400">
                        <a:effectLst/>
                        <a:latin typeface="Times New Roman"/>
                        <a:ea typeface="Times New Roman"/>
                      </a:endParaRPr>
                    </a:p>
                  </a:txBody>
                  <a:tcPr marL="0" marR="0" marT="0" marB="0"/>
                </a:tc>
              </a:tr>
              <a:tr h="1067335">
                <a:tc vMerge="1">
                  <a:txBody>
                    <a:bodyPr/>
                    <a:lstStyle/>
                    <a:p>
                      <a:endParaRPr lang="en-ZA"/>
                    </a:p>
                  </a:txBody>
                  <a:tcPr/>
                </a:tc>
                <a:tc vMerge="1">
                  <a:txBody>
                    <a:bodyPr/>
                    <a:lstStyle/>
                    <a:p>
                      <a:endParaRPr lang="en-ZA"/>
                    </a:p>
                  </a:txBody>
                  <a:tcPr/>
                </a:tc>
                <a:tc>
                  <a:txBody>
                    <a:bodyPr/>
                    <a:lstStyle/>
                    <a:p>
                      <a:pPr hangingPunct="0">
                        <a:spcAft>
                          <a:spcPts val="0"/>
                        </a:spcAft>
                      </a:pPr>
                      <a:r>
                        <a:rPr lang="en-ZA" sz="1400" kern="1200">
                          <a:effectLst/>
                        </a:rPr>
                        <a:t>TOC</a:t>
                      </a:r>
                      <a:endParaRPr lang="en-ZA" sz="1400">
                        <a:effectLst/>
                        <a:latin typeface="Times New Roman"/>
                        <a:ea typeface="Times New Roman"/>
                      </a:endParaRPr>
                    </a:p>
                  </a:txBody>
                  <a:tcPr marL="63522" marR="63522" marT="8823" marB="0"/>
                </a:tc>
                <a:tc vMerge="1">
                  <a:txBody>
                    <a:bodyPr/>
                    <a:lstStyle/>
                    <a:p>
                      <a:endParaRPr lang="en-ZA"/>
                    </a:p>
                  </a:txBody>
                  <a:tcPr/>
                </a:tc>
                <a:tc>
                  <a:txBody>
                    <a:bodyPr/>
                    <a:lstStyle/>
                    <a:p>
                      <a:pPr marL="86360" marR="93345" hangingPunct="0">
                        <a:spcAft>
                          <a:spcPts val="0"/>
                        </a:spcAft>
                      </a:pPr>
                      <a:r>
                        <a:rPr lang="en-ZA" sz="1400" kern="1200" dirty="0">
                          <a:effectLst/>
                        </a:rPr>
                        <a:t>Granted for TOC from 2015-2018 with t limit of 50</a:t>
                      </a:r>
                      <a:endParaRPr lang="en-ZA" sz="1400" dirty="0">
                        <a:effectLst/>
                      </a:endParaRPr>
                    </a:p>
                    <a:p>
                      <a:pPr marL="86360" marR="93345" hangingPunct="0">
                        <a:spcAft>
                          <a:spcPts val="0"/>
                        </a:spcAft>
                      </a:pPr>
                      <a:r>
                        <a:rPr lang="en-US" sz="1400" kern="1200" dirty="0">
                          <a:effectLst/>
                        </a:rPr>
                        <a:t> </a:t>
                      </a:r>
                      <a:endParaRPr lang="en-ZA" sz="14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27449823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ZA" sz="3600" b="1" dirty="0"/>
              <a:t>I</a:t>
            </a:r>
            <a:r>
              <a:rPr lang="en-ZA" sz="3600" b="1" dirty="0" smtClean="0"/>
              <a:t>ntroduction</a:t>
            </a:r>
            <a:endParaRPr lang="en-ZA" sz="3600" b="1" dirty="0"/>
          </a:p>
        </p:txBody>
      </p:sp>
      <p:sp>
        <p:nvSpPr>
          <p:cNvPr id="6" name="Content Placeholder 2"/>
          <p:cNvSpPr>
            <a:spLocks noGrp="1"/>
          </p:cNvSpPr>
          <p:nvPr>
            <p:ph idx="1"/>
          </p:nvPr>
        </p:nvSpPr>
        <p:spPr>
          <a:xfrm>
            <a:off x="457200" y="1270000"/>
            <a:ext cx="8229600" cy="5308221"/>
          </a:xfrm>
        </p:spPr>
        <p:txBody>
          <a:bodyPr>
            <a:noAutofit/>
          </a:bodyPr>
          <a:lstStyle/>
          <a:p>
            <a:pPr algn="just"/>
            <a:r>
              <a:rPr lang="en-GB" altLang="en-US" sz="2400" dirty="0" smtClean="0"/>
              <a:t>The </a:t>
            </a:r>
            <a:r>
              <a:rPr lang="en-GB" altLang="en-US" sz="2400" dirty="0"/>
              <a:t>application for postponement must include:</a:t>
            </a:r>
            <a:endParaRPr lang="en-ZA" altLang="en-US" sz="2400" dirty="0"/>
          </a:p>
          <a:p>
            <a:pPr lvl="1" algn="just">
              <a:buFont typeface="Arial" pitchFamily="34" charset="0"/>
              <a:buChar char="•"/>
            </a:pPr>
            <a:r>
              <a:rPr lang="en-GB" sz="2400" dirty="0"/>
              <a:t>An air pollution impact </a:t>
            </a:r>
            <a:r>
              <a:rPr lang="en-GB" sz="2400" dirty="0" smtClean="0"/>
              <a:t>assessment</a:t>
            </a:r>
            <a:endParaRPr lang="en-ZA" sz="2400" dirty="0"/>
          </a:p>
          <a:p>
            <a:pPr lvl="1" algn="just">
              <a:buFont typeface="Arial" pitchFamily="34" charset="0"/>
              <a:buChar char="•"/>
            </a:pPr>
            <a:r>
              <a:rPr lang="en-GB" sz="2400" dirty="0"/>
              <a:t>A detailed justification and reasons for the application; and </a:t>
            </a:r>
            <a:endParaRPr lang="en-ZA" sz="2400" dirty="0"/>
          </a:p>
          <a:p>
            <a:pPr lvl="1" algn="just">
              <a:buFont typeface="Arial" pitchFamily="34" charset="0"/>
              <a:buChar char="•"/>
            </a:pPr>
            <a:r>
              <a:rPr lang="en-GB" sz="2400" dirty="0"/>
              <a:t>A concluded public participation process </a:t>
            </a:r>
            <a:endParaRPr lang="en-GB" sz="2400" dirty="0" smtClean="0"/>
          </a:p>
          <a:p>
            <a:pPr lvl="0" algn="just"/>
            <a:r>
              <a:rPr lang="en-GB" sz="2400" dirty="0" smtClean="0"/>
              <a:t>The </a:t>
            </a:r>
            <a:r>
              <a:rPr lang="en-GB" sz="2400" dirty="0"/>
              <a:t>National Air Quality Officer (NAQO), with the </a:t>
            </a:r>
            <a:r>
              <a:rPr lang="en-GB" sz="2400" dirty="0">
                <a:solidFill>
                  <a:srgbClr val="0070C0"/>
                </a:solidFill>
              </a:rPr>
              <a:t>concurrence</a:t>
            </a:r>
            <a:r>
              <a:rPr lang="en-GB" sz="2400" dirty="0"/>
              <a:t> of the Licensing Authority </a:t>
            </a:r>
            <a:endParaRPr lang="en-GB" sz="2400" dirty="0" smtClean="0"/>
          </a:p>
          <a:p>
            <a:pPr lvl="1" algn="just">
              <a:buFont typeface="Arial" pitchFamily="34" charset="0"/>
              <a:buChar char="•"/>
            </a:pPr>
            <a:r>
              <a:rPr lang="en-GB" sz="2400" dirty="0"/>
              <a:t>M</a:t>
            </a:r>
            <a:r>
              <a:rPr lang="en-GB" sz="2400" dirty="0" smtClean="0"/>
              <a:t>ay </a:t>
            </a:r>
            <a:r>
              <a:rPr lang="en-GB" sz="2400" dirty="0"/>
              <a:t>grant a postponement of the compliance </a:t>
            </a:r>
            <a:r>
              <a:rPr lang="en-GB" sz="2400" dirty="0" smtClean="0"/>
              <a:t>timeframes </a:t>
            </a:r>
            <a:r>
              <a:rPr lang="en-GB" sz="2400" dirty="0"/>
              <a:t>for an existing plant for a period, not exceeding 5 years per postponement</a:t>
            </a:r>
            <a:endParaRPr lang="en-GB" altLang="en-US" sz="2400" dirty="0"/>
          </a:p>
          <a:p>
            <a:pPr lvl="1" algn="just">
              <a:buFont typeface="Arial" pitchFamily="34" charset="0"/>
              <a:buChar char="•"/>
            </a:pPr>
            <a:r>
              <a:rPr lang="en-GB" sz="2400" dirty="0" smtClean="0"/>
              <a:t>From </a:t>
            </a:r>
            <a:r>
              <a:rPr lang="en-GB" sz="2400" dirty="0"/>
              <a:t>time to time review any postponement granted, should ambient air quality conditions in the affected area of the plant not conform to ambient air quality standards; </a:t>
            </a:r>
            <a:endParaRPr lang="en-ZA" sz="2400" dirty="0"/>
          </a:p>
        </p:txBody>
      </p:sp>
    </p:spTree>
    <p:extLst>
      <p:ext uri="{BB962C8B-B14F-4D97-AF65-F5344CB8AC3E}">
        <p14:creationId xmlns:p14="http://schemas.microsoft.com/office/powerpoint/2010/main" xmlns="" val="1809958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8248649" cy="668740"/>
          </a:xfrm>
        </p:spPr>
        <p:txBody>
          <a:bodyPr/>
          <a:lstStyle/>
          <a:p>
            <a:r>
              <a:rPr lang="en-ZA" sz="2800" b="1" dirty="0" smtClean="0">
                <a:solidFill>
                  <a:schemeClr val="bg1"/>
                </a:solidFill>
              </a:rPr>
              <a:t>SASOL </a:t>
            </a:r>
            <a:r>
              <a:rPr lang="en-ZA" sz="2800" b="1" dirty="0" err="1" smtClean="0">
                <a:solidFill>
                  <a:schemeClr val="bg1"/>
                </a:solidFill>
              </a:rPr>
              <a:t>Infrachem</a:t>
            </a:r>
            <a:r>
              <a:rPr lang="en-ZA" sz="2800" b="1" dirty="0" smtClean="0">
                <a:solidFill>
                  <a:schemeClr val="bg1"/>
                </a:solidFill>
              </a:rPr>
              <a:t>, </a:t>
            </a:r>
            <a:r>
              <a:rPr lang="en-ZA" sz="2800" b="1" dirty="0" err="1" smtClean="0">
                <a:solidFill>
                  <a:schemeClr val="bg1"/>
                </a:solidFill>
              </a:rPr>
              <a:t>Fezile</a:t>
            </a:r>
            <a:r>
              <a:rPr lang="en-ZA" sz="2800" b="1" dirty="0" smtClean="0">
                <a:solidFill>
                  <a:schemeClr val="bg1"/>
                </a:solidFill>
              </a:rPr>
              <a:t> </a:t>
            </a:r>
            <a:r>
              <a:rPr lang="en-ZA" sz="2800" b="1" dirty="0" err="1" smtClean="0">
                <a:solidFill>
                  <a:schemeClr val="bg1"/>
                </a:solidFill>
              </a:rPr>
              <a:t>Dabi</a:t>
            </a:r>
            <a:r>
              <a:rPr lang="en-ZA" sz="2800" b="1" dirty="0" smtClean="0">
                <a:solidFill>
                  <a:schemeClr val="bg1"/>
                </a:solidFill>
              </a:rPr>
              <a:t> DM </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10630529"/>
              </p:ext>
            </p:extLst>
          </p:nvPr>
        </p:nvGraphicFramePr>
        <p:xfrm>
          <a:off x="29688" y="846915"/>
          <a:ext cx="9114311" cy="6043936"/>
        </p:xfrm>
        <a:graphic>
          <a:graphicData uri="http://schemas.openxmlformats.org/drawingml/2006/table">
            <a:tbl>
              <a:tblPr firstRow="1" firstCol="1" bandRow="1">
                <a:tableStyleId>{BC89EF96-8CEA-46FF-86C4-4CE0E7609802}</a:tableStyleId>
              </a:tblPr>
              <a:tblGrid>
                <a:gridCol w="1342706"/>
                <a:gridCol w="1232084"/>
                <a:gridCol w="710818"/>
                <a:gridCol w="617274"/>
                <a:gridCol w="5211429"/>
              </a:tblGrid>
              <a:tr h="481694">
                <a:tc>
                  <a:txBody>
                    <a:bodyPr/>
                    <a:lstStyle/>
                    <a:p>
                      <a:pPr algn="just" hangingPunct="0">
                        <a:spcAft>
                          <a:spcPts val="0"/>
                        </a:spcAft>
                      </a:pPr>
                      <a:r>
                        <a:rPr lang="en-ZA" sz="1400" dirty="0" smtClean="0">
                          <a:effectLst/>
                        </a:rPr>
                        <a:t>Category</a:t>
                      </a:r>
                      <a:endParaRPr lang="en-ZA" sz="1400" dirty="0">
                        <a:effectLst/>
                        <a:latin typeface="+mn-lt"/>
                        <a:ea typeface="Times New Roman"/>
                      </a:endParaRPr>
                    </a:p>
                  </a:txBody>
                  <a:tcPr marL="20573" marR="20573" marT="2857" marB="0"/>
                </a:tc>
                <a:tc>
                  <a:txBody>
                    <a:bodyPr/>
                    <a:lstStyle/>
                    <a:p>
                      <a:pPr hangingPunct="0">
                        <a:spcAft>
                          <a:spcPts val="0"/>
                        </a:spcAft>
                      </a:pPr>
                      <a:r>
                        <a:rPr lang="en-ZA" sz="1400" dirty="0" smtClean="0">
                          <a:effectLst/>
                        </a:rPr>
                        <a:t>Period sought</a:t>
                      </a:r>
                      <a:endParaRPr lang="en-ZA" sz="1400" dirty="0">
                        <a:effectLst/>
                        <a:latin typeface="+mn-lt"/>
                        <a:ea typeface="Times New Roman"/>
                      </a:endParaRPr>
                    </a:p>
                  </a:txBody>
                  <a:tcPr marL="19239" marR="19239" marT="2857" marB="0"/>
                </a:tc>
                <a:tc>
                  <a:txBody>
                    <a:bodyPr/>
                    <a:lstStyle/>
                    <a:p>
                      <a:pPr hangingPunct="0">
                        <a:spcAft>
                          <a:spcPts val="0"/>
                        </a:spcAft>
                      </a:pPr>
                      <a:r>
                        <a:rPr lang="en-ZA" sz="1400" dirty="0" smtClean="0">
                          <a:effectLst/>
                        </a:rPr>
                        <a:t>Pollutants</a:t>
                      </a:r>
                      <a:endParaRPr lang="en-ZA" sz="1400" dirty="0">
                        <a:effectLst/>
                        <a:latin typeface="+mn-lt"/>
                        <a:ea typeface="Times New Roman"/>
                      </a:endParaRPr>
                    </a:p>
                  </a:txBody>
                  <a:tcPr marL="20573" marR="20573" marT="2857" marB="0"/>
                </a:tc>
                <a:tc>
                  <a:txBody>
                    <a:bodyPr/>
                    <a:lstStyle/>
                    <a:p>
                      <a:pPr hangingPunct="0">
                        <a:spcAft>
                          <a:spcPts val="0"/>
                        </a:spcAft>
                      </a:pPr>
                      <a:endParaRPr lang="en-ZA" sz="1400" dirty="0">
                        <a:effectLst/>
                        <a:latin typeface="+mn-lt"/>
                        <a:ea typeface="Times New Roman"/>
                      </a:endParaRPr>
                    </a:p>
                  </a:txBody>
                  <a:tcPr marL="0" marR="0" marT="0" marB="0"/>
                </a:tc>
                <a:tc>
                  <a:txBody>
                    <a:bodyPr/>
                    <a:lstStyle/>
                    <a:p>
                      <a:pPr marL="86360" marR="93345" hangingPunct="0">
                        <a:spcAft>
                          <a:spcPts val="0"/>
                        </a:spcAft>
                      </a:pPr>
                      <a:r>
                        <a:rPr lang="en-ZA" sz="1400" dirty="0" smtClean="0">
                          <a:effectLst/>
                        </a:rPr>
                        <a:t>Decision</a:t>
                      </a:r>
                      <a:endParaRPr lang="en-ZA" sz="1400" dirty="0">
                        <a:effectLst/>
                        <a:latin typeface="+mn-lt"/>
                        <a:ea typeface="Times New Roman"/>
                      </a:endParaRPr>
                    </a:p>
                  </a:txBody>
                  <a:tcPr marL="0" marR="0" marT="0" marB="0"/>
                </a:tc>
              </a:tr>
              <a:tr h="743558">
                <a:tc rowSpan="7">
                  <a:txBody>
                    <a:bodyPr/>
                    <a:lstStyle/>
                    <a:p>
                      <a:pPr algn="just" hangingPunct="0">
                        <a:spcAft>
                          <a:spcPts val="0"/>
                        </a:spcAft>
                      </a:pPr>
                      <a:r>
                        <a:rPr lang="en-ZA" sz="1400" kern="1200" dirty="0">
                          <a:effectLst/>
                        </a:rPr>
                        <a:t>Sub-category 8.1: Thermal Treatment of Hazardous &amp; General Waste</a:t>
                      </a:r>
                      <a:endParaRPr lang="en-ZA" sz="1400" dirty="0">
                        <a:effectLst/>
                        <a:latin typeface="+mn-lt"/>
                        <a:ea typeface="Times New Roman"/>
                      </a:endParaRPr>
                    </a:p>
                  </a:txBody>
                  <a:tcPr marL="20573" marR="20573" marT="2857" marB="0"/>
                </a:tc>
                <a:tc rowSpan="7">
                  <a:txBody>
                    <a:bodyPr/>
                    <a:lstStyle/>
                    <a:p>
                      <a:pPr hangingPunct="0">
                        <a:spcAft>
                          <a:spcPts val="0"/>
                        </a:spcAft>
                      </a:pPr>
                      <a:r>
                        <a:rPr lang="en-ZA" sz="1400" kern="1200" dirty="0" smtClean="0">
                          <a:effectLst/>
                        </a:rPr>
                        <a:t>2015-20</a:t>
                      </a:r>
                      <a:endParaRPr lang="en-ZA" sz="1400" dirty="0">
                        <a:effectLst/>
                        <a:latin typeface="+mn-lt"/>
                        <a:ea typeface="Times New Roman"/>
                      </a:endParaRPr>
                    </a:p>
                  </a:txBody>
                  <a:tcPr marL="19239" marR="19239" marT="2857" marB="0"/>
                </a:tc>
                <a:tc>
                  <a:txBody>
                    <a:bodyPr/>
                    <a:lstStyle/>
                    <a:p>
                      <a:pPr hangingPunct="0">
                        <a:spcAft>
                          <a:spcPts val="0"/>
                        </a:spcAft>
                      </a:pPr>
                      <a:r>
                        <a:rPr lang="en-ZA" sz="1400" kern="1200" dirty="0">
                          <a:effectLst/>
                        </a:rPr>
                        <a:t>PM</a:t>
                      </a:r>
                      <a:endParaRPr lang="en-ZA" sz="1400" dirty="0">
                        <a:effectLst/>
                        <a:latin typeface="+mn-lt"/>
                        <a:ea typeface="Times New Roman"/>
                      </a:endParaRPr>
                    </a:p>
                  </a:txBody>
                  <a:tcPr marL="20573" marR="20573" marT="2857" marB="0"/>
                </a:tc>
                <a:tc rowSpan="7">
                  <a:txBody>
                    <a:bodyPr/>
                    <a:lstStyle/>
                    <a:p>
                      <a:pPr hangingPunct="0">
                        <a:spcAft>
                          <a:spcPts val="0"/>
                        </a:spcAft>
                      </a:pPr>
                      <a:r>
                        <a:rPr lang="en-ZA" sz="1400" kern="1200" dirty="0">
                          <a:effectLst/>
                        </a:rPr>
                        <a:t> </a:t>
                      </a:r>
                      <a:endParaRPr lang="en-ZA" sz="1400" dirty="0">
                        <a:effectLst/>
                        <a:latin typeface="+mn-lt"/>
                        <a:ea typeface="Times New Roman"/>
                      </a:endParaRPr>
                    </a:p>
                  </a:txBody>
                  <a:tcPr marL="0" marR="0" marT="0" marB="0"/>
                </a:tc>
                <a:tc>
                  <a:txBody>
                    <a:bodyPr/>
                    <a:lstStyle/>
                    <a:p>
                      <a:pPr marL="86360" marR="93345" hangingPunct="0">
                        <a:spcAft>
                          <a:spcPts val="0"/>
                        </a:spcAft>
                      </a:pPr>
                      <a:r>
                        <a:rPr lang="en-ZA" sz="1400" kern="1200" dirty="0">
                          <a:effectLst/>
                        </a:rPr>
                        <a:t>Granted from 01 April 2015-31 March 2018 for the facility to use alternative emission monitoring methods (opacity &amp; camera surveillance)</a:t>
                      </a:r>
                      <a:endParaRPr lang="en-ZA" sz="1400" dirty="0">
                        <a:effectLst/>
                      </a:endParaRPr>
                    </a:p>
                    <a:p>
                      <a:pPr marL="86360" marR="93345" hangingPunct="0">
                        <a:spcAft>
                          <a:spcPts val="0"/>
                        </a:spcAft>
                      </a:pPr>
                      <a:r>
                        <a:rPr lang="en-ZA" sz="1400" kern="1200" dirty="0">
                          <a:effectLst/>
                        </a:rPr>
                        <a:t> </a:t>
                      </a:r>
                      <a:endParaRPr lang="en-ZA" sz="1400" dirty="0">
                        <a:effectLst/>
                        <a:latin typeface="+mn-lt"/>
                        <a:ea typeface="Times New Roman"/>
                      </a:endParaRPr>
                    </a:p>
                  </a:txBody>
                  <a:tcPr marL="0" marR="0" marT="0" marB="0"/>
                </a:tc>
              </a:tr>
              <a:tr h="371779">
                <a:tc vMerge="1">
                  <a:txBody>
                    <a:bodyPr/>
                    <a:lstStyle/>
                    <a:p>
                      <a:endParaRPr lang="en-ZA"/>
                    </a:p>
                  </a:txBody>
                  <a:tcPr/>
                </a:tc>
                <a:tc vMerge="1">
                  <a:txBody>
                    <a:bodyPr/>
                    <a:lstStyle/>
                    <a:p>
                      <a:endParaRPr lang="en-ZA"/>
                    </a:p>
                  </a:txBody>
                  <a:tcPr/>
                </a:tc>
                <a:tc>
                  <a:txBody>
                    <a:bodyPr/>
                    <a:lstStyle/>
                    <a:p>
                      <a:pPr algn="just" hangingPunct="0"/>
                      <a:r>
                        <a:rPr lang="en-ZA" sz="1400" kern="1200" dirty="0">
                          <a:effectLst/>
                        </a:rPr>
                        <a:t>NOx</a:t>
                      </a:r>
                      <a:endParaRPr lang="en-ZA" sz="1400" dirty="0">
                        <a:effectLst/>
                        <a:latin typeface="+mn-lt"/>
                        <a:ea typeface="Times New Roman"/>
                      </a:endParaRPr>
                    </a:p>
                  </a:txBody>
                  <a:tcPr marL="20573" marR="20573" marT="2857" marB="0"/>
                </a:tc>
                <a:tc vMerge="1">
                  <a:txBody>
                    <a:bodyPr/>
                    <a:lstStyle/>
                    <a:p>
                      <a:endParaRPr lang="en-ZA"/>
                    </a:p>
                  </a:txBody>
                  <a:tcPr/>
                </a:tc>
                <a:tc>
                  <a:txBody>
                    <a:bodyPr/>
                    <a:lstStyle/>
                    <a:p>
                      <a:pPr marL="86360" marR="93345" hangingPunct="0">
                        <a:spcAft>
                          <a:spcPts val="0"/>
                        </a:spcAft>
                      </a:pPr>
                      <a:r>
                        <a:rPr lang="en-ZA" sz="1400" kern="1200" dirty="0">
                          <a:effectLst/>
                        </a:rPr>
                        <a:t>Granted for NO</a:t>
                      </a:r>
                      <a:r>
                        <a:rPr lang="en-ZA" sz="1400" kern="1200" baseline="-25000" dirty="0">
                          <a:effectLst/>
                        </a:rPr>
                        <a:t>x</a:t>
                      </a:r>
                      <a:r>
                        <a:rPr lang="en-ZA" sz="1400" kern="1200" dirty="0">
                          <a:effectLst/>
                        </a:rPr>
                        <a:t> from 2015-2018 </a:t>
                      </a:r>
                      <a:r>
                        <a:rPr lang="en-ZA" sz="1400" kern="1200" dirty="0" err="1">
                          <a:effectLst/>
                        </a:rPr>
                        <a:t>wt</a:t>
                      </a:r>
                      <a:r>
                        <a:rPr lang="en-ZA" sz="1400" kern="1200" dirty="0">
                          <a:effectLst/>
                        </a:rPr>
                        <a:t> limit of 360</a:t>
                      </a:r>
                      <a:endParaRPr lang="en-ZA" sz="1400" dirty="0">
                        <a:effectLst/>
                      </a:endParaRPr>
                    </a:p>
                    <a:p>
                      <a:pPr marL="86360" marR="93345" hangingPunct="0">
                        <a:spcAft>
                          <a:spcPts val="0"/>
                        </a:spcAft>
                      </a:pPr>
                      <a:r>
                        <a:rPr lang="en-ZA" sz="1400" kern="1200" dirty="0">
                          <a:effectLst/>
                        </a:rPr>
                        <a:t> </a:t>
                      </a:r>
                      <a:endParaRPr lang="en-ZA" sz="1400" dirty="0">
                        <a:effectLst/>
                        <a:latin typeface="+mn-lt"/>
                        <a:ea typeface="Times New Roman"/>
                      </a:endParaRPr>
                    </a:p>
                  </a:txBody>
                  <a:tcPr marL="0" marR="0" marT="0" marB="0"/>
                </a:tc>
              </a:tr>
              <a:tr h="371779">
                <a:tc vMerge="1">
                  <a:txBody>
                    <a:bodyPr/>
                    <a:lstStyle/>
                    <a:p>
                      <a:endParaRPr lang="en-ZA"/>
                    </a:p>
                  </a:txBody>
                  <a:tcPr/>
                </a:tc>
                <a:tc vMerge="1">
                  <a:txBody>
                    <a:bodyPr/>
                    <a:lstStyle/>
                    <a:p>
                      <a:endParaRPr lang="en-ZA"/>
                    </a:p>
                  </a:txBody>
                  <a:tcPr/>
                </a:tc>
                <a:tc>
                  <a:txBody>
                    <a:bodyPr/>
                    <a:lstStyle/>
                    <a:p>
                      <a:pPr hangingPunct="0">
                        <a:spcAft>
                          <a:spcPts val="0"/>
                        </a:spcAft>
                      </a:pPr>
                      <a:r>
                        <a:rPr lang="en-ZA" sz="1400" kern="1200" dirty="0">
                          <a:effectLst/>
                        </a:rPr>
                        <a:t>HF</a:t>
                      </a:r>
                      <a:endParaRPr lang="en-ZA" sz="1400" dirty="0">
                        <a:effectLst/>
                        <a:latin typeface="+mn-lt"/>
                        <a:ea typeface="Times New Roman"/>
                      </a:endParaRPr>
                    </a:p>
                  </a:txBody>
                  <a:tcPr marL="20573" marR="20573" marT="2857" marB="0"/>
                </a:tc>
                <a:tc vMerge="1">
                  <a:txBody>
                    <a:bodyPr/>
                    <a:lstStyle/>
                    <a:p>
                      <a:endParaRPr lang="en-ZA"/>
                    </a:p>
                  </a:txBody>
                  <a:tcPr/>
                </a:tc>
                <a:tc>
                  <a:txBody>
                    <a:bodyPr/>
                    <a:lstStyle/>
                    <a:p>
                      <a:pPr marL="86360" marR="93345" hangingPunct="0">
                        <a:spcAft>
                          <a:spcPts val="0"/>
                        </a:spcAft>
                      </a:pPr>
                      <a:r>
                        <a:rPr lang="en-ZA" sz="1400" kern="1200" dirty="0">
                          <a:effectLst/>
                        </a:rPr>
                        <a:t>Granted for HF from 2015-2018 </a:t>
                      </a:r>
                      <a:r>
                        <a:rPr lang="en-ZA" sz="1400" kern="1200" dirty="0" err="1">
                          <a:effectLst/>
                        </a:rPr>
                        <a:t>wt</a:t>
                      </a:r>
                      <a:r>
                        <a:rPr lang="en-ZA" sz="1400" kern="1200" dirty="0">
                          <a:effectLst/>
                        </a:rPr>
                        <a:t> limit of 1.5</a:t>
                      </a:r>
                      <a:endParaRPr lang="en-ZA" sz="1400" dirty="0">
                        <a:effectLst/>
                      </a:endParaRPr>
                    </a:p>
                    <a:p>
                      <a:pPr marL="86360" marR="93345" hangingPunct="0">
                        <a:spcAft>
                          <a:spcPts val="0"/>
                        </a:spcAft>
                      </a:pPr>
                      <a:r>
                        <a:rPr lang="en-ZA" sz="1400" kern="1200" dirty="0">
                          <a:effectLst/>
                        </a:rPr>
                        <a:t> </a:t>
                      </a:r>
                      <a:endParaRPr lang="en-ZA" sz="1400" dirty="0">
                        <a:effectLst/>
                        <a:latin typeface="+mn-lt"/>
                        <a:ea typeface="Times New Roman"/>
                      </a:endParaRPr>
                    </a:p>
                  </a:txBody>
                  <a:tcPr marL="0" marR="0" marT="0" marB="0"/>
                </a:tc>
              </a:tr>
              <a:tr h="743558">
                <a:tc vMerge="1">
                  <a:txBody>
                    <a:bodyPr/>
                    <a:lstStyle/>
                    <a:p>
                      <a:endParaRPr lang="en-ZA"/>
                    </a:p>
                  </a:txBody>
                  <a:tcPr/>
                </a:tc>
                <a:tc vMerge="1">
                  <a:txBody>
                    <a:bodyPr/>
                    <a:lstStyle/>
                    <a:p>
                      <a:endParaRPr lang="en-ZA"/>
                    </a:p>
                  </a:txBody>
                  <a:tcPr/>
                </a:tc>
                <a:tc>
                  <a:txBody>
                    <a:bodyPr/>
                    <a:lstStyle/>
                    <a:p>
                      <a:pPr hangingPunct="0">
                        <a:spcAft>
                          <a:spcPts val="0"/>
                        </a:spcAft>
                      </a:pPr>
                      <a:r>
                        <a:rPr lang="en-ZA" sz="1400" kern="1200" dirty="0">
                          <a:effectLst/>
                        </a:rPr>
                        <a:t>HM</a:t>
                      </a:r>
                      <a:endParaRPr lang="en-ZA" sz="1400" dirty="0">
                        <a:effectLst/>
                        <a:latin typeface="+mn-lt"/>
                        <a:ea typeface="Times New Roman"/>
                      </a:endParaRPr>
                    </a:p>
                  </a:txBody>
                  <a:tcPr marL="20573" marR="20573" marT="2857" marB="0"/>
                </a:tc>
                <a:tc vMerge="1">
                  <a:txBody>
                    <a:bodyPr/>
                    <a:lstStyle/>
                    <a:p>
                      <a:endParaRPr lang="en-ZA"/>
                    </a:p>
                  </a:txBody>
                  <a:tcPr/>
                </a:tc>
                <a:tc>
                  <a:txBody>
                    <a:bodyPr/>
                    <a:lstStyle/>
                    <a:p>
                      <a:pPr marL="86360" marR="93345" algn="just" hangingPunct="0">
                        <a:spcAft>
                          <a:spcPts val="0"/>
                        </a:spcAft>
                      </a:pPr>
                      <a:r>
                        <a:rPr lang="en-ZA" sz="1400" kern="1200" dirty="0">
                          <a:effectLst/>
                        </a:rPr>
                        <a:t>Granted from 01 April 2015-31 March 2018 for the facility to use alternative emission monitoring methods (opacity &amp; camera surveillance).The facility is required to undertake emission measurement and report by 31 March </a:t>
                      </a:r>
                      <a:r>
                        <a:rPr lang="en-ZA" sz="1400" kern="1200" dirty="0" smtClean="0">
                          <a:effectLst/>
                        </a:rPr>
                        <a:t>2018</a:t>
                      </a:r>
                      <a:endParaRPr lang="en-ZA" sz="1400" dirty="0">
                        <a:effectLst/>
                        <a:latin typeface="+mn-lt"/>
                        <a:ea typeface="Times New Roman"/>
                      </a:endParaRPr>
                    </a:p>
                  </a:txBody>
                  <a:tcPr marL="0" marR="0" marT="0" marB="0"/>
                </a:tc>
              </a:tr>
              <a:tr h="929447">
                <a:tc vMerge="1">
                  <a:txBody>
                    <a:bodyPr/>
                    <a:lstStyle/>
                    <a:p>
                      <a:endParaRPr lang="en-ZA"/>
                    </a:p>
                  </a:txBody>
                  <a:tcPr/>
                </a:tc>
                <a:tc vMerge="1">
                  <a:txBody>
                    <a:bodyPr/>
                    <a:lstStyle/>
                    <a:p>
                      <a:endParaRPr lang="en-ZA"/>
                    </a:p>
                  </a:txBody>
                  <a:tcPr/>
                </a:tc>
                <a:tc>
                  <a:txBody>
                    <a:bodyPr/>
                    <a:lstStyle/>
                    <a:p>
                      <a:pPr hangingPunct="0">
                        <a:spcAft>
                          <a:spcPts val="0"/>
                        </a:spcAft>
                      </a:pPr>
                      <a:r>
                        <a:rPr lang="en-ZA" sz="1400" kern="1200" dirty="0">
                          <a:effectLst/>
                        </a:rPr>
                        <a:t>Hg</a:t>
                      </a:r>
                      <a:endParaRPr lang="en-ZA" sz="1400" dirty="0">
                        <a:effectLst/>
                        <a:latin typeface="+mn-lt"/>
                        <a:ea typeface="Times New Roman"/>
                      </a:endParaRPr>
                    </a:p>
                  </a:txBody>
                  <a:tcPr marL="20573" marR="20573" marT="2857" marB="0"/>
                </a:tc>
                <a:tc vMerge="1">
                  <a:txBody>
                    <a:bodyPr/>
                    <a:lstStyle/>
                    <a:p>
                      <a:endParaRPr lang="en-ZA"/>
                    </a:p>
                  </a:txBody>
                  <a:tcPr/>
                </a:tc>
                <a:tc>
                  <a:txBody>
                    <a:bodyPr/>
                    <a:lstStyle/>
                    <a:p>
                      <a:pPr marL="86360" hangingPunct="0">
                        <a:spcAft>
                          <a:spcPts val="0"/>
                        </a:spcAft>
                      </a:pPr>
                      <a:r>
                        <a:rPr lang="en-ZA" sz="1400" kern="1200" dirty="0">
                          <a:effectLst/>
                        </a:rPr>
                        <a:t>Granted from 01 April 2015-31 March 2018 for the facility to use alternative emission monitoring methods (feed stream analysis). The facility is required to undertake emission measurement and report by 31 March 2018</a:t>
                      </a:r>
                      <a:endParaRPr lang="en-ZA" sz="1400" dirty="0">
                        <a:effectLst/>
                      </a:endParaRPr>
                    </a:p>
                    <a:p>
                      <a:pPr marL="86360" hangingPunct="0">
                        <a:spcAft>
                          <a:spcPts val="0"/>
                        </a:spcAft>
                      </a:pPr>
                      <a:r>
                        <a:rPr lang="en-ZA" sz="1400" kern="1200" dirty="0">
                          <a:effectLst/>
                        </a:rPr>
                        <a:t> </a:t>
                      </a:r>
                      <a:endParaRPr lang="en-ZA" sz="1400" dirty="0">
                        <a:effectLst/>
                        <a:latin typeface="+mn-lt"/>
                        <a:ea typeface="Times New Roman"/>
                      </a:endParaRPr>
                    </a:p>
                  </a:txBody>
                  <a:tcPr marL="0" marR="0" marT="0" marB="0"/>
                </a:tc>
              </a:tr>
              <a:tr h="929447">
                <a:tc vMerge="1">
                  <a:txBody>
                    <a:bodyPr/>
                    <a:lstStyle/>
                    <a:p>
                      <a:endParaRPr lang="en-ZA"/>
                    </a:p>
                  </a:txBody>
                  <a:tcPr/>
                </a:tc>
                <a:tc vMerge="1">
                  <a:txBody>
                    <a:bodyPr/>
                    <a:lstStyle/>
                    <a:p>
                      <a:endParaRPr lang="en-ZA"/>
                    </a:p>
                  </a:txBody>
                  <a:tcPr/>
                </a:tc>
                <a:tc>
                  <a:txBody>
                    <a:bodyPr/>
                    <a:lstStyle/>
                    <a:p>
                      <a:pPr hangingPunct="0">
                        <a:spcAft>
                          <a:spcPts val="0"/>
                        </a:spcAft>
                      </a:pPr>
                      <a:r>
                        <a:rPr lang="en-ZA" sz="1400" kern="1200" dirty="0">
                          <a:effectLst/>
                        </a:rPr>
                        <a:t>Cd &amp; </a:t>
                      </a:r>
                      <a:r>
                        <a:rPr lang="en-ZA" sz="1400" kern="1200" dirty="0" err="1">
                          <a:effectLst/>
                        </a:rPr>
                        <a:t>Tl</a:t>
                      </a:r>
                      <a:endParaRPr lang="en-ZA" sz="1400" dirty="0">
                        <a:effectLst/>
                        <a:latin typeface="+mn-lt"/>
                        <a:ea typeface="Times New Roman"/>
                      </a:endParaRPr>
                    </a:p>
                  </a:txBody>
                  <a:tcPr marL="20573" marR="20573" marT="2857" marB="0"/>
                </a:tc>
                <a:tc vMerge="1">
                  <a:txBody>
                    <a:bodyPr/>
                    <a:lstStyle/>
                    <a:p>
                      <a:endParaRPr lang="en-ZA"/>
                    </a:p>
                  </a:txBody>
                  <a:tcPr/>
                </a:tc>
                <a:tc>
                  <a:txBody>
                    <a:bodyPr/>
                    <a:lstStyle/>
                    <a:p>
                      <a:pPr marL="86360" hangingPunct="0">
                        <a:spcAft>
                          <a:spcPts val="0"/>
                        </a:spcAft>
                      </a:pPr>
                      <a:r>
                        <a:rPr lang="en-ZA" sz="1400" kern="1200" dirty="0">
                          <a:effectLst/>
                        </a:rPr>
                        <a:t>Granted from 01 April 2015-31 March 2018 for the facility to use alternative emission monitoring methods (opacity &amp; camera surveillance).The facility is required to undertake emission measurement and report quarterly until 31 March 2018</a:t>
                      </a:r>
                      <a:endParaRPr lang="en-ZA" sz="1400" dirty="0">
                        <a:effectLst/>
                      </a:endParaRPr>
                    </a:p>
                    <a:p>
                      <a:pPr marL="86360" hangingPunct="0">
                        <a:spcAft>
                          <a:spcPts val="0"/>
                        </a:spcAft>
                      </a:pPr>
                      <a:r>
                        <a:rPr lang="en-ZA" sz="1400" kern="1200" dirty="0">
                          <a:effectLst/>
                        </a:rPr>
                        <a:t> </a:t>
                      </a:r>
                      <a:endParaRPr lang="en-ZA" sz="1400" dirty="0">
                        <a:effectLst/>
                        <a:latin typeface="+mn-lt"/>
                        <a:ea typeface="Times New Roman"/>
                      </a:endParaRPr>
                    </a:p>
                  </a:txBody>
                  <a:tcPr marL="0" marR="0" marT="0" marB="0"/>
                </a:tc>
              </a:tr>
              <a:tr h="868322">
                <a:tc vMerge="1">
                  <a:txBody>
                    <a:bodyPr/>
                    <a:lstStyle/>
                    <a:p>
                      <a:endParaRPr lang="en-ZA"/>
                    </a:p>
                  </a:txBody>
                  <a:tcPr/>
                </a:tc>
                <a:tc vMerge="1">
                  <a:txBody>
                    <a:bodyPr/>
                    <a:lstStyle/>
                    <a:p>
                      <a:endParaRPr lang="en-ZA"/>
                    </a:p>
                  </a:txBody>
                  <a:tcPr/>
                </a:tc>
                <a:tc>
                  <a:txBody>
                    <a:bodyPr/>
                    <a:lstStyle/>
                    <a:p>
                      <a:pPr hangingPunct="0">
                        <a:spcAft>
                          <a:spcPts val="0"/>
                        </a:spcAft>
                      </a:pPr>
                      <a:r>
                        <a:rPr lang="en-ZA" sz="1400" kern="1200" dirty="0">
                          <a:effectLst/>
                        </a:rPr>
                        <a:t>TOC</a:t>
                      </a:r>
                      <a:endParaRPr lang="en-ZA" sz="1400" dirty="0">
                        <a:effectLst/>
                        <a:latin typeface="+mn-lt"/>
                        <a:ea typeface="Times New Roman"/>
                      </a:endParaRPr>
                    </a:p>
                  </a:txBody>
                  <a:tcPr marL="20573" marR="20573" marT="2857" marB="0"/>
                </a:tc>
                <a:tc vMerge="1">
                  <a:txBody>
                    <a:bodyPr/>
                    <a:lstStyle/>
                    <a:p>
                      <a:endParaRPr lang="en-ZA"/>
                    </a:p>
                  </a:txBody>
                  <a:tcPr/>
                </a:tc>
                <a:tc>
                  <a:txBody>
                    <a:bodyPr/>
                    <a:lstStyle/>
                    <a:p>
                      <a:pPr marL="86360" hangingPunct="0">
                        <a:spcAft>
                          <a:spcPts val="0"/>
                        </a:spcAft>
                      </a:pPr>
                      <a:r>
                        <a:rPr lang="en-ZA" sz="1400" kern="1200" dirty="0">
                          <a:effectLst/>
                        </a:rPr>
                        <a:t>Granted for TOC from 2015-2018 </a:t>
                      </a:r>
                      <a:r>
                        <a:rPr lang="en-ZA" sz="1400" kern="1200" dirty="0" err="1">
                          <a:effectLst/>
                        </a:rPr>
                        <a:t>wt</a:t>
                      </a:r>
                      <a:r>
                        <a:rPr lang="en-ZA" sz="1400" kern="1200" dirty="0">
                          <a:effectLst/>
                        </a:rPr>
                        <a:t> limit of 25</a:t>
                      </a:r>
                      <a:endParaRPr lang="en-ZA" sz="1400" dirty="0">
                        <a:effectLst/>
                        <a:latin typeface="+mn-lt"/>
                        <a:ea typeface="Times New Roman"/>
                      </a:endParaRPr>
                    </a:p>
                  </a:txBody>
                  <a:tcPr marL="0" marR="0" marT="0" marB="0"/>
                </a:tc>
              </a:tr>
            </a:tbl>
          </a:graphicData>
        </a:graphic>
      </p:graphicFrame>
    </p:spTree>
    <p:extLst>
      <p:ext uri="{BB962C8B-B14F-4D97-AF65-F5344CB8AC3E}">
        <p14:creationId xmlns:p14="http://schemas.microsoft.com/office/powerpoint/2010/main" xmlns="" val="23914710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8248649" cy="668740"/>
          </a:xfrm>
        </p:spPr>
        <p:txBody>
          <a:bodyPr/>
          <a:lstStyle/>
          <a:p>
            <a:r>
              <a:rPr lang="en-ZA" sz="2800" b="1" dirty="0" smtClean="0">
                <a:solidFill>
                  <a:schemeClr val="bg1"/>
                </a:solidFill>
              </a:rPr>
              <a:t>SASOL </a:t>
            </a:r>
            <a:r>
              <a:rPr lang="en-ZA" sz="2800" b="1" dirty="0" err="1" smtClean="0">
                <a:solidFill>
                  <a:schemeClr val="bg1"/>
                </a:solidFill>
              </a:rPr>
              <a:t>Infrachem</a:t>
            </a:r>
            <a:r>
              <a:rPr lang="en-ZA" sz="2800" b="1" dirty="0" smtClean="0">
                <a:solidFill>
                  <a:schemeClr val="bg1"/>
                </a:solidFill>
              </a:rPr>
              <a:t>, </a:t>
            </a:r>
            <a:r>
              <a:rPr lang="en-ZA" sz="2800" b="1" dirty="0" err="1" smtClean="0">
                <a:solidFill>
                  <a:schemeClr val="bg1"/>
                </a:solidFill>
              </a:rPr>
              <a:t>Fezile</a:t>
            </a:r>
            <a:r>
              <a:rPr lang="en-ZA" sz="2800" b="1" dirty="0" smtClean="0">
                <a:solidFill>
                  <a:schemeClr val="bg1"/>
                </a:solidFill>
              </a:rPr>
              <a:t> </a:t>
            </a:r>
            <a:r>
              <a:rPr lang="en-ZA" sz="2800" b="1" dirty="0" err="1" smtClean="0">
                <a:solidFill>
                  <a:schemeClr val="bg1"/>
                </a:solidFill>
              </a:rPr>
              <a:t>Dabi</a:t>
            </a:r>
            <a:r>
              <a:rPr lang="en-ZA" sz="2800" b="1" dirty="0" smtClean="0">
                <a:solidFill>
                  <a:schemeClr val="bg1"/>
                </a:solidFill>
              </a:rPr>
              <a:t> DM </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229202770"/>
              </p:ext>
            </p:extLst>
          </p:nvPr>
        </p:nvGraphicFramePr>
        <p:xfrm>
          <a:off x="171451" y="821139"/>
          <a:ext cx="8839200" cy="5627370"/>
        </p:xfrm>
        <a:graphic>
          <a:graphicData uri="http://schemas.openxmlformats.org/drawingml/2006/table">
            <a:tbl>
              <a:tblPr firstRow="1" firstCol="1" bandRow="1">
                <a:tableStyleId>{BC89EF96-8CEA-46FF-86C4-4CE0E7609802}</a:tableStyleId>
              </a:tblPr>
              <a:tblGrid>
                <a:gridCol w="1104899"/>
                <a:gridCol w="1079017"/>
                <a:gridCol w="2314796"/>
                <a:gridCol w="583922"/>
                <a:gridCol w="3756566"/>
              </a:tblGrid>
              <a:tr h="54495">
                <a:tc>
                  <a:txBody>
                    <a:bodyPr/>
                    <a:lstStyle/>
                    <a:p>
                      <a:pPr algn="just" hangingPunct="0">
                        <a:spcAft>
                          <a:spcPts val="0"/>
                        </a:spcAft>
                      </a:pPr>
                      <a:r>
                        <a:rPr lang="en-ZA" sz="1600" dirty="0" smtClean="0">
                          <a:effectLst/>
                          <a:latin typeface="+mn-lt"/>
                        </a:rPr>
                        <a:t>Category</a:t>
                      </a:r>
                      <a:endParaRPr lang="en-ZA" sz="1600" dirty="0">
                        <a:effectLst/>
                        <a:latin typeface="+mn-lt"/>
                        <a:ea typeface="Times New Roman"/>
                      </a:endParaRPr>
                    </a:p>
                  </a:txBody>
                  <a:tcPr marL="68580" marR="68580" marT="9525" marB="0"/>
                </a:tc>
                <a:tc>
                  <a:txBody>
                    <a:bodyPr/>
                    <a:lstStyle/>
                    <a:p>
                      <a:pPr marL="0" marR="0" indent="0" algn="l" defTabSz="457200" rtl="0" eaLnBrk="1" fontAlgn="auto" latinLnBrk="0" hangingPunct="0">
                        <a:lnSpc>
                          <a:spcPct val="100000"/>
                        </a:lnSpc>
                        <a:spcBef>
                          <a:spcPts val="0"/>
                        </a:spcBef>
                        <a:spcAft>
                          <a:spcPts val="0"/>
                        </a:spcAft>
                        <a:buClrTx/>
                        <a:buSzTx/>
                        <a:buFontTx/>
                        <a:buNone/>
                        <a:tabLst/>
                        <a:defRPr/>
                      </a:pPr>
                      <a:r>
                        <a:rPr lang="en-ZA" sz="1600" dirty="0" smtClean="0">
                          <a:effectLst/>
                          <a:latin typeface="+mn-lt"/>
                        </a:rPr>
                        <a:t>Period Sought</a:t>
                      </a:r>
                    </a:p>
                    <a:p>
                      <a:pPr hangingPunct="0">
                        <a:spcAft>
                          <a:spcPts val="0"/>
                        </a:spcAft>
                      </a:pPr>
                      <a:endParaRPr lang="en-ZA" sz="1600" dirty="0">
                        <a:effectLst/>
                        <a:latin typeface="+mn-lt"/>
                        <a:ea typeface="Times New Roman"/>
                      </a:endParaRPr>
                    </a:p>
                  </a:txBody>
                  <a:tcPr marL="64135" marR="64135" marT="9525" marB="0"/>
                </a:tc>
                <a:tc>
                  <a:txBody>
                    <a:bodyPr/>
                    <a:lstStyle/>
                    <a:p>
                      <a:pPr hangingPunct="0">
                        <a:lnSpc>
                          <a:spcPct val="150000"/>
                        </a:lnSpc>
                        <a:spcAft>
                          <a:spcPts val="0"/>
                        </a:spcAft>
                      </a:pPr>
                      <a:r>
                        <a:rPr lang="en-ZA" sz="1600" dirty="0" smtClean="0">
                          <a:effectLst/>
                          <a:latin typeface="+mn-lt"/>
                        </a:rPr>
                        <a:t>Pollutant</a:t>
                      </a:r>
                      <a:endParaRPr lang="en-ZA" sz="1600" dirty="0">
                        <a:effectLst/>
                        <a:latin typeface="+mn-lt"/>
                        <a:ea typeface="Times New Roman"/>
                      </a:endParaRPr>
                    </a:p>
                  </a:txBody>
                  <a:tcPr marL="68580" marR="68580" marT="9525" marB="0"/>
                </a:tc>
                <a:tc>
                  <a:txBody>
                    <a:bodyPr/>
                    <a:lstStyle/>
                    <a:p>
                      <a:pPr marL="342900" marR="184150" lvl="0" indent="-342900" algn="just" hangingPunct="0">
                        <a:spcAft>
                          <a:spcPts val="0"/>
                        </a:spcAft>
                        <a:buFont typeface="Symbol"/>
                        <a:buChar char=""/>
                      </a:pPr>
                      <a:endParaRPr lang="en-ZA" sz="1600" dirty="0">
                        <a:effectLst/>
                        <a:latin typeface="+mn-lt"/>
                        <a:ea typeface="Times New Roman"/>
                      </a:endParaRPr>
                    </a:p>
                  </a:txBody>
                  <a:tcPr marL="0" marR="0" marT="0" marB="0"/>
                </a:tc>
                <a:tc>
                  <a:txBody>
                    <a:bodyPr/>
                    <a:lstStyle/>
                    <a:p>
                      <a:pPr marL="86360" hangingPunct="0">
                        <a:spcAft>
                          <a:spcPts val="0"/>
                        </a:spcAft>
                      </a:pPr>
                      <a:r>
                        <a:rPr lang="en-ZA" sz="1600" dirty="0" smtClean="0">
                          <a:effectLst/>
                          <a:latin typeface="+mn-lt"/>
                        </a:rPr>
                        <a:t>Decision</a:t>
                      </a:r>
                      <a:endParaRPr lang="en-ZA" sz="1600" dirty="0">
                        <a:effectLst/>
                        <a:latin typeface="+mn-lt"/>
                        <a:ea typeface="Times New Roman"/>
                      </a:endParaRPr>
                    </a:p>
                  </a:txBody>
                  <a:tcPr marL="0" marR="0" marT="0" marB="0"/>
                </a:tc>
              </a:tr>
              <a:tr h="53305">
                <a:tc rowSpan="6">
                  <a:txBody>
                    <a:bodyPr/>
                    <a:lstStyle/>
                    <a:p>
                      <a:pPr algn="just" hangingPunct="0">
                        <a:spcAft>
                          <a:spcPts val="0"/>
                        </a:spcAft>
                      </a:pPr>
                      <a:r>
                        <a:rPr lang="en-ZA" sz="1600" kern="1200" dirty="0">
                          <a:effectLst/>
                          <a:latin typeface="+mn-lt"/>
                        </a:rPr>
                        <a:t>Sub-category 8.1: Thermal Treatment of Hazardous &amp; General </a:t>
                      </a:r>
                      <a:r>
                        <a:rPr lang="en-ZA" sz="1600" kern="1200" dirty="0" smtClean="0">
                          <a:effectLst/>
                          <a:latin typeface="+mn-lt"/>
                        </a:rPr>
                        <a:t>Waste</a:t>
                      </a:r>
                      <a:r>
                        <a:rPr lang="en-ZA" sz="1600" kern="1200" dirty="0">
                          <a:effectLst/>
                          <a:latin typeface="+mn-lt"/>
                        </a:rPr>
                        <a:t> </a:t>
                      </a:r>
                      <a:endParaRPr lang="en-ZA" sz="1600" dirty="0">
                        <a:effectLst/>
                        <a:latin typeface="+mn-lt"/>
                      </a:endParaRPr>
                    </a:p>
                    <a:p>
                      <a:pPr algn="just" hangingPunct="0">
                        <a:spcAft>
                          <a:spcPts val="0"/>
                        </a:spcAft>
                      </a:pPr>
                      <a:r>
                        <a:rPr lang="en-ZA" sz="1600" kern="1200" dirty="0">
                          <a:effectLst/>
                          <a:latin typeface="+mn-lt"/>
                        </a:rPr>
                        <a:t> </a:t>
                      </a:r>
                      <a:endParaRPr lang="en-ZA" sz="1600" dirty="0">
                        <a:effectLst/>
                        <a:latin typeface="+mn-lt"/>
                      </a:endParaRPr>
                    </a:p>
                    <a:p>
                      <a:pPr algn="just" hangingPunct="0">
                        <a:spcAft>
                          <a:spcPts val="0"/>
                        </a:spcAft>
                      </a:pPr>
                      <a:r>
                        <a:rPr lang="en-ZA" sz="1600" kern="1200" dirty="0">
                          <a:effectLst/>
                          <a:latin typeface="+mn-lt"/>
                        </a:rPr>
                        <a:t> </a:t>
                      </a:r>
                      <a:endParaRPr lang="en-ZA" sz="1600" dirty="0">
                        <a:effectLst/>
                        <a:latin typeface="+mn-lt"/>
                      </a:endParaRPr>
                    </a:p>
                    <a:p>
                      <a:pPr algn="just" hangingPunct="0">
                        <a:spcAft>
                          <a:spcPts val="0"/>
                        </a:spcAft>
                      </a:pPr>
                      <a:r>
                        <a:rPr lang="en-ZA" sz="1600" kern="1200" dirty="0">
                          <a:effectLst/>
                          <a:latin typeface="+mn-lt"/>
                        </a:rPr>
                        <a:t> </a:t>
                      </a:r>
                      <a:endParaRPr lang="en-ZA" sz="1600" dirty="0">
                        <a:effectLst/>
                        <a:latin typeface="+mn-lt"/>
                      </a:endParaRPr>
                    </a:p>
                    <a:p>
                      <a:pPr algn="just" hangingPunct="0">
                        <a:spcAft>
                          <a:spcPts val="0"/>
                        </a:spcAft>
                      </a:pPr>
                      <a:r>
                        <a:rPr lang="en-ZA" sz="1600" kern="1200" dirty="0">
                          <a:effectLst/>
                          <a:latin typeface="+mn-lt"/>
                        </a:rPr>
                        <a:t> </a:t>
                      </a:r>
                      <a:endParaRPr lang="en-ZA" sz="1600" dirty="0">
                        <a:effectLst/>
                        <a:latin typeface="+mn-lt"/>
                      </a:endParaRPr>
                    </a:p>
                    <a:p>
                      <a:pPr algn="just" hangingPunct="0">
                        <a:spcAft>
                          <a:spcPts val="0"/>
                        </a:spcAft>
                      </a:pPr>
                      <a:r>
                        <a:rPr lang="en-ZA" sz="1600" kern="1200" dirty="0">
                          <a:effectLst/>
                          <a:latin typeface="+mn-lt"/>
                        </a:rPr>
                        <a:t> </a:t>
                      </a:r>
                      <a:endParaRPr lang="en-ZA" sz="1600" dirty="0">
                        <a:effectLst/>
                        <a:latin typeface="+mn-lt"/>
                      </a:endParaRPr>
                    </a:p>
                    <a:p>
                      <a:pPr algn="just" hangingPunct="0">
                        <a:spcAft>
                          <a:spcPts val="0"/>
                        </a:spcAft>
                      </a:pPr>
                      <a:r>
                        <a:rPr lang="en-ZA" sz="1600" kern="1200" dirty="0">
                          <a:effectLst/>
                          <a:latin typeface="+mn-lt"/>
                        </a:rPr>
                        <a:t> </a:t>
                      </a:r>
                      <a:endParaRPr lang="en-ZA" sz="1600" dirty="0">
                        <a:effectLst/>
                        <a:latin typeface="+mn-lt"/>
                      </a:endParaRPr>
                    </a:p>
                    <a:p>
                      <a:pPr algn="just" hangingPunct="0">
                        <a:spcAft>
                          <a:spcPts val="0"/>
                        </a:spcAft>
                      </a:pPr>
                      <a:r>
                        <a:rPr lang="en-ZA" sz="1600" kern="1200" dirty="0">
                          <a:effectLst/>
                          <a:latin typeface="+mn-lt"/>
                        </a:rPr>
                        <a:t> </a:t>
                      </a:r>
                      <a:endParaRPr lang="en-ZA" sz="1600" dirty="0">
                        <a:effectLst/>
                        <a:latin typeface="+mn-lt"/>
                      </a:endParaRPr>
                    </a:p>
                    <a:p>
                      <a:pPr algn="just" hangingPunct="0">
                        <a:spcAft>
                          <a:spcPts val="0"/>
                        </a:spcAft>
                      </a:pPr>
                      <a:r>
                        <a:rPr lang="en-ZA" sz="1600" kern="1200" dirty="0">
                          <a:effectLst/>
                          <a:latin typeface="+mn-lt"/>
                        </a:rPr>
                        <a:t> </a:t>
                      </a:r>
                      <a:endParaRPr lang="en-ZA" sz="1600" dirty="0">
                        <a:effectLst/>
                        <a:latin typeface="+mn-lt"/>
                      </a:endParaRPr>
                    </a:p>
                    <a:p>
                      <a:pPr algn="just" hangingPunct="0">
                        <a:spcAft>
                          <a:spcPts val="0"/>
                        </a:spcAft>
                      </a:pPr>
                      <a:r>
                        <a:rPr lang="en-ZA" sz="1600" kern="1200" dirty="0">
                          <a:effectLst/>
                          <a:latin typeface="+mn-lt"/>
                        </a:rPr>
                        <a:t> </a:t>
                      </a:r>
                      <a:endParaRPr lang="en-ZA" sz="1600" dirty="0">
                        <a:effectLst/>
                        <a:latin typeface="+mn-lt"/>
                      </a:endParaRPr>
                    </a:p>
                    <a:p>
                      <a:pPr algn="just" hangingPunct="0">
                        <a:spcAft>
                          <a:spcPts val="0"/>
                        </a:spcAft>
                      </a:pPr>
                      <a:r>
                        <a:rPr lang="en-ZA" sz="1600" kern="1200" dirty="0">
                          <a:effectLst/>
                          <a:latin typeface="+mn-lt"/>
                        </a:rPr>
                        <a:t> </a:t>
                      </a:r>
                      <a:endParaRPr lang="en-ZA" sz="1600" dirty="0">
                        <a:effectLst/>
                        <a:latin typeface="+mn-lt"/>
                      </a:endParaRPr>
                    </a:p>
                    <a:p>
                      <a:pPr algn="just" hangingPunct="0">
                        <a:spcAft>
                          <a:spcPts val="0"/>
                        </a:spcAft>
                      </a:pPr>
                      <a:r>
                        <a:rPr lang="en-ZA" sz="1600" dirty="0">
                          <a:effectLst/>
                          <a:latin typeface="+mn-lt"/>
                        </a:rPr>
                        <a:t> </a:t>
                      </a:r>
                      <a:endParaRPr lang="en-ZA" sz="1600" dirty="0">
                        <a:effectLst/>
                        <a:latin typeface="+mn-lt"/>
                        <a:ea typeface="Times New Roman"/>
                      </a:endParaRPr>
                    </a:p>
                  </a:txBody>
                  <a:tcPr marL="68580" marR="68580" marT="9525" marB="0"/>
                </a:tc>
                <a:tc rowSpan="6">
                  <a:txBody>
                    <a:bodyPr/>
                    <a:lstStyle/>
                    <a:p>
                      <a:pPr hangingPunct="0">
                        <a:spcAft>
                          <a:spcPts val="0"/>
                        </a:spcAft>
                      </a:pPr>
                      <a:r>
                        <a:rPr lang="en-ZA" sz="1600" kern="1200" dirty="0" smtClean="0">
                          <a:effectLst/>
                          <a:latin typeface="+mn-lt"/>
                        </a:rPr>
                        <a:t>2015-20</a:t>
                      </a:r>
                      <a:endParaRPr lang="en-ZA" sz="1600" dirty="0">
                        <a:effectLst/>
                        <a:latin typeface="+mn-lt"/>
                        <a:ea typeface="Times New Roman"/>
                      </a:endParaRPr>
                    </a:p>
                  </a:txBody>
                  <a:tcPr marL="64135" marR="64135" marT="9525" marB="0"/>
                </a:tc>
                <a:tc>
                  <a:txBody>
                    <a:bodyPr/>
                    <a:lstStyle/>
                    <a:p>
                      <a:pPr hangingPunct="0">
                        <a:lnSpc>
                          <a:spcPct val="150000"/>
                        </a:lnSpc>
                        <a:spcAft>
                          <a:spcPts val="0"/>
                        </a:spcAft>
                      </a:pPr>
                      <a:r>
                        <a:rPr lang="en-ZA" sz="1600" kern="1200">
                          <a:effectLst/>
                          <a:latin typeface="+mn-lt"/>
                        </a:rPr>
                        <a:t>PM</a:t>
                      </a:r>
                      <a:endParaRPr lang="en-ZA" sz="1600">
                        <a:effectLst/>
                        <a:latin typeface="+mn-lt"/>
                        <a:ea typeface="Times New Roman"/>
                      </a:endParaRPr>
                    </a:p>
                  </a:txBody>
                  <a:tcPr marL="68580" marR="68580" marT="9525" marB="0"/>
                </a:tc>
                <a:tc rowSpan="6">
                  <a:txBody>
                    <a:bodyPr/>
                    <a:lstStyle/>
                    <a:p>
                      <a:pPr marL="342900" marR="184150" lvl="0" indent="-342900" algn="just" hangingPunct="0">
                        <a:spcAft>
                          <a:spcPts val="0"/>
                        </a:spcAft>
                        <a:buFont typeface="Symbol"/>
                        <a:buChar char=""/>
                      </a:pPr>
                      <a:endParaRPr lang="en-ZA" sz="1600" dirty="0">
                        <a:effectLst/>
                        <a:latin typeface="+mn-lt"/>
                        <a:ea typeface="Times New Roman"/>
                      </a:endParaRPr>
                    </a:p>
                  </a:txBody>
                  <a:tcPr marL="0" marR="0" marT="0" marB="0"/>
                </a:tc>
                <a:tc>
                  <a:txBody>
                    <a:bodyPr/>
                    <a:lstStyle/>
                    <a:p>
                      <a:pPr marL="86360" hangingPunct="0">
                        <a:spcAft>
                          <a:spcPts val="0"/>
                        </a:spcAft>
                      </a:pPr>
                      <a:r>
                        <a:rPr lang="en-US" sz="1600" kern="1200" dirty="0">
                          <a:effectLst/>
                          <a:latin typeface="+mn-lt"/>
                        </a:rPr>
                        <a:t>Granted for PM from 2015-2018 </a:t>
                      </a:r>
                      <a:r>
                        <a:rPr lang="en-US" sz="1600" kern="1200" dirty="0" err="1">
                          <a:effectLst/>
                          <a:latin typeface="+mn-lt"/>
                        </a:rPr>
                        <a:t>wt</a:t>
                      </a:r>
                      <a:r>
                        <a:rPr lang="en-US" sz="1600" kern="1200" dirty="0">
                          <a:effectLst/>
                          <a:latin typeface="+mn-lt"/>
                        </a:rPr>
                        <a:t> limit of 180</a:t>
                      </a:r>
                      <a:endParaRPr lang="en-ZA" sz="1600" dirty="0">
                        <a:effectLst/>
                        <a:latin typeface="+mn-lt"/>
                      </a:endParaRPr>
                    </a:p>
                    <a:p>
                      <a:pPr marL="86360" hangingPunct="0">
                        <a:spcAft>
                          <a:spcPts val="0"/>
                        </a:spcAft>
                      </a:pPr>
                      <a:r>
                        <a:rPr lang="en-ZA" sz="1600" kern="1200" dirty="0">
                          <a:effectLst/>
                          <a:latin typeface="+mn-lt"/>
                        </a:rPr>
                        <a:t> </a:t>
                      </a:r>
                      <a:endParaRPr lang="en-ZA" sz="1600" dirty="0">
                        <a:effectLst/>
                        <a:latin typeface="+mn-lt"/>
                        <a:ea typeface="Times New Roman"/>
                      </a:endParaRPr>
                    </a:p>
                  </a:txBody>
                  <a:tcPr marL="0" marR="0" marT="0" marB="0"/>
                </a:tc>
              </a:tr>
              <a:tr h="53305">
                <a:tc vMerge="1">
                  <a:txBody>
                    <a:bodyPr/>
                    <a:lstStyle/>
                    <a:p>
                      <a:endParaRPr lang="en-ZA"/>
                    </a:p>
                  </a:txBody>
                  <a:tcPr/>
                </a:tc>
                <a:tc vMerge="1">
                  <a:txBody>
                    <a:bodyPr/>
                    <a:lstStyle/>
                    <a:p>
                      <a:endParaRPr lang="en-ZA"/>
                    </a:p>
                  </a:txBody>
                  <a:tcPr/>
                </a:tc>
                <a:tc>
                  <a:txBody>
                    <a:bodyPr/>
                    <a:lstStyle/>
                    <a:p>
                      <a:pPr hangingPunct="0">
                        <a:lnSpc>
                          <a:spcPct val="150000"/>
                        </a:lnSpc>
                        <a:spcAft>
                          <a:spcPts val="0"/>
                        </a:spcAft>
                      </a:pPr>
                      <a:r>
                        <a:rPr lang="en-ZA" sz="1600" kern="1200" dirty="0">
                          <a:effectLst/>
                          <a:latin typeface="+mn-lt"/>
                        </a:rPr>
                        <a:t>CO</a:t>
                      </a:r>
                      <a:endParaRPr lang="en-ZA" sz="1600" dirty="0">
                        <a:effectLst/>
                        <a:latin typeface="+mn-lt"/>
                        <a:ea typeface="Times New Roman"/>
                      </a:endParaRPr>
                    </a:p>
                  </a:txBody>
                  <a:tcPr marL="68580" marR="68580" marT="9525" marB="0"/>
                </a:tc>
                <a:tc vMerge="1">
                  <a:txBody>
                    <a:bodyPr/>
                    <a:lstStyle/>
                    <a:p>
                      <a:endParaRPr lang="en-ZA"/>
                    </a:p>
                  </a:txBody>
                  <a:tcPr/>
                </a:tc>
                <a:tc>
                  <a:txBody>
                    <a:bodyPr/>
                    <a:lstStyle/>
                    <a:p>
                      <a:pPr marL="86360" hangingPunct="0">
                        <a:spcAft>
                          <a:spcPts val="0"/>
                        </a:spcAft>
                      </a:pPr>
                      <a:r>
                        <a:rPr lang="en-US" sz="1600" kern="1200" dirty="0">
                          <a:effectLst/>
                          <a:latin typeface="+mn-lt"/>
                        </a:rPr>
                        <a:t>Granted for CO from 2015-2018 </a:t>
                      </a:r>
                      <a:r>
                        <a:rPr lang="en-US" sz="1600" kern="1200" dirty="0" err="1">
                          <a:effectLst/>
                          <a:latin typeface="+mn-lt"/>
                        </a:rPr>
                        <a:t>wt</a:t>
                      </a:r>
                      <a:r>
                        <a:rPr lang="en-US" sz="1600" kern="1200" dirty="0">
                          <a:effectLst/>
                          <a:latin typeface="+mn-lt"/>
                        </a:rPr>
                        <a:t> limit of 1050</a:t>
                      </a:r>
                      <a:endParaRPr lang="en-ZA" sz="1600" dirty="0">
                        <a:effectLst/>
                        <a:latin typeface="+mn-lt"/>
                      </a:endParaRPr>
                    </a:p>
                    <a:p>
                      <a:pPr marL="86360" hangingPunct="0">
                        <a:spcAft>
                          <a:spcPts val="0"/>
                        </a:spcAft>
                      </a:pPr>
                      <a:r>
                        <a:rPr lang="en-ZA" sz="1600" kern="1200" dirty="0">
                          <a:effectLst/>
                          <a:latin typeface="+mn-lt"/>
                        </a:rPr>
                        <a:t> </a:t>
                      </a:r>
                      <a:endParaRPr lang="en-ZA" sz="1600" dirty="0">
                        <a:effectLst/>
                        <a:latin typeface="+mn-lt"/>
                        <a:ea typeface="Times New Roman"/>
                      </a:endParaRPr>
                    </a:p>
                  </a:txBody>
                  <a:tcPr marL="0" marR="0" marT="0" marB="0"/>
                </a:tc>
              </a:tr>
              <a:tr h="53305">
                <a:tc vMerge="1">
                  <a:txBody>
                    <a:bodyPr/>
                    <a:lstStyle/>
                    <a:p>
                      <a:endParaRPr lang="en-ZA"/>
                    </a:p>
                  </a:txBody>
                  <a:tcPr/>
                </a:tc>
                <a:tc vMerge="1">
                  <a:txBody>
                    <a:bodyPr/>
                    <a:lstStyle/>
                    <a:p>
                      <a:endParaRPr lang="en-ZA"/>
                    </a:p>
                  </a:txBody>
                  <a:tcPr/>
                </a:tc>
                <a:tc>
                  <a:txBody>
                    <a:bodyPr/>
                    <a:lstStyle/>
                    <a:p>
                      <a:pPr algn="just" hangingPunct="0">
                        <a:lnSpc>
                          <a:spcPct val="150000"/>
                        </a:lnSpc>
                        <a:spcAft>
                          <a:spcPts val="0"/>
                        </a:spcAft>
                      </a:pPr>
                      <a:r>
                        <a:rPr lang="en-ZA" sz="1600" kern="1200" dirty="0">
                          <a:effectLst/>
                          <a:latin typeface="+mn-lt"/>
                        </a:rPr>
                        <a:t>NOx</a:t>
                      </a:r>
                      <a:endParaRPr lang="en-ZA" sz="1600" dirty="0">
                        <a:effectLst/>
                        <a:latin typeface="+mn-lt"/>
                        <a:ea typeface="Times New Roman"/>
                      </a:endParaRPr>
                    </a:p>
                  </a:txBody>
                  <a:tcPr marL="68580" marR="68580" marT="9525" marB="0"/>
                </a:tc>
                <a:tc vMerge="1">
                  <a:txBody>
                    <a:bodyPr/>
                    <a:lstStyle/>
                    <a:p>
                      <a:endParaRPr lang="en-ZA"/>
                    </a:p>
                  </a:txBody>
                  <a:tcPr/>
                </a:tc>
                <a:tc>
                  <a:txBody>
                    <a:bodyPr/>
                    <a:lstStyle/>
                    <a:p>
                      <a:pPr marL="86360" hangingPunct="0">
                        <a:spcAft>
                          <a:spcPts val="0"/>
                        </a:spcAft>
                      </a:pPr>
                      <a:r>
                        <a:rPr lang="en-ZA" sz="1600" kern="1200" dirty="0">
                          <a:effectLst/>
                          <a:latin typeface="+mn-lt"/>
                        </a:rPr>
                        <a:t>Granted for NO</a:t>
                      </a:r>
                      <a:r>
                        <a:rPr lang="en-ZA" sz="1600" kern="1200" baseline="-25000" dirty="0">
                          <a:effectLst/>
                          <a:latin typeface="+mn-lt"/>
                        </a:rPr>
                        <a:t>x</a:t>
                      </a:r>
                      <a:r>
                        <a:rPr lang="en-ZA" sz="1600" kern="1200" dirty="0">
                          <a:effectLst/>
                          <a:latin typeface="+mn-lt"/>
                        </a:rPr>
                        <a:t> from 2015-2018 </a:t>
                      </a:r>
                      <a:r>
                        <a:rPr lang="en-ZA" sz="1600" kern="1200" dirty="0" err="1">
                          <a:effectLst/>
                          <a:latin typeface="+mn-lt"/>
                        </a:rPr>
                        <a:t>wt</a:t>
                      </a:r>
                      <a:r>
                        <a:rPr lang="en-ZA" sz="1600" kern="1200" dirty="0">
                          <a:effectLst/>
                          <a:latin typeface="+mn-lt"/>
                        </a:rPr>
                        <a:t> limit of 420</a:t>
                      </a:r>
                      <a:endParaRPr lang="en-ZA" sz="1600" dirty="0">
                        <a:effectLst/>
                        <a:latin typeface="+mn-lt"/>
                      </a:endParaRPr>
                    </a:p>
                    <a:p>
                      <a:pPr marL="86360" hangingPunct="0">
                        <a:spcAft>
                          <a:spcPts val="0"/>
                        </a:spcAft>
                      </a:pPr>
                      <a:r>
                        <a:rPr lang="en-ZA" sz="1600" kern="1200" dirty="0">
                          <a:effectLst/>
                          <a:latin typeface="+mn-lt"/>
                        </a:rPr>
                        <a:t> </a:t>
                      </a:r>
                      <a:endParaRPr lang="en-ZA" sz="1600" dirty="0">
                        <a:effectLst/>
                        <a:latin typeface="+mn-lt"/>
                        <a:ea typeface="Times New Roman"/>
                      </a:endParaRPr>
                    </a:p>
                  </a:txBody>
                  <a:tcPr marL="0" marR="0" marT="0" marB="0"/>
                </a:tc>
              </a:tr>
              <a:tr h="53305">
                <a:tc vMerge="1">
                  <a:txBody>
                    <a:bodyPr/>
                    <a:lstStyle/>
                    <a:p>
                      <a:endParaRPr lang="en-ZA"/>
                    </a:p>
                  </a:txBody>
                  <a:tcPr/>
                </a:tc>
                <a:tc vMerge="1">
                  <a:txBody>
                    <a:bodyPr/>
                    <a:lstStyle/>
                    <a:p>
                      <a:endParaRPr lang="en-ZA"/>
                    </a:p>
                  </a:txBody>
                  <a:tcPr/>
                </a:tc>
                <a:tc>
                  <a:txBody>
                    <a:bodyPr/>
                    <a:lstStyle/>
                    <a:p>
                      <a:pPr hangingPunct="0">
                        <a:lnSpc>
                          <a:spcPct val="150000"/>
                        </a:lnSpc>
                        <a:spcAft>
                          <a:spcPts val="0"/>
                        </a:spcAft>
                      </a:pPr>
                      <a:r>
                        <a:rPr lang="en-ZA" sz="1600" kern="1200" dirty="0" err="1">
                          <a:effectLst/>
                          <a:latin typeface="+mn-lt"/>
                        </a:rPr>
                        <a:t>HCl</a:t>
                      </a:r>
                      <a:endParaRPr lang="en-ZA" sz="1600" dirty="0">
                        <a:effectLst/>
                        <a:latin typeface="+mn-lt"/>
                        <a:ea typeface="Times New Roman"/>
                      </a:endParaRPr>
                    </a:p>
                  </a:txBody>
                  <a:tcPr marL="68580" marR="68580" marT="9525" marB="0"/>
                </a:tc>
                <a:tc vMerge="1">
                  <a:txBody>
                    <a:bodyPr/>
                    <a:lstStyle/>
                    <a:p>
                      <a:endParaRPr lang="en-ZA"/>
                    </a:p>
                  </a:txBody>
                  <a:tcPr/>
                </a:tc>
                <a:tc>
                  <a:txBody>
                    <a:bodyPr/>
                    <a:lstStyle/>
                    <a:p>
                      <a:pPr marL="86360" hangingPunct="0">
                        <a:spcAft>
                          <a:spcPts val="0"/>
                        </a:spcAft>
                      </a:pPr>
                      <a:r>
                        <a:rPr lang="en-ZA" sz="1600" kern="1200" dirty="0">
                          <a:effectLst/>
                          <a:latin typeface="+mn-lt"/>
                        </a:rPr>
                        <a:t>Granted for </a:t>
                      </a:r>
                      <a:r>
                        <a:rPr lang="en-ZA" sz="1600" kern="1200" dirty="0" err="1">
                          <a:effectLst/>
                          <a:latin typeface="+mn-lt"/>
                        </a:rPr>
                        <a:t>HCl</a:t>
                      </a:r>
                      <a:r>
                        <a:rPr lang="en-ZA" sz="1600" kern="1200" dirty="0">
                          <a:effectLst/>
                          <a:latin typeface="+mn-lt"/>
                        </a:rPr>
                        <a:t> from 2015-2018 </a:t>
                      </a:r>
                      <a:r>
                        <a:rPr lang="en-ZA" sz="1600" kern="1200" dirty="0" err="1">
                          <a:effectLst/>
                          <a:latin typeface="+mn-lt"/>
                        </a:rPr>
                        <a:t>wt</a:t>
                      </a:r>
                      <a:r>
                        <a:rPr lang="en-ZA" sz="1600" kern="1200" dirty="0">
                          <a:effectLst/>
                          <a:latin typeface="+mn-lt"/>
                        </a:rPr>
                        <a:t> limit of 15</a:t>
                      </a:r>
                      <a:endParaRPr lang="en-ZA" sz="1600" dirty="0">
                        <a:effectLst/>
                        <a:latin typeface="+mn-lt"/>
                      </a:endParaRPr>
                    </a:p>
                    <a:p>
                      <a:pPr marL="86360" hangingPunct="0">
                        <a:spcAft>
                          <a:spcPts val="0"/>
                        </a:spcAft>
                      </a:pPr>
                      <a:r>
                        <a:rPr lang="en-ZA" sz="1600" kern="1200" dirty="0">
                          <a:effectLst/>
                          <a:latin typeface="+mn-lt"/>
                        </a:rPr>
                        <a:t> </a:t>
                      </a:r>
                      <a:endParaRPr lang="en-ZA" sz="1600" dirty="0">
                        <a:effectLst/>
                        <a:latin typeface="+mn-lt"/>
                        <a:ea typeface="Times New Roman"/>
                      </a:endParaRPr>
                    </a:p>
                  </a:txBody>
                  <a:tcPr marL="0" marR="0" marT="0" marB="0"/>
                </a:tc>
              </a:tr>
              <a:tr h="53305">
                <a:tc vMerge="1">
                  <a:txBody>
                    <a:bodyPr/>
                    <a:lstStyle/>
                    <a:p>
                      <a:endParaRPr lang="en-ZA"/>
                    </a:p>
                  </a:txBody>
                  <a:tcPr/>
                </a:tc>
                <a:tc vMerge="1">
                  <a:txBody>
                    <a:bodyPr/>
                    <a:lstStyle/>
                    <a:p>
                      <a:endParaRPr lang="en-ZA"/>
                    </a:p>
                  </a:txBody>
                  <a:tcPr/>
                </a:tc>
                <a:tc>
                  <a:txBody>
                    <a:bodyPr/>
                    <a:lstStyle/>
                    <a:p>
                      <a:pPr hangingPunct="0">
                        <a:lnSpc>
                          <a:spcPct val="150000"/>
                        </a:lnSpc>
                        <a:spcAft>
                          <a:spcPts val="0"/>
                        </a:spcAft>
                      </a:pPr>
                      <a:r>
                        <a:rPr lang="en-ZA" sz="1600" kern="1200" dirty="0">
                          <a:effectLst/>
                          <a:latin typeface="+mn-lt"/>
                        </a:rPr>
                        <a:t>HF</a:t>
                      </a:r>
                      <a:endParaRPr lang="en-ZA" sz="1600" dirty="0">
                        <a:effectLst/>
                        <a:latin typeface="+mn-lt"/>
                        <a:ea typeface="Times New Roman"/>
                      </a:endParaRPr>
                    </a:p>
                  </a:txBody>
                  <a:tcPr marL="68580" marR="68580" marT="9525" marB="0"/>
                </a:tc>
                <a:tc vMerge="1">
                  <a:txBody>
                    <a:bodyPr/>
                    <a:lstStyle/>
                    <a:p>
                      <a:endParaRPr lang="en-ZA"/>
                    </a:p>
                  </a:txBody>
                  <a:tcPr/>
                </a:tc>
                <a:tc>
                  <a:txBody>
                    <a:bodyPr/>
                    <a:lstStyle/>
                    <a:p>
                      <a:pPr marL="86360" hangingPunct="0">
                        <a:spcAft>
                          <a:spcPts val="0"/>
                        </a:spcAft>
                      </a:pPr>
                      <a:r>
                        <a:rPr lang="en-ZA" sz="1600" kern="1200" dirty="0">
                          <a:effectLst/>
                          <a:latin typeface="+mn-lt"/>
                        </a:rPr>
                        <a:t>Granted for HF from 2015-2018 </a:t>
                      </a:r>
                      <a:r>
                        <a:rPr lang="en-ZA" sz="1600" kern="1200" dirty="0" err="1">
                          <a:effectLst/>
                          <a:latin typeface="+mn-lt"/>
                        </a:rPr>
                        <a:t>wt</a:t>
                      </a:r>
                      <a:r>
                        <a:rPr lang="en-ZA" sz="1600" kern="1200" dirty="0">
                          <a:effectLst/>
                          <a:latin typeface="+mn-lt"/>
                        </a:rPr>
                        <a:t> limit of 1.2</a:t>
                      </a:r>
                      <a:endParaRPr lang="en-ZA" sz="1600" dirty="0">
                        <a:effectLst/>
                        <a:latin typeface="+mn-lt"/>
                      </a:endParaRPr>
                    </a:p>
                    <a:p>
                      <a:pPr marL="86360" hangingPunct="0">
                        <a:spcAft>
                          <a:spcPts val="0"/>
                        </a:spcAft>
                      </a:pPr>
                      <a:r>
                        <a:rPr lang="en-ZA" sz="1600" kern="1200" dirty="0">
                          <a:effectLst/>
                          <a:latin typeface="+mn-lt"/>
                        </a:rPr>
                        <a:t> </a:t>
                      </a:r>
                      <a:endParaRPr lang="en-ZA" sz="1600" dirty="0">
                        <a:effectLst/>
                        <a:latin typeface="+mn-lt"/>
                        <a:ea typeface="Times New Roman"/>
                      </a:endParaRPr>
                    </a:p>
                  </a:txBody>
                  <a:tcPr marL="0" marR="0" marT="0" marB="0"/>
                </a:tc>
              </a:tr>
              <a:tr h="534241">
                <a:tc vMerge="1">
                  <a:txBody>
                    <a:bodyPr/>
                    <a:lstStyle/>
                    <a:p>
                      <a:endParaRPr lang="en-ZA"/>
                    </a:p>
                  </a:txBody>
                  <a:tcPr/>
                </a:tc>
                <a:tc vMerge="1">
                  <a:txBody>
                    <a:bodyPr/>
                    <a:lstStyle/>
                    <a:p>
                      <a:endParaRPr lang="en-ZA"/>
                    </a:p>
                  </a:txBody>
                  <a:tcPr/>
                </a:tc>
                <a:tc>
                  <a:txBody>
                    <a:bodyPr/>
                    <a:lstStyle/>
                    <a:p>
                      <a:pPr hangingPunct="0">
                        <a:lnSpc>
                          <a:spcPct val="150000"/>
                        </a:lnSpc>
                        <a:spcAft>
                          <a:spcPts val="0"/>
                        </a:spcAft>
                      </a:pPr>
                      <a:r>
                        <a:rPr lang="en-ZA" sz="1600" kern="1200" dirty="0">
                          <a:effectLst/>
                          <a:latin typeface="+mn-lt"/>
                        </a:rPr>
                        <a:t>HM</a:t>
                      </a:r>
                      <a:endParaRPr lang="en-ZA" sz="1600" dirty="0">
                        <a:effectLst/>
                        <a:latin typeface="+mn-lt"/>
                        <a:ea typeface="Times New Roman"/>
                      </a:endParaRPr>
                    </a:p>
                  </a:txBody>
                  <a:tcPr marL="68580" marR="68580" marT="9525" marB="0"/>
                </a:tc>
                <a:tc vMerge="1">
                  <a:txBody>
                    <a:bodyPr/>
                    <a:lstStyle/>
                    <a:p>
                      <a:endParaRPr lang="en-ZA"/>
                    </a:p>
                  </a:txBody>
                  <a:tcPr/>
                </a:tc>
                <a:tc>
                  <a:txBody>
                    <a:bodyPr/>
                    <a:lstStyle/>
                    <a:p>
                      <a:pPr marL="86360" hangingPunct="0">
                        <a:spcAft>
                          <a:spcPts val="0"/>
                        </a:spcAft>
                      </a:pPr>
                      <a:r>
                        <a:rPr lang="en-ZA" sz="1600" kern="1200" dirty="0">
                          <a:effectLst/>
                          <a:latin typeface="+mn-lt"/>
                        </a:rPr>
                        <a:t>Granted for HM from 2015-2018 </a:t>
                      </a:r>
                      <a:r>
                        <a:rPr lang="en-ZA" sz="1600" kern="1200" dirty="0" err="1">
                          <a:effectLst/>
                          <a:latin typeface="+mn-lt"/>
                        </a:rPr>
                        <a:t>wt</a:t>
                      </a:r>
                      <a:r>
                        <a:rPr lang="en-ZA" sz="1600" kern="1200" dirty="0">
                          <a:effectLst/>
                          <a:latin typeface="+mn-lt"/>
                        </a:rPr>
                        <a:t> limit of 22</a:t>
                      </a:r>
                      <a:endParaRPr lang="en-ZA" sz="1600" dirty="0">
                        <a:effectLst/>
                        <a:latin typeface="+mn-lt"/>
                        <a:ea typeface="Times New Roman"/>
                      </a:endParaRPr>
                    </a:p>
                  </a:txBody>
                  <a:tcPr marL="0" marR="0" marT="0" marB="0"/>
                </a:tc>
              </a:tr>
            </a:tbl>
          </a:graphicData>
        </a:graphic>
      </p:graphicFrame>
    </p:spTree>
    <p:extLst>
      <p:ext uri="{BB962C8B-B14F-4D97-AF65-F5344CB8AC3E}">
        <p14:creationId xmlns:p14="http://schemas.microsoft.com/office/powerpoint/2010/main" xmlns="" val="34047363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8248649" cy="668740"/>
          </a:xfrm>
        </p:spPr>
        <p:txBody>
          <a:bodyPr/>
          <a:lstStyle/>
          <a:p>
            <a:r>
              <a:rPr lang="en-ZA" sz="2800" b="1" dirty="0" smtClean="0">
                <a:solidFill>
                  <a:schemeClr val="bg1"/>
                </a:solidFill>
              </a:rPr>
              <a:t>SASOL </a:t>
            </a:r>
            <a:r>
              <a:rPr lang="en-ZA" sz="2800" b="1" dirty="0" err="1" smtClean="0">
                <a:solidFill>
                  <a:schemeClr val="bg1"/>
                </a:solidFill>
              </a:rPr>
              <a:t>Infrachem</a:t>
            </a:r>
            <a:r>
              <a:rPr lang="en-ZA" sz="2800" b="1" dirty="0" smtClean="0">
                <a:solidFill>
                  <a:schemeClr val="bg1"/>
                </a:solidFill>
              </a:rPr>
              <a:t>, </a:t>
            </a:r>
            <a:r>
              <a:rPr lang="en-ZA" sz="2800" b="1" dirty="0" err="1" smtClean="0">
                <a:solidFill>
                  <a:schemeClr val="bg1"/>
                </a:solidFill>
              </a:rPr>
              <a:t>Fezile</a:t>
            </a:r>
            <a:r>
              <a:rPr lang="en-ZA" sz="2800" b="1" dirty="0" smtClean="0">
                <a:solidFill>
                  <a:schemeClr val="bg1"/>
                </a:solidFill>
              </a:rPr>
              <a:t> </a:t>
            </a:r>
            <a:r>
              <a:rPr lang="en-ZA" sz="2800" b="1" dirty="0" err="1" smtClean="0">
                <a:solidFill>
                  <a:schemeClr val="bg1"/>
                </a:solidFill>
              </a:rPr>
              <a:t>Dabi</a:t>
            </a:r>
            <a:r>
              <a:rPr lang="en-ZA" sz="2800" b="1" dirty="0" smtClean="0">
                <a:solidFill>
                  <a:schemeClr val="bg1"/>
                </a:solidFill>
              </a:rPr>
              <a:t> DM </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376499284"/>
              </p:ext>
            </p:extLst>
          </p:nvPr>
        </p:nvGraphicFramePr>
        <p:xfrm>
          <a:off x="209550" y="683819"/>
          <a:ext cx="8743951" cy="5659830"/>
        </p:xfrm>
        <a:graphic>
          <a:graphicData uri="http://schemas.openxmlformats.org/drawingml/2006/table">
            <a:tbl>
              <a:tblPr firstRow="1" firstCol="1" bandRow="1">
                <a:tableStyleId>{BC89EF96-8CEA-46FF-86C4-4CE0E7609802}</a:tableStyleId>
              </a:tblPr>
              <a:tblGrid>
                <a:gridCol w="1628837"/>
                <a:gridCol w="1900310"/>
                <a:gridCol w="1263398"/>
                <a:gridCol w="3951406"/>
              </a:tblGrid>
              <a:tr h="753054">
                <a:tc>
                  <a:txBody>
                    <a:bodyPr/>
                    <a:lstStyle/>
                    <a:p>
                      <a:pPr algn="just" hangingPunct="0">
                        <a:spcAft>
                          <a:spcPts val="0"/>
                        </a:spcAft>
                      </a:pPr>
                      <a:r>
                        <a:rPr lang="en-ZA" sz="1800" dirty="0" smtClean="0">
                          <a:effectLst/>
                        </a:rPr>
                        <a:t>Category</a:t>
                      </a:r>
                      <a:endParaRPr lang="en-ZA" sz="1800" dirty="0">
                        <a:effectLst/>
                        <a:latin typeface="+mj-lt"/>
                        <a:ea typeface="Times New Roman"/>
                      </a:endParaRPr>
                    </a:p>
                  </a:txBody>
                  <a:tcPr marL="68580" marR="68580" marT="9525" marB="0"/>
                </a:tc>
                <a:tc>
                  <a:txBody>
                    <a:bodyPr/>
                    <a:lstStyle/>
                    <a:p>
                      <a:pPr hangingPunct="0">
                        <a:spcAft>
                          <a:spcPts val="0"/>
                        </a:spcAft>
                      </a:pPr>
                      <a:r>
                        <a:rPr lang="en-ZA" sz="1800" dirty="0" smtClean="0">
                          <a:effectLst/>
                        </a:rPr>
                        <a:t>Period Sought</a:t>
                      </a:r>
                      <a:endParaRPr lang="en-ZA" sz="1800" dirty="0">
                        <a:effectLst/>
                        <a:latin typeface="+mj-lt"/>
                        <a:ea typeface="Times New Roman"/>
                      </a:endParaRPr>
                    </a:p>
                  </a:txBody>
                  <a:tcPr marL="64135" marR="64135" marT="9525" marB="0"/>
                </a:tc>
                <a:tc>
                  <a:txBody>
                    <a:bodyPr/>
                    <a:lstStyle/>
                    <a:p>
                      <a:pPr hangingPunct="0">
                        <a:lnSpc>
                          <a:spcPct val="150000"/>
                        </a:lnSpc>
                        <a:spcAft>
                          <a:spcPts val="0"/>
                        </a:spcAft>
                      </a:pPr>
                      <a:r>
                        <a:rPr lang="en-ZA" sz="1800" dirty="0" smtClean="0">
                          <a:effectLst/>
                        </a:rPr>
                        <a:t>Pollutant</a:t>
                      </a:r>
                      <a:endParaRPr lang="en-ZA" sz="1800" dirty="0">
                        <a:effectLst/>
                        <a:latin typeface="+mj-lt"/>
                        <a:ea typeface="Times New Roman"/>
                      </a:endParaRPr>
                    </a:p>
                  </a:txBody>
                  <a:tcPr marL="68580" marR="68580" marT="9525" marB="0"/>
                </a:tc>
                <a:tc>
                  <a:txBody>
                    <a:bodyPr/>
                    <a:lstStyle/>
                    <a:p>
                      <a:pPr hangingPunct="0">
                        <a:spcAft>
                          <a:spcPts val="0"/>
                        </a:spcAft>
                      </a:pPr>
                      <a:r>
                        <a:rPr lang="en-ZA" sz="1800" dirty="0" smtClean="0">
                          <a:effectLst/>
                          <a:latin typeface="+mj-lt"/>
                          <a:ea typeface="Times New Roman"/>
                        </a:rPr>
                        <a:t>Decision</a:t>
                      </a:r>
                      <a:endParaRPr lang="en-ZA" sz="1800" dirty="0">
                        <a:effectLst/>
                        <a:latin typeface="+mj-lt"/>
                        <a:ea typeface="Times New Roman"/>
                      </a:endParaRPr>
                    </a:p>
                  </a:txBody>
                  <a:tcPr marL="0" marR="0" marT="0" marB="0"/>
                </a:tc>
              </a:tr>
              <a:tr h="1472033">
                <a:tc rowSpan="3">
                  <a:txBody>
                    <a:bodyPr/>
                    <a:lstStyle/>
                    <a:p>
                      <a:pPr algn="just" hangingPunct="0">
                        <a:spcAft>
                          <a:spcPts val="0"/>
                        </a:spcAft>
                      </a:pPr>
                      <a:r>
                        <a:rPr lang="en-ZA" sz="1800" kern="1200" dirty="0">
                          <a:effectLst/>
                        </a:rPr>
                        <a:t>Subcategory 1.1: Solid Fuel Combustion Installations</a:t>
                      </a:r>
                      <a:endParaRPr lang="en-ZA" sz="1800" dirty="0">
                        <a:effectLst/>
                        <a:latin typeface="+mj-lt"/>
                        <a:ea typeface="Times New Roman"/>
                      </a:endParaRPr>
                    </a:p>
                  </a:txBody>
                  <a:tcPr marL="68580" marR="68580" marT="9525" marB="0"/>
                </a:tc>
                <a:tc rowSpan="3">
                  <a:txBody>
                    <a:bodyPr/>
                    <a:lstStyle/>
                    <a:p>
                      <a:pPr hangingPunct="0">
                        <a:spcAft>
                          <a:spcPts val="0"/>
                        </a:spcAft>
                      </a:pPr>
                      <a:r>
                        <a:rPr lang="en-ZA" sz="1800" kern="1200">
                          <a:effectLst/>
                        </a:rPr>
                        <a:t>2015-2020</a:t>
                      </a:r>
                      <a:endParaRPr lang="en-ZA" sz="1800">
                        <a:effectLst/>
                        <a:latin typeface="+mj-lt"/>
                        <a:ea typeface="Times New Roman"/>
                      </a:endParaRPr>
                    </a:p>
                  </a:txBody>
                  <a:tcPr marL="64135" marR="64135" marT="9525" marB="0"/>
                </a:tc>
                <a:tc>
                  <a:txBody>
                    <a:bodyPr/>
                    <a:lstStyle/>
                    <a:p>
                      <a:pPr hangingPunct="0">
                        <a:lnSpc>
                          <a:spcPct val="150000"/>
                        </a:lnSpc>
                        <a:spcAft>
                          <a:spcPts val="0"/>
                        </a:spcAft>
                      </a:pPr>
                      <a:r>
                        <a:rPr lang="en-ZA" sz="1800" kern="1200">
                          <a:effectLst/>
                        </a:rPr>
                        <a:t>PM</a:t>
                      </a:r>
                      <a:endParaRPr lang="en-ZA" sz="1800">
                        <a:effectLst/>
                        <a:latin typeface="+mj-lt"/>
                        <a:ea typeface="Times New Roman"/>
                      </a:endParaRPr>
                    </a:p>
                  </a:txBody>
                  <a:tcPr marL="68580" marR="68580" marT="9525" marB="0"/>
                </a:tc>
                <a:tc>
                  <a:txBody>
                    <a:bodyPr/>
                    <a:lstStyle/>
                    <a:p>
                      <a:pPr hangingPunct="0">
                        <a:spcAft>
                          <a:spcPts val="0"/>
                        </a:spcAft>
                      </a:pPr>
                      <a:r>
                        <a:rPr lang="en-ZA" sz="1800" kern="1200" dirty="0">
                          <a:effectLst/>
                        </a:rPr>
                        <a:t>Postponement is declined due to changes in the ambient air quality standard for PM</a:t>
                      </a:r>
                      <a:r>
                        <a:rPr lang="en-ZA" sz="1800" kern="1200" baseline="-25000" dirty="0">
                          <a:effectLst/>
                        </a:rPr>
                        <a:t>10</a:t>
                      </a:r>
                      <a:endParaRPr lang="en-ZA" sz="1800" dirty="0">
                        <a:effectLst/>
                        <a:latin typeface="+mj-lt"/>
                        <a:ea typeface="Times New Roman"/>
                      </a:endParaRPr>
                    </a:p>
                  </a:txBody>
                  <a:tcPr marL="0" marR="0" marT="0" marB="0"/>
                </a:tc>
              </a:tr>
              <a:tr h="1962710">
                <a:tc vMerge="1">
                  <a:txBody>
                    <a:bodyPr/>
                    <a:lstStyle/>
                    <a:p>
                      <a:endParaRPr lang="en-ZA"/>
                    </a:p>
                  </a:txBody>
                  <a:tcPr/>
                </a:tc>
                <a:tc vMerge="1">
                  <a:txBody>
                    <a:bodyPr/>
                    <a:lstStyle/>
                    <a:p>
                      <a:endParaRPr lang="en-ZA"/>
                    </a:p>
                  </a:txBody>
                  <a:tcPr/>
                </a:tc>
                <a:tc>
                  <a:txBody>
                    <a:bodyPr/>
                    <a:lstStyle/>
                    <a:p>
                      <a:pPr hangingPunct="0">
                        <a:lnSpc>
                          <a:spcPct val="150000"/>
                        </a:lnSpc>
                        <a:spcAft>
                          <a:spcPts val="0"/>
                        </a:spcAft>
                      </a:pPr>
                      <a:r>
                        <a:rPr lang="en-ZA" sz="1800" kern="1200">
                          <a:effectLst/>
                        </a:rPr>
                        <a:t>SO</a:t>
                      </a:r>
                      <a:r>
                        <a:rPr lang="en-ZA" sz="1800" kern="1200" baseline="-25000">
                          <a:effectLst/>
                        </a:rPr>
                        <a:t>2</a:t>
                      </a:r>
                      <a:endParaRPr lang="en-ZA" sz="1800">
                        <a:effectLst/>
                        <a:latin typeface="+mj-lt"/>
                        <a:ea typeface="Times New Roman"/>
                      </a:endParaRPr>
                    </a:p>
                  </a:txBody>
                  <a:tcPr marL="68580" marR="68580" marT="9525" marB="0"/>
                </a:tc>
                <a:tc>
                  <a:txBody>
                    <a:bodyPr/>
                    <a:lstStyle/>
                    <a:p>
                      <a:pPr hangingPunct="0">
                        <a:spcAft>
                          <a:spcPts val="0"/>
                        </a:spcAft>
                      </a:pPr>
                      <a:r>
                        <a:rPr lang="en-ZA" sz="1800" kern="1200">
                          <a:effectLst/>
                        </a:rPr>
                        <a:t> </a:t>
                      </a:r>
                      <a:endParaRPr lang="en-ZA" sz="1800">
                        <a:effectLst/>
                      </a:endParaRPr>
                    </a:p>
                    <a:p>
                      <a:pPr hangingPunct="0">
                        <a:spcAft>
                          <a:spcPts val="0"/>
                        </a:spcAft>
                      </a:pPr>
                      <a:r>
                        <a:rPr lang="en-ZA" sz="1800" kern="1200">
                          <a:effectLst/>
                        </a:rPr>
                        <a:t>Granted for SO</a:t>
                      </a:r>
                      <a:r>
                        <a:rPr lang="en-ZA" sz="1800" kern="1200" baseline="-25000">
                          <a:effectLst/>
                        </a:rPr>
                        <a:t>2</a:t>
                      </a:r>
                      <a:r>
                        <a:rPr lang="en-ZA" sz="1800" kern="1200">
                          <a:effectLst/>
                        </a:rPr>
                        <a:t> from 2020-2025 wt limit of 2000 </a:t>
                      </a:r>
                      <a:endParaRPr lang="en-ZA" sz="1800">
                        <a:effectLst/>
                      </a:endParaRPr>
                    </a:p>
                    <a:p>
                      <a:pPr hangingPunct="0">
                        <a:spcAft>
                          <a:spcPts val="0"/>
                        </a:spcAft>
                      </a:pPr>
                      <a:r>
                        <a:rPr lang="en-ZA" sz="1800" kern="1200">
                          <a:effectLst/>
                        </a:rPr>
                        <a:t> </a:t>
                      </a:r>
                      <a:endParaRPr lang="en-ZA" sz="1800">
                        <a:effectLst/>
                        <a:latin typeface="+mj-lt"/>
                        <a:ea typeface="Times New Roman"/>
                      </a:endParaRPr>
                    </a:p>
                  </a:txBody>
                  <a:tcPr marL="0" marR="0" marT="0" marB="0"/>
                </a:tc>
              </a:tr>
              <a:tr h="1472033">
                <a:tc vMerge="1">
                  <a:txBody>
                    <a:bodyPr/>
                    <a:lstStyle/>
                    <a:p>
                      <a:endParaRPr lang="en-ZA"/>
                    </a:p>
                  </a:txBody>
                  <a:tcPr/>
                </a:tc>
                <a:tc vMerge="1">
                  <a:txBody>
                    <a:bodyPr/>
                    <a:lstStyle/>
                    <a:p>
                      <a:endParaRPr lang="en-ZA"/>
                    </a:p>
                  </a:txBody>
                  <a:tcPr/>
                </a:tc>
                <a:tc>
                  <a:txBody>
                    <a:bodyPr/>
                    <a:lstStyle/>
                    <a:p>
                      <a:pPr hangingPunct="0">
                        <a:lnSpc>
                          <a:spcPct val="150000"/>
                        </a:lnSpc>
                        <a:spcAft>
                          <a:spcPts val="0"/>
                        </a:spcAft>
                      </a:pPr>
                      <a:r>
                        <a:rPr lang="en-ZA" sz="1800" kern="1200">
                          <a:effectLst/>
                        </a:rPr>
                        <a:t>NOx</a:t>
                      </a:r>
                      <a:endParaRPr lang="en-ZA" sz="1800">
                        <a:effectLst/>
                        <a:latin typeface="+mj-lt"/>
                        <a:ea typeface="Times New Roman"/>
                      </a:endParaRPr>
                    </a:p>
                  </a:txBody>
                  <a:tcPr marL="68580" marR="68580" marT="9525" marB="0"/>
                </a:tc>
                <a:tc>
                  <a:txBody>
                    <a:bodyPr/>
                    <a:lstStyle/>
                    <a:p>
                      <a:pPr hangingPunct="0">
                        <a:spcAft>
                          <a:spcPts val="0"/>
                        </a:spcAft>
                      </a:pPr>
                      <a:r>
                        <a:rPr lang="en-ZA" sz="1800" kern="1200" dirty="0">
                          <a:effectLst/>
                        </a:rPr>
                        <a:t>Granted for NO</a:t>
                      </a:r>
                      <a:r>
                        <a:rPr lang="en-ZA" sz="1800" kern="1200" baseline="-25000" dirty="0">
                          <a:effectLst/>
                        </a:rPr>
                        <a:t>x</a:t>
                      </a:r>
                      <a:r>
                        <a:rPr lang="en-ZA" sz="1800" kern="1200" dirty="0">
                          <a:effectLst/>
                        </a:rPr>
                        <a:t> from 2015-2020 </a:t>
                      </a:r>
                      <a:r>
                        <a:rPr lang="en-ZA" sz="1800" kern="1200" dirty="0" err="1">
                          <a:effectLst/>
                        </a:rPr>
                        <a:t>wt</a:t>
                      </a:r>
                      <a:r>
                        <a:rPr lang="en-ZA" sz="1800" kern="1200" dirty="0">
                          <a:effectLst/>
                        </a:rPr>
                        <a:t> limit of 1250</a:t>
                      </a:r>
                      <a:endParaRPr lang="en-ZA" sz="1800" dirty="0">
                        <a:effectLst/>
                      </a:endParaRPr>
                    </a:p>
                    <a:p>
                      <a:pPr hangingPunct="0">
                        <a:spcAft>
                          <a:spcPts val="0"/>
                        </a:spcAft>
                      </a:pPr>
                      <a:r>
                        <a:rPr lang="en-ZA" sz="1800" kern="1200" dirty="0">
                          <a:effectLst/>
                        </a:rPr>
                        <a:t> </a:t>
                      </a:r>
                      <a:endParaRPr lang="en-ZA" sz="1800" dirty="0">
                        <a:effectLst/>
                        <a:latin typeface="+mj-lt"/>
                        <a:ea typeface="Times New Roman"/>
                      </a:endParaRPr>
                    </a:p>
                  </a:txBody>
                  <a:tcPr marL="0" marR="0" marT="0" marB="0"/>
                </a:tc>
              </a:tr>
            </a:tbl>
          </a:graphicData>
        </a:graphic>
      </p:graphicFrame>
    </p:spTree>
    <p:extLst>
      <p:ext uri="{BB962C8B-B14F-4D97-AF65-F5344CB8AC3E}">
        <p14:creationId xmlns:p14="http://schemas.microsoft.com/office/powerpoint/2010/main" xmlns="" val="34047363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8248649" cy="668740"/>
          </a:xfrm>
        </p:spPr>
        <p:txBody>
          <a:bodyPr/>
          <a:lstStyle/>
          <a:p>
            <a:r>
              <a:rPr lang="en-ZA" sz="2800" b="1" dirty="0" smtClean="0">
                <a:solidFill>
                  <a:schemeClr val="bg1"/>
                </a:solidFill>
              </a:rPr>
              <a:t>NATREF, </a:t>
            </a:r>
            <a:r>
              <a:rPr lang="en-ZA" sz="2800" b="1" dirty="0" err="1" smtClean="0">
                <a:solidFill>
                  <a:schemeClr val="bg1"/>
                </a:solidFill>
              </a:rPr>
              <a:t>Fezile</a:t>
            </a:r>
            <a:r>
              <a:rPr lang="en-ZA" sz="2800" b="1" dirty="0" smtClean="0">
                <a:solidFill>
                  <a:schemeClr val="bg1"/>
                </a:solidFill>
              </a:rPr>
              <a:t> </a:t>
            </a:r>
            <a:r>
              <a:rPr lang="en-ZA" sz="2800" b="1" dirty="0" err="1" smtClean="0">
                <a:solidFill>
                  <a:schemeClr val="bg1"/>
                </a:solidFill>
              </a:rPr>
              <a:t>Dabi</a:t>
            </a:r>
            <a:r>
              <a:rPr lang="en-ZA" sz="2800" b="1" dirty="0" smtClean="0">
                <a:solidFill>
                  <a:schemeClr val="bg1"/>
                </a:solidFill>
              </a:rPr>
              <a:t> DM </a:t>
            </a:r>
            <a:endParaRPr lang="en-ZA" sz="2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540538441"/>
              </p:ext>
            </p:extLst>
          </p:nvPr>
        </p:nvGraphicFramePr>
        <p:xfrm>
          <a:off x="279779" y="668740"/>
          <a:ext cx="8577619" cy="5876397"/>
        </p:xfrm>
        <a:graphic>
          <a:graphicData uri="http://schemas.openxmlformats.org/drawingml/2006/table">
            <a:tbl>
              <a:tblPr firstRow="1" firstCol="1" bandRow="1">
                <a:tableStyleId>{BC89EF96-8CEA-46FF-86C4-4CE0E7609802}</a:tableStyleId>
              </a:tblPr>
              <a:tblGrid>
                <a:gridCol w="1179101"/>
                <a:gridCol w="1093820"/>
                <a:gridCol w="781050"/>
                <a:gridCol w="3053402"/>
                <a:gridCol w="2470246"/>
              </a:tblGrid>
              <a:tr h="354349">
                <a:tc>
                  <a:txBody>
                    <a:bodyPr/>
                    <a:lstStyle/>
                    <a:p>
                      <a:pPr marL="6350" hangingPunct="0">
                        <a:spcAft>
                          <a:spcPts val="0"/>
                        </a:spcAft>
                      </a:pPr>
                      <a:r>
                        <a:rPr lang="en-US" sz="1400" kern="1200" dirty="0">
                          <a:effectLst/>
                        </a:rPr>
                        <a:t>Category</a:t>
                      </a:r>
                      <a:endParaRPr lang="en-ZA" sz="1400" dirty="0">
                        <a:effectLst/>
                        <a:latin typeface="Times New Roman"/>
                        <a:ea typeface="Times New Roman"/>
                      </a:endParaRPr>
                    </a:p>
                  </a:txBody>
                  <a:tcPr marL="62724" marR="62724" marT="0" marB="0"/>
                </a:tc>
                <a:tc>
                  <a:txBody>
                    <a:bodyPr/>
                    <a:lstStyle/>
                    <a:p>
                      <a:pPr marL="6350" hangingPunct="0">
                        <a:spcAft>
                          <a:spcPts val="0"/>
                        </a:spcAft>
                      </a:pPr>
                      <a:r>
                        <a:rPr lang="en-US" sz="1400" kern="1200" dirty="0" smtClean="0">
                          <a:effectLst/>
                        </a:rPr>
                        <a:t>Period </a:t>
                      </a:r>
                      <a:r>
                        <a:rPr lang="en-US" sz="1400" kern="1200" dirty="0">
                          <a:effectLst/>
                        </a:rPr>
                        <a:t>Sought</a:t>
                      </a:r>
                      <a:endParaRPr lang="en-ZA" sz="1400" dirty="0">
                        <a:effectLst/>
                        <a:latin typeface="Times New Roman"/>
                        <a:ea typeface="Times New Roman"/>
                      </a:endParaRPr>
                    </a:p>
                  </a:txBody>
                  <a:tcPr marL="62724" marR="62724" marT="0" marB="0"/>
                </a:tc>
                <a:tc>
                  <a:txBody>
                    <a:bodyPr/>
                    <a:lstStyle/>
                    <a:p>
                      <a:pPr marL="6350" algn="ctr" hangingPunct="0">
                        <a:spcAft>
                          <a:spcPts val="0"/>
                        </a:spcAft>
                      </a:pPr>
                      <a:r>
                        <a:rPr lang="en-US" sz="1400" kern="1200">
                          <a:effectLst/>
                        </a:rPr>
                        <a:t>Pollutant</a:t>
                      </a:r>
                      <a:endParaRPr lang="en-ZA" sz="1400">
                        <a:effectLst/>
                        <a:latin typeface="Times New Roman"/>
                        <a:ea typeface="Times New Roman"/>
                      </a:endParaRPr>
                    </a:p>
                  </a:txBody>
                  <a:tcPr marL="62724" marR="62724" marT="0" marB="0"/>
                </a:tc>
                <a:tc>
                  <a:txBody>
                    <a:bodyPr/>
                    <a:lstStyle/>
                    <a:p>
                      <a:pPr marL="6350" algn="ctr" hangingPunct="0">
                        <a:spcAft>
                          <a:spcPts val="0"/>
                        </a:spcAft>
                      </a:pPr>
                      <a:r>
                        <a:rPr lang="en-US" sz="1400" dirty="0">
                          <a:effectLst/>
                        </a:rPr>
                        <a:t>Justification &amp; Reasons for Postponement Application</a:t>
                      </a:r>
                      <a:endParaRPr lang="en-ZA" sz="1400" dirty="0">
                        <a:effectLst/>
                        <a:latin typeface="Times New Roman"/>
                        <a:ea typeface="Times New Roman"/>
                      </a:endParaRPr>
                    </a:p>
                  </a:txBody>
                  <a:tcPr marL="62724" marR="62724" marT="0" marB="0" anchor="ctr"/>
                </a:tc>
                <a:tc>
                  <a:txBody>
                    <a:bodyPr/>
                    <a:lstStyle/>
                    <a:p>
                      <a:pPr marL="6350" hangingPunct="0">
                        <a:spcAft>
                          <a:spcPts val="0"/>
                        </a:spcAft>
                      </a:pPr>
                      <a:r>
                        <a:rPr lang="en-US" sz="1400">
                          <a:effectLst/>
                        </a:rPr>
                        <a:t>Decision</a:t>
                      </a:r>
                      <a:endParaRPr lang="en-ZA" sz="1400">
                        <a:effectLst/>
                        <a:latin typeface="Times New Roman"/>
                        <a:ea typeface="Times New Roman"/>
                      </a:endParaRPr>
                    </a:p>
                  </a:txBody>
                  <a:tcPr marL="62724" marR="62724" marT="0" marB="0"/>
                </a:tc>
              </a:tr>
              <a:tr h="1034627">
                <a:tc>
                  <a:txBody>
                    <a:bodyPr/>
                    <a:lstStyle/>
                    <a:p>
                      <a:pPr marL="6350" hangingPunct="0">
                        <a:spcAft>
                          <a:spcPts val="0"/>
                        </a:spcAft>
                      </a:pPr>
                      <a:r>
                        <a:rPr lang="en-ZA" sz="1400" kern="1200">
                          <a:effectLst/>
                        </a:rPr>
                        <a:t>Subcategory 1.2: </a:t>
                      </a:r>
                      <a:r>
                        <a:rPr lang="en-US" sz="1400" kern="1200">
                          <a:effectLst/>
                        </a:rPr>
                        <a:t>Liquid Fuel Combustion Installation </a:t>
                      </a:r>
                      <a:endParaRPr lang="en-ZA" sz="1400">
                        <a:effectLst/>
                        <a:latin typeface="Times New Roman"/>
                        <a:ea typeface="Times New Roman"/>
                      </a:endParaRPr>
                    </a:p>
                  </a:txBody>
                  <a:tcPr marL="62724" marR="62724" marT="0" marB="0"/>
                </a:tc>
                <a:tc>
                  <a:txBody>
                    <a:bodyPr/>
                    <a:lstStyle/>
                    <a:p>
                      <a:pPr marL="6350" hangingPunct="0">
                        <a:spcAft>
                          <a:spcPts val="0"/>
                        </a:spcAft>
                      </a:pPr>
                      <a:r>
                        <a:rPr lang="en-ZA" sz="1400" kern="1200">
                          <a:effectLst/>
                        </a:rPr>
                        <a:t>2015-2020</a:t>
                      </a:r>
                      <a:endParaRPr lang="en-ZA" sz="1400">
                        <a:effectLst/>
                        <a:latin typeface="Times New Roman"/>
                        <a:ea typeface="Times New Roman"/>
                      </a:endParaRPr>
                    </a:p>
                  </a:txBody>
                  <a:tcPr marL="62724" marR="62724" marT="0" marB="0"/>
                </a:tc>
                <a:tc>
                  <a:txBody>
                    <a:bodyPr/>
                    <a:lstStyle/>
                    <a:p>
                      <a:pPr marL="6350" hangingPunct="0">
                        <a:lnSpc>
                          <a:spcPct val="150000"/>
                        </a:lnSpc>
                        <a:spcAft>
                          <a:spcPts val="0"/>
                        </a:spcAft>
                      </a:pPr>
                      <a:r>
                        <a:rPr lang="en-US" sz="1400" kern="1200">
                          <a:effectLst/>
                        </a:rPr>
                        <a:t>PM</a:t>
                      </a:r>
                      <a:endParaRPr lang="en-ZA" sz="1400">
                        <a:effectLst/>
                        <a:latin typeface="Times New Roman"/>
                        <a:ea typeface="Times New Roman"/>
                      </a:endParaRPr>
                    </a:p>
                  </a:txBody>
                  <a:tcPr marL="62724" marR="62724" marT="0" marB="0"/>
                </a:tc>
                <a:tc rowSpan="4">
                  <a:txBody>
                    <a:bodyPr/>
                    <a:lstStyle/>
                    <a:p>
                      <a:pPr marL="342900" marR="196850" lvl="0" indent="-342900" algn="just" hangingPunct="0">
                        <a:lnSpc>
                          <a:spcPct val="150000"/>
                        </a:lnSpc>
                        <a:spcAft>
                          <a:spcPts val="0"/>
                        </a:spcAft>
                        <a:buFont typeface="Symbol"/>
                        <a:buChar char=""/>
                      </a:pPr>
                      <a:r>
                        <a:rPr lang="en-ZA" sz="1400" kern="1200" dirty="0" err="1">
                          <a:effectLst/>
                        </a:rPr>
                        <a:t>Natrefs</a:t>
                      </a:r>
                      <a:r>
                        <a:rPr lang="en-ZA" sz="1400" kern="1200" dirty="0">
                          <a:effectLst/>
                        </a:rPr>
                        <a:t> environmental management philosophy</a:t>
                      </a:r>
                      <a:endParaRPr lang="en-ZA" sz="1400" dirty="0">
                        <a:effectLst/>
                      </a:endParaRPr>
                    </a:p>
                    <a:p>
                      <a:pPr marL="342900" marR="196850" lvl="0" indent="-342900" algn="just" hangingPunct="0">
                        <a:lnSpc>
                          <a:spcPct val="150000"/>
                        </a:lnSpc>
                        <a:spcAft>
                          <a:spcPts val="0"/>
                        </a:spcAft>
                        <a:buFont typeface="Symbol"/>
                        <a:buChar char=""/>
                      </a:pPr>
                      <a:r>
                        <a:rPr lang="en-ZA" sz="1400" kern="1200" dirty="0">
                          <a:effectLst/>
                        </a:rPr>
                        <a:t>Inadequate time due to the challenges in regulations</a:t>
                      </a:r>
                      <a:endParaRPr lang="en-ZA" sz="1400" dirty="0">
                        <a:effectLst/>
                      </a:endParaRPr>
                    </a:p>
                    <a:p>
                      <a:pPr marL="342900" marR="196850" lvl="0" indent="-342900" algn="just" hangingPunct="0">
                        <a:lnSpc>
                          <a:spcPct val="150000"/>
                        </a:lnSpc>
                        <a:spcAft>
                          <a:spcPts val="0"/>
                        </a:spcAft>
                        <a:buFont typeface="Symbol"/>
                        <a:buChar char=""/>
                      </a:pPr>
                      <a:r>
                        <a:rPr lang="en-ZA" sz="1400" kern="1200" dirty="0">
                          <a:effectLst/>
                        </a:rPr>
                        <a:t>Financial implications </a:t>
                      </a:r>
                      <a:endParaRPr lang="en-ZA" sz="1400" dirty="0">
                        <a:effectLst/>
                      </a:endParaRPr>
                    </a:p>
                    <a:p>
                      <a:pPr marL="342900" marR="196850" lvl="0" indent="-342900" algn="just" hangingPunct="0">
                        <a:lnSpc>
                          <a:spcPct val="150000"/>
                        </a:lnSpc>
                        <a:spcAft>
                          <a:spcPts val="0"/>
                        </a:spcAft>
                        <a:buFont typeface="Symbol"/>
                        <a:buChar char=""/>
                      </a:pPr>
                      <a:r>
                        <a:rPr lang="en-ZA" sz="1400" kern="1200" dirty="0">
                          <a:effectLst/>
                        </a:rPr>
                        <a:t>Resource availability</a:t>
                      </a:r>
                      <a:endParaRPr lang="en-ZA" sz="1400" dirty="0">
                        <a:effectLst/>
                      </a:endParaRPr>
                    </a:p>
                    <a:p>
                      <a:pPr marL="342900" marR="196850" lvl="0" indent="-342900" algn="just" hangingPunct="0">
                        <a:lnSpc>
                          <a:spcPct val="150000"/>
                        </a:lnSpc>
                        <a:spcAft>
                          <a:spcPts val="0"/>
                        </a:spcAft>
                        <a:buFont typeface="Symbol"/>
                        <a:buChar char=""/>
                      </a:pPr>
                      <a:r>
                        <a:rPr lang="en-ZA" sz="1400" kern="1200" dirty="0">
                          <a:effectLst/>
                        </a:rPr>
                        <a:t>Due diligence obligations</a:t>
                      </a:r>
                      <a:endParaRPr lang="en-ZA" sz="1400" dirty="0">
                        <a:effectLst/>
                        <a:latin typeface="Times New Roman"/>
                        <a:ea typeface="Times New Roman"/>
                      </a:endParaRPr>
                    </a:p>
                  </a:txBody>
                  <a:tcPr marL="62724" marR="62724" marT="0" marB="0"/>
                </a:tc>
                <a:tc>
                  <a:txBody>
                    <a:bodyPr/>
                    <a:lstStyle/>
                    <a:p>
                      <a:pPr marL="6350" algn="just" hangingPunct="0">
                        <a:lnSpc>
                          <a:spcPct val="150000"/>
                        </a:lnSpc>
                        <a:spcAft>
                          <a:spcPts val="0"/>
                        </a:spcAft>
                      </a:pPr>
                      <a:r>
                        <a:rPr lang="en-ZA" sz="1400" kern="1200">
                          <a:effectLst/>
                        </a:rPr>
                        <a:t>Postponement granted from</a:t>
                      </a:r>
                      <a:endParaRPr lang="en-ZA" sz="1400">
                        <a:effectLst/>
                      </a:endParaRPr>
                    </a:p>
                    <a:p>
                      <a:pPr marL="6350" algn="just" hangingPunct="0">
                        <a:lnSpc>
                          <a:spcPct val="150000"/>
                        </a:lnSpc>
                        <a:spcAft>
                          <a:spcPts val="0"/>
                        </a:spcAft>
                      </a:pPr>
                      <a:r>
                        <a:rPr lang="en-ZA" sz="1400" kern="1200">
                          <a:effectLst/>
                        </a:rPr>
                        <a:t>01 April 2015 to 31 March 2018 </a:t>
                      </a:r>
                      <a:endParaRPr lang="en-ZA" sz="1400">
                        <a:effectLst/>
                      </a:endParaRPr>
                    </a:p>
                    <a:p>
                      <a:pPr marL="6350" algn="just" hangingPunct="0">
                        <a:lnSpc>
                          <a:spcPct val="150000"/>
                        </a:lnSpc>
                        <a:spcAft>
                          <a:spcPts val="0"/>
                        </a:spcAft>
                      </a:pPr>
                      <a:r>
                        <a:rPr lang="en-ZA" sz="1400" kern="1200">
                          <a:effectLst/>
                        </a:rPr>
                        <a:t>with the following limits:</a:t>
                      </a:r>
                      <a:endParaRPr lang="en-ZA" sz="1400">
                        <a:effectLst/>
                      </a:endParaRPr>
                    </a:p>
                    <a:p>
                      <a:pPr marL="6350" algn="just" hangingPunct="0">
                        <a:lnSpc>
                          <a:spcPct val="150000"/>
                        </a:lnSpc>
                        <a:spcAft>
                          <a:spcPts val="0"/>
                        </a:spcAft>
                      </a:pPr>
                      <a:r>
                        <a:rPr lang="en-ZA" sz="1400" kern="1200">
                          <a:effectLst/>
                        </a:rPr>
                        <a:t>PM: 180</a:t>
                      </a:r>
                      <a:endParaRPr lang="en-ZA" sz="1400">
                        <a:effectLst/>
                        <a:latin typeface="Times New Roman"/>
                        <a:ea typeface="Times New Roman"/>
                      </a:endParaRPr>
                    </a:p>
                  </a:txBody>
                  <a:tcPr marL="62724" marR="62724" marT="0" marB="0"/>
                </a:tc>
              </a:tr>
              <a:tr h="708699">
                <a:tc>
                  <a:txBody>
                    <a:bodyPr/>
                    <a:lstStyle/>
                    <a:p>
                      <a:pPr marL="6350" hangingPunct="0">
                        <a:spcAft>
                          <a:spcPts val="0"/>
                        </a:spcAft>
                      </a:pPr>
                      <a:r>
                        <a:rPr lang="en-ZA" sz="1400" kern="1200" dirty="0">
                          <a:effectLst/>
                        </a:rPr>
                        <a:t>Subcategory 1.4: </a:t>
                      </a:r>
                      <a:r>
                        <a:rPr lang="en-US" sz="1400" kern="1200" dirty="0">
                          <a:effectLst/>
                        </a:rPr>
                        <a:t>Gas Combustion </a:t>
                      </a:r>
                      <a:r>
                        <a:rPr lang="en-US" sz="1400" kern="1200" dirty="0" smtClean="0">
                          <a:effectLst/>
                        </a:rPr>
                        <a:t>Installation</a:t>
                      </a:r>
                      <a:endParaRPr lang="en-ZA" sz="1400" dirty="0">
                        <a:effectLst/>
                        <a:latin typeface="Times New Roman"/>
                        <a:ea typeface="Times New Roman"/>
                      </a:endParaRPr>
                    </a:p>
                  </a:txBody>
                  <a:tcPr marL="62724" marR="62724" marT="0" marB="0"/>
                </a:tc>
                <a:tc>
                  <a:txBody>
                    <a:bodyPr/>
                    <a:lstStyle/>
                    <a:p>
                      <a:pPr marL="6350" hangingPunct="0">
                        <a:spcAft>
                          <a:spcPts val="0"/>
                        </a:spcAft>
                      </a:pPr>
                      <a:r>
                        <a:rPr lang="en-ZA" sz="1400" kern="1200" dirty="0">
                          <a:effectLst/>
                        </a:rPr>
                        <a:t>2018-2020</a:t>
                      </a:r>
                      <a:endParaRPr lang="en-ZA" sz="1400" dirty="0">
                        <a:effectLst/>
                      </a:endParaRPr>
                    </a:p>
                    <a:p>
                      <a:pPr marL="6350" hangingPunct="0">
                        <a:spcAft>
                          <a:spcPts val="0"/>
                        </a:spcAft>
                      </a:pPr>
                      <a:r>
                        <a:rPr lang="en-ZA" sz="1400" kern="1200" dirty="0">
                          <a:effectLst/>
                        </a:rPr>
                        <a:t> </a:t>
                      </a:r>
                      <a:endParaRPr lang="en-ZA" sz="1400" dirty="0">
                        <a:effectLst/>
                        <a:latin typeface="Times New Roman"/>
                        <a:ea typeface="Times New Roman"/>
                      </a:endParaRPr>
                    </a:p>
                  </a:txBody>
                  <a:tcPr marL="62724" marR="62724" marT="0" marB="0"/>
                </a:tc>
                <a:tc>
                  <a:txBody>
                    <a:bodyPr/>
                    <a:lstStyle/>
                    <a:p>
                      <a:pPr marL="6350" hangingPunct="0">
                        <a:lnSpc>
                          <a:spcPct val="150000"/>
                        </a:lnSpc>
                        <a:spcAft>
                          <a:spcPts val="0"/>
                        </a:spcAft>
                      </a:pPr>
                      <a:r>
                        <a:rPr lang="en-US" sz="1400" kern="1200" dirty="0" smtClean="0">
                          <a:effectLst/>
                        </a:rPr>
                        <a:t>SO</a:t>
                      </a:r>
                      <a:r>
                        <a:rPr lang="en-US" sz="1400" kern="1200" baseline="-25000" dirty="0" smtClean="0">
                          <a:effectLst/>
                        </a:rPr>
                        <a:t>2</a:t>
                      </a:r>
                      <a:endParaRPr lang="en-ZA" sz="1400" dirty="0">
                        <a:effectLst/>
                        <a:latin typeface="Times New Roman"/>
                        <a:ea typeface="Times New Roman"/>
                      </a:endParaRPr>
                    </a:p>
                  </a:txBody>
                  <a:tcPr marL="62724" marR="62724" marT="0" marB="0"/>
                </a:tc>
                <a:tc vMerge="1">
                  <a:txBody>
                    <a:bodyPr/>
                    <a:lstStyle/>
                    <a:p>
                      <a:endParaRPr lang="en-ZA"/>
                    </a:p>
                  </a:txBody>
                  <a:tcPr/>
                </a:tc>
                <a:tc rowSpan="2">
                  <a:txBody>
                    <a:bodyPr/>
                    <a:lstStyle/>
                    <a:p>
                      <a:pPr marL="6350" hangingPunct="0">
                        <a:lnSpc>
                          <a:spcPct val="150000"/>
                        </a:lnSpc>
                        <a:spcAft>
                          <a:spcPts val="0"/>
                        </a:spcAft>
                      </a:pPr>
                      <a:r>
                        <a:rPr lang="en-ZA" sz="1400" kern="1200" dirty="0">
                          <a:effectLst/>
                        </a:rPr>
                        <a:t>Postponement granted from</a:t>
                      </a:r>
                      <a:endParaRPr lang="en-ZA" sz="1400" dirty="0">
                        <a:effectLst/>
                      </a:endParaRPr>
                    </a:p>
                    <a:p>
                      <a:pPr marL="6350" hangingPunct="0">
                        <a:lnSpc>
                          <a:spcPct val="150000"/>
                        </a:lnSpc>
                        <a:spcAft>
                          <a:spcPts val="0"/>
                        </a:spcAft>
                      </a:pPr>
                      <a:r>
                        <a:rPr lang="en-ZA" sz="1400" kern="1200" dirty="0">
                          <a:effectLst/>
                        </a:rPr>
                        <a:t>01 April 2015 to 31 March 2018 </a:t>
                      </a:r>
                      <a:endParaRPr lang="en-ZA" sz="1400" dirty="0">
                        <a:effectLst/>
                      </a:endParaRPr>
                    </a:p>
                    <a:p>
                      <a:pPr marL="6350" hangingPunct="0">
                        <a:lnSpc>
                          <a:spcPct val="150000"/>
                        </a:lnSpc>
                        <a:spcAft>
                          <a:spcPts val="0"/>
                        </a:spcAft>
                      </a:pPr>
                      <a:r>
                        <a:rPr lang="en-ZA" sz="1400" kern="1200" dirty="0">
                          <a:effectLst/>
                        </a:rPr>
                        <a:t>with the following limits:</a:t>
                      </a:r>
                      <a:endParaRPr lang="en-ZA" sz="1400" dirty="0">
                        <a:effectLst/>
                      </a:endParaRPr>
                    </a:p>
                    <a:p>
                      <a:pPr marL="6350" hangingPunct="0">
                        <a:lnSpc>
                          <a:spcPct val="150000"/>
                        </a:lnSpc>
                        <a:spcAft>
                          <a:spcPts val="0"/>
                        </a:spcAft>
                      </a:pPr>
                      <a:r>
                        <a:rPr lang="en-ZA" sz="1400" kern="1200" dirty="0">
                          <a:effectLst/>
                        </a:rPr>
                        <a:t>SO</a:t>
                      </a:r>
                      <a:r>
                        <a:rPr lang="en-ZA" sz="1400" kern="1200" baseline="-25000" dirty="0">
                          <a:effectLst/>
                        </a:rPr>
                        <a:t>2</a:t>
                      </a:r>
                      <a:r>
                        <a:rPr lang="en-ZA" sz="1400" kern="1200" dirty="0">
                          <a:effectLst/>
                        </a:rPr>
                        <a:t>: </a:t>
                      </a:r>
                      <a:r>
                        <a:rPr lang="en-ZA" sz="1400" kern="1200" dirty="0" smtClean="0">
                          <a:effectLst/>
                        </a:rPr>
                        <a:t>1200</a:t>
                      </a:r>
                      <a:endParaRPr lang="en-ZA" sz="1400" dirty="0">
                        <a:effectLst/>
                        <a:latin typeface="Times New Roman"/>
                        <a:ea typeface="Times New Roman"/>
                      </a:endParaRPr>
                    </a:p>
                  </a:txBody>
                  <a:tcPr marL="62724" marR="62724" marT="0" marB="0"/>
                </a:tc>
              </a:tr>
              <a:tr h="325928">
                <a:tc rowSpan="2">
                  <a:txBody>
                    <a:bodyPr/>
                    <a:lstStyle/>
                    <a:p>
                      <a:pPr marL="6350" hangingPunct="0">
                        <a:spcAft>
                          <a:spcPts val="0"/>
                        </a:spcAft>
                      </a:pPr>
                      <a:r>
                        <a:rPr lang="en-US" sz="1400" kern="1200" dirty="0">
                          <a:effectLst/>
                        </a:rPr>
                        <a:t> </a:t>
                      </a:r>
                      <a:endParaRPr lang="en-ZA" sz="1400" dirty="0">
                        <a:effectLst/>
                      </a:endParaRPr>
                    </a:p>
                    <a:p>
                      <a:pPr marL="6350" hangingPunct="0">
                        <a:spcAft>
                          <a:spcPts val="0"/>
                        </a:spcAft>
                      </a:pPr>
                      <a:r>
                        <a:rPr lang="en-ZA" sz="1400" kern="1200" dirty="0">
                          <a:effectLst/>
                        </a:rPr>
                        <a:t>Subcategory 2.1: </a:t>
                      </a:r>
                      <a:r>
                        <a:rPr lang="en-US" sz="1400" kern="1200" dirty="0">
                          <a:effectLst/>
                        </a:rPr>
                        <a:t>Combustion </a:t>
                      </a:r>
                      <a:r>
                        <a:rPr lang="en-US" sz="1400" kern="1200" dirty="0" smtClean="0">
                          <a:effectLst/>
                        </a:rPr>
                        <a:t>Installation</a:t>
                      </a:r>
                      <a:endParaRPr lang="en-ZA" sz="1400" dirty="0">
                        <a:effectLst/>
                        <a:latin typeface="Times New Roman"/>
                        <a:ea typeface="Times New Roman"/>
                      </a:endParaRPr>
                    </a:p>
                  </a:txBody>
                  <a:tcPr marL="62724" marR="62724" marT="0" marB="0"/>
                </a:tc>
                <a:tc rowSpan="2">
                  <a:txBody>
                    <a:bodyPr/>
                    <a:lstStyle/>
                    <a:p>
                      <a:pPr marL="6350" hangingPunct="0">
                        <a:spcAft>
                          <a:spcPts val="0"/>
                        </a:spcAft>
                      </a:pPr>
                      <a:r>
                        <a:rPr lang="en-ZA" sz="1400" kern="1200" dirty="0">
                          <a:effectLst/>
                        </a:rPr>
                        <a:t> </a:t>
                      </a:r>
                      <a:endParaRPr lang="en-ZA" sz="1400" dirty="0">
                        <a:effectLst/>
                      </a:endParaRPr>
                    </a:p>
                    <a:p>
                      <a:pPr marL="6350" hangingPunct="0">
                        <a:spcAft>
                          <a:spcPts val="0"/>
                        </a:spcAft>
                      </a:pPr>
                      <a:r>
                        <a:rPr lang="en-ZA" sz="1400" kern="1200" dirty="0">
                          <a:effectLst/>
                        </a:rPr>
                        <a:t>2015-2020</a:t>
                      </a:r>
                      <a:endParaRPr lang="en-ZA" sz="1400" dirty="0">
                        <a:effectLst/>
                        <a:latin typeface="Times New Roman"/>
                        <a:ea typeface="Times New Roman"/>
                      </a:endParaRPr>
                    </a:p>
                  </a:txBody>
                  <a:tcPr marL="62724" marR="62724" marT="0" marB="0"/>
                </a:tc>
                <a:tc rowSpan="2">
                  <a:txBody>
                    <a:bodyPr/>
                    <a:lstStyle/>
                    <a:p>
                      <a:pPr marL="6350" hangingPunct="0">
                        <a:lnSpc>
                          <a:spcPct val="150000"/>
                        </a:lnSpc>
                        <a:spcAft>
                          <a:spcPts val="0"/>
                        </a:spcAft>
                      </a:pPr>
                      <a:r>
                        <a:rPr lang="en-US" sz="1400" kern="1200" dirty="0">
                          <a:effectLst/>
                        </a:rPr>
                        <a:t> </a:t>
                      </a:r>
                      <a:endParaRPr lang="en-ZA" sz="1400" dirty="0">
                        <a:effectLst/>
                      </a:endParaRPr>
                    </a:p>
                    <a:p>
                      <a:pPr marL="6350" hangingPunct="0">
                        <a:lnSpc>
                          <a:spcPct val="150000"/>
                        </a:lnSpc>
                        <a:spcAft>
                          <a:spcPts val="0"/>
                        </a:spcAft>
                      </a:pPr>
                      <a:r>
                        <a:rPr lang="en-US" sz="1400" kern="1200" dirty="0">
                          <a:effectLst/>
                        </a:rPr>
                        <a:t>NOx</a:t>
                      </a:r>
                      <a:endParaRPr lang="en-ZA" sz="1400" dirty="0">
                        <a:effectLst/>
                        <a:latin typeface="Times New Roman"/>
                        <a:ea typeface="Times New Roman"/>
                      </a:endParaRPr>
                    </a:p>
                  </a:txBody>
                  <a:tcPr marL="62724" marR="62724" marT="0" marB="0"/>
                </a:tc>
                <a:tc vMerge="1">
                  <a:txBody>
                    <a:bodyPr/>
                    <a:lstStyle/>
                    <a:p>
                      <a:endParaRPr lang="en-ZA"/>
                    </a:p>
                  </a:txBody>
                  <a:tcPr/>
                </a:tc>
                <a:tc vMerge="1">
                  <a:txBody>
                    <a:bodyPr/>
                    <a:lstStyle/>
                    <a:p>
                      <a:endParaRPr lang="en-ZA"/>
                    </a:p>
                  </a:txBody>
                  <a:tcPr/>
                </a:tc>
              </a:tr>
              <a:tr h="288935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6350" hangingPunct="0">
                        <a:lnSpc>
                          <a:spcPct val="150000"/>
                        </a:lnSpc>
                        <a:spcAft>
                          <a:spcPts val="0"/>
                        </a:spcAft>
                      </a:pPr>
                      <a:r>
                        <a:rPr lang="en-ZA" sz="1400" kern="1200" dirty="0">
                          <a:effectLst/>
                        </a:rPr>
                        <a:t> </a:t>
                      </a:r>
                      <a:r>
                        <a:rPr lang="en-ZA" sz="1400" kern="1200" dirty="0" smtClean="0">
                          <a:effectLst/>
                        </a:rPr>
                        <a:t>Postponement </a:t>
                      </a:r>
                      <a:r>
                        <a:rPr lang="en-ZA" sz="1400" kern="1200" dirty="0">
                          <a:effectLst/>
                        </a:rPr>
                        <a:t>granted from</a:t>
                      </a:r>
                      <a:endParaRPr lang="en-ZA" sz="1400" dirty="0">
                        <a:effectLst/>
                      </a:endParaRPr>
                    </a:p>
                    <a:p>
                      <a:pPr marL="6350" hangingPunct="0">
                        <a:lnSpc>
                          <a:spcPct val="150000"/>
                        </a:lnSpc>
                        <a:spcAft>
                          <a:spcPts val="0"/>
                        </a:spcAft>
                      </a:pPr>
                      <a:r>
                        <a:rPr lang="en-ZA" sz="1400" kern="1200" dirty="0">
                          <a:effectLst/>
                        </a:rPr>
                        <a:t>01 April 2015 to 31 March 2018 </a:t>
                      </a:r>
                      <a:endParaRPr lang="en-ZA" sz="1400" dirty="0">
                        <a:effectLst/>
                      </a:endParaRPr>
                    </a:p>
                    <a:p>
                      <a:pPr marL="6350" hangingPunct="0">
                        <a:lnSpc>
                          <a:spcPct val="150000"/>
                        </a:lnSpc>
                        <a:spcAft>
                          <a:spcPts val="0"/>
                        </a:spcAft>
                      </a:pPr>
                      <a:r>
                        <a:rPr lang="en-ZA" sz="1400" kern="1200" dirty="0">
                          <a:effectLst/>
                        </a:rPr>
                        <a:t>with the following limits: NO</a:t>
                      </a:r>
                      <a:r>
                        <a:rPr lang="en-ZA" sz="1400" kern="1200" baseline="-25000" dirty="0">
                          <a:effectLst/>
                        </a:rPr>
                        <a:t>x</a:t>
                      </a:r>
                      <a:r>
                        <a:rPr lang="en-ZA" sz="1400" kern="1200" dirty="0">
                          <a:effectLst/>
                        </a:rPr>
                        <a:t>: 520</a:t>
                      </a:r>
                      <a:endParaRPr lang="en-ZA" sz="1400" dirty="0">
                        <a:effectLst/>
                        <a:latin typeface="Times New Roman"/>
                        <a:ea typeface="Times New Roman"/>
                      </a:endParaRPr>
                    </a:p>
                  </a:txBody>
                  <a:tcPr marL="62724" marR="62724" marT="0" marB="0"/>
                </a:tc>
              </a:tr>
            </a:tbl>
          </a:graphicData>
        </a:graphic>
      </p:graphicFrame>
    </p:spTree>
    <p:extLst>
      <p:ext uri="{BB962C8B-B14F-4D97-AF65-F5344CB8AC3E}">
        <p14:creationId xmlns:p14="http://schemas.microsoft.com/office/powerpoint/2010/main" xmlns="" val="37095711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8248649" cy="668740"/>
          </a:xfrm>
        </p:spPr>
        <p:txBody>
          <a:bodyPr/>
          <a:lstStyle/>
          <a:p>
            <a:r>
              <a:rPr lang="en-ZA" sz="2800" b="1" dirty="0" smtClean="0">
                <a:solidFill>
                  <a:schemeClr val="bg1"/>
                </a:solidFill>
              </a:rPr>
              <a:t>NATREF, </a:t>
            </a:r>
            <a:r>
              <a:rPr lang="en-ZA" sz="2800" b="1" dirty="0" err="1" smtClean="0">
                <a:solidFill>
                  <a:schemeClr val="bg1"/>
                </a:solidFill>
              </a:rPr>
              <a:t>Fezile</a:t>
            </a:r>
            <a:r>
              <a:rPr lang="en-ZA" sz="2800" b="1" dirty="0" smtClean="0">
                <a:solidFill>
                  <a:schemeClr val="bg1"/>
                </a:solidFill>
              </a:rPr>
              <a:t> </a:t>
            </a:r>
            <a:r>
              <a:rPr lang="en-ZA" sz="2800" b="1" dirty="0" err="1" smtClean="0">
                <a:solidFill>
                  <a:schemeClr val="bg1"/>
                </a:solidFill>
              </a:rPr>
              <a:t>Dabi</a:t>
            </a:r>
            <a:r>
              <a:rPr lang="en-ZA" sz="2800" b="1" dirty="0" smtClean="0">
                <a:solidFill>
                  <a:schemeClr val="bg1"/>
                </a:solidFill>
              </a:rPr>
              <a:t> DM </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760663403"/>
              </p:ext>
            </p:extLst>
          </p:nvPr>
        </p:nvGraphicFramePr>
        <p:xfrm>
          <a:off x="171449" y="783041"/>
          <a:ext cx="8972550" cy="6240778"/>
        </p:xfrm>
        <a:graphic>
          <a:graphicData uri="http://schemas.openxmlformats.org/drawingml/2006/table">
            <a:tbl>
              <a:tblPr firstRow="1" firstCol="1" bandRow="1">
                <a:tableStyleId>{BC89EF96-8CEA-46FF-86C4-4CE0E7609802}</a:tableStyleId>
              </a:tblPr>
              <a:tblGrid>
                <a:gridCol w="1233389"/>
                <a:gridCol w="881162"/>
                <a:gridCol w="1063156"/>
                <a:gridCol w="2946965"/>
                <a:gridCol w="2847878"/>
              </a:tblGrid>
              <a:tr h="302809">
                <a:tc>
                  <a:txBody>
                    <a:bodyPr/>
                    <a:lstStyle/>
                    <a:p>
                      <a:pPr marL="6350" hangingPunct="0">
                        <a:spcAft>
                          <a:spcPts val="0"/>
                        </a:spcAft>
                      </a:pPr>
                      <a:r>
                        <a:rPr lang="en-ZA" sz="1400" dirty="0" smtClean="0">
                          <a:effectLst/>
                        </a:rPr>
                        <a:t>Category</a:t>
                      </a:r>
                      <a:endParaRPr lang="en-ZA" sz="1400" dirty="0">
                        <a:effectLst/>
                        <a:latin typeface="+mn-lt"/>
                        <a:ea typeface="Times New Roman"/>
                      </a:endParaRPr>
                    </a:p>
                  </a:txBody>
                  <a:tcPr marL="62724" marR="62724" marT="0" marB="0"/>
                </a:tc>
                <a:tc>
                  <a:txBody>
                    <a:bodyPr/>
                    <a:lstStyle/>
                    <a:p>
                      <a:pPr marL="6350" hangingPunct="0">
                        <a:spcAft>
                          <a:spcPts val="0"/>
                        </a:spcAft>
                      </a:pPr>
                      <a:r>
                        <a:rPr lang="en-ZA" sz="1400" dirty="0" smtClean="0">
                          <a:effectLst/>
                        </a:rPr>
                        <a:t>Period Sought</a:t>
                      </a:r>
                      <a:endParaRPr lang="en-ZA" sz="1400" dirty="0">
                        <a:effectLst/>
                        <a:latin typeface="+mn-lt"/>
                        <a:ea typeface="Times New Roman"/>
                      </a:endParaRPr>
                    </a:p>
                  </a:txBody>
                  <a:tcPr marL="62724" marR="62724" marT="0" marB="0"/>
                </a:tc>
                <a:tc>
                  <a:txBody>
                    <a:bodyPr/>
                    <a:lstStyle/>
                    <a:p>
                      <a:pPr marL="6350" hangingPunct="0">
                        <a:lnSpc>
                          <a:spcPct val="150000"/>
                        </a:lnSpc>
                        <a:spcAft>
                          <a:spcPts val="0"/>
                        </a:spcAft>
                      </a:pPr>
                      <a:r>
                        <a:rPr lang="en-ZA" sz="1400" dirty="0" smtClean="0">
                          <a:effectLst/>
                        </a:rPr>
                        <a:t>Pollutant</a:t>
                      </a:r>
                      <a:endParaRPr lang="en-ZA" sz="1400" dirty="0">
                        <a:effectLst/>
                        <a:latin typeface="+mn-lt"/>
                        <a:ea typeface="Times New Roman"/>
                      </a:endParaRPr>
                    </a:p>
                  </a:txBody>
                  <a:tcPr marL="62724" marR="62724" marT="0" marB="0"/>
                </a:tc>
                <a:tc>
                  <a:txBody>
                    <a:bodyPr/>
                    <a:lstStyle/>
                    <a:p>
                      <a:pPr marL="6350" hangingPunct="0">
                        <a:lnSpc>
                          <a:spcPct val="150000"/>
                        </a:lnSpc>
                        <a:spcAft>
                          <a:spcPts val="0"/>
                        </a:spcAft>
                      </a:pPr>
                      <a:r>
                        <a:rPr lang="en-US" sz="1400" kern="1200" dirty="0" smtClean="0">
                          <a:effectLst/>
                        </a:rPr>
                        <a:t>Justification &amp; Reasons for Postponement Application</a:t>
                      </a:r>
                      <a:endParaRPr lang="en-ZA" sz="1400" dirty="0">
                        <a:effectLst/>
                        <a:latin typeface="+mn-lt"/>
                        <a:ea typeface="Times New Roman"/>
                      </a:endParaRPr>
                    </a:p>
                  </a:txBody>
                  <a:tcPr marL="62724" marR="62724" marT="0" marB="0"/>
                </a:tc>
                <a:tc>
                  <a:txBody>
                    <a:bodyPr/>
                    <a:lstStyle/>
                    <a:p>
                      <a:pPr marL="6350" hangingPunct="0">
                        <a:lnSpc>
                          <a:spcPct val="150000"/>
                        </a:lnSpc>
                        <a:spcAft>
                          <a:spcPts val="0"/>
                        </a:spcAft>
                      </a:pPr>
                      <a:r>
                        <a:rPr lang="en-ZA" sz="1400" dirty="0" smtClean="0">
                          <a:effectLst/>
                        </a:rPr>
                        <a:t>Decision</a:t>
                      </a:r>
                      <a:endParaRPr lang="en-ZA" sz="1400" dirty="0">
                        <a:effectLst/>
                        <a:latin typeface="+mn-lt"/>
                        <a:ea typeface="Times New Roman"/>
                      </a:endParaRPr>
                    </a:p>
                  </a:txBody>
                  <a:tcPr marL="62724" marR="62724" marT="0" marB="0"/>
                </a:tc>
              </a:tr>
              <a:tr h="1200150">
                <a:tc>
                  <a:txBody>
                    <a:bodyPr/>
                    <a:lstStyle/>
                    <a:p>
                      <a:pPr marL="6350" hangingPunct="0">
                        <a:spcAft>
                          <a:spcPts val="0"/>
                        </a:spcAft>
                      </a:pPr>
                      <a:r>
                        <a:rPr lang="en-ZA" sz="1400" kern="1200">
                          <a:effectLst/>
                        </a:rPr>
                        <a:t>Subcategory 2.1 </a:t>
                      </a:r>
                      <a:r>
                        <a:rPr lang="en-US" sz="1400" kern="1200">
                          <a:effectLst/>
                        </a:rPr>
                        <a:t>Combustion Installations</a:t>
                      </a:r>
                      <a:endParaRPr lang="en-ZA" sz="1400">
                        <a:effectLst/>
                        <a:latin typeface="+mn-lt"/>
                        <a:ea typeface="Times New Roman"/>
                      </a:endParaRPr>
                    </a:p>
                  </a:txBody>
                  <a:tcPr marL="62724" marR="62724" marT="0" marB="0"/>
                </a:tc>
                <a:tc>
                  <a:txBody>
                    <a:bodyPr/>
                    <a:lstStyle/>
                    <a:p>
                      <a:pPr marL="6350" hangingPunct="0">
                        <a:spcAft>
                          <a:spcPts val="0"/>
                        </a:spcAft>
                      </a:pPr>
                      <a:r>
                        <a:rPr lang="en-ZA" sz="1400" kern="1200">
                          <a:effectLst/>
                        </a:rPr>
                        <a:t>2015-2020</a:t>
                      </a:r>
                      <a:endParaRPr lang="en-ZA" sz="1400">
                        <a:effectLst/>
                        <a:latin typeface="+mn-lt"/>
                        <a:ea typeface="Times New Roman"/>
                      </a:endParaRPr>
                    </a:p>
                  </a:txBody>
                  <a:tcPr marL="62724" marR="62724" marT="0" marB="0"/>
                </a:tc>
                <a:tc>
                  <a:txBody>
                    <a:bodyPr/>
                    <a:lstStyle/>
                    <a:p>
                      <a:pPr marL="6350" hangingPunct="0">
                        <a:lnSpc>
                          <a:spcPct val="150000"/>
                        </a:lnSpc>
                        <a:spcAft>
                          <a:spcPts val="0"/>
                        </a:spcAft>
                      </a:pPr>
                      <a:r>
                        <a:rPr lang="en-US" sz="1400">
                          <a:effectLst/>
                        </a:rPr>
                        <a:t> </a:t>
                      </a:r>
                      <a:endParaRPr lang="en-ZA" sz="1400">
                        <a:effectLst/>
                        <a:latin typeface="+mn-lt"/>
                        <a:ea typeface="Times New Roman"/>
                      </a:endParaRPr>
                    </a:p>
                  </a:txBody>
                  <a:tcPr marL="62724" marR="62724" marT="0" marB="0"/>
                </a:tc>
                <a:tc>
                  <a:txBody>
                    <a:bodyPr/>
                    <a:lstStyle/>
                    <a:p>
                      <a:pPr marL="6350" hangingPunct="0">
                        <a:lnSpc>
                          <a:spcPct val="150000"/>
                        </a:lnSpc>
                        <a:spcAft>
                          <a:spcPts val="0"/>
                        </a:spcAft>
                      </a:pPr>
                      <a:r>
                        <a:rPr lang="en-ZA" sz="1400" kern="1200">
                          <a:effectLst/>
                        </a:rPr>
                        <a:t> Forms part of the above justification</a:t>
                      </a:r>
                      <a:endParaRPr lang="en-ZA" sz="1400">
                        <a:effectLst/>
                        <a:latin typeface="+mn-lt"/>
                        <a:ea typeface="Times New Roman"/>
                      </a:endParaRPr>
                    </a:p>
                  </a:txBody>
                  <a:tcPr marL="62724" marR="62724" marT="0" marB="0"/>
                </a:tc>
                <a:tc>
                  <a:txBody>
                    <a:bodyPr/>
                    <a:lstStyle/>
                    <a:p>
                      <a:pPr marL="6350" hangingPunct="0">
                        <a:lnSpc>
                          <a:spcPct val="150000"/>
                        </a:lnSpc>
                        <a:spcAft>
                          <a:spcPts val="0"/>
                        </a:spcAft>
                      </a:pPr>
                      <a:r>
                        <a:rPr lang="en-ZA" sz="1400" kern="1200" dirty="0">
                          <a:effectLst/>
                        </a:rPr>
                        <a:t>Granted from 01 April 2015-31 March </a:t>
                      </a:r>
                      <a:endParaRPr lang="en-ZA" sz="1400" dirty="0">
                        <a:effectLst/>
                      </a:endParaRPr>
                    </a:p>
                    <a:p>
                      <a:pPr marL="6350" hangingPunct="0">
                        <a:lnSpc>
                          <a:spcPct val="150000"/>
                        </a:lnSpc>
                        <a:spcAft>
                          <a:spcPts val="0"/>
                        </a:spcAft>
                      </a:pPr>
                      <a:r>
                        <a:rPr lang="en-ZA" sz="1400" kern="1200" dirty="0">
                          <a:effectLst/>
                        </a:rPr>
                        <a:t>2020</a:t>
                      </a:r>
                      <a:endParaRPr lang="en-ZA" sz="1400" dirty="0">
                        <a:effectLst/>
                        <a:latin typeface="+mn-lt"/>
                        <a:ea typeface="Times New Roman"/>
                      </a:endParaRPr>
                    </a:p>
                  </a:txBody>
                  <a:tcPr marL="62724" marR="62724" marT="0" marB="0"/>
                </a:tc>
              </a:tr>
              <a:tr h="1200150">
                <a:tc>
                  <a:txBody>
                    <a:bodyPr/>
                    <a:lstStyle/>
                    <a:p>
                      <a:pPr marL="6350" hangingPunct="0">
                        <a:spcAft>
                          <a:spcPts val="0"/>
                        </a:spcAft>
                      </a:pPr>
                      <a:r>
                        <a:rPr lang="en-ZA" sz="1400" kern="1200">
                          <a:effectLst/>
                        </a:rPr>
                        <a:t>Subcategory 2.2 </a:t>
                      </a:r>
                      <a:r>
                        <a:rPr lang="en-US" sz="1400" kern="1200">
                          <a:effectLst/>
                        </a:rPr>
                        <a:t>Catalytic Cracking Unit</a:t>
                      </a:r>
                      <a:endParaRPr lang="en-ZA" sz="1400">
                        <a:effectLst/>
                        <a:latin typeface="+mn-lt"/>
                        <a:ea typeface="Times New Roman"/>
                      </a:endParaRPr>
                    </a:p>
                  </a:txBody>
                  <a:tcPr marL="62724" marR="62724" marT="0" marB="0"/>
                </a:tc>
                <a:tc>
                  <a:txBody>
                    <a:bodyPr/>
                    <a:lstStyle/>
                    <a:p>
                      <a:pPr marL="6350" hangingPunct="0">
                        <a:spcAft>
                          <a:spcPts val="0"/>
                        </a:spcAft>
                      </a:pPr>
                      <a:r>
                        <a:rPr lang="en-ZA" sz="1400" kern="1200">
                          <a:effectLst/>
                        </a:rPr>
                        <a:t>2018-2020</a:t>
                      </a:r>
                      <a:endParaRPr lang="en-ZA" sz="1400">
                        <a:effectLst/>
                        <a:latin typeface="+mn-lt"/>
                        <a:ea typeface="Times New Roman"/>
                      </a:endParaRPr>
                    </a:p>
                  </a:txBody>
                  <a:tcPr marL="62724" marR="62724" marT="0" marB="0"/>
                </a:tc>
                <a:tc>
                  <a:txBody>
                    <a:bodyPr/>
                    <a:lstStyle/>
                    <a:p>
                      <a:pPr marL="6350" hangingPunct="0">
                        <a:lnSpc>
                          <a:spcPct val="150000"/>
                        </a:lnSpc>
                        <a:spcAft>
                          <a:spcPts val="0"/>
                        </a:spcAft>
                      </a:pPr>
                      <a:r>
                        <a:rPr lang="en-US" sz="1400">
                          <a:effectLst/>
                        </a:rPr>
                        <a:t> </a:t>
                      </a:r>
                      <a:endParaRPr lang="en-ZA" sz="1400">
                        <a:effectLst/>
                        <a:latin typeface="+mn-lt"/>
                        <a:ea typeface="Times New Roman"/>
                      </a:endParaRPr>
                    </a:p>
                  </a:txBody>
                  <a:tcPr marL="62724" marR="62724" marT="0" marB="0"/>
                </a:tc>
                <a:tc>
                  <a:txBody>
                    <a:bodyPr/>
                    <a:lstStyle/>
                    <a:p>
                      <a:pPr marL="6350" hangingPunct="0">
                        <a:lnSpc>
                          <a:spcPct val="150000"/>
                        </a:lnSpc>
                        <a:spcAft>
                          <a:spcPts val="0"/>
                        </a:spcAft>
                      </a:pPr>
                      <a:r>
                        <a:rPr lang="en-ZA" sz="1400" kern="1200">
                          <a:effectLst/>
                        </a:rPr>
                        <a:t>Forms part of the above justification</a:t>
                      </a:r>
                      <a:endParaRPr lang="en-ZA" sz="1400">
                        <a:effectLst/>
                        <a:latin typeface="+mn-lt"/>
                        <a:ea typeface="Times New Roman"/>
                      </a:endParaRPr>
                    </a:p>
                  </a:txBody>
                  <a:tcPr marL="62724" marR="62724" marT="0" marB="0"/>
                </a:tc>
                <a:tc>
                  <a:txBody>
                    <a:bodyPr/>
                    <a:lstStyle/>
                    <a:p>
                      <a:pPr marL="6350" hangingPunct="0">
                        <a:lnSpc>
                          <a:spcPct val="150000"/>
                        </a:lnSpc>
                        <a:spcAft>
                          <a:spcPts val="0"/>
                        </a:spcAft>
                      </a:pPr>
                      <a:r>
                        <a:rPr lang="en-ZA" sz="1400" kern="1200">
                          <a:effectLst/>
                        </a:rPr>
                        <a:t>Granted from 01 April 2015-31 March </a:t>
                      </a:r>
                      <a:endParaRPr lang="en-ZA" sz="1400">
                        <a:effectLst/>
                      </a:endParaRPr>
                    </a:p>
                    <a:p>
                      <a:pPr marL="6350" hangingPunct="0">
                        <a:lnSpc>
                          <a:spcPct val="150000"/>
                        </a:lnSpc>
                        <a:spcAft>
                          <a:spcPts val="0"/>
                        </a:spcAft>
                      </a:pPr>
                      <a:r>
                        <a:rPr lang="en-ZA" sz="1400" kern="1200">
                          <a:effectLst/>
                        </a:rPr>
                        <a:t>2020</a:t>
                      </a:r>
                      <a:endParaRPr lang="en-ZA" sz="1400">
                        <a:effectLst/>
                        <a:latin typeface="+mn-lt"/>
                        <a:ea typeface="Times New Roman"/>
                      </a:endParaRPr>
                    </a:p>
                  </a:txBody>
                  <a:tcPr marL="62724" marR="62724" marT="0" marB="0"/>
                </a:tc>
              </a:tr>
              <a:tr h="1600199">
                <a:tc>
                  <a:txBody>
                    <a:bodyPr/>
                    <a:lstStyle/>
                    <a:p>
                      <a:pPr marL="6350" hangingPunct="0">
                        <a:spcAft>
                          <a:spcPts val="0"/>
                        </a:spcAft>
                      </a:pPr>
                      <a:r>
                        <a:rPr lang="en-ZA" sz="1400" kern="1200">
                          <a:effectLst/>
                        </a:rPr>
                        <a:t>Subcategory 2.3 Sulphur Recovery Unit</a:t>
                      </a:r>
                      <a:endParaRPr lang="en-ZA" sz="1400">
                        <a:effectLst/>
                        <a:latin typeface="+mn-lt"/>
                        <a:ea typeface="Times New Roman"/>
                      </a:endParaRPr>
                    </a:p>
                  </a:txBody>
                  <a:tcPr marL="62724" marR="62724" marT="0" marB="0"/>
                </a:tc>
                <a:tc>
                  <a:txBody>
                    <a:bodyPr/>
                    <a:lstStyle/>
                    <a:p>
                      <a:pPr marL="6350" hangingPunct="0">
                        <a:spcAft>
                          <a:spcPts val="0"/>
                        </a:spcAft>
                      </a:pPr>
                      <a:r>
                        <a:rPr lang="en-ZA" sz="1400" kern="1200">
                          <a:effectLst/>
                        </a:rPr>
                        <a:t>2015-2020</a:t>
                      </a:r>
                      <a:endParaRPr lang="en-ZA" sz="1400">
                        <a:effectLst/>
                        <a:latin typeface="+mn-lt"/>
                        <a:ea typeface="Times New Roman"/>
                      </a:endParaRPr>
                    </a:p>
                  </a:txBody>
                  <a:tcPr marL="62724" marR="62724" marT="0" marB="0"/>
                </a:tc>
                <a:tc>
                  <a:txBody>
                    <a:bodyPr/>
                    <a:lstStyle/>
                    <a:p>
                      <a:pPr marL="6350" hangingPunct="0">
                        <a:lnSpc>
                          <a:spcPct val="150000"/>
                        </a:lnSpc>
                        <a:spcAft>
                          <a:spcPts val="0"/>
                        </a:spcAft>
                      </a:pPr>
                      <a:r>
                        <a:rPr lang="en-US" sz="1400">
                          <a:effectLst/>
                        </a:rPr>
                        <a:t>H</a:t>
                      </a:r>
                      <a:r>
                        <a:rPr lang="en-US" sz="1400" baseline="-25000">
                          <a:effectLst/>
                        </a:rPr>
                        <a:t>2</a:t>
                      </a:r>
                      <a:r>
                        <a:rPr lang="en-US" sz="1400">
                          <a:effectLst/>
                        </a:rPr>
                        <a:t>S</a:t>
                      </a:r>
                      <a:endParaRPr lang="en-ZA" sz="1400">
                        <a:effectLst/>
                        <a:latin typeface="+mn-lt"/>
                        <a:ea typeface="Times New Roman"/>
                      </a:endParaRPr>
                    </a:p>
                  </a:txBody>
                  <a:tcPr marL="62724" marR="62724" marT="0" marB="0"/>
                </a:tc>
                <a:tc>
                  <a:txBody>
                    <a:bodyPr/>
                    <a:lstStyle/>
                    <a:p>
                      <a:pPr marL="6350">
                        <a:spcAft>
                          <a:spcPts val="0"/>
                        </a:spcAft>
                      </a:pPr>
                      <a:r>
                        <a:rPr lang="en-ZA" sz="1400" kern="1200">
                          <a:effectLst/>
                        </a:rPr>
                        <a:t>Forms part of the above justification</a:t>
                      </a:r>
                      <a:endParaRPr lang="en-ZA" sz="1400">
                        <a:effectLst/>
                        <a:latin typeface="+mn-lt"/>
                        <a:ea typeface="Times New Roman"/>
                      </a:endParaRPr>
                    </a:p>
                  </a:txBody>
                  <a:tcPr marL="62724" marR="62724" marT="0" marB="0"/>
                </a:tc>
                <a:tc>
                  <a:txBody>
                    <a:bodyPr/>
                    <a:lstStyle/>
                    <a:p>
                      <a:pPr marL="6350">
                        <a:spcAft>
                          <a:spcPts val="0"/>
                        </a:spcAft>
                      </a:pPr>
                      <a:r>
                        <a:rPr lang="en-ZA" sz="1400" kern="1200">
                          <a:effectLst/>
                        </a:rPr>
                        <a:t>Granted from 01 April 2015-31 March </a:t>
                      </a:r>
                      <a:endParaRPr lang="en-ZA" sz="1400">
                        <a:effectLst/>
                      </a:endParaRPr>
                    </a:p>
                    <a:p>
                      <a:pPr marL="6350">
                        <a:spcAft>
                          <a:spcPts val="0"/>
                        </a:spcAft>
                      </a:pPr>
                      <a:r>
                        <a:rPr lang="en-ZA" sz="1400" kern="1200">
                          <a:effectLst/>
                        </a:rPr>
                        <a:t>2020 with a condition of 95% availability </a:t>
                      </a:r>
                      <a:endParaRPr lang="en-ZA" sz="1400">
                        <a:effectLst/>
                      </a:endParaRPr>
                    </a:p>
                    <a:p>
                      <a:pPr marL="6350">
                        <a:spcAft>
                          <a:spcPts val="0"/>
                        </a:spcAft>
                      </a:pPr>
                      <a:r>
                        <a:rPr lang="en-ZA" sz="1400" kern="1200">
                          <a:effectLst/>
                        </a:rPr>
                        <a:t>for the unit</a:t>
                      </a:r>
                      <a:endParaRPr lang="en-ZA" sz="1400">
                        <a:effectLst/>
                        <a:latin typeface="+mn-lt"/>
                        <a:ea typeface="Times New Roman"/>
                      </a:endParaRPr>
                    </a:p>
                  </a:txBody>
                  <a:tcPr marL="62724" marR="62724" marT="0" marB="0"/>
                </a:tc>
              </a:tr>
              <a:tr h="1600199">
                <a:tc>
                  <a:txBody>
                    <a:bodyPr/>
                    <a:lstStyle/>
                    <a:p>
                      <a:pPr marL="6350" algn="just" hangingPunct="0">
                        <a:spcAft>
                          <a:spcPts val="0"/>
                        </a:spcAft>
                      </a:pPr>
                      <a:r>
                        <a:rPr lang="en-ZA" sz="1400" kern="1200">
                          <a:effectLst/>
                        </a:rPr>
                        <a:t>Subcategory 2.4: Storage &amp; Handling of Petroleum Products</a:t>
                      </a:r>
                      <a:endParaRPr lang="en-ZA" sz="1400">
                        <a:effectLst/>
                        <a:latin typeface="+mn-lt"/>
                        <a:ea typeface="Times New Roman"/>
                      </a:endParaRPr>
                    </a:p>
                  </a:txBody>
                  <a:tcPr marL="62724" marR="62724" marT="0" marB="0"/>
                </a:tc>
                <a:tc>
                  <a:txBody>
                    <a:bodyPr/>
                    <a:lstStyle/>
                    <a:p>
                      <a:pPr marL="6350">
                        <a:spcAft>
                          <a:spcPts val="0"/>
                        </a:spcAft>
                      </a:pPr>
                      <a:r>
                        <a:rPr lang="en-US" sz="1400" kern="1200">
                          <a:effectLst/>
                        </a:rPr>
                        <a:t>2015-2020</a:t>
                      </a:r>
                      <a:endParaRPr lang="en-ZA" sz="1400">
                        <a:effectLst/>
                        <a:latin typeface="+mn-lt"/>
                        <a:ea typeface="Times New Roman"/>
                      </a:endParaRPr>
                    </a:p>
                  </a:txBody>
                  <a:tcPr marL="62724" marR="62724" marT="0" marB="0"/>
                </a:tc>
                <a:tc>
                  <a:txBody>
                    <a:bodyPr/>
                    <a:lstStyle/>
                    <a:p>
                      <a:pPr marL="6350" hangingPunct="0">
                        <a:lnSpc>
                          <a:spcPct val="150000"/>
                        </a:lnSpc>
                        <a:spcAft>
                          <a:spcPts val="0"/>
                        </a:spcAft>
                      </a:pPr>
                      <a:r>
                        <a:rPr lang="en-ZA" sz="1400" kern="1200">
                          <a:effectLst/>
                        </a:rPr>
                        <a:t>TVOCs</a:t>
                      </a:r>
                      <a:endParaRPr lang="en-ZA" sz="1400">
                        <a:effectLst/>
                        <a:latin typeface="+mn-lt"/>
                        <a:ea typeface="Times New Roman"/>
                      </a:endParaRPr>
                    </a:p>
                  </a:txBody>
                  <a:tcPr marL="62724" marR="62724" marT="0" marB="0"/>
                </a:tc>
                <a:tc>
                  <a:txBody>
                    <a:bodyPr/>
                    <a:lstStyle/>
                    <a:p>
                      <a:pPr marL="6350">
                        <a:spcAft>
                          <a:spcPts val="0"/>
                        </a:spcAft>
                      </a:pPr>
                      <a:r>
                        <a:rPr lang="en-ZA" sz="1400" kern="1200">
                          <a:effectLst/>
                        </a:rPr>
                        <a:t>Same as bove</a:t>
                      </a:r>
                      <a:endParaRPr lang="en-ZA" sz="1400">
                        <a:effectLst/>
                        <a:latin typeface="+mn-lt"/>
                        <a:ea typeface="Times New Roman"/>
                      </a:endParaRPr>
                    </a:p>
                  </a:txBody>
                  <a:tcPr marL="62724" marR="62724" marT="0" marB="0"/>
                </a:tc>
                <a:tc>
                  <a:txBody>
                    <a:bodyPr/>
                    <a:lstStyle/>
                    <a:p>
                      <a:pPr marL="6350">
                        <a:spcAft>
                          <a:spcPts val="0"/>
                        </a:spcAft>
                      </a:pPr>
                      <a:r>
                        <a:rPr lang="en-ZA" sz="1400" kern="1200" dirty="0">
                          <a:effectLst/>
                        </a:rPr>
                        <a:t>Granted from 01 April 2015-31 March </a:t>
                      </a:r>
                      <a:endParaRPr lang="en-ZA" sz="1400" dirty="0">
                        <a:effectLst/>
                      </a:endParaRPr>
                    </a:p>
                    <a:p>
                      <a:pPr marL="6350">
                        <a:spcAft>
                          <a:spcPts val="0"/>
                        </a:spcAft>
                      </a:pPr>
                      <a:r>
                        <a:rPr lang="en-ZA" sz="1400" kern="1200" dirty="0">
                          <a:effectLst/>
                        </a:rPr>
                        <a:t>2018 with emission reported as part </a:t>
                      </a:r>
                      <a:endParaRPr lang="en-ZA" sz="1400" dirty="0">
                        <a:effectLst/>
                      </a:endParaRPr>
                    </a:p>
                    <a:p>
                      <a:pPr marL="6350">
                        <a:spcAft>
                          <a:spcPts val="0"/>
                        </a:spcAft>
                      </a:pPr>
                      <a:r>
                        <a:rPr lang="en-ZA" sz="1400" kern="1200" dirty="0">
                          <a:effectLst/>
                        </a:rPr>
                        <a:t>of the site fugitive emissions </a:t>
                      </a:r>
                      <a:endParaRPr lang="en-ZA" sz="1400" dirty="0">
                        <a:effectLst/>
                      </a:endParaRPr>
                    </a:p>
                    <a:p>
                      <a:pPr marL="6350">
                        <a:spcAft>
                          <a:spcPts val="0"/>
                        </a:spcAft>
                      </a:pPr>
                      <a:r>
                        <a:rPr lang="en-ZA" sz="1400" kern="1200" dirty="0">
                          <a:effectLst/>
                        </a:rPr>
                        <a:t>monitoring plan</a:t>
                      </a:r>
                      <a:endParaRPr lang="en-ZA" sz="1400" dirty="0">
                        <a:effectLst/>
                        <a:latin typeface="+mn-lt"/>
                        <a:ea typeface="Times New Roman"/>
                      </a:endParaRPr>
                    </a:p>
                  </a:txBody>
                  <a:tcPr marL="62724" marR="62724" marT="0" marB="0"/>
                </a:tc>
              </a:tr>
            </a:tbl>
          </a:graphicData>
        </a:graphic>
      </p:graphicFrame>
    </p:spTree>
    <p:extLst>
      <p:ext uri="{BB962C8B-B14F-4D97-AF65-F5344CB8AC3E}">
        <p14:creationId xmlns:p14="http://schemas.microsoft.com/office/powerpoint/2010/main" xmlns="" val="37095711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8229600" cy="1143000"/>
          </a:xfrm>
        </p:spPr>
        <p:txBody>
          <a:bodyPr/>
          <a:lstStyle/>
          <a:p>
            <a:r>
              <a:rPr lang="en-ZA" sz="4000" b="1" dirty="0" smtClean="0">
                <a:solidFill>
                  <a:srgbClr val="00B050"/>
                </a:solidFill>
              </a:rPr>
              <a:t>SHELL</a:t>
            </a:r>
            <a:endParaRPr lang="en-ZA" sz="4000" b="1" dirty="0">
              <a:solidFill>
                <a:srgbClr val="00B050"/>
              </a:solidFill>
            </a:endParaRPr>
          </a:p>
        </p:txBody>
      </p:sp>
    </p:spTree>
    <p:extLst>
      <p:ext uri="{BB962C8B-B14F-4D97-AF65-F5344CB8AC3E}">
        <p14:creationId xmlns:p14="http://schemas.microsoft.com/office/powerpoint/2010/main" xmlns="" val="8455124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38150" y="0"/>
            <a:ext cx="8248649" cy="668740"/>
          </a:xfrm>
        </p:spPr>
        <p:txBody>
          <a:bodyPr/>
          <a:lstStyle/>
          <a:p>
            <a:r>
              <a:rPr lang="en-ZA" sz="2800" b="1" dirty="0" smtClean="0">
                <a:solidFill>
                  <a:schemeClr val="bg1"/>
                </a:solidFill>
              </a:rPr>
              <a:t>SHELL Kimberly, Francis Baard DM </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360126637"/>
              </p:ext>
            </p:extLst>
          </p:nvPr>
        </p:nvGraphicFramePr>
        <p:xfrm>
          <a:off x="209551" y="914400"/>
          <a:ext cx="8705850" cy="5657849"/>
        </p:xfrm>
        <a:graphic>
          <a:graphicData uri="http://schemas.openxmlformats.org/drawingml/2006/table">
            <a:tbl>
              <a:tblPr firstRow="1" firstCol="1" bandRow="1">
                <a:tableStyleId>{69CF1AB2-1976-4502-BF36-3FF5EA218861}</a:tableStyleId>
              </a:tblPr>
              <a:tblGrid>
                <a:gridCol w="1216946"/>
                <a:gridCol w="1033545"/>
                <a:gridCol w="1330911"/>
                <a:gridCol w="2807090"/>
                <a:gridCol w="2317358"/>
              </a:tblGrid>
              <a:tr h="1436233">
                <a:tc>
                  <a:txBody>
                    <a:bodyPr/>
                    <a:lstStyle/>
                    <a:p>
                      <a:pPr>
                        <a:spcAft>
                          <a:spcPts val="0"/>
                        </a:spcAft>
                      </a:pPr>
                      <a:r>
                        <a:rPr lang="en-US" sz="1800">
                          <a:effectLst/>
                        </a:rPr>
                        <a:t>Category</a:t>
                      </a:r>
                      <a:endParaRPr lang="en-ZA" sz="1800">
                        <a:effectLst/>
                        <a:latin typeface="Times New Roman"/>
                        <a:ea typeface="Times New Roman"/>
                      </a:endParaRPr>
                    </a:p>
                  </a:txBody>
                  <a:tcPr marL="63500" marR="63500" marT="9431" marB="0"/>
                </a:tc>
                <a:tc>
                  <a:txBody>
                    <a:bodyPr/>
                    <a:lstStyle/>
                    <a:p>
                      <a:pPr>
                        <a:spcAft>
                          <a:spcPts val="0"/>
                        </a:spcAft>
                      </a:pPr>
                      <a:r>
                        <a:rPr lang="en-US" sz="1800" dirty="0">
                          <a:effectLst/>
                        </a:rPr>
                        <a:t>Postponement Period Sought</a:t>
                      </a:r>
                      <a:endParaRPr lang="en-ZA" sz="1800" dirty="0">
                        <a:effectLst/>
                        <a:latin typeface="Times New Roman"/>
                        <a:ea typeface="Times New Roman"/>
                      </a:endParaRPr>
                    </a:p>
                  </a:txBody>
                  <a:tcPr marL="63500" marR="63500" marT="9431" marB="0"/>
                </a:tc>
                <a:tc>
                  <a:txBody>
                    <a:bodyPr/>
                    <a:lstStyle/>
                    <a:p>
                      <a:pPr>
                        <a:spcAft>
                          <a:spcPts val="0"/>
                        </a:spcAft>
                      </a:pPr>
                      <a:r>
                        <a:rPr lang="en-US" sz="1800">
                          <a:effectLst/>
                        </a:rPr>
                        <a:t>Pollutant</a:t>
                      </a:r>
                      <a:endParaRPr lang="en-ZA" sz="1800">
                        <a:effectLst/>
                        <a:latin typeface="Times New Roman"/>
                        <a:ea typeface="Times New Roman"/>
                      </a:endParaRPr>
                    </a:p>
                  </a:txBody>
                  <a:tcPr marL="63500" marR="63500" marT="9431" marB="0"/>
                </a:tc>
                <a:tc>
                  <a:txBody>
                    <a:bodyPr/>
                    <a:lstStyle/>
                    <a:p>
                      <a:pPr algn="ctr">
                        <a:spcAft>
                          <a:spcPts val="0"/>
                        </a:spcAft>
                      </a:pPr>
                      <a:r>
                        <a:rPr lang="en-US" sz="1800">
                          <a:effectLst/>
                        </a:rPr>
                        <a:t>Justification &amp; Reasons for Postponement Application</a:t>
                      </a:r>
                      <a:endParaRPr lang="en-ZA" sz="1800">
                        <a:effectLst/>
                        <a:latin typeface="Times New Roman"/>
                        <a:ea typeface="Times New Roman"/>
                      </a:endParaRPr>
                    </a:p>
                  </a:txBody>
                  <a:tcPr marL="0" marR="0" marT="0" marB="0" anchor="ctr"/>
                </a:tc>
                <a:tc>
                  <a:txBody>
                    <a:bodyPr/>
                    <a:lstStyle/>
                    <a:p>
                      <a:pPr algn="ctr">
                        <a:spcAft>
                          <a:spcPts val="0"/>
                        </a:spcAft>
                      </a:pPr>
                      <a:r>
                        <a:rPr lang="en-US" sz="1800">
                          <a:effectLst/>
                        </a:rPr>
                        <a:t>Decision</a:t>
                      </a:r>
                      <a:endParaRPr lang="en-ZA" sz="1800">
                        <a:effectLst/>
                        <a:latin typeface="Times New Roman"/>
                        <a:ea typeface="Times New Roman"/>
                      </a:endParaRPr>
                    </a:p>
                  </a:txBody>
                  <a:tcPr marL="0" marR="0" marT="0" marB="0" anchor="ctr"/>
                </a:tc>
              </a:tr>
              <a:tr h="4221616">
                <a:tc>
                  <a:txBody>
                    <a:bodyPr/>
                    <a:lstStyle/>
                    <a:p>
                      <a:pPr>
                        <a:spcAft>
                          <a:spcPts val="0"/>
                        </a:spcAft>
                      </a:pPr>
                      <a:r>
                        <a:rPr lang="en-US" sz="1800">
                          <a:effectLst/>
                        </a:rPr>
                        <a:t>Subcategory 2.4: Handling &amp; Storage of Petroleum Products</a:t>
                      </a:r>
                      <a:endParaRPr lang="en-ZA" sz="1800">
                        <a:effectLst/>
                        <a:latin typeface="Times New Roman"/>
                        <a:ea typeface="Times New Roman"/>
                      </a:endParaRPr>
                    </a:p>
                  </a:txBody>
                  <a:tcPr marL="67901" marR="67901" marT="9431" marB="0"/>
                </a:tc>
                <a:tc>
                  <a:txBody>
                    <a:bodyPr/>
                    <a:lstStyle/>
                    <a:p>
                      <a:pPr>
                        <a:spcAft>
                          <a:spcPts val="0"/>
                        </a:spcAft>
                      </a:pPr>
                      <a:r>
                        <a:rPr lang="en-US" sz="1800">
                          <a:effectLst/>
                        </a:rPr>
                        <a:t>2015 – 2017 </a:t>
                      </a:r>
                      <a:endParaRPr lang="en-ZA" sz="1800">
                        <a:effectLst/>
                        <a:latin typeface="Times New Roman"/>
                        <a:ea typeface="Times New Roman"/>
                      </a:endParaRPr>
                    </a:p>
                  </a:txBody>
                  <a:tcPr marL="63500" marR="63500" marT="9431" marB="0"/>
                </a:tc>
                <a:tc>
                  <a:txBody>
                    <a:bodyPr/>
                    <a:lstStyle/>
                    <a:p>
                      <a:pPr>
                        <a:spcAft>
                          <a:spcPts val="0"/>
                        </a:spcAft>
                      </a:pPr>
                      <a:r>
                        <a:rPr lang="en-US" sz="1800" dirty="0" smtClean="0">
                          <a:effectLst/>
                        </a:rPr>
                        <a:t>TVOCs</a:t>
                      </a:r>
                      <a:endParaRPr lang="en-ZA" sz="1800" dirty="0">
                        <a:effectLst/>
                        <a:latin typeface="Times New Roman"/>
                        <a:ea typeface="Times New Roman"/>
                      </a:endParaRPr>
                    </a:p>
                  </a:txBody>
                  <a:tcPr marL="63500" marR="63500" marT="9431" marB="0"/>
                </a:tc>
                <a:tc>
                  <a:txBody>
                    <a:bodyPr/>
                    <a:lstStyle/>
                    <a:p>
                      <a:pPr marL="62230" marR="158750" algn="just">
                        <a:spcAft>
                          <a:spcPts val="0"/>
                        </a:spcAft>
                      </a:pPr>
                      <a:r>
                        <a:rPr lang="en-US" sz="1800" dirty="0" smtClean="0">
                          <a:effectLst/>
                        </a:rPr>
                        <a:t>Shell </a:t>
                      </a:r>
                      <a:r>
                        <a:rPr lang="en-US" sz="1800" dirty="0">
                          <a:effectLst/>
                        </a:rPr>
                        <a:t>requests a three year postponement for the installation of the vapor recovery unit at the Kimberly terminal. The postponement will assist Shell in the effective planning and scheduling of resources needed to ensure that the installations meet all the engineering standards. </a:t>
                      </a:r>
                      <a:endParaRPr lang="en-ZA" sz="1800" dirty="0">
                        <a:effectLst/>
                        <a:latin typeface="Times New Roman"/>
                        <a:ea typeface="Times New Roman"/>
                      </a:endParaRPr>
                    </a:p>
                  </a:txBody>
                  <a:tcPr marL="0" marR="0" marT="0" marB="0"/>
                </a:tc>
                <a:tc>
                  <a:txBody>
                    <a:bodyPr/>
                    <a:lstStyle/>
                    <a:p>
                      <a:pPr>
                        <a:spcAft>
                          <a:spcPts val="0"/>
                        </a:spcAft>
                      </a:pPr>
                      <a:r>
                        <a:rPr lang="en-US" sz="1800" dirty="0">
                          <a:effectLst/>
                        </a:rPr>
                        <a:t>Granted from 01 April 2015-31 March 2017 for TVOCs</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23412767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7791450" cy="641445"/>
          </a:xfrm>
        </p:spPr>
        <p:txBody>
          <a:bodyPr>
            <a:normAutofit/>
          </a:bodyPr>
          <a:lstStyle/>
          <a:p>
            <a:r>
              <a:rPr lang="en-ZA" sz="2800" b="1" dirty="0" smtClean="0">
                <a:solidFill>
                  <a:schemeClr val="bg1"/>
                </a:solidFill>
              </a:rPr>
              <a:t>SHELL Ladysmith,   </a:t>
            </a:r>
            <a:endParaRPr lang="en-ZA" sz="2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510802163"/>
              </p:ext>
            </p:extLst>
          </p:nvPr>
        </p:nvGraphicFramePr>
        <p:xfrm>
          <a:off x="304800" y="876300"/>
          <a:ext cx="8572501" cy="5695950"/>
        </p:xfrm>
        <a:graphic>
          <a:graphicData uri="http://schemas.openxmlformats.org/drawingml/2006/table">
            <a:tbl>
              <a:tblPr firstRow="1" firstCol="1" bandRow="1">
                <a:tableStyleId>{BC89EF96-8CEA-46FF-86C4-4CE0E7609802}</a:tableStyleId>
              </a:tblPr>
              <a:tblGrid>
                <a:gridCol w="1504950"/>
                <a:gridCol w="1066800"/>
                <a:gridCol w="1009650"/>
                <a:gridCol w="3431733"/>
                <a:gridCol w="1559368"/>
              </a:tblGrid>
              <a:tr h="1531168">
                <a:tc>
                  <a:txBody>
                    <a:bodyPr/>
                    <a:lstStyle/>
                    <a:p>
                      <a:pPr>
                        <a:spcAft>
                          <a:spcPts val="0"/>
                        </a:spcAft>
                      </a:pPr>
                      <a:r>
                        <a:rPr lang="en-US" sz="1800">
                          <a:effectLst/>
                        </a:rPr>
                        <a:t>Category</a:t>
                      </a:r>
                      <a:endParaRPr lang="en-ZA" sz="1800">
                        <a:effectLst/>
                        <a:latin typeface="+mn-lt"/>
                        <a:ea typeface="Times New Roman"/>
                      </a:endParaRPr>
                    </a:p>
                  </a:txBody>
                  <a:tcPr marL="62877" marR="62877" marT="9338" marB="0"/>
                </a:tc>
                <a:tc>
                  <a:txBody>
                    <a:bodyPr/>
                    <a:lstStyle/>
                    <a:p>
                      <a:pPr>
                        <a:spcAft>
                          <a:spcPts val="0"/>
                        </a:spcAft>
                      </a:pPr>
                      <a:r>
                        <a:rPr lang="en-US" sz="1800" dirty="0" smtClean="0">
                          <a:effectLst/>
                        </a:rPr>
                        <a:t>Period </a:t>
                      </a:r>
                      <a:r>
                        <a:rPr lang="en-US" sz="1800" dirty="0">
                          <a:effectLst/>
                        </a:rPr>
                        <a:t>Sought</a:t>
                      </a:r>
                      <a:endParaRPr lang="en-ZA" sz="1800" dirty="0">
                        <a:effectLst/>
                        <a:latin typeface="+mn-lt"/>
                        <a:ea typeface="Times New Roman"/>
                      </a:endParaRPr>
                    </a:p>
                  </a:txBody>
                  <a:tcPr marL="62877" marR="62877" marT="9338" marB="0"/>
                </a:tc>
                <a:tc>
                  <a:txBody>
                    <a:bodyPr/>
                    <a:lstStyle/>
                    <a:p>
                      <a:pPr>
                        <a:spcAft>
                          <a:spcPts val="0"/>
                        </a:spcAft>
                      </a:pPr>
                      <a:r>
                        <a:rPr lang="en-US" sz="1800">
                          <a:effectLst/>
                        </a:rPr>
                        <a:t>Pollutant</a:t>
                      </a:r>
                      <a:endParaRPr lang="en-ZA" sz="1800">
                        <a:effectLst/>
                        <a:latin typeface="+mn-lt"/>
                        <a:ea typeface="Times New Roman"/>
                      </a:endParaRPr>
                    </a:p>
                  </a:txBody>
                  <a:tcPr marL="62877" marR="62877" marT="9338" marB="0"/>
                </a:tc>
                <a:tc>
                  <a:txBody>
                    <a:bodyPr/>
                    <a:lstStyle/>
                    <a:p>
                      <a:pPr algn="ctr">
                        <a:spcAft>
                          <a:spcPts val="0"/>
                        </a:spcAft>
                      </a:pPr>
                      <a:r>
                        <a:rPr lang="en-US" sz="1800">
                          <a:effectLst/>
                        </a:rPr>
                        <a:t>Justification &amp; Reasons for Postponement Application</a:t>
                      </a:r>
                      <a:endParaRPr lang="en-ZA" sz="1800">
                        <a:effectLst/>
                        <a:latin typeface="+mn-lt"/>
                        <a:ea typeface="Times New Roman"/>
                      </a:endParaRPr>
                    </a:p>
                  </a:txBody>
                  <a:tcPr marL="0" marR="0" marT="0" marB="0" anchor="ctr"/>
                </a:tc>
                <a:tc>
                  <a:txBody>
                    <a:bodyPr/>
                    <a:lstStyle/>
                    <a:p>
                      <a:pPr algn="ctr">
                        <a:spcAft>
                          <a:spcPts val="0"/>
                        </a:spcAft>
                      </a:pPr>
                      <a:r>
                        <a:rPr lang="en-US" sz="1800">
                          <a:effectLst/>
                        </a:rPr>
                        <a:t>Decision</a:t>
                      </a:r>
                      <a:endParaRPr lang="en-ZA" sz="1800">
                        <a:effectLst/>
                        <a:latin typeface="+mn-lt"/>
                        <a:ea typeface="Times New Roman"/>
                      </a:endParaRPr>
                    </a:p>
                  </a:txBody>
                  <a:tcPr marL="0" marR="0" marT="0" marB="0"/>
                </a:tc>
              </a:tr>
              <a:tr h="4164782">
                <a:tc>
                  <a:txBody>
                    <a:bodyPr/>
                    <a:lstStyle/>
                    <a:p>
                      <a:pPr>
                        <a:spcAft>
                          <a:spcPts val="0"/>
                        </a:spcAft>
                      </a:pPr>
                      <a:r>
                        <a:rPr lang="en-US" sz="1800">
                          <a:effectLst/>
                        </a:rPr>
                        <a:t>Subcategory 2.4: Handling &amp; Storage of Petroleum Products</a:t>
                      </a:r>
                      <a:endParaRPr lang="en-ZA" sz="1800">
                        <a:effectLst/>
                        <a:latin typeface="+mn-lt"/>
                        <a:ea typeface="Times New Roman"/>
                      </a:endParaRPr>
                    </a:p>
                  </a:txBody>
                  <a:tcPr marL="67235" marR="67235" marT="9338" marB="0"/>
                </a:tc>
                <a:tc>
                  <a:txBody>
                    <a:bodyPr/>
                    <a:lstStyle/>
                    <a:p>
                      <a:pPr>
                        <a:spcAft>
                          <a:spcPts val="0"/>
                        </a:spcAft>
                      </a:pPr>
                      <a:r>
                        <a:rPr lang="en-US" sz="1800">
                          <a:effectLst/>
                        </a:rPr>
                        <a:t>2015 – 2017 </a:t>
                      </a:r>
                      <a:endParaRPr lang="en-ZA" sz="1800">
                        <a:effectLst/>
                        <a:latin typeface="+mn-lt"/>
                        <a:ea typeface="Times New Roman"/>
                      </a:endParaRPr>
                    </a:p>
                  </a:txBody>
                  <a:tcPr marL="62877" marR="62877" marT="9338" marB="0"/>
                </a:tc>
                <a:tc>
                  <a:txBody>
                    <a:bodyPr/>
                    <a:lstStyle/>
                    <a:p>
                      <a:pPr>
                        <a:spcAft>
                          <a:spcPts val="0"/>
                        </a:spcAft>
                      </a:pPr>
                      <a:r>
                        <a:rPr lang="en-US" sz="1800" dirty="0" smtClean="0">
                          <a:effectLst/>
                        </a:rPr>
                        <a:t>TVOC</a:t>
                      </a:r>
                      <a:endParaRPr lang="en-ZA" sz="1800" dirty="0">
                        <a:effectLst/>
                        <a:latin typeface="+mn-lt"/>
                        <a:ea typeface="Times New Roman"/>
                      </a:endParaRPr>
                    </a:p>
                  </a:txBody>
                  <a:tcPr marL="62877" marR="62877" marT="9338" marB="0"/>
                </a:tc>
                <a:tc>
                  <a:txBody>
                    <a:bodyPr/>
                    <a:lstStyle/>
                    <a:p>
                      <a:pPr marL="149860" marR="92075" algn="just">
                        <a:spcAft>
                          <a:spcPts val="0"/>
                        </a:spcAft>
                      </a:pPr>
                      <a:r>
                        <a:rPr lang="en-US" sz="1800" dirty="0" smtClean="0">
                          <a:effectLst/>
                        </a:rPr>
                        <a:t>Shell </a:t>
                      </a:r>
                      <a:r>
                        <a:rPr lang="en-US" sz="1800" dirty="0">
                          <a:effectLst/>
                        </a:rPr>
                        <a:t>requests a three year postponement for the installation of the vapor recovery unit at the Ladysmith terminal. The postponement will assist Shell in the effective planning and scheduling of resources needed to ensure that the installations meet all the engineering standards. </a:t>
                      </a:r>
                      <a:endParaRPr lang="en-ZA" sz="1800" dirty="0">
                        <a:effectLst/>
                        <a:latin typeface="+mn-lt"/>
                        <a:ea typeface="Times New Roman"/>
                      </a:endParaRPr>
                    </a:p>
                  </a:txBody>
                  <a:tcPr marL="0" marR="0" marT="0" marB="0"/>
                </a:tc>
                <a:tc>
                  <a:txBody>
                    <a:bodyPr/>
                    <a:lstStyle/>
                    <a:p>
                      <a:pPr>
                        <a:spcAft>
                          <a:spcPts val="0"/>
                        </a:spcAft>
                      </a:pPr>
                      <a:r>
                        <a:rPr lang="en-US" sz="1800" dirty="0">
                          <a:effectLst/>
                        </a:rPr>
                        <a:t>Granted from 01 April 2015-31 March 2017 for TVOCs</a:t>
                      </a:r>
                      <a:endParaRPr lang="en-ZA" sz="1800" dirty="0">
                        <a:effectLst/>
                        <a:latin typeface="+mn-lt"/>
                        <a:ea typeface="Times New Roman"/>
                      </a:endParaRPr>
                    </a:p>
                  </a:txBody>
                  <a:tcPr marL="0" marR="0" marT="0" marB="0"/>
                </a:tc>
              </a:tr>
            </a:tbl>
          </a:graphicData>
        </a:graphic>
      </p:graphicFrame>
    </p:spTree>
    <p:extLst>
      <p:ext uri="{BB962C8B-B14F-4D97-AF65-F5344CB8AC3E}">
        <p14:creationId xmlns:p14="http://schemas.microsoft.com/office/powerpoint/2010/main" xmlns="" val="35373388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7791450" cy="641445"/>
          </a:xfrm>
        </p:spPr>
        <p:txBody>
          <a:bodyPr>
            <a:normAutofit/>
          </a:bodyPr>
          <a:lstStyle/>
          <a:p>
            <a:r>
              <a:rPr lang="en-ZA" sz="2800" b="1" dirty="0" smtClean="0">
                <a:solidFill>
                  <a:schemeClr val="bg1"/>
                </a:solidFill>
              </a:rPr>
              <a:t>SHELL Polokwane, Capricorn DM   </a:t>
            </a:r>
            <a:endParaRPr lang="en-ZA" sz="2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077793269"/>
              </p:ext>
            </p:extLst>
          </p:nvPr>
        </p:nvGraphicFramePr>
        <p:xfrm>
          <a:off x="304800" y="876300"/>
          <a:ext cx="8572501" cy="5695950"/>
        </p:xfrm>
        <a:graphic>
          <a:graphicData uri="http://schemas.openxmlformats.org/drawingml/2006/table">
            <a:tbl>
              <a:tblPr firstRow="1" firstCol="1" bandRow="1">
                <a:tableStyleId>{BC89EF96-8CEA-46FF-86C4-4CE0E7609802}</a:tableStyleId>
              </a:tblPr>
              <a:tblGrid>
                <a:gridCol w="1504950"/>
                <a:gridCol w="1066800"/>
                <a:gridCol w="1009650"/>
                <a:gridCol w="3431733"/>
                <a:gridCol w="1559368"/>
              </a:tblGrid>
              <a:tr h="1531168">
                <a:tc>
                  <a:txBody>
                    <a:bodyPr/>
                    <a:lstStyle/>
                    <a:p>
                      <a:pPr>
                        <a:spcAft>
                          <a:spcPts val="0"/>
                        </a:spcAft>
                      </a:pPr>
                      <a:r>
                        <a:rPr lang="en-US" sz="1800" dirty="0">
                          <a:effectLst/>
                        </a:rPr>
                        <a:t>Category</a:t>
                      </a:r>
                      <a:endParaRPr lang="en-ZA" sz="1800" dirty="0">
                        <a:effectLst/>
                        <a:latin typeface="+mn-lt"/>
                        <a:ea typeface="Times New Roman"/>
                      </a:endParaRPr>
                    </a:p>
                  </a:txBody>
                  <a:tcPr marL="62877" marR="62877" marT="9338" marB="0"/>
                </a:tc>
                <a:tc>
                  <a:txBody>
                    <a:bodyPr/>
                    <a:lstStyle/>
                    <a:p>
                      <a:pPr>
                        <a:spcAft>
                          <a:spcPts val="0"/>
                        </a:spcAft>
                      </a:pPr>
                      <a:r>
                        <a:rPr lang="en-US" sz="1800" dirty="0" smtClean="0">
                          <a:effectLst/>
                        </a:rPr>
                        <a:t>Period </a:t>
                      </a:r>
                      <a:r>
                        <a:rPr lang="en-US" sz="1800" dirty="0">
                          <a:effectLst/>
                        </a:rPr>
                        <a:t>Sought</a:t>
                      </a:r>
                      <a:endParaRPr lang="en-ZA" sz="1800" dirty="0">
                        <a:effectLst/>
                        <a:latin typeface="+mn-lt"/>
                        <a:ea typeface="Times New Roman"/>
                      </a:endParaRPr>
                    </a:p>
                  </a:txBody>
                  <a:tcPr marL="62877" marR="62877" marT="9338" marB="0"/>
                </a:tc>
                <a:tc>
                  <a:txBody>
                    <a:bodyPr/>
                    <a:lstStyle/>
                    <a:p>
                      <a:pPr>
                        <a:spcAft>
                          <a:spcPts val="0"/>
                        </a:spcAft>
                      </a:pPr>
                      <a:r>
                        <a:rPr lang="en-US" sz="1800">
                          <a:effectLst/>
                        </a:rPr>
                        <a:t>Pollutant</a:t>
                      </a:r>
                      <a:endParaRPr lang="en-ZA" sz="1800">
                        <a:effectLst/>
                        <a:latin typeface="+mn-lt"/>
                        <a:ea typeface="Times New Roman"/>
                      </a:endParaRPr>
                    </a:p>
                  </a:txBody>
                  <a:tcPr marL="62877" marR="62877" marT="9338" marB="0"/>
                </a:tc>
                <a:tc>
                  <a:txBody>
                    <a:bodyPr/>
                    <a:lstStyle/>
                    <a:p>
                      <a:pPr algn="ctr">
                        <a:spcAft>
                          <a:spcPts val="0"/>
                        </a:spcAft>
                      </a:pPr>
                      <a:r>
                        <a:rPr lang="en-US" sz="1800">
                          <a:effectLst/>
                        </a:rPr>
                        <a:t>Justification &amp; Reasons for Postponement Application</a:t>
                      </a:r>
                      <a:endParaRPr lang="en-ZA" sz="1800">
                        <a:effectLst/>
                        <a:latin typeface="+mn-lt"/>
                        <a:ea typeface="Times New Roman"/>
                      </a:endParaRPr>
                    </a:p>
                  </a:txBody>
                  <a:tcPr marL="0" marR="0" marT="0" marB="0" anchor="ctr"/>
                </a:tc>
                <a:tc>
                  <a:txBody>
                    <a:bodyPr/>
                    <a:lstStyle/>
                    <a:p>
                      <a:pPr algn="ctr">
                        <a:spcAft>
                          <a:spcPts val="0"/>
                        </a:spcAft>
                      </a:pPr>
                      <a:r>
                        <a:rPr lang="en-US" sz="1800">
                          <a:effectLst/>
                        </a:rPr>
                        <a:t>Decision</a:t>
                      </a:r>
                      <a:endParaRPr lang="en-ZA" sz="1800">
                        <a:effectLst/>
                        <a:latin typeface="+mn-lt"/>
                        <a:ea typeface="Times New Roman"/>
                      </a:endParaRPr>
                    </a:p>
                  </a:txBody>
                  <a:tcPr marL="0" marR="0" marT="0" marB="0"/>
                </a:tc>
              </a:tr>
              <a:tr h="4164782">
                <a:tc>
                  <a:txBody>
                    <a:bodyPr/>
                    <a:lstStyle/>
                    <a:p>
                      <a:pPr>
                        <a:spcAft>
                          <a:spcPts val="0"/>
                        </a:spcAft>
                      </a:pPr>
                      <a:r>
                        <a:rPr lang="en-US" sz="1800">
                          <a:effectLst/>
                        </a:rPr>
                        <a:t>Subcategory 2.4: Handling &amp; Storage of Petroleum Products</a:t>
                      </a:r>
                      <a:endParaRPr lang="en-ZA" sz="1800">
                        <a:effectLst/>
                        <a:latin typeface="+mn-lt"/>
                        <a:ea typeface="Times New Roman"/>
                      </a:endParaRPr>
                    </a:p>
                  </a:txBody>
                  <a:tcPr marL="67235" marR="67235" marT="9338" marB="0"/>
                </a:tc>
                <a:tc>
                  <a:txBody>
                    <a:bodyPr/>
                    <a:lstStyle/>
                    <a:p>
                      <a:pPr>
                        <a:spcAft>
                          <a:spcPts val="0"/>
                        </a:spcAft>
                      </a:pPr>
                      <a:r>
                        <a:rPr lang="en-US" sz="1800">
                          <a:effectLst/>
                        </a:rPr>
                        <a:t>2015 – 2017 </a:t>
                      </a:r>
                      <a:endParaRPr lang="en-ZA" sz="1800">
                        <a:effectLst/>
                        <a:latin typeface="+mn-lt"/>
                        <a:ea typeface="Times New Roman"/>
                      </a:endParaRPr>
                    </a:p>
                  </a:txBody>
                  <a:tcPr marL="62877" marR="62877" marT="9338" marB="0"/>
                </a:tc>
                <a:tc>
                  <a:txBody>
                    <a:bodyPr/>
                    <a:lstStyle/>
                    <a:p>
                      <a:pPr>
                        <a:spcAft>
                          <a:spcPts val="0"/>
                        </a:spcAft>
                      </a:pPr>
                      <a:r>
                        <a:rPr lang="en-US" sz="1800" dirty="0" smtClean="0">
                          <a:effectLst/>
                        </a:rPr>
                        <a:t>TVOC</a:t>
                      </a:r>
                      <a:endParaRPr lang="en-ZA" sz="1800" dirty="0">
                        <a:effectLst/>
                        <a:latin typeface="+mn-lt"/>
                        <a:ea typeface="Times New Roman"/>
                      </a:endParaRPr>
                    </a:p>
                  </a:txBody>
                  <a:tcPr marL="62877" marR="62877" marT="9338" marB="0"/>
                </a:tc>
                <a:tc>
                  <a:txBody>
                    <a:bodyPr/>
                    <a:lstStyle/>
                    <a:p>
                      <a:pPr marL="149860" marR="92075" algn="just">
                        <a:spcAft>
                          <a:spcPts val="0"/>
                        </a:spcAft>
                      </a:pPr>
                      <a:r>
                        <a:rPr lang="en-US" sz="1800" dirty="0" smtClean="0">
                          <a:effectLst/>
                        </a:rPr>
                        <a:t>Shell </a:t>
                      </a:r>
                      <a:r>
                        <a:rPr lang="en-US" sz="1800" dirty="0">
                          <a:effectLst/>
                        </a:rPr>
                        <a:t>requests a three year postponement for the installation of the vapor recovery unit at the Ladysmith terminal. The postponement will assist Shell in the effective planning and scheduling of resources needed to ensure that the installations meet all the engineering standards. </a:t>
                      </a:r>
                      <a:endParaRPr lang="en-ZA" sz="1800" dirty="0">
                        <a:effectLst/>
                        <a:latin typeface="+mn-lt"/>
                        <a:ea typeface="Times New Roman"/>
                      </a:endParaRPr>
                    </a:p>
                  </a:txBody>
                  <a:tcPr marL="0" marR="0" marT="0" marB="0"/>
                </a:tc>
                <a:tc>
                  <a:txBody>
                    <a:bodyPr/>
                    <a:lstStyle/>
                    <a:p>
                      <a:pPr>
                        <a:spcAft>
                          <a:spcPts val="0"/>
                        </a:spcAft>
                      </a:pPr>
                      <a:r>
                        <a:rPr lang="en-US" sz="1800" dirty="0">
                          <a:effectLst/>
                        </a:rPr>
                        <a:t>Granted from 01 April 2015-31 March 2017 for TVOCs</a:t>
                      </a:r>
                      <a:endParaRPr lang="en-ZA" sz="1800" dirty="0">
                        <a:effectLst/>
                        <a:latin typeface="+mn-lt"/>
                        <a:ea typeface="Times New Roman"/>
                      </a:endParaRPr>
                    </a:p>
                  </a:txBody>
                  <a:tcPr marL="0" marR="0" marT="0" marB="0"/>
                </a:tc>
              </a:tr>
            </a:tbl>
          </a:graphicData>
        </a:graphic>
      </p:graphicFrame>
    </p:spTree>
    <p:extLst>
      <p:ext uri="{BB962C8B-B14F-4D97-AF65-F5344CB8AC3E}">
        <p14:creationId xmlns:p14="http://schemas.microsoft.com/office/powerpoint/2010/main" xmlns="" val="25514687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7791450" cy="641445"/>
          </a:xfrm>
        </p:spPr>
        <p:txBody>
          <a:bodyPr>
            <a:normAutofit/>
          </a:bodyPr>
          <a:lstStyle/>
          <a:p>
            <a:r>
              <a:rPr lang="en-ZA" sz="2800" b="1" dirty="0" smtClean="0">
                <a:solidFill>
                  <a:schemeClr val="bg1"/>
                </a:solidFill>
              </a:rPr>
              <a:t>SHELL Port Elizabeth, Nelson Mandela Bay Metro</a:t>
            </a:r>
            <a:endParaRPr lang="en-ZA" sz="2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155616763"/>
              </p:ext>
            </p:extLst>
          </p:nvPr>
        </p:nvGraphicFramePr>
        <p:xfrm>
          <a:off x="304800" y="876300"/>
          <a:ext cx="8572501" cy="5695950"/>
        </p:xfrm>
        <a:graphic>
          <a:graphicData uri="http://schemas.openxmlformats.org/drawingml/2006/table">
            <a:tbl>
              <a:tblPr firstRow="1" firstCol="1" bandRow="1">
                <a:tableStyleId>{BC89EF96-8CEA-46FF-86C4-4CE0E7609802}</a:tableStyleId>
              </a:tblPr>
              <a:tblGrid>
                <a:gridCol w="1504950"/>
                <a:gridCol w="1066800"/>
                <a:gridCol w="1009650"/>
                <a:gridCol w="3431733"/>
                <a:gridCol w="1559368"/>
              </a:tblGrid>
              <a:tr h="1531168">
                <a:tc>
                  <a:txBody>
                    <a:bodyPr/>
                    <a:lstStyle/>
                    <a:p>
                      <a:pPr>
                        <a:spcAft>
                          <a:spcPts val="0"/>
                        </a:spcAft>
                      </a:pPr>
                      <a:r>
                        <a:rPr lang="en-US" sz="1800" dirty="0">
                          <a:effectLst/>
                        </a:rPr>
                        <a:t>Category</a:t>
                      </a:r>
                      <a:endParaRPr lang="en-ZA" sz="1800" dirty="0">
                        <a:effectLst/>
                        <a:latin typeface="+mn-lt"/>
                        <a:ea typeface="Times New Roman"/>
                      </a:endParaRPr>
                    </a:p>
                  </a:txBody>
                  <a:tcPr marL="62877" marR="62877" marT="9338" marB="0"/>
                </a:tc>
                <a:tc>
                  <a:txBody>
                    <a:bodyPr/>
                    <a:lstStyle/>
                    <a:p>
                      <a:pPr>
                        <a:spcAft>
                          <a:spcPts val="0"/>
                        </a:spcAft>
                      </a:pPr>
                      <a:r>
                        <a:rPr lang="en-US" sz="1800" dirty="0" smtClean="0">
                          <a:effectLst/>
                        </a:rPr>
                        <a:t>Period </a:t>
                      </a:r>
                      <a:r>
                        <a:rPr lang="en-US" sz="1800" dirty="0">
                          <a:effectLst/>
                        </a:rPr>
                        <a:t>Sought</a:t>
                      </a:r>
                      <a:endParaRPr lang="en-ZA" sz="1800" dirty="0">
                        <a:effectLst/>
                        <a:latin typeface="+mn-lt"/>
                        <a:ea typeface="Times New Roman"/>
                      </a:endParaRPr>
                    </a:p>
                  </a:txBody>
                  <a:tcPr marL="62877" marR="62877" marT="9338" marB="0"/>
                </a:tc>
                <a:tc>
                  <a:txBody>
                    <a:bodyPr/>
                    <a:lstStyle/>
                    <a:p>
                      <a:pPr>
                        <a:spcAft>
                          <a:spcPts val="0"/>
                        </a:spcAft>
                      </a:pPr>
                      <a:r>
                        <a:rPr lang="en-US" sz="1800">
                          <a:effectLst/>
                        </a:rPr>
                        <a:t>Pollutant</a:t>
                      </a:r>
                      <a:endParaRPr lang="en-ZA" sz="1800">
                        <a:effectLst/>
                        <a:latin typeface="+mn-lt"/>
                        <a:ea typeface="Times New Roman"/>
                      </a:endParaRPr>
                    </a:p>
                  </a:txBody>
                  <a:tcPr marL="62877" marR="62877" marT="9338" marB="0"/>
                </a:tc>
                <a:tc>
                  <a:txBody>
                    <a:bodyPr/>
                    <a:lstStyle/>
                    <a:p>
                      <a:pPr algn="ctr">
                        <a:spcAft>
                          <a:spcPts val="0"/>
                        </a:spcAft>
                      </a:pPr>
                      <a:r>
                        <a:rPr lang="en-US" sz="1800">
                          <a:effectLst/>
                        </a:rPr>
                        <a:t>Justification &amp; Reasons for Postponement Application</a:t>
                      </a:r>
                      <a:endParaRPr lang="en-ZA" sz="1800">
                        <a:effectLst/>
                        <a:latin typeface="+mn-lt"/>
                        <a:ea typeface="Times New Roman"/>
                      </a:endParaRPr>
                    </a:p>
                  </a:txBody>
                  <a:tcPr marL="0" marR="0" marT="0" marB="0" anchor="ctr"/>
                </a:tc>
                <a:tc>
                  <a:txBody>
                    <a:bodyPr/>
                    <a:lstStyle/>
                    <a:p>
                      <a:pPr algn="ctr">
                        <a:spcAft>
                          <a:spcPts val="0"/>
                        </a:spcAft>
                      </a:pPr>
                      <a:r>
                        <a:rPr lang="en-US" sz="1800">
                          <a:effectLst/>
                        </a:rPr>
                        <a:t>Decision</a:t>
                      </a:r>
                      <a:endParaRPr lang="en-ZA" sz="1800">
                        <a:effectLst/>
                        <a:latin typeface="+mn-lt"/>
                        <a:ea typeface="Times New Roman"/>
                      </a:endParaRPr>
                    </a:p>
                  </a:txBody>
                  <a:tcPr marL="0" marR="0" marT="0" marB="0"/>
                </a:tc>
              </a:tr>
              <a:tr h="4164782">
                <a:tc>
                  <a:txBody>
                    <a:bodyPr/>
                    <a:lstStyle/>
                    <a:p>
                      <a:pPr>
                        <a:spcAft>
                          <a:spcPts val="0"/>
                        </a:spcAft>
                      </a:pPr>
                      <a:r>
                        <a:rPr lang="en-US" sz="1800">
                          <a:effectLst/>
                        </a:rPr>
                        <a:t>Subcategory 2.4: Handling &amp; Storage of Petroleum Products</a:t>
                      </a:r>
                      <a:endParaRPr lang="en-ZA" sz="1800">
                        <a:effectLst/>
                        <a:latin typeface="+mn-lt"/>
                        <a:ea typeface="Times New Roman"/>
                      </a:endParaRPr>
                    </a:p>
                  </a:txBody>
                  <a:tcPr marL="67235" marR="67235" marT="9338" marB="0"/>
                </a:tc>
                <a:tc>
                  <a:txBody>
                    <a:bodyPr/>
                    <a:lstStyle/>
                    <a:p>
                      <a:pPr>
                        <a:spcAft>
                          <a:spcPts val="0"/>
                        </a:spcAft>
                      </a:pPr>
                      <a:r>
                        <a:rPr lang="en-US" sz="1800">
                          <a:effectLst/>
                        </a:rPr>
                        <a:t>2015 – 2017 </a:t>
                      </a:r>
                      <a:endParaRPr lang="en-ZA" sz="1800">
                        <a:effectLst/>
                        <a:latin typeface="+mn-lt"/>
                        <a:ea typeface="Times New Roman"/>
                      </a:endParaRPr>
                    </a:p>
                  </a:txBody>
                  <a:tcPr marL="62877" marR="62877" marT="9338" marB="0"/>
                </a:tc>
                <a:tc>
                  <a:txBody>
                    <a:bodyPr/>
                    <a:lstStyle/>
                    <a:p>
                      <a:pPr>
                        <a:spcAft>
                          <a:spcPts val="0"/>
                        </a:spcAft>
                      </a:pPr>
                      <a:r>
                        <a:rPr lang="en-US" sz="1800" dirty="0" smtClean="0">
                          <a:effectLst/>
                        </a:rPr>
                        <a:t>TVOC</a:t>
                      </a:r>
                      <a:endParaRPr lang="en-ZA" sz="1800" dirty="0">
                        <a:effectLst/>
                        <a:latin typeface="+mn-lt"/>
                        <a:ea typeface="Times New Roman"/>
                      </a:endParaRPr>
                    </a:p>
                  </a:txBody>
                  <a:tcPr marL="62877" marR="62877" marT="9338" marB="0"/>
                </a:tc>
                <a:tc>
                  <a:txBody>
                    <a:bodyPr/>
                    <a:lstStyle/>
                    <a:p>
                      <a:pPr marL="149860" marR="92075" algn="just">
                        <a:spcAft>
                          <a:spcPts val="0"/>
                        </a:spcAft>
                      </a:pPr>
                      <a:r>
                        <a:rPr lang="en-ZA" sz="1800" dirty="0" smtClean="0">
                          <a:effectLst/>
                        </a:rPr>
                        <a:t>The installation of a vapour recovery unit at the terminal’s loading gantry cannot be justified considering the limited life span of the current location. Shell South Africa wishes to apply for a postponement of the compliance of time frames with regard to the installation of the vapour recovery unit, which has been incorporated into the design of the new facility at the </a:t>
                      </a:r>
                      <a:r>
                        <a:rPr lang="en-ZA" sz="1800" dirty="0" err="1" smtClean="0">
                          <a:effectLst/>
                        </a:rPr>
                        <a:t>Coega</a:t>
                      </a:r>
                      <a:r>
                        <a:rPr lang="en-ZA" sz="1800" dirty="0" smtClean="0">
                          <a:effectLst/>
                        </a:rPr>
                        <a:t> IDZ.</a:t>
                      </a:r>
                      <a:endParaRPr lang="en-ZA" sz="1800" dirty="0">
                        <a:effectLst/>
                        <a:latin typeface="+mn-lt"/>
                        <a:ea typeface="Times New Roman"/>
                      </a:endParaRPr>
                    </a:p>
                  </a:txBody>
                  <a:tcPr marL="0" marR="0" marT="0" marB="0"/>
                </a:tc>
                <a:tc>
                  <a:txBody>
                    <a:bodyPr/>
                    <a:lstStyle/>
                    <a:p>
                      <a:pPr>
                        <a:spcAft>
                          <a:spcPts val="0"/>
                        </a:spcAft>
                      </a:pPr>
                      <a:r>
                        <a:rPr lang="en-US" sz="1800" dirty="0">
                          <a:effectLst/>
                        </a:rPr>
                        <a:t>Granted from 01 April 2015-31 March 2017 for TVOCs</a:t>
                      </a:r>
                      <a:endParaRPr lang="en-ZA" sz="1800" dirty="0">
                        <a:effectLst/>
                        <a:latin typeface="+mn-lt"/>
                        <a:ea typeface="Times New Roman"/>
                      </a:endParaRPr>
                    </a:p>
                  </a:txBody>
                  <a:tcPr marL="0" marR="0" marT="0" marB="0"/>
                </a:tc>
              </a:tr>
            </a:tbl>
          </a:graphicData>
        </a:graphic>
      </p:graphicFrame>
    </p:spTree>
    <p:extLst>
      <p:ext uri="{BB962C8B-B14F-4D97-AF65-F5344CB8AC3E}">
        <p14:creationId xmlns:p14="http://schemas.microsoft.com/office/powerpoint/2010/main" xmlns="" val="20172988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ZA" sz="3600" b="1" dirty="0"/>
              <a:t>I</a:t>
            </a:r>
            <a:r>
              <a:rPr lang="en-ZA" sz="3600" b="1" dirty="0" smtClean="0"/>
              <a:t>ntroduction</a:t>
            </a:r>
            <a:endParaRPr lang="en-ZA" sz="3600" b="1" dirty="0"/>
          </a:p>
        </p:txBody>
      </p:sp>
      <p:sp>
        <p:nvSpPr>
          <p:cNvPr id="6" name="Content Placeholder 2"/>
          <p:cNvSpPr>
            <a:spLocks noGrp="1"/>
          </p:cNvSpPr>
          <p:nvPr>
            <p:ph idx="1"/>
          </p:nvPr>
        </p:nvSpPr>
        <p:spPr>
          <a:xfrm>
            <a:off x="457200" y="1270000"/>
            <a:ext cx="8229600" cy="4525963"/>
          </a:xfrm>
        </p:spPr>
        <p:txBody>
          <a:bodyPr>
            <a:noAutofit/>
          </a:bodyPr>
          <a:lstStyle/>
          <a:p>
            <a:pPr lvl="0"/>
            <a:r>
              <a:rPr lang="en-GB" sz="2400" dirty="0" smtClean="0"/>
              <a:t>The </a:t>
            </a:r>
            <a:r>
              <a:rPr lang="en-GB" sz="2400" dirty="0"/>
              <a:t>National Air Quality Officer (NAQO), with the </a:t>
            </a:r>
            <a:r>
              <a:rPr lang="en-GB" sz="2400" dirty="0">
                <a:solidFill>
                  <a:srgbClr val="0070C0"/>
                </a:solidFill>
              </a:rPr>
              <a:t>concurrence </a:t>
            </a:r>
            <a:r>
              <a:rPr lang="en-GB" sz="2400" dirty="0"/>
              <a:t>of the Licensing Authority </a:t>
            </a:r>
            <a:r>
              <a:rPr lang="en-GB" sz="2400" dirty="0" smtClean="0"/>
              <a:t>on </a:t>
            </a:r>
            <a:r>
              <a:rPr lang="en-GB" sz="2400" dirty="0"/>
              <a:t>good grounds, </a:t>
            </a:r>
            <a:r>
              <a:rPr lang="en-GB" sz="2400" dirty="0" smtClean="0"/>
              <a:t>may withdraw </a:t>
            </a:r>
            <a:r>
              <a:rPr lang="en-GB" sz="2400" dirty="0"/>
              <a:t>any postponement following:</a:t>
            </a:r>
            <a:endParaRPr lang="en-ZA" sz="2400" dirty="0"/>
          </a:p>
          <a:p>
            <a:pPr lvl="1">
              <a:buFont typeface="Arial" pitchFamily="34" charset="0"/>
              <a:buChar char="•"/>
            </a:pPr>
            <a:r>
              <a:rPr lang="en-GB" sz="2400" dirty="0"/>
              <a:t>Representations from the affected plant; and</a:t>
            </a:r>
            <a:endParaRPr lang="en-ZA" sz="2400" dirty="0"/>
          </a:p>
          <a:p>
            <a:pPr lvl="1">
              <a:buFont typeface="Arial" pitchFamily="34" charset="0"/>
              <a:buChar char="•"/>
            </a:pPr>
            <a:r>
              <a:rPr lang="en-GB" sz="2400" dirty="0"/>
              <a:t>Representations from the affected </a:t>
            </a:r>
            <a:r>
              <a:rPr lang="en-GB" sz="2400" dirty="0" smtClean="0"/>
              <a:t>communities</a:t>
            </a:r>
          </a:p>
          <a:p>
            <a:pPr>
              <a:buFont typeface="Arial" pitchFamily="34" charset="0"/>
              <a:buChar char="•"/>
            </a:pPr>
            <a:r>
              <a:rPr lang="en-GB" sz="2400" dirty="0" smtClean="0"/>
              <a:t>There were 34 applications received in 2014. </a:t>
            </a:r>
          </a:p>
          <a:p>
            <a:pPr>
              <a:buFont typeface="Arial" pitchFamily="34" charset="0"/>
              <a:buChar char="•"/>
            </a:pPr>
            <a:r>
              <a:rPr lang="en-GB" sz="2400" dirty="0" smtClean="0"/>
              <a:t>From 2015 to 2017 DEA received 20 new applications</a:t>
            </a:r>
            <a:endParaRPr lang="en-ZA" sz="2400" dirty="0"/>
          </a:p>
          <a:p>
            <a:pPr algn="just">
              <a:buFont typeface="Arial" panose="020B0604020202020204" pitchFamily="34" charset="0"/>
              <a:buChar char="•"/>
              <a:defRPr/>
            </a:pPr>
            <a:endParaRPr lang="en-ZA" sz="2400" dirty="0" smtClean="0"/>
          </a:p>
        </p:txBody>
      </p:sp>
    </p:spTree>
    <p:extLst>
      <p:ext uri="{BB962C8B-B14F-4D97-AF65-F5344CB8AC3E}">
        <p14:creationId xmlns:p14="http://schemas.microsoft.com/office/powerpoint/2010/main" xmlns="" val="29115110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8229600" cy="1143000"/>
          </a:xfrm>
        </p:spPr>
        <p:txBody>
          <a:bodyPr/>
          <a:lstStyle/>
          <a:p>
            <a:r>
              <a:rPr lang="en-ZA" sz="4000" b="1" dirty="0" smtClean="0">
                <a:solidFill>
                  <a:srgbClr val="00B050"/>
                </a:solidFill>
              </a:rPr>
              <a:t>TOTAL</a:t>
            </a:r>
            <a:endParaRPr lang="en-ZA" sz="4000" b="1" dirty="0">
              <a:solidFill>
                <a:srgbClr val="00B050"/>
              </a:solidFill>
            </a:endParaRPr>
          </a:p>
        </p:txBody>
      </p:sp>
    </p:spTree>
    <p:extLst>
      <p:ext uri="{BB962C8B-B14F-4D97-AF65-F5344CB8AC3E}">
        <p14:creationId xmlns:p14="http://schemas.microsoft.com/office/powerpoint/2010/main" xmlns="" val="165704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7791450" cy="641445"/>
          </a:xfrm>
        </p:spPr>
        <p:txBody>
          <a:bodyPr>
            <a:normAutofit/>
          </a:bodyPr>
          <a:lstStyle/>
          <a:p>
            <a:r>
              <a:rPr lang="en-ZA" sz="2800" b="1" dirty="0" smtClean="0">
                <a:solidFill>
                  <a:schemeClr val="bg1"/>
                </a:solidFill>
              </a:rPr>
              <a:t>TOTAL Bethlehem, Thabo </a:t>
            </a:r>
            <a:r>
              <a:rPr lang="en-ZA" sz="2800" b="1" dirty="0" err="1" smtClean="0">
                <a:solidFill>
                  <a:schemeClr val="bg1"/>
                </a:solidFill>
              </a:rPr>
              <a:t>Mofotsanyane</a:t>
            </a:r>
            <a:r>
              <a:rPr lang="en-ZA" sz="2800" b="1" dirty="0" smtClean="0">
                <a:solidFill>
                  <a:schemeClr val="bg1"/>
                </a:solidFill>
              </a:rPr>
              <a:t> DM</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872657549"/>
              </p:ext>
            </p:extLst>
          </p:nvPr>
        </p:nvGraphicFramePr>
        <p:xfrm>
          <a:off x="228598" y="800100"/>
          <a:ext cx="8915401" cy="5836043"/>
        </p:xfrm>
        <a:graphic>
          <a:graphicData uri="http://schemas.openxmlformats.org/drawingml/2006/table">
            <a:tbl>
              <a:tblPr firstRow="1" firstCol="1" bandRow="1">
                <a:tableStyleId>{BC89EF96-8CEA-46FF-86C4-4CE0E7609802}</a:tableStyleId>
              </a:tblPr>
              <a:tblGrid>
                <a:gridCol w="1504952"/>
                <a:gridCol w="1047750"/>
                <a:gridCol w="990600"/>
                <a:gridCol w="2909217"/>
                <a:gridCol w="2462882"/>
              </a:tblGrid>
              <a:tr h="1721243">
                <a:tc>
                  <a:txBody>
                    <a:bodyPr/>
                    <a:lstStyle/>
                    <a:p>
                      <a:pPr algn="l">
                        <a:spcAft>
                          <a:spcPts val="0"/>
                        </a:spcAft>
                      </a:pPr>
                      <a:r>
                        <a:rPr lang="en-US" sz="1800">
                          <a:effectLst/>
                        </a:rPr>
                        <a:t>Category</a:t>
                      </a:r>
                      <a:endParaRPr lang="en-ZA" sz="1800">
                        <a:effectLst/>
                        <a:latin typeface="+mn-lt"/>
                        <a:ea typeface="Times New Roman"/>
                      </a:endParaRPr>
                    </a:p>
                  </a:txBody>
                  <a:tcPr marL="62267" marR="62267" marT="9248" marB="0"/>
                </a:tc>
                <a:tc>
                  <a:txBody>
                    <a:bodyPr/>
                    <a:lstStyle/>
                    <a:p>
                      <a:pPr algn="l">
                        <a:spcAft>
                          <a:spcPts val="0"/>
                        </a:spcAft>
                      </a:pPr>
                      <a:r>
                        <a:rPr lang="en-US" sz="1800" dirty="0" smtClean="0">
                          <a:effectLst/>
                        </a:rPr>
                        <a:t>Period </a:t>
                      </a:r>
                      <a:r>
                        <a:rPr lang="en-US" sz="1800" dirty="0">
                          <a:effectLst/>
                        </a:rPr>
                        <a:t>Sought</a:t>
                      </a:r>
                      <a:endParaRPr lang="en-ZA" sz="1800" dirty="0">
                        <a:effectLst/>
                        <a:latin typeface="+mn-lt"/>
                        <a:ea typeface="Times New Roman"/>
                      </a:endParaRPr>
                    </a:p>
                  </a:txBody>
                  <a:tcPr marL="62267" marR="62267" marT="9248" marB="0"/>
                </a:tc>
                <a:tc>
                  <a:txBody>
                    <a:bodyPr/>
                    <a:lstStyle/>
                    <a:p>
                      <a:pPr algn="l">
                        <a:spcAft>
                          <a:spcPts val="0"/>
                        </a:spcAft>
                      </a:pPr>
                      <a:r>
                        <a:rPr lang="en-US" sz="1800" dirty="0">
                          <a:effectLst/>
                        </a:rPr>
                        <a:t>Pollutant</a:t>
                      </a:r>
                      <a:endParaRPr lang="en-ZA" sz="1800" dirty="0">
                        <a:effectLst/>
                        <a:latin typeface="+mn-lt"/>
                        <a:ea typeface="Times New Roman"/>
                      </a:endParaRPr>
                    </a:p>
                  </a:txBody>
                  <a:tcPr marL="62267" marR="62267" marT="9248" marB="0"/>
                </a:tc>
                <a:tc>
                  <a:txBody>
                    <a:bodyPr/>
                    <a:lstStyle/>
                    <a:p>
                      <a:pPr algn="l">
                        <a:spcAft>
                          <a:spcPts val="0"/>
                        </a:spcAft>
                      </a:pPr>
                      <a:r>
                        <a:rPr lang="en-US" sz="1800" dirty="0">
                          <a:effectLst/>
                        </a:rPr>
                        <a:t>Justification &amp; Reasons for Postponement Application</a:t>
                      </a:r>
                      <a:endParaRPr lang="en-ZA" sz="1800" dirty="0">
                        <a:effectLst/>
                        <a:latin typeface="+mn-lt"/>
                        <a:ea typeface="Times New Roman"/>
                      </a:endParaRPr>
                    </a:p>
                  </a:txBody>
                  <a:tcPr marL="0" marR="0" marT="0" marB="0"/>
                </a:tc>
                <a:tc>
                  <a:txBody>
                    <a:bodyPr/>
                    <a:lstStyle/>
                    <a:p>
                      <a:pPr algn="l">
                        <a:spcAft>
                          <a:spcPts val="0"/>
                        </a:spcAft>
                      </a:pPr>
                      <a:r>
                        <a:rPr lang="en-US" sz="1800" dirty="0" smtClean="0">
                          <a:effectLst/>
                        </a:rPr>
                        <a:t>Decision</a:t>
                      </a:r>
                      <a:endParaRPr lang="en-ZA" sz="1800" dirty="0">
                        <a:effectLst/>
                        <a:latin typeface="+mn-lt"/>
                        <a:ea typeface="Times New Roman"/>
                      </a:endParaRPr>
                    </a:p>
                  </a:txBody>
                  <a:tcPr marL="0" marR="0" marT="0" marB="0"/>
                </a:tc>
              </a:tr>
              <a:tr h="3936607">
                <a:tc>
                  <a:txBody>
                    <a:bodyPr/>
                    <a:lstStyle/>
                    <a:p>
                      <a:pPr algn="l">
                        <a:spcAft>
                          <a:spcPts val="0"/>
                        </a:spcAft>
                      </a:pPr>
                      <a:r>
                        <a:rPr lang="en-US" sz="1800">
                          <a:effectLst/>
                        </a:rPr>
                        <a:t>Subcategory 2.4: Handling &amp; Storage of Petroleum Products</a:t>
                      </a:r>
                      <a:endParaRPr lang="en-ZA" sz="1800">
                        <a:effectLst/>
                        <a:latin typeface="+mn-lt"/>
                        <a:ea typeface="Times New Roman"/>
                      </a:endParaRPr>
                    </a:p>
                  </a:txBody>
                  <a:tcPr marL="66583" marR="66583" marT="9248" marB="0"/>
                </a:tc>
                <a:tc>
                  <a:txBody>
                    <a:bodyPr/>
                    <a:lstStyle/>
                    <a:p>
                      <a:pPr algn="l">
                        <a:spcAft>
                          <a:spcPts val="0"/>
                        </a:spcAft>
                      </a:pPr>
                      <a:r>
                        <a:rPr lang="en-US" sz="1800">
                          <a:effectLst/>
                        </a:rPr>
                        <a:t>2015 – 2016</a:t>
                      </a:r>
                      <a:endParaRPr lang="en-ZA" sz="1800">
                        <a:effectLst/>
                        <a:latin typeface="+mn-lt"/>
                        <a:ea typeface="Times New Roman"/>
                      </a:endParaRPr>
                    </a:p>
                  </a:txBody>
                  <a:tcPr marL="62267" marR="62267" marT="9248" marB="0"/>
                </a:tc>
                <a:tc>
                  <a:txBody>
                    <a:bodyPr/>
                    <a:lstStyle/>
                    <a:p>
                      <a:pPr algn="l">
                        <a:spcAft>
                          <a:spcPts val="0"/>
                        </a:spcAft>
                      </a:pPr>
                      <a:r>
                        <a:rPr lang="en-US" sz="1800" dirty="0" smtClean="0">
                          <a:effectLst/>
                        </a:rPr>
                        <a:t>TVOC</a:t>
                      </a:r>
                      <a:endParaRPr lang="en-ZA" sz="1800" dirty="0">
                        <a:effectLst/>
                        <a:latin typeface="+mn-lt"/>
                        <a:ea typeface="Times New Roman"/>
                      </a:endParaRPr>
                    </a:p>
                  </a:txBody>
                  <a:tcPr marL="62267" marR="62267" marT="9248" marB="0"/>
                </a:tc>
                <a:tc>
                  <a:txBody>
                    <a:bodyPr/>
                    <a:lstStyle/>
                    <a:p>
                      <a:pPr marL="66675" marR="89535" algn="l">
                        <a:spcAft>
                          <a:spcPts val="0"/>
                        </a:spcAft>
                      </a:pPr>
                      <a:r>
                        <a:rPr lang="en-US" sz="1800" dirty="0">
                          <a:effectLst/>
                        </a:rPr>
                        <a:t>Total has indicated that the reason for the postponement application is mainly costs and the fact that the facility’s emissions have no impact on human health or the environment. Another reason is that due to the large number of its depots and the high capital outlay associated with the installation of the </a:t>
                      </a:r>
                      <a:r>
                        <a:rPr lang="en-US" sz="1800" dirty="0" err="1">
                          <a:effectLst/>
                        </a:rPr>
                        <a:t>vapour</a:t>
                      </a:r>
                      <a:r>
                        <a:rPr lang="en-US" sz="1800" dirty="0">
                          <a:effectLst/>
                        </a:rPr>
                        <a:t> recovery units, Total needs the postponement to manage its cash flow more effectively.</a:t>
                      </a:r>
                      <a:endParaRPr lang="en-ZA" sz="1800" dirty="0">
                        <a:effectLst/>
                        <a:latin typeface="+mn-lt"/>
                        <a:ea typeface="Times New Roman"/>
                      </a:endParaRPr>
                    </a:p>
                  </a:txBody>
                  <a:tcPr marL="0" marR="0" marT="0" marB="0"/>
                </a:tc>
                <a:tc>
                  <a:txBody>
                    <a:bodyPr/>
                    <a:lstStyle/>
                    <a:p>
                      <a:pPr algn="l">
                        <a:spcAft>
                          <a:spcPts val="0"/>
                        </a:spcAft>
                      </a:pPr>
                      <a:r>
                        <a:rPr lang="en-US" sz="1800" dirty="0">
                          <a:effectLst/>
                        </a:rPr>
                        <a:t>Granted from 01 April 2015-31 March 2016 for TVOCs</a:t>
                      </a:r>
                      <a:endParaRPr lang="en-ZA" sz="1800" dirty="0">
                        <a:effectLst/>
                        <a:latin typeface="+mn-lt"/>
                        <a:ea typeface="Times New Roman"/>
                      </a:endParaRPr>
                    </a:p>
                  </a:txBody>
                  <a:tcPr marL="0" marR="0" marT="0" marB="0"/>
                </a:tc>
              </a:tr>
            </a:tbl>
          </a:graphicData>
        </a:graphic>
      </p:graphicFrame>
    </p:spTree>
    <p:extLst>
      <p:ext uri="{BB962C8B-B14F-4D97-AF65-F5344CB8AC3E}">
        <p14:creationId xmlns:p14="http://schemas.microsoft.com/office/powerpoint/2010/main" xmlns="" val="25514687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00999" cy="532263"/>
          </a:xfrm>
        </p:spPr>
        <p:txBody>
          <a:bodyPr>
            <a:normAutofit/>
          </a:bodyPr>
          <a:lstStyle/>
          <a:p>
            <a:r>
              <a:rPr lang="en-ZA" sz="2800" b="1" dirty="0" smtClean="0">
                <a:solidFill>
                  <a:schemeClr val="bg1"/>
                </a:solidFill>
              </a:rPr>
              <a:t>TOTAL Polokwane, Capricorn DM </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861606302"/>
              </p:ext>
            </p:extLst>
          </p:nvPr>
        </p:nvGraphicFramePr>
        <p:xfrm>
          <a:off x="457200" y="914400"/>
          <a:ext cx="8439150" cy="5619750"/>
        </p:xfrm>
        <a:graphic>
          <a:graphicData uri="http://schemas.openxmlformats.org/drawingml/2006/table">
            <a:tbl>
              <a:tblPr firstRow="1" firstCol="1" bandRow="1">
                <a:tableStyleId>{69CF1AB2-1976-4502-BF36-3FF5EA218861}</a:tableStyleId>
              </a:tblPr>
              <a:tblGrid>
                <a:gridCol w="1105565"/>
                <a:gridCol w="939731"/>
                <a:gridCol w="1078904"/>
                <a:gridCol w="3256756"/>
                <a:gridCol w="2058194"/>
              </a:tblGrid>
              <a:tr h="878486">
                <a:tc>
                  <a:txBody>
                    <a:bodyPr/>
                    <a:lstStyle/>
                    <a:p>
                      <a:pPr>
                        <a:spcAft>
                          <a:spcPts val="0"/>
                        </a:spcAft>
                      </a:pPr>
                      <a:r>
                        <a:rPr lang="en-US" sz="1800" dirty="0">
                          <a:effectLst/>
                        </a:rPr>
                        <a:t>Category</a:t>
                      </a:r>
                      <a:endParaRPr lang="en-ZA" sz="1800" dirty="0">
                        <a:effectLst/>
                        <a:latin typeface="Times New Roman"/>
                        <a:ea typeface="Times New Roman"/>
                      </a:endParaRPr>
                    </a:p>
                  </a:txBody>
                  <a:tcPr marL="61668" marR="61668" marT="9159" marB="0"/>
                </a:tc>
                <a:tc>
                  <a:txBody>
                    <a:bodyPr/>
                    <a:lstStyle/>
                    <a:p>
                      <a:pPr>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61668" marR="61668" marT="9159" marB="0"/>
                </a:tc>
                <a:tc>
                  <a:txBody>
                    <a:bodyPr/>
                    <a:lstStyle/>
                    <a:p>
                      <a:pPr>
                        <a:spcAft>
                          <a:spcPts val="0"/>
                        </a:spcAft>
                      </a:pPr>
                      <a:r>
                        <a:rPr lang="en-US" sz="1800">
                          <a:effectLst/>
                        </a:rPr>
                        <a:t>Pollutant</a:t>
                      </a:r>
                      <a:endParaRPr lang="en-ZA" sz="1800">
                        <a:effectLst/>
                        <a:latin typeface="Times New Roman"/>
                        <a:ea typeface="Times New Roman"/>
                      </a:endParaRPr>
                    </a:p>
                  </a:txBody>
                  <a:tcPr marL="61668" marR="61668" marT="9159" marB="0"/>
                </a:tc>
                <a:tc>
                  <a:txBody>
                    <a:bodyPr/>
                    <a:lstStyle/>
                    <a:p>
                      <a:pPr algn="ctr">
                        <a:spcAft>
                          <a:spcPts val="0"/>
                        </a:spcAft>
                      </a:pPr>
                      <a:r>
                        <a:rPr lang="en-US" sz="1800" dirty="0">
                          <a:effectLst/>
                        </a:rPr>
                        <a:t>Justification &amp; Reasons for Postponement Application</a:t>
                      </a:r>
                      <a:endParaRPr lang="en-ZA" sz="1800" dirty="0">
                        <a:effectLst/>
                        <a:latin typeface="Times New Roman"/>
                        <a:ea typeface="Times New Roman"/>
                      </a:endParaRPr>
                    </a:p>
                  </a:txBody>
                  <a:tcPr marL="0" marR="0" marT="0" marB="0"/>
                </a:tc>
                <a:tc>
                  <a:txBody>
                    <a:bodyPr/>
                    <a:lstStyle/>
                    <a:p>
                      <a:pPr algn="ctr">
                        <a:spcAft>
                          <a:spcPts val="0"/>
                        </a:spcAft>
                      </a:pPr>
                      <a:r>
                        <a:rPr lang="en-US" sz="1800" dirty="0" smtClean="0">
                          <a:effectLst/>
                        </a:rPr>
                        <a:t>Decision</a:t>
                      </a:r>
                      <a:endParaRPr lang="en-ZA" sz="1800" dirty="0">
                        <a:effectLst/>
                        <a:latin typeface="Times New Roman"/>
                        <a:ea typeface="Times New Roman"/>
                      </a:endParaRPr>
                    </a:p>
                  </a:txBody>
                  <a:tcPr marL="0" marR="0" marT="0" marB="0"/>
                </a:tc>
              </a:tr>
              <a:tr h="4741264">
                <a:tc>
                  <a:txBody>
                    <a:bodyPr/>
                    <a:lstStyle/>
                    <a:p>
                      <a:pPr>
                        <a:spcAft>
                          <a:spcPts val="0"/>
                        </a:spcAft>
                      </a:pPr>
                      <a:r>
                        <a:rPr lang="en-US" sz="1800">
                          <a:effectLst/>
                        </a:rPr>
                        <a:t>Subcategory 2.4: Handling &amp; Storage of Petroleum Products</a:t>
                      </a:r>
                      <a:endParaRPr lang="en-ZA" sz="1800">
                        <a:effectLst/>
                        <a:latin typeface="Times New Roman"/>
                        <a:ea typeface="Times New Roman"/>
                      </a:endParaRPr>
                    </a:p>
                  </a:txBody>
                  <a:tcPr marL="65942" marR="65942" marT="9159" marB="0"/>
                </a:tc>
                <a:tc>
                  <a:txBody>
                    <a:bodyPr/>
                    <a:lstStyle/>
                    <a:p>
                      <a:pPr>
                        <a:spcAft>
                          <a:spcPts val="0"/>
                        </a:spcAft>
                      </a:pPr>
                      <a:r>
                        <a:rPr lang="en-US" sz="1800">
                          <a:effectLst/>
                        </a:rPr>
                        <a:t>2015 – 2016 </a:t>
                      </a:r>
                      <a:endParaRPr lang="en-ZA" sz="1800">
                        <a:effectLst/>
                        <a:latin typeface="Times New Roman"/>
                        <a:ea typeface="Times New Roman"/>
                      </a:endParaRPr>
                    </a:p>
                  </a:txBody>
                  <a:tcPr marL="61668" marR="61668" marT="9159" marB="0"/>
                </a:tc>
                <a:tc>
                  <a:txBody>
                    <a:bodyPr/>
                    <a:lstStyle/>
                    <a:p>
                      <a:pPr>
                        <a:spcAft>
                          <a:spcPts val="0"/>
                        </a:spcAft>
                      </a:pPr>
                      <a:r>
                        <a:rPr lang="en-US" sz="1800" dirty="0" smtClean="0">
                          <a:effectLst/>
                        </a:rPr>
                        <a:t>TVOC</a:t>
                      </a:r>
                      <a:endParaRPr lang="en-ZA" sz="1800" dirty="0">
                        <a:effectLst/>
                        <a:latin typeface="Times New Roman"/>
                        <a:ea typeface="Times New Roman"/>
                      </a:endParaRPr>
                    </a:p>
                  </a:txBody>
                  <a:tcPr marL="61668" marR="61668" marT="9159" marB="0"/>
                </a:tc>
                <a:tc>
                  <a:txBody>
                    <a:bodyPr/>
                    <a:lstStyle/>
                    <a:p>
                      <a:pPr marL="79375" marR="90805" algn="just">
                        <a:spcAft>
                          <a:spcPts val="0"/>
                        </a:spcAft>
                      </a:pPr>
                      <a:r>
                        <a:rPr lang="en-US" sz="1800">
                          <a:effectLst/>
                        </a:rPr>
                        <a:t>Total has indicated that the reason for the postponement application is mainly costs and the fact that the facility’s emissions have no impact on human health or the environment. Another reason is that due to the large number of its depots and the high capital outlay associated with the installation of the vapour recovery units, Total needs the postponement to manage its cash flow more effectively.</a:t>
                      </a:r>
                      <a:endParaRPr lang="en-ZA" sz="1800">
                        <a:effectLst/>
                        <a:latin typeface="Times New Roman"/>
                        <a:ea typeface="Times New Roman"/>
                      </a:endParaRPr>
                    </a:p>
                  </a:txBody>
                  <a:tcPr marL="0" marR="0" marT="0" marB="0"/>
                </a:tc>
                <a:tc>
                  <a:txBody>
                    <a:bodyPr/>
                    <a:lstStyle/>
                    <a:p>
                      <a:pPr>
                        <a:spcAft>
                          <a:spcPts val="0"/>
                        </a:spcAft>
                      </a:pPr>
                      <a:r>
                        <a:rPr lang="en-US" sz="1800" dirty="0">
                          <a:effectLst/>
                        </a:rPr>
                        <a:t>Granted from 01 April 2015-31 March 2016 for TVOCs</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4409822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33400" y="0"/>
            <a:ext cx="8000999" cy="532263"/>
          </a:xfrm>
        </p:spPr>
        <p:txBody>
          <a:bodyPr>
            <a:normAutofit/>
          </a:bodyPr>
          <a:lstStyle/>
          <a:p>
            <a:r>
              <a:rPr lang="en-ZA" sz="2800" b="1" dirty="0" smtClean="0">
                <a:solidFill>
                  <a:schemeClr val="bg1"/>
                </a:solidFill>
              </a:rPr>
              <a:t>Quantum Crushing, Amajuba DM </a:t>
            </a:r>
            <a:endParaRPr lang="en-ZA" sz="2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359736762"/>
              </p:ext>
            </p:extLst>
          </p:nvPr>
        </p:nvGraphicFramePr>
        <p:xfrm>
          <a:off x="209551" y="857250"/>
          <a:ext cx="8712136" cy="5581650"/>
        </p:xfrm>
        <a:graphic>
          <a:graphicData uri="http://schemas.openxmlformats.org/drawingml/2006/table">
            <a:tbl>
              <a:tblPr firstRow="1" firstCol="1" bandRow="1">
                <a:tableStyleId>{69CF1AB2-1976-4502-BF36-3FF5EA218861}</a:tableStyleId>
              </a:tblPr>
              <a:tblGrid>
                <a:gridCol w="1466849"/>
                <a:gridCol w="1028700"/>
                <a:gridCol w="920687"/>
                <a:gridCol w="3556063"/>
                <a:gridCol w="1739837"/>
              </a:tblGrid>
              <a:tr h="759522">
                <a:tc>
                  <a:txBody>
                    <a:bodyPr/>
                    <a:lstStyle/>
                    <a:p>
                      <a:pPr>
                        <a:spcAft>
                          <a:spcPts val="0"/>
                        </a:spcAft>
                      </a:pPr>
                      <a:r>
                        <a:rPr lang="en-US" sz="1800" dirty="0" smtClean="0">
                          <a:effectLst/>
                        </a:rPr>
                        <a:t>Category</a:t>
                      </a:r>
                      <a:endParaRPr lang="en-ZA" sz="1800" dirty="0">
                        <a:effectLst/>
                        <a:latin typeface="Times New Roman"/>
                        <a:ea typeface="Times New Roman"/>
                      </a:endParaRPr>
                    </a:p>
                  </a:txBody>
                  <a:tcPr marL="55232" marR="55232" marT="8203" marB="0"/>
                </a:tc>
                <a:tc>
                  <a:txBody>
                    <a:bodyPr/>
                    <a:lstStyle/>
                    <a:p>
                      <a:pPr>
                        <a:spcAft>
                          <a:spcPts val="0"/>
                        </a:spcAft>
                      </a:pPr>
                      <a:r>
                        <a:rPr lang="en-US" sz="1800" dirty="0" smtClean="0">
                          <a:effectLst/>
                        </a:rPr>
                        <a:t>Period </a:t>
                      </a:r>
                      <a:r>
                        <a:rPr lang="en-US" sz="1800" dirty="0">
                          <a:effectLst/>
                        </a:rPr>
                        <a:t>Sought</a:t>
                      </a:r>
                      <a:endParaRPr lang="en-ZA" sz="1800" dirty="0">
                        <a:effectLst/>
                        <a:latin typeface="Times New Roman"/>
                        <a:ea typeface="Times New Roman"/>
                      </a:endParaRPr>
                    </a:p>
                  </a:txBody>
                  <a:tcPr marL="55232" marR="55232" marT="8203" marB="0"/>
                </a:tc>
                <a:tc>
                  <a:txBody>
                    <a:bodyPr/>
                    <a:lstStyle/>
                    <a:p>
                      <a:pPr algn="ctr">
                        <a:spcAft>
                          <a:spcPts val="0"/>
                        </a:spcAft>
                      </a:pPr>
                      <a:r>
                        <a:rPr lang="en-US" sz="1800">
                          <a:effectLst/>
                        </a:rPr>
                        <a:t>Pollutant</a:t>
                      </a:r>
                      <a:endParaRPr lang="en-ZA" sz="1800">
                        <a:effectLst/>
                        <a:latin typeface="Times New Roman"/>
                        <a:ea typeface="Times New Roman"/>
                      </a:endParaRPr>
                    </a:p>
                  </a:txBody>
                  <a:tcPr marL="0" marR="0" marT="0" marB="0"/>
                </a:tc>
                <a:tc>
                  <a:txBody>
                    <a:bodyPr/>
                    <a:lstStyle/>
                    <a:p>
                      <a:pPr algn="ctr">
                        <a:spcAft>
                          <a:spcPts val="0"/>
                        </a:spcAft>
                      </a:pPr>
                      <a:r>
                        <a:rPr lang="en-US" sz="1800">
                          <a:effectLst/>
                        </a:rPr>
                        <a:t>Justification &amp; Reasons for Postponement Application </a:t>
                      </a:r>
                      <a:endParaRPr lang="en-ZA" sz="1800">
                        <a:effectLst/>
                        <a:latin typeface="Times New Roman"/>
                        <a:ea typeface="Times New Roman"/>
                      </a:endParaRPr>
                    </a:p>
                  </a:txBody>
                  <a:tcPr marL="0" marR="0" marT="0" marB="0" anchor="ctr"/>
                </a:tc>
                <a:tc>
                  <a:txBody>
                    <a:bodyPr/>
                    <a:lstStyle/>
                    <a:p>
                      <a:pPr algn="ctr">
                        <a:spcAft>
                          <a:spcPts val="0"/>
                        </a:spcAft>
                      </a:pPr>
                      <a:r>
                        <a:rPr lang="en-US" sz="1800">
                          <a:effectLst/>
                        </a:rPr>
                        <a:t>Decision</a:t>
                      </a:r>
                      <a:endParaRPr lang="en-ZA" sz="1800">
                        <a:effectLst/>
                        <a:latin typeface="Times New Roman"/>
                        <a:ea typeface="Times New Roman"/>
                      </a:endParaRPr>
                    </a:p>
                  </a:txBody>
                  <a:tcPr marL="0" marR="0" marT="0" marB="0"/>
                </a:tc>
              </a:tr>
              <a:tr h="4822128">
                <a:tc>
                  <a:txBody>
                    <a:bodyPr/>
                    <a:lstStyle/>
                    <a:p>
                      <a:pPr>
                        <a:spcAft>
                          <a:spcPts val="0"/>
                        </a:spcAft>
                      </a:pPr>
                      <a:r>
                        <a:rPr lang="en-US" sz="1800">
                          <a:effectLst/>
                        </a:rPr>
                        <a:t>Sub-Category 3.4:</a:t>
                      </a:r>
                      <a:endParaRPr lang="en-ZA" sz="1800">
                        <a:effectLst/>
                      </a:endParaRPr>
                    </a:p>
                    <a:p>
                      <a:pPr>
                        <a:spcAft>
                          <a:spcPts val="0"/>
                        </a:spcAft>
                      </a:pPr>
                      <a:r>
                        <a:rPr lang="en-US" sz="1800">
                          <a:effectLst/>
                        </a:rPr>
                        <a:t>Char, Charcoal and Carbon Black Production</a:t>
                      </a:r>
                      <a:endParaRPr lang="en-ZA" sz="1800">
                        <a:effectLst/>
                        <a:latin typeface="Times New Roman"/>
                        <a:ea typeface="Times New Roman"/>
                      </a:endParaRPr>
                    </a:p>
                  </a:txBody>
                  <a:tcPr marL="59060" marR="59060" marT="8203" marB="0"/>
                </a:tc>
                <a:tc>
                  <a:txBody>
                    <a:bodyPr/>
                    <a:lstStyle/>
                    <a:p>
                      <a:pPr>
                        <a:spcAft>
                          <a:spcPts val="0"/>
                        </a:spcAft>
                      </a:pPr>
                      <a:r>
                        <a:rPr lang="en-ZA" sz="1800">
                          <a:effectLst/>
                        </a:rPr>
                        <a:t>2015 – 2020 </a:t>
                      </a:r>
                      <a:endParaRPr lang="en-ZA" sz="1800">
                        <a:effectLst/>
                        <a:latin typeface="Times New Roman"/>
                        <a:ea typeface="Times New Roman"/>
                      </a:endParaRPr>
                    </a:p>
                  </a:txBody>
                  <a:tcPr marL="55232" marR="55232" marT="8203" marB="0"/>
                </a:tc>
                <a:tc>
                  <a:txBody>
                    <a:bodyPr/>
                    <a:lstStyle/>
                    <a:p>
                      <a:pPr>
                        <a:spcAft>
                          <a:spcPts val="0"/>
                        </a:spcAft>
                      </a:pPr>
                      <a:r>
                        <a:rPr lang="en-ZA" sz="1800" kern="1200" dirty="0" smtClean="0">
                          <a:effectLst/>
                        </a:rPr>
                        <a:t>PM</a:t>
                      </a:r>
                      <a:endParaRPr lang="en-ZA" sz="1800" dirty="0">
                        <a:effectLst/>
                        <a:latin typeface="Times New Roman"/>
                        <a:ea typeface="Times New Roman"/>
                      </a:endParaRPr>
                    </a:p>
                  </a:txBody>
                  <a:tcPr marL="59060" marR="59060" marT="8203" marB="0"/>
                </a:tc>
                <a:tc>
                  <a:txBody>
                    <a:bodyPr/>
                    <a:lstStyle/>
                    <a:p>
                      <a:pPr marL="111125" marR="113030" algn="just">
                        <a:spcAft>
                          <a:spcPts val="0"/>
                        </a:spcAft>
                      </a:pPr>
                      <a:r>
                        <a:rPr lang="en-US" sz="1800" dirty="0" smtClean="0">
                          <a:effectLst/>
                        </a:rPr>
                        <a:t>Quantum </a:t>
                      </a:r>
                      <a:r>
                        <a:rPr lang="en-US" sz="1800" dirty="0">
                          <a:effectLst/>
                        </a:rPr>
                        <a:t>then plans to convert one of the existing 2 plants to a similar, cleaner and efficient system to that of the new plant; this would then bring the total electricity consumption down by 95% of the current usage. This objective will ensure that the entire operating facility gets cleaner and more efficient, and ultimately helps the environment both directly and indirectly.</a:t>
                      </a:r>
                      <a:endParaRPr lang="en-ZA" sz="1800" dirty="0">
                        <a:effectLst/>
                      </a:endParaRPr>
                    </a:p>
                    <a:p>
                      <a:pPr marL="111125" marR="113030" indent="-90170" algn="just">
                        <a:spcAft>
                          <a:spcPts val="0"/>
                        </a:spcAft>
                      </a:pPr>
                      <a:r>
                        <a:rPr lang="en-ZA" sz="1800" dirty="0">
                          <a:effectLst/>
                        </a:rPr>
                        <a:t> </a:t>
                      </a:r>
                    </a:p>
                    <a:p>
                      <a:pPr>
                        <a:spcAft>
                          <a:spcPts val="0"/>
                        </a:spcAft>
                      </a:pPr>
                      <a:r>
                        <a:rPr lang="en-ZA" sz="1800" dirty="0">
                          <a:effectLst/>
                        </a:rPr>
                        <a:t> </a:t>
                      </a:r>
                      <a:endParaRPr lang="en-ZA" sz="1800" dirty="0">
                        <a:effectLst/>
                        <a:latin typeface="Times New Roman"/>
                        <a:ea typeface="Times New Roman"/>
                      </a:endParaRPr>
                    </a:p>
                  </a:txBody>
                  <a:tcPr marL="0" marR="0" marT="0" marB="0"/>
                </a:tc>
                <a:tc>
                  <a:txBody>
                    <a:bodyPr/>
                    <a:lstStyle/>
                    <a:p>
                      <a:pPr>
                        <a:spcAft>
                          <a:spcPts val="0"/>
                        </a:spcAft>
                      </a:pPr>
                      <a:r>
                        <a:rPr lang="en-ZA" sz="1800" dirty="0">
                          <a:effectLst/>
                        </a:rPr>
                        <a:t>Granted with a limit of 6276mg/Nm3 for the period 31 May 2017 to 31 March 2020. A compliance of 50mg/Nm3 is applicable from 01 April 2020</a:t>
                      </a:r>
                    </a:p>
                    <a:p>
                      <a:pPr>
                        <a:spcAft>
                          <a:spcPts val="0"/>
                        </a:spcAft>
                      </a:pPr>
                      <a:r>
                        <a:rPr lang="en-ZA" sz="1800" dirty="0">
                          <a:effectLst/>
                        </a:rPr>
                        <a:t> </a:t>
                      </a:r>
                      <a:endParaRPr lang="en-ZA"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xmlns="" val="16861003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33400" y="0"/>
            <a:ext cx="8000999" cy="532263"/>
          </a:xfrm>
        </p:spPr>
        <p:txBody>
          <a:bodyPr>
            <a:normAutofit/>
          </a:bodyPr>
          <a:lstStyle/>
          <a:p>
            <a:r>
              <a:rPr lang="en-ZA" sz="2800" b="1" dirty="0" smtClean="0">
                <a:solidFill>
                  <a:schemeClr val="bg1"/>
                </a:solidFill>
              </a:rPr>
              <a:t>Chevron Port Elizabeth, Nelson Mandela Bay Metro </a:t>
            </a:r>
            <a:endParaRPr lang="en-ZA" sz="2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729745189"/>
              </p:ext>
            </p:extLst>
          </p:nvPr>
        </p:nvGraphicFramePr>
        <p:xfrm>
          <a:off x="247650" y="838200"/>
          <a:ext cx="8686801" cy="5973496"/>
        </p:xfrm>
        <a:graphic>
          <a:graphicData uri="http://schemas.openxmlformats.org/drawingml/2006/table">
            <a:tbl>
              <a:tblPr firstRow="1" firstCol="1" bandRow="1">
                <a:tableStyleId>{BC89EF96-8CEA-46FF-86C4-4CE0E7609802}</a:tableStyleId>
              </a:tblPr>
              <a:tblGrid>
                <a:gridCol w="2035010"/>
                <a:gridCol w="1105913"/>
                <a:gridCol w="647237"/>
                <a:gridCol w="2682247"/>
                <a:gridCol w="2216394"/>
              </a:tblGrid>
              <a:tr h="808902">
                <a:tc>
                  <a:txBody>
                    <a:bodyPr/>
                    <a:lstStyle/>
                    <a:p>
                      <a:pPr>
                        <a:spcAft>
                          <a:spcPts val="0"/>
                        </a:spcAft>
                      </a:pPr>
                      <a:r>
                        <a:rPr lang="en-US" sz="1800" dirty="0" smtClean="0">
                          <a:effectLst/>
                        </a:rPr>
                        <a:t>Category</a:t>
                      </a:r>
                      <a:endParaRPr lang="en-ZA" sz="1800" dirty="0">
                        <a:effectLst/>
                        <a:latin typeface="+mn-lt"/>
                        <a:ea typeface="Times New Roman"/>
                      </a:endParaRPr>
                    </a:p>
                  </a:txBody>
                  <a:tcPr marL="55335" marR="55335" marT="8218" marB="0"/>
                </a:tc>
                <a:tc>
                  <a:txBody>
                    <a:bodyPr/>
                    <a:lstStyle/>
                    <a:p>
                      <a:pPr>
                        <a:spcAft>
                          <a:spcPts val="0"/>
                        </a:spcAft>
                      </a:pPr>
                      <a:r>
                        <a:rPr lang="en-US" sz="1800" dirty="0">
                          <a:effectLst/>
                        </a:rPr>
                        <a:t>Postponement Period Sought</a:t>
                      </a:r>
                      <a:endParaRPr lang="en-ZA" sz="1800" dirty="0">
                        <a:effectLst/>
                        <a:latin typeface="+mn-lt"/>
                        <a:ea typeface="Times New Roman"/>
                      </a:endParaRPr>
                    </a:p>
                  </a:txBody>
                  <a:tcPr marL="55335" marR="55335" marT="8218" marB="0"/>
                </a:tc>
                <a:tc>
                  <a:txBody>
                    <a:bodyPr/>
                    <a:lstStyle/>
                    <a:p>
                      <a:pPr algn="ctr">
                        <a:spcAft>
                          <a:spcPts val="0"/>
                        </a:spcAft>
                      </a:pPr>
                      <a:r>
                        <a:rPr lang="en-US" sz="1800">
                          <a:effectLst/>
                        </a:rPr>
                        <a:t>Pollutant</a:t>
                      </a:r>
                      <a:endParaRPr lang="en-ZA" sz="1800">
                        <a:effectLst/>
                        <a:latin typeface="+mn-lt"/>
                        <a:ea typeface="Times New Roman"/>
                      </a:endParaRPr>
                    </a:p>
                  </a:txBody>
                  <a:tcPr marL="0" marR="0" marT="0" marB="0"/>
                </a:tc>
                <a:tc>
                  <a:txBody>
                    <a:bodyPr/>
                    <a:lstStyle/>
                    <a:p>
                      <a:pPr algn="ctr">
                        <a:spcAft>
                          <a:spcPts val="0"/>
                        </a:spcAft>
                      </a:pPr>
                      <a:r>
                        <a:rPr lang="en-US" sz="1800">
                          <a:effectLst/>
                        </a:rPr>
                        <a:t>Justification &amp; Reasons for Postponement Application </a:t>
                      </a:r>
                      <a:endParaRPr lang="en-ZA" sz="1800">
                        <a:effectLst/>
                        <a:latin typeface="+mn-lt"/>
                        <a:ea typeface="Times New Roman"/>
                      </a:endParaRPr>
                    </a:p>
                  </a:txBody>
                  <a:tcPr marL="0" marR="0" marT="0" marB="0"/>
                </a:tc>
                <a:tc>
                  <a:txBody>
                    <a:bodyPr/>
                    <a:lstStyle/>
                    <a:p>
                      <a:pPr algn="ctr">
                        <a:spcAft>
                          <a:spcPts val="0"/>
                        </a:spcAft>
                      </a:pPr>
                      <a:r>
                        <a:rPr lang="en-US" sz="1800" dirty="0">
                          <a:effectLst/>
                        </a:rPr>
                        <a:t>Decision</a:t>
                      </a:r>
                      <a:endParaRPr lang="en-ZA" sz="1800" dirty="0">
                        <a:effectLst/>
                        <a:latin typeface="+mn-lt"/>
                        <a:ea typeface="Times New Roman"/>
                      </a:endParaRPr>
                    </a:p>
                  </a:txBody>
                  <a:tcPr marL="0" marR="0" marT="0" marB="0"/>
                </a:tc>
              </a:tr>
              <a:tr h="4867998">
                <a:tc>
                  <a:txBody>
                    <a:bodyPr/>
                    <a:lstStyle/>
                    <a:p>
                      <a:pPr>
                        <a:spcAft>
                          <a:spcPts val="0"/>
                        </a:spcAft>
                      </a:pPr>
                      <a:r>
                        <a:rPr lang="en-US" sz="1800" dirty="0">
                          <a:effectLst/>
                        </a:rPr>
                        <a:t>Subcategory 2.4: Handling &amp; Storage of Petroleum Products</a:t>
                      </a:r>
                      <a:endParaRPr lang="en-ZA" sz="1800" dirty="0">
                        <a:effectLst/>
                        <a:latin typeface="+mn-lt"/>
                        <a:ea typeface="Times New Roman"/>
                      </a:endParaRPr>
                    </a:p>
                  </a:txBody>
                  <a:tcPr marL="59170" marR="59170" marT="8218" marB="0"/>
                </a:tc>
                <a:tc>
                  <a:txBody>
                    <a:bodyPr/>
                    <a:lstStyle/>
                    <a:p>
                      <a:pPr>
                        <a:spcAft>
                          <a:spcPts val="0"/>
                        </a:spcAft>
                      </a:pPr>
                      <a:r>
                        <a:rPr lang="en-ZA" sz="1800">
                          <a:effectLst/>
                        </a:rPr>
                        <a:t>2015 – 2020 </a:t>
                      </a:r>
                      <a:endParaRPr lang="en-ZA" sz="1800">
                        <a:effectLst/>
                        <a:latin typeface="+mn-lt"/>
                        <a:ea typeface="Times New Roman"/>
                      </a:endParaRPr>
                    </a:p>
                  </a:txBody>
                  <a:tcPr marL="55335" marR="55335" marT="8218" marB="0"/>
                </a:tc>
                <a:tc>
                  <a:txBody>
                    <a:bodyPr/>
                    <a:lstStyle/>
                    <a:p>
                      <a:pPr>
                        <a:spcAft>
                          <a:spcPts val="0"/>
                        </a:spcAft>
                      </a:pPr>
                      <a:r>
                        <a:rPr lang="en-ZA" sz="1800" kern="1200">
                          <a:effectLst/>
                        </a:rPr>
                        <a:t>TVOcs</a:t>
                      </a:r>
                      <a:endParaRPr lang="en-ZA" sz="1800">
                        <a:effectLst/>
                        <a:latin typeface="+mn-lt"/>
                        <a:ea typeface="Times New Roman"/>
                      </a:endParaRPr>
                    </a:p>
                  </a:txBody>
                  <a:tcPr marL="59170" marR="59170" marT="8218" marB="0"/>
                </a:tc>
                <a:tc>
                  <a:txBody>
                    <a:bodyPr/>
                    <a:lstStyle/>
                    <a:p>
                      <a:pPr marL="90170" marR="90170" algn="just">
                        <a:spcAft>
                          <a:spcPts val="0"/>
                        </a:spcAft>
                      </a:pPr>
                      <a:r>
                        <a:rPr lang="en-US" sz="1800" dirty="0">
                          <a:effectLst/>
                        </a:rPr>
                        <a:t>The terminal was scheduled to cease operations in 2014 and also in 2017 and move to the new bulk liquid storage and handling facility at the Port of </a:t>
                      </a:r>
                      <a:r>
                        <a:rPr lang="en-US" sz="1800" dirty="0" err="1">
                          <a:effectLst/>
                        </a:rPr>
                        <a:t>Ngqura</a:t>
                      </a:r>
                      <a:r>
                        <a:rPr lang="en-US" sz="1800" dirty="0">
                          <a:effectLst/>
                        </a:rPr>
                        <a:t> in Zone 8 of the </a:t>
                      </a:r>
                      <a:r>
                        <a:rPr lang="en-US" sz="1800" dirty="0" err="1">
                          <a:effectLst/>
                        </a:rPr>
                        <a:t>Coega</a:t>
                      </a:r>
                      <a:r>
                        <a:rPr lang="en-US" sz="1800" dirty="0">
                          <a:effectLst/>
                        </a:rPr>
                        <a:t> Industrial Development Zone (IDZ). </a:t>
                      </a:r>
                      <a:endParaRPr lang="en-ZA" sz="1800" dirty="0">
                        <a:effectLst/>
                        <a:latin typeface="+mn-lt"/>
                        <a:ea typeface="Times New Roman"/>
                      </a:endParaRPr>
                    </a:p>
                  </a:txBody>
                  <a:tcPr marL="0" marR="0" marT="0" marB="0"/>
                </a:tc>
                <a:tc>
                  <a:txBody>
                    <a:bodyPr/>
                    <a:lstStyle/>
                    <a:p>
                      <a:pPr>
                        <a:spcAft>
                          <a:spcPts val="0"/>
                        </a:spcAft>
                      </a:pPr>
                      <a:r>
                        <a:rPr lang="en-US" sz="1800" dirty="0">
                          <a:effectLst/>
                        </a:rPr>
                        <a:t>Granted from 01 December 2016 to 31 March 2020. The postponement is granted on condition that the tank farm would have been relocated to the </a:t>
                      </a:r>
                      <a:r>
                        <a:rPr lang="en-US" sz="1800" dirty="0" err="1">
                          <a:effectLst/>
                        </a:rPr>
                        <a:t>Coega</a:t>
                      </a:r>
                      <a:r>
                        <a:rPr lang="en-US" sz="1800" dirty="0">
                          <a:effectLst/>
                        </a:rPr>
                        <a:t> IDZ by 31 March 2020. Alternatively, the facility is required to have an operational VRU in its current location by 1 April 2020</a:t>
                      </a:r>
                      <a:endParaRPr lang="en-ZA" sz="1800" dirty="0">
                        <a:effectLst/>
                        <a:latin typeface="+mn-lt"/>
                        <a:ea typeface="Times New Roman"/>
                      </a:endParaRPr>
                    </a:p>
                  </a:txBody>
                  <a:tcPr marL="0" marR="0" marT="0" marB="0"/>
                </a:tc>
              </a:tr>
            </a:tbl>
          </a:graphicData>
        </a:graphic>
      </p:graphicFrame>
    </p:spTree>
    <p:extLst>
      <p:ext uri="{BB962C8B-B14F-4D97-AF65-F5344CB8AC3E}">
        <p14:creationId xmlns:p14="http://schemas.microsoft.com/office/powerpoint/2010/main" xmlns="" val="22610861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ZA" sz="2800" b="1" dirty="0" smtClean="0">
                <a:solidFill>
                  <a:srgbClr val="00B050"/>
                </a:solidFill>
              </a:rPr>
              <a:t>BPSA</a:t>
            </a:r>
            <a:endParaRPr lang="en-ZA" sz="2800" b="1" dirty="0">
              <a:solidFill>
                <a:srgbClr val="00B050"/>
              </a:solidFill>
            </a:endParaRPr>
          </a:p>
        </p:txBody>
      </p:sp>
    </p:spTree>
    <p:extLst>
      <p:ext uri="{BB962C8B-B14F-4D97-AF65-F5344CB8AC3E}">
        <p14:creationId xmlns:p14="http://schemas.microsoft.com/office/powerpoint/2010/main" xmlns="" val="26049958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33400" y="0"/>
            <a:ext cx="8000999" cy="532263"/>
          </a:xfrm>
        </p:spPr>
        <p:txBody>
          <a:bodyPr>
            <a:normAutofit/>
          </a:bodyPr>
          <a:lstStyle/>
          <a:p>
            <a:r>
              <a:rPr lang="en-ZA" sz="2800" b="1" dirty="0" smtClean="0">
                <a:solidFill>
                  <a:schemeClr val="bg1"/>
                </a:solidFill>
              </a:rPr>
              <a:t>BPSA </a:t>
            </a:r>
            <a:r>
              <a:rPr lang="en-ZA" sz="2800" b="1" dirty="0" err="1" smtClean="0">
                <a:solidFill>
                  <a:schemeClr val="bg1"/>
                </a:solidFill>
              </a:rPr>
              <a:t>Waltloo</a:t>
            </a:r>
            <a:r>
              <a:rPr lang="en-ZA" sz="2800" b="1" dirty="0" smtClean="0">
                <a:solidFill>
                  <a:schemeClr val="bg1"/>
                </a:solidFill>
              </a:rPr>
              <a:t>, Tshwane Metro </a:t>
            </a:r>
            <a:endParaRPr lang="en-ZA" sz="28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719521995"/>
              </p:ext>
            </p:extLst>
          </p:nvPr>
        </p:nvGraphicFramePr>
        <p:xfrm>
          <a:off x="209550" y="762000"/>
          <a:ext cx="8934449" cy="5977819"/>
        </p:xfrm>
        <a:graphic>
          <a:graphicData uri="http://schemas.openxmlformats.org/drawingml/2006/table">
            <a:tbl>
              <a:tblPr firstRow="1" firstCol="1" bandRow="1">
                <a:tableStyleId>{BC89EF96-8CEA-46FF-86C4-4CE0E7609802}</a:tableStyleId>
              </a:tblPr>
              <a:tblGrid>
                <a:gridCol w="1562100"/>
                <a:gridCol w="990600"/>
                <a:gridCol w="863452"/>
                <a:gridCol w="2355998"/>
                <a:gridCol w="3162299"/>
              </a:tblGrid>
              <a:tr h="617291">
                <a:tc>
                  <a:txBody>
                    <a:bodyPr/>
                    <a:lstStyle/>
                    <a:p>
                      <a:pPr>
                        <a:spcAft>
                          <a:spcPts val="0"/>
                        </a:spcAft>
                      </a:pPr>
                      <a:r>
                        <a:rPr lang="en-US" sz="1800">
                          <a:effectLst/>
                        </a:rPr>
                        <a:t>Category</a:t>
                      </a:r>
                      <a:endParaRPr lang="en-ZA" sz="1800">
                        <a:effectLst/>
                        <a:latin typeface="+mn-lt"/>
                        <a:ea typeface="Times New Roman"/>
                      </a:endParaRPr>
                    </a:p>
                  </a:txBody>
                  <a:tcPr marL="56428" marR="56428" marT="8380" marB="0"/>
                </a:tc>
                <a:tc>
                  <a:txBody>
                    <a:bodyPr/>
                    <a:lstStyle/>
                    <a:p>
                      <a:pPr>
                        <a:spcAft>
                          <a:spcPts val="0"/>
                        </a:spcAft>
                      </a:pPr>
                      <a:r>
                        <a:rPr lang="en-US" sz="1800" dirty="0" smtClean="0">
                          <a:effectLst/>
                        </a:rPr>
                        <a:t>Period </a:t>
                      </a:r>
                      <a:r>
                        <a:rPr lang="en-US" sz="1800" dirty="0">
                          <a:effectLst/>
                        </a:rPr>
                        <a:t>Sought</a:t>
                      </a:r>
                      <a:endParaRPr lang="en-ZA" sz="1800" dirty="0">
                        <a:effectLst/>
                        <a:latin typeface="+mn-lt"/>
                        <a:ea typeface="Times New Roman"/>
                      </a:endParaRPr>
                    </a:p>
                  </a:txBody>
                  <a:tcPr marL="56428" marR="56428" marT="8380" marB="0"/>
                </a:tc>
                <a:tc>
                  <a:txBody>
                    <a:bodyPr/>
                    <a:lstStyle/>
                    <a:p>
                      <a:pPr algn="ctr">
                        <a:spcAft>
                          <a:spcPts val="0"/>
                        </a:spcAft>
                      </a:pPr>
                      <a:r>
                        <a:rPr lang="en-US" sz="1800">
                          <a:effectLst/>
                        </a:rPr>
                        <a:t>Pollutant</a:t>
                      </a:r>
                      <a:endParaRPr lang="en-ZA" sz="1800">
                        <a:effectLst/>
                        <a:latin typeface="+mn-lt"/>
                        <a:ea typeface="Times New Roman"/>
                      </a:endParaRPr>
                    </a:p>
                  </a:txBody>
                  <a:tcPr marL="56428" marR="56428" marT="8380" marB="0" anchor="ctr"/>
                </a:tc>
                <a:tc>
                  <a:txBody>
                    <a:bodyPr/>
                    <a:lstStyle/>
                    <a:p>
                      <a:pPr>
                        <a:spcAft>
                          <a:spcPts val="0"/>
                        </a:spcAft>
                      </a:pPr>
                      <a:r>
                        <a:rPr lang="en-US" sz="1800">
                          <a:effectLst/>
                        </a:rPr>
                        <a:t>Justification &amp; Reasons for Postponement Application</a:t>
                      </a:r>
                      <a:endParaRPr lang="en-ZA" sz="1800">
                        <a:effectLst/>
                        <a:latin typeface="+mn-lt"/>
                        <a:ea typeface="Times New Roman"/>
                      </a:endParaRPr>
                    </a:p>
                  </a:txBody>
                  <a:tcPr marL="0" marR="0" marT="0" marB="0" anchor="ctr"/>
                </a:tc>
                <a:tc>
                  <a:txBody>
                    <a:bodyPr/>
                    <a:lstStyle/>
                    <a:p>
                      <a:pPr>
                        <a:spcAft>
                          <a:spcPts val="0"/>
                        </a:spcAft>
                      </a:pPr>
                      <a:r>
                        <a:rPr lang="en-US" sz="1800">
                          <a:effectLst/>
                        </a:rPr>
                        <a:t>Decision</a:t>
                      </a:r>
                      <a:endParaRPr lang="en-ZA" sz="1800">
                        <a:effectLst/>
                        <a:latin typeface="+mn-lt"/>
                        <a:ea typeface="Times New Roman"/>
                      </a:endParaRPr>
                    </a:p>
                  </a:txBody>
                  <a:tcPr marL="0" marR="0" marT="0" marB="0"/>
                </a:tc>
              </a:tr>
              <a:tr h="5154859">
                <a:tc>
                  <a:txBody>
                    <a:bodyPr/>
                    <a:lstStyle/>
                    <a:p>
                      <a:pPr>
                        <a:spcAft>
                          <a:spcPts val="0"/>
                        </a:spcAft>
                      </a:pPr>
                      <a:r>
                        <a:rPr lang="en-ZA" sz="1800">
                          <a:effectLst/>
                        </a:rPr>
                        <a:t>Subcategory 2.4:</a:t>
                      </a:r>
                    </a:p>
                    <a:p>
                      <a:pPr>
                        <a:spcAft>
                          <a:spcPts val="0"/>
                        </a:spcAft>
                      </a:pPr>
                      <a:r>
                        <a:rPr lang="en-ZA" sz="1800">
                          <a:effectLst/>
                        </a:rPr>
                        <a:t>Storage &amp; Handling of Petroleum Products</a:t>
                      </a:r>
                      <a:endParaRPr lang="en-ZA" sz="1800">
                        <a:effectLst/>
                        <a:latin typeface="+mn-lt"/>
                        <a:ea typeface="Times New Roman"/>
                      </a:endParaRPr>
                    </a:p>
                  </a:txBody>
                  <a:tcPr marL="60339" marR="60339" marT="8380" marB="0"/>
                </a:tc>
                <a:tc>
                  <a:txBody>
                    <a:bodyPr/>
                    <a:lstStyle/>
                    <a:p>
                      <a:pPr>
                        <a:spcAft>
                          <a:spcPts val="0"/>
                        </a:spcAft>
                      </a:pPr>
                      <a:r>
                        <a:rPr lang="en-ZA" sz="1800">
                          <a:effectLst/>
                        </a:rPr>
                        <a:t>2015 – 2020</a:t>
                      </a:r>
                      <a:endParaRPr lang="en-ZA" sz="1800">
                        <a:effectLst/>
                        <a:latin typeface="+mn-lt"/>
                        <a:ea typeface="Times New Roman"/>
                      </a:endParaRPr>
                    </a:p>
                  </a:txBody>
                  <a:tcPr marL="56428" marR="56428" marT="8380" marB="0"/>
                </a:tc>
                <a:tc>
                  <a:txBody>
                    <a:bodyPr/>
                    <a:lstStyle/>
                    <a:p>
                      <a:pPr>
                        <a:spcAft>
                          <a:spcPts val="0"/>
                        </a:spcAft>
                      </a:pPr>
                      <a:r>
                        <a:rPr lang="en-ZA" sz="1800" dirty="0" smtClean="0">
                          <a:effectLst/>
                        </a:rPr>
                        <a:t>TVOCs</a:t>
                      </a:r>
                      <a:endParaRPr lang="en-ZA" sz="1800" dirty="0">
                        <a:effectLst/>
                        <a:latin typeface="+mn-lt"/>
                        <a:ea typeface="Times New Roman"/>
                      </a:endParaRPr>
                    </a:p>
                  </a:txBody>
                  <a:tcPr marL="60339" marR="60339" marT="8380" marB="0"/>
                </a:tc>
                <a:tc>
                  <a:txBody>
                    <a:bodyPr/>
                    <a:lstStyle/>
                    <a:p>
                      <a:pPr marL="342900" marR="86995" lvl="0" indent="-342900" algn="just">
                        <a:lnSpc>
                          <a:spcPct val="115000"/>
                        </a:lnSpc>
                        <a:spcAft>
                          <a:spcPts val="1000"/>
                        </a:spcAft>
                        <a:buFont typeface="Symbol"/>
                        <a:buChar char=""/>
                      </a:pPr>
                      <a:r>
                        <a:rPr lang="en-US" sz="1800" dirty="0" err="1" smtClean="0">
                          <a:effectLst/>
                        </a:rPr>
                        <a:t>Prioritising</a:t>
                      </a:r>
                      <a:r>
                        <a:rPr lang="en-US" sz="1800" dirty="0" smtClean="0">
                          <a:effectLst/>
                        </a:rPr>
                        <a:t> </a:t>
                      </a:r>
                      <a:r>
                        <a:rPr lang="en-US" sz="1800" dirty="0">
                          <a:effectLst/>
                        </a:rPr>
                        <a:t>compliance with the AEL granted in respect of the East London depot by undertaking a detailed review of the terms and conditions of the AEL and implementing measures to ensure that requirements timeously adhered to. </a:t>
                      </a:r>
                      <a:endParaRPr lang="en-ZA" sz="1800" dirty="0">
                        <a:effectLst/>
                        <a:latin typeface="+mn-lt"/>
                        <a:ea typeface="Times New Roman"/>
                      </a:endParaRPr>
                    </a:p>
                  </a:txBody>
                  <a:tcPr marL="0" marR="0" marT="0" marB="0"/>
                </a:tc>
                <a:tc>
                  <a:txBody>
                    <a:bodyPr/>
                    <a:lstStyle/>
                    <a:p>
                      <a:pPr marL="93345" marR="86995" algn="just">
                        <a:spcAft>
                          <a:spcPts val="0"/>
                        </a:spcAft>
                      </a:pPr>
                      <a:r>
                        <a:rPr lang="en-US" sz="1800" dirty="0">
                          <a:effectLst/>
                        </a:rPr>
                        <a:t>BPSA </a:t>
                      </a:r>
                      <a:r>
                        <a:rPr lang="en-US" sz="1800" dirty="0" err="1">
                          <a:effectLst/>
                        </a:rPr>
                        <a:t>Watloo’s</a:t>
                      </a:r>
                      <a:r>
                        <a:rPr lang="en-US" sz="1800" dirty="0">
                          <a:effectLst/>
                        </a:rPr>
                        <a:t> documentation dated 23 September 2016, which was submitted in relation to the subject has reference. After consideration of the content thereof, which confirmed the installation and </a:t>
                      </a:r>
                      <a:r>
                        <a:rPr lang="en-US" sz="1800" dirty="0" err="1">
                          <a:effectLst/>
                        </a:rPr>
                        <a:t>operationalisation</a:t>
                      </a:r>
                      <a:r>
                        <a:rPr lang="en-US" sz="1800" dirty="0">
                          <a:effectLst/>
                        </a:rPr>
                        <a:t> of the </a:t>
                      </a:r>
                      <a:r>
                        <a:rPr lang="en-US" sz="1800" dirty="0" err="1">
                          <a:effectLst/>
                        </a:rPr>
                        <a:t>Vapour</a:t>
                      </a:r>
                      <a:r>
                        <a:rPr lang="en-US" sz="1800" dirty="0">
                          <a:effectLst/>
                        </a:rPr>
                        <a:t> Recovery Unit (VRU), the Department is granting your request to close the postponement application. Therefore, there will be no further action on the Department’s part in relation to this application.</a:t>
                      </a:r>
                      <a:endParaRPr lang="en-ZA" sz="1800" dirty="0">
                        <a:effectLst/>
                        <a:latin typeface="+mn-lt"/>
                        <a:ea typeface="Times New Roman"/>
                      </a:endParaRPr>
                    </a:p>
                  </a:txBody>
                  <a:tcPr marL="0" marR="0" marT="0" marB="0"/>
                </a:tc>
              </a:tr>
            </a:tbl>
          </a:graphicData>
        </a:graphic>
      </p:graphicFrame>
    </p:spTree>
    <p:extLst>
      <p:ext uri="{BB962C8B-B14F-4D97-AF65-F5344CB8AC3E}">
        <p14:creationId xmlns:p14="http://schemas.microsoft.com/office/powerpoint/2010/main" xmlns="" val="8620682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33400" y="0"/>
            <a:ext cx="8000999" cy="532263"/>
          </a:xfrm>
        </p:spPr>
        <p:txBody>
          <a:bodyPr>
            <a:normAutofit/>
          </a:bodyPr>
          <a:lstStyle/>
          <a:p>
            <a:r>
              <a:rPr lang="en-ZA" sz="2800" b="1" dirty="0" smtClean="0">
                <a:solidFill>
                  <a:schemeClr val="bg1"/>
                </a:solidFill>
              </a:rPr>
              <a:t>BPSA Cape Town, City of Cape Town </a:t>
            </a:r>
            <a:endParaRPr lang="en-ZA" sz="28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986757106"/>
              </p:ext>
            </p:extLst>
          </p:nvPr>
        </p:nvGraphicFramePr>
        <p:xfrm>
          <a:off x="209550" y="762000"/>
          <a:ext cx="8934449" cy="5977819"/>
        </p:xfrm>
        <a:graphic>
          <a:graphicData uri="http://schemas.openxmlformats.org/drawingml/2006/table">
            <a:tbl>
              <a:tblPr firstRow="1" firstCol="1" bandRow="1">
                <a:tableStyleId>{BC89EF96-8CEA-46FF-86C4-4CE0E7609802}</a:tableStyleId>
              </a:tblPr>
              <a:tblGrid>
                <a:gridCol w="1562100"/>
                <a:gridCol w="990600"/>
                <a:gridCol w="863452"/>
                <a:gridCol w="2355998"/>
                <a:gridCol w="3162299"/>
              </a:tblGrid>
              <a:tr h="617291">
                <a:tc>
                  <a:txBody>
                    <a:bodyPr/>
                    <a:lstStyle/>
                    <a:p>
                      <a:pPr>
                        <a:spcAft>
                          <a:spcPts val="0"/>
                        </a:spcAft>
                      </a:pPr>
                      <a:r>
                        <a:rPr lang="en-US" sz="1800">
                          <a:effectLst/>
                        </a:rPr>
                        <a:t>Category</a:t>
                      </a:r>
                      <a:endParaRPr lang="en-ZA" sz="1800">
                        <a:effectLst/>
                        <a:latin typeface="+mn-lt"/>
                        <a:ea typeface="Times New Roman"/>
                      </a:endParaRPr>
                    </a:p>
                  </a:txBody>
                  <a:tcPr marL="56428" marR="56428" marT="8380" marB="0"/>
                </a:tc>
                <a:tc>
                  <a:txBody>
                    <a:bodyPr/>
                    <a:lstStyle/>
                    <a:p>
                      <a:pPr>
                        <a:spcAft>
                          <a:spcPts val="0"/>
                        </a:spcAft>
                      </a:pPr>
                      <a:r>
                        <a:rPr lang="en-US" sz="1800" dirty="0" smtClean="0">
                          <a:effectLst/>
                        </a:rPr>
                        <a:t>Period </a:t>
                      </a:r>
                      <a:r>
                        <a:rPr lang="en-US" sz="1800" dirty="0">
                          <a:effectLst/>
                        </a:rPr>
                        <a:t>Sought</a:t>
                      </a:r>
                      <a:endParaRPr lang="en-ZA" sz="1800" dirty="0">
                        <a:effectLst/>
                        <a:latin typeface="+mn-lt"/>
                        <a:ea typeface="Times New Roman"/>
                      </a:endParaRPr>
                    </a:p>
                  </a:txBody>
                  <a:tcPr marL="56428" marR="56428" marT="8380" marB="0"/>
                </a:tc>
                <a:tc>
                  <a:txBody>
                    <a:bodyPr/>
                    <a:lstStyle/>
                    <a:p>
                      <a:pPr algn="ctr">
                        <a:spcAft>
                          <a:spcPts val="0"/>
                        </a:spcAft>
                      </a:pPr>
                      <a:r>
                        <a:rPr lang="en-US" sz="1800">
                          <a:effectLst/>
                        </a:rPr>
                        <a:t>Pollutant</a:t>
                      </a:r>
                      <a:endParaRPr lang="en-ZA" sz="1800">
                        <a:effectLst/>
                        <a:latin typeface="+mn-lt"/>
                        <a:ea typeface="Times New Roman"/>
                      </a:endParaRPr>
                    </a:p>
                  </a:txBody>
                  <a:tcPr marL="56428" marR="56428" marT="8380" marB="0" anchor="ctr"/>
                </a:tc>
                <a:tc>
                  <a:txBody>
                    <a:bodyPr/>
                    <a:lstStyle/>
                    <a:p>
                      <a:pPr>
                        <a:spcAft>
                          <a:spcPts val="0"/>
                        </a:spcAft>
                      </a:pPr>
                      <a:r>
                        <a:rPr lang="en-US" sz="1800">
                          <a:effectLst/>
                        </a:rPr>
                        <a:t>Justification &amp; Reasons for Postponement Application</a:t>
                      </a:r>
                      <a:endParaRPr lang="en-ZA" sz="1800">
                        <a:effectLst/>
                        <a:latin typeface="+mn-lt"/>
                        <a:ea typeface="Times New Roman"/>
                      </a:endParaRPr>
                    </a:p>
                  </a:txBody>
                  <a:tcPr marL="0" marR="0" marT="0" marB="0" anchor="ctr"/>
                </a:tc>
                <a:tc>
                  <a:txBody>
                    <a:bodyPr/>
                    <a:lstStyle/>
                    <a:p>
                      <a:pPr>
                        <a:spcAft>
                          <a:spcPts val="0"/>
                        </a:spcAft>
                      </a:pPr>
                      <a:r>
                        <a:rPr lang="en-US" sz="1800">
                          <a:effectLst/>
                        </a:rPr>
                        <a:t>Decision</a:t>
                      </a:r>
                      <a:endParaRPr lang="en-ZA" sz="1800">
                        <a:effectLst/>
                        <a:latin typeface="+mn-lt"/>
                        <a:ea typeface="Times New Roman"/>
                      </a:endParaRPr>
                    </a:p>
                  </a:txBody>
                  <a:tcPr marL="0" marR="0" marT="0" marB="0"/>
                </a:tc>
              </a:tr>
              <a:tr h="5154859">
                <a:tc>
                  <a:txBody>
                    <a:bodyPr/>
                    <a:lstStyle/>
                    <a:p>
                      <a:pPr>
                        <a:spcAft>
                          <a:spcPts val="0"/>
                        </a:spcAft>
                      </a:pPr>
                      <a:r>
                        <a:rPr lang="en-ZA" sz="1800">
                          <a:effectLst/>
                        </a:rPr>
                        <a:t>Subcategory 2.4:</a:t>
                      </a:r>
                    </a:p>
                    <a:p>
                      <a:pPr>
                        <a:spcAft>
                          <a:spcPts val="0"/>
                        </a:spcAft>
                      </a:pPr>
                      <a:r>
                        <a:rPr lang="en-ZA" sz="1800">
                          <a:effectLst/>
                        </a:rPr>
                        <a:t>Storage &amp; Handling of Petroleum Products</a:t>
                      </a:r>
                      <a:endParaRPr lang="en-ZA" sz="1800">
                        <a:effectLst/>
                        <a:latin typeface="+mn-lt"/>
                        <a:ea typeface="Times New Roman"/>
                      </a:endParaRPr>
                    </a:p>
                  </a:txBody>
                  <a:tcPr marL="60339" marR="60339" marT="8380" marB="0"/>
                </a:tc>
                <a:tc>
                  <a:txBody>
                    <a:bodyPr/>
                    <a:lstStyle/>
                    <a:p>
                      <a:pPr>
                        <a:spcAft>
                          <a:spcPts val="0"/>
                        </a:spcAft>
                      </a:pPr>
                      <a:r>
                        <a:rPr lang="en-ZA" sz="1800">
                          <a:effectLst/>
                        </a:rPr>
                        <a:t>2015 – 2020</a:t>
                      </a:r>
                      <a:endParaRPr lang="en-ZA" sz="1800">
                        <a:effectLst/>
                        <a:latin typeface="+mn-lt"/>
                        <a:ea typeface="Times New Roman"/>
                      </a:endParaRPr>
                    </a:p>
                  </a:txBody>
                  <a:tcPr marL="56428" marR="56428" marT="8380" marB="0"/>
                </a:tc>
                <a:tc>
                  <a:txBody>
                    <a:bodyPr/>
                    <a:lstStyle/>
                    <a:p>
                      <a:pPr>
                        <a:spcAft>
                          <a:spcPts val="0"/>
                        </a:spcAft>
                      </a:pPr>
                      <a:r>
                        <a:rPr lang="en-ZA" sz="1800" dirty="0" smtClean="0">
                          <a:effectLst/>
                        </a:rPr>
                        <a:t>TVOCs</a:t>
                      </a:r>
                      <a:endParaRPr lang="en-ZA" sz="1800" dirty="0">
                        <a:effectLst/>
                        <a:latin typeface="+mn-lt"/>
                        <a:ea typeface="Times New Roman"/>
                      </a:endParaRPr>
                    </a:p>
                  </a:txBody>
                  <a:tcPr marL="60339" marR="60339" marT="8380" marB="0"/>
                </a:tc>
                <a:tc>
                  <a:txBody>
                    <a:bodyPr/>
                    <a:lstStyle/>
                    <a:p>
                      <a:pPr marL="342900" marR="86995" lvl="0" indent="-342900" algn="just">
                        <a:lnSpc>
                          <a:spcPct val="115000"/>
                        </a:lnSpc>
                        <a:spcAft>
                          <a:spcPts val="1000"/>
                        </a:spcAft>
                        <a:buFont typeface="Symbol"/>
                        <a:buChar char=""/>
                      </a:pPr>
                      <a:r>
                        <a:rPr lang="en-US" sz="1800" dirty="0" err="1" smtClean="0">
                          <a:effectLst/>
                        </a:rPr>
                        <a:t>Prioritising</a:t>
                      </a:r>
                      <a:r>
                        <a:rPr lang="en-US" sz="1800" dirty="0" smtClean="0">
                          <a:effectLst/>
                        </a:rPr>
                        <a:t> </a:t>
                      </a:r>
                      <a:r>
                        <a:rPr lang="en-US" sz="1800" dirty="0">
                          <a:effectLst/>
                        </a:rPr>
                        <a:t>compliance with the AEL granted in respect of the East London depot by undertaking a detailed review of the terms and conditions of the AEL and implementing measures to ensure that requirements timeously adhered to. </a:t>
                      </a:r>
                      <a:endParaRPr lang="en-ZA" sz="1800" dirty="0">
                        <a:effectLst/>
                        <a:latin typeface="+mn-lt"/>
                        <a:ea typeface="Times New Roman"/>
                      </a:endParaRPr>
                    </a:p>
                  </a:txBody>
                  <a:tcPr marL="0" marR="0" marT="0" marB="0"/>
                </a:tc>
                <a:tc>
                  <a:txBody>
                    <a:bodyPr/>
                    <a:lstStyle/>
                    <a:p>
                      <a:pPr marL="93345" marR="86995" algn="just">
                        <a:spcAft>
                          <a:spcPts val="0"/>
                        </a:spcAft>
                      </a:pPr>
                      <a:r>
                        <a:rPr lang="en-US" sz="1800" dirty="0">
                          <a:effectLst/>
                        </a:rPr>
                        <a:t>BPSA </a:t>
                      </a:r>
                      <a:r>
                        <a:rPr lang="en-US" sz="1800" dirty="0" err="1">
                          <a:effectLst/>
                        </a:rPr>
                        <a:t>Watloo’s</a:t>
                      </a:r>
                      <a:r>
                        <a:rPr lang="en-US" sz="1800" dirty="0">
                          <a:effectLst/>
                        </a:rPr>
                        <a:t> documentation dated 23 September 2016, which was submitted in relation to the subject has reference. After consideration of the content thereof, which confirmed the installation and </a:t>
                      </a:r>
                      <a:r>
                        <a:rPr lang="en-US" sz="1800" dirty="0" err="1">
                          <a:effectLst/>
                        </a:rPr>
                        <a:t>operationalisation</a:t>
                      </a:r>
                      <a:r>
                        <a:rPr lang="en-US" sz="1800" dirty="0">
                          <a:effectLst/>
                        </a:rPr>
                        <a:t> of the </a:t>
                      </a:r>
                      <a:r>
                        <a:rPr lang="en-US" sz="1800" dirty="0" err="1">
                          <a:effectLst/>
                        </a:rPr>
                        <a:t>Vapour</a:t>
                      </a:r>
                      <a:r>
                        <a:rPr lang="en-US" sz="1800" dirty="0">
                          <a:effectLst/>
                        </a:rPr>
                        <a:t> Recovery Unit (VRU), the Department is granting your request to close the postponement application. Therefore, there will be no further action on the Department’s part in relation to this application.</a:t>
                      </a:r>
                      <a:endParaRPr lang="en-ZA" sz="1800" dirty="0">
                        <a:effectLst/>
                        <a:latin typeface="+mn-lt"/>
                        <a:ea typeface="Times New Roman"/>
                      </a:endParaRPr>
                    </a:p>
                  </a:txBody>
                  <a:tcPr marL="0" marR="0" marT="0" marB="0"/>
                </a:tc>
              </a:tr>
            </a:tbl>
          </a:graphicData>
        </a:graphic>
      </p:graphicFrame>
    </p:spTree>
    <p:extLst>
      <p:ext uri="{BB962C8B-B14F-4D97-AF65-F5344CB8AC3E}">
        <p14:creationId xmlns:p14="http://schemas.microsoft.com/office/powerpoint/2010/main" xmlns="" val="27268476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33400" y="0"/>
            <a:ext cx="8000999" cy="532263"/>
          </a:xfrm>
        </p:spPr>
        <p:txBody>
          <a:bodyPr>
            <a:normAutofit/>
          </a:bodyPr>
          <a:lstStyle/>
          <a:p>
            <a:r>
              <a:rPr lang="en-ZA" sz="2800" b="1" dirty="0" smtClean="0">
                <a:solidFill>
                  <a:schemeClr val="bg1"/>
                </a:solidFill>
              </a:rPr>
              <a:t>BPSA East London, Buffalo City</a:t>
            </a:r>
            <a:endParaRPr lang="en-ZA" sz="28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43429757"/>
              </p:ext>
            </p:extLst>
          </p:nvPr>
        </p:nvGraphicFramePr>
        <p:xfrm>
          <a:off x="209550" y="762000"/>
          <a:ext cx="8934449" cy="5977819"/>
        </p:xfrm>
        <a:graphic>
          <a:graphicData uri="http://schemas.openxmlformats.org/drawingml/2006/table">
            <a:tbl>
              <a:tblPr firstRow="1" firstCol="1" bandRow="1">
                <a:tableStyleId>{BC89EF96-8CEA-46FF-86C4-4CE0E7609802}</a:tableStyleId>
              </a:tblPr>
              <a:tblGrid>
                <a:gridCol w="1562100"/>
                <a:gridCol w="990600"/>
                <a:gridCol w="863452"/>
                <a:gridCol w="2355998"/>
                <a:gridCol w="3162299"/>
              </a:tblGrid>
              <a:tr h="617291">
                <a:tc>
                  <a:txBody>
                    <a:bodyPr/>
                    <a:lstStyle/>
                    <a:p>
                      <a:pPr>
                        <a:spcAft>
                          <a:spcPts val="0"/>
                        </a:spcAft>
                      </a:pPr>
                      <a:r>
                        <a:rPr lang="en-US" sz="1800" dirty="0">
                          <a:effectLst/>
                        </a:rPr>
                        <a:t>Category</a:t>
                      </a:r>
                      <a:endParaRPr lang="en-ZA" sz="1800" dirty="0">
                        <a:effectLst/>
                        <a:latin typeface="+mn-lt"/>
                        <a:ea typeface="Times New Roman"/>
                      </a:endParaRPr>
                    </a:p>
                  </a:txBody>
                  <a:tcPr marL="56428" marR="56428" marT="8380" marB="0"/>
                </a:tc>
                <a:tc>
                  <a:txBody>
                    <a:bodyPr/>
                    <a:lstStyle/>
                    <a:p>
                      <a:pPr>
                        <a:spcAft>
                          <a:spcPts val="0"/>
                        </a:spcAft>
                      </a:pPr>
                      <a:r>
                        <a:rPr lang="en-US" sz="1800" dirty="0" smtClean="0">
                          <a:effectLst/>
                        </a:rPr>
                        <a:t>Period </a:t>
                      </a:r>
                      <a:r>
                        <a:rPr lang="en-US" sz="1800" dirty="0">
                          <a:effectLst/>
                        </a:rPr>
                        <a:t>Sought</a:t>
                      </a:r>
                      <a:endParaRPr lang="en-ZA" sz="1800" dirty="0">
                        <a:effectLst/>
                        <a:latin typeface="+mn-lt"/>
                        <a:ea typeface="Times New Roman"/>
                      </a:endParaRPr>
                    </a:p>
                  </a:txBody>
                  <a:tcPr marL="56428" marR="56428" marT="8380" marB="0"/>
                </a:tc>
                <a:tc>
                  <a:txBody>
                    <a:bodyPr/>
                    <a:lstStyle/>
                    <a:p>
                      <a:pPr algn="ctr">
                        <a:spcAft>
                          <a:spcPts val="0"/>
                        </a:spcAft>
                      </a:pPr>
                      <a:r>
                        <a:rPr lang="en-US" sz="1800">
                          <a:effectLst/>
                        </a:rPr>
                        <a:t>Pollutant</a:t>
                      </a:r>
                      <a:endParaRPr lang="en-ZA" sz="1800">
                        <a:effectLst/>
                        <a:latin typeface="+mn-lt"/>
                        <a:ea typeface="Times New Roman"/>
                      </a:endParaRPr>
                    </a:p>
                  </a:txBody>
                  <a:tcPr marL="56428" marR="56428" marT="8380" marB="0" anchor="ctr"/>
                </a:tc>
                <a:tc>
                  <a:txBody>
                    <a:bodyPr/>
                    <a:lstStyle/>
                    <a:p>
                      <a:pPr>
                        <a:spcAft>
                          <a:spcPts val="0"/>
                        </a:spcAft>
                      </a:pPr>
                      <a:r>
                        <a:rPr lang="en-US" sz="1800">
                          <a:effectLst/>
                        </a:rPr>
                        <a:t>Justification &amp; Reasons for Postponement Application</a:t>
                      </a:r>
                      <a:endParaRPr lang="en-ZA" sz="1800">
                        <a:effectLst/>
                        <a:latin typeface="+mn-lt"/>
                        <a:ea typeface="Times New Roman"/>
                      </a:endParaRPr>
                    </a:p>
                  </a:txBody>
                  <a:tcPr marL="0" marR="0" marT="0" marB="0" anchor="ctr"/>
                </a:tc>
                <a:tc>
                  <a:txBody>
                    <a:bodyPr/>
                    <a:lstStyle/>
                    <a:p>
                      <a:pPr>
                        <a:spcAft>
                          <a:spcPts val="0"/>
                        </a:spcAft>
                      </a:pPr>
                      <a:r>
                        <a:rPr lang="en-US" sz="1800">
                          <a:effectLst/>
                        </a:rPr>
                        <a:t>Decision</a:t>
                      </a:r>
                      <a:endParaRPr lang="en-ZA" sz="1800">
                        <a:effectLst/>
                        <a:latin typeface="+mn-lt"/>
                        <a:ea typeface="Times New Roman"/>
                      </a:endParaRPr>
                    </a:p>
                  </a:txBody>
                  <a:tcPr marL="0" marR="0" marT="0" marB="0"/>
                </a:tc>
              </a:tr>
              <a:tr h="5154859">
                <a:tc>
                  <a:txBody>
                    <a:bodyPr/>
                    <a:lstStyle/>
                    <a:p>
                      <a:pPr>
                        <a:spcAft>
                          <a:spcPts val="0"/>
                        </a:spcAft>
                      </a:pPr>
                      <a:r>
                        <a:rPr lang="en-ZA" sz="1800">
                          <a:effectLst/>
                        </a:rPr>
                        <a:t>Subcategory 2.4:</a:t>
                      </a:r>
                    </a:p>
                    <a:p>
                      <a:pPr>
                        <a:spcAft>
                          <a:spcPts val="0"/>
                        </a:spcAft>
                      </a:pPr>
                      <a:r>
                        <a:rPr lang="en-ZA" sz="1800">
                          <a:effectLst/>
                        </a:rPr>
                        <a:t>Storage &amp; Handling of Petroleum Products</a:t>
                      </a:r>
                      <a:endParaRPr lang="en-ZA" sz="1800">
                        <a:effectLst/>
                        <a:latin typeface="+mn-lt"/>
                        <a:ea typeface="Times New Roman"/>
                      </a:endParaRPr>
                    </a:p>
                  </a:txBody>
                  <a:tcPr marL="60339" marR="60339" marT="8380" marB="0"/>
                </a:tc>
                <a:tc>
                  <a:txBody>
                    <a:bodyPr/>
                    <a:lstStyle/>
                    <a:p>
                      <a:pPr>
                        <a:spcAft>
                          <a:spcPts val="0"/>
                        </a:spcAft>
                      </a:pPr>
                      <a:r>
                        <a:rPr lang="en-ZA" sz="1800" dirty="0">
                          <a:effectLst/>
                        </a:rPr>
                        <a:t>2015 – 2020</a:t>
                      </a:r>
                      <a:endParaRPr lang="en-ZA" sz="1800" dirty="0">
                        <a:effectLst/>
                        <a:latin typeface="+mn-lt"/>
                        <a:ea typeface="Times New Roman"/>
                      </a:endParaRPr>
                    </a:p>
                  </a:txBody>
                  <a:tcPr marL="56428" marR="56428" marT="8380" marB="0"/>
                </a:tc>
                <a:tc>
                  <a:txBody>
                    <a:bodyPr/>
                    <a:lstStyle/>
                    <a:p>
                      <a:pPr>
                        <a:spcAft>
                          <a:spcPts val="0"/>
                        </a:spcAft>
                      </a:pPr>
                      <a:r>
                        <a:rPr lang="en-ZA" sz="1800" dirty="0" smtClean="0">
                          <a:effectLst/>
                        </a:rPr>
                        <a:t>TVOCs</a:t>
                      </a:r>
                      <a:endParaRPr lang="en-ZA" sz="1800" dirty="0">
                        <a:effectLst/>
                        <a:latin typeface="+mn-lt"/>
                        <a:ea typeface="Times New Roman"/>
                      </a:endParaRPr>
                    </a:p>
                  </a:txBody>
                  <a:tcPr marL="60339" marR="60339" marT="8380" marB="0"/>
                </a:tc>
                <a:tc>
                  <a:txBody>
                    <a:bodyPr/>
                    <a:lstStyle/>
                    <a:p>
                      <a:pPr marL="342900" marR="86995" lvl="0" indent="-342900" algn="just">
                        <a:lnSpc>
                          <a:spcPct val="115000"/>
                        </a:lnSpc>
                        <a:spcAft>
                          <a:spcPts val="1000"/>
                        </a:spcAft>
                        <a:buFont typeface="Symbol"/>
                        <a:buChar char=""/>
                      </a:pPr>
                      <a:r>
                        <a:rPr lang="en-US" sz="1800" dirty="0" err="1" smtClean="0">
                          <a:effectLst/>
                        </a:rPr>
                        <a:t>Prioritising</a:t>
                      </a:r>
                      <a:r>
                        <a:rPr lang="en-US" sz="1800" dirty="0" smtClean="0">
                          <a:effectLst/>
                        </a:rPr>
                        <a:t> </a:t>
                      </a:r>
                      <a:r>
                        <a:rPr lang="en-US" sz="1800" dirty="0">
                          <a:effectLst/>
                        </a:rPr>
                        <a:t>compliance with the AEL granted in respect of the East London depot by undertaking a detailed review of the terms and conditions of the AEL and implementing measures to ensure that requirements timeously adhered to. </a:t>
                      </a:r>
                      <a:endParaRPr lang="en-ZA" sz="1800" dirty="0">
                        <a:effectLst/>
                        <a:latin typeface="+mn-lt"/>
                        <a:ea typeface="Times New Roman"/>
                      </a:endParaRPr>
                    </a:p>
                  </a:txBody>
                  <a:tcPr marL="0" marR="0" marT="0" marB="0"/>
                </a:tc>
                <a:tc>
                  <a:txBody>
                    <a:bodyPr/>
                    <a:lstStyle/>
                    <a:p>
                      <a:pPr marL="93345" marR="86995" algn="just">
                        <a:spcAft>
                          <a:spcPts val="0"/>
                        </a:spcAft>
                      </a:pPr>
                      <a:r>
                        <a:rPr lang="en-US" sz="1800" dirty="0">
                          <a:effectLst/>
                        </a:rPr>
                        <a:t>BPSA </a:t>
                      </a:r>
                      <a:r>
                        <a:rPr lang="en-US" sz="1800" dirty="0" err="1">
                          <a:effectLst/>
                        </a:rPr>
                        <a:t>Watloo’s</a:t>
                      </a:r>
                      <a:r>
                        <a:rPr lang="en-US" sz="1800" dirty="0">
                          <a:effectLst/>
                        </a:rPr>
                        <a:t> documentation dated 23 September 2016, which was submitted in relation to the subject has reference. After consideration of the content thereof, which confirmed the installation and </a:t>
                      </a:r>
                      <a:r>
                        <a:rPr lang="en-US" sz="1800" dirty="0" err="1">
                          <a:effectLst/>
                        </a:rPr>
                        <a:t>operationalisation</a:t>
                      </a:r>
                      <a:r>
                        <a:rPr lang="en-US" sz="1800" dirty="0">
                          <a:effectLst/>
                        </a:rPr>
                        <a:t> of the </a:t>
                      </a:r>
                      <a:r>
                        <a:rPr lang="en-US" sz="1800" dirty="0" err="1">
                          <a:effectLst/>
                        </a:rPr>
                        <a:t>Vapour</a:t>
                      </a:r>
                      <a:r>
                        <a:rPr lang="en-US" sz="1800" dirty="0">
                          <a:effectLst/>
                        </a:rPr>
                        <a:t> Recovery Unit (VRU), the Department is granting your request to close the postponement application. Therefore, there will be no further action on the Department’s part in relation to this application.</a:t>
                      </a:r>
                      <a:endParaRPr lang="en-ZA" sz="1800" dirty="0">
                        <a:effectLst/>
                        <a:latin typeface="+mn-lt"/>
                        <a:ea typeface="Times New Roman"/>
                      </a:endParaRPr>
                    </a:p>
                  </a:txBody>
                  <a:tcPr marL="0" marR="0" marT="0" marB="0"/>
                </a:tc>
              </a:tr>
            </a:tbl>
          </a:graphicData>
        </a:graphic>
      </p:graphicFrame>
    </p:spTree>
    <p:extLst>
      <p:ext uri="{BB962C8B-B14F-4D97-AF65-F5344CB8AC3E}">
        <p14:creationId xmlns:p14="http://schemas.microsoft.com/office/powerpoint/2010/main" xmlns="" val="16388029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33400" y="0"/>
            <a:ext cx="8000999" cy="532263"/>
          </a:xfrm>
        </p:spPr>
        <p:txBody>
          <a:bodyPr>
            <a:normAutofit/>
          </a:bodyPr>
          <a:lstStyle/>
          <a:p>
            <a:r>
              <a:rPr lang="en-ZA" sz="2800" b="1" dirty="0" smtClean="0">
                <a:solidFill>
                  <a:schemeClr val="bg1"/>
                </a:solidFill>
              </a:rPr>
              <a:t>Silicon Smelters (Rand Carbide, Nkangala DM</a:t>
            </a:r>
            <a:endParaRPr lang="en-ZA" sz="2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540310675"/>
              </p:ext>
            </p:extLst>
          </p:nvPr>
        </p:nvGraphicFramePr>
        <p:xfrm>
          <a:off x="190500" y="838201"/>
          <a:ext cx="8686800" cy="5749289"/>
        </p:xfrm>
        <a:graphic>
          <a:graphicData uri="http://schemas.openxmlformats.org/drawingml/2006/table">
            <a:tbl>
              <a:tblPr firstRow="1" firstCol="1" bandRow="1">
                <a:tableStyleId>{5C22544A-7EE6-4342-B048-85BDC9FD1C3A}</a:tableStyleId>
              </a:tblPr>
              <a:tblGrid>
                <a:gridCol w="1143000"/>
                <a:gridCol w="895350"/>
                <a:gridCol w="800100"/>
                <a:gridCol w="3496890"/>
                <a:gridCol w="2351460"/>
              </a:tblGrid>
              <a:tr h="628649">
                <a:tc>
                  <a:txBody>
                    <a:bodyPr/>
                    <a:lstStyle/>
                    <a:p>
                      <a:pPr>
                        <a:spcAft>
                          <a:spcPts val="0"/>
                        </a:spcAft>
                      </a:pPr>
                      <a:r>
                        <a:rPr lang="en-US" sz="1400" dirty="0">
                          <a:effectLst/>
                          <a:latin typeface="+mn-lt"/>
                        </a:rPr>
                        <a:t>Category</a:t>
                      </a:r>
                      <a:endParaRPr lang="en-ZA" sz="1400" dirty="0">
                        <a:effectLst/>
                        <a:latin typeface="+mn-lt"/>
                        <a:ea typeface="Times New Roman"/>
                      </a:endParaRPr>
                    </a:p>
                  </a:txBody>
                  <a:tcPr marL="59635" marR="59635" marT="8857" marB="0"/>
                </a:tc>
                <a:tc>
                  <a:txBody>
                    <a:bodyPr/>
                    <a:lstStyle/>
                    <a:p>
                      <a:pPr>
                        <a:spcAft>
                          <a:spcPts val="0"/>
                        </a:spcAft>
                      </a:pPr>
                      <a:r>
                        <a:rPr lang="en-US" sz="1400" dirty="0" smtClean="0">
                          <a:effectLst/>
                          <a:latin typeface="+mn-lt"/>
                        </a:rPr>
                        <a:t>Period </a:t>
                      </a:r>
                      <a:r>
                        <a:rPr lang="en-US" sz="1400" dirty="0">
                          <a:effectLst/>
                          <a:latin typeface="+mn-lt"/>
                        </a:rPr>
                        <a:t>Sought</a:t>
                      </a:r>
                      <a:endParaRPr lang="en-ZA" sz="1400" dirty="0">
                        <a:effectLst/>
                        <a:latin typeface="+mn-lt"/>
                        <a:ea typeface="Times New Roman"/>
                      </a:endParaRPr>
                    </a:p>
                  </a:txBody>
                  <a:tcPr marL="59635" marR="59635" marT="8857" marB="0"/>
                </a:tc>
                <a:tc>
                  <a:txBody>
                    <a:bodyPr/>
                    <a:lstStyle/>
                    <a:p>
                      <a:pPr algn="ctr">
                        <a:spcAft>
                          <a:spcPts val="0"/>
                        </a:spcAft>
                      </a:pPr>
                      <a:r>
                        <a:rPr lang="en-US" sz="1400">
                          <a:effectLst/>
                          <a:latin typeface="+mn-lt"/>
                        </a:rPr>
                        <a:t>Pollutant</a:t>
                      </a:r>
                      <a:endParaRPr lang="en-ZA" sz="1400">
                        <a:effectLst/>
                        <a:latin typeface="+mn-lt"/>
                        <a:ea typeface="Times New Roman"/>
                      </a:endParaRPr>
                    </a:p>
                  </a:txBody>
                  <a:tcPr marL="59635" marR="59635" marT="8857" marB="0"/>
                </a:tc>
                <a:tc>
                  <a:txBody>
                    <a:bodyPr/>
                    <a:lstStyle/>
                    <a:p>
                      <a:pPr>
                        <a:spcAft>
                          <a:spcPts val="0"/>
                        </a:spcAft>
                      </a:pPr>
                      <a:r>
                        <a:rPr lang="en-US" sz="1400">
                          <a:effectLst/>
                          <a:latin typeface="+mn-lt"/>
                        </a:rPr>
                        <a:t>Justification &amp; Reasons for Postponement Application</a:t>
                      </a:r>
                      <a:endParaRPr lang="en-ZA" sz="1400">
                        <a:effectLst/>
                        <a:latin typeface="+mn-lt"/>
                        <a:ea typeface="Times New Roman"/>
                      </a:endParaRPr>
                    </a:p>
                  </a:txBody>
                  <a:tcPr marL="0" marR="0" marT="0" marB="0" anchor="ctr"/>
                </a:tc>
                <a:tc>
                  <a:txBody>
                    <a:bodyPr/>
                    <a:lstStyle/>
                    <a:p>
                      <a:pPr>
                        <a:spcAft>
                          <a:spcPts val="0"/>
                        </a:spcAft>
                      </a:pPr>
                      <a:r>
                        <a:rPr lang="en-US" sz="1400">
                          <a:effectLst/>
                          <a:latin typeface="+mn-lt"/>
                        </a:rPr>
                        <a:t>Decision</a:t>
                      </a:r>
                      <a:endParaRPr lang="en-ZA" sz="1400">
                        <a:effectLst/>
                        <a:latin typeface="+mn-lt"/>
                        <a:ea typeface="Times New Roman"/>
                      </a:endParaRPr>
                    </a:p>
                  </a:txBody>
                  <a:tcPr marL="0" marR="0" marT="0" marB="0"/>
                </a:tc>
              </a:tr>
              <a:tr h="3306735">
                <a:tc rowSpan="2">
                  <a:txBody>
                    <a:bodyPr/>
                    <a:lstStyle/>
                    <a:p>
                      <a:pPr>
                        <a:spcAft>
                          <a:spcPts val="0"/>
                        </a:spcAft>
                      </a:pPr>
                      <a:r>
                        <a:rPr lang="en-US" sz="1400">
                          <a:effectLst/>
                          <a:latin typeface="+mn-lt"/>
                        </a:rPr>
                        <a:t>Sub-Category 4.9: Ferro-alloy Production   </a:t>
                      </a:r>
                      <a:endParaRPr lang="en-ZA" sz="1400">
                        <a:effectLst/>
                        <a:latin typeface="+mn-lt"/>
                        <a:ea typeface="Times New Roman"/>
                      </a:endParaRPr>
                    </a:p>
                  </a:txBody>
                  <a:tcPr marL="63768" marR="63768" marT="8857" marB="0"/>
                </a:tc>
                <a:tc rowSpan="2">
                  <a:txBody>
                    <a:bodyPr/>
                    <a:lstStyle/>
                    <a:p>
                      <a:pPr>
                        <a:spcAft>
                          <a:spcPts val="0"/>
                        </a:spcAft>
                      </a:pPr>
                      <a:r>
                        <a:rPr lang="en-US" sz="1400" dirty="0">
                          <a:effectLst/>
                          <a:latin typeface="+mn-lt"/>
                        </a:rPr>
                        <a:t>2015-2020</a:t>
                      </a:r>
                      <a:endParaRPr lang="en-ZA" sz="1400" dirty="0">
                        <a:effectLst/>
                        <a:latin typeface="+mn-lt"/>
                        <a:ea typeface="Times New Roman"/>
                      </a:endParaRPr>
                    </a:p>
                  </a:txBody>
                  <a:tcPr marL="63768" marR="63768" marT="8857" marB="0"/>
                </a:tc>
                <a:tc>
                  <a:txBody>
                    <a:bodyPr/>
                    <a:lstStyle/>
                    <a:p>
                      <a:pPr>
                        <a:spcAft>
                          <a:spcPts val="0"/>
                        </a:spcAft>
                      </a:pPr>
                      <a:r>
                        <a:rPr lang="en-ZA" sz="1400">
                          <a:effectLst/>
                          <a:latin typeface="+mn-lt"/>
                        </a:rPr>
                        <a:t>PM</a:t>
                      </a:r>
                    </a:p>
                    <a:p>
                      <a:pPr>
                        <a:spcAft>
                          <a:spcPts val="0"/>
                        </a:spcAft>
                      </a:pPr>
                      <a:r>
                        <a:rPr lang="en-ZA" sz="1400">
                          <a:effectLst/>
                          <a:latin typeface="+mn-lt"/>
                        </a:rPr>
                        <a:t> </a:t>
                      </a:r>
                    </a:p>
                    <a:p>
                      <a:pPr>
                        <a:spcAft>
                          <a:spcPts val="0"/>
                        </a:spcAft>
                      </a:pPr>
                      <a:r>
                        <a:rPr lang="en-ZA" sz="1400">
                          <a:effectLst/>
                          <a:latin typeface="+mn-lt"/>
                        </a:rPr>
                        <a:t> </a:t>
                      </a:r>
                    </a:p>
                    <a:p>
                      <a:pPr>
                        <a:spcAft>
                          <a:spcPts val="0"/>
                        </a:spcAft>
                      </a:pPr>
                      <a:r>
                        <a:rPr lang="en-ZA" sz="1400">
                          <a:effectLst/>
                          <a:latin typeface="+mn-lt"/>
                        </a:rPr>
                        <a:t> </a:t>
                      </a:r>
                    </a:p>
                    <a:p>
                      <a:pPr>
                        <a:spcAft>
                          <a:spcPts val="0"/>
                        </a:spcAft>
                      </a:pPr>
                      <a:r>
                        <a:rPr lang="en-ZA" sz="1400">
                          <a:effectLst/>
                          <a:latin typeface="+mn-lt"/>
                        </a:rPr>
                        <a:t> </a:t>
                      </a:r>
                    </a:p>
                    <a:p>
                      <a:pPr>
                        <a:spcAft>
                          <a:spcPts val="0"/>
                        </a:spcAft>
                      </a:pPr>
                      <a:r>
                        <a:rPr lang="en-ZA" sz="1400">
                          <a:effectLst/>
                          <a:latin typeface="+mn-lt"/>
                        </a:rPr>
                        <a:t> </a:t>
                      </a:r>
                    </a:p>
                    <a:p>
                      <a:pPr>
                        <a:spcAft>
                          <a:spcPts val="0"/>
                        </a:spcAft>
                      </a:pPr>
                      <a:r>
                        <a:rPr lang="en-ZA" sz="1400">
                          <a:effectLst/>
                          <a:latin typeface="+mn-lt"/>
                        </a:rPr>
                        <a:t> </a:t>
                      </a:r>
                    </a:p>
                    <a:p>
                      <a:pPr>
                        <a:spcAft>
                          <a:spcPts val="0"/>
                        </a:spcAft>
                      </a:pPr>
                      <a:r>
                        <a:rPr lang="en-ZA" sz="1400">
                          <a:effectLst/>
                          <a:latin typeface="+mn-lt"/>
                        </a:rPr>
                        <a:t> </a:t>
                      </a:r>
                    </a:p>
                    <a:p>
                      <a:pPr>
                        <a:spcAft>
                          <a:spcPts val="0"/>
                        </a:spcAft>
                      </a:pPr>
                      <a:r>
                        <a:rPr lang="en-ZA" sz="1400">
                          <a:effectLst/>
                          <a:latin typeface="+mn-lt"/>
                        </a:rPr>
                        <a:t> </a:t>
                      </a:r>
                    </a:p>
                    <a:p>
                      <a:pPr>
                        <a:spcAft>
                          <a:spcPts val="0"/>
                        </a:spcAft>
                      </a:pPr>
                      <a:r>
                        <a:rPr lang="en-ZA" sz="1400">
                          <a:effectLst/>
                          <a:latin typeface="+mn-lt"/>
                        </a:rPr>
                        <a:t> </a:t>
                      </a:r>
                    </a:p>
                    <a:p>
                      <a:pPr>
                        <a:spcAft>
                          <a:spcPts val="0"/>
                        </a:spcAft>
                      </a:pPr>
                      <a:r>
                        <a:rPr lang="en-ZA" sz="1400">
                          <a:effectLst/>
                          <a:latin typeface="+mn-lt"/>
                        </a:rPr>
                        <a:t> </a:t>
                      </a:r>
                    </a:p>
                    <a:p>
                      <a:pPr>
                        <a:spcAft>
                          <a:spcPts val="0"/>
                        </a:spcAft>
                      </a:pPr>
                      <a:r>
                        <a:rPr lang="en-ZA" sz="1400">
                          <a:effectLst/>
                          <a:latin typeface="+mn-lt"/>
                        </a:rPr>
                        <a:t> </a:t>
                      </a:r>
                    </a:p>
                    <a:p>
                      <a:pPr>
                        <a:spcAft>
                          <a:spcPts val="0"/>
                        </a:spcAft>
                      </a:pPr>
                      <a:r>
                        <a:rPr lang="en-ZA" sz="1400">
                          <a:effectLst/>
                          <a:latin typeface="+mn-lt"/>
                        </a:rPr>
                        <a:t> </a:t>
                      </a:r>
                      <a:endParaRPr lang="en-ZA" sz="1400">
                        <a:effectLst/>
                        <a:latin typeface="+mn-lt"/>
                        <a:ea typeface="Times New Roman"/>
                      </a:endParaRPr>
                    </a:p>
                  </a:txBody>
                  <a:tcPr marL="63768" marR="63768" marT="8857" marB="0"/>
                </a:tc>
                <a:tc rowSpan="2">
                  <a:txBody>
                    <a:bodyPr/>
                    <a:lstStyle/>
                    <a:p>
                      <a:pPr algn="just">
                        <a:lnSpc>
                          <a:spcPct val="150000"/>
                        </a:lnSpc>
                        <a:spcAft>
                          <a:spcPts val="0"/>
                        </a:spcAft>
                      </a:pPr>
                      <a:r>
                        <a:rPr lang="en-US" sz="1400" dirty="0">
                          <a:effectLst/>
                          <a:latin typeface="+mn-lt"/>
                        </a:rPr>
                        <a:t> Rand Carbide has gone to substantial lengths to come into compliance with the provisions of the law, including but not limited to installing and/or improving the extraction systems at furnaces, installing water sprayers for dust suppression on raw material stockpiles and construction of stockpile enclosures.</a:t>
                      </a:r>
                      <a:endParaRPr lang="en-ZA" sz="1400" dirty="0">
                        <a:effectLst/>
                        <a:latin typeface="+mn-lt"/>
                      </a:endParaRPr>
                    </a:p>
                    <a:p>
                      <a:pPr algn="just">
                        <a:lnSpc>
                          <a:spcPct val="150000"/>
                        </a:lnSpc>
                        <a:spcAft>
                          <a:spcPts val="0"/>
                        </a:spcAft>
                      </a:pPr>
                      <a:r>
                        <a:rPr lang="en-US" sz="1400" dirty="0">
                          <a:effectLst/>
                          <a:latin typeface="+mn-lt"/>
                        </a:rPr>
                        <a:t>All these </a:t>
                      </a:r>
                      <a:r>
                        <a:rPr lang="en-US" sz="1400" dirty="0" err="1">
                          <a:effectLst/>
                          <a:latin typeface="+mn-lt"/>
                        </a:rPr>
                        <a:t>mitigative</a:t>
                      </a:r>
                      <a:r>
                        <a:rPr lang="en-US" sz="1400" dirty="0">
                          <a:effectLst/>
                          <a:latin typeface="+mn-lt"/>
                        </a:rPr>
                        <a:t> measures have been considered where appropriate; however these controls are not all appropriate for the operations at the </a:t>
                      </a:r>
                      <a:r>
                        <a:rPr lang="en-US" sz="1400" dirty="0" err="1">
                          <a:effectLst/>
                          <a:latin typeface="+mn-lt"/>
                        </a:rPr>
                        <a:t>calciners</a:t>
                      </a:r>
                      <a:r>
                        <a:rPr lang="en-US" sz="1400" dirty="0">
                          <a:effectLst/>
                          <a:latin typeface="+mn-lt"/>
                        </a:rPr>
                        <a:t> and have proven inadequate to meet the required limit for the </a:t>
                      </a:r>
                      <a:r>
                        <a:rPr lang="en-US" sz="1400" dirty="0" err="1">
                          <a:effectLst/>
                          <a:latin typeface="+mn-lt"/>
                        </a:rPr>
                        <a:t>calciners</a:t>
                      </a:r>
                      <a:r>
                        <a:rPr lang="en-US" sz="1400" dirty="0">
                          <a:effectLst/>
                          <a:latin typeface="+mn-lt"/>
                        </a:rPr>
                        <a:t>.</a:t>
                      </a:r>
                      <a:endParaRPr lang="en-ZA" sz="1400" dirty="0">
                        <a:effectLst/>
                        <a:latin typeface="+mn-lt"/>
                      </a:endParaRPr>
                    </a:p>
                    <a:p>
                      <a:pPr marL="457200" algn="just">
                        <a:spcAft>
                          <a:spcPts val="0"/>
                        </a:spcAft>
                      </a:pPr>
                      <a:r>
                        <a:rPr lang="en-ZA" sz="1400" dirty="0">
                          <a:effectLst/>
                          <a:latin typeface="+mn-lt"/>
                        </a:rPr>
                        <a:t> </a:t>
                      </a:r>
                    </a:p>
                    <a:p>
                      <a:pPr algn="just">
                        <a:spcAft>
                          <a:spcPts val="0"/>
                        </a:spcAft>
                      </a:pPr>
                      <a:r>
                        <a:rPr lang="en-ZA" sz="1400" dirty="0">
                          <a:effectLst/>
                          <a:latin typeface="+mn-lt"/>
                        </a:rPr>
                        <a:t> </a:t>
                      </a:r>
                      <a:endParaRPr lang="en-ZA" sz="1400" dirty="0">
                        <a:effectLst/>
                        <a:latin typeface="+mn-lt"/>
                        <a:ea typeface="Times New Roman"/>
                      </a:endParaRPr>
                    </a:p>
                    <a:p>
                      <a:pPr>
                        <a:spcAft>
                          <a:spcPts val="0"/>
                        </a:spcAft>
                      </a:pPr>
                      <a:r>
                        <a:rPr lang="en-ZA" sz="1400" dirty="0">
                          <a:effectLst/>
                          <a:latin typeface="+mn-lt"/>
                        </a:rPr>
                        <a:t> </a:t>
                      </a:r>
                      <a:endParaRPr lang="en-ZA" sz="1400" dirty="0">
                        <a:effectLst/>
                        <a:latin typeface="+mn-lt"/>
                        <a:ea typeface="Times New Roman"/>
                      </a:endParaRPr>
                    </a:p>
                  </a:txBody>
                  <a:tcPr marL="0" marR="0" marT="0" marB="0"/>
                </a:tc>
                <a:tc>
                  <a:txBody>
                    <a:bodyPr/>
                    <a:lstStyle/>
                    <a:p>
                      <a:pPr>
                        <a:lnSpc>
                          <a:spcPct val="150000"/>
                        </a:lnSpc>
                        <a:spcAft>
                          <a:spcPts val="0"/>
                        </a:spcAft>
                      </a:pPr>
                      <a:r>
                        <a:rPr lang="en-US" sz="1400">
                          <a:effectLst/>
                          <a:latin typeface="+mn-lt"/>
                        </a:rPr>
                        <a:t>Granted for PM with a limit of 3800mg/Nm</a:t>
                      </a:r>
                      <a:r>
                        <a:rPr lang="en-US" sz="1400" baseline="30000">
                          <a:effectLst/>
                          <a:latin typeface="+mn-lt"/>
                        </a:rPr>
                        <a:t>3</a:t>
                      </a:r>
                      <a:r>
                        <a:rPr lang="en-US" sz="1400">
                          <a:effectLst/>
                          <a:latin typeface="+mn-lt"/>
                        </a:rPr>
                        <a:t> for the period 01 March 2017 to 01 May 2019, thereafter compliance with 100mg/Nm</a:t>
                      </a:r>
                      <a:r>
                        <a:rPr lang="en-US" sz="1400" baseline="30000">
                          <a:effectLst/>
                          <a:latin typeface="+mn-lt"/>
                        </a:rPr>
                        <a:t>3</a:t>
                      </a:r>
                      <a:r>
                        <a:rPr lang="en-US" sz="1400">
                          <a:effectLst/>
                          <a:latin typeface="+mn-lt"/>
                        </a:rPr>
                        <a:t> is applicable. A compliance of 50mg/Nm</a:t>
                      </a:r>
                      <a:r>
                        <a:rPr lang="en-US" sz="1400" baseline="30000">
                          <a:effectLst/>
                          <a:latin typeface="+mn-lt"/>
                        </a:rPr>
                        <a:t>3</a:t>
                      </a:r>
                      <a:r>
                        <a:rPr lang="en-US" sz="1400">
                          <a:effectLst/>
                          <a:latin typeface="+mn-lt"/>
                        </a:rPr>
                        <a:t> is applicable from 01 April 2020</a:t>
                      </a:r>
                      <a:endParaRPr lang="en-ZA" sz="1400">
                        <a:effectLst/>
                        <a:latin typeface="+mn-lt"/>
                      </a:endParaRPr>
                    </a:p>
                    <a:p>
                      <a:pPr>
                        <a:lnSpc>
                          <a:spcPct val="150000"/>
                        </a:lnSpc>
                        <a:spcAft>
                          <a:spcPts val="0"/>
                        </a:spcAft>
                      </a:pPr>
                      <a:r>
                        <a:rPr lang="en-US" sz="1400">
                          <a:effectLst/>
                          <a:latin typeface="+mn-lt"/>
                        </a:rPr>
                        <a:t> </a:t>
                      </a:r>
                      <a:endParaRPr lang="en-ZA" sz="1400">
                        <a:effectLst/>
                        <a:latin typeface="+mn-lt"/>
                      </a:endParaRPr>
                    </a:p>
                    <a:p>
                      <a:pPr>
                        <a:lnSpc>
                          <a:spcPct val="150000"/>
                        </a:lnSpc>
                        <a:spcAft>
                          <a:spcPts val="0"/>
                        </a:spcAft>
                      </a:pPr>
                      <a:r>
                        <a:rPr lang="en-US" sz="1400">
                          <a:effectLst/>
                          <a:latin typeface="+mn-lt"/>
                        </a:rPr>
                        <a:t> </a:t>
                      </a:r>
                      <a:endParaRPr lang="en-ZA" sz="1400">
                        <a:effectLst/>
                        <a:latin typeface="+mn-lt"/>
                      </a:endParaRPr>
                    </a:p>
                    <a:p>
                      <a:pPr>
                        <a:lnSpc>
                          <a:spcPct val="150000"/>
                        </a:lnSpc>
                        <a:spcAft>
                          <a:spcPts val="0"/>
                        </a:spcAft>
                      </a:pPr>
                      <a:r>
                        <a:rPr lang="en-US" sz="1400">
                          <a:effectLst/>
                          <a:latin typeface="+mn-lt"/>
                        </a:rPr>
                        <a:t> </a:t>
                      </a:r>
                      <a:endParaRPr lang="en-ZA" sz="1400">
                        <a:effectLst/>
                        <a:latin typeface="+mn-lt"/>
                      </a:endParaRPr>
                    </a:p>
                    <a:p>
                      <a:pPr>
                        <a:lnSpc>
                          <a:spcPct val="150000"/>
                        </a:lnSpc>
                        <a:spcAft>
                          <a:spcPts val="0"/>
                        </a:spcAft>
                      </a:pPr>
                      <a:r>
                        <a:rPr lang="en-US" sz="1400">
                          <a:effectLst/>
                          <a:latin typeface="+mn-lt"/>
                        </a:rPr>
                        <a:t> </a:t>
                      </a:r>
                      <a:endParaRPr lang="en-ZA" sz="1400">
                        <a:effectLst/>
                        <a:latin typeface="+mn-lt"/>
                        <a:ea typeface="Times New Roman"/>
                      </a:endParaRPr>
                    </a:p>
                  </a:txBody>
                  <a:tcPr marL="0" marR="0" marT="0" marB="0"/>
                </a:tc>
              </a:tr>
              <a:tr h="1503062">
                <a:tc vMerge="1">
                  <a:txBody>
                    <a:bodyPr/>
                    <a:lstStyle/>
                    <a:p>
                      <a:endParaRPr lang="en-ZA"/>
                    </a:p>
                  </a:txBody>
                  <a:tcPr/>
                </a:tc>
                <a:tc vMerge="1">
                  <a:txBody>
                    <a:bodyPr/>
                    <a:lstStyle/>
                    <a:p>
                      <a:endParaRPr lang="en-ZA"/>
                    </a:p>
                  </a:txBody>
                  <a:tcPr/>
                </a:tc>
                <a:tc>
                  <a:txBody>
                    <a:bodyPr/>
                    <a:lstStyle/>
                    <a:p>
                      <a:pPr>
                        <a:spcAft>
                          <a:spcPts val="0"/>
                        </a:spcAft>
                      </a:pPr>
                      <a:r>
                        <a:rPr lang="en-ZA" sz="1400">
                          <a:effectLst/>
                          <a:latin typeface="+mn-lt"/>
                        </a:rPr>
                        <a:t> </a:t>
                      </a:r>
                    </a:p>
                    <a:p>
                      <a:pPr>
                        <a:spcAft>
                          <a:spcPts val="0"/>
                        </a:spcAft>
                      </a:pPr>
                      <a:r>
                        <a:rPr lang="en-ZA" sz="1400">
                          <a:effectLst/>
                          <a:latin typeface="+mn-lt"/>
                        </a:rPr>
                        <a:t>SO</a:t>
                      </a:r>
                      <a:r>
                        <a:rPr lang="en-ZA" sz="1400" baseline="-25000">
                          <a:effectLst/>
                          <a:latin typeface="+mn-lt"/>
                        </a:rPr>
                        <a:t>2</a:t>
                      </a:r>
                      <a:endParaRPr lang="en-ZA" sz="1400">
                        <a:effectLst/>
                        <a:latin typeface="+mn-lt"/>
                      </a:endParaRPr>
                    </a:p>
                    <a:p>
                      <a:pPr>
                        <a:spcAft>
                          <a:spcPts val="0"/>
                        </a:spcAft>
                      </a:pPr>
                      <a:r>
                        <a:rPr lang="en-ZA" sz="1400">
                          <a:effectLst/>
                          <a:latin typeface="+mn-lt"/>
                        </a:rPr>
                        <a:t> </a:t>
                      </a:r>
                      <a:endParaRPr lang="en-ZA" sz="1400">
                        <a:effectLst/>
                        <a:latin typeface="+mn-lt"/>
                        <a:ea typeface="Times New Roman"/>
                      </a:endParaRPr>
                    </a:p>
                  </a:txBody>
                  <a:tcPr marL="63768" marR="63768" marT="8857" marB="0"/>
                </a:tc>
                <a:tc vMerge="1">
                  <a:txBody>
                    <a:bodyPr/>
                    <a:lstStyle/>
                    <a:p>
                      <a:pPr>
                        <a:spcAft>
                          <a:spcPts val="0"/>
                        </a:spcAft>
                      </a:pPr>
                      <a:endParaRPr lang="en-ZA" sz="1800" dirty="0">
                        <a:effectLst/>
                        <a:latin typeface="Times New Roman"/>
                        <a:ea typeface="Times New Roman"/>
                      </a:endParaRPr>
                    </a:p>
                  </a:txBody>
                  <a:tcPr marL="0" marR="0" marT="0" marB="0"/>
                </a:tc>
                <a:tc>
                  <a:txBody>
                    <a:bodyPr/>
                    <a:lstStyle/>
                    <a:p>
                      <a:pPr>
                        <a:lnSpc>
                          <a:spcPct val="150000"/>
                        </a:lnSpc>
                        <a:spcAft>
                          <a:spcPts val="0"/>
                        </a:spcAft>
                      </a:pPr>
                      <a:r>
                        <a:rPr lang="en-US" sz="1400" dirty="0">
                          <a:effectLst/>
                          <a:latin typeface="+mn-lt"/>
                        </a:rPr>
                        <a:t>Granted for SO</a:t>
                      </a:r>
                      <a:r>
                        <a:rPr lang="en-US" sz="1400" baseline="-25000" dirty="0">
                          <a:effectLst/>
                          <a:latin typeface="+mn-lt"/>
                        </a:rPr>
                        <a:t>2</a:t>
                      </a:r>
                      <a:r>
                        <a:rPr lang="en-US" sz="1400" dirty="0">
                          <a:effectLst/>
                          <a:latin typeface="+mn-lt"/>
                        </a:rPr>
                        <a:t> from 01 March 2017 to 01 May 2019, with a limit of 3700mg/Nm</a:t>
                      </a:r>
                      <a:r>
                        <a:rPr lang="en-US" sz="1400" baseline="30000" dirty="0">
                          <a:effectLst/>
                          <a:latin typeface="+mn-lt"/>
                        </a:rPr>
                        <a:t>3</a:t>
                      </a:r>
                      <a:r>
                        <a:rPr lang="en-US" sz="1400" dirty="0">
                          <a:effectLst/>
                          <a:latin typeface="+mn-lt"/>
                        </a:rPr>
                        <a:t> during this period. Thereafter compliance with 500mg/Nm</a:t>
                      </a:r>
                      <a:r>
                        <a:rPr lang="en-US" sz="1400" baseline="30000" dirty="0">
                          <a:effectLst/>
                          <a:latin typeface="+mn-lt"/>
                        </a:rPr>
                        <a:t>3</a:t>
                      </a:r>
                      <a:r>
                        <a:rPr lang="en-US" sz="1400" dirty="0">
                          <a:effectLst/>
                          <a:latin typeface="+mn-lt"/>
                        </a:rPr>
                        <a:t> is applicable</a:t>
                      </a:r>
                      <a:endParaRPr lang="en-ZA" sz="1400" dirty="0">
                        <a:effectLst/>
                        <a:latin typeface="+mn-lt"/>
                        <a:ea typeface="Times New Roman"/>
                      </a:endParaRPr>
                    </a:p>
                  </a:txBody>
                  <a:tcPr marL="0" marR="0" marT="0" marB="0"/>
                </a:tc>
              </a:tr>
            </a:tbl>
          </a:graphicData>
        </a:graphic>
      </p:graphicFrame>
    </p:spTree>
    <p:extLst>
      <p:ext uri="{BB962C8B-B14F-4D97-AF65-F5344CB8AC3E}">
        <p14:creationId xmlns:p14="http://schemas.microsoft.com/office/powerpoint/2010/main" xmlns="" val="28770492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7104" y="-304800"/>
            <a:ext cx="7799696" cy="1143000"/>
          </a:xfrm>
        </p:spPr>
        <p:txBody>
          <a:bodyPr>
            <a:normAutofit/>
          </a:bodyPr>
          <a:lstStyle/>
          <a:p>
            <a:r>
              <a:rPr lang="en-ZA" sz="2800" b="1" dirty="0" smtClean="0">
                <a:solidFill>
                  <a:schemeClr val="bg1"/>
                </a:solidFill>
              </a:rPr>
              <a:t>Applications Received</a:t>
            </a:r>
            <a:endParaRPr lang="en-ZA" sz="2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028295549"/>
              </p:ext>
            </p:extLst>
          </p:nvPr>
        </p:nvGraphicFramePr>
        <p:xfrm>
          <a:off x="166195" y="770019"/>
          <a:ext cx="8820148" cy="5766122"/>
        </p:xfrm>
        <a:graphic>
          <a:graphicData uri="http://schemas.openxmlformats.org/drawingml/2006/table">
            <a:tbl>
              <a:tblPr>
                <a:tableStyleId>{3C2FFA5D-87B4-456A-9821-1D502468CF0F}</a:tableStyleId>
              </a:tblPr>
              <a:tblGrid>
                <a:gridCol w="2391487"/>
                <a:gridCol w="1662346"/>
                <a:gridCol w="1947451"/>
                <a:gridCol w="1107997"/>
                <a:gridCol w="1710867"/>
              </a:tblGrid>
              <a:tr h="143051">
                <a:tc>
                  <a:txBody>
                    <a:bodyPr/>
                    <a:lstStyle/>
                    <a:p>
                      <a:pPr algn="just">
                        <a:lnSpc>
                          <a:spcPct val="150000"/>
                        </a:lnSpc>
                      </a:pPr>
                      <a:r>
                        <a:rPr lang="en-GB" sz="1600" b="1" dirty="0">
                          <a:effectLst/>
                        </a:rPr>
                        <a:t>Facility</a:t>
                      </a:r>
                      <a:endParaRPr lang="en-ZA" sz="1600" b="1" dirty="0">
                        <a:effectLst/>
                        <a:latin typeface="+mn-lt"/>
                      </a:endParaRPr>
                    </a:p>
                  </a:txBody>
                  <a:tcPr marL="17600" marR="17600" marT="2563" marB="0"/>
                </a:tc>
                <a:tc>
                  <a:txBody>
                    <a:bodyPr/>
                    <a:lstStyle/>
                    <a:p>
                      <a:pPr algn="just">
                        <a:lnSpc>
                          <a:spcPct val="150000"/>
                        </a:lnSpc>
                      </a:pPr>
                      <a:r>
                        <a:rPr lang="en-GB" sz="1600" b="1">
                          <a:effectLst/>
                        </a:rPr>
                        <a:t>Province</a:t>
                      </a:r>
                      <a:endParaRPr lang="en-ZA" sz="1600" b="1">
                        <a:effectLst/>
                        <a:latin typeface="+mn-lt"/>
                      </a:endParaRPr>
                    </a:p>
                  </a:txBody>
                  <a:tcPr marL="17600" marR="17600" marT="2563" marB="0"/>
                </a:tc>
                <a:tc>
                  <a:txBody>
                    <a:bodyPr/>
                    <a:lstStyle/>
                    <a:p>
                      <a:pPr algn="just">
                        <a:lnSpc>
                          <a:spcPct val="150000"/>
                        </a:lnSpc>
                      </a:pPr>
                      <a:r>
                        <a:rPr lang="en-US" sz="1600" b="1">
                          <a:effectLst/>
                        </a:rPr>
                        <a:t>Licencing Authority</a:t>
                      </a:r>
                      <a:endParaRPr lang="en-ZA" sz="1600" b="1">
                        <a:effectLst/>
                        <a:latin typeface="+mn-lt"/>
                      </a:endParaRPr>
                    </a:p>
                  </a:txBody>
                  <a:tcPr marL="17600" marR="17600" marT="2563" marB="0"/>
                </a:tc>
                <a:tc>
                  <a:txBody>
                    <a:bodyPr/>
                    <a:lstStyle/>
                    <a:p>
                      <a:pPr algn="just">
                        <a:lnSpc>
                          <a:spcPct val="150000"/>
                        </a:lnSpc>
                      </a:pPr>
                      <a:r>
                        <a:rPr lang="en-US" sz="1600" b="1">
                          <a:effectLst/>
                        </a:rPr>
                        <a:t>Priority Area</a:t>
                      </a:r>
                      <a:endParaRPr lang="en-ZA" sz="1600" b="1">
                        <a:effectLst/>
                        <a:latin typeface="+mn-lt"/>
                      </a:endParaRPr>
                    </a:p>
                  </a:txBody>
                  <a:tcPr marL="17600" marR="17600" marT="2563" marB="0"/>
                </a:tc>
                <a:tc>
                  <a:txBody>
                    <a:bodyPr/>
                    <a:lstStyle/>
                    <a:p>
                      <a:pPr algn="just">
                        <a:lnSpc>
                          <a:spcPct val="150000"/>
                        </a:lnSpc>
                      </a:pPr>
                      <a:r>
                        <a:rPr lang="en-GB" sz="1600" b="1" dirty="0">
                          <a:effectLst/>
                        </a:rPr>
                        <a:t>Date application received</a:t>
                      </a:r>
                      <a:endParaRPr lang="en-ZA" sz="1600" b="1" dirty="0">
                        <a:effectLst/>
                        <a:latin typeface="+mn-lt"/>
                      </a:endParaRPr>
                    </a:p>
                  </a:txBody>
                  <a:tcPr marL="17600" marR="17600" marT="2563" marB="0"/>
                </a:tc>
              </a:tr>
              <a:tr h="109146">
                <a:tc>
                  <a:txBody>
                    <a:bodyPr/>
                    <a:lstStyle/>
                    <a:p>
                      <a:pPr>
                        <a:spcAft>
                          <a:spcPts val="0"/>
                        </a:spcAft>
                      </a:pPr>
                      <a:r>
                        <a:rPr lang="en-US" sz="1600" dirty="0">
                          <a:effectLst/>
                        </a:rPr>
                        <a:t>Anglo American Platinum Ltd (Polokwane Smelter)</a:t>
                      </a:r>
                      <a:endParaRPr lang="en-ZA" sz="1600" dirty="0">
                        <a:effectLst/>
                        <a:latin typeface="+mn-lt"/>
                        <a:ea typeface="Times New Roman"/>
                      </a:endParaRPr>
                    </a:p>
                  </a:txBody>
                  <a:tcPr marL="17600" marR="17600" marT="2563" marB="0" anchor="b"/>
                </a:tc>
                <a:tc>
                  <a:txBody>
                    <a:bodyPr/>
                    <a:lstStyle/>
                    <a:p>
                      <a:pPr algn="just">
                        <a:lnSpc>
                          <a:spcPct val="150000"/>
                        </a:lnSpc>
                      </a:pPr>
                      <a:r>
                        <a:rPr lang="en-GB" sz="1600">
                          <a:effectLst/>
                        </a:rPr>
                        <a:t>Limpopo</a:t>
                      </a:r>
                      <a:endParaRPr lang="en-ZA" sz="1600">
                        <a:effectLst/>
                        <a:latin typeface="+mn-lt"/>
                      </a:endParaRPr>
                    </a:p>
                  </a:txBody>
                  <a:tcPr marL="17600" marR="17600" marT="2563" marB="0"/>
                </a:tc>
                <a:tc>
                  <a:txBody>
                    <a:bodyPr/>
                    <a:lstStyle/>
                    <a:p>
                      <a:pPr algn="just">
                        <a:lnSpc>
                          <a:spcPct val="150000"/>
                        </a:lnSpc>
                      </a:pPr>
                      <a:r>
                        <a:rPr lang="en-US" sz="1600">
                          <a:effectLst/>
                        </a:rPr>
                        <a:t>Capricon</a:t>
                      </a:r>
                      <a:endParaRPr lang="en-ZA" sz="1600">
                        <a:effectLst/>
                        <a:latin typeface="+mn-lt"/>
                      </a:endParaRPr>
                    </a:p>
                  </a:txBody>
                  <a:tcPr marL="17600" marR="17600" marT="2563" marB="0"/>
                </a:tc>
                <a:tc>
                  <a:txBody>
                    <a:bodyPr/>
                    <a:lstStyle/>
                    <a:p>
                      <a:pPr algn="just">
                        <a:lnSpc>
                          <a:spcPct val="150000"/>
                        </a:lnSpc>
                      </a:pPr>
                      <a:r>
                        <a:rPr lang="en-GB" sz="1600">
                          <a:effectLst/>
                        </a:rPr>
                        <a:t>WBPA</a:t>
                      </a:r>
                      <a:endParaRPr lang="en-ZA" sz="1600">
                        <a:effectLst/>
                        <a:latin typeface="+mn-lt"/>
                      </a:endParaRPr>
                    </a:p>
                  </a:txBody>
                  <a:tcPr marL="17600" marR="17600" marT="2563" marB="0"/>
                </a:tc>
                <a:tc>
                  <a:txBody>
                    <a:bodyPr/>
                    <a:lstStyle/>
                    <a:p>
                      <a:pPr algn="just">
                        <a:lnSpc>
                          <a:spcPct val="150000"/>
                        </a:lnSpc>
                      </a:pPr>
                      <a:r>
                        <a:rPr lang="en-GB" sz="1600">
                          <a:effectLst/>
                        </a:rPr>
                        <a:t>03 Dec 2014</a:t>
                      </a:r>
                      <a:endParaRPr lang="en-ZA" sz="1600">
                        <a:effectLst/>
                        <a:latin typeface="+mn-lt"/>
                      </a:endParaRPr>
                    </a:p>
                  </a:txBody>
                  <a:tcPr marL="17600" marR="17600" marT="2563" marB="0"/>
                </a:tc>
              </a:tr>
              <a:tr h="109146">
                <a:tc>
                  <a:txBody>
                    <a:bodyPr/>
                    <a:lstStyle/>
                    <a:p>
                      <a:pPr>
                        <a:spcAft>
                          <a:spcPts val="0"/>
                        </a:spcAft>
                      </a:pPr>
                      <a:r>
                        <a:rPr lang="en-US" sz="1600" dirty="0">
                          <a:effectLst/>
                        </a:rPr>
                        <a:t>Anglo American Platinum Ltd (Mortimer Smelter)</a:t>
                      </a:r>
                      <a:endParaRPr lang="en-ZA" sz="1600" dirty="0">
                        <a:effectLst/>
                        <a:latin typeface="+mn-lt"/>
                        <a:ea typeface="Times New Roman"/>
                      </a:endParaRPr>
                    </a:p>
                  </a:txBody>
                  <a:tcPr marL="17600" marR="17600" marT="2563" marB="0" anchor="b"/>
                </a:tc>
                <a:tc>
                  <a:txBody>
                    <a:bodyPr/>
                    <a:lstStyle/>
                    <a:p>
                      <a:pPr algn="just">
                        <a:lnSpc>
                          <a:spcPct val="150000"/>
                        </a:lnSpc>
                      </a:pPr>
                      <a:r>
                        <a:rPr lang="en-GB" sz="1600">
                          <a:effectLst/>
                        </a:rPr>
                        <a:t>North West</a:t>
                      </a:r>
                      <a:endParaRPr lang="en-ZA" sz="1600">
                        <a:effectLst/>
                        <a:latin typeface="+mn-lt"/>
                      </a:endParaRPr>
                    </a:p>
                  </a:txBody>
                  <a:tcPr marL="17600" marR="17600" marT="2563" marB="0"/>
                </a:tc>
                <a:tc>
                  <a:txBody>
                    <a:bodyPr/>
                    <a:lstStyle/>
                    <a:p>
                      <a:pPr algn="just">
                        <a:lnSpc>
                          <a:spcPct val="150000"/>
                        </a:lnSpc>
                      </a:pPr>
                      <a:r>
                        <a:rPr lang="en-US" sz="1600">
                          <a:effectLst/>
                        </a:rPr>
                        <a:t>Bojanala</a:t>
                      </a:r>
                      <a:endParaRPr lang="en-ZA" sz="1600">
                        <a:effectLst/>
                        <a:latin typeface="+mn-lt"/>
                      </a:endParaRPr>
                    </a:p>
                  </a:txBody>
                  <a:tcPr marL="17600" marR="17600" marT="2563" marB="0"/>
                </a:tc>
                <a:tc>
                  <a:txBody>
                    <a:bodyPr/>
                    <a:lstStyle/>
                    <a:p>
                      <a:pPr algn="just">
                        <a:lnSpc>
                          <a:spcPct val="150000"/>
                        </a:lnSpc>
                      </a:pPr>
                      <a:r>
                        <a:rPr lang="en-GB" sz="1600">
                          <a:effectLst/>
                        </a:rPr>
                        <a:t>WBPA</a:t>
                      </a:r>
                      <a:endParaRPr lang="en-ZA" sz="1600">
                        <a:effectLst/>
                        <a:latin typeface="+mn-lt"/>
                      </a:endParaRPr>
                    </a:p>
                  </a:txBody>
                  <a:tcPr marL="17600" marR="17600" marT="2563" marB="0"/>
                </a:tc>
                <a:tc>
                  <a:txBody>
                    <a:bodyPr/>
                    <a:lstStyle/>
                    <a:p>
                      <a:pPr algn="just">
                        <a:lnSpc>
                          <a:spcPct val="150000"/>
                        </a:lnSpc>
                      </a:pPr>
                      <a:r>
                        <a:rPr lang="en-GB" sz="1600">
                          <a:effectLst/>
                        </a:rPr>
                        <a:t>03 Dec 2014</a:t>
                      </a:r>
                      <a:endParaRPr lang="en-ZA" sz="1600">
                        <a:effectLst/>
                        <a:latin typeface="+mn-lt"/>
                      </a:endParaRPr>
                    </a:p>
                  </a:txBody>
                  <a:tcPr marL="17600" marR="17600" marT="2563" marB="0"/>
                </a:tc>
              </a:tr>
              <a:tr h="73514">
                <a:tc>
                  <a:txBody>
                    <a:bodyPr/>
                    <a:lstStyle/>
                    <a:p>
                      <a:pPr algn="just">
                        <a:lnSpc>
                          <a:spcPct val="150000"/>
                        </a:lnSpc>
                      </a:pPr>
                      <a:r>
                        <a:rPr lang="en-GB" sz="1600" dirty="0">
                          <a:effectLst/>
                        </a:rPr>
                        <a:t>Eskom </a:t>
                      </a:r>
                      <a:r>
                        <a:rPr lang="en-GB" sz="1600" dirty="0" err="1">
                          <a:effectLst/>
                        </a:rPr>
                        <a:t>Tutuka</a:t>
                      </a:r>
                      <a:endParaRPr lang="en-ZA" sz="1600" dirty="0">
                        <a:effectLst/>
                        <a:latin typeface="+mn-lt"/>
                      </a:endParaRPr>
                    </a:p>
                  </a:txBody>
                  <a:tcPr marL="17600" marR="17600" marT="2563" marB="0"/>
                </a:tc>
                <a:tc>
                  <a:txBody>
                    <a:bodyPr/>
                    <a:lstStyle/>
                    <a:p>
                      <a:pPr algn="just">
                        <a:lnSpc>
                          <a:spcPct val="150000"/>
                        </a:lnSpc>
                      </a:pPr>
                      <a:r>
                        <a:rPr lang="en-GB" sz="1600">
                          <a:effectLst/>
                        </a:rPr>
                        <a:t>Mpumalanga</a:t>
                      </a:r>
                      <a:endParaRPr lang="en-ZA" sz="1600">
                        <a:effectLst/>
                        <a:latin typeface="+mn-lt"/>
                      </a:endParaRPr>
                    </a:p>
                  </a:txBody>
                  <a:tcPr marL="17600" marR="17600" marT="2563" marB="0"/>
                </a:tc>
                <a:tc>
                  <a:txBody>
                    <a:bodyPr/>
                    <a:lstStyle/>
                    <a:p>
                      <a:pPr algn="just">
                        <a:lnSpc>
                          <a:spcPct val="150000"/>
                        </a:lnSpc>
                      </a:pPr>
                      <a:r>
                        <a:rPr lang="en-GB" sz="1600">
                          <a:effectLst/>
                        </a:rPr>
                        <a:t>Gert Sibande</a:t>
                      </a:r>
                      <a:endParaRPr lang="en-ZA" sz="1600">
                        <a:effectLst/>
                        <a:latin typeface="+mn-lt"/>
                      </a:endParaRPr>
                    </a:p>
                  </a:txBody>
                  <a:tcPr marL="17600" marR="17600" marT="2563" marB="0"/>
                </a:tc>
                <a:tc>
                  <a:txBody>
                    <a:bodyPr/>
                    <a:lstStyle/>
                    <a:p>
                      <a:pPr algn="just">
                        <a:lnSpc>
                          <a:spcPct val="150000"/>
                        </a:lnSpc>
                      </a:pPr>
                      <a:r>
                        <a:rPr lang="en-GB" sz="1600">
                          <a:effectLst/>
                        </a:rPr>
                        <a:t>HPA</a:t>
                      </a:r>
                      <a:endParaRPr lang="en-ZA" sz="1600">
                        <a:effectLst/>
                        <a:latin typeface="+mn-lt"/>
                      </a:endParaRPr>
                    </a:p>
                  </a:txBody>
                  <a:tcPr marL="17600" marR="17600" marT="2563" marB="0"/>
                </a:tc>
                <a:tc>
                  <a:txBody>
                    <a:bodyPr/>
                    <a:lstStyle/>
                    <a:p>
                      <a:pPr algn="just">
                        <a:lnSpc>
                          <a:spcPct val="150000"/>
                        </a:lnSpc>
                      </a:pPr>
                      <a:r>
                        <a:rPr lang="en-GB" sz="1600">
                          <a:effectLst/>
                        </a:rPr>
                        <a:t>27-Feb-14</a:t>
                      </a:r>
                      <a:endParaRPr lang="en-ZA" sz="1600">
                        <a:effectLst/>
                        <a:latin typeface="+mn-lt"/>
                      </a:endParaRPr>
                    </a:p>
                  </a:txBody>
                  <a:tcPr marL="17600" marR="17600" marT="2563" marB="0"/>
                </a:tc>
              </a:tr>
              <a:tr h="73514">
                <a:tc>
                  <a:txBody>
                    <a:bodyPr/>
                    <a:lstStyle/>
                    <a:p>
                      <a:pPr algn="just">
                        <a:lnSpc>
                          <a:spcPct val="150000"/>
                        </a:lnSpc>
                      </a:pPr>
                      <a:r>
                        <a:rPr lang="en-GB" sz="1600" dirty="0">
                          <a:effectLst/>
                        </a:rPr>
                        <a:t>Eskom </a:t>
                      </a:r>
                      <a:r>
                        <a:rPr lang="en-GB" sz="1600" dirty="0" err="1">
                          <a:effectLst/>
                        </a:rPr>
                        <a:t>Matla</a:t>
                      </a:r>
                      <a:endParaRPr lang="en-ZA" sz="1600" dirty="0">
                        <a:effectLst/>
                        <a:latin typeface="+mn-lt"/>
                      </a:endParaRPr>
                    </a:p>
                  </a:txBody>
                  <a:tcPr marL="17600" marR="17600" marT="2563" marB="0"/>
                </a:tc>
                <a:tc>
                  <a:txBody>
                    <a:bodyPr/>
                    <a:lstStyle/>
                    <a:p>
                      <a:pPr algn="just">
                        <a:lnSpc>
                          <a:spcPct val="150000"/>
                        </a:lnSpc>
                      </a:pPr>
                      <a:r>
                        <a:rPr lang="en-GB" sz="1600">
                          <a:effectLst/>
                        </a:rPr>
                        <a:t>Mpumalanga</a:t>
                      </a:r>
                      <a:endParaRPr lang="en-ZA" sz="1600">
                        <a:effectLst/>
                        <a:latin typeface="+mn-lt"/>
                      </a:endParaRPr>
                    </a:p>
                  </a:txBody>
                  <a:tcPr marL="17600" marR="17600" marT="2563" marB="0"/>
                </a:tc>
                <a:tc>
                  <a:txBody>
                    <a:bodyPr/>
                    <a:lstStyle/>
                    <a:p>
                      <a:pPr algn="just">
                        <a:lnSpc>
                          <a:spcPct val="150000"/>
                        </a:lnSpc>
                      </a:pPr>
                      <a:r>
                        <a:rPr lang="en-GB" sz="1600">
                          <a:effectLst/>
                        </a:rPr>
                        <a:t>Nkangala DM</a:t>
                      </a:r>
                      <a:endParaRPr lang="en-ZA" sz="1600">
                        <a:effectLst/>
                        <a:latin typeface="+mn-lt"/>
                      </a:endParaRPr>
                    </a:p>
                  </a:txBody>
                  <a:tcPr marL="17600" marR="17600" marT="2563" marB="0"/>
                </a:tc>
                <a:tc>
                  <a:txBody>
                    <a:bodyPr/>
                    <a:lstStyle/>
                    <a:p>
                      <a:pPr algn="just">
                        <a:lnSpc>
                          <a:spcPct val="150000"/>
                        </a:lnSpc>
                      </a:pPr>
                      <a:r>
                        <a:rPr lang="en-GB" sz="1600">
                          <a:effectLst/>
                        </a:rPr>
                        <a:t>HPA</a:t>
                      </a:r>
                      <a:endParaRPr lang="en-ZA" sz="1600">
                        <a:effectLst/>
                        <a:latin typeface="+mn-lt"/>
                      </a:endParaRPr>
                    </a:p>
                  </a:txBody>
                  <a:tcPr marL="17600" marR="17600" marT="2563" marB="0"/>
                </a:tc>
                <a:tc>
                  <a:txBody>
                    <a:bodyPr/>
                    <a:lstStyle/>
                    <a:p>
                      <a:pPr algn="just">
                        <a:lnSpc>
                          <a:spcPct val="150000"/>
                        </a:lnSpc>
                      </a:pPr>
                      <a:r>
                        <a:rPr lang="en-GB" sz="1600">
                          <a:effectLst/>
                        </a:rPr>
                        <a:t>27-Feb-14</a:t>
                      </a:r>
                      <a:endParaRPr lang="en-ZA" sz="1600">
                        <a:effectLst/>
                        <a:latin typeface="+mn-lt"/>
                      </a:endParaRPr>
                    </a:p>
                  </a:txBody>
                  <a:tcPr marL="17600" marR="17600" marT="2563" marB="0"/>
                </a:tc>
              </a:tr>
              <a:tr h="73514">
                <a:tc>
                  <a:txBody>
                    <a:bodyPr/>
                    <a:lstStyle/>
                    <a:p>
                      <a:pPr algn="just">
                        <a:lnSpc>
                          <a:spcPct val="150000"/>
                        </a:lnSpc>
                      </a:pPr>
                      <a:r>
                        <a:rPr lang="en-GB" sz="1600" dirty="0">
                          <a:effectLst/>
                        </a:rPr>
                        <a:t>Eskom </a:t>
                      </a:r>
                      <a:r>
                        <a:rPr lang="en-GB" sz="1600" dirty="0" err="1">
                          <a:effectLst/>
                        </a:rPr>
                        <a:t>Majuba</a:t>
                      </a:r>
                      <a:endParaRPr lang="en-ZA" sz="1600" dirty="0">
                        <a:effectLst/>
                        <a:latin typeface="+mn-lt"/>
                      </a:endParaRPr>
                    </a:p>
                  </a:txBody>
                  <a:tcPr marL="17600" marR="17600" marT="2563" marB="0"/>
                </a:tc>
                <a:tc>
                  <a:txBody>
                    <a:bodyPr/>
                    <a:lstStyle/>
                    <a:p>
                      <a:pPr algn="just">
                        <a:lnSpc>
                          <a:spcPct val="150000"/>
                        </a:lnSpc>
                      </a:pPr>
                      <a:r>
                        <a:rPr lang="en-GB" sz="1600">
                          <a:effectLst/>
                        </a:rPr>
                        <a:t>Mpumalanga</a:t>
                      </a:r>
                      <a:endParaRPr lang="en-ZA" sz="1600">
                        <a:effectLst/>
                        <a:latin typeface="+mn-lt"/>
                      </a:endParaRPr>
                    </a:p>
                  </a:txBody>
                  <a:tcPr marL="17600" marR="17600" marT="2563" marB="0"/>
                </a:tc>
                <a:tc>
                  <a:txBody>
                    <a:bodyPr/>
                    <a:lstStyle/>
                    <a:p>
                      <a:pPr algn="just">
                        <a:lnSpc>
                          <a:spcPct val="150000"/>
                        </a:lnSpc>
                      </a:pPr>
                      <a:r>
                        <a:rPr lang="en-GB" sz="1600">
                          <a:effectLst/>
                        </a:rPr>
                        <a:t>Gert Sibande DM</a:t>
                      </a:r>
                      <a:endParaRPr lang="en-ZA" sz="1600">
                        <a:effectLst/>
                        <a:latin typeface="+mn-lt"/>
                      </a:endParaRPr>
                    </a:p>
                  </a:txBody>
                  <a:tcPr marL="17600" marR="17600" marT="2563" marB="0"/>
                </a:tc>
                <a:tc>
                  <a:txBody>
                    <a:bodyPr/>
                    <a:lstStyle/>
                    <a:p>
                      <a:pPr algn="just">
                        <a:lnSpc>
                          <a:spcPct val="150000"/>
                        </a:lnSpc>
                      </a:pPr>
                      <a:r>
                        <a:rPr lang="en-GB" sz="1600">
                          <a:effectLst/>
                        </a:rPr>
                        <a:t>HPA</a:t>
                      </a:r>
                      <a:endParaRPr lang="en-ZA" sz="1600">
                        <a:effectLst/>
                        <a:latin typeface="+mn-lt"/>
                      </a:endParaRPr>
                    </a:p>
                  </a:txBody>
                  <a:tcPr marL="17600" marR="17600" marT="2563" marB="0"/>
                </a:tc>
                <a:tc>
                  <a:txBody>
                    <a:bodyPr/>
                    <a:lstStyle/>
                    <a:p>
                      <a:pPr algn="just">
                        <a:lnSpc>
                          <a:spcPct val="150000"/>
                        </a:lnSpc>
                      </a:pPr>
                      <a:r>
                        <a:rPr lang="en-GB" sz="1600">
                          <a:effectLst/>
                        </a:rPr>
                        <a:t>27-Feb-14</a:t>
                      </a:r>
                      <a:endParaRPr lang="en-ZA" sz="1600">
                        <a:effectLst/>
                        <a:latin typeface="+mn-lt"/>
                      </a:endParaRPr>
                    </a:p>
                  </a:txBody>
                  <a:tcPr marL="17600" marR="17600" marT="2563" marB="0"/>
                </a:tc>
              </a:tr>
              <a:tr h="73514">
                <a:tc>
                  <a:txBody>
                    <a:bodyPr/>
                    <a:lstStyle/>
                    <a:p>
                      <a:pPr algn="just">
                        <a:lnSpc>
                          <a:spcPct val="150000"/>
                        </a:lnSpc>
                      </a:pPr>
                      <a:r>
                        <a:rPr lang="en-GB" sz="1600" dirty="0">
                          <a:effectLst/>
                        </a:rPr>
                        <a:t>Eskom </a:t>
                      </a:r>
                      <a:r>
                        <a:rPr lang="en-GB" sz="1600" dirty="0" err="1">
                          <a:effectLst/>
                        </a:rPr>
                        <a:t>Grootvlei</a:t>
                      </a:r>
                      <a:endParaRPr lang="en-ZA" sz="1600" dirty="0">
                        <a:effectLst/>
                        <a:latin typeface="+mn-lt"/>
                      </a:endParaRPr>
                    </a:p>
                  </a:txBody>
                  <a:tcPr marL="17600" marR="17600" marT="2563" marB="0"/>
                </a:tc>
                <a:tc>
                  <a:txBody>
                    <a:bodyPr/>
                    <a:lstStyle/>
                    <a:p>
                      <a:pPr algn="just">
                        <a:lnSpc>
                          <a:spcPct val="150000"/>
                        </a:lnSpc>
                      </a:pPr>
                      <a:r>
                        <a:rPr lang="en-GB" sz="1600">
                          <a:effectLst/>
                        </a:rPr>
                        <a:t>Mpumalanga</a:t>
                      </a:r>
                      <a:endParaRPr lang="en-ZA" sz="1600">
                        <a:effectLst/>
                        <a:latin typeface="+mn-lt"/>
                      </a:endParaRPr>
                    </a:p>
                  </a:txBody>
                  <a:tcPr marL="17600" marR="17600" marT="2563" marB="0"/>
                </a:tc>
                <a:tc>
                  <a:txBody>
                    <a:bodyPr/>
                    <a:lstStyle/>
                    <a:p>
                      <a:pPr algn="just">
                        <a:lnSpc>
                          <a:spcPct val="150000"/>
                        </a:lnSpc>
                      </a:pPr>
                      <a:r>
                        <a:rPr lang="en-GB" sz="1600">
                          <a:effectLst/>
                        </a:rPr>
                        <a:t>Gert Sibande DM</a:t>
                      </a:r>
                      <a:endParaRPr lang="en-ZA" sz="1600">
                        <a:effectLst/>
                        <a:latin typeface="+mn-lt"/>
                      </a:endParaRPr>
                    </a:p>
                  </a:txBody>
                  <a:tcPr marL="17600" marR="17600" marT="2563" marB="0"/>
                </a:tc>
                <a:tc>
                  <a:txBody>
                    <a:bodyPr/>
                    <a:lstStyle/>
                    <a:p>
                      <a:pPr algn="just">
                        <a:lnSpc>
                          <a:spcPct val="150000"/>
                        </a:lnSpc>
                      </a:pPr>
                      <a:r>
                        <a:rPr lang="en-GB" sz="1600">
                          <a:effectLst/>
                        </a:rPr>
                        <a:t>HPA</a:t>
                      </a:r>
                      <a:endParaRPr lang="en-ZA" sz="1600">
                        <a:effectLst/>
                        <a:latin typeface="+mn-lt"/>
                      </a:endParaRPr>
                    </a:p>
                  </a:txBody>
                  <a:tcPr marL="17600" marR="17600" marT="2563" marB="0"/>
                </a:tc>
                <a:tc>
                  <a:txBody>
                    <a:bodyPr/>
                    <a:lstStyle/>
                    <a:p>
                      <a:pPr algn="just">
                        <a:lnSpc>
                          <a:spcPct val="150000"/>
                        </a:lnSpc>
                      </a:pPr>
                      <a:r>
                        <a:rPr lang="en-GB" sz="1600">
                          <a:effectLst/>
                        </a:rPr>
                        <a:t>27-Feb-14</a:t>
                      </a:r>
                      <a:endParaRPr lang="en-ZA" sz="1600">
                        <a:effectLst/>
                        <a:latin typeface="+mn-lt"/>
                      </a:endParaRPr>
                    </a:p>
                  </a:txBody>
                  <a:tcPr marL="17600" marR="17600" marT="2563" marB="0"/>
                </a:tc>
              </a:tr>
              <a:tr h="73514">
                <a:tc>
                  <a:txBody>
                    <a:bodyPr/>
                    <a:lstStyle/>
                    <a:p>
                      <a:pPr algn="just">
                        <a:lnSpc>
                          <a:spcPct val="150000"/>
                        </a:lnSpc>
                      </a:pPr>
                      <a:r>
                        <a:rPr lang="en-GB" sz="1600" dirty="0">
                          <a:effectLst/>
                        </a:rPr>
                        <a:t>Eskom </a:t>
                      </a:r>
                      <a:r>
                        <a:rPr lang="en-GB" sz="1600" dirty="0" err="1">
                          <a:effectLst/>
                        </a:rPr>
                        <a:t>Duvha</a:t>
                      </a:r>
                      <a:endParaRPr lang="en-ZA" sz="1600" dirty="0">
                        <a:effectLst/>
                        <a:latin typeface="+mn-lt"/>
                      </a:endParaRPr>
                    </a:p>
                  </a:txBody>
                  <a:tcPr marL="17600" marR="17600" marT="2563" marB="0"/>
                </a:tc>
                <a:tc>
                  <a:txBody>
                    <a:bodyPr/>
                    <a:lstStyle/>
                    <a:p>
                      <a:pPr algn="just">
                        <a:lnSpc>
                          <a:spcPct val="150000"/>
                        </a:lnSpc>
                      </a:pPr>
                      <a:r>
                        <a:rPr lang="en-GB" sz="1600">
                          <a:effectLst/>
                        </a:rPr>
                        <a:t>Mpumalanga</a:t>
                      </a:r>
                      <a:endParaRPr lang="en-ZA" sz="1600">
                        <a:effectLst/>
                        <a:latin typeface="+mn-lt"/>
                      </a:endParaRPr>
                    </a:p>
                  </a:txBody>
                  <a:tcPr marL="17600" marR="17600" marT="2563" marB="0"/>
                </a:tc>
                <a:tc>
                  <a:txBody>
                    <a:bodyPr/>
                    <a:lstStyle/>
                    <a:p>
                      <a:pPr algn="just">
                        <a:lnSpc>
                          <a:spcPct val="150000"/>
                        </a:lnSpc>
                      </a:pPr>
                      <a:r>
                        <a:rPr lang="en-GB" sz="1600">
                          <a:effectLst/>
                        </a:rPr>
                        <a:t>Nkangala DM</a:t>
                      </a:r>
                      <a:endParaRPr lang="en-ZA" sz="1600">
                        <a:effectLst/>
                        <a:latin typeface="+mn-lt"/>
                      </a:endParaRPr>
                    </a:p>
                  </a:txBody>
                  <a:tcPr marL="17600" marR="17600" marT="2563" marB="0"/>
                </a:tc>
                <a:tc>
                  <a:txBody>
                    <a:bodyPr/>
                    <a:lstStyle/>
                    <a:p>
                      <a:pPr algn="just">
                        <a:lnSpc>
                          <a:spcPct val="150000"/>
                        </a:lnSpc>
                      </a:pPr>
                      <a:r>
                        <a:rPr lang="en-GB" sz="1600">
                          <a:effectLst/>
                        </a:rPr>
                        <a:t>HPA</a:t>
                      </a:r>
                      <a:endParaRPr lang="en-ZA" sz="1600">
                        <a:effectLst/>
                        <a:latin typeface="+mn-lt"/>
                      </a:endParaRPr>
                    </a:p>
                  </a:txBody>
                  <a:tcPr marL="17600" marR="17600" marT="2563" marB="0"/>
                </a:tc>
                <a:tc>
                  <a:txBody>
                    <a:bodyPr/>
                    <a:lstStyle/>
                    <a:p>
                      <a:pPr algn="just">
                        <a:lnSpc>
                          <a:spcPct val="150000"/>
                        </a:lnSpc>
                      </a:pPr>
                      <a:r>
                        <a:rPr lang="en-GB" sz="1600">
                          <a:effectLst/>
                        </a:rPr>
                        <a:t>27-Feb-14</a:t>
                      </a:r>
                      <a:endParaRPr lang="en-ZA" sz="1600">
                        <a:effectLst/>
                        <a:latin typeface="+mn-lt"/>
                      </a:endParaRPr>
                    </a:p>
                  </a:txBody>
                  <a:tcPr marL="17600" marR="17600" marT="2563" marB="0"/>
                </a:tc>
              </a:tr>
              <a:tr h="73514">
                <a:tc>
                  <a:txBody>
                    <a:bodyPr/>
                    <a:lstStyle/>
                    <a:p>
                      <a:pPr algn="just">
                        <a:lnSpc>
                          <a:spcPct val="150000"/>
                        </a:lnSpc>
                      </a:pPr>
                      <a:r>
                        <a:rPr lang="en-GB" sz="1600" dirty="0">
                          <a:effectLst/>
                        </a:rPr>
                        <a:t>Eskom Camden</a:t>
                      </a:r>
                      <a:endParaRPr lang="en-ZA" sz="1600" dirty="0">
                        <a:effectLst/>
                        <a:latin typeface="+mn-lt"/>
                      </a:endParaRPr>
                    </a:p>
                  </a:txBody>
                  <a:tcPr marL="17600" marR="17600" marT="2563" marB="0"/>
                </a:tc>
                <a:tc>
                  <a:txBody>
                    <a:bodyPr/>
                    <a:lstStyle/>
                    <a:p>
                      <a:pPr algn="just">
                        <a:lnSpc>
                          <a:spcPct val="150000"/>
                        </a:lnSpc>
                      </a:pPr>
                      <a:r>
                        <a:rPr lang="en-GB" sz="1600">
                          <a:effectLst/>
                        </a:rPr>
                        <a:t>Mpumalanga</a:t>
                      </a:r>
                      <a:endParaRPr lang="en-ZA" sz="1600">
                        <a:effectLst/>
                        <a:latin typeface="+mn-lt"/>
                      </a:endParaRPr>
                    </a:p>
                  </a:txBody>
                  <a:tcPr marL="17600" marR="17600" marT="2563" marB="0"/>
                </a:tc>
                <a:tc>
                  <a:txBody>
                    <a:bodyPr/>
                    <a:lstStyle/>
                    <a:p>
                      <a:pPr algn="just">
                        <a:lnSpc>
                          <a:spcPct val="150000"/>
                        </a:lnSpc>
                      </a:pPr>
                      <a:r>
                        <a:rPr lang="en-GB" sz="1600">
                          <a:effectLst/>
                        </a:rPr>
                        <a:t>Gert Sibande DM</a:t>
                      </a:r>
                      <a:endParaRPr lang="en-ZA" sz="1600">
                        <a:effectLst/>
                        <a:latin typeface="+mn-lt"/>
                      </a:endParaRPr>
                    </a:p>
                  </a:txBody>
                  <a:tcPr marL="17600" marR="17600" marT="2563" marB="0"/>
                </a:tc>
                <a:tc>
                  <a:txBody>
                    <a:bodyPr/>
                    <a:lstStyle/>
                    <a:p>
                      <a:pPr algn="just">
                        <a:lnSpc>
                          <a:spcPct val="150000"/>
                        </a:lnSpc>
                      </a:pPr>
                      <a:r>
                        <a:rPr lang="en-GB" sz="1600">
                          <a:effectLst/>
                        </a:rPr>
                        <a:t>HPA</a:t>
                      </a:r>
                      <a:endParaRPr lang="en-ZA" sz="1600">
                        <a:effectLst/>
                        <a:latin typeface="+mn-lt"/>
                      </a:endParaRPr>
                    </a:p>
                  </a:txBody>
                  <a:tcPr marL="17600" marR="17600" marT="2563" marB="0"/>
                </a:tc>
                <a:tc>
                  <a:txBody>
                    <a:bodyPr/>
                    <a:lstStyle/>
                    <a:p>
                      <a:pPr algn="just">
                        <a:lnSpc>
                          <a:spcPct val="150000"/>
                        </a:lnSpc>
                      </a:pPr>
                      <a:r>
                        <a:rPr lang="en-GB" sz="1600">
                          <a:effectLst/>
                        </a:rPr>
                        <a:t>27-Feb-14</a:t>
                      </a:r>
                      <a:endParaRPr lang="en-ZA" sz="1600">
                        <a:effectLst/>
                        <a:latin typeface="+mn-lt"/>
                      </a:endParaRPr>
                    </a:p>
                  </a:txBody>
                  <a:tcPr marL="17600" marR="17600" marT="2563" marB="0"/>
                </a:tc>
              </a:tr>
              <a:tr h="73514">
                <a:tc>
                  <a:txBody>
                    <a:bodyPr/>
                    <a:lstStyle/>
                    <a:p>
                      <a:pPr algn="just">
                        <a:lnSpc>
                          <a:spcPct val="150000"/>
                        </a:lnSpc>
                      </a:pPr>
                      <a:r>
                        <a:rPr lang="en-GB" sz="1600" dirty="0">
                          <a:effectLst/>
                        </a:rPr>
                        <a:t>Eskom </a:t>
                      </a:r>
                      <a:r>
                        <a:rPr lang="en-GB" sz="1600" dirty="0" err="1">
                          <a:effectLst/>
                        </a:rPr>
                        <a:t>Arnot</a:t>
                      </a:r>
                      <a:endParaRPr lang="en-ZA" sz="1600" dirty="0">
                        <a:effectLst/>
                        <a:latin typeface="+mn-lt"/>
                      </a:endParaRPr>
                    </a:p>
                  </a:txBody>
                  <a:tcPr marL="17600" marR="17600" marT="2563" marB="0"/>
                </a:tc>
                <a:tc>
                  <a:txBody>
                    <a:bodyPr/>
                    <a:lstStyle/>
                    <a:p>
                      <a:pPr algn="just">
                        <a:lnSpc>
                          <a:spcPct val="150000"/>
                        </a:lnSpc>
                      </a:pPr>
                      <a:r>
                        <a:rPr lang="en-GB" sz="1600">
                          <a:effectLst/>
                        </a:rPr>
                        <a:t>Mpumalanga</a:t>
                      </a:r>
                      <a:endParaRPr lang="en-ZA" sz="1600">
                        <a:effectLst/>
                        <a:latin typeface="+mn-lt"/>
                      </a:endParaRPr>
                    </a:p>
                  </a:txBody>
                  <a:tcPr marL="17600" marR="17600" marT="2563" marB="0"/>
                </a:tc>
                <a:tc>
                  <a:txBody>
                    <a:bodyPr/>
                    <a:lstStyle/>
                    <a:p>
                      <a:pPr algn="just">
                        <a:lnSpc>
                          <a:spcPct val="150000"/>
                        </a:lnSpc>
                      </a:pPr>
                      <a:r>
                        <a:rPr lang="en-GB" sz="1600">
                          <a:effectLst/>
                        </a:rPr>
                        <a:t>Nkangala DM</a:t>
                      </a:r>
                      <a:endParaRPr lang="en-ZA" sz="1600">
                        <a:effectLst/>
                        <a:latin typeface="+mn-lt"/>
                      </a:endParaRPr>
                    </a:p>
                  </a:txBody>
                  <a:tcPr marL="17600" marR="17600" marT="2563" marB="0"/>
                </a:tc>
                <a:tc>
                  <a:txBody>
                    <a:bodyPr/>
                    <a:lstStyle/>
                    <a:p>
                      <a:pPr algn="just">
                        <a:lnSpc>
                          <a:spcPct val="150000"/>
                        </a:lnSpc>
                      </a:pPr>
                      <a:r>
                        <a:rPr lang="en-GB" sz="1600">
                          <a:effectLst/>
                        </a:rPr>
                        <a:t>HPA</a:t>
                      </a:r>
                      <a:endParaRPr lang="en-ZA" sz="1600">
                        <a:effectLst/>
                        <a:latin typeface="+mn-lt"/>
                      </a:endParaRPr>
                    </a:p>
                  </a:txBody>
                  <a:tcPr marL="17600" marR="17600" marT="2563" marB="0"/>
                </a:tc>
                <a:tc>
                  <a:txBody>
                    <a:bodyPr/>
                    <a:lstStyle/>
                    <a:p>
                      <a:pPr algn="just">
                        <a:lnSpc>
                          <a:spcPct val="150000"/>
                        </a:lnSpc>
                      </a:pPr>
                      <a:r>
                        <a:rPr lang="en-GB" sz="1600">
                          <a:effectLst/>
                        </a:rPr>
                        <a:t>27-Feb-14</a:t>
                      </a:r>
                      <a:endParaRPr lang="en-ZA" sz="1600">
                        <a:effectLst/>
                        <a:latin typeface="+mn-lt"/>
                      </a:endParaRPr>
                    </a:p>
                  </a:txBody>
                  <a:tcPr marL="17600" marR="17600" marT="2563" marB="0"/>
                </a:tc>
              </a:tr>
              <a:tr h="73514">
                <a:tc>
                  <a:txBody>
                    <a:bodyPr/>
                    <a:lstStyle/>
                    <a:p>
                      <a:pPr algn="just">
                        <a:lnSpc>
                          <a:spcPct val="150000"/>
                        </a:lnSpc>
                      </a:pPr>
                      <a:r>
                        <a:rPr lang="en-GB" sz="1600" dirty="0">
                          <a:effectLst/>
                        </a:rPr>
                        <a:t>Eskom Kendal</a:t>
                      </a:r>
                      <a:endParaRPr lang="en-ZA" sz="1600" dirty="0">
                        <a:effectLst/>
                        <a:latin typeface="+mn-lt"/>
                      </a:endParaRPr>
                    </a:p>
                  </a:txBody>
                  <a:tcPr marL="17600" marR="17600" marT="2563" marB="0"/>
                </a:tc>
                <a:tc>
                  <a:txBody>
                    <a:bodyPr/>
                    <a:lstStyle/>
                    <a:p>
                      <a:pPr algn="just">
                        <a:lnSpc>
                          <a:spcPct val="150000"/>
                        </a:lnSpc>
                      </a:pPr>
                      <a:r>
                        <a:rPr lang="en-GB" sz="1600">
                          <a:effectLst/>
                        </a:rPr>
                        <a:t>Mpumalanga</a:t>
                      </a:r>
                      <a:endParaRPr lang="en-ZA" sz="1600">
                        <a:effectLst/>
                        <a:latin typeface="+mn-lt"/>
                      </a:endParaRPr>
                    </a:p>
                  </a:txBody>
                  <a:tcPr marL="17600" marR="17600" marT="2563" marB="0"/>
                </a:tc>
                <a:tc>
                  <a:txBody>
                    <a:bodyPr/>
                    <a:lstStyle/>
                    <a:p>
                      <a:pPr algn="just">
                        <a:lnSpc>
                          <a:spcPct val="150000"/>
                        </a:lnSpc>
                      </a:pPr>
                      <a:r>
                        <a:rPr lang="en-GB" sz="1600">
                          <a:effectLst/>
                        </a:rPr>
                        <a:t>Nkangala DM</a:t>
                      </a:r>
                      <a:endParaRPr lang="en-ZA" sz="1600">
                        <a:effectLst/>
                        <a:latin typeface="+mn-lt"/>
                      </a:endParaRPr>
                    </a:p>
                  </a:txBody>
                  <a:tcPr marL="17600" marR="17600" marT="2563" marB="0"/>
                </a:tc>
                <a:tc>
                  <a:txBody>
                    <a:bodyPr/>
                    <a:lstStyle/>
                    <a:p>
                      <a:pPr algn="just">
                        <a:lnSpc>
                          <a:spcPct val="150000"/>
                        </a:lnSpc>
                      </a:pPr>
                      <a:r>
                        <a:rPr lang="en-GB" sz="1600">
                          <a:effectLst/>
                        </a:rPr>
                        <a:t>HPA</a:t>
                      </a:r>
                      <a:endParaRPr lang="en-ZA" sz="1600">
                        <a:effectLst/>
                        <a:latin typeface="+mn-lt"/>
                      </a:endParaRPr>
                    </a:p>
                  </a:txBody>
                  <a:tcPr marL="17600" marR="17600" marT="2563" marB="0"/>
                </a:tc>
                <a:tc>
                  <a:txBody>
                    <a:bodyPr/>
                    <a:lstStyle/>
                    <a:p>
                      <a:pPr algn="just">
                        <a:lnSpc>
                          <a:spcPct val="150000"/>
                        </a:lnSpc>
                      </a:pPr>
                      <a:r>
                        <a:rPr lang="en-GB" sz="1600">
                          <a:effectLst/>
                        </a:rPr>
                        <a:t>27-Feb-14</a:t>
                      </a:r>
                      <a:endParaRPr lang="en-ZA" sz="1600">
                        <a:effectLst/>
                        <a:latin typeface="+mn-lt"/>
                      </a:endParaRPr>
                    </a:p>
                  </a:txBody>
                  <a:tcPr marL="17600" marR="17600" marT="2563" marB="0"/>
                </a:tc>
              </a:tr>
              <a:tr h="73514">
                <a:tc>
                  <a:txBody>
                    <a:bodyPr/>
                    <a:lstStyle/>
                    <a:p>
                      <a:pPr algn="just">
                        <a:lnSpc>
                          <a:spcPct val="150000"/>
                        </a:lnSpc>
                      </a:pPr>
                      <a:r>
                        <a:rPr lang="en-GB" sz="1600" dirty="0">
                          <a:effectLst/>
                        </a:rPr>
                        <a:t>Eskom Komati</a:t>
                      </a:r>
                      <a:endParaRPr lang="en-ZA" sz="1600" dirty="0">
                        <a:effectLst/>
                        <a:latin typeface="+mn-lt"/>
                      </a:endParaRPr>
                    </a:p>
                  </a:txBody>
                  <a:tcPr marL="17600" marR="17600" marT="2563" marB="0"/>
                </a:tc>
                <a:tc>
                  <a:txBody>
                    <a:bodyPr/>
                    <a:lstStyle/>
                    <a:p>
                      <a:pPr algn="just">
                        <a:lnSpc>
                          <a:spcPct val="150000"/>
                        </a:lnSpc>
                      </a:pPr>
                      <a:r>
                        <a:rPr lang="en-GB" sz="1600">
                          <a:effectLst/>
                        </a:rPr>
                        <a:t>Mpumalanga</a:t>
                      </a:r>
                      <a:endParaRPr lang="en-ZA" sz="1600">
                        <a:effectLst/>
                        <a:latin typeface="+mn-lt"/>
                      </a:endParaRPr>
                    </a:p>
                  </a:txBody>
                  <a:tcPr marL="17600" marR="17600" marT="2563" marB="0"/>
                </a:tc>
                <a:tc>
                  <a:txBody>
                    <a:bodyPr/>
                    <a:lstStyle/>
                    <a:p>
                      <a:pPr algn="just">
                        <a:lnSpc>
                          <a:spcPct val="150000"/>
                        </a:lnSpc>
                      </a:pPr>
                      <a:r>
                        <a:rPr lang="en-GB" sz="1600">
                          <a:effectLst/>
                        </a:rPr>
                        <a:t>Nkangala DM</a:t>
                      </a:r>
                      <a:endParaRPr lang="en-ZA" sz="1600">
                        <a:effectLst/>
                        <a:latin typeface="+mn-lt"/>
                      </a:endParaRPr>
                    </a:p>
                  </a:txBody>
                  <a:tcPr marL="17600" marR="17600" marT="2563" marB="0"/>
                </a:tc>
                <a:tc>
                  <a:txBody>
                    <a:bodyPr/>
                    <a:lstStyle/>
                    <a:p>
                      <a:pPr algn="just">
                        <a:lnSpc>
                          <a:spcPct val="150000"/>
                        </a:lnSpc>
                      </a:pPr>
                      <a:r>
                        <a:rPr lang="en-GB" sz="1600">
                          <a:effectLst/>
                        </a:rPr>
                        <a:t>HPA</a:t>
                      </a:r>
                      <a:endParaRPr lang="en-ZA" sz="1600">
                        <a:effectLst/>
                        <a:latin typeface="+mn-lt"/>
                      </a:endParaRPr>
                    </a:p>
                  </a:txBody>
                  <a:tcPr marL="17600" marR="17600" marT="2563" marB="0"/>
                </a:tc>
                <a:tc>
                  <a:txBody>
                    <a:bodyPr/>
                    <a:lstStyle/>
                    <a:p>
                      <a:pPr algn="just">
                        <a:lnSpc>
                          <a:spcPct val="150000"/>
                        </a:lnSpc>
                      </a:pPr>
                      <a:r>
                        <a:rPr lang="en-GB" sz="1600">
                          <a:effectLst/>
                        </a:rPr>
                        <a:t>27-Feb-14</a:t>
                      </a:r>
                      <a:endParaRPr lang="en-ZA" sz="1600">
                        <a:effectLst/>
                        <a:latin typeface="+mn-lt"/>
                      </a:endParaRPr>
                    </a:p>
                  </a:txBody>
                  <a:tcPr marL="17600" marR="17600" marT="2563" marB="0"/>
                </a:tc>
              </a:tr>
              <a:tr h="73514">
                <a:tc>
                  <a:txBody>
                    <a:bodyPr/>
                    <a:lstStyle/>
                    <a:p>
                      <a:pPr algn="just">
                        <a:lnSpc>
                          <a:spcPct val="150000"/>
                        </a:lnSpc>
                      </a:pPr>
                      <a:r>
                        <a:rPr lang="en-GB" sz="1600" dirty="0">
                          <a:effectLst/>
                        </a:rPr>
                        <a:t>Eskom </a:t>
                      </a:r>
                      <a:r>
                        <a:rPr lang="en-GB" sz="1600" dirty="0" err="1">
                          <a:effectLst/>
                        </a:rPr>
                        <a:t>Hendrina</a:t>
                      </a:r>
                      <a:endParaRPr lang="en-ZA" sz="1600" dirty="0">
                        <a:effectLst/>
                        <a:latin typeface="+mn-lt"/>
                      </a:endParaRPr>
                    </a:p>
                  </a:txBody>
                  <a:tcPr marL="17600" marR="17600" marT="2563" marB="0"/>
                </a:tc>
                <a:tc>
                  <a:txBody>
                    <a:bodyPr/>
                    <a:lstStyle/>
                    <a:p>
                      <a:pPr algn="just">
                        <a:lnSpc>
                          <a:spcPct val="150000"/>
                        </a:lnSpc>
                      </a:pPr>
                      <a:r>
                        <a:rPr lang="en-GB" sz="1600">
                          <a:effectLst/>
                        </a:rPr>
                        <a:t>Mpumalanga</a:t>
                      </a:r>
                      <a:endParaRPr lang="en-ZA" sz="1600">
                        <a:effectLst/>
                        <a:latin typeface="+mn-lt"/>
                      </a:endParaRPr>
                    </a:p>
                  </a:txBody>
                  <a:tcPr marL="17600" marR="17600" marT="2563" marB="0"/>
                </a:tc>
                <a:tc>
                  <a:txBody>
                    <a:bodyPr/>
                    <a:lstStyle/>
                    <a:p>
                      <a:pPr algn="just">
                        <a:lnSpc>
                          <a:spcPct val="150000"/>
                        </a:lnSpc>
                      </a:pPr>
                      <a:r>
                        <a:rPr lang="en-GB" sz="1600">
                          <a:effectLst/>
                        </a:rPr>
                        <a:t>Nkangala DM</a:t>
                      </a:r>
                      <a:endParaRPr lang="en-ZA" sz="1600">
                        <a:effectLst/>
                        <a:latin typeface="+mn-lt"/>
                      </a:endParaRPr>
                    </a:p>
                  </a:txBody>
                  <a:tcPr marL="17600" marR="17600" marT="2563" marB="0"/>
                </a:tc>
                <a:tc>
                  <a:txBody>
                    <a:bodyPr/>
                    <a:lstStyle/>
                    <a:p>
                      <a:pPr algn="just">
                        <a:lnSpc>
                          <a:spcPct val="150000"/>
                        </a:lnSpc>
                      </a:pPr>
                      <a:r>
                        <a:rPr lang="en-GB" sz="1600">
                          <a:effectLst/>
                        </a:rPr>
                        <a:t>HPA</a:t>
                      </a:r>
                      <a:endParaRPr lang="en-ZA" sz="1600">
                        <a:effectLst/>
                        <a:latin typeface="+mn-lt"/>
                      </a:endParaRPr>
                    </a:p>
                  </a:txBody>
                  <a:tcPr marL="17600" marR="17600" marT="2563" marB="0"/>
                </a:tc>
                <a:tc>
                  <a:txBody>
                    <a:bodyPr/>
                    <a:lstStyle/>
                    <a:p>
                      <a:pPr algn="just">
                        <a:lnSpc>
                          <a:spcPct val="150000"/>
                        </a:lnSpc>
                      </a:pPr>
                      <a:r>
                        <a:rPr lang="en-GB" sz="1600">
                          <a:effectLst/>
                        </a:rPr>
                        <a:t>27-Feb-14</a:t>
                      </a:r>
                      <a:endParaRPr lang="en-ZA" sz="1600">
                        <a:effectLst/>
                        <a:latin typeface="+mn-lt"/>
                      </a:endParaRPr>
                    </a:p>
                  </a:txBody>
                  <a:tcPr marL="17600" marR="17600" marT="2563" marB="0"/>
                </a:tc>
              </a:tr>
              <a:tr h="73514">
                <a:tc>
                  <a:txBody>
                    <a:bodyPr/>
                    <a:lstStyle/>
                    <a:p>
                      <a:pPr algn="just">
                        <a:lnSpc>
                          <a:spcPct val="150000"/>
                        </a:lnSpc>
                      </a:pPr>
                      <a:r>
                        <a:rPr lang="en-GB" sz="1600" dirty="0">
                          <a:effectLst/>
                        </a:rPr>
                        <a:t>Eskom </a:t>
                      </a:r>
                      <a:r>
                        <a:rPr lang="en-GB" sz="1600" dirty="0" err="1">
                          <a:effectLst/>
                        </a:rPr>
                        <a:t>kriel</a:t>
                      </a:r>
                      <a:endParaRPr lang="en-ZA" sz="1600" dirty="0">
                        <a:effectLst/>
                        <a:latin typeface="+mn-lt"/>
                      </a:endParaRPr>
                    </a:p>
                  </a:txBody>
                  <a:tcPr marL="17600" marR="17600" marT="2563" marB="0"/>
                </a:tc>
                <a:tc>
                  <a:txBody>
                    <a:bodyPr/>
                    <a:lstStyle/>
                    <a:p>
                      <a:pPr algn="just">
                        <a:lnSpc>
                          <a:spcPct val="150000"/>
                        </a:lnSpc>
                      </a:pPr>
                      <a:r>
                        <a:rPr lang="en-GB" sz="1600">
                          <a:effectLst/>
                        </a:rPr>
                        <a:t>Mpumalanga</a:t>
                      </a:r>
                      <a:endParaRPr lang="en-ZA" sz="1600">
                        <a:effectLst/>
                        <a:latin typeface="+mn-lt"/>
                      </a:endParaRPr>
                    </a:p>
                  </a:txBody>
                  <a:tcPr marL="17600" marR="17600" marT="2563" marB="0"/>
                </a:tc>
                <a:tc>
                  <a:txBody>
                    <a:bodyPr/>
                    <a:lstStyle/>
                    <a:p>
                      <a:pPr algn="just">
                        <a:lnSpc>
                          <a:spcPct val="150000"/>
                        </a:lnSpc>
                      </a:pPr>
                      <a:r>
                        <a:rPr lang="en-GB" sz="1600">
                          <a:effectLst/>
                        </a:rPr>
                        <a:t>Nkangala DM</a:t>
                      </a:r>
                      <a:endParaRPr lang="en-ZA" sz="1600">
                        <a:effectLst/>
                        <a:latin typeface="+mn-lt"/>
                      </a:endParaRPr>
                    </a:p>
                  </a:txBody>
                  <a:tcPr marL="17600" marR="17600" marT="2563" marB="0"/>
                </a:tc>
                <a:tc>
                  <a:txBody>
                    <a:bodyPr/>
                    <a:lstStyle/>
                    <a:p>
                      <a:pPr algn="just">
                        <a:lnSpc>
                          <a:spcPct val="150000"/>
                        </a:lnSpc>
                      </a:pPr>
                      <a:r>
                        <a:rPr lang="en-GB" sz="1600">
                          <a:effectLst/>
                        </a:rPr>
                        <a:t>HPA</a:t>
                      </a:r>
                      <a:endParaRPr lang="en-ZA" sz="1600">
                        <a:effectLst/>
                        <a:latin typeface="+mn-lt"/>
                      </a:endParaRPr>
                    </a:p>
                  </a:txBody>
                  <a:tcPr marL="17600" marR="17600" marT="2563" marB="0"/>
                </a:tc>
                <a:tc>
                  <a:txBody>
                    <a:bodyPr/>
                    <a:lstStyle/>
                    <a:p>
                      <a:pPr algn="just">
                        <a:lnSpc>
                          <a:spcPct val="150000"/>
                        </a:lnSpc>
                      </a:pPr>
                      <a:r>
                        <a:rPr lang="en-GB" sz="1600" dirty="0">
                          <a:effectLst/>
                        </a:rPr>
                        <a:t>27-Feb-14</a:t>
                      </a:r>
                      <a:endParaRPr lang="en-ZA" sz="1600" dirty="0">
                        <a:effectLst/>
                        <a:latin typeface="+mn-lt"/>
                      </a:endParaRPr>
                    </a:p>
                  </a:txBody>
                  <a:tcPr marL="17600" marR="17600" marT="2563" marB="0"/>
                </a:tc>
              </a:tr>
            </a:tbl>
          </a:graphicData>
        </a:graphic>
      </p:graphicFrame>
    </p:spTree>
    <p:extLst>
      <p:ext uri="{BB962C8B-B14F-4D97-AF65-F5344CB8AC3E}">
        <p14:creationId xmlns:p14="http://schemas.microsoft.com/office/powerpoint/2010/main" xmlns="" val="386819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33400" y="0"/>
            <a:ext cx="8000999" cy="532263"/>
          </a:xfrm>
        </p:spPr>
        <p:txBody>
          <a:bodyPr>
            <a:normAutofit/>
          </a:bodyPr>
          <a:lstStyle/>
          <a:p>
            <a:r>
              <a:rPr lang="en-ZA" sz="2800" b="1" dirty="0" smtClean="0">
                <a:solidFill>
                  <a:schemeClr val="bg1"/>
                </a:solidFill>
              </a:rPr>
              <a:t>AEL Mining, City of Johannesburg</a:t>
            </a:r>
            <a:endParaRPr lang="en-ZA" sz="28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796642956"/>
              </p:ext>
            </p:extLst>
          </p:nvPr>
        </p:nvGraphicFramePr>
        <p:xfrm>
          <a:off x="228602" y="838200"/>
          <a:ext cx="8686797" cy="5798997"/>
        </p:xfrm>
        <a:graphic>
          <a:graphicData uri="http://schemas.openxmlformats.org/drawingml/2006/table">
            <a:tbl>
              <a:tblPr firstRow="1" firstCol="1" bandRow="1">
                <a:tableStyleId>{BC89EF96-8CEA-46FF-86C4-4CE0E7609802}</a:tableStyleId>
              </a:tblPr>
              <a:tblGrid>
                <a:gridCol w="1011536"/>
                <a:gridCol w="653307"/>
                <a:gridCol w="652763"/>
                <a:gridCol w="1639254"/>
                <a:gridCol w="3090683"/>
                <a:gridCol w="1639254"/>
              </a:tblGrid>
              <a:tr h="612034">
                <a:tc>
                  <a:txBody>
                    <a:bodyPr/>
                    <a:lstStyle/>
                    <a:p>
                      <a:pPr>
                        <a:spcAft>
                          <a:spcPts val="0"/>
                        </a:spcAft>
                      </a:pPr>
                      <a:r>
                        <a:rPr lang="en-US" sz="1000" dirty="0">
                          <a:effectLst/>
                        </a:rPr>
                        <a:t>Category</a:t>
                      </a:r>
                      <a:endParaRPr lang="en-ZA" sz="1000" dirty="0">
                        <a:effectLst/>
                        <a:latin typeface="Times New Roman"/>
                        <a:ea typeface="Times New Roman"/>
                      </a:endParaRPr>
                    </a:p>
                  </a:txBody>
                  <a:tcPr marL="52501" marR="52501" marT="7797" marB="0"/>
                </a:tc>
                <a:tc>
                  <a:txBody>
                    <a:bodyPr/>
                    <a:lstStyle/>
                    <a:p>
                      <a:pPr>
                        <a:spcAft>
                          <a:spcPts val="0"/>
                        </a:spcAft>
                      </a:pPr>
                      <a:r>
                        <a:rPr lang="en-US" sz="1000">
                          <a:effectLst/>
                        </a:rPr>
                        <a:t>Appliance</a:t>
                      </a:r>
                      <a:endParaRPr lang="en-ZA" sz="1000">
                        <a:effectLst/>
                        <a:latin typeface="Times New Roman"/>
                        <a:ea typeface="Times New Roman"/>
                      </a:endParaRPr>
                    </a:p>
                  </a:txBody>
                  <a:tcPr marL="52501" marR="52501" marT="7797" marB="0"/>
                </a:tc>
                <a:tc>
                  <a:txBody>
                    <a:bodyPr/>
                    <a:lstStyle/>
                    <a:p>
                      <a:pPr>
                        <a:spcAft>
                          <a:spcPts val="0"/>
                        </a:spcAft>
                      </a:pPr>
                      <a:r>
                        <a:rPr lang="en-US" sz="1000">
                          <a:effectLst/>
                        </a:rPr>
                        <a:t>Postponement Period Sought</a:t>
                      </a:r>
                      <a:endParaRPr lang="en-ZA" sz="1000">
                        <a:effectLst/>
                        <a:latin typeface="Times New Roman"/>
                        <a:ea typeface="Times New Roman"/>
                      </a:endParaRPr>
                    </a:p>
                  </a:txBody>
                  <a:tcPr marL="52501" marR="52501" marT="7797" marB="0"/>
                </a:tc>
                <a:tc>
                  <a:txBody>
                    <a:bodyPr/>
                    <a:lstStyle/>
                    <a:p>
                      <a:pPr>
                        <a:spcAft>
                          <a:spcPts val="0"/>
                        </a:spcAft>
                      </a:pPr>
                      <a:r>
                        <a:rPr lang="en-US" sz="1000">
                          <a:effectLst/>
                        </a:rPr>
                        <a:t>Pollutant</a:t>
                      </a:r>
                      <a:endParaRPr lang="en-ZA" sz="1000">
                        <a:effectLst/>
                        <a:latin typeface="Times New Roman"/>
                        <a:ea typeface="Times New Roman"/>
                      </a:endParaRPr>
                    </a:p>
                  </a:txBody>
                  <a:tcPr marL="0" marR="0" marT="0" marB="0"/>
                </a:tc>
                <a:tc>
                  <a:txBody>
                    <a:bodyPr/>
                    <a:lstStyle/>
                    <a:p>
                      <a:pPr>
                        <a:spcAft>
                          <a:spcPts val="0"/>
                        </a:spcAft>
                      </a:pPr>
                      <a:r>
                        <a:rPr lang="en-US" sz="1000">
                          <a:effectLst/>
                        </a:rPr>
                        <a:t>Justification &amp; Reasons for Postponement Application</a:t>
                      </a:r>
                      <a:endParaRPr lang="en-ZA" sz="1000">
                        <a:effectLst/>
                        <a:latin typeface="Times New Roman"/>
                        <a:ea typeface="Times New Roman"/>
                      </a:endParaRPr>
                    </a:p>
                  </a:txBody>
                  <a:tcPr marL="0" marR="0" marT="0" marB="0" anchor="ctr"/>
                </a:tc>
                <a:tc>
                  <a:txBody>
                    <a:bodyPr/>
                    <a:lstStyle/>
                    <a:p>
                      <a:pPr>
                        <a:spcAft>
                          <a:spcPts val="0"/>
                        </a:spcAft>
                      </a:pPr>
                      <a:r>
                        <a:rPr lang="en-US" sz="1000">
                          <a:effectLst/>
                        </a:rPr>
                        <a:t>Decision</a:t>
                      </a:r>
                      <a:endParaRPr lang="en-ZA" sz="1000">
                        <a:effectLst/>
                        <a:latin typeface="Times New Roman"/>
                        <a:ea typeface="Times New Roman"/>
                      </a:endParaRPr>
                    </a:p>
                  </a:txBody>
                  <a:tcPr marL="0" marR="0" marT="0" marB="0"/>
                </a:tc>
              </a:tr>
              <a:tr h="709332">
                <a:tc>
                  <a:txBody>
                    <a:bodyPr/>
                    <a:lstStyle/>
                    <a:p>
                      <a:pPr>
                        <a:spcAft>
                          <a:spcPts val="0"/>
                        </a:spcAft>
                      </a:pPr>
                      <a:r>
                        <a:rPr lang="en-US" sz="1000">
                          <a:effectLst/>
                        </a:rPr>
                        <a:t>Sub-Category 7.2: Production of Acids</a:t>
                      </a:r>
                      <a:endParaRPr lang="en-ZA" sz="1000">
                        <a:effectLst/>
                        <a:latin typeface="Times New Roman"/>
                        <a:ea typeface="Times New Roman"/>
                      </a:endParaRPr>
                    </a:p>
                  </a:txBody>
                  <a:tcPr marL="56139" marR="56139" marT="7797" marB="0"/>
                </a:tc>
                <a:tc>
                  <a:txBody>
                    <a:bodyPr/>
                    <a:lstStyle/>
                    <a:p>
                      <a:pPr>
                        <a:spcAft>
                          <a:spcPts val="0"/>
                        </a:spcAft>
                      </a:pPr>
                      <a:r>
                        <a:rPr lang="en-US" sz="1000">
                          <a:effectLst/>
                        </a:rPr>
                        <a:t>Stills Plant</a:t>
                      </a:r>
                      <a:endParaRPr lang="en-ZA" sz="1000">
                        <a:effectLst/>
                      </a:endParaRPr>
                    </a:p>
                    <a:p>
                      <a:pPr>
                        <a:spcAft>
                          <a:spcPts val="0"/>
                        </a:spcAft>
                      </a:pPr>
                      <a:r>
                        <a:rPr lang="en-US" sz="1000">
                          <a:effectLst/>
                        </a:rPr>
                        <a:t> </a:t>
                      </a:r>
                      <a:endParaRPr lang="en-ZA" sz="1000">
                        <a:effectLst/>
                        <a:latin typeface="Times New Roman"/>
                        <a:ea typeface="Times New Roman"/>
                      </a:endParaRPr>
                    </a:p>
                  </a:txBody>
                  <a:tcPr marL="56139" marR="56139" marT="7797" marB="0"/>
                </a:tc>
                <a:tc>
                  <a:txBody>
                    <a:bodyPr/>
                    <a:lstStyle/>
                    <a:p>
                      <a:pPr>
                        <a:spcAft>
                          <a:spcPts val="0"/>
                        </a:spcAft>
                      </a:pPr>
                      <a:r>
                        <a:rPr lang="en-US" sz="1000">
                          <a:effectLst/>
                        </a:rPr>
                        <a:t>2015-2020</a:t>
                      </a:r>
                      <a:endParaRPr lang="en-ZA" sz="1000">
                        <a:effectLst/>
                        <a:latin typeface="Times New Roman"/>
                        <a:ea typeface="Times New Roman"/>
                      </a:endParaRPr>
                    </a:p>
                  </a:txBody>
                  <a:tcPr marL="56139" marR="56139" marT="7797" marB="0"/>
                </a:tc>
                <a:tc>
                  <a:txBody>
                    <a:bodyPr/>
                    <a:lstStyle/>
                    <a:p>
                      <a:pPr>
                        <a:lnSpc>
                          <a:spcPct val="150000"/>
                        </a:lnSpc>
                        <a:spcAft>
                          <a:spcPts val="0"/>
                        </a:spcAft>
                      </a:pPr>
                      <a:r>
                        <a:rPr lang="en-US" sz="1000">
                          <a:effectLst/>
                        </a:rPr>
                        <a:t>NOx</a:t>
                      </a:r>
                      <a:endParaRPr lang="en-ZA" sz="1000">
                        <a:effectLst/>
                        <a:latin typeface="Times New Roman"/>
                        <a:ea typeface="Times New Roman"/>
                      </a:endParaRPr>
                    </a:p>
                  </a:txBody>
                  <a:tcPr marL="56139" marR="56139" marT="7797" marB="0"/>
                </a:tc>
                <a:tc rowSpan="5">
                  <a:txBody>
                    <a:bodyPr/>
                    <a:lstStyle/>
                    <a:p>
                      <a:pPr marL="67310" marR="180340" algn="just">
                        <a:spcAft>
                          <a:spcPts val="0"/>
                        </a:spcAft>
                      </a:pPr>
                      <a:r>
                        <a:rPr lang="en-ZA" sz="1000">
                          <a:effectLst/>
                        </a:rPr>
                        <a:t>Concentration versus load - AEL Mining Services has focused resources, in terms of installing abatement technology, on those stacks that have the highest load.</a:t>
                      </a:r>
                    </a:p>
                    <a:p>
                      <a:pPr marL="67310" marR="180340" algn="just">
                        <a:spcAft>
                          <a:spcPts val="0"/>
                        </a:spcAft>
                      </a:pPr>
                      <a:r>
                        <a:rPr lang="en-ZA" sz="1000">
                          <a:effectLst/>
                        </a:rPr>
                        <a:t>These improvements have focused on the high load stacks with the greatest environmental impact.</a:t>
                      </a:r>
                    </a:p>
                    <a:p>
                      <a:pPr marL="67310" marR="180340" algn="just">
                        <a:spcAft>
                          <a:spcPts val="0"/>
                        </a:spcAft>
                      </a:pPr>
                      <a:r>
                        <a:rPr lang="en-ZA" sz="1000">
                          <a:effectLst/>
                        </a:rPr>
                        <a:t>Alignment of resources - In planning major plant upgrades AEL Mining </a:t>
                      </a:r>
                    </a:p>
                    <a:p>
                      <a:pPr marL="67310" marR="180340" algn="just">
                        <a:spcAft>
                          <a:spcPts val="0"/>
                        </a:spcAft>
                      </a:pPr>
                      <a:r>
                        <a:rPr lang="en-ZA" sz="1000">
                          <a:effectLst/>
                        </a:rPr>
                        <a:t>Services has aimed to upgrade various plants only once and have therefore focused on upgrading plants to meet the 2020 limits as specified in the MES.</a:t>
                      </a:r>
                    </a:p>
                    <a:p>
                      <a:pPr marL="67310" marR="180340" algn="just">
                        <a:spcAft>
                          <a:spcPts val="0"/>
                        </a:spcAft>
                      </a:pPr>
                      <a:r>
                        <a:rPr lang="en-ZA" sz="1000">
                          <a:effectLst/>
                        </a:rPr>
                        <a:t>Technological limitations - Although there are many emissions abatement technologies available these technologies will often not result in the level of emissions reductions required by the MES, particularly the new plant standards. The AEL Mining Services plants are older and therefore it is not always possible to retrofit new technology solutions onto older plants and processes.</a:t>
                      </a:r>
                    </a:p>
                    <a:p>
                      <a:pPr marL="67310" marR="180340" algn="just">
                        <a:spcAft>
                          <a:spcPts val="0"/>
                        </a:spcAft>
                      </a:pPr>
                      <a:r>
                        <a:rPr lang="en-ZA" sz="1000">
                          <a:effectLst/>
                        </a:rPr>
                        <a:t>Environmental trade-offs – In terms of the Stills and the No. 3 Ammonium Nitrate Plant, the abatement technology recommended for reducing emissions will generate additional effluent. AEL Mining Services is currently </a:t>
                      </a:r>
                    </a:p>
                    <a:p>
                      <a:pPr marL="67310" marR="180340" algn="just">
                        <a:spcAft>
                          <a:spcPts val="0"/>
                        </a:spcAft>
                      </a:pPr>
                      <a:r>
                        <a:rPr lang="en-ZA" sz="1000">
                          <a:effectLst/>
                        </a:rPr>
                        <a:t>investigating the options for reuse and recycling off the effluent streams likely to be produced.</a:t>
                      </a:r>
                    </a:p>
                    <a:p>
                      <a:pPr marL="67310" marR="180340" algn="just">
                        <a:spcAft>
                          <a:spcPts val="0"/>
                        </a:spcAft>
                      </a:pPr>
                      <a:r>
                        <a:rPr lang="en-ZA" sz="1000">
                          <a:effectLst/>
                        </a:rPr>
                        <a:t>Uncertainty regarding the future of the plant - PETN is a primary explosive and as such it is used as the base explosive in a number of products such as detonators and boosters. The product mix in which it is used has been under review. It is likely that this will have an impact on the demand for PETN. The Stills provide the nitric acid for the manufacture of PETN and will therefore also be affected by decisions regarding the product mix.</a:t>
                      </a:r>
                      <a:endParaRPr lang="en-ZA" sz="1000">
                        <a:effectLst/>
                        <a:latin typeface="Times New Roman"/>
                      </a:endParaRPr>
                    </a:p>
                  </a:txBody>
                  <a:tcPr marL="0" marR="0" marT="0" marB="0"/>
                </a:tc>
                <a:tc>
                  <a:txBody>
                    <a:bodyPr/>
                    <a:lstStyle/>
                    <a:p>
                      <a:pPr marL="89535"/>
                      <a:r>
                        <a:rPr lang="en-US" sz="1000">
                          <a:effectLst/>
                        </a:rPr>
                        <a:t>Granted for NOx with a limit of 4500mg/Nm</a:t>
                      </a:r>
                      <a:r>
                        <a:rPr lang="en-US" sz="1000" baseline="30000">
                          <a:effectLst/>
                        </a:rPr>
                        <a:t>3</a:t>
                      </a:r>
                      <a:r>
                        <a:rPr lang="en-US" sz="1000">
                          <a:effectLst/>
                        </a:rPr>
                        <a:t> for the period 24 April 2017 to 30 March 2020</a:t>
                      </a:r>
                      <a:endParaRPr lang="en-ZA" sz="1000">
                        <a:effectLst/>
                        <a:latin typeface="Times New Roman"/>
                      </a:endParaRPr>
                    </a:p>
                  </a:txBody>
                  <a:tcPr marL="0" marR="0" marT="0" marB="0"/>
                </a:tc>
              </a:tr>
              <a:tr h="903928">
                <a:tc>
                  <a:txBody>
                    <a:bodyPr/>
                    <a:lstStyle/>
                    <a:p>
                      <a:pPr>
                        <a:spcAft>
                          <a:spcPts val="0"/>
                        </a:spcAft>
                      </a:pPr>
                      <a:r>
                        <a:rPr lang="en-US" sz="1000" dirty="0">
                          <a:effectLst/>
                        </a:rPr>
                        <a:t>Sub-Category 7.2: Production of Acids</a:t>
                      </a:r>
                      <a:r>
                        <a:rPr lang="en-ZA" sz="1000" dirty="0">
                          <a:effectLst/>
                        </a:rPr>
                        <a:t> </a:t>
                      </a:r>
                    </a:p>
                    <a:p>
                      <a:pPr>
                        <a:spcAft>
                          <a:spcPts val="0"/>
                        </a:spcAft>
                      </a:pPr>
                      <a:r>
                        <a:rPr lang="en-US" sz="1000" dirty="0">
                          <a:effectLst/>
                        </a:rPr>
                        <a:t> </a:t>
                      </a:r>
                      <a:endParaRPr lang="en-ZA" sz="1000" dirty="0">
                        <a:effectLst/>
                        <a:latin typeface="Times New Roman"/>
                        <a:ea typeface="Times New Roman"/>
                      </a:endParaRPr>
                    </a:p>
                  </a:txBody>
                  <a:tcPr marL="56139" marR="56139" marT="7797" marB="0"/>
                </a:tc>
                <a:tc>
                  <a:txBody>
                    <a:bodyPr/>
                    <a:lstStyle/>
                    <a:p>
                      <a:pPr>
                        <a:spcAft>
                          <a:spcPts val="0"/>
                        </a:spcAft>
                      </a:pPr>
                      <a:r>
                        <a:rPr lang="en-US" sz="1000">
                          <a:effectLst/>
                        </a:rPr>
                        <a:t>PETN Plant</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latin typeface="Times New Roman"/>
                        <a:ea typeface="Times New Roman"/>
                      </a:endParaRPr>
                    </a:p>
                  </a:txBody>
                  <a:tcPr marL="56139" marR="56139" marT="7797" marB="0"/>
                </a:tc>
                <a:tc>
                  <a:txBody>
                    <a:bodyPr/>
                    <a:lstStyle/>
                    <a:p>
                      <a:pPr>
                        <a:spcAft>
                          <a:spcPts val="0"/>
                        </a:spcAft>
                      </a:pPr>
                      <a:r>
                        <a:rPr lang="en-US" sz="1000">
                          <a:effectLst/>
                        </a:rPr>
                        <a:t>2015-2020</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latin typeface="Times New Roman"/>
                        <a:ea typeface="Times New Roman"/>
                      </a:endParaRPr>
                    </a:p>
                  </a:txBody>
                  <a:tcPr marL="56139" marR="56139" marT="7797" marB="0"/>
                </a:tc>
                <a:tc>
                  <a:txBody>
                    <a:bodyPr/>
                    <a:lstStyle/>
                    <a:p>
                      <a:pPr>
                        <a:lnSpc>
                          <a:spcPct val="150000"/>
                        </a:lnSpc>
                        <a:spcAft>
                          <a:spcPts val="0"/>
                        </a:spcAft>
                      </a:pPr>
                      <a:r>
                        <a:rPr lang="en-US" sz="1000">
                          <a:effectLst/>
                        </a:rPr>
                        <a:t> </a:t>
                      </a:r>
                      <a:endParaRPr lang="en-ZA" sz="1000">
                        <a:effectLst/>
                      </a:endParaRPr>
                    </a:p>
                    <a:p>
                      <a:pPr>
                        <a:lnSpc>
                          <a:spcPct val="150000"/>
                        </a:lnSpc>
                        <a:spcAft>
                          <a:spcPts val="0"/>
                        </a:spcAft>
                      </a:pPr>
                      <a:r>
                        <a:rPr lang="en-US" sz="1000">
                          <a:effectLst/>
                        </a:rPr>
                        <a:t>NOx</a:t>
                      </a:r>
                      <a:endParaRPr lang="en-ZA" sz="1000">
                        <a:effectLst/>
                        <a:latin typeface="Times New Roman"/>
                        <a:ea typeface="Times New Roman"/>
                      </a:endParaRPr>
                    </a:p>
                  </a:txBody>
                  <a:tcPr marL="56139" marR="56139" marT="7797" marB="0"/>
                </a:tc>
                <a:tc vMerge="1">
                  <a:txBody>
                    <a:bodyPr/>
                    <a:lstStyle/>
                    <a:p>
                      <a:endParaRPr lang="en-ZA"/>
                    </a:p>
                  </a:txBody>
                  <a:tcPr/>
                </a:tc>
                <a:tc>
                  <a:txBody>
                    <a:bodyPr/>
                    <a:lstStyle/>
                    <a:p>
                      <a:pPr marL="89535"/>
                      <a:r>
                        <a:rPr lang="en-US" sz="1000">
                          <a:effectLst/>
                        </a:rPr>
                        <a:t>Granted for NOx from 24 April 2017 to 30 March 2020. The amount of NO</a:t>
                      </a:r>
                      <a:r>
                        <a:rPr lang="en-US" sz="1000" baseline="-25000">
                          <a:effectLst/>
                        </a:rPr>
                        <a:t>x</a:t>
                      </a:r>
                      <a:r>
                        <a:rPr lang="en-US" sz="1000">
                          <a:effectLst/>
                        </a:rPr>
                        <a:t> to be emitted should not exceed 120 kilograms per day. </a:t>
                      </a:r>
                      <a:endParaRPr lang="en-ZA" sz="1000">
                        <a:effectLst/>
                      </a:endParaRPr>
                    </a:p>
                    <a:p>
                      <a:pPr marL="89535"/>
                      <a:r>
                        <a:rPr lang="en-US" sz="1000">
                          <a:effectLst/>
                        </a:rPr>
                        <a:t> </a:t>
                      </a:r>
                      <a:endParaRPr lang="en-ZA" sz="1000">
                        <a:effectLst/>
                        <a:latin typeface="Times New Roman"/>
                      </a:endParaRPr>
                    </a:p>
                  </a:txBody>
                  <a:tcPr marL="0" marR="0" marT="0" marB="0"/>
                </a:tc>
              </a:tr>
              <a:tr h="1628973">
                <a:tc>
                  <a:txBody>
                    <a:bodyPr/>
                    <a:lstStyle/>
                    <a:p>
                      <a:pPr hangingPunct="0">
                        <a:spcAft>
                          <a:spcPts val="0"/>
                        </a:spcAft>
                      </a:pPr>
                      <a:r>
                        <a:rPr lang="en-US" sz="1000">
                          <a:effectLst/>
                        </a:rPr>
                        <a:t> </a:t>
                      </a:r>
                      <a:endParaRPr lang="en-ZA" sz="1000">
                        <a:effectLst/>
                      </a:endParaRPr>
                    </a:p>
                    <a:p>
                      <a:pPr hangingPunct="0">
                        <a:spcAft>
                          <a:spcPts val="0"/>
                        </a:spcAft>
                      </a:pPr>
                      <a:r>
                        <a:rPr lang="en-US" sz="1000">
                          <a:effectLst/>
                        </a:rPr>
                        <a:t>Sub-Category 7.3:</a:t>
                      </a:r>
                      <a:endParaRPr lang="en-ZA" sz="1000">
                        <a:effectLst/>
                      </a:endParaRPr>
                    </a:p>
                    <a:p>
                      <a:pPr>
                        <a:spcAft>
                          <a:spcPts val="0"/>
                        </a:spcAft>
                      </a:pPr>
                      <a:r>
                        <a:rPr lang="en-US" sz="1000">
                          <a:effectLst/>
                        </a:rPr>
                        <a:t>Production of Chemical Fertilizer</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latin typeface="Times New Roman"/>
                        <a:ea typeface="Times New Roman"/>
                      </a:endParaRPr>
                    </a:p>
                  </a:txBody>
                  <a:tcPr marL="56139" marR="56139" marT="7797" marB="0"/>
                </a:tc>
                <a:tc>
                  <a:txBody>
                    <a:bodyPr/>
                    <a:lstStyle/>
                    <a:p>
                      <a:pPr>
                        <a:spcAft>
                          <a:spcPts val="0"/>
                        </a:spcAft>
                      </a:pPr>
                      <a:r>
                        <a:rPr lang="en-US" sz="1000">
                          <a:effectLst/>
                        </a:rPr>
                        <a:t>ANS 1 &amp; 2 Plants via ANSSER plant</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latin typeface="Times New Roman"/>
                        <a:ea typeface="Times New Roman"/>
                      </a:endParaRPr>
                    </a:p>
                  </a:txBody>
                  <a:tcPr marL="56139" marR="56139" marT="7797" marB="0"/>
                </a:tc>
                <a:tc>
                  <a:txBody>
                    <a:bodyPr/>
                    <a:lstStyle/>
                    <a:p>
                      <a:pPr>
                        <a:spcAft>
                          <a:spcPts val="0"/>
                        </a:spcAft>
                      </a:pPr>
                      <a:r>
                        <a:rPr lang="en-US" sz="1000">
                          <a:effectLst/>
                        </a:rPr>
                        <a:t>2015-2020</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latin typeface="Times New Roman"/>
                        <a:ea typeface="Times New Roman"/>
                      </a:endParaRPr>
                    </a:p>
                  </a:txBody>
                  <a:tcPr marL="56139" marR="56139" marT="7797" marB="0"/>
                </a:tc>
                <a:tc>
                  <a:txBody>
                    <a:bodyPr/>
                    <a:lstStyle/>
                    <a:p>
                      <a:pPr>
                        <a:lnSpc>
                          <a:spcPct val="150000"/>
                        </a:lnSpc>
                        <a:spcAft>
                          <a:spcPts val="0"/>
                        </a:spcAft>
                      </a:pPr>
                      <a:r>
                        <a:rPr lang="en-US" sz="1000">
                          <a:effectLst/>
                        </a:rPr>
                        <a:t> </a:t>
                      </a:r>
                      <a:endParaRPr lang="en-ZA" sz="1000">
                        <a:effectLst/>
                      </a:endParaRPr>
                    </a:p>
                    <a:p>
                      <a:pPr>
                        <a:lnSpc>
                          <a:spcPct val="150000"/>
                        </a:lnSpc>
                        <a:spcAft>
                          <a:spcPts val="0"/>
                        </a:spcAft>
                      </a:pPr>
                      <a:r>
                        <a:rPr lang="en-US" sz="1000">
                          <a:effectLst/>
                        </a:rPr>
                        <a:t>NOx</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latin typeface="Times New Roman"/>
                        <a:ea typeface="Times New Roman"/>
                      </a:endParaRPr>
                    </a:p>
                  </a:txBody>
                  <a:tcPr marL="56139" marR="56139" marT="7797" marB="0"/>
                </a:tc>
                <a:tc vMerge="1">
                  <a:txBody>
                    <a:bodyPr/>
                    <a:lstStyle/>
                    <a:p>
                      <a:endParaRPr lang="en-ZA"/>
                    </a:p>
                  </a:txBody>
                  <a:tcPr/>
                </a:tc>
                <a:tc>
                  <a:txBody>
                    <a:bodyPr/>
                    <a:lstStyle/>
                    <a:p>
                      <a:pPr marL="89535"/>
                      <a:r>
                        <a:rPr lang="en-ZA" sz="1000">
                          <a:effectLst/>
                        </a:rPr>
                        <a:t>Granted for the ANS 1 &amp; 2 via ANSSER plant with a limit of 2800mg/Nm3 for the period 24 April 2017 to 30 March 2020</a:t>
                      </a:r>
                    </a:p>
                    <a:p>
                      <a:pPr marL="89535"/>
                      <a:r>
                        <a:rPr lang="en-US" sz="1000">
                          <a:effectLst/>
                        </a:rPr>
                        <a:t> </a:t>
                      </a:r>
                      <a:endParaRPr lang="en-ZA" sz="1000">
                        <a:effectLst/>
                        <a:latin typeface="Times New Roman"/>
                      </a:endParaRPr>
                    </a:p>
                  </a:txBody>
                  <a:tcPr marL="0" marR="0" marT="0" marB="0"/>
                </a:tc>
              </a:tr>
              <a:tr h="1214653">
                <a:tc rowSpan="2">
                  <a:txBody>
                    <a:bodyPr/>
                    <a:lstStyle/>
                    <a:p>
                      <a:pPr hangingPunct="0">
                        <a:spcAft>
                          <a:spcPts val="0"/>
                        </a:spcAft>
                      </a:pPr>
                      <a:r>
                        <a:rPr lang="en-US" sz="1000">
                          <a:effectLst/>
                        </a:rPr>
                        <a:t>Sub-Category 7.3:</a:t>
                      </a:r>
                      <a:endParaRPr lang="en-ZA" sz="1000">
                        <a:effectLst/>
                      </a:endParaRPr>
                    </a:p>
                    <a:p>
                      <a:pPr>
                        <a:spcAft>
                          <a:spcPts val="0"/>
                        </a:spcAft>
                      </a:pPr>
                      <a:r>
                        <a:rPr lang="en-US" sz="1000">
                          <a:effectLst/>
                        </a:rPr>
                        <a:t>Production of Chemical Fertilizer</a:t>
                      </a:r>
                      <a:endParaRPr lang="en-ZA" sz="1000">
                        <a:effectLst/>
                        <a:latin typeface="Times New Roman"/>
                        <a:ea typeface="Times New Roman"/>
                      </a:endParaRPr>
                    </a:p>
                  </a:txBody>
                  <a:tcPr marL="56139" marR="56139" marT="7797" marB="0"/>
                </a:tc>
                <a:tc rowSpan="2">
                  <a:txBody>
                    <a:bodyPr/>
                    <a:lstStyle/>
                    <a:p>
                      <a:pPr>
                        <a:spcAft>
                          <a:spcPts val="0"/>
                        </a:spcAft>
                      </a:pPr>
                      <a:r>
                        <a:rPr lang="en-US" sz="1000">
                          <a:effectLst/>
                        </a:rPr>
                        <a:t>No.3 Ammonium Nitrate Evaporator (No. 3 AN Plant)</a:t>
                      </a:r>
                      <a:endParaRPr lang="en-ZA" sz="1000">
                        <a:effectLst/>
                        <a:latin typeface="Times New Roman"/>
                        <a:ea typeface="Times New Roman"/>
                      </a:endParaRPr>
                    </a:p>
                  </a:txBody>
                  <a:tcPr marL="56139" marR="56139" marT="7797" marB="0"/>
                </a:tc>
                <a:tc rowSpan="2">
                  <a:txBody>
                    <a:bodyPr/>
                    <a:lstStyle/>
                    <a:p>
                      <a:pPr>
                        <a:spcAft>
                          <a:spcPts val="0"/>
                        </a:spcAft>
                      </a:pPr>
                      <a:r>
                        <a:rPr lang="en-US" sz="1000">
                          <a:effectLst/>
                        </a:rPr>
                        <a:t>2015-2020</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latin typeface="Times New Roman"/>
                        <a:ea typeface="Times New Roman"/>
                      </a:endParaRPr>
                    </a:p>
                  </a:txBody>
                  <a:tcPr marL="56139" marR="56139" marT="7797" marB="0"/>
                </a:tc>
                <a:tc>
                  <a:txBody>
                    <a:bodyPr/>
                    <a:lstStyle/>
                    <a:p>
                      <a:pPr>
                        <a:lnSpc>
                          <a:spcPct val="150000"/>
                        </a:lnSpc>
                        <a:spcAft>
                          <a:spcPts val="0"/>
                        </a:spcAft>
                      </a:pPr>
                      <a:r>
                        <a:rPr lang="en-US" sz="1000">
                          <a:effectLst/>
                        </a:rPr>
                        <a:t>NH</a:t>
                      </a:r>
                      <a:r>
                        <a:rPr lang="en-US" sz="1000" baseline="-25000">
                          <a:effectLst/>
                        </a:rPr>
                        <a:t>3</a:t>
                      </a:r>
                      <a:endParaRPr lang="en-ZA" sz="1000">
                        <a:effectLst/>
                      </a:endParaRPr>
                    </a:p>
                    <a:p>
                      <a:pPr>
                        <a:lnSpc>
                          <a:spcPct val="150000"/>
                        </a:lnSpc>
                        <a:spcAft>
                          <a:spcPts val="0"/>
                        </a:spcAft>
                      </a:pPr>
                      <a:r>
                        <a:rPr lang="en-US" sz="1000">
                          <a:effectLst/>
                        </a:rPr>
                        <a:t> </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endParaRPr>
                    </a:p>
                    <a:p>
                      <a:pPr>
                        <a:spcAft>
                          <a:spcPts val="0"/>
                        </a:spcAft>
                      </a:pPr>
                      <a:r>
                        <a:rPr lang="en-US" sz="1000">
                          <a:effectLst/>
                        </a:rPr>
                        <a:t> </a:t>
                      </a:r>
                      <a:endParaRPr lang="en-ZA" sz="1000">
                        <a:effectLst/>
                        <a:latin typeface="Times New Roman"/>
                        <a:ea typeface="Times New Roman"/>
                      </a:endParaRPr>
                    </a:p>
                  </a:txBody>
                  <a:tcPr marL="56139" marR="56139" marT="7797" marB="0"/>
                </a:tc>
                <a:tc vMerge="1">
                  <a:txBody>
                    <a:bodyPr/>
                    <a:lstStyle/>
                    <a:p>
                      <a:endParaRPr lang="en-ZA"/>
                    </a:p>
                  </a:txBody>
                  <a:tcPr/>
                </a:tc>
                <a:tc>
                  <a:txBody>
                    <a:bodyPr/>
                    <a:lstStyle/>
                    <a:p>
                      <a:pPr marL="89535"/>
                      <a:r>
                        <a:rPr lang="en-US" sz="1000">
                          <a:effectLst/>
                        </a:rPr>
                        <a:t>Granted for NH</a:t>
                      </a:r>
                      <a:r>
                        <a:rPr lang="en-US" sz="1000" baseline="-25000">
                          <a:effectLst/>
                        </a:rPr>
                        <a:t>3</a:t>
                      </a:r>
                      <a:r>
                        <a:rPr lang="en-US" sz="1000">
                          <a:effectLst/>
                        </a:rPr>
                        <a:t> with a limit of 900mg/Nm</a:t>
                      </a:r>
                      <a:r>
                        <a:rPr lang="en-US" sz="1000" baseline="30000">
                          <a:effectLst/>
                        </a:rPr>
                        <a:t>3</a:t>
                      </a:r>
                      <a:r>
                        <a:rPr lang="en-US" sz="1000">
                          <a:effectLst/>
                        </a:rPr>
                        <a:t> for the period 24 April 2017 to 30 March 2020</a:t>
                      </a:r>
                      <a:endParaRPr lang="en-ZA" sz="1000">
                        <a:effectLst/>
                      </a:endParaRPr>
                    </a:p>
                    <a:p>
                      <a:pPr marL="89535"/>
                      <a:r>
                        <a:rPr lang="en-US" sz="1000">
                          <a:effectLst/>
                        </a:rPr>
                        <a:t> </a:t>
                      </a:r>
                      <a:endParaRPr lang="en-ZA" sz="1000">
                        <a:effectLst/>
                        <a:latin typeface="Times New Roman"/>
                      </a:endParaRPr>
                    </a:p>
                  </a:txBody>
                  <a:tcPr marL="0" marR="0" marT="0" marB="0"/>
                </a:tc>
              </a:tr>
              <a:tr h="58893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spcAft>
                          <a:spcPts val="0"/>
                        </a:spcAft>
                      </a:pPr>
                      <a:r>
                        <a:rPr lang="en-US" sz="1000" dirty="0">
                          <a:effectLst/>
                        </a:rPr>
                        <a:t>PM</a:t>
                      </a:r>
                      <a:endParaRPr lang="en-ZA" sz="1000" dirty="0">
                        <a:effectLst/>
                        <a:latin typeface="Times New Roman"/>
                        <a:ea typeface="Times New Roman"/>
                      </a:endParaRPr>
                    </a:p>
                  </a:txBody>
                  <a:tcPr marL="56139" marR="56139" marT="7797" marB="0"/>
                </a:tc>
                <a:tc vMerge="1">
                  <a:txBody>
                    <a:bodyPr/>
                    <a:lstStyle/>
                    <a:p>
                      <a:endParaRPr lang="en-ZA"/>
                    </a:p>
                  </a:txBody>
                  <a:tcPr/>
                </a:tc>
                <a:tc>
                  <a:txBody>
                    <a:bodyPr/>
                    <a:lstStyle/>
                    <a:p>
                      <a:pPr marL="89535"/>
                      <a:r>
                        <a:rPr lang="en-US" sz="1000" dirty="0">
                          <a:effectLst/>
                        </a:rPr>
                        <a:t>Granted for PM with a limit of 1900mg/Nm</a:t>
                      </a:r>
                      <a:r>
                        <a:rPr lang="en-US" sz="1000" baseline="30000" dirty="0">
                          <a:effectLst/>
                        </a:rPr>
                        <a:t>3</a:t>
                      </a:r>
                      <a:r>
                        <a:rPr lang="en-US" sz="1000" dirty="0">
                          <a:effectLst/>
                        </a:rPr>
                        <a:t> for the period 24 April 2017 to 30 March 2020</a:t>
                      </a:r>
                      <a:endParaRPr lang="en-ZA" sz="1000" dirty="0">
                        <a:effectLst/>
                        <a:latin typeface="Times New Roman"/>
                      </a:endParaRPr>
                    </a:p>
                  </a:txBody>
                  <a:tcPr marL="0" marR="0" marT="0" marB="0"/>
                </a:tc>
              </a:tr>
            </a:tbl>
          </a:graphicData>
        </a:graphic>
      </p:graphicFrame>
    </p:spTree>
    <p:extLst>
      <p:ext uri="{BB962C8B-B14F-4D97-AF65-F5344CB8AC3E}">
        <p14:creationId xmlns:p14="http://schemas.microsoft.com/office/powerpoint/2010/main" xmlns="" val="24376935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33400" y="0"/>
            <a:ext cx="8000999" cy="532263"/>
          </a:xfrm>
        </p:spPr>
        <p:txBody>
          <a:bodyPr>
            <a:normAutofit/>
          </a:bodyPr>
          <a:lstStyle/>
          <a:p>
            <a:r>
              <a:rPr lang="en-ZA" sz="2800" b="1" dirty="0" err="1" smtClean="0">
                <a:solidFill>
                  <a:schemeClr val="bg1"/>
                </a:solidFill>
              </a:rPr>
              <a:t>Vanchem</a:t>
            </a:r>
            <a:r>
              <a:rPr lang="en-ZA" sz="2800" b="1" dirty="0" smtClean="0">
                <a:solidFill>
                  <a:schemeClr val="bg1"/>
                </a:solidFill>
              </a:rPr>
              <a:t> Vanadium, Nkangala DM</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870799707"/>
              </p:ext>
            </p:extLst>
          </p:nvPr>
        </p:nvGraphicFramePr>
        <p:xfrm>
          <a:off x="171450" y="895350"/>
          <a:ext cx="8724899" cy="5715000"/>
        </p:xfrm>
        <a:graphic>
          <a:graphicData uri="http://schemas.openxmlformats.org/drawingml/2006/table">
            <a:tbl>
              <a:tblPr firstRow="1" firstCol="1" bandRow="1">
                <a:tableStyleId>{69CF1AB2-1976-4502-BF36-3FF5EA218861}</a:tableStyleId>
              </a:tblPr>
              <a:tblGrid>
                <a:gridCol w="1346120"/>
                <a:gridCol w="1062582"/>
                <a:gridCol w="676127"/>
                <a:gridCol w="4097021"/>
                <a:gridCol w="1543049"/>
              </a:tblGrid>
              <a:tr h="677080">
                <a:tc>
                  <a:txBody>
                    <a:bodyPr/>
                    <a:lstStyle/>
                    <a:p>
                      <a:pPr>
                        <a:spcAft>
                          <a:spcPts val="0"/>
                        </a:spcAft>
                      </a:pPr>
                      <a:r>
                        <a:rPr lang="en-US" sz="1400" dirty="0">
                          <a:effectLst/>
                        </a:rPr>
                        <a:t>Category</a:t>
                      </a:r>
                      <a:endParaRPr lang="en-ZA" sz="1400" dirty="0">
                        <a:effectLst/>
                        <a:latin typeface="Times New Roman"/>
                        <a:ea typeface="Times New Roman"/>
                      </a:endParaRPr>
                    </a:p>
                  </a:txBody>
                  <a:tcPr marL="59648" marR="59648" marT="8859" marB="0"/>
                </a:tc>
                <a:tc>
                  <a:txBody>
                    <a:bodyPr/>
                    <a:lstStyle/>
                    <a:p>
                      <a:pPr>
                        <a:spcAft>
                          <a:spcPts val="0"/>
                        </a:spcAft>
                      </a:pPr>
                      <a:r>
                        <a:rPr lang="en-US" sz="1400" dirty="0">
                          <a:effectLst/>
                        </a:rPr>
                        <a:t>Postponement Period Sought</a:t>
                      </a:r>
                      <a:endParaRPr lang="en-ZA" sz="1400" dirty="0">
                        <a:effectLst/>
                        <a:latin typeface="Times New Roman"/>
                        <a:ea typeface="Times New Roman"/>
                      </a:endParaRPr>
                    </a:p>
                  </a:txBody>
                  <a:tcPr marL="59648" marR="59648" marT="8859" marB="0"/>
                </a:tc>
                <a:tc>
                  <a:txBody>
                    <a:bodyPr/>
                    <a:lstStyle/>
                    <a:p>
                      <a:pPr algn="ctr">
                        <a:spcAft>
                          <a:spcPts val="0"/>
                        </a:spcAft>
                      </a:pPr>
                      <a:r>
                        <a:rPr lang="en-US" sz="1400">
                          <a:effectLst/>
                        </a:rPr>
                        <a:t>Pollutant</a:t>
                      </a:r>
                      <a:endParaRPr lang="en-ZA" sz="1400">
                        <a:effectLst/>
                        <a:latin typeface="Times New Roman"/>
                        <a:ea typeface="Times New Roman"/>
                      </a:endParaRPr>
                    </a:p>
                  </a:txBody>
                  <a:tcPr marL="0" marR="0" marT="0" marB="0" anchor="ctr"/>
                </a:tc>
                <a:tc>
                  <a:txBody>
                    <a:bodyPr/>
                    <a:lstStyle/>
                    <a:p>
                      <a:pPr algn="ctr">
                        <a:spcAft>
                          <a:spcPts val="0"/>
                        </a:spcAft>
                      </a:pPr>
                      <a:r>
                        <a:rPr lang="en-US" sz="1400">
                          <a:effectLst/>
                        </a:rPr>
                        <a:t>Justification &amp; Reasons for Postponement Application</a:t>
                      </a:r>
                      <a:endParaRPr lang="en-ZA" sz="1400">
                        <a:effectLst/>
                        <a:latin typeface="Times New Roman"/>
                        <a:ea typeface="Times New Roman"/>
                      </a:endParaRPr>
                    </a:p>
                  </a:txBody>
                  <a:tcPr marL="0" marR="0" marT="0" marB="0" anchor="ctr"/>
                </a:tc>
                <a:tc>
                  <a:txBody>
                    <a:bodyPr/>
                    <a:lstStyle/>
                    <a:p>
                      <a:pPr algn="ctr">
                        <a:spcAft>
                          <a:spcPts val="0"/>
                        </a:spcAft>
                      </a:pPr>
                      <a:r>
                        <a:rPr lang="en-US" sz="1400">
                          <a:effectLst/>
                        </a:rPr>
                        <a:t>Decision</a:t>
                      </a:r>
                      <a:endParaRPr lang="en-ZA" sz="1400">
                        <a:effectLst/>
                        <a:latin typeface="Times New Roman"/>
                        <a:ea typeface="Times New Roman"/>
                      </a:endParaRPr>
                    </a:p>
                  </a:txBody>
                  <a:tcPr marL="0" marR="0" marT="0" marB="0"/>
                </a:tc>
              </a:tr>
              <a:tr h="5037920">
                <a:tc>
                  <a:txBody>
                    <a:bodyPr/>
                    <a:lstStyle/>
                    <a:p>
                      <a:pPr>
                        <a:spcAft>
                          <a:spcPts val="0"/>
                        </a:spcAft>
                      </a:pPr>
                      <a:r>
                        <a:rPr lang="en-US" sz="1400">
                          <a:effectLst/>
                        </a:rPr>
                        <a:t>Subcategory 4.18: Vanadium Ore Processing</a:t>
                      </a:r>
                      <a:endParaRPr lang="en-ZA" sz="1400">
                        <a:effectLst/>
                        <a:latin typeface="Times New Roman"/>
                        <a:ea typeface="Times New Roman"/>
                      </a:endParaRPr>
                    </a:p>
                  </a:txBody>
                  <a:tcPr marL="63782" marR="63782" marT="8859" marB="0"/>
                </a:tc>
                <a:tc>
                  <a:txBody>
                    <a:bodyPr/>
                    <a:lstStyle/>
                    <a:p>
                      <a:pPr>
                        <a:spcAft>
                          <a:spcPts val="0"/>
                        </a:spcAft>
                      </a:pPr>
                      <a:r>
                        <a:rPr lang="en-US" sz="1400">
                          <a:effectLst/>
                        </a:rPr>
                        <a:t>2015-2020</a:t>
                      </a:r>
                      <a:endParaRPr lang="en-ZA" sz="1400">
                        <a:effectLst/>
                        <a:latin typeface="Times New Roman"/>
                        <a:ea typeface="Times New Roman"/>
                      </a:endParaRPr>
                    </a:p>
                  </a:txBody>
                  <a:tcPr marL="63782" marR="63782" marT="8859" marB="0"/>
                </a:tc>
                <a:tc>
                  <a:txBody>
                    <a:bodyPr/>
                    <a:lstStyle/>
                    <a:p>
                      <a:pPr>
                        <a:spcAft>
                          <a:spcPts val="0"/>
                        </a:spcAft>
                      </a:pPr>
                      <a:r>
                        <a:rPr lang="en-US" sz="1400">
                          <a:effectLst/>
                        </a:rPr>
                        <a:t>SO</a:t>
                      </a:r>
                      <a:r>
                        <a:rPr lang="en-US" sz="1400" baseline="-25000">
                          <a:effectLst/>
                        </a:rPr>
                        <a:t>2</a:t>
                      </a:r>
                      <a:endParaRPr lang="en-ZA" sz="1400">
                        <a:effectLst/>
                        <a:latin typeface="Times New Roman"/>
                        <a:ea typeface="Times New Roman"/>
                      </a:endParaRPr>
                    </a:p>
                  </a:txBody>
                  <a:tcPr marL="63782" marR="63782" marT="8859" marB="0"/>
                </a:tc>
                <a:tc>
                  <a:txBody>
                    <a:bodyPr/>
                    <a:lstStyle/>
                    <a:p>
                      <a:pPr marL="183515" marR="86360" algn="just">
                        <a:spcAft>
                          <a:spcPts val="0"/>
                        </a:spcAft>
                      </a:pPr>
                      <a:r>
                        <a:rPr lang="en-US" sz="1400">
                          <a:effectLst/>
                        </a:rPr>
                        <a:t>Direct financial implications - The CAPEX costs to build and operate (OPEX costs) the proposed SO</a:t>
                      </a:r>
                      <a:r>
                        <a:rPr lang="en-US" sz="1400" baseline="-25000">
                          <a:effectLst/>
                        </a:rPr>
                        <a:t>2</a:t>
                      </a:r>
                      <a:r>
                        <a:rPr lang="en-US" sz="1400">
                          <a:effectLst/>
                        </a:rPr>
                        <a:t> abatement systems will cause an increase in operating costs which is significant and will definitely lead to higher operating costs. Any additional costs on VVP will place even more pressure on the business concerns and thus time is needed to find mutually acceptable solutions.</a:t>
                      </a:r>
                      <a:endParaRPr lang="en-ZA" sz="1400">
                        <a:effectLst/>
                      </a:endParaRPr>
                    </a:p>
                    <a:p>
                      <a:pPr marL="183515" marR="86360" algn="just">
                        <a:spcAft>
                          <a:spcPts val="0"/>
                        </a:spcAft>
                      </a:pPr>
                      <a:r>
                        <a:rPr lang="en-US" sz="1400">
                          <a:effectLst/>
                        </a:rPr>
                        <a:t>Raw material and waste implication - Raw materials will have to be imported from outside the southern Africa Region, which in turn will remove the market from local suppliers causing secondary negative economic impact. Additionally the process envisaged will produce gypsum not suitable for the regular markets and thus disposal will be the only viable option.</a:t>
                      </a:r>
                      <a:endParaRPr lang="en-ZA" sz="1400">
                        <a:effectLst/>
                      </a:endParaRPr>
                    </a:p>
                    <a:p>
                      <a:pPr marL="183515" marR="86360" algn="just">
                        <a:spcAft>
                          <a:spcPts val="0"/>
                        </a:spcAft>
                      </a:pPr>
                      <a:r>
                        <a:rPr lang="en-US" sz="1400">
                          <a:effectLst/>
                        </a:rPr>
                        <a:t>Time needed to investigate alternative options - Kiln 1 was modified and fitted with pilot plant abatement equipment to test the various options. Unfortunately limited success was achieved and more investigations are required before proper conclusions can be made.</a:t>
                      </a:r>
                      <a:endParaRPr lang="en-ZA" sz="1400">
                        <a:effectLst/>
                        <a:latin typeface="Times New Roman"/>
                      </a:endParaRPr>
                    </a:p>
                  </a:txBody>
                  <a:tcPr marL="0" marR="0" marT="0" marB="0"/>
                </a:tc>
                <a:tc>
                  <a:txBody>
                    <a:bodyPr/>
                    <a:lstStyle/>
                    <a:p>
                      <a:r>
                        <a:rPr lang="en-US" sz="1400" dirty="0">
                          <a:effectLst/>
                        </a:rPr>
                        <a:t>Granted for SO</a:t>
                      </a:r>
                      <a:r>
                        <a:rPr lang="en-US" sz="1400" baseline="-25000" dirty="0">
                          <a:effectLst/>
                        </a:rPr>
                        <a:t>2</a:t>
                      </a:r>
                      <a:r>
                        <a:rPr lang="en-US" sz="1400" dirty="0">
                          <a:effectLst/>
                        </a:rPr>
                        <a:t> from 31 May 2017 to 31 March 2022, with a limit of 22331mg/Nm3</a:t>
                      </a:r>
                      <a:endParaRPr lang="en-ZA" sz="1400" dirty="0">
                        <a:effectLst/>
                        <a:latin typeface="Times New Roman"/>
                      </a:endParaRPr>
                    </a:p>
                  </a:txBody>
                  <a:tcPr marL="0" marR="0" marT="0" marB="0"/>
                </a:tc>
              </a:tr>
            </a:tbl>
          </a:graphicData>
        </a:graphic>
      </p:graphicFrame>
    </p:spTree>
    <p:extLst>
      <p:ext uri="{BB962C8B-B14F-4D97-AF65-F5344CB8AC3E}">
        <p14:creationId xmlns:p14="http://schemas.microsoft.com/office/powerpoint/2010/main" xmlns="" val="1632804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33400" y="0"/>
            <a:ext cx="8000999" cy="532263"/>
          </a:xfrm>
        </p:spPr>
        <p:txBody>
          <a:bodyPr>
            <a:normAutofit/>
          </a:bodyPr>
          <a:lstStyle/>
          <a:p>
            <a:r>
              <a:rPr lang="en-ZA" sz="2800" b="1" dirty="0" smtClean="0">
                <a:solidFill>
                  <a:schemeClr val="bg1"/>
                </a:solidFill>
              </a:rPr>
              <a:t>Illovo Sugar, iLembe  DM</a:t>
            </a:r>
            <a:endParaRPr lang="en-ZA" sz="28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816138608"/>
              </p:ext>
            </p:extLst>
          </p:nvPr>
        </p:nvGraphicFramePr>
        <p:xfrm>
          <a:off x="95250" y="723900"/>
          <a:ext cx="8896349" cy="5810250"/>
        </p:xfrm>
        <a:graphic>
          <a:graphicData uri="http://schemas.openxmlformats.org/drawingml/2006/table">
            <a:tbl>
              <a:tblPr firstRow="1" firstCol="1" bandRow="1">
                <a:tableStyleId>{69CF1AB2-1976-4502-BF36-3FF5EA218861}</a:tableStyleId>
              </a:tblPr>
              <a:tblGrid>
                <a:gridCol w="1257300"/>
                <a:gridCol w="977031"/>
                <a:gridCol w="985119"/>
                <a:gridCol w="3275184"/>
                <a:gridCol w="2401715"/>
              </a:tblGrid>
              <a:tr h="907076">
                <a:tc>
                  <a:txBody>
                    <a:bodyPr/>
                    <a:lstStyle/>
                    <a:p>
                      <a:pPr>
                        <a:spcAft>
                          <a:spcPts val="0"/>
                        </a:spcAft>
                      </a:pPr>
                      <a:r>
                        <a:rPr lang="en-US" sz="1600" dirty="0">
                          <a:effectLst/>
                        </a:rPr>
                        <a:t>Category</a:t>
                      </a:r>
                      <a:endParaRPr lang="en-ZA" sz="1600" dirty="0">
                        <a:effectLst/>
                        <a:latin typeface="Times New Roman"/>
                        <a:ea typeface="Times New Roman"/>
                      </a:endParaRPr>
                    </a:p>
                  </a:txBody>
                  <a:tcPr marL="59635" marR="59635" marT="8857" marB="0"/>
                </a:tc>
                <a:tc>
                  <a:txBody>
                    <a:bodyPr/>
                    <a:lstStyle/>
                    <a:p>
                      <a:pPr>
                        <a:spcAft>
                          <a:spcPts val="0"/>
                        </a:spcAft>
                      </a:pPr>
                      <a:r>
                        <a:rPr lang="en-US" sz="1600" dirty="0" smtClean="0">
                          <a:effectLst/>
                        </a:rPr>
                        <a:t>Period </a:t>
                      </a:r>
                      <a:r>
                        <a:rPr lang="en-US" sz="1600" dirty="0">
                          <a:effectLst/>
                        </a:rPr>
                        <a:t>Sought</a:t>
                      </a:r>
                      <a:endParaRPr lang="en-ZA" sz="1600" dirty="0">
                        <a:effectLst/>
                        <a:latin typeface="Times New Roman"/>
                        <a:ea typeface="Times New Roman"/>
                      </a:endParaRPr>
                    </a:p>
                  </a:txBody>
                  <a:tcPr marL="59635" marR="59635" marT="8857" marB="0"/>
                </a:tc>
                <a:tc>
                  <a:txBody>
                    <a:bodyPr/>
                    <a:lstStyle/>
                    <a:p>
                      <a:pPr>
                        <a:spcAft>
                          <a:spcPts val="0"/>
                        </a:spcAft>
                      </a:pPr>
                      <a:r>
                        <a:rPr lang="en-US" sz="1600" dirty="0">
                          <a:effectLst/>
                        </a:rPr>
                        <a:t>Pollutant</a:t>
                      </a:r>
                      <a:endParaRPr lang="en-ZA" sz="1600" dirty="0">
                        <a:effectLst/>
                        <a:latin typeface="Times New Roman"/>
                        <a:ea typeface="Times New Roman"/>
                      </a:endParaRPr>
                    </a:p>
                  </a:txBody>
                  <a:tcPr marL="0" marR="0" marT="0" marB="0"/>
                </a:tc>
                <a:tc>
                  <a:txBody>
                    <a:bodyPr/>
                    <a:lstStyle/>
                    <a:p>
                      <a:pPr algn="ctr">
                        <a:spcAft>
                          <a:spcPts val="0"/>
                        </a:spcAft>
                      </a:pPr>
                      <a:r>
                        <a:rPr lang="en-US" sz="1600" dirty="0">
                          <a:effectLst/>
                        </a:rPr>
                        <a:t>Justification &amp; Reasons for Postponement Application</a:t>
                      </a:r>
                      <a:endParaRPr lang="en-ZA" sz="1600" dirty="0">
                        <a:effectLst/>
                        <a:latin typeface="Times New Roman"/>
                        <a:ea typeface="Times New Roman"/>
                      </a:endParaRPr>
                    </a:p>
                  </a:txBody>
                  <a:tcPr marL="0" marR="0" marT="0" marB="0"/>
                </a:tc>
                <a:tc>
                  <a:txBody>
                    <a:bodyPr/>
                    <a:lstStyle/>
                    <a:p>
                      <a:pPr algn="ctr">
                        <a:spcAft>
                          <a:spcPts val="0"/>
                        </a:spcAft>
                      </a:pPr>
                      <a:r>
                        <a:rPr lang="en-US" sz="1600">
                          <a:effectLst/>
                        </a:rPr>
                        <a:t>Decision</a:t>
                      </a:r>
                      <a:endParaRPr lang="en-ZA" sz="1600">
                        <a:effectLst/>
                        <a:latin typeface="Times New Roman"/>
                        <a:ea typeface="Times New Roman"/>
                      </a:endParaRPr>
                    </a:p>
                  </a:txBody>
                  <a:tcPr marL="0" marR="0" marT="0" marB="0"/>
                </a:tc>
              </a:tr>
              <a:tr h="4903174">
                <a:tc>
                  <a:txBody>
                    <a:bodyPr/>
                    <a:lstStyle/>
                    <a:p>
                      <a:pPr>
                        <a:spcAft>
                          <a:spcPts val="0"/>
                        </a:spcAft>
                      </a:pPr>
                      <a:r>
                        <a:rPr lang="en-US" sz="1600" dirty="0" smtClean="0">
                          <a:effectLst/>
                        </a:rPr>
                        <a:t>Subcategory </a:t>
                      </a:r>
                      <a:r>
                        <a:rPr lang="en-US" sz="1600" dirty="0">
                          <a:effectLst/>
                        </a:rPr>
                        <a:t>1.1: Solid Fuel Combustion Installations</a:t>
                      </a:r>
                      <a:endParaRPr lang="en-ZA" sz="1600" dirty="0">
                        <a:effectLst/>
                        <a:latin typeface="Times New Roman"/>
                        <a:ea typeface="Times New Roman"/>
                      </a:endParaRPr>
                    </a:p>
                  </a:txBody>
                  <a:tcPr marL="63768" marR="63768" marT="8857" marB="0"/>
                </a:tc>
                <a:tc>
                  <a:txBody>
                    <a:bodyPr/>
                    <a:lstStyle/>
                    <a:p>
                      <a:pPr>
                        <a:spcAft>
                          <a:spcPts val="0"/>
                        </a:spcAft>
                      </a:pPr>
                      <a:r>
                        <a:rPr lang="en-US" sz="1600">
                          <a:effectLst/>
                        </a:rPr>
                        <a:t>2015-2020</a:t>
                      </a:r>
                      <a:endParaRPr lang="en-ZA" sz="1600">
                        <a:effectLst/>
                        <a:latin typeface="Times New Roman"/>
                        <a:ea typeface="Times New Roman"/>
                      </a:endParaRPr>
                    </a:p>
                  </a:txBody>
                  <a:tcPr marL="63768" marR="63768" marT="8857" marB="0"/>
                </a:tc>
                <a:tc>
                  <a:txBody>
                    <a:bodyPr/>
                    <a:lstStyle/>
                    <a:p>
                      <a:pPr hangingPunct="0">
                        <a:spcAft>
                          <a:spcPts val="0"/>
                        </a:spcAft>
                      </a:pPr>
                      <a:r>
                        <a:rPr lang="en-US" sz="1600" kern="1200" dirty="0">
                          <a:effectLst/>
                        </a:rPr>
                        <a:t>PM</a:t>
                      </a:r>
                      <a:endParaRPr lang="en-ZA" sz="1600" dirty="0">
                        <a:effectLst/>
                        <a:latin typeface="Times New Roman"/>
                        <a:ea typeface="Times New Roman"/>
                      </a:endParaRPr>
                    </a:p>
                  </a:txBody>
                  <a:tcPr marL="63768" marR="63768" marT="8857" marB="0"/>
                </a:tc>
                <a:tc>
                  <a:txBody>
                    <a:bodyPr/>
                    <a:lstStyle/>
                    <a:p>
                      <a:pPr marL="126365" marR="86995" algn="just">
                        <a:spcAft>
                          <a:spcPts val="0"/>
                        </a:spcAft>
                      </a:pPr>
                      <a:r>
                        <a:rPr lang="en-US" sz="1600">
                          <a:effectLst/>
                        </a:rPr>
                        <a:t>Gledhow has been working on innovative emission and fossil-fuel carbon reduction plans over the last few years. These include the renewable energy power project, the plant optimisation programme, the abatement equipment installation programme and the transformation of the Mill to not only reduce emissions with the boiler upgrade programme but to also contribute to cleaner energy by feeding excess renewable energy to the National Grid. In order for Gledhow to implement these projects and programmes effectively, adequate time is required to reach this functional goal and the emission targets.</a:t>
                      </a:r>
                      <a:endParaRPr lang="en-ZA" sz="1600">
                        <a:effectLst/>
                        <a:latin typeface="Times New Roman"/>
                      </a:endParaRPr>
                    </a:p>
                  </a:txBody>
                  <a:tcPr marL="0" marR="0" marT="0" marB="0"/>
                </a:tc>
                <a:tc>
                  <a:txBody>
                    <a:bodyPr/>
                    <a:lstStyle/>
                    <a:p>
                      <a:pPr marL="182880" marR="122555" algn="just">
                        <a:spcAft>
                          <a:spcPts val="0"/>
                        </a:spcAft>
                      </a:pPr>
                      <a:r>
                        <a:rPr lang="en-US" sz="1600" dirty="0">
                          <a:effectLst/>
                        </a:rPr>
                        <a:t>Granted for PM with a limit of 1600mg/Nm3 for the period 23 March 2017 to 01 November 2019, thereafter compliance with 100mg/Nm3 is applicable. A compliance of 50mg/Nm3 is applicable from 01 April 2020.</a:t>
                      </a:r>
                      <a:endParaRPr lang="en-ZA" sz="1600" dirty="0">
                        <a:effectLst/>
                        <a:latin typeface="Times New Roman"/>
                      </a:endParaRPr>
                    </a:p>
                  </a:txBody>
                  <a:tcPr marL="0" marR="0" marT="0" marB="0"/>
                </a:tc>
              </a:tr>
            </a:tbl>
          </a:graphicData>
        </a:graphic>
      </p:graphicFrame>
    </p:spTree>
    <p:extLst>
      <p:ext uri="{BB962C8B-B14F-4D97-AF65-F5344CB8AC3E}">
        <p14:creationId xmlns:p14="http://schemas.microsoft.com/office/powerpoint/2010/main" xmlns="" val="3708107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33400" y="0"/>
            <a:ext cx="8000999" cy="532263"/>
          </a:xfrm>
        </p:spPr>
        <p:txBody>
          <a:bodyPr>
            <a:normAutofit/>
          </a:bodyPr>
          <a:lstStyle/>
          <a:p>
            <a:r>
              <a:rPr lang="en-ZA" sz="2800" b="1" dirty="0" smtClean="0">
                <a:solidFill>
                  <a:schemeClr val="bg1"/>
                </a:solidFill>
              </a:rPr>
              <a:t>Illovo Sugar, </a:t>
            </a:r>
            <a:r>
              <a:rPr lang="en-ZA" sz="2800" b="1" dirty="0" err="1" smtClean="0">
                <a:solidFill>
                  <a:schemeClr val="bg1"/>
                </a:solidFill>
              </a:rPr>
              <a:t>Umgungundlovu</a:t>
            </a:r>
            <a:r>
              <a:rPr lang="en-ZA" sz="2800" b="1" dirty="0" smtClean="0">
                <a:solidFill>
                  <a:schemeClr val="bg1"/>
                </a:solidFill>
              </a:rPr>
              <a:t>  DM</a:t>
            </a:r>
            <a:endParaRPr lang="en-ZA" sz="28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292906090"/>
              </p:ext>
            </p:extLst>
          </p:nvPr>
        </p:nvGraphicFramePr>
        <p:xfrm>
          <a:off x="95250" y="723900"/>
          <a:ext cx="8896349" cy="5810250"/>
        </p:xfrm>
        <a:graphic>
          <a:graphicData uri="http://schemas.openxmlformats.org/drawingml/2006/table">
            <a:tbl>
              <a:tblPr firstRow="1" firstCol="1" bandRow="1">
                <a:tableStyleId>{69CF1AB2-1976-4502-BF36-3FF5EA218861}</a:tableStyleId>
              </a:tblPr>
              <a:tblGrid>
                <a:gridCol w="1257300"/>
                <a:gridCol w="977031"/>
                <a:gridCol w="985119"/>
                <a:gridCol w="3275184"/>
                <a:gridCol w="2401715"/>
              </a:tblGrid>
              <a:tr h="907076">
                <a:tc>
                  <a:txBody>
                    <a:bodyPr/>
                    <a:lstStyle/>
                    <a:p>
                      <a:pPr>
                        <a:spcAft>
                          <a:spcPts val="0"/>
                        </a:spcAft>
                      </a:pPr>
                      <a:r>
                        <a:rPr lang="en-US" sz="1600" dirty="0">
                          <a:effectLst/>
                          <a:latin typeface="+mn-lt"/>
                        </a:rPr>
                        <a:t>Category</a:t>
                      </a:r>
                      <a:endParaRPr lang="en-ZA" sz="1600" dirty="0">
                        <a:effectLst/>
                        <a:latin typeface="+mn-lt"/>
                        <a:ea typeface="Times New Roman"/>
                      </a:endParaRPr>
                    </a:p>
                  </a:txBody>
                  <a:tcPr marL="59635" marR="59635" marT="8857" marB="0"/>
                </a:tc>
                <a:tc>
                  <a:txBody>
                    <a:bodyPr/>
                    <a:lstStyle/>
                    <a:p>
                      <a:pPr>
                        <a:spcAft>
                          <a:spcPts val="0"/>
                        </a:spcAft>
                      </a:pPr>
                      <a:r>
                        <a:rPr lang="en-US" sz="1600" dirty="0" smtClean="0">
                          <a:effectLst/>
                          <a:latin typeface="+mn-lt"/>
                        </a:rPr>
                        <a:t>Period </a:t>
                      </a:r>
                      <a:r>
                        <a:rPr lang="en-US" sz="1600" dirty="0">
                          <a:effectLst/>
                          <a:latin typeface="+mn-lt"/>
                        </a:rPr>
                        <a:t>Sought</a:t>
                      </a:r>
                      <a:endParaRPr lang="en-ZA" sz="1600" dirty="0">
                        <a:effectLst/>
                        <a:latin typeface="+mn-lt"/>
                        <a:ea typeface="Times New Roman"/>
                      </a:endParaRPr>
                    </a:p>
                  </a:txBody>
                  <a:tcPr marL="59635" marR="59635" marT="8857" marB="0"/>
                </a:tc>
                <a:tc>
                  <a:txBody>
                    <a:bodyPr/>
                    <a:lstStyle/>
                    <a:p>
                      <a:pPr>
                        <a:spcAft>
                          <a:spcPts val="0"/>
                        </a:spcAft>
                      </a:pPr>
                      <a:r>
                        <a:rPr lang="en-US" sz="1600" dirty="0">
                          <a:effectLst/>
                          <a:latin typeface="+mn-lt"/>
                        </a:rPr>
                        <a:t>Pollutant</a:t>
                      </a:r>
                      <a:endParaRPr lang="en-ZA" sz="1600" dirty="0">
                        <a:effectLst/>
                        <a:latin typeface="+mn-lt"/>
                        <a:ea typeface="Times New Roman"/>
                      </a:endParaRPr>
                    </a:p>
                  </a:txBody>
                  <a:tcPr marL="0" marR="0" marT="0" marB="0"/>
                </a:tc>
                <a:tc>
                  <a:txBody>
                    <a:bodyPr/>
                    <a:lstStyle/>
                    <a:p>
                      <a:pPr algn="ctr">
                        <a:spcAft>
                          <a:spcPts val="0"/>
                        </a:spcAft>
                      </a:pPr>
                      <a:r>
                        <a:rPr lang="en-US" sz="1600" dirty="0">
                          <a:effectLst/>
                          <a:latin typeface="+mn-lt"/>
                        </a:rPr>
                        <a:t>Justification &amp; Reasons for Postponement Application</a:t>
                      </a:r>
                      <a:endParaRPr lang="en-ZA" sz="1600" dirty="0">
                        <a:effectLst/>
                        <a:latin typeface="+mn-lt"/>
                        <a:ea typeface="Times New Roman"/>
                      </a:endParaRPr>
                    </a:p>
                  </a:txBody>
                  <a:tcPr marL="0" marR="0" marT="0" marB="0"/>
                </a:tc>
                <a:tc>
                  <a:txBody>
                    <a:bodyPr/>
                    <a:lstStyle/>
                    <a:p>
                      <a:pPr algn="ctr">
                        <a:spcAft>
                          <a:spcPts val="0"/>
                        </a:spcAft>
                      </a:pPr>
                      <a:r>
                        <a:rPr lang="en-US" sz="1600">
                          <a:effectLst/>
                          <a:latin typeface="+mn-lt"/>
                        </a:rPr>
                        <a:t>Decision</a:t>
                      </a:r>
                      <a:endParaRPr lang="en-ZA" sz="1600">
                        <a:effectLst/>
                        <a:latin typeface="+mn-lt"/>
                        <a:ea typeface="Times New Roman"/>
                      </a:endParaRPr>
                    </a:p>
                  </a:txBody>
                  <a:tcPr marL="0" marR="0" marT="0" marB="0"/>
                </a:tc>
              </a:tr>
              <a:tr h="4903174">
                <a:tc>
                  <a:txBody>
                    <a:bodyPr/>
                    <a:lstStyle/>
                    <a:p>
                      <a:pPr>
                        <a:spcAft>
                          <a:spcPts val="0"/>
                        </a:spcAft>
                      </a:pPr>
                      <a:r>
                        <a:rPr lang="en-US" sz="1600" b="1" dirty="0" smtClean="0">
                          <a:effectLst/>
                          <a:latin typeface="+mn-lt"/>
                          <a:ea typeface="Times New Roman"/>
                          <a:cs typeface="Arial"/>
                        </a:rPr>
                        <a:t>Sub-Category 1.1:</a:t>
                      </a:r>
                      <a:r>
                        <a:rPr lang="en-US" sz="1600" dirty="0" smtClean="0">
                          <a:effectLst/>
                          <a:latin typeface="+mn-lt"/>
                          <a:ea typeface="Times New Roman"/>
                        </a:rPr>
                        <a:t> </a:t>
                      </a:r>
                      <a:r>
                        <a:rPr lang="en-US" sz="1600" dirty="0" smtClean="0">
                          <a:effectLst/>
                          <a:latin typeface="+mn-lt"/>
                          <a:ea typeface="Times New Roman"/>
                          <a:cs typeface="Arial"/>
                        </a:rPr>
                        <a:t>Solid Fuel</a:t>
                      </a:r>
                      <a:r>
                        <a:rPr lang="en-US" sz="1600" dirty="0" smtClean="0">
                          <a:effectLst/>
                          <a:latin typeface="+mn-lt"/>
                          <a:ea typeface="Times New Roman"/>
                        </a:rPr>
                        <a:t> </a:t>
                      </a:r>
                      <a:r>
                        <a:rPr lang="en-US" sz="1600" dirty="0" smtClean="0">
                          <a:effectLst/>
                          <a:latin typeface="+mn-lt"/>
                          <a:ea typeface="Times New Roman"/>
                          <a:cs typeface="Arial"/>
                        </a:rPr>
                        <a:t>Combustion Installations</a:t>
                      </a:r>
                      <a:endParaRPr lang="en-ZA" sz="1600" dirty="0" smtClean="0">
                        <a:effectLst/>
                        <a:latin typeface="+mn-lt"/>
                        <a:ea typeface="Times New Roman"/>
                      </a:endParaRPr>
                    </a:p>
                    <a:p>
                      <a:pPr hangingPunct="0">
                        <a:spcAft>
                          <a:spcPts val="0"/>
                        </a:spcAft>
                      </a:pPr>
                      <a:r>
                        <a:rPr lang="en-US" sz="1600" dirty="0" smtClean="0">
                          <a:effectLst/>
                          <a:latin typeface="+mn-lt"/>
                          <a:ea typeface="Times New Roman"/>
                          <a:cs typeface="Arial"/>
                        </a:rPr>
                        <a:t> </a:t>
                      </a:r>
                      <a:endParaRPr lang="en-ZA" sz="1600" dirty="0" smtClean="0">
                        <a:effectLst/>
                        <a:latin typeface="+mn-lt"/>
                        <a:ea typeface="Times New Roman"/>
                      </a:endParaRPr>
                    </a:p>
                    <a:p>
                      <a:pPr hangingPunct="0">
                        <a:spcAft>
                          <a:spcPts val="0"/>
                        </a:spcAft>
                      </a:pPr>
                      <a:r>
                        <a:rPr lang="en-US" sz="1600" b="1" dirty="0" smtClean="0">
                          <a:effectLst/>
                          <a:latin typeface="+mn-lt"/>
                          <a:ea typeface="Times New Roman"/>
                          <a:cs typeface="Arial"/>
                        </a:rPr>
                        <a:t>Sub-Category 1.3:</a:t>
                      </a:r>
                      <a:endParaRPr lang="en-ZA" sz="1600" dirty="0" smtClean="0">
                        <a:effectLst/>
                        <a:latin typeface="+mn-lt"/>
                        <a:ea typeface="Times New Roman"/>
                      </a:endParaRPr>
                    </a:p>
                    <a:p>
                      <a:pPr hangingPunct="0">
                        <a:spcAft>
                          <a:spcPts val="0"/>
                        </a:spcAft>
                      </a:pPr>
                      <a:r>
                        <a:rPr lang="en-US" sz="1600" dirty="0" smtClean="0">
                          <a:effectLst/>
                          <a:latin typeface="+mn-lt"/>
                          <a:ea typeface="Times New Roman"/>
                          <a:cs typeface="Arial"/>
                        </a:rPr>
                        <a:t>Solid Biomass</a:t>
                      </a:r>
                      <a:endParaRPr lang="en-ZA" sz="1600" dirty="0" smtClean="0">
                        <a:effectLst/>
                        <a:latin typeface="+mn-lt"/>
                        <a:ea typeface="Times New Roman"/>
                      </a:endParaRPr>
                    </a:p>
                    <a:p>
                      <a:r>
                        <a:rPr lang="en-US" sz="1600" dirty="0" smtClean="0">
                          <a:effectLst/>
                          <a:latin typeface="+mn-lt"/>
                          <a:ea typeface="Times New Roman"/>
                          <a:cs typeface="Arial"/>
                        </a:rPr>
                        <a:t>Combustion Installations</a:t>
                      </a:r>
                      <a:endParaRPr lang="en-ZA" sz="1600" dirty="0">
                        <a:effectLst/>
                        <a:latin typeface="+mn-lt"/>
                        <a:ea typeface="Times New Roman"/>
                      </a:endParaRPr>
                    </a:p>
                  </a:txBody>
                  <a:tcPr marL="63768" marR="63768" marT="8857" marB="0"/>
                </a:tc>
                <a:tc>
                  <a:txBody>
                    <a:bodyPr/>
                    <a:lstStyle/>
                    <a:p>
                      <a:pPr>
                        <a:spcAft>
                          <a:spcPts val="0"/>
                        </a:spcAft>
                      </a:pPr>
                      <a:r>
                        <a:rPr lang="en-US" sz="1600">
                          <a:effectLst/>
                          <a:latin typeface="+mn-lt"/>
                        </a:rPr>
                        <a:t>2015-2020</a:t>
                      </a:r>
                      <a:endParaRPr lang="en-ZA" sz="1600">
                        <a:effectLst/>
                        <a:latin typeface="+mn-lt"/>
                        <a:ea typeface="Times New Roman"/>
                      </a:endParaRPr>
                    </a:p>
                  </a:txBody>
                  <a:tcPr marL="63768" marR="63768" marT="8857" marB="0"/>
                </a:tc>
                <a:tc>
                  <a:txBody>
                    <a:bodyPr/>
                    <a:lstStyle/>
                    <a:p>
                      <a:pPr hangingPunct="0">
                        <a:spcAft>
                          <a:spcPts val="0"/>
                        </a:spcAft>
                      </a:pPr>
                      <a:r>
                        <a:rPr lang="en-US" sz="1600" kern="1200" dirty="0">
                          <a:effectLst/>
                          <a:latin typeface="+mn-lt"/>
                        </a:rPr>
                        <a:t>PM</a:t>
                      </a:r>
                      <a:endParaRPr lang="en-ZA" sz="1600" dirty="0">
                        <a:effectLst/>
                        <a:latin typeface="+mn-lt"/>
                        <a:ea typeface="Times New Roman"/>
                      </a:endParaRPr>
                    </a:p>
                  </a:txBody>
                  <a:tcPr marL="63768" marR="63768" marT="8857" marB="0"/>
                </a:tc>
                <a:tc>
                  <a:txBody>
                    <a:bodyPr/>
                    <a:lstStyle/>
                    <a:p>
                      <a:pPr marL="126365" marR="86995" algn="just">
                        <a:spcAft>
                          <a:spcPts val="0"/>
                        </a:spcAft>
                      </a:pPr>
                      <a:r>
                        <a:rPr lang="en-ZA" sz="1600" dirty="0" err="1" smtClean="0">
                          <a:effectLst/>
                          <a:latin typeface="+mn-lt"/>
                          <a:ea typeface="Times New Roman"/>
                          <a:cs typeface="Times New Roman"/>
                        </a:rPr>
                        <a:t>Noodsberg</a:t>
                      </a:r>
                      <a:r>
                        <a:rPr lang="en-ZA" sz="1600" dirty="0" smtClean="0">
                          <a:effectLst/>
                          <a:latin typeface="+mn-lt"/>
                          <a:ea typeface="Times New Roman"/>
                          <a:cs typeface="Times New Roman"/>
                        </a:rPr>
                        <a:t> capital plan allows for the installation of a scrubbing system between 2016 and 2019. The ash sluicing system and ash removal system is being reviewed to establish the best technology for abatement equipment. The intention is to incorporate the factory process effluent stream into the scrubbing system to reduce effluent plant loading and assist with water usage which is currently a challenge as most boreholes have dried up. The postponement of timeframes hereby being applied for is to provide the necessary time within which to make structural, operational and functionally changes at the mill to align to the MES.</a:t>
                      </a:r>
                      <a:endParaRPr lang="en-ZA" sz="1600" dirty="0">
                        <a:effectLst/>
                        <a:latin typeface="+mn-lt"/>
                      </a:endParaRPr>
                    </a:p>
                  </a:txBody>
                  <a:tcPr marL="0" marR="0" marT="0" marB="0"/>
                </a:tc>
                <a:tc>
                  <a:txBody>
                    <a:bodyPr/>
                    <a:lstStyle/>
                    <a:p>
                      <a:pPr marL="182880" marR="122555" algn="just">
                        <a:spcAft>
                          <a:spcPts val="0"/>
                        </a:spcAft>
                      </a:pPr>
                      <a:r>
                        <a:rPr lang="en-US" sz="1600" dirty="0" smtClean="0">
                          <a:effectLst/>
                          <a:latin typeface="+mn-lt"/>
                          <a:ea typeface="Times New Roman"/>
                          <a:cs typeface="Arial"/>
                        </a:rPr>
                        <a:t>Granted for PM with a limit of 3000mg/Nm</a:t>
                      </a:r>
                      <a:r>
                        <a:rPr lang="en-US" sz="1600" baseline="30000" dirty="0" smtClean="0">
                          <a:effectLst/>
                          <a:latin typeface="+mn-lt"/>
                          <a:ea typeface="Times New Roman"/>
                          <a:cs typeface="Arial"/>
                        </a:rPr>
                        <a:t>3</a:t>
                      </a:r>
                      <a:r>
                        <a:rPr lang="en-US" sz="1600" dirty="0" smtClean="0">
                          <a:effectLst/>
                          <a:latin typeface="+mn-lt"/>
                          <a:ea typeface="Times New Roman"/>
                          <a:cs typeface="Arial"/>
                        </a:rPr>
                        <a:t> for the period 23 March 2017 to 28 February 2020, thereafter compliance with 100mg/Nm</a:t>
                      </a:r>
                      <a:r>
                        <a:rPr lang="en-US" sz="1600" baseline="30000" dirty="0" smtClean="0">
                          <a:effectLst/>
                          <a:latin typeface="+mn-lt"/>
                          <a:ea typeface="Times New Roman"/>
                          <a:cs typeface="Arial"/>
                        </a:rPr>
                        <a:t>3</a:t>
                      </a:r>
                      <a:r>
                        <a:rPr lang="en-US" sz="1600" dirty="0" smtClean="0">
                          <a:effectLst/>
                          <a:latin typeface="+mn-lt"/>
                          <a:ea typeface="Times New Roman"/>
                          <a:cs typeface="Arial"/>
                        </a:rPr>
                        <a:t> is applicable. A compliance of 50mg/Nm</a:t>
                      </a:r>
                      <a:r>
                        <a:rPr lang="en-US" sz="1600" baseline="30000" dirty="0" smtClean="0">
                          <a:effectLst/>
                          <a:latin typeface="+mn-lt"/>
                          <a:ea typeface="Times New Roman"/>
                          <a:cs typeface="Arial"/>
                        </a:rPr>
                        <a:t>3</a:t>
                      </a:r>
                      <a:r>
                        <a:rPr lang="en-US" sz="1600" dirty="0" smtClean="0">
                          <a:effectLst/>
                          <a:latin typeface="+mn-lt"/>
                          <a:ea typeface="Times New Roman"/>
                          <a:cs typeface="Arial"/>
                        </a:rPr>
                        <a:t> is applicable from 01 April 2020.</a:t>
                      </a:r>
                      <a:endParaRPr lang="en-ZA" sz="1600" dirty="0">
                        <a:effectLst/>
                        <a:latin typeface="+mn-lt"/>
                      </a:endParaRPr>
                    </a:p>
                  </a:txBody>
                  <a:tcPr marL="0" marR="0" marT="0" marB="0"/>
                </a:tc>
              </a:tr>
            </a:tbl>
          </a:graphicData>
        </a:graphic>
      </p:graphicFrame>
    </p:spTree>
    <p:extLst>
      <p:ext uri="{BB962C8B-B14F-4D97-AF65-F5344CB8AC3E}">
        <p14:creationId xmlns:p14="http://schemas.microsoft.com/office/powerpoint/2010/main" xmlns="" val="42277247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33400" y="0"/>
            <a:ext cx="8000999" cy="532263"/>
          </a:xfrm>
        </p:spPr>
        <p:txBody>
          <a:bodyPr>
            <a:normAutofit/>
          </a:bodyPr>
          <a:lstStyle/>
          <a:p>
            <a:r>
              <a:rPr lang="en-ZA" sz="2800" b="1" dirty="0" smtClean="0">
                <a:solidFill>
                  <a:schemeClr val="bg1"/>
                </a:solidFill>
              </a:rPr>
              <a:t>Illovo Sugar, </a:t>
            </a:r>
            <a:r>
              <a:rPr lang="en-ZA" sz="2800" b="1" dirty="0" err="1" smtClean="0">
                <a:solidFill>
                  <a:schemeClr val="bg1"/>
                </a:solidFill>
              </a:rPr>
              <a:t>Ugu</a:t>
            </a:r>
            <a:r>
              <a:rPr lang="en-ZA" sz="2800" b="1" dirty="0" smtClean="0">
                <a:solidFill>
                  <a:schemeClr val="bg1"/>
                </a:solidFill>
              </a:rPr>
              <a:t> DM</a:t>
            </a:r>
            <a:endParaRPr lang="en-ZA" sz="28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006934263"/>
              </p:ext>
            </p:extLst>
          </p:nvPr>
        </p:nvGraphicFramePr>
        <p:xfrm>
          <a:off x="95250" y="723900"/>
          <a:ext cx="8896349" cy="6027716"/>
        </p:xfrm>
        <a:graphic>
          <a:graphicData uri="http://schemas.openxmlformats.org/drawingml/2006/table">
            <a:tbl>
              <a:tblPr firstRow="1" firstCol="1" bandRow="1">
                <a:tableStyleId>{69CF1AB2-1976-4502-BF36-3FF5EA218861}</a:tableStyleId>
              </a:tblPr>
              <a:tblGrid>
                <a:gridCol w="1257300"/>
                <a:gridCol w="977031"/>
                <a:gridCol w="985119"/>
                <a:gridCol w="3275184"/>
                <a:gridCol w="2401715"/>
              </a:tblGrid>
              <a:tr h="907076">
                <a:tc>
                  <a:txBody>
                    <a:bodyPr/>
                    <a:lstStyle/>
                    <a:p>
                      <a:pPr>
                        <a:spcAft>
                          <a:spcPts val="0"/>
                        </a:spcAft>
                      </a:pPr>
                      <a:r>
                        <a:rPr lang="en-US" sz="1600" dirty="0">
                          <a:effectLst/>
                          <a:latin typeface="+mn-lt"/>
                        </a:rPr>
                        <a:t>Category</a:t>
                      </a:r>
                      <a:endParaRPr lang="en-ZA" sz="1600" dirty="0">
                        <a:effectLst/>
                        <a:latin typeface="+mn-lt"/>
                        <a:ea typeface="Times New Roman"/>
                      </a:endParaRPr>
                    </a:p>
                  </a:txBody>
                  <a:tcPr marL="59635" marR="59635" marT="8857" marB="0"/>
                </a:tc>
                <a:tc>
                  <a:txBody>
                    <a:bodyPr/>
                    <a:lstStyle/>
                    <a:p>
                      <a:pPr>
                        <a:spcAft>
                          <a:spcPts val="0"/>
                        </a:spcAft>
                      </a:pPr>
                      <a:r>
                        <a:rPr lang="en-US" sz="1600" dirty="0" smtClean="0">
                          <a:effectLst/>
                          <a:latin typeface="+mn-lt"/>
                        </a:rPr>
                        <a:t>Period </a:t>
                      </a:r>
                      <a:r>
                        <a:rPr lang="en-US" sz="1600" dirty="0">
                          <a:effectLst/>
                          <a:latin typeface="+mn-lt"/>
                        </a:rPr>
                        <a:t>Sought</a:t>
                      </a:r>
                      <a:endParaRPr lang="en-ZA" sz="1600" dirty="0">
                        <a:effectLst/>
                        <a:latin typeface="+mn-lt"/>
                        <a:ea typeface="Times New Roman"/>
                      </a:endParaRPr>
                    </a:p>
                  </a:txBody>
                  <a:tcPr marL="59635" marR="59635" marT="8857" marB="0"/>
                </a:tc>
                <a:tc>
                  <a:txBody>
                    <a:bodyPr/>
                    <a:lstStyle/>
                    <a:p>
                      <a:pPr>
                        <a:spcAft>
                          <a:spcPts val="0"/>
                        </a:spcAft>
                      </a:pPr>
                      <a:r>
                        <a:rPr lang="en-US" sz="1600" dirty="0">
                          <a:effectLst/>
                          <a:latin typeface="+mn-lt"/>
                        </a:rPr>
                        <a:t>Pollutant</a:t>
                      </a:r>
                      <a:endParaRPr lang="en-ZA" sz="1600" dirty="0">
                        <a:effectLst/>
                        <a:latin typeface="+mn-lt"/>
                        <a:ea typeface="Times New Roman"/>
                      </a:endParaRPr>
                    </a:p>
                  </a:txBody>
                  <a:tcPr marL="0" marR="0" marT="0" marB="0"/>
                </a:tc>
                <a:tc>
                  <a:txBody>
                    <a:bodyPr/>
                    <a:lstStyle/>
                    <a:p>
                      <a:pPr algn="ctr">
                        <a:spcAft>
                          <a:spcPts val="0"/>
                        </a:spcAft>
                      </a:pPr>
                      <a:r>
                        <a:rPr lang="en-US" sz="1600" dirty="0">
                          <a:effectLst/>
                          <a:latin typeface="+mn-lt"/>
                        </a:rPr>
                        <a:t>Justification &amp; Reasons for Postponement Application</a:t>
                      </a:r>
                      <a:endParaRPr lang="en-ZA" sz="1600" dirty="0">
                        <a:effectLst/>
                        <a:latin typeface="+mn-lt"/>
                        <a:ea typeface="Times New Roman"/>
                      </a:endParaRPr>
                    </a:p>
                  </a:txBody>
                  <a:tcPr marL="0" marR="0" marT="0" marB="0"/>
                </a:tc>
                <a:tc>
                  <a:txBody>
                    <a:bodyPr/>
                    <a:lstStyle/>
                    <a:p>
                      <a:pPr algn="ctr">
                        <a:spcAft>
                          <a:spcPts val="0"/>
                        </a:spcAft>
                      </a:pPr>
                      <a:r>
                        <a:rPr lang="en-US" sz="1600">
                          <a:effectLst/>
                          <a:latin typeface="+mn-lt"/>
                        </a:rPr>
                        <a:t>Decision</a:t>
                      </a:r>
                      <a:endParaRPr lang="en-ZA" sz="1600">
                        <a:effectLst/>
                        <a:latin typeface="+mn-lt"/>
                        <a:ea typeface="Times New Roman"/>
                      </a:endParaRPr>
                    </a:p>
                  </a:txBody>
                  <a:tcPr marL="0" marR="0" marT="0" marB="0"/>
                </a:tc>
              </a:tr>
              <a:tr h="4903174">
                <a:tc>
                  <a:txBody>
                    <a:bodyPr/>
                    <a:lstStyle/>
                    <a:p>
                      <a:pPr>
                        <a:spcAft>
                          <a:spcPts val="0"/>
                        </a:spcAft>
                      </a:pPr>
                      <a:r>
                        <a:rPr lang="en-US" sz="1600" b="1" dirty="0" smtClean="0">
                          <a:effectLst/>
                          <a:latin typeface="+mn-lt"/>
                          <a:ea typeface="Times New Roman"/>
                          <a:cs typeface="Arial"/>
                        </a:rPr>
                        <a:t>Sub-Category 1.1:</a:t>
                      </a:r>
                      <a:r>
                        <a:rPr lang="en-US" sz="1600" dirty="0" smtClean="0">
                          <a:effectLst/>
                          <a:latin typeface="+mn-lt"/>
                          <a:ea typeface="Times New Roman"/>
                        </a:rPr>
                        <a:t> </a:t>
                      </a:r>
                      <a:r>
                        <a:rPr lang="en-US" sz="1600" dirty="0" smtClean="0">
                          <a:effectLst/>
                          <a:latin typeface="+mn-lt"/>
                          <a:ea typeface="Times New Roman"/>
                          <a:cs typeface="Arial"/>
                        </a:rPr>
                        <a:t>Solid Fuel</a:t>
                      </a:r>
                      <a:r>
                        <a:rPr lang="en-US" sz="1600" dirty="0" smtClean="0">
                          <a:effectLst/>
                          <a:latin typeface="+mn-lt"/>
                          <a:ea typeface="Times New Roman"/>
                        </a:rPr>
                        <a:t> </a:t>
                      </a:r>
                      <a:r>
                        <a:rPr lang="en-US" sz="1600" dirty="0" smtClean="0">
                          <a:effectLst/>
                          <a:latin typeface="+mn-lt"/>
                          <a:ea typeface="Times New Roman"/>
                          <a:cs typeface="Arial"/>
                        </a:rPr>
                        <a:t>Combustion Installations</a:t>
                      </a:r>
                      <a:endParaRPr lang="en-ZA" sz="1600" dirty="0" smtClean="0">
                        <a:effectLst/>
                        <a:latin typeface="+mn-lt"/>
                        <a:ea typeface="Times New Roman"/>
                      </a:endParaRPr>
                    </a:p>
                    <a:p>
                      <a:pPr hangingPunct="0">
                        <a:spcAft>
                          <a:spcPts val="0"/>
                        </a:spcAft>
                      </a:pPr>
                      <a:r>
                        <a:rPr lang="en-US" sz="1600" dirty="0" smtClean="0">
                          <a:effectLst/>
                          <a:latin typeface="+mn-lt"/>
                          <a:ea typeface="Times New Roman"/>
                          <a:cs typeface="Arial"/>
                        </a:rPr>
                        <a:t> </a:t>
                      </a:r>
                      <a:endParaRPr lang="en-ZA" sz="1600" dirty="0" smtClean="0">
                        <a:effectLst/>
                        <a:latin typeface="+mn-lt"/>
                        <a:ea typeface="Times New Roman"/>
                      </a:endParaRPr>
                    </a:p>
                    <a:p>
                      <a:pPr hangingPunct="0">
                        <a:spcAft>
                          <a:spcPts val="0"/>
                        </a:spcAft>
                      </a:pPr>
                      <a:r>
                        <a:rPr lang="en-US" sz="1600" b="1" dirty="0" smtClean="0">
                          <a:effectLst/>
                          <a:latin typeface="+mn-lt"/>
                          <a:ea typeface="Times New Roman"/>
                          <a:cs typeface="Arial"/>
                        </a:rPr>
                        <a:t>Sub-Category 1.3:</a:t>
                      </a:r>
                      <a:endParaRPr lang="en-ZA" sz="1600" dirty="0" smtClean="0">
                        <a:effectLst/>
                        <a:latin typeface="+mn-lt"/>
                        <a:ea typeface="Times New Roman"/>
                      </a:endParaRPr>
                    </a:p>
                    <a:p>
                      <a:pPr hangingPunct="0">
                        <a:spcAft>
                          <a:spcPts val="0"/>
                        </a:spcAft>
                      </a:pPr>
                      <a:r>
                        <a:rPr lang="en-US" sz="1600" dirty="0" smtClean="0">
                          <a:effectLst/>
                          <a:latin typeface="+mn-lt"/>
                          <a:ea typeface="Times New Roman"/>
                          <a:cs typeface="Arial"/>
                        </a:rPr>
                        <a:t>Solid Biomass</a:t>
                      </a:r>
                      <a:endParaRPr lang="en-ZA" sz="1600" dirty="0" smtClean="0">
                        <a:effectLst/>
                        <a:latin typeface="+mn-lt"/>
                        <a:ea typeface="Times New Roman"/>
                      </a:endParaRPr>
                    </a:p>
                    <a:p>
                      <a:r>
                        <a:rPr lang="en-US" sz="1600" dirty="0" smtClean="0">
                          <a:effectLst/>
                          <a:latin typeface="+mn-lt"/>
                          <a:ea typeface="Times New Roman"/>
                          <a:cs typeface="Arial"/>
                        </a:rPr>
                        <a:t>Combustion Installations</a:t>
                      </a:r>
                      <a:endParaRPr lang="en-ZA" sz="1600" dirty="0">
                        <a:effectLst/>
                        <a:latin typeface="+mn-lt"/>
                        <a:ea typeface="Times New Roman"/>
                      </a:endParaRPr>
                    </a:p>
                  </a:txBody>
                  <a:tcPr marL="63768" marR="63768" marT="8857" marB="0"/>
                </a:tc>
                <a:tc>
                  <a:txBody>
                    <a:bodyPr/>
                    <a:lstStyle/>
                    <a:p>
                      <a:pPr>
                        <a:spcAft>
                          <a:spcPts val="0"/>
                        </a:spcAft>
                      </a:pPr>
                      <a:r>
                        <a:rPr lang="en-US" sz="1600">
                          <a:effectLst/>
                          <a:latin typeface="+mn-lt"/>
                        </a:rPr>
                        <a:t>2015-2020</a:t>
                      </a:r>
                      <a:endParaRPr lang="en-ZA" sz="1600">
                        <a:effectLst/>
                        <a:latin typeface="+mn-lt"/>
                        <a:ea typeface="Times New Roman"/>
                      </a:endParaRPr>
                    </a:p>
                  </a:txBody>
                  <a:tcPr marL="63768" marR="63768" marT="8857" marB="0"/>
                </a:tc>
                <a:tc>
                  <a:txBody>
                    <a:bodyPr/>
                    <a:lstStyle/>
                    <a:p>
                      <a:pPr hangingPunct="0">
                        <a:spcAft>
                          <a:spcPts val="0"/>
                        </a:spcAft>
                      </a:pPr>
                      <a:r>
                        <a:rPr lang="en-US" sz="1600" kern="1200" dirty="0">
                          <a:effectLst/>
                          <a:latin typeface="+mn-lt"/>
                        </a:rPr>
                        <a:t>PM</a:t>
                      </a:r>
                      <a:endParaRPr lang="en-ZA" sz="1600" dirty="0">
                        <a:effectLst/>
                        <a:latin typeface="+mn-lt"/>
                        <a:ea typeface="Times New Roman"/>
                      </a:endParaRPr>
                    </a:p>
                  </a:txBody>
                  <a:tcPr marL="63768" marR="63768" marT="8857" marB="0"/>
                </a:tc>
                <a:tc>
                  <a:txBody>
                    <a:bodyPr/>
                    <a:lstStyle/>
                    <a:p>
                      <a:pPr marL="93345" marR="176530" algn="just">
                        <a:spcAft>
                          <a:spcPts val="0"/>
                        </a:spcAft>
                      </a:pPr>
                      <a:r>
                        <a:rPr lang="en-ZA" sz="1600" dirty="0" smtClean="0">
                          <a:effectLst/>
                          <a:latin typeface="+mn-lt"/>
                        </a:rPr>
                        <a:t>The </a:t>
                      </a:r>
                      <a:r>
                        <a:rPr lang="en-ZA" sz="1600" dirty="0" err="1" smtClean="0">
                          <a:effectLst/>
                          <a:latin typeface="+mn-lt"/>
                        </a:rPr>
                        <a:t>Sezela</a:t>
                      </a:r>
                      <a:r>
                        <a:rPr lang="en-ZA" sz="1600" dirty="0" smtClean="0">
                          <a:effectLst/>
                          <a:latin typeface="+mn-lt"/>
                        </a:rPr>
                        <a:t> Sugar Mill is required by AEL conditions to undertake emission testing annually and report the results to the designated Licensing Authority. The monitoring data between 2013 and 2015 reflects that particulate matter (PM) failed compliance on boiler 2 and 3.</a:t>
                      </a:r>
                    </a:p>
                    <a:p>
                      <a:r>
                        <a:rPr lang="en-ZA" sz="1600" dirty="0" smtClean="0">
                          <a:effectLst/>
                          <a:latin typeface="+mn-lt"/>
                          <a:ea typeface="Times New Roman"/>
                          <a:cs typeface="Times New Roman"/>
                        </a:rPr>
                        <a:t>While adhering to emission compliance and standards in operations, the Mill is unable to meet the timeframes within which to comply with the MES. The postponement of timeframes hereby being applied for is to provide the necessary time within which to make structural, operational and functionally changes at the mill to align to the MES.</a:t>
                      </a:r>
                      <a:endParaRPr lang="en-ZA" sz="1600" dirty="0">
                        <a:effectLst/>
                        <a:latin typeface="+mn-lt"/>
                      </a:endParaRPr>
                    </a:p>
                  </a:txBody>
                  <a:tcPr marL="0" marR="0" marT="0" marB="0"/>
                </a:tc>
                <a:tc>
                  <a:txBody>
                    <a:bodyPr/>
                    <a:lstStyle/>
                    <a:p>
                      <a:pPr marL="182880" marR="122555" algn="just">
                        <a:spcAft>
                          <a:spcPts val="0"/>
                        </a:spcAft>
                      </a:pPr>
                      <a:r>
                        <a:rPr lang="en-US" sz="1600" dirty="0" smtClean="0">
                          <a:effectLst/>
                          <a:latin typeface="+mn-lt"/>
                          <a:ea typeface="Times New Roman"/>
                          <a:cs typeface="Arial"/>
                        </a:rPr>
                        <a:t>Granted for PM with a limit of 300mg/Nm</a:t>
                      </a:r>
                      <a:r>
                        <a:rPr lang="en-US" sz="1600" baseline="30000" dirty="0" smtClean="0">
                          <a:effectLst/>
                          <a:latin typeface="+mn-lt"/>
                          <a:ea typeface="Times New Roman"/>
                          <a:cs typeface="Arial"/>
                        </a:rPr>
                        <a:t>3</a:t>
                      </a:r>
                      <a:r>
                        <a:rPr lang="en-US" sz="1600" dirty="0" smtClean="0">
                          <a:effectLst/>
                          <a:latin typeface="+mn-lt"/>
                          <a:ea typeface="Times New Roman"/>
                          <a:cs typeface="Arial"/>
                        </a:rPr>
                        <a:t> for the period 23 March 2017 to 21 December 2019, thereafter compliance with 100mg/Nm</a:t>
                      </a:r>
                      <a:r>
                        <a:rPr lang="en-US" sz="1600" baseline="30000" dirty="0" smtClean="0">
                          <a:effectLst/>
                          <a:latin typeface="+mn-lt"/>
                          <a:ea typeface="Times New Roman"/>
                          <a:cs typeface="Arial"/>
                        </a:rPr>
                        <a:t>3</a:t>
                      </a:r>
                      <a:r>
                        <a:rPr lang="en-US" sz="1600" dirty="0" smtClean="0">
                          <a:effectLst/>
                          <a:latin typeface="+mn-lt"/>
                          <a:ea typeface="Times New Roman"/>
                          <a:cs typeface="Arial"/>
                        </a:rPr>
                        <a:t> is applicable. A compliance of 50mg/Nm</a:t>
                      </a:r>
                      <a:r>
                        <a:rPr lang="en-US" sz="1600" baseline="30000" dirty="0" smtClean="0">
                          <a:effectLst/>
                          <a:latin typeface="+mn-lt"/>
                          <a:ea typeface="Times New Roman"/>
                          <a:cs typeface="Arial"/>
                        </a:rPr>
                        <a:t>3</a:t>
                      </a:r>
                      <a:r>
                        <a:rPr lang="en-US" sz="1600" dirty="0" smtClean="0">
                          <a:effectLst/>
                          <a:latin typeface="+mn-lt"/>
                          <a:ea typeface="Times New Roman"/>
                          <a:cs typeface="Arial"/>
                        </a:rPr>
                        <a:t> is applicable from 01 April 2020.Granted for PM with a limit of 3000mg/Nm</a:t>
                      </a:r>
                      <a:r>
                        <a:rPr lang="en-US" sz="1600" baseline="30000" dirty="0" smtClean="0">
                          <a:effectLst/>
                          <a:latin typeface="+mn-lt"/>
                          <a:ea typeface="Times New Roman"/>
                          <a:cs typeface="Arial"/>
                        </a:rPr>
                        <a:t>3</a:t>
                      </a:r>
                      <a:r>
                        <a:rPr lang="en-US" sz="1600" dirty="0" smtClean="0">
                          <a:effectLst/>
                          <a:latin typeface="+mn-lt"/>
                          <a:ea typeface="Times New Roman"/>
                          <a:cs typeface="Arial"/>
                        </a:rPr>
                        <a:t> for the period 23 March 2017 to 28 February 2020, thereafter compliance with 100mg/Nm</a:t>
                      </a:r>
                      <a:r>
                        <a:rPr lang="en-US" sz="1600" baseline="30000" dirty="0" smtClean="0">
                          <a:effectLst/>
                          <a:latin typeface="+mn-lt"/>
                          <a:ea typeface="Times New Roman"/>
                          <a:cs typeface="Arial"/>
                        </a:rPr>
                        <a:t>3</a:t>
                      </a:r>
                      <a:r>
                        <a:rPr lang="en-US" sz="1600" dirty="0" smtClean="0">
                          <a:effectLst/>
                          <a:latin typeface="+mn-lt"/>
                          <a:ea typeface="Times New Roman"/>
                          <a:cs typeface="Arial"/>
                        </a:rPr>
                        <a:t> is applicable. A compliance of 50mg/Nm</a:t>
                      </a:r>
                      <a:r>
                        <a:rPr lang="en-US" sz="1600" baseline="30000" dirty="0" smtClean="0">
                          <a:effectLst/>
                          <a:latin typeface="+mn-lt"/>
                          <a:ea typeface="Times New Roman"/>
                          <a:cs typeface="Arial"/>
                        </a:rPr>
                        <a:t>3</a:t>
                      </a:r>
                      <a:r>
                        <a:rPr lang="en-US" sz="1600" dirty="0" smtClean="0">
                          <a:effectLst/>
                          <a:latin typeface="+mn-lt"/>
                          <a:ea typeface="Times New Roman"/>
                          <a:cs typeface="Arial"/>
                        </a:rPr>
                        <a:t> is applicable from 01 April 2020.</a:t>
                      </a:r>
                      <a:endParaRPr lang="en-ZA" sz="1600" dirty="0">
                        <a:effectLst/>
                        <a:latin typeface="+mn-lt"/>
                      </a:endParaRPr>
                    </a:p>
                  </a:txBody>
                  <a:tcPr marL="0" marR="0" marT="0" marB="0"/>
                </a:tc>
              </a:tr>
            </a:tbl>
          </a:graphicData>
        </a:graphic>
      </p:graphicFrame>
    </p:spTree>
    <p:extLst>
      <p:ext uri="{BB962C8B-B14F-4D97-AF65-F5344CB8AC3E}">
        <p14:creationId xmlns:p14="http://schemas.microsoft.com/office/powerpoint/2010/main" xmlns="" val="19665902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33400" y="0"/>
            <a:ext cx="8000999" cy="532263"/>
          </a:xfrm>
        </p:spPr>
        <p:txBody>
          <a:bodyPr>
            <a:normAutofit/>
          </a:bodyPr>
          <a:lstStyle/>
          <a:p>
            <a:r>
              <a:rPr lang="en-ZA" sz="2800" b="1" dirty="0" smtClean="0">
                <a:solidFill>
                  <a:schemeClr val="bg1"/>
                </a:solidFill>
              </a:rPr>
              <a:t>Sasol Synfuels, </a:t>
            </a:r>
            <a:r>
              <a:rPr lang="en-ZA" sz="2800" b="1" dirty="0" err="1" smtClean="0">
                <a:solidFill>
                  <a:schemeClr val="bg1"/>
                </a:solidFill>
              </a:rPr>
              <a:t>Gert</a:t>
            </a:r>
            <a:r>
              <a:rPr lang="en-ZA" sz="2800" b="1" dirty="0" smtClean="0">
                <a:solidFill>
                  <a:schemeClr val="bg1"/>
                </a:solidFill>
              </a:rPr>
              <a:t> </a:t>
            </a:r>
            <a:r>
              <a:rPr lang="en-ZA" sz="2800" b="1" dirty="0" err="1" smtClean="0">
                <a:solidFill>
                  <a:schemeClr val="bg1"/>
                </a:solidFill>
              </a:rPr>
              <a:t>Sibande</a:t>
            </a:r>
            <a:r>
              <a:rPr lang="en-ZA" sz="2800" b="1" dirty="0" smtClean="0">
                <a:solidFill>
                  <a:schemeClr val="bg1"/>
                </a:solidFill>
              </a:rPr>
              <a:t> DM</a:t>
            </a:r>
            <a:endParaRPr lang="en-ZA" sz="28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629444422"/>
              </p:ext>
            </p:extLst>
          </p:nvPr>
        </p:nvGraphicFramePr>
        <p:xfrm>
          <a:off x="95250" y="723900"/>
          <a:ext cx="8896349" cy="5810250"/>
        </p:xfrm>
        <a:graphic>
          <a:graphicData uri="http://schemas.openxmlformats.org/drawingml/2006/table">
            <a:tbl>
              <a:tblPr firstRow="1" firstCol="1" bandRow="1">
                <a:tableStyleId>{69CF1AB2-1976-4502-BF36-3FF5EA218861}</a:tableStyleId>
              </a:tblPr>
              <a:tblGrid>
                <a:gridCol w="1257300"/>
                <a:gridCol w="977031"/>
                <a:gridCol w="985119"/>
                <a:gridCol w="3275184"/>
                <a:gridCol w="2401715"/>
              </a:tblGrid>
              <a:tr h="907076">
                <a:tc>
                  <a:txBody>
                    <a:bodyPr/>
                    <a:lstStyle/>
                    <a:p>
                      <a:pPr>
                        <a:spcAft>
                          <a:spcPts val="0"/>
                        </a:spcAft>
                      </a:pPr>
                      <a:r>
                        <a:rPr lang="en-US" sz="1600" dirty="0">
                          <a:effectLst/>
                          <a:latin typeface="+mn-lt"/>
                        </a:rPr>
                        <a:t>Category</a:t>
                      </a:r>
                      <a:endParaRPr lang="en-ZA" sz="1600" dirty="0">
                        <a:effectLst/>
                        <a:latin typeface="+mn-lt"/>
                        <a:ea typeface="Times New Roman"/>
                      </a:endParaRPr>
                    </a:p>
                  </a:txBody>
                  <a:tcPr marL="59635" marR="59635" marT="8857" marB="0"/>
                </a:tc>
                <a:tc>
                  <a:txBody>
                    <a:bodyPr/>
                    <a:lstStyle/>
                    <a:p>
                      <a:pPr>
                        <a:spcAft>
                          <a:spcPts val="0"/>
                        </a:spcAft>
                      </a:pPr>
                      <a:r>
                        <a:rPr lang="en-US" sz="1600" dirty="0" smtClean="0">
                          <a:effectLst/>
                          <a:latin typeface="+mn-lt"/>
                        </a:rPr>
                        <a:t>Period </a:t>
                      </a:r>
                      <a:r>
                        <a:rPr lang="en-US" sz="1600" dirty="0">
                          <a:effectLst/>
                          <a:latin typeface="+mn-lt"/>
                        </a:rPr>
                        <a:t>Sought</a:t>
                      </a:r>
                      <a:endParaRPr lang="en-ZA" sz="1600" dirty="0">
                        <a:effectLst/>
                        <a:latin typeface="+mn-lt"/>
                        <a:ea typeface="Times New Roman"/>
                      </a:endParaRPr>
                    </a:p>
                  </a:txBody>
                  <a:tcPr marL="59635" marR="59635" marT="8857" marB="0"/>
                </a:tc>
                <a:tc>
                  <a:txBody>
                    <a:bodyPr/>
                    <a:lstStyle/>
                    <a:p>
                      <a:pPr>
                        <a:spcAft>
                          <a:spcPts val="0"/>
                        </a:spcAft>
                      </a:pPr>
                      <a:r>
                        <a:rPr lang="en-US" sz="1600" dirty="0">
                          <a:effectLst/>
                          <a:latin typeface="+mn-lt"/>
                        </a:rPr>
                        <a:t>Pollutant</a:t>
                      </a:r>
                      <a:endParaRPr lang="en-ZA" sz="1600" dirty="0">
                        <a:effectLst/>
                        <a:latin typeface="+mn-lt"/>
                        <a:ea typeface="Times New Roman"/>
                      </a:endParaRPr>
                    </a:p>
                  </a:txBody>
                  <a:tcPr marL="0" marR="0" marT="0" marB="0"/>
                </a:tc>
                <a:tc>
                  <a:txBody>
                    <a:bodyPr/>
                    <a:lstStyle/>
                    <a:p>
                      <a:pPr algn="ctr">
                        <a:spcAft>
                          <a:spcPts val="0"/>
                        </a:spcAft>
                      </a:pPr>
                      <a:r>
                        <a:rPr lang="en-US" sz="1600" dirty="0">
                          <a:effectLst/>
                          <a:latin typeface="+mn-lt"/>
                        </a:rPr>
                        <a:t>Justification &amp; Reasons for Postponement Application</a:t>
                      </a:r>
                      <a:endParaRPr lang="en-ZA" sz="1600" dirty="0">
                        <a:effectLst/>
                        <a:latin typeface="+mn-lt"/>
                        <a:ea typeface="Times New Roman"/>
                      </a:endParaRPr>
                    </a:p>
                  </a:txBody>
                  <a:tcPr marL="0" marR="0" marT="0" marB="0"/>
                </a:tc>
                <a:tc>
                  <a:txBody>
                    <a:bodyPr/>
                    <a:lstStyle/>
                    <a:p>
                      <a:pPr algn="ctr">
                        <a:spcAft>
                          <a:spcPts val="0"/>
                        </a:spcAft>
                      </a:pPr>
                      <a:r>
                        <a:rPr lang="en-US" sz="1600">
                          <a:effectLst/>
                          <a:latin typeface="+mn-lt"/>
                        </a:rPr>
                        <a:t>Decision</a:t>
                      </a:r>
                      <a:endParaRPr lang="en-ZA" sz="1600">
                        <a:effectLst/>
                        <a:latin typeface="+mn-lt"/>
                        <a:ea typeface="Times New Roman"/>
                      </a:endParaRPr>
                    </a:p>
                  </a:txBody>
                  <a:tcPr marL="0" marR="0" marT="0" marB="0"/>
                </a:tc>
              </a:tr>
              <a:tr h="4903174">
                <a:tc>
                  <a:txBody>
                    <a:bodyPr/>
                    <a:lstStyle/>
                    <a:p>
                      <a:pPr>
                        <a:spcAft>
                          <a:spcPts val="0"/>
                        </a:spcAft>
                      </a:pPr>
                      <a:r>
                        <a:rPr lang="en-US" sz="1600" b="1" dirty="0" smtClean="0">
                          <a:effectLst/>
                          <a:latin typeface="+mn-lt"/>
                          <a:ea typeface="Times New Roman"/>
                          <a:cs typeface="Arial"/>
                        </a:rPr>
                        <a:t>Sub-Category 3.3:</a:t>
                      </a:r>
                      <a:r>
                        <a:rPr lang="en-US" sz="1600" dirty="0" smtClean="0">
                          <a:effectLst/>
                          <a:latin typeface="+mn-lt"/>
                          <a:ea typeface="Times New Roman"/>
                          <a:cs typeface="Times New Roman"/>
                        </a:rPr>
                        <a:t> </a:t>
                      </a:r>
                      <a:r>
                        <a:rPr lang="en-US" sz="1600" dirty="0" smtClean="0">
                          <a:effectLst/>
                          <a:latin typeface="+mn-lt"/>
                          <a:ea typeface="Times New Roman"/>
                          <a:cs typeface="Arial"/>
                        </a:rPr>
                        <a:t>Tar Processes</a:t>
                      </a:r>
                      <a:endParaRPr lang="en-ZA" sz="1600" dirty="0">
                        <a:effectLst/>
                        <a:latin typeface="+mn-lt"/>
                        <a:ea typeface="Times New Roman"/>
                      </a:endParaRPr>
                    </a:p>
                  </a:txBody>
                  <a:tcPr marL="63768" marR="63768" marT="8857" marB="0"/>
                </a:tc>
                <a:tc>
                  <a:txBody>
                    <a:bodyPr/>
                    <a:lstStyle/>
                    <a:p>
                      <a:pPr>
                        <a:spcAft>
                          <a:spcPts val="0"/>
                        </a:spcAft>
                      </a:pPr>
                      <a:r>
                        <a:rPr lang="en-US" sz="1600">
                          <a:effectLst/>
                          <a:latin typeface="+mn-lt"/>
                        </a:rPr>
                        <a:t>2015-2020</a:t>
                      </a:r>
                      <a:endParaRPr lang="en-ZA" sz="1600">
                        <a:effectLst/>
                        <a:latin typeface="+mn-lt"/>
                        <a:ea typeface="Times New Roman"/>
                      </a:endParaRPr>
                    </a:p>
                  </a:txBody>
                  <a:tcPr marL="63768" marR="63768" marT="8857" marB="0"/>
                </a:tc>
                <a:tc>
                  <a:txBody>
                    <a:bodyPr/>
                    <a:lstStyle/>
                    <a:p>
                      <a:pPr hangingPunct="0">
                        <a:spcAft>
                          <a:spcPts val="0"/>
                        </a:spcAft>
                      </a:pPr>
                      <a:r>
                        <a:rPr lang="en-US" sz="1600" kern="1200" dirty="0" smtClean="0">
                          <a:effectLst/>
                          <a:latin typeface="+mn-lt"/>
                          <a:ea typeface="+mn-ea"/>
                        </a:rPr>
                        <a:t>TVOC</a:t>
                      </a:r>
                      <a:endParaRPr lang="en-ZA" sz="1600" dirty="0">
                        <a:effectLst/>
                        <a:latin typeface="+mn-lt"/>
                        <a:ea typeface="Times New Roman"/>
                      </a:endParaRPr>
                    </a:p>
                  </a:txBody>
                  <a:tcPr marL="63768" marR="63768" marT="8857" marB="0"/>
                </a:tc>
                <a:tc>
                  <a:txBody>
                    <a:bodyPr/>
                    <a:lstStyle/>
                    <a:p>
                      <a:pPr marL="93345" marR="86360" algn="just">
                        <a:spcAft>
                          <a:spcPts val="0"/>
                        </a:spcAft>
                      </a:pPr>
                      <a:r>
                        <a:rPr lang="en-ZA" sz="1600" dirty="0" smtClean="0">
                          <a:effectLst/>
                          <a:latin typeface="+mn-lt"/>
                        </a:rPr>
                        <a:t>SSO previously submitted a postponement application ahead of the 1 April 2015 compliance timeframe for existing plant standards, for various sources at the </a:t>
                      </a:r>
                      <a:r>
                        <a:rPr lang="en-ZA" sz="1600" dirty="0" err="1" smtClean="0">
                          <a:effectLst/>
                          <a:latin typeface="+mn-lt"/>
                        </a:rPr>
                        <a:t>Secunda</a:t>
                      </a:r>
                      <a:r>
                        <a:rPr lang="en-ZA" sz="1600" dirty="0" smtClean="0">
                          <a:effectLst/>
                          <a:latin typeface="+mn-lt"/>
                        </a:rPr>
                        <a:t> facility (2014 Postponement Application). The postponement decision for these tanks provided an extension only until 31 March 2017.</a:t>
                      </a:r>
                    </a:p>
                    <a:p>
                      <a:r>
                        <a:rPr lang="en-ZA" sz="1600" dirty="0" smtClean="0">
                          <a:effectLst/>
                          <a:latin typeface="+mn-lt"/>
                          <a:ea typeface="Times New Roman"/>
                          <a:cs typeface="Times New Roman"/>
                        </a:rPr>
                        <a:t>The initial postponement period of two years granted for these tanks was shorter than the five year postponement period requested to ensure safe completion of the associated compliance project. Accordingly, since SSO was granted a postponement shorter than required for its compliance project execution schedule for these tanks, SSO is applying for a further postponement.</a:t>
                      </a:r>
                      <a:endParaRPr lang="en-ZA" sz="1600" dirty="0">
                        <a:effectLst/>
                        <a:latin typeface="+mn-lt"/>
                      </a:endParaRPr>
                    </a:p>
                  </a:txBody>
                  <a:tcPr marL="0" marR="0" marT="0" marB="0"/>
                </a:tc>
                <a:tc>
                  <a:txBody>
                    <a:bodyPr/>
                    <a:lstStyle/>
                    <a:p>
                      <a:pPr marL="182880" marR="122555" algn="just">
                        <a:spcAft>
                          <a:spcPts val="0"/>
                        </a:spcAft>
                      </a:pPr>
                      <a:r>
                        <a:rPr lang="en-US" sz="1800" kern="1200" dirty="0" smtClean="0">
                          <a:solidFill>
                            <a:schemeClr val="dk1"/>
                          </a:solidFill>
                          <a:effectLst/>
                          <a:latin typeface="+mn-lt"/>
                          <a:ea typeface="+mn-ea"/>
                          <a:cs typeface="+mn-cs"/>
                        </a:rPr>
                        <a:t>Granted for TVOCs from 01 April 2017 to 31 March 2020.</a:t>
                      </a:r>
                      <a:endParaRPr lang="en-ZA" sz="1600" dirty="0">
                        <a:effectLst/>
                        <a:latin typeface="+mn-lt"/>
                      </a:endParaRPr>
                    </a:p>
                  </a:txBody>
                  <a:tcPr marL="0" marR="0" marT="0" marB="0"/>
                </a:tc>
              </a:tr>
            </a:tbl>
          </a:graphicData>
        </a:graphic>
      </p:graphicFrame>
    </p:spTree>
    <p:extLst>
      <p:ext uri="{BB962C8B-B14F-4D97-AF65-F5344CB8AC3E}">
        <p14:creationId xmlns:p14="http://schemas.microsoft.com/office/powerpoint/2010/main" xmlns="" val="40595784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33400" y="0"/>
            <a:ext cx="8000999" cy="532263"/>
          </a:xfrm>
        </p:spPr>
        <p:txBody>
          <a:bodyPr>
            <a:normAutofit/>
          </a:bodyPr>
          <a:lstStyle/>
          <a:p>
            <a:r>
              <a:rPr lang="en-ZA" sz="2800" b="1" dirty="0" err="1" smtClean="0">
                <a:solidFill>
                  <a:schemeClr val="bg1"/>
                </a:solidFill>
              </a:rPr>
              <a:t>Palabora</a:t>
            </a:r>
            <a:r>
              <a:rPr lang="en-ZA" sz="2800" b="1" dirty="0" smtClean="0">
                <a:solidFill>
                  <a:schemeClr val="bg1"/>
                </a:solidFill>
              </a:rPr>
              <a:t> Copper, Mopani DM</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694260602"/>
              </p:ext>
            </p:extLst>
          </p:nvPr>
        </p:nvGraphicFramePr>
        <p:xfrm>
          <a:off x="190500" y="742954"/>
          <a:ext cx="8789728" cy="6098234"/>
        </p:xfrm>
        <a:graphic>
          <a:graphicData uri="http://schemas.openxmlformats.org/drawingml/2006/table">
            <a:tbl>
              <a:tblPr firstRow="1" firstCol="1" bandRow="1">
                <a:tableStyleId>{5C22544A-7EE6-4342-B048-85BDC9FD1C3A}</a:tableStyleId>
              </a:tblPr>
              <a:tblGrid>
                <a:gridCol w="1392640"/>
                <a:gridCol w="900753"/>
                <a:gridCol w="832513"/>
                <a:gridCol w="2756848"/>
                <a:gridCol w="2906974"/>
              </a:tblGrid>
              <a:tr h="402598">
                <a:tc>
                  <a:txBody>
                    <a:bodyPr/>
                    <a:lstStyle/>
                    <a:p>
                      <a:pPr>
                        <a:spcAft>
                          <a:spcPts val="0"/>
                        </a:spcAft>
                      </a:pPr>
                      <a:r>
                        <a:rPr lang="en-US" sz="1400" dirty="0">
                          <a:effectLst/>
                        </a:rPr>
                        <a:t>Category</a:t>
                      </a:r>
                      <a:endParaRPr lang="en-ZA" sz="1400" dirty="0">
                        <a:effectLst/>
                        <a:latin typeface="Times New Roman"/>
                        <a:ea typeface="Times New Roman"/>
                      </a:endParaRPr>
                    </a:p>
                  </a:txBody>
                  <a:tcPr marL="34591" marR="34591" marT="5137" marB="0"/>
                </a:tc>
                <a:tc>
                  <a:txBody>
                    <a:bodyPr/>
                    <a:lstStyle/>
                    <a:p>
                      <a:pPr>
                        <a:spcAft>
                          <a:spcPts val="0"/>
                        </a:spcAft>
                      </a:pPr>
                      <a:r>
                        <a:rPr lang="en-US" sz="1400" dirty="0" smtClean="0">
                          <a:effectLst/>
                        </a:rPr>
                        <a:t>Period </a:t>
                      </a:r>
                      <a:r>
                        <a:rPr lang="en-US" sz="1400" dirty="0">
                          <a:effectLst/>
                        </a:rPr>
                        <a:t>Sought</a:t>
                      </a:r>
                      <a:endParaRPr lang="en-ZA" sz="1400" dirty="0">
                        <a:effectLst/>
                        <a:latin typeface="Times New Roman"/>
                        <a:ea typeface="Times New Roman"/>
                      </a:endParaRPr>
                    </a:p>
                  </a:txBody>
                  <a:tcPr marL="34591" marR="34591" marT="5137" marB="0"/>
                </a:tc>
                <a:tc>
                  <a:txBody>
                    <a:bodyPr/>
                    <a:lstStyle/>
                    <a:p>
                      <a:pPr algn="ctr">
                        <a:spcAft>
                          <a:spcPts val="0"/>
                        </a:spcAft>
                      </a:pPr>
                      <a:r>
                        <a:rPr lang="en-US" sz="1400">
                          <a:effectLst/>
                        </a:rPr>
                        <a:t>Pollutant</a:t>
                      </a:r>
                      <a:endParaRPr lang="en-ZA" sz="1400">
                        <a:effectLst/>
                        <a:latin typeface="Times New Roman"/>
                        <a:ea typeface="Times New Roman"/>
                      </a:endParaRPr>
                    </a:p>
                  </a:txBody>
                  <a:tcPr marL="34591" marR="34591" marT="5137" marB="0"/>
                </a:tc>
                <a:tc>
                  <a:txBody>
                    <a:bodyPr/>
                    <a:lstStyle/>
                    <a:p>
                      <a:pPr algn="ctr">
                        <a:spcAft>
                          <a:spcPts val="0"/>
                        </a:spcAft>
                      </a:pPr>
                      <a:r>
                        <a:rPr lang="en-US" sz="1400">
                          <a:effectLst/>
                        </a:rPr>
                        <a:t>Justification &amp; Reasons for Postponement Application</a:t>
                      </a:r>
                      <a:endParaRPr lang="en-ZA" sz="1400">
                        <a:effectLst/>
                        <a:latin typeface="Times New Roman"/>
                        <a:ea typeface="Times New Roman"/>
                      </a:endParaRPr>
                    </a:p>
                  </a:txBody>
                  <a:tcPr marL="0" marR="0" marT="0" marB="0" anchor="ctr"/>
                </a:tc>
                <a:tc>
                  <a:txBody>
                    <a:bodyPr/>
                    <a:lstStyle/>
                    <a:p>
                      <a:pPr algn="l">
                        <a:spcAft>
                          <a:spcPts val="0"/>
                        </a:spcAft>
                      </a:pPr>
                      <a:r>
                        <a:rPr lang="en-US" sz="1400" dirty="0">
                          <a:effectLst/>
                        </a:rPr>
                        <a:t>Decision</a:t>
                      </a:r>
                      <a:endParaRPr lang="en-ZA" sz="1400" dirty="0">
                        <a:effectLst/>
                        <a:latin typeface="Times New Roman"/>
                        <a:ea typeface="Times New Roman"/>
                      </a:endParaRPr>
                    </a:p>
                  </a:txBody>
                  <a:tcPr marL="0" marR="0" marT="0" marB="0"/>
                </a:tc>
              </a:tr>
              <a:tr h="800407">
                <a:tc rowSpan="7">
                  <a:txBody>
                    <a:bodyPr/>
                    <a:lstStyle/>
                    <a:p>
                      <a:pPr>
                        <a:spcAft>
                          <a:spcPts val="0"/>
                        </a:spcAft>
                      </a:pPr>
                      <a:r>
                        <a:rPr lang="en-ZA" sz="1400" dirty="0">
                          <a:effectLst/>
                        </a:rPr>
                        <a:t>Subcategory 4.16: </a:t>
                      </a:r>
                      <a:r>
                        <a:rPr lang="en-US" sz="1400" dirty="0">
                          <a:effectLst/>
                        </a:rPr>
                        <a:t>Solid Fuel Burning Appliances</a:t>
                      </a:r>
                      <a:endParaRPr lang="en-ZA" sz="1400" dirty="0">
                        <a:effectLst/>
                        <a:latin typeface="Times New Roman"/>
                        <a:ea typeface="Times New Roman"/>
                      </a:endParaRPr>
                    </a:p>
                  </a:txBody>
                  <a:tcPr marL="36989" marR="36989" marT="5137" marB="0"/>
                </a:tc>
                <a:tc>
                  <a:txBody>
                    <a:bodyPr/>
                    <a:lstStyle/>
                    <a:p>
                      <a:pPr>
                        <a:spcAft>
                          <a:spcPts val="0"/>
                        </a:spcAft>
                      </a:pPr>
                      <a:r>
                        <a:rPr lang="en-US" sz="1400" dirty="0" smtClean="0">
                          <a:effectLst/>
                        </a:rPr>
                        <a:t>2015-2020</a:t>
                      </a:r>
                      <a:endParaRPr lang="en-ZA" sz="1400" dirty="0">
                        <a:effectLst/>
                        <a:latin typeface="Times New Roman"/>
                        <a:ea typeface="Times New Roman"/>
                      </a:endParaRPr>
                    </a:p>
                  </a:txBody>
                  <a:tcPr marL="36989" marR="36989" marT="5137" marB="0"/>
                </a:tc>
                <a:tc>
                  <a:txBody>
                    <a:bodyPr/>
                    <a:lstStyle/>
                    <a:p>
                      <a:pPr>
                        <a:spcAft>
                          <a:spcPts val="0"/>
                        </a:spcAft>
                      </a:pPr>
                      <a:r>
                        <a:rPr lang="en-US" sz="1400">
                          <a:effectLst/>
                        </a:rPr>
                        <a:t>PM</a:t>
                      </a:r>
                      <a:endParaRPr lang="en-ZA" sz="1400">
                        <a:effectLst/>
                      </a:endParaRPr>
                    </a:p>
                    <a:p>
                      <a:pPr>
                        <a:spcAft>
                          <a:spcPts val="0"/>
                        </a:spcAft>
                      </a:pPr>
                      <a:r>
                        <a:rPr lang="en-US" sz="1400">
                          <a:effectLst/>
                        </a:rPr>
                        <a:t> </a:t>
                      </a:r>
                      <a:endParaRPr lang="en-ZA" sz="1400">
                        <a:effectLst/>
                      </a:endParaRPr>
                    </a:p>
                    <a:p>
                      <a:pPr>
                        <a:spcAft>
                          <a:spcPts val="0"/>
                        </a:spcAft>
                      </a:pPr>
                      <a:r>
                        <a:rPr lang="en-US" sz="1400">
                          <a:effectLst/>
                        </a:rPr>
                        <a:t> </a:t>
                      </a:r>
                      <a:endParaRPr lang="en-ZA" sz="1400">
                        <a:effectLst/>
                      </a:endParaRPr>
                    </a:p>
                    <a:p>
                      <a:pPr>
                        <a:spcAft>
                          <a:spcPts val="0"/>
                        </a:spcAft>
                      </a:pPr>
                      <a:r>
                        <a:rPr lang="en-US" sz="1400">
                          <a:effectLst/>
                        </a:rPr>
                        <a:t> </a:t>
                      </a:r>
                      <a:endParaRPr lang="en-ZA" sz="1400">
                        <a:effectLst/>
                        <a:latin typeface="Times New Roman"/>
                        <a:ea typeface="Times New Roman"/>
                      </a:endParaRPr>
                    </a:p>
                  </a:txBody>
                  <a:tcPr marL="36989" marR="36989" marT="5137" marB="0"/>
                </a:tc>
                <a:tc rowSpan="7">
                  <a:txBody>
                    <a:bodyPr/>
                    <a:lstStyle/>
                    <a:p>
                      <a:pPr marL="171450" indent="-171450">
                        <a:buFont typeface="Arial" pitchFamily="34" charset="0"/>
                        <a:buChar char="•"/>
                      </a:pPr>
                      <a:r>
                        <a:rPr lang="en-ZA" sz="1400" dirty="0">
                          <a:effectLst/>
                        </a:rPr>
                        <a:t>Dated furnace technology </a:t>
                      </a:r>
                      <a:endParaRPr lang="en-ZA" sz="1400" dirty="0" smtClean="0">
                        <a:effectLst/>
                      </a:endParaRPr>
                    </a:p>
                    <a:p>
                      <a:pPr marL="171450" indent="-171450">
                        <a:buFont typeface="Arial" pitchFamily="34" charset="0"/>
                        <a:buChar char="•"/>
                      </a:pPr>
                      <a:r>
                        <a:rPr lang="en-ZA" sz="1400" dirty="0" smtClean="0">
                          <a:effectLst/>
                        </a:rPr>
                        <a:t>Life </a:t>
                      </a:r>
                      <a:r>
                        <a:rPr lang="en-ZA" sz="1400" dirty="0">
                          <a:effectLst/>
                        </a:rPr>
                        <a:t>of mine planning </a:t>
                      </a:r>
                      <a:endParaRPr lang="en-ZA" sz="1400" dirty="0" smtClean="0">
                        <a:effectLst/>
                      </a:endParaRPr>
                    </a:p>
                    <a:p>
                      <a:pPr marL="171450" indent="-171450">
                        <a:buFont typeface="Arial" pitchFamily="34" charset="0"/>
                        <a:buChar char="•"/>
                      </a:pPr>
                      <a:r>
                        <a:rPr lang="en-ZA" sz="1400" dirty="0" smtClean="0">
                          <a:effectLst/>
                        </a:rPr>
                        <a:t>The </a:t>
                      </a:r>
                      <a:r>
                        <a:rPr lang="en-ZA" sz="1400" dirty="0">
                          <a:effectLst/>
                        </a:rPr>
                        <a:t>Smelter retrofit feasibility study was undertaken in 2015 and indicated that with installation of new technology at the Smelter, both legal compliance to the 2020 MES and economic viability are possible.</a:t>
                      </a:r>
                    </a:p>
                    <a:p>
                      <a:pPr marL="171450" indent="-171450">
                        <a:buFont typeface="Arial" pitchFamily="34" charset="0"/>
                        <a:buChar char="•"/>
                      </a:pPr>
                      <a:r>
                        <a:rPr lang="en-ZA" sz="1400" dirty="0">
                          <a:effectLst/>
                        </a:rPr>
                        <a:t>Retrofit complexity - Due to the integrated nature of PC’s activities, industrial process compatibility, technology limitations and the challenges inherent in modifying a brownfields operation, the Smelter Retrofit requires a complex engineering intervention involving an extensive scope of </a:t>
                      </a:r>
                      <a:r>
                        <a:rPr lang="en-ZA" sz="1400" dirty="0" smtClean="0">
                          <a:effectLst/>
                        </a:rPr>
                        <a:t>work</a:t>
                      </a:r>
                      <a:endParaRPr lang="en-ZA" sz="1400" dirty="0">
                        <a:effectLst/>
                        <a:latin typeface="Times New Roman"/>
                      </a:endParaRPr>
                    </a:p>
                  </a:txBody>
                  <a:tcPr marL="0" marR="0" marT="0" marB="0"/>
                </a:tc>
                <a:tc rowSpan="2">
                  <a:txBody>
                    <a:bodyPr/>
                    <a:lstStyle/>
                    <a:p>
                      <a:r>
                        <a:rPr lang="en-US" sz="1400" dirty="0">
                          <a:effectLst/>
                        </a:rPr>
                        <a:t>Granted for PM with a limit of 190mg/Nm</a:t>
                      </a:r>
                      <a:r>
                        <a:rPr lang="en-US" sz="1400" baseline="30000" dirty="0">
                          <a:effectLst/>
                        </a:rPr>
                        <a:t>3</a:t>
                      </a:r>
                      <a:r>
                        <a:rPr lang="en-US" sz="1400" dirty="0">
                          <a:effectLst/>
                        </a:rPr>
                        <a:t> for </a:t>
                      </a:r>
                      <a:r>
                        <a:rPr lang="en-US" sz="1400" dirty="0" smtClean="0">
                          <a:effectLst/>
                        </a:rPr>
                        <a:t>t</a:t>
                      </a:r>
                    </a:p>
                    <a:p>
                      <a:r>
                        <a:rPr lang="en-US" sz="1400" dirty="0" smtClean="0">
                          <a:effectLst/>
                        </a:rPr>
                        <a:t>he </a:t>
                      </a:r>
                      <a:r>
                        <a:rPr lang="en-US" sz="1400" dirty="0">
                          <a:effectLst/>
                        </a:rPr>
                        <a:t>period 9 October 2017 to 31 March 2020</a:t>
                      </a:r>
                      <a:endParaRPr lang="en-ZA" sz="1400" dirty="0">
                        <a:effectLst/>
                        <a:latin typeface="Times New Roman"/>
                      </a:endParaRPr>
                    </a:p>
                  </a:txBody>
                  <a:tcPr marL="0" marR="0" marT="0" marB="0"/>
                </a:tc>
              </a:tr>
              <a:tr h="0">
                <a:tc vMerge="1">
                  <a:txBody>
                    <a:bodyPr/>
                    <a:lstStyle/>
                    <a:p>
                      <a:endParaRPr lang="en-ZA"/>
                    </a:p>
                  </a:txBody>
                  <a:tcPr/>
                </a:tc>
                <a:tc rowSpan="2">
                  <a:txBody>
                    <a:bodyPr/>
                    <a:lstStyle/>
                    <a:p>
                      <a:pPr>
                        <a:spcAft>
                          <a:spcPts val="0"/>
                        </a:spcAft>
                      </a:pPr>
                      <a:r>
                        <a:rPr lang="en-US" sz="1400">
                          <a:effectLst/>
                        </a:rPr>
                        <a:t> </a:t>
                      </a:r>
                      <a:endParaRPr lang="en-ZA" sz="1400">
                        <a:effectLst/>
                      </a:endParaRPr>
                    </a:p>
                    <a:p>
                      <a:pPr>
                        <a:spcAft>
                          <a:spcPts val="0"/>
                        </a:spcAft>
                      </a:pPr>
                      <a:r>
                        <a:rPr lang="en-US" sz="1400">
                          <a:effectLst/>
                        </a:rPr>
                        <a:t>2015-2020</a:t>
                      </a:r>
                      <a:endParaRPr lang="en-ZA" sz="1400">
                        <a:effectLst/>
                        <a:latin typeface="Times New Roman"/>
                        <a:ea typeface="Times New Roman"/>
                      </a:endParaRPr>
                    </a:p>
                  </a:txBody>
                  <a:tcPr marL="36989" marR="36989" marT="5137" marB="0"/>
                </a:tc>
                <a:tc rowSpan="2">
                  <a:txBody>
                    <a:bodyPr/>
                    <a:lstStyle/>
                    <a:p>
                      <a:pPr>
                        <a:spcAft>
                          <a:spcPts val="0"/>
                        </a:spcAft>
                      </a:pPr>
                      <a:r>
                        <a:rPr lang="en-US" sz="1400">
                          <a:effectLst/>
                        </a:rPr>
                        <a:t> </a:t>
                      </a:r>
                      <a:endParaRPr lang="en-ZA" sz="1400">
                        <a:effectLst/>
                      </a:endParaRPr>
                    </a:p>
                    <a:p>
                      <a:pPr>
                        <a:spcAft>
                          <a:spcPts val="0"/>
                        </a:spcAft>
                      </a:pPr>
                      <a:r>
                        <a:rPr lang="en-US" sz="1400">
                          <a:effectLst/>
                        </a:rPr>
                        <a:t>SO</a:t>
                      </a:r>
                      <a:r>
                        <a:rPr lang="en-US" sz="1400" baseline="-25000">
                          <a:effectLst/>
                        </a:rPr>
                        <a:t>2</a:t>
                      </a:r>
                      <a:endParaRPr lang="en-ZA" sz="1400">
                        <a:effectLst/>
                        <a:latin typeface="Times New Roman"/>
                        <a:ea typeface="Times New Roman"/>
                      </a:endParaRPr>
                    </a:p>
                  </a:txBody>
                  <a:tcPr marL="36989" marR="36989" marT="5137" marB="0"/>
                </a:tc>
                <a:tc vMerge="1">
                  <a:txBody>
                    <a:bodyPr/>
                    <a:lstStyle/>
                    <a:p>
                      <a:endParaRPr lang="en-ZA"/>
                    </a:p>
                  </a:txBody>
                  <a:tcPr/>
                </a:tc>
                <a:tc vMerge="1">
                  <a:txBody>
                    <a:bodyPr/>
                    <a:lstStyle/>
                    <a:p>
                      <a:endParaRPr lang="en-ZA"/>
                    </a:p>
                  </a:txBody>
                  <a:tcPr/>
                </a:tc>
              </a:tr>
              <a:tr h="596713">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US" sz="1400">
                          <a:effectLst/>
                        </a:rPr>
                        <a:t>Granted for SO</a:t>
                      </a:r>
                      <a:r>
                        <a:rPr lang="en-US" sz="1400" baseline="-25000">
                          <a:effectLst/>
                        </a:rPr>
                        <a:t>2</a:t>
                      </a:r>
                      <a:r>
                        <a:rPr lang="en-US" sz="1400">
                          <a:effectLst/>
                        </a:rPr>
                        <a:t> with a limit of 21000mg/Nm</a:t>
                      </a:r>
                      <a:r>
                        <a:rPr lang="en-US" sz="1400" baseline="30000">
                          <a:effectLst/>
                        </a:rPr>
                        <a:t>3</a:t>
                      </a:r>
                      <a:r>
                        <a:rPr lang="en-US" sz="1400">
                          <a:effectLst/>
                        </a:rPr>
                        <a:t> for the period 9 October 2017 to 31 March 2020</a:t>
                      </a:r>
                      <a:endParaRPr lang="en-ZA" sz="1400">
                        <a:effectLst/>
                        <a:latin typeface="Times New Roman"/>
                      </a:endParaRPr>
                    </a:p>
                  </a:txBody>
                  <a:tcPr marL="0" marR="0" marT="0" marB="0"/>
                </a:tc>
              </a:tr>
              <a:tr h="800407">
                <a:tc vMerge="1">
                  <a:txBody>
                    <a:bodyPr/>
                    <a:lstStyle/>
                    <a:p>
                      <a:endParaRPr lang="en-ZA"/>
                    </a:p>
                  </a:txBody>
                  <a:tcPr/>
                </a:tc>
                <a:tc>
                  <a:txBody>
                    <a:bodyPr/>
                    <a:lstStyle/>
                    <a:p>
                      <a:pPr>
                        <a:spcAft>
                          <a:spcPts val="0"/>
                        </a:spcAft>
                      </a:pPr>
                      <a:r>
                        <a:rPr lang="en-US" sz="1400">
                          <a:effectLst/>
                        </a:rPr>
                        <a:t>2015-2020</a:t>
                      </a:r>
                      <a:endParaRPr lang="en-ZA" sz="1400">
                        <a:effectLst/>
                      </a:endParaRPr>
                    </a:p>
                    <a:p>
                      <a:pPr>
                        <a:spcAft>
                          <a:spcPts val="0"/>
                        </a:spcAft>
                      </a:pPr>
                      <a:r>
                        <a:rPr lang="en-US" sz="1400">
                          <a:effectLst/>
                        </a:rPr>
                        <a:t> </a:t>
                      </a:r>
                      <a:endParaRPr lang="en-ZA" sz="1400">
                        <a:effectLst/>
                      </a:endParaRPr>
                    </a:p>
                    <a:p>
                      <a:pPr>
                        <a:spcAft>
                          <a:spcPts val="0"/>
                        </a:spcAft>
                      </a:pPr>
                      <a:r>
                        <a:rPr lang="en-US" sz="1400">
                          <a:effectLst/>
                        </a:rPr>
                        <a:t> </a:t>
                      </a:r>
                      <a:endParaRPr lang="en-ZA" sz="1400">
                        <a:effectLst/>
                        <a:latin typeface="Times New Roman"/>
                        <a:ea typeface="Times New Roman"/>
                      </a:endParaRPr>
                    </a:p>
                  </a:txBody>
                  <a:tcPr marL="0" marR="0" marT="0" marB="0"/>
                </a:tc>
                <a:tc>
                  <a:txBody>
                    <a:bodyPr/>
                    <a:lstStyle/>
                    <a:p>
                      <a:pPr>
                        <a:spcAft>
                          <a:spcPts val="0"/>
                        </a:spcAft>
                      </a:pPr>
                      <a:r>
                        <a:rPr lang="en-US" sz="1400">
                          <a:effectLst/>
                        </a:rPr>
                        <a:t>PM</a:t>
                      </a:r>
                      <a:endParaRPr lang="en-ZA" sz="1400">
                        <a:effectLst/>
                      </a:endParaRPr>
                    </a:p>
                    <a:p>
                      <a:pPr>
                        <a:spcAft>
                          <a:spcPts val="0"/>
                        </a:spcAft>
                      </a:pPr>
                      <a:r>
                        <a:rPr lang="en-US" sz="1400">
                          <a:effectLst/>
                        </a:rPr>
                        <a:t> </a:t>
                      </a:r>
                      <a:endParaRPr lang="en-ZA" sz="1400">
                        <a:effectLst/>
                      </a:endParaRPr>
                    </a:p>
                    <a:p>
                      <a:pPr>
                        <a:spcAft>
                          <a:spcPts val="0"/>
                        </a:spcAft>
                      </a:pPr>
                      <a:r>
                        <a:rPr lang="en-US" sz="1400">
                          <a:effectLst/>
                        </a:rPr>
                        <a:t> </a:t>
                      </a:r>
                      <a:endParaRPr lang="en-ZA" sz="1400">
                        <a:effectLst/>
                      </a:endParaRPr>
                    </a:p>
                    <a:p>
                      <a:pPr>
                        <a:spcAft>
                          <a:spcPts val="0"/>
                        </a:spcAft>
                      </a:pPr>
                      <a:r>
                        <a:rPr lang="en-US" sz="1400">
                          <a:effectLst/>
                        </a:rPr>
                        <a:t> </a:t>
                      </a:r>
                      <a:endParaRPr lang="en-ZA" sz="1400">
                        <a:effectLst/>
                        <a:latin typeface="Times New Roman"/>
                        <a:ea typeface="Times New Roman"/>
                      </a:endParaRPr>
                    </a:p>
                  </a:txBody>
                  <a:tcPr marL="36989" marR="36989" marT="5137" marB="0"/>
                </a:tc>
                <a:tc vMerge="1">
                  <a:txBody>
                    <a:bodyPr/>
                    <a:lstStyle/>
                    <a:p>
                      <a:endParaRPr lang="en-ZA"/>
                    </a:p>
                  </a:txBody>
                  <a:tcPr/>
                </a:tc>
                <a:tc rowSpan="2">
                  <a:txBody>
                    <a:bodyPr/>
                    <a:lstStyle/>
                    <a:p>
                      <a:r>
                        <a:rPr lang="en-US" sz="1400" dirty="0">
                          <a:effectLst/>
                        </a:rPr>
                        <a:t>Granted for PM with a limit of 500mg/Nm</a:t>
                      </a:r>
                      <a:r>
                        <a:rPr lang="en-US" sz="1400" baseline="30000" dirty="0">
                          <a:effectLst/>
                        </a:rPr>
                        <a:t>3</a:t>
                      </a:r>
                      <a:r>
                        <a:rPr lang="en-US" sz="1400" dirty="0">
                          <a:effectLst/>
                        </a:rPr>
                        <a:t> for the period 9 October 2017 to 31 March 2020</a:t>
                      </a:r>
                      <a:endParaRPr lang="en-ZA" sz="1400" dirty="0">
                        <a:effectLst/>
                      </a:endParaRPr>
                    </a:p>
                    <a:p>
                      <a:r>
                        <a:rPr lang="en-US" sz="1400" dirty="0">
                          <a:effectLst/>
                        </a:rPr>
                        <a:t> </a:t>
                      </a:r>
                      <a:endParaRPr lang="en-ZA" sz="1400" dirty="0">
                        <a:effectLst/>
                      </a:endParaRPr>
                    </a:p>
                    <a:p>
                      <a:r>
                        <a:rPr lang="en-ZA" sz="1400" dirty="0">
                          <a:effectLst/>
                        </a:rPr>
                        <a:t> </a:t>
                      </a:r>
                      <a:endParaRPr lang="en-ZA" sz="1400" dirty="0">
                        <a:effectLst/>
                        <a:latin typeface="Times New Roman"/>
                      </a:endParaRPr>
                    </a:p>
                  </a:txBody>
                  <a:tcPr marL="0" marR="0" marT="0" marB="0"/>
                </a:tc>
              </a:tr>
              <a:tr h="194115">
                <a:tc vMerge="1">
                  <a:txBody>
                    <a:bodyPr/>
                    <a:lstStyle/>
                    <a:p>
                      <a:endParaRPr lang="en-ZA"/>
                    </a:p>
                  </a:txBody>
                  <a:tcPr/>
                </a:tc>
                <a:tc rowSpan="2">
                  <a:txBody>
                    <a:bodyPr/>
                    <a:lstStyle/>
                    <a:p>
                      <a:pPr>
                        <a:spcAft>
                          <a:spcPts val="0"/>
                        </a:spcAft>
                      </a:pPr>
                      <a:r>
                        <a:rPr lang="en-US" sz="1400">
                          <a:effectLst/>
                        </a:rPr>
                        <a:t>2015-2020</a:t>
                      </a:r>
                      <a:endParaRPr lang="en-ZA" sz="1400">
                        <a:effectLst/>
                      </a:endParaRPr>
                    </a:p>
                    <a:p>
                      <a:pPr>
                        <a:spcAft>
                          <a:spcPts val="0"/>
                        </a:spcAft>
                      </a:pPr>
                      <a:r>
                        <a:rPr lang="en-US" sz="1400">
                          <a:effectLst/>
                        </a:rPr>
                        <a:t> </a:t>
                      </a:r>
                      <a:endParaRPr lang="en-ZA" sz="1400">
                        <a:effectLst/>
                        <a:latin typeface="Times New Roman"/>
                        <a:ea typeface="Times New Roman"/>
                      </a:endParaRPr>
                    </a:p>
                  </a:txBody>
                  <a:tcPr marL="0" marR="0" marT="0" marB="0"/>
                </a:tc>
                <a:tc rowSpan="2">
                  <a:txBody>
                    <a:bodyPr/>
                    <a:lstStyle/>
                    <a:p>
                      <a:pPr>
                        <a:spcAft>
                          <a:spcPts val="0"/>
                        </a:spcAft>
                      </a:pPr>
                      <a:r>
                        <a:rPr lang="en-US" sz="1400">
                          <a:effectLst/>
                        </a:rPr>
                        <a:t>SO</a:t>
                      </a:r>
                      <a:r>
                        <a:rPr lang="en-US" sz="1400" baseline="-25000">
                          <a:effectLst/>
                        </a:rPr>
                        <a:t>2</a:t>
                      </a:r>
                      <a:endParaRPr lang="en-ZA" sz="1400">
                        <a:effectLst/>
                        <a:latin typeface="Times New Roman"/>
                        <a:ea typeface="Times New Roman"/>
                      </a:endParaRPr>
                    </a:p>
                  </a:txBody>
                  <a:tcPr marL="36989" marR="36989" marT="5137" marB="0"/>
                </a:tc>
                <a:tc vMerge="1">
                  <a:txBody>
                    <a:bodyPr/>
                    <a:lstStyle/>
                    <a:p>
                      <a:endParaRPr lang="en-ZA"/>
                    </a:p>
                  </a:txBody>
                  <a:tcPr/>
                </a:tc>
                <a:tc vMerge="1">
                  <a:txBody>
                    <a:bodyPr/>
                    <a:lstStyle/>
                    <a:p>
                      <a:endParaRPr lang="en-ZA"/>
                    </a:p>
                  </a:txBody>
                  <a:tcPr/>
                </a:tc>
              </a:tr>
              <a:tr h="795618">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US" sz="1400" dirty="0">
                          <a:effectLst/>
                        </a:rPr>
                        <a:t>Granted for SO</a:t>
                      </a:r>
                      <a:r>
                        <a:rPr lang="en-US" sz="1400" baseline="-25000" dirty="0">
                          <a:effectLst/>
                        </a:rPr>
                        <a:t>2</a:t>
                      </a:r>
                      <a:r>
                        <a:rPr lang="en-US" sz="1400" dirty="0">
                          <a:effectLst/>
                        </a:rPr>
                        <a:t> with a limit of 14000mg/Nm</a:t>
                      </a:r>
                      <a:r>
                        <a:rPr lang="en-US" sz="1400" baseline="30000" dirty="0">
                          <a:effectLst/>
                        </a:rPr>
                        <a:t>3</a:t>
                      </a:r>
                      <a:r>
                        <a:rPr lang="en-US" sz="1400" dirty="0">
                          <a:effectLst/>
                        </a:rPr>
                        <a:t> for the period 9 October 2017 to 31 March 2020</a:t>
                      </a:r>
                      <a:endParaRPr lang="en-ZA" sz="1400" dirty="0">
                        <a:effectLst/>
                      </a:endParaRPr>
                    </a:p>
                    <a:p>
                      <a:r>
                        <a:rPr lang="en-US" sz="1400" dirty="0">
                          <a:effectLst/>
                        </a:rPr>
                        <a:t> </a:t>
                      </a:r>
                      <a:endParaRPr lang="en-ZA" sz="1400" dirty="0">
                        <a:effectLst/>
                        <a:latin typeface="Times New Roman"/>
                      </a:endParaRPr>
                    </a:p>
                  </a:txBody>
                  <a:tcPr marL="0" marR="0" marT="0" marB="0"/>
                </a:tc>
              </a:tr>
              <a:tr h="2216943">
                <a:tc vMerge="1">
                  <a:txBody>
                    <a:bodyPr/>
                    <a:lstStyle/>
                    <a:p>
                      <a:endParaRPr lang="en-ZA"/>
                    </a:p>
                  </a:txBody>
                  <a:tcPr/>
                </a:tc>
                <a:tc>
                  <a:txBody>
                    <a:bodyPr/>
                    <a:lstStyle/>
                    <a:p>
                      <a:pPr>
                        <a:spcAft>
                          <a:spcPts val="0"/>
                        </a:spcAft>
                      </a:pPr>
                      <a:r>
                        <a:rPr lang="en-US" sz="1400" dirty="0" smtClean="0">
                          <a:effectLst/>
                        </a:rPr>
                        <a:t>2015-2020</a:t>
                      </a:r>
                      <a:endParaRPr lang="en-ZA" sz="1400" dirty="0">
                        <a:effectLst/>
                      </a:endParaRPr>
                    </a:p>
                    <a:p>
                      <a:pPr>
                        <a:spcAft>
                          <a:spcPts val="0"/>
                        </a:spcAft>
                      </a:pPr>
                      <a:r>
                        <a:rPr lang="en-US" sz="1400" dirty="0">
                          <a:effectLst/>
                        </a:rPr>
                        <a:t> </a:t>
                      </a:r>
                      <a:endParaRPr lang="en-ZA" sz="1400" dirty="0">
                        <a:effectLst/>
                      </a:endParaRPr>
                    </a:p>
                    <a:p>
                      <a:pPr>
                        <a:spcAft>
                          <a:spcPts val="0"/>
                        </a:spcAft>
                      </a:pPr>
                      <a:r>
                        <a:rPr lang="en-US" sz="1400" dirty="0">
                          <a:effectLst/>
                        </a:rPr>
                        <a:t> </a:t>
                      </a:r>
                      <a:endParaRPr lang="en-ZA" sz="1400" dirty="0">
                        <a:effectLst/>
                      </a:endParaRPr>
                    </a:p>
                    <a:p>
                      <a:pPr>
                        <a:spcAft>
                          <a:spcPts val="0"/>
                        </a:spcAft>
                      </a:pPr>
                      <a:r>
                        <a:rPr lang="en-US" sz="1400" dirty="0" smtClean="0">
                          <a:effectLst/>
                        </a:rPr>
                        <a:t>2015-2020</a:t>
                      </a:r>
                      <a:endParaRPr lang="en-ZA" sz="1400" dirty="0">
                        <a:effectLst/>
                        <a:latin typeface="Times New Roman"/>
                        <a:ea typeface="Times New Roman"/>
                      </a:endParaRPr>
                    </a:p>
                  </a:txBody>
                  <a:tcPr marL="0" marR="0" marT="0" marB="0" anchor="ctr"/>
                </a:tc>
                <a:tc>
                  <a:txBody>
                    <a:bodyPr/>
                    <a:lstStyle/>
                    <a:p>
                      <a:pPr>
                        <a:spcAft>
                          <a:spcPts val="0"/>
                        </a:spcAft>
                      </a:pPr>
                      <a:r>
                        <a:rPr lang="en-US" sz="1400" dirty="0">
                          <a:effectLst/>
                        </a:rPr>
                        <a:t>PM</a:t>
                      </a:r>
                      <a:endParaRPr lang="en-ZA" sz="1400" dirty="0">
                        <a:effectLst/>
                      </a:endParaRPr>
                    </a:p>
                    <a:p>
                      <a:pPr>
                        <a:spcAft>
                          <a:spcPts val="0"/>
                        </a:spcAft>
                      </a:pPr>
                      <a:r>
                        <a:rPr lang="en-US" sz="1400" dirty="0">
                          <a:effectLst/>
                        </a:rPr>
                        <a:t> </a:t>
                      </a:r>
                      <a:endParaRPr lang="en-ZA" sz="1400" dirty="0">
                        <a:effectLst/>
                      </a:endParaRPr>
                    </a:p>
                    <a:p>
                      <a:pPr>
                        <a:spcAft>
                          <a:spcPts val="0"/>
                        </a:spcAft>
                      </a:pPr>
                      <a:r>
                        <a:rPr lang="en-US" sz="1400" dirty="0">
                          <a:effectLst/>
                        </a:rPr>
                        <a:t> </a:t>
                      </a:r>
                      <a:endParaRPr lang="en-ZA" sz="1400" dirty="0">
                        <a:effectLst/>
                      </a:endParaRPr>
                    </a:p>
                    <a:p>
                      <a:pPr>
                        <a:spcAft>
                          <a:spcPts val="0"/>
                        </a:spcAft>
                      </a:pPr>
                      <a:r>
                        <a:rPr lang="en-US" sz="1400" dirty="0">
                          <a:effectLst/>
                        </a:rPr>
                        <a:t>SO</a:t>
                      </a:r>
                      <a:r>
                        <a:rPr lang="en-US" sz="1400" baseline="-25000" dirty="0">
                          <a:effectLst/>
                        </a:rPr>
                        <a:t>2</a:t>
                      </a:r>
                      <a:endParaRPr lang="en-ZA" sz="1400" dirty="0">
                        <a:effectLst/>
                        <a:latin typeface="Times New Roman"/>
                        <a:ea typeface="Times New Roman"/>
                      </a:endParaRPr>
                    </a:p>
                  </a:txBody>
                  <a:tcPr marL="36989" marR="36989" marT="5137" marB="0"/>
                </a:tc>
                <a:tc vMerge="1">
                  <a:txBody>
                    <a:bodyPr/>
                    <a:lstStyle/>
                    <a:p>
                      <a:endParaRPr lang="en-ZA"/>
                    </a:p>
                  </a:txBody>
                  <a:tcPr/>
                </a:tc>
                <a:tc>
                  <a:txBody>
                    <a:bodyPr/>
                    <a:lstStyle/>
                    <a:p>
                      <a:r>
                        <a:rPr lang="en-US" sz="1400" dirty="0">
                          <a:effectLst/>
                        </a:rPr>
                        <a:t>Granted for PM with a limit of 150mg/Nm</a:t>
                      </a:r>
                      <a:r>
                        <a:rPr lang="en-US" sz="1400" baseline="30000" dirty="0">
                          <a:effectLst/>
                        </a:rPr>
                        <a:t>3</a:t>
                      </a:r>
                      <a:r>
                        <a:rPr lang="en-US" sz="1400" dirty="0">
                          <a:effectLst/>
                        </a:rPr>
                        <a:t> for the period 9 October 2017 to 31 March 2020</a:t>
                      </a:r>
                      <a:endParaRPr lang="en-ZA" sz="1400" dirty="0">
                        <a:effectLst/>
                      </a:endParaRPr>
                    </a:p>
                    <a:p>
                      <a:r>
                        <a:rPr lang="en-US" sz="1400" dirty="0">
                          <a:effectLst/>
                        </a:rPr>
                        <a:t>Granted for SO</a:t>
                      </a:r>
                      <a:r>
                        <a:rPr lang="en-US" sz="1400" baseline="-25000" dirty="0">
                          <a:effectLst/>
                        </a:rPr>
                        <a:t>2</a:t>
                      </a:r>
                      <a:r>
                        <a:rPr lang="en-US" sz="1400" dirty="0">
                          <a:effectLst/>
                        </a:rPr>
                        <a:t> with a limit of 6000mg/Nm</a:t>
                      </a:r>
                      <a:r>
                        <a:rPr lang="en-US" sz="1400" baseline="30000" dirty="0">
                          <a:effectLst/>
                        </a:rPr>
                        <a:t>3</a:t>
                      </a:r>
                      <a:r>
                        <a:rPr lang="en-US" sz="1400" dirty="0">
                          <a:effectLst/>
                        </a:rPr>
                        <a:t> for the period 9 October 2017 to 31 March </a:t>
                      </a:r>
                      <a:r>
                        <a:rPr lang="en-US" sz="1400" dirty="0" smtClean="0">
                          <a:effectLst/>
                        </a:rPr>
                        <a:t>2020</a:t>
                      </a:r>
                      <a:endParaRPr lang="en-ZA" sz="1400" dirty="0">
                        <a:effectLst/>
                        <a:latin typeface="Times New Roman"/>
                      </a:endParaRPr>
                    </a:p>
                  </a:txBody>
                  <a:tcPr marL="0" marR="0" marT="0" marB="0"/>
                </a:tc>
              </a:tr>
            </a:tbl>
          </a:graphicData>
        </a:graphic>
      </p:graphicFrame>
    </p:spTree>
    <p:extLst>
      <p:ext uri="{BB962C8B-B14F-4D97-AF65-F5344CB8AC3E}">
        <p14:creationId xmlns:p14="http://schemas.microsoft.com/office/powerpoint/2010/main" xmlns="" val="28336052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ZA" sz="2800" b="1" dirty="0" smtClean="0">
                <a:solidFill>
                  <a:srgbClr val="00B050"/>
                </a:solidFill>
              </a:rPr>
              <a:t>APPLICATIONS CURRENTLY UNDER CONSIDERATION</a:t>
            </a:r>
            <a:endParaRPr lang="en-ZA" sz="2800" b="1" dirty="0">
              <a:solidFill>
                <a:srgbClr val="00B050"/>
              </a:solidFill>
            </a:endParaRPr>
          </a:p>
        </p:txBody>
      </p:sp>
    </p:spTree>
    <p:extLst>
      <p:ext uri="{BB962C8B-B14F-4D97-AF65-F5344CB8AC3E}">
        <p14:creationId xmlns:p14="http://schemas.microsoft.com/office/powerpoint/2010/main" xmlns="" val="20661881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319" y="0"/>
            <a:ext cx="8134065" cy="655093"/>
          </a:xfrm>
        </p:spPr>
        <p:txBody>
          <a:bodyPr>
            <a:normAutofit/>
          </a:bodyPr>
          <a:lstStyle/>
          <a:p>
            <a:r>
              <a:rPr lang="en-ZA" sz="2800" b="1" dirty="0" smtClean="0">
                <a:solidFill>
                  <a:schemeClr val="bg1"/>
                </a:solidFill>
              </a:rPr>
              <a:t>PPC De HOEK, West Coast</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491131327"/>
              </p:ext>
            </p:extLst>
          </p:nvPr>
        </p:nvGraphicFramePr>
        <p:xfrm>
          <a:off x="232011" y="750627"/>
          <a:ext cx="8734567" cy="5484673"/>
        </p:xfrm>
        <a:graphic>
          <a:graphicData uri="http://schemas.openxmlformats.org/drawingml/2006/table">
            <a:tbl>
              <a:tblPr firstRow="1" firstCol="1" bandRow="1">
                <a:tableStyleId>{BC89EF96-8CEA-46FF-86C4-4CE0E7609802}</a:tableStyleId>
              </a:tblPr>
              <a:tblGrid>
                <a:gridCol w="997019"/>
                <a:gridCol w="980355"/>
                <a:gridCol w="956896"/>
                <a:gridCol w="5104262"/>
                <a:gridCol w="696035"/>
              </a:tblGrid>
              <a:tr h="577393">
                <a:tc>
                  <a:txBody>
                    <a:bodyPr/>
                    <a:lstStyle/>
                    <a:p>
                      <a:pPr>
                        <a:spcAft>
                          <a:spcPts val="0"/>
                        </a:spcAft>
                      </a:pPr>
                      <a:r>
                        <a:rPr lang="en-US" sz="1400" dirty="0">
                          <a:effectLst/>
                        </a:rPr>
                        <a:t>Category</a:t>
                      </a:r>
                      <a:endParaRPr lang="en-ZA" sz="1400" dirty="0">
                        <a:effectLst/>
                        <a:latin typeface="+mn-lt"/>
                        <a:ea typeface="Times New Roman"/>
                      </a:endParaRPr>
                    </a:p>
                  </a:txBody>
                  <a:tcPr marL="58617" marR="58617" marT="8706" marB="0"/>
                </a:tc>
                <a:tc>
                  <a:txBody>
                    <a:bodyPr/>
                    <a:lstStyle/>
                    <a:p>
                      <a:pPr>
                        <a:spcAft>
                          <a:spcPts val="0"/>
                        </a:spcAft>
                      </a:pPr>
                      <a:r>
                        <a:rPr lang="en-US" sz="1400" dirty="0" smtClean="0">
                          <a:effectLst/>
                        </a:rPr>
                        <a:t>Period </a:t>
                      </a:r>
                      <a:r>
                        <a:rPr lang="en-US" sz="1400" dirty="0">
                          <a:effectLst/>
                        </a:rPr>
                        <a:t>Sought</a:t>
                      </a:r>
                      <a:endParaRPr lang="en-ZA" sz="1400" dirty="0">
                        <a:effectLst/>
                        <a:latin typeface="+mn-lt"/>
                        <a:ea typeface="Times New Roman"/>
                      </a:endParaRPr>
                    </a:p>
                  </a:txBody>
                  <a:tcPr marL="58617" marR="58617" marT="8706" marB="0"/>
                </a:tc>
                <a:tc>
                  <a:txBody>
                    <a:bodyPr/>
                    <a:lstStyle/>
                    <a:p>
                      <a:pPr algn="ctr">
                        <a:spcAft>
                          <a:spcPts val="0"/>
                        </a:spcAft>
                      </a:pPr>
                      <a:r>
                        <a:rPr lang="en-US" sz="1400">
                          <a:effectLst/>
                        </a:rPr>
                        <a:t>Pollutant</a:t>
                      </a:r>
                      <a:endParaRPr lang="en-ZA" sz="1400">
                        <a:effectLst/>
                        <a:latin typeface="+mn-lt"/>
                        <a:ea typeface="Times New Roman"/>
                      </a:endParaRPr>
                    </a:p>
                  </a:txBody>
                  <a:tcPr marL="58617" marR="58617" marT="8706" marB="0"/>
                </a:tc>
                <a:tc>
                  <a:txBody>
                    <a:bodyPr/>
                    <a:lstStyle/>
                    <a:p>
                      <a:pPr>
                        <a:spcAft>
                          <a:spcPts val="0"/>
                        </a:spcAft>
                      </a:pPr>
                      <a:r>
                        <a:rPr lang="en-US" sz="1400">
                          <a:effectLst/>
                        </a:rPr>
                        <a:t>Justification &amp; Reasons for Postponement Application</a:t>
                      </a:r>
                      <a:endParaRPr lang="en-ZA" sz="1400">
                        <a:effectLst/>
                        <a:latin typeface="+mn-lt"/>
                        <a:ea typeface="Times New Roman"/>
                      </a:endParaRPr>
                    </a:p>
                  </a:txBody>
                  <a:tcPr marL="0" marR="0" marT="0" marB="0"/>
                </a:tc>
                <a:tc>
                  <a:txBody>
                    <a:bodyPr/>
                    <a:lstStyle/>
                    <a:p>
                      <a:pPr algn="ctr">
                        <a:spcAft>
                          <a:spcPts val="0"/>
                        </a:spcAft>
                      </a:pPr>
                      <a:r>
                        <a:rPr lang="en-US" sz="1400">
                          <a:effectLst/>
                        </a:rPr>
                        <a:t>Decision</a:t>
                      </a:r>
                      <a:endParaRPr lang="en-ZA" sz="1400">
                        <a:effectLst/>
                        <a:latin typeface="+mn-lt"/>
                        <a:ea typeface="Times New Roman"/>
                      </a:endParaRPr>
                    </a:p>
                  </a:txBody>
                  <a:tcPr marL="0" marR="0" marT="0" marB="0"/>
                </a:tc>
              </a:tr>
              <a:tr h="4471071">
                <a:tc>
                  <a:txBody>
                    <a:bodyPr/>
                    <a:lstStyle/>
                    <a:p>
                      <a:pPr>
                        <a:spcAft>
                          <a:spcPts val="0"/>
                        </a:spcAft>
                      </a:pPr>
                      <a:r>
                        <a:rPr lang="en-ZA" sz="1400" dirty="0">
                          <a:effectLst/>
                        </a:rPr>
                        <a:t>Subcategory 5.4: Cement Production (using conventional fuels and raw materials)</a:t>
                      </a:r>
                    </a:p>
                    <a:p>
                      <a:pPr>
                        <a:spcAft>
                          <a:spcPts val="0"/>
                        </a:spcAft>
                      </a:pPr>
                      <a:r>
                        <a:rPr lang="en-ZA" sz="1400" dirty="0">
                          <a:effectLst/>
                        </a:rPr>
                        <a:t>Subcategory 5.5: Cement Production (using alternative fuels and/or resources)</a:t>
                      </a:r>
                      <a:endParaRPr lang="en-ZA" sz="1400" dirty="0">
                        <a:effectLst/>
                        <a:latin typeface="+mn-lt"/>
                        <a:ea typeface="Times New Roman"/>
                      </a:endParaRPr>
                    </a:p>
                  </a:txBody>
                  <a:tcPr marL="62680" marR="62680" marT="8706" marB="0"/>
                </a:tc>
                <a:tc>
                  <a:txBody>
                    <a:bodyPr/>
                    <a:lstStyle/>
                    <a:p>
                      <a:pPr>
                        <a:spcAft>
                          <a:spcPts val="0"/>
                        </a:spcAft>
                      </a:pPr>
                      <a:r>
                        <a:rPr lang="en-US" sz="1400">
                          <a:effectLst/>
                        </a:rPr>
                        <a:t>2015-2020</a:t>
                      </a:r>
                      <a:endParaRPr lang="en-ZA" sz="1400">
                        <a:effectLst/>
                      </a:endParaRPr>
                    </a:p>
                    <a:p>
                      <a:pPr>
                        <a:spcAft>
                          <a:spcPts val="0"/>
                        </a:spcAft>
                      </a:pPr>
                      <a:r>
                        <a:rPr lang="en-US" sz="1400">
                          <a:effectLst/>
                        </a:rPr>
                        <a:t> </a:t>
                      </a:r>
                      <a:endParaRPr lang="en-ZA" sz="1400">
                        <a:effectLst/>
                      </a:endParaRPr>
                    </a:p>
                    <a:p>
                      <a:pPr>
                        <a:spcAft>
                          <a:spcPts val="0"/>
                        </a:spcAft>
                      </a:pPr>
                      <a:r>
                        <a:rPr lang="en-US" sz="1400">
                          <a:effectLst/>
                        </a:rPr>
                        <a:t> </a:t>
                      </a:r>
                      <a:endParaRPr lang="en-ZA" sz="1400">
                        <a:effectLst/>
                      </a:endParaRPr>
                    </a:p>
                    <a:p>
                      <a:pPr>
                        <a:spcAft>
                          <a:spcPts val="0"/>
                        </a:spcAft>
                      </a:pPr>
                      <a:r>
                        <a:rPr lang="en-US" sz="1400">
                          <a:effectLst/>
                        </a:rPr>
                        <a:t> </a:t>
                      </a:r>
                      <a:endParaRPr lang="en-ZA" sz="1400">
                        <a:effectLst/>
                      </a:endParaRPr>
                    </a:p>
                    <a:p>
                      <a:pPr>
                        <a:spcAft>
                          <a:spcPts val="0"/>
                        </a:spcAft>
                      </a:pPr>
                      <a:r>
                        <a:rPr lang="en-US" sz="1400">
                          <a:effectLst/>
                        </a:rPr>
                        <a:t>2015-2020</a:t>
                      </a:r>
                      <a:endParaRPr lang="en-ZA" sz="1400">
                        <a:effectLst/>
                        <a:latin typeface="+mn-lt"/>
                        <a:ea typeface="Times New Roman"/>
                      </a:endParaRPr>
                    </a:p>
                  </a:txBody>
                  <a:tcPr marL="62680" marR="62680" marT="8706" marB="0"/>
                </a:tc>
                <a:tc>
                  <a:txBody>
                    <a:bodyPr/>
                    <a:lstStyle/>
                    <a:p>
                      <a:pPr>
                        <a:spcAft>
                          <a:spcPts val="0"/>
                        </a:spcAft>
                      </a:pPr>
                      <a:r>
                        <a:rPr lang="en-US" sz="1400" dirty="0">
                          <a:effectLst/>
                        </a:rPr>
                        <a:t>SO2</a:t>
                      </a:r>
                      <a:endParaRPr lang="en-ZA" sz="1400" dirty="0">
                        <a:effectLst/>
                      </a:endParaRPr>
                    </a:p>
                    <a:p>
                      <a:pPr>
                        <a:spcAft>
                          <a:spcPts val="0"/>
                        </a:spcAft>
                      </a:pPr>
                      <a:r>
                        <a:rPr lang="en-US" sz="1400" dirty="0">
                          <a:effectLst/>
                        </a:rPr>
                        <a:t> </a:t>
                      </a:r>
                      <a:endParaRPr lang="en-ZA" sz="1400" dirty="0">
                        <a:effectLst/>
                      </a:endParaRPr>
                    </a:p>
                    <a:p>
                      <a:pPr>
                        <a:spcAft>
                          <a:spcPts val="0"/>
                        </a:spcAft>
                      </a:pPr>
                      <a:r>
                        <a:rPr lang="en-US" sz="1400" dirty="0">
                          <a:effectLst/>
                        </a:rPr>
                        <a:t> </a:t>
                      </a:r>
                      <a:endParaRPr lang="en-ZA" sz="1400" dirty="0">
                        <a:effectLst/>
                      </a:endParaRPr>
                    </a:p>
                    <a:p>
                      <a:pPr>
                        <a:spcAft>
                          <a:spcPts val="0"/>
                        </a:spcAft>
                      </a:pPr>
                      <a:r>
                        <a:rPr lang="en-US" sz="1400" dirty="0">
                          <a:effectLst/>
                        </a:rPr>
                        <a:t> </a:t>
                      </a:r>
                      <a:endParaRPr lang="en-ZA" sz="1400" dirty="0">
                        <a:effectLst/>
                      </a:endParaRPr>
                    </a:p>
                    <a:p>
                      <a:pPr>
                        <a:spcAft>
                          <a:spcPts val="0"/>
                        </a:spcAft>
                      </a:pPr>
                      <a:r>
                        <a:rPr lang="en-US" sz="1400" dirty="0">
                          <a:effectLst/>
                        </a:rPr>
                        <a:t>SO2</a:t>
                      </a:r>
                      <a:endParaRPr lang="en-ZA" sz="1400" dirty="0">
                        <a:effectLst/>
                        <a:latin typeface="+mn-lt"/>
                        <a:ea typeface="Times New Roman"/>
                      </a:endParaRPr>
                    </a:p>
                  </a:txBody>
                  <a:tcPr marL="62680" marR="62680" marT="8706" marB="0"/>
                </a:tc>
                <a:tc>
                  <a:txBody>
                    <a:bodyPr/>
                    <a:lstStyle/>
                    <a:p>
                      <a:pPr marL="100330" marR="153670" algn="just">
                        <a:spcAft>
                          <a:spcPts val="0"/>
                        </a:spcAft>
                      </a:pPr>
                      <a:r>
                        <a:rPr lang="en-ZA" sz="1400">
                          <a:effectLst/>
                        </a:rPr>
                        <a:t>Capital commitments to date for air quality management – since the introduction of the NEMAQA, PPC has undertaken several upgrades worth millions of rands at it operating plant in order to meet the MES at its various plants across the country.</a:t>
                      </a:r>
                    </a:p>
                    <a:p>
                      <a:pPr marL="100330" marR="153670" algn="just">
                        <a:spcAft>
                          <a:spcPts val="0"/>
                        </a:spcAft>
                      </a:pPr>
                      <a:r>
                        <a:rPr lang="en-ZA" sz="1400">
                          <a:effectLst/>
                        </a:rPr>
                        <a:t>Planning and implementation of previous commitments – PPC applied for postponement for specific point sources in respect of the MES for PM at various sites across the country. The commitment made have all been fulfilled and these sources are either now in compliance with the 2020 MES or construction is planned for completion in 2018.</a:t>
                      </a:r>
                    </a:p>
                    <a:p>
                      <a:pPr marL="100330" marR="153670" algn="just">
                        <a:spcAft>
                          <a:spcPts val="0"/>
                        </a:spcAft>
                      </a:pPr>
                      <a:r>
                        <a:rPr lang="en-ZA" sz="1400">
                          <a:effectLst/>
                        </a:rPr>
                        <a:t>Impact on ambient air quality – The in stack concentration of emissions from the kilns was previously in line with the MES, however the progression to quarry 2 ore has resulted in exceedance of the MES. The resultant impact of non-compliant emission from the kilns, modelled at the highest recorded emissions concentration is within the NAAQS.  </a:t>
                      </a:r>
                    </a:p>
                    <a:p>
                      <a:pPr marL="100330" marR="153670" algn="just">
                        <a:spcAft>
                          <a:spcPts val="0"/>
                        </a:spcAft>
                      </a:pPr>
                      <a:r>
                        <a:rPr lang="en-ZA" sz="1400">
                          <a:effectLst/>
                        </a:rPr>
                        <a:t>Investigation of options for achieving SO</a:t>
                      </a:r>
                      <a:r>
                        <a:rPr lang="en-ZA" sz="1400" baseline="-25000">
                          <a:effectLst/>
                        </a:rPr>
                        <a:t>2</a:t>
                      </a:r>
                      <a:r>
                        <a:rPr lang="en-ZA" sz="1400">
                          <a:effectLst/>
                        </a:rPr>
                        <a:t> emissions compliance – Due to the relatively recent increase in SO2 emissions at the De Hoek plant, PPC proposed to thoroughly investigate options for SO2 emissions management</a:t>
                      </a:r>
                    </a:p>
                    <a:p>
                      <a:pPr marL="100330" marR="153670" algn="just">
                        <a:spcAft>
                          <a:spcPts val="0"/>
                        </a:spcAft>
                      </a:pPr>
                      <a:r>
                        <a:rPr lang="en-ZA" sz="1400">
                          <a:effectLst/>
                        </a:rPr>
                        <a:t>Cost benefit analysis – Given that the impact on air quality of the SO2 emissions is within the NAAQS, a cost benefit analysis has been deemed unnecessary.</a:t>
                      </a:r>
                      <a:endParaRPr lang="en-ZA" sz="1400">
                        <a:effectLst/>
                        <a:latin typeface="+mn-lt"/>
                      </a:endParaRPr>
                    </a:p>
                  </a:txBody>
                  <a:tcPr marL="0" marR="0" marT="0" marB="0"/>
                </a:tc>
                <a:tc>
                  <a:txBody>
                    <a:bodyPr/>
                    <a:lstStyle/>
                    <a:p>
                      <a:r>
                        <a:rPr lang="en-ZA" sz="1400" dirty="0">
                          <a:effectLst/>
                        </a:rPr>
                        <a:t> Pending</a:t>
                      </a:r>
                      <a:endParaRPr lang="en-ZA" sz="1400" dirty="0">
                        <a:effectLst/>
                        <a:latin typeface="+mn-lt"/>
                      </a:endParaRPr>
                    </a:p>
                  </a:txBody>
                  <a:tcPr marL="0" marR="0" marT="0" marB="0"/>
                </a:tc>
              </a:tr>
            </a:tbl>
          </a:graphicData>
        </a:graphic>
      </p:graphicFrame>
    </p:spTree>
    <p:extLst>
      <p:ext uri="{BB962C8B-B14F-4D97-AF65-F5344CB8AC3E}">
        <p14:creationId xmlns:p14="http://schemas.microsoft.com/office/powerpoint/2010/main" xmlns="" val="12933071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319" y="0"/>
            <a:ext cx="8134065" cy="655093"/>
          </a:xfrm>
        </p:spPr>
        <p:txBody>
          <a:bodyPr>
            <a:normAutofit/>
          </a:bodyPr>
          <a:lstStyle/>
          <a:p>
            <a:r>
              <a:rPr lang="en-ZA" sz="2800" b="1" dirty="0" smtClean="0">
                <a:solidFill>
                  <a:schemeClr val="bg1"/>
                </a:solidFill>
              </a:rPr>
              <a:t>PPC Van </a:t>
            </a:r>
            <a:r>
              <a:rPr lang="en-ZA" sz="2800" b="1" dirty="0" err="1" smtClean="0">
                <a:solidFill>
                  <a:schemeClr val="bg1"/>
                </a:solidFill>
              </a:rPr>
              <a:t>Riebeeck</a:t>
            </a:r>
            <a:r>
              <a:rPr lang="en-ZA" sz="2800" b="1" dirty="0" smtClean="0">
                <a:solidFill>
                  <a:schemeClr val="bg1"/>
                </a:solidFill>
              </a:rPr>
              <a:t>, West Coast</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066071553"/>
              </p:ext>
            </p:extLst>
          </p:nvPr>
        </p:nvGraphicFramePr>
        <p:xfrm>
          <a:off x="218364" y="777922"/>
          <a:ext cx="8789159" cy="5854184"/>
        </p:xfrm>
        <a:graphic>
          <a:graphicData uri="http://schemas.openxmlformats.org/drawingml/2006/table">
            <a:tbl>
              <a:tblPr firstRow="1" firstCol="1" bandRow="1">
                <a:tableStyleId>{69CF1AB2-1976-4502-BF36-3FF5EA218861}</a:tableStyleId>
              </a:tblPr>
              <a:tblGrid>
                <a:gridCol w="1011605"/>
                <a:gridCol w="990138"/>
                <a:gridCol w="864287"/>
                <a:gridCol w="5295331"/>
                <a:gridCol w="627798"/>
              </a:tblGrid>
              <a:tr h="520184">
                <a:tc>
                  <a:txBody>
                    <a:bodyPr/>
                    <a:lstStyle/>
                    <a:p>
                      <a:pPr>
                        <a:spcAft>
                          <a:spcPts val="0"/>
                        </a:spcAft>
                      </a:pPr>
                      <a:r>
                        <a:rPr lang="en-US" sz="1400" dirty="0">
                          <a:effectLst/>
                        </a:rPr>
                        <a:t>Category</a:t>
                      </a:r>
                      <a:endParaRPr lang="en-ZA" sz="1400" dirty="0">
                        <a:effectLst/>
                        <a:latin typeface="Times New Roman"/>
                        <a:ea typeface="Times New Roman"/>
                      </a:endParaRPr>
                    </a:p>
                  </a:txBody>
                  <a:tcPr marL="58617" marR="58617" marT="8706" marB="0"/>
                </a:tc>
                <a:tc>
                  <a:txBody>
                    <a:bodyPr/>
                    <a:lstStyle/>
                    <a:p>
                      <a:pPr>
                        <a:spcAft>
                          <a:spcPts val="0"/>
                        </a:spcAft>
                      </a:pPr>
                      <a:r>
                        <a:rPr lang="en-US" sz="1400" dirty="0" smtClean="0">
                          <a:effectLst/>
                        </a:rPr>
                        <a:t>Period </a:t>
                      </a:r>
                      <a:r>
                        <a:rPr lang="en-US" sz="1400" dirty="0">
                          <a:effectLst/>
                        </a:rPr>
                        <a:t>Sought</a:t>
                      </a:r>
                      <a:endParaRPr lang="en-ZA" sz="1400" dirty="0">
                        <a:effectLst/>
                        <a:latin typeface="Times New Roman"/>
                        <a:ea typeface="Times New Roman"/>
                      </a:endParaRPr>
                    </a:p>
                  </a:txBody>
                  <a:tcPr marL="58617" marR="58617" marT="8706" marB="0"/>
                </a:tc>
                <a:tc>
                  <a:txBody>
                    <a:bodyPr/>
                    <a:lstStyle/>
                    <a:p>
                      <a:pPr algn="ctr">
                        <a:spcAft>
                          <a:spcPts val="0"/>
                        </a:spcAft>
                      </a:pPr>
                      <a:r>
                        <a:rPr lang="en-US" sz="1400">
                          <a:effectLst/>
                        </a:rPr>
                        <a:t>Pollutant</a:t>
                      </a:r>
                      <a:endParaRPr lang="en-ZA" sz="1400">
                        <a:effectLst/>
                        <a:latin typeface="Times New Roman"/>
                        <a:ea typeface="Times New Roman"/>
                      </a:endParaRPr>
                    </a:p>
                  </a:txBody>
                  <a:tcPr marL="58617" marR="58617" marT="8706" marB="0"/>
                </a:tc>
                <a:tc>
                  <a:txBody>
                    <a:bodyPr/>
                    <a:lstStyle/>
                    <a:p>
                      <a:pPr algn="ctr">
                        <a:spcAft>
                          <a:spcPts val="0"/>
                        </a:spcAft>
                      </a:pPr>
                      <a:r>
                        <a:rPr lang="en-US" sz="1400">
                          <a:effectLst/>
                        </a:rPr>
                        <a:t>Justification &amp; Reasons for Postponement Application</a:t>
                      </a:r>
                      <a:endParaRPr lang="en-ZA" sz="1400">
                        <a:effectLst/>
                        <a:latin typeface="Times New Roman"/>
                        <a:ea typeface="Times New Roman"/>
                      </a:endParaRPr>
                    </a:p>
                  </a:txBody>
                  <a:tcPr marL="0" marR="0" marT="0" marB="0"/>
                </a:tc>
                <a:tc>
                  <a:txBody>
                    <a:bodyPr/>
                    <a:lstStyle/>
                    <a:p>
                      <a:pPr algn="ctr">
                        <a:spcAft>
                          <a:spcPts val="0"/>
                        </a:spcAft>
                      </a:pPr>
                      <a:r>
                        <a:rPr lang="en-US" sz="1400">
                          <a:effectLst/>
                        </a:rPr>
                        <a:t>Decision</a:t>
                      </a:r>
                      <a:endParaRPr lang="en-ZA" sz="1400">
                        <a:effectLst/>
                        <a:latin typeface="Times New Roman"/>
                        <a:ea typeface="Times New Roman"/>
                      </a:endParaRPr>
                    </a:p>
                  </a:txBody>
                  <a:tcPr marL="0" marR="0" marT="0" marB="0"/>
                </a:tc>
              </a:tr>
              <a:tr h="5155929">
                <a:tc>
                  <a:txBody>
                    <a:bodyPr/>
                    <a:lstStyle/>
                    <a:p>
                      <a:pPr>
                        <a:spcAft>
                          <a:spcPts val="0"/>
                        </a:spcAft>
                      </a:pPr>
                      <a:r>
                        <a:rPr lang="en-ZA" sz="1400">
                          <a:effectLst/>
                        </a:rPr>
                        <a:t>Subcategory 5.4: Cement Production (using conventional fuels and raw materials)</a:t>
                      </a:r>
                    </a:p>
                    <a:p>
                      <a:pPr>
                        <a:spcAft>
                          <a:spcPts val="0"/>
                        </a:spcAft>
                      </a:pPr>
                      <a:r>
                        <a:rPr lang="en-ZA" sz="1400">
                          <a:effectLst/>
                        </a:rPr>
                        <a:t>Subcategory 5.5: Cement Production (using alternative fuels and/or resources)</a:t>
                      </a:r>
                      <a:endParaRPr lang="en-ZA" sz="1400">
                        <a:effectLst/>
                        <a:latin typeface="Times New Roman"/>
                        <a:ea typeface="Times New Roman"/>
                      </a:endParaRPr>
                    </a:p>
                  </a:txBody>
                  <a:tcPr marL="62680" marR="62680" marT="8706" marB="0"/>
                </a:tc>
                <a:tc>
                  <a:txBody>
                    <a:bodyPr/>
                    <a:lstStyle/>
                    <a:p>
                      <a:pPr>
                        <a:spcAft>
                          <a:spcPts val="0"/>
                        </a:spcAft>
                      </a:pPr>
                      <a:r>
                        <a:rPr lang="en-US" sz="1400">
                          <a:effectLst/>
                        </a:rPr>
                        <a:t>2015-2020</a:t>
                      </a:r>
                      <a:endParaRPr lang="en-ZA" sz="1400">
                        <a:effectLst/>
                      </a:endParaRPr>
                    </a:p>
                    <a:p>
                      <a:pPr>
                        <a:spcAft>
                          <a:spcPts val="0"/>
                        </a:spcAft>
                      </a:pPr>
                      <a:r>
                        <a:rPr lang="en-US" sz="1400">
                          <a:effectLst/>
                        </a:rPr>
                        <a:t> </a:t>
                      </a:r>
                      <a:endParaRPr lang="en-ZA" sz="1400">
                        <a:effectLst/>
                      </a:endParaRPr>
                    </a:p>
                    <a:p>
                      <a:pPr>
                        <a:spcAft>
                          <a:spcPts val="0"/>
                        </a:spcAft>
                      </a:pPr>
                      <a:r>
                        <a:rPr lang="en-US" sz="1400">
                          <a:effectLst/>
                        </a:rPr>
                        <a:t>2015-2020</a:t>
                      </a:r>
                      <a:endParaRPr lang="en-ZA" sz="1400">
                        <a:effectLst/>
                        <a:latin typeface="Times New Roman"/>
                        <a:ea typeface="Times New Roman"/>
                      </a:endParaRPr>
                    </a:p>
                  </a:txBody>
                  <a:tcPr marL="62680" marR="62680" marT="8706" marB="0"/>
                </a:tc>
                <a:tc>
                  <a:txBody>
                    <a:bodyPr/>
                    <a:lstStyle/>
                    <a:p>
                      <a:pPr>
                        <a:spcAft>
                          <a:spcPts val="0"/>
                        </a:spcAft>
                      </a:pPr>
                      <a:r>
                        <a:rPr lang="en-US" sz="1400">
                          <a:effectLst/>
                        </a:rPr>
                        <a:t>PM</a:t>
                      </a:r>
                      <a:endParaRPr lang="en-ZA" sz="1400">
                        <a:effectLst/>
                      </a:endParaRPr>
                    </a:p>
                    <a:p>
                      <a:pPr>
                        <a:spcAft>
                          <a:spcPts val="0"/>
                        </a:spcAft>
                      </a:pPr>
                      <a:r>
                        <a:rPr lang="en-US" sz="1400">
                          <a:effectLst/>
                        </a:rPr>
                        <a:t> </a:t>
                      </a:r>
                      <a:endParaRPr lang="en-ZA" sz="1400">
                        <a:effectLst/>
                      </a:endParaRPr>
                    </a:p>
                    <a:p>
                      <a:pPr>
                        <a:spcAft>
                          <a:spcPts val="0"/>
                        </a:spcAft>
                      </a:pPr>
                      <a:r>
                        <a:rPr lang="en-US" sz="1400">
                          <a:effectLst/>
                        </a:rPr>
                        <a:t>PM</a:t>
                      </a:r>
                      <a:endParaRPr lang="en-ZA" sz="1400">
                        <a:effectLst/>
                      </a:endParaRPr>
                    </a:p>
                    <a:p>
                      <a:pPr>
                        <a:spcAft>
                          <a:spcPts val="0"/>
                        </a:spcAft>
                      </a:pPr>
                      <a:r>
                        <a:rPr lang="en-US" sz="1400">
                          <a:effectLst/>
                        </a:rPr>
                        <a:t> </a:t>
                      </a:r>
                      <a:endParaRPr lang="en-ZA" sz="1400">
                        <a:effectLst/>
                      </a:endParaRPr>
                    </a:p>
                    <a:p>
                      <a:pPr>
                        <a:spcAft>
                          <a:spcPts val="0"/>
                        </a:spcAft>
                      </a:pPr>
                      <a:r>
                        <a:rPr lang="en-US" sz="1400">
                          <a:effectLst/>
                        </a:rPr>
                        <a:t>SO</a:t>
                      </a:r>
                      <a:r>
                        <a:rPr lang="en-US" sz="1400" baseline="-25000">
                          <a:effectLst/>
                        </a:rPr>
                        <a:t>2</a:t>
                      </a:r>
                      <a:endParaRPr lang="en-ZA" sz="1400">
                        <a:effectLst/>
                        <a:latin typeface="Times New Roman"/>
                        <a:ea typeface="Times New Roman"/>
                      </a:endParaRPr>
                    </a:p>
                  </a:txBody>
                  <a:tcPr marL="62680" marR="62680" marT="8706" marB="0"/>
                </a:tc>
                <a:tc>
                  <a:txBody>
                    <a:bodyPr/>
                    <a:lstStyle/>
                    <a:p>
                      <a:pPr marL="83820" marR="152400" algn="just">
                        <a:spcAft>
                          <a:spcPts val="0"/>
                        </a:spcAft>
                      </a:pPr>
                      <a:r>
                        <a:rPr lang="en-ZA" sz="1400">
                          <a:effectLst/>
                        </a:rPr>
                        <a:t>Capital commitments to date for air quality management – since the introduction of the NEMAQA, PPC has undertaken several upgrades worth millions of rands at it operating plant in order to meet the MES at its various plants across the country.</a:t>
                      </a:r>
                    </a:p>
                    <a:p>
                      <a:pPr marL="83820" marR="152400" algn="just">
                        <a:spcAft>
                          <a:spcPts val="0"/>
                        </a:spcAft>
                      </a:pPr>
                      <a:r>
                        <a:rPr lang="en-ZA" sz="1400">
                          <a:effectLst/>
                        </a:rPr>
                        <a:t>Planning and implementation of previous commitments – PPC applied for postponement for specific point sources in respect of the MES for PM at various sites across the country. The commitment made have all been fulfilled and these sources are either now in compliance with the 2020 MES or construction is planned for completion in 2018.</a:t>
                      </a:r>
                    </a:p>
                    <a:p>
                      <a:pPr marL="83820" marR="152400" algn="just">
                        <a:spcAft>
                          <a:spcPts val="0"/>
                        </a:spcAft>
                      </a:pPr>
                      <a:r>
                        <a:rPr lang="en-ZA" sz="1400">
                          <a:effectLst/>
                        </a:rPr>
                        <a:t>Impact on ambient air quality – Predicted ambient concentrations of PM10 from the cement plant point sources are well within the NAAQS. The predicted ambient concentrations of PM10 for the cumulative scenario (point sources + fugitives) have exceedances of the NAAQs, resulting from the haul roads emissions occurring within the site boundary. These exceedances are largely limited to in and around the Riebeeck site boundary and thus have an insignificant bearing insofar as environmental receptors outside the boundary are concerned.</a:t>
                      </a:r>
                    </a:p>
                    <a:p>
                      <a:pPr marL="83820" marR="152400" algn="just">
                        <a:spcAft>
                          <a:spcPts val="0"/>
                        </a:spcAft>
                      </a:pPr>
                      <a:r>
                        <a:rPr lang="en-ZA" sz="1400">
                          <a:effectLst/>
                        </a:rPr>
                        <a:t>Investigation of options for achieving SO</a:t>
                      </a:r>
                      <a:r>
                        <a:rPr lang="en-ZA" sz="1400" baseline="-25000">
                          <a:effectLst/>
                        </a:rPr>
                        <a:t>2</a:t>
                      </a:r>
                      <a:r>
                        <a:rPr lang="en-ZA" sz="1400">
                          <a:effectLst/>
                        </a:rPr>
                        <a:t> emissions compliance – Due to the relatively recent increase in SO</a:t>
                      </a:r>
                      <a:r>
                        <a:rPr lang="en-ZA" sz="1400" baseline="-25000">
                          <a:effectLst/>
                        </a:rPr>
                        <a:t>2</a:t>
                      </a:r>
                      <a:r>
                        <a:rPr lang="en-ZA" sz="1400">
                          <a:effectLst/>
                        </a:rPr>
                        <a:t> emissions at the Riebeeck plant, PPC proposed to thoroughly investigate options for SO</a:t>
                      </a:r>
                      <a:r>
                        <a:rPr lang="en-ZA" sz="1400" baseline="-25000">
                          <a:effectLst/>
                        </a:rPr>
                        <a:t>2</a:t>
                      </a:r>
                      <a:r>
                        <a:rPr lang="en-ZA" sz="1400">
                          <a:effectLst/>
                        </a:rPr>
                        <a:t> emissions management</a:t>
                      </a:r>
                    </a:p>
                    <a:p>
                      <a:pPr marL="83820" marR="152400" algn="just">
                        <a:spcAft>
                          <a:spcPts val="0"/>
                        </a:spcAft>
                      </a:pPr>
                      <a:r>
                        <a:rPr lang="en-ZA" sz="1400">
                          <a:effectLst/>
                        </a:rPr>
                        <a:t>Cost benefit analysis – Given that the impact on air quality of the SO</a:t>
                      </a:r>
                      <a:r>
                        <a:rPr lang="en-ZA" sz="1400" baseline="-25000">
                          <a:effectLst/>
                        </a:rPr>
                        <a:t>2</a:t>
                      </a:r>
                      <a:r>
                        <a:rPr lang="en-ZA" sz="1400">
                          <a:effectLst/>
                        </a:rPr>
                        <a:t> emissions is within the NAAQS, a cost benefit analysis has been deemed unnecessary.</a:t>
                      </a:r>
                      <a:endParaRPr lang="en-ZA" sz="1400">
                        <a:effectLst/>
                        <a:latin typeface="Times New Roman"/>
                      </a:endParaRPr>
                    </a:p>
                  </a:txBody>
                  <a:tcPr marL="0" marR="0" marT="0" marB="0"/>
                </a:tc>
                <a:tc>
                  <a:txBody>
                    <a:bodyPr/>
                    <a:lstStyle/>
                    <a:p>
                      <a:pPr algn="just"/>
                      <a:r>
                        <a:rPr lang="en-ZA" sz="1400" dirty="0">
                          <a:effectLst/>
                        </a:rPr>
                        <a:t> Pending</a:t>
                      </a:r>
                      <a:endParaRPr lang="en-ZA" sz="1400" dirty="0">
                        <a:effectLst/>
                        <a:latin typeface="Times New Roman"/>
                      </a:endParaRPr>
                    </a:p>
                  </a:txBody>
                  <a:tcPr marL="0" marR="0" marT="0" marB="0"/>
                </a:tc>
              </a:tr>
            </a:tbl>
          </a:graphicData>
        </a:graphic>
      </p:graphicFrame>
    </p:spTree>
    <p:extLst>
      <p:ext uri="{BB962C8B-B14F-4D97-AF65-F5344CB8AC3E}">
        <p14:creationId xmlns:p14="http://schemas.microsoft.com/office/powerpoint/2010/main" xmlns="" val="16567559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7104" y="-304800"/>
            <a:ext cx="7799696" cy="1143000"/>
          </a:xfrm>
        </p:spPr>
        <p:txBody>
          <a:bodyPr>
            <a:normAutofit/>
          </a:bodyPr>
          <a:lstStyle/>
          <a:p>
            <a:r>
              <a:rPr lang="en-ZA" sz="2800" b="1" dirty="0" smtClean="0">
                <a:solidFill>
                  <a:schemeClr val="bg1"/>
                </a:solidFill>
              </a:rPr>
              <a:t>Applications Received</a:t>
            </a:r>
            <a:endParaRPr lang="en-ZA" sz="2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667970144"/>
              </p:ext>
            </p:extLst>
          </p:nvPr>
        </p:nvGraphicFramePr>
        <p:xfrm>
          <a:off x="166195" y="770019"/>
          <a:ext cx="8820148" cy="5888042"/>
        </p:xfrm>
        <a:graphic>
          <a:graphicData uri="http://schemas.openxmlformats.org/drawingml/2006/table">
            <a:tbl>
              <a:tblPr>
                <a:tableStyleId>{3C2FFA5D-87B4-456A-9821-1D502468CF0F}</a:tableStyleId>
              </a:tblPr>
              <a:tblGrid>
                <a:gridCol w="2391487"/>
                <a:gridCol w="1662346"/>
                <a:gridCol w="1947451"/>
                <a:gridCol w="1107997"/>
                <a:gridCol w="1710867"/>
              </a:tblGrid>
              <a:tr h="143051">
                <a:tc>
                  <a:txBody>
                    <a:bodyPr/>
                    <a:lstStyle/>
                    <a:p>
                      <a:pPr algn="just">
                        <a:lnSpc>
                          <a:spcPct val="150000"/>
                        </a:lnSpc>
                      </a:pPr>
                      <a:r>
                        <a:rPr lang="en-GB" sz="1600" b="1" dirty="0">
                          <a:effectLst/>
                        </a:rPr>
                        <a:t>Facility</a:t>
                      </a:r>
                      <a:endParaRPr lang="en-ZA" sz="1600" b="1" dirty="0">
                        <a:effectLst/>
                        <a:latin typeface="+mn-lt"/>
                      </a:endParaRPr>
                    </a:p>
                  </a:txBody>
                  <a:tcPr marL="17600" marR="17600" marT="2563" marB="0"/>
                </a:tc>
                <a:tc>
                  <a:txBody>
                    <a:bodyPr/>
                    <a:lstStyle/>
                    <a:p>
                      <a:pPr algn="just">
                        <a:lnSpc>
                          <a:spcPct val="150000"/>
                        </a:lnSpc>
                      </a:pPr>
                      <a:r>
                        <a:rPr lang="en-GB" sz="1600" b="1">
                          <a:effectLst/>
                        </a:rPr>
                        <a:t>Province</a:t>
                      </a:r>
                      <a:endParaRPr lang="en-ZA" sz="1600" b="1">
                        <a:effectLst/>
                        <a:latin typeface="+mn-lt"/>
                      </a:endParaRPr>
                    </a:p>
                  </a:txBody>
                  <a:tcPr marL="17600" marR="17600" marT="2563" marB="0"/>
                </a:tc>
                <a:tc>
                  <a:txBody>
                    <a:bodyPr/>
                    <a:lstStyle/>
                    <a:p>
                      <a:pPr algn="just">
                        <a:lnSpc>
                          <a:spcPct val="150000"/>
                        </a:lnSpc>
                      </a:pPr>
                      <a:r>
                        <a:rPr lang="en-US" sz="1600" b="1">
                          <a:effectLst/>
                        </a:rPr>
                        <a:t>Licencing Authority</a:t>
                      </a:r>
                      <a:endParaRPr lang="en-ZA" sz="1600" b="1">
                        <a:effectLst/>
                        <a:latin typeface="+mn-lt"/>
                      </a:endParaRPr>
                    </a:p>
                  </a:txBody>
                  <a:tcPr marL="17600" marR="17600" marT="2563" marB="0"/>
                </a:tc>
                <a:tc>
                  <a:txBody>
                    <a:bodyPr/>
                    <a:lstStyle/>
                    <a:p>
                      <a:pPr algn="just">
                        <a:lnSpc>
                          <a:spcPct val="150000"/>
                        </a:lnSpc>
                      </a:pPr>
                      <a:r>
                        <a:rPr lang="en-US" sz="1600" b="1">
                          <a:effectLst/>
                        </a:rPr>
                        <a:t>Priority Area</a:t>
                      </a:r>
                      <a:endParaRPr lang="en-ZA" sz="1600" b="1">
                        <a:effectLst/>
                        <a:latin typeface="+mn-lt"/>
                      </a:endParaRPr>
                    </a:p>
                  </a:txBody>
                  <a:tcPr marL="17600" marR="17600" marT="2563" marB="0"/>
                </a:tc>
                <a:tc>
                  <a:txBody>
                    <a:bodyPr/>
                    <a:lstStyle/>
                    <a:p>
                      <a:pPr algn="just">
                        <a:lnSpc>
                          <a:spcPct val="150000"/>
                        </a:lnSpc>
                      </a:pPr>
                      <a:r>
                        <a:rPr lang="en-GB" sz="1600" b="1" dirty="0">
                          <a:effectLst/>
                        </a:rPr>
                        <a:t>Date application received</a:t>
                      </a:r>
                      <a:endParaRPr lang="en-ZA" sz="1600" b="1" dirty="0">
                        <a:effectLst/>
                        <a:latin typeface="+mn-lt"/>
                      </a:endParaRPr>
                    </a:p>
                  </a:txBody>
                  <a:tcPr marL="17600" marR="17600" marT="2563" marB="0"/>
                </a:tc>
              </a:tr>
              <a:tr h="73514">
                <a:tc>
                  <a:txBody>
                    <a:bodyPr/>
                    <a:lstStyle/>
                    <a:p>
                      <a:pPr algn="just">
                        <a:lnSpc>
                          <a:spcPct val="150000"/>
                        </a:lnSpc>
                      </a:pPr>
                      <a:r>
                        <a:rPr lang="en-GB" sz="1600" dirty="0">
                          <a:effectLst/>
                        </a:rPr>
                        <a:t>Eskom </a:t>
                      </a:r>
                      <a:r>
                        <a:rPr lang="en-GB" sz="1600" dirty="0" err="1">
                          <a:effectLst/>
                        </a:rPr>
                        <a:t>Medupi</a:t>
                      </a:r>
                      <a:endParaRPr lang="en-ZA" sz="1600" dirty="0">
                        <a:effectLst/>
                        <a:latin typeface="+mn-lt"/>
                      </a:endParaRPr>
                    </a:p>
                  </a:txBody>
                  <a:tcPr marL="17600" marR="17600" marT="2563" marB="0"/>
                </a:tc>
                <a:tc>
                  <a:txBody>
                    <a:bodyPr/>
                    <a:lstStyle/>
                    <a:p>
                      <a:pPr algn="just">
                        <a:lnSpc>
                          <a:spcPct val="150000"/>
                        </a:lnSpc>
                      </a:pPr>
                      <a:r>
                        <a:rPr lang="en-GB" sz="1600">
                          <a:effectLst/>
                        </a:rPr>
                        <a:t>Limpopo</a:t>
                      </a:r>
                      <a:endParaRPr lang="en-ZA" sz="1600">
                        <a:effectLst/>
                        <a:latin typeface="+mn-lt"/>
                      </a:endParaRPr>
                    </a:p>
                  </a:txBody>
                  <a:tcPr marL="17600" marR="17600" marT="2563" marB="0"/>
                </a:tc>
                <a:tc>
                  <a:txBody>
                    <a:bodyPr/>
                    <a:lstStyle/>
                    <a:p>
                      <a:pPr algn="just">
                        <a:lnSpc>
                          <a:spcPct val="150000"/>
                        </a:lnSpc>
                      </a:pPr>
                      <a:r>
                        <a:rPr lang="en-GB" sz="1600">
                          <a:effectLst/>
                        </a:rPr>
                        <a:t>LEDET</a:t>
                      </a:r>
                      <a:endParaRPr lang="en-ZA" sz="1600">
                        <a:effectLst/>
                        <a:latin typeface="+mn-lt"/>
                      </a:endParaRPr>
                    </a:p>
                  </a:txBody>
                  <a:tcPr marL="17600" marR="17600" marT="2563" marB="0"/>
                </a:tc>
                <a:tc>
                  <a:txBody>
                    <a:bodyPr/>
                    <a:lstStyle/>
                    <a:p>
                      <a:pPr algn="just">
                        <a:lnSpc>
                          <a:spcPct val="150000"/>
                        </a:lnSpc>
                      </a:pPr>
                      <a:r>
                        <a:rPr lang="en-GB" sz="1600">
                          <a:effectLst/>
                        </a:rPr>
                        <a:t>WBPA</a:t>
                      </a:r>
                      <a:endParaRPr lang="en-ZA" sz="1600">
                        <a:effectLst/>
                        <a:latin typeface="+mn-lt"/>
                      </a:endParaRPr>
                    </a:p>
                  </a:txBody>
                  <a:tcPr marL="17600" marR="17600" marT="2563" marB="0"/>
                </a:tc>
                <a:tc>
                  <a:txBody>
                    <a:bodyPr/>
                    <a:lstStyle/>
                    <a:p>
                      <a:pPr algn="just">
                        <a:lnSpc>
                          <a:spcPct val="150000"/>
                        </a:lnSpc>
                      </a:pPr>
                      <a:r>
                        <a:rPr lang="en-GB" sz="1600">
                          <a:effectLst/>
                        </a:rPr>
                        <a:t>27-Feb-14</a:t>
                      </a:r>
                      <a:endParaRPr lang="en-ZA" sz="1600">
                        <a:effectLst/>
                        <a:latin typeface="+mn-lt"/>
                      </a:endParaRPr>
                    </a:p>
                  </a:txBody>
                  <a:tcPr marL="17600" marR="17600" marT="2563" marB="0"/>
                </a:tc>
              </a:tr>
              <a:tr h="73514">
                <a:tc>
                  <a:txBody>
                    <a:bodyPr/>
                    <a:lstStyle/>
                    <a:p>
                      <a:pPr algn="just">
                        <a:lnSpc>
                          <a:spcPct val="150000"/>
                        </a:lnSpc>
                      </a:pPr>
                      <a:r>
                        <a:rPr lang="en-GB" sz="1600" dirty="0">
                          <a:effectLst/>
                        </a:rPr>
                        <a:t>Eskom </a:t>
                      </a:r>
                      <a:r>
                        <a:rPr lang="en-GB" sz="1600" dirty="0" err="1">
                          <a:effectLst/>
                        </a:rPr>
                        <a:t>Matimba</a:t>
                      </a:r>
                      <a:endParaRPr lang="en-ZA" sz="1600" dirty="0">
                        <a:effectLst/>
                        <a:latin typeface="+mn-lt"/>
                      </a:endParaRPr>
                    </a:p>
                  </a:txBody>
                  <a:tcPr marL="17600" marR="17600" marT="2563" marB="0"/>
                </a:tc>
                <a:tc>
                  <a:txBody>
                    <a:bodyPr/>
                    <a:lstStyle/>
                    <a:p>
                      <a:pPr algn="just">
                        <a:lnSpc>
                          <a:spcPct val="150000"/>
                        </a:lnSpc>
                      </a:pPr>
                      <a:r>
                        <a:rPr lang="en-GB" sz="1600">
                          <a:effectLst/>
                        </a:rPr>
                        <a:t>Limpopo</a:t>
                      </a:r>
                      <a:endParaRPr lang="en-ZA" sz="1600">
                        <a:effectLst/>
                        <a:latin typeface="+mn-lt"/>
                      </a:endParaRPr>
                    </a:p>
                  </a:txBody>
                  <a:tcPr marL="17600" marR="17600" marT="2563" marB="0"/>
                </a:tc>
                <a:tc>
                  <a:txBody>
                    <a:bodyPr/>
                    <a:lstStyle/>
                    <a:p>
                      <a:pPr algn="just">
                        <a:lnSpc>
                          <a:spcPct val="150000"/>
                        </a:lnSpc>
                      </a:pPr>
                      <a:r>
                        <a:rPr lang="en-GB" sz="1600">
                          <a:effectLst/>
                        </a:rPr>
                        <a:t>LEDET</a:t>
                      </a:r>
                      <a:endParaRPr lang="en-ZA" sz="1600">
                        <a:effectLst/>
                        <a:latin typeface="+mn-lt"/>
                      </a:endParaRPr>
                    </a:p>
                  </a:txBody>
                  <a:tcPr marL="17600" marR="17600" marT="2563" marB="0"/>
                </a:tc>
                <a:tc>
                  <a:txBody>
                    <a:bodyPr/>
                    <a:lstStyle/>
                    <a:p>
                      <a:pPr algn="just">
                        <a:lnSpc>
                          <a:spcPct val="150000"/>
                        </a:lnSpc>
                      </a:pPr>
                      <a:r>
                        <a:rPr lang="en-GB" sz="1600">
                          <a:effectLst/>
                        </a:rPr>
                        <a:t>WBPA</a:t>
                      </a:r>
                      <a:endParaRPr lang="en-ZA" sz="1600">
                        <a:effectLst/>
                        <a:latin typeface="+mn-lt"/>
                      </a:endParaRPr>
                    </a:p>
                  </a:txBody>
                  <a:tcPr marL="17600" marR="17600" marT="2563" marB="0"/>
                </a:tc>
                <a:tc>
                  <a:txBody>
                    <a:bodyPr/>
                    <a:lstStyle/>
                    <a:p>
                      <a:pPr algn="just">
                        <a:lnSpc>
                          <a:spcPct val="150000"/>
                        </a:lnSpc>
                      </a:pPr>
                      <a:r>
                        <a:rPr lang="en-GB" sz="1600">
                          <a:effectLst/>
                        </a:rPr>
                        <a:t>27-Feb-14</a:t>
                      </a:r>
                      <a:endParaRPr lang="en-ZA" sz="1600">
                        <a:effectLst/>
                        <a:latin typeface="+mn-lt"/>
                      </a:endParaRPr>
                    </a:p>
                  </a:txBody>
                  <a:tcPr marL="17600" marR="17600" marT="2563" marB="0"/>
                </a:tc>
              </a:tr>
              <a:tr h="73514">
                <a:tc>
                  <a:txBody>
                    <a:bodyPr/>
                    <a:lstStyle/>
                    <a:p>
                      <a:pPr algn="just">
                        <a:lnSpc>
                          <a:spcPct val="150000"/>
                        </a:lnSpc>
                      </a:pPr>
                      <a:r>
                        <a:rPr lang="en-GB" sz="1600" dirty="0">
                          <a:effectLst/>
                        </a:rPr>
                        <a:t>Eskom Acacia</a:t>
                      </a:r>
                      <a:endParaRPr lang="en-ZA" sz="1600" dirty="0">
                        <a:effectLst/>
                        <a:latin typeface="+mn-lt"/>
                      </a:endParaRPr>
                    </a:p>
                  </a:txBody>
                  <a:tcPr marL="17600" marR="17600" marT="2563" marB="0"/>
                </a:tc>
                <a:tc>
                  <a:txBody>
                    <a:bodyPr/>
                    <a:lstStyle/>
                    <a:p>
                      <a:pPr algn="just">
                        <a:lnSpc>
                          <a:spcPct val="150000"/>
                        </a:lnSpc>
                      </a:pPr>
                      <a:r>
                        <a:rPr lang="en-GB" sz="1600">
                          <a:effectLst/>
                        </a:rPr>
                        <a:t>Western Cape</a:t>
                      </a:r>
                      <a:endParaRPr lang="en-ZA" sz="1600">
                        <a:effectLst/>
                        <a:latin typeface="+mn-lt"/>
                      </a:endParaRPr>
                    </a:p>
                  </a:txBody>
                  <a:tcPr marL="17600" marR="17600" marT="2563" marB="0"/>
                </a:tc>
                <a:tc>
                  <a:txBody>
                    <a:bodyPr/>
                    <a:lstStyle/>
                    <a:p>
                      <a:pPr algn="just">
                        <a:lnSpc>
                          <a:spcPct val="150000"/>
                        </a:lnSpc>
                      </a:pPr>
                      <a:r>
                        <a:rPr lang="en-GB" sz="1600">
                          <a:effectLst/>
                        </a:rPr>
                        <a:t>Cape Town Metro</a:t>
                      </a:r>
                      <a:endParaRPr lang="en-ZA" sz="1600">
                        <a:effectLst/>
                        <a:latin typeface="+mn-lt"/>
                      </a:endParaRPr>
                    </a:p>
                  </a:txBody>
                  <a:tcPr marL="17600" marR="17600" marT="2563" marB="0"/>
                </a:tc>
                <a:tc>
                  <a:txBody>
                    <a:bodyPr/>
                    <a:lstStyle/>
                    <a:p>
                      <a:pPr algn="just">
                        <a:lnSpc>
                          <a:spcPct val="150000"/>
                        </a:lnSpc>
                      </a:pPr>
                      <a:r>
                        <a:rPr lang="en-GB" sz="1600">
                          <a:effectLst/>
                        </a:rPr>
                        <a:t>None</a:t>
                      </a:r>
                      <a:endParaRPr lang="en-ZA" sz="1600">
                        <a:effectLst/>
                        <a:latin typeface="+mn-lt"/>
                      </a:endParaRPr>
                    </a:p>
                  </a:txBody>
                  <a:tcPr marL="17600" marR="17600" marT="2563" marB="0"/>
                </a:tc>
                <a:tc>
                  <a:txBody>
                    <a:bodyPr/>
                    <a:lstStyle/>
                    <a:p>
                      <a:pPr algn="just">
                        <a:lnSpc>
                          <a:spcPct val="150000"/>
                        </a:lnSpc>
                      </a:pPr>
                      <a:r>
                        <a:rPr lang="en-GB" sz="1600">
                          <a:effectLst/>
                        </a:rPr>
                        <a:t>27-Feb-14</a:t>
                      </a:r>
                      <a:endParaRPr lang="en-ZA" sz="1600">
                        <a:effectLst/>
                        <a:latin typeface="+mn-lt"/>
                      </a:endParaRPr>
                    </a:p>
                  </a:txBody>
                  <a:tcPr marL="17600" marR="17600" marT="2563" marB="0"/>
                </a:tc>
              </a:tr>
              <a:tr h="73514">
                <a:tc>
                  <a:txBody>
                    <a:bodyPr/>
                    <a:lstStyle/>
                    <a:p>
                      <a:pPr algn="just">
                        <a:lnSpc>
                          <a:spcPct val="150000"/>
                        </a:lnSpc>
                      </a:pPr>
                      <a:r>
                        <a:rPr lang="en-GB" sz="1600" dirty="0">
                          <a:effectLst/>
                        </a:rPr>
                        <a:t>Eskom </a:t>
                      </a:r>
                      <a:r>
                        <a:rPr lang="en-GB" sz="1600" dirty="0" err="1">
                          <a:effectLst/>
                        </a:rPr>
                        <a:t>Lethabo</a:t>
                      </a:r>
                      <a:endParaRPr lang="en-ZA" sz="1600" dirty="0">
                        <a:effectLst/>
                        <a:latin typeface="+mn-lt"/>
                      </a:endParaRPr>
                    </a:p>
                  </a:txBody>
                  <a:tcPr marL="17600" marR="17600" marT="2563" marB="0"/>
                </a:tc>
                <a:tc>
                  <a:txBody>
                    <a:bodyPr/>
                    <a:lstStyle/>
                    <a:p>
                      <a:pPr algn="just">
                        <a:lnSpc>
                          <a:spcPct val="150000"/>
                        </a:lnSpc>
                      </a:pPr>
                      <a:r>
                        <a:rPr lang="en-GB" sz="1600">
                          <a:effectLst/>
                        </a:rPr>
                        <a:t>Free State</a:t>
                      </a:r>
                      <a:endParaRPr lang="en-ZA" sz="1600">
                        <a:effectLst/>
                        <a:latin typeface="+mn-lt"/>
                      </a:endParaRPr>
                    </a:p>
                  </a:txBody>
                  <a:tcPr marL="17600" marR="17600" marT="2563" marB="0"/>
                </a:tc>
                <a:tc>
                  <a:txBody>
                    <a:bodyPr/>
                    <a:lstStyle/>
                    <a:p>
                      <a:pPr algn="just">
                        <a:lnSpc>
                          <a:spcPct val="150000"/>
                        </a:lnSpc>
                      </a:pPr>
                      <a:r>
                        <a:rPr lang="en-GB" sz="1600">
                          <a:effectLst/>
                        </a:rPr>
                        <a:t>Fezile Dabi DM</a:t>
                      </a:r>
                      <a:endParaRPr lang="en-ZA" sz="1600">
                        <a:effectLst/>
                        <a:latin typeface="+mn-lt"/>
                      </a:endParaRPr>
                    </a:p>
                  </a:txBody>
                  <a:tcPr marL="17600" marR="17600" marT="2563" marB="0"/>
                </a:tc>
                <a:tc>
                  <a:txBody>
                    <a:bodyPr/>
                    <a:lstStyle/>
                    <a:p>
                      <a:pPr algn="just">
                        <a:lnSpc>
                          <a:spcPct val="150000"/>
                        </a:lnSpc>
                      </a:pPr>
                      <a:r>
                        <a:rPr lang="en-GB" sz="1600">
                          <a:effectLst/>
                        </a:rPr>
                        <a:t>VATPA</a:t>
                      </a:r>
                      <a:endParaRPr lang="en-ZA" sz="1600">
                        <a:effectLst/>
                        <a:latin typeface="+mn-lt"/>
                      </a:endParaRPr>
                    </a:p>
                  </a:txBody>
                  <a:tcPr marL="17600" marR="17600" marT="2563" marB="0"/>
                </a:tc>
                <a:tc>
                  <a:txBody>
                    <a:bodyPr/>
                    <a:lstStyle/>
                    <a:p>
                      <a:pPr algn="just">
                        <a:lnSpc>
                          <a:spcPct val="150000"/>
                        </a:lnSpc>
                      </a:pPr>
                      <a:r>
                        <a:rPr lang="en-GB" sz="1600">
                          <a:effectLst/>
                        </a:rPr>
                        <a:t>27-Feb-14</a:t>
                      </a:r>
                      <a:endParaRPr lang="en-ZA" sz="1600">
                        <a:effectLst/>
                        <a:latin typeface="+mn-lt"/>
                      </a:endParaRPr>
                    </a:p>
                  </a:txBody>
                  <a:tcPr marL="17600" marR="17600" marT="2563" marB="0"/>
                </a:tc>
              </a:tr>
              <a:tr h="73514">
                <a:tc>
                  <a:txBody>
                    <a:bodyPr/>
                    <a:lstStyle/>
                    <a:p>
                      <a:pPr algn="just">
                        <a:lnSpc>
                          <a:spcPct val="150000"/>
                        </a:lnSpc>
                      </a:pPr>
                      <a:r>
                        <a:rPr lang="en-GB" sz="1600" dirty="0">
                          <a:effectLst/>
                        </a:rPr>
                        <a:t>Eskom Port Rex</a:t>
                      </a:r>
                      <a:endParaRPr lang="en-ZA" sz="1600" dirty="0">
                        <a:effectLst/>
                        <a:latin typeface="+mn-lt"/>
                      </a:endParaRPr>
                    </a:p>
                  </a:txBody>
                  <a:tcPr marL="17600" marR="17600" marT="2563" marB="0"/>
                </a:tc>
                <a:tc>
                  <a:txBody>
                    <a:bodyPr/>
                    <a:lstStyle/>
                    <a:p>
                      <a:pPr algn="just">
                        <a:lnSpc>
                          <a:spcPct val="150000"/>
                        </a:lnSpc>
                      </a:pPr>
                      <a:r>
                        <a:rPr lang="en-GB" sz="1600">
                          <a:effectLst/>
                        </a:rPr>
                        <a:t>Eastern Cape</a:t>
                      </a:r>
                      <a:endParaRPr lang="en-ZA" sz="1600">
                        <a:effectLst/>
                        <a:latin typeface="+mn-lt"/>
                      </a:endParaRPr>
                    </a:p>
                  </a:txBody>
                  <a:tcPr marL="17600" marR="17600" marT="2563" marB="0"/>
                </a:tc>
                <a:tc>
                  <a:txBody>
                    <a:bodyPr/>
                    <a:lstStyle/>
                    <a:p>
                      <a:pPr algn="just">
                        <a:lnSpc>
                          <a:spcPct val="150000"/>
                        </a:lnSpc>
                      </a:pPr>
                      <a:r>
                        <a:rPr lang="en-GB" sz="1600">
                          <a:effectLst/>
                        </a:rPr>
                        <a:t>Buffalo City Metro</a:t>
                      </a:r>
                      <a:endParaRPr lang="en-ZA" sz="1600">
                        <a:effectLst/>
                        <a:latin typeface="+mn-lt"/>
                      </a:endParaRPr>
                    </a:p>
                  </a:txBody>
                  <a:tcPr marL="17600" marR="17600" marT="2563" marB="0"/>
                </a:tc>
                <a:tc>
                  <a:txBody>
                    <a:bodyPr/>
                    <a:lstStyle/>
                    <a:p>
                      <a:pPr algn="just">
                        <a:lnSpc>
                          <a:spcPct val="150000"/>
                        </a:lnSpc>
                      </a:pPr>
                      <a:r>
                        <a:rPr lang="en-GB" sz="1600">
                          <a:effectLst/>
                        </a:rPr>
                        <a:t>None</a:t>
                      </a:r>
                      <a:endParaRPr lang="en-ZA" sz="1600">
                        <a:effectLst/>
                        <a:latin typeface="+mn-lt"/>
                      </a:endParaRPr>
                    </a:p>
                  </a:txBody>
                  <a:tcPr marL="17600" marR="17600" marT="2563" marB="0"/>
                </a:tc>
                <a:tc>
                  <a:txBody>
                    <a:bodyPr/>
                    <a:lstStyle/>
                    <a:p>
                      <a:pPr algn="just">
                        <a:lnSpc>
                          <a:spcPct val="150000"/>
                        </a:lnSpc>
                      </a:pPr>
                      <a:r>
                        <a:rPr lang="en-GB" sz="1600">
                          <a:effectLst/>
                        </a:rPr>
                        <a:t>27-Feb-14</a:t>
                      </a:r>
                      <a:endParaRPr lang="en-ZA" sz="1600">
                        <a:effectLst/>
                        <a:latin typeface="+mn-lt"/>
                      </a:endParaRPr>
                    </a:p>
                  </a:txBody>
                  <a:tcPr marL="17600" marR="17600" marT="2563" marB="0"/>
                </a:tc>
              </a:tr>
              <a:tr h="73514">
                <a:tc>
                  <a:txBody>
                    <a:bodyPr/>
                    <a:lstStyle/>
                    <a:p>
                      <a:pPr algn="just">
                        <a:lnSpc>
                          <a:spcPct val="150000"/>
                        </a:lnSpc>
                      </a:pPr>
                      <a:r>
                        <a:rPr lang="en-GB" sz="1600" dirty="0">
                          <a:effectLst/>
                        </a:rPr>
                        <a:t>PPC De </a:t>
                      </a:r>
                      <a:r>
                        <a:rPr lang="en-GB" sz="1600" dirty="0" err="1">
                          <a:effectLst/>
                        </a:rPr>
                        <a:t>Hoek</a:t>
                      </a:r>
                      <a:endParaRPr lang="en-ZA" sz="1600" dirty="0">
                        <a:effectLst/>
                        <a:latin typeface="+mn-lt"/>
                      </a:endParaRPr>
                    </a:p>
                  </a:txBody>
                  <a:tcPr marL="14695" marR="14695" marT="2563" marB="0" anchor="b"/>
                </a:tc>
                <a:tc>
                  <a:txBody>
                    <a:bodyPr/>
                    <a:lstStyle/>
                    <a:p>
                      <a:pPr algn="just">
                        <a:lnSpc>
                          <a:spcPct val="150000"/>
                        </a:lnSpc>
                      </a:pPr>
                      <a:r>
                        <a:rPr lang="en-GB" sz="1600" dirty="0">
                          <a:effectLst/>
                        </a:rPr>
                        <a:t>Western Cape</a:t>
                      </a:r>
                      <a:endParaRPr lang="en-ZA" sz="1600" dirty="0">
                        <a:effectLst/>
                        <a:latin typeface="+mn-lt"/>
                      </a:endParaRPr>
                    </a:p>
                  </a:txBody>
                  <a:tcPr marL="14695" marR="14695" marT="2563" marB="0" anchor="ctr"/>
                </a:tc>
                <a:tc>
                  <a:txBody>
                    <a:bodyPr/>
                    <a:lstStyle/>
                    <a:p>
                      <a:pPr algn="just">
                        <a:lnSpc>
                          <a:spcPct val="150000"/>
                        </a:lnSpc>
                      </a:pPr>
                      <a:r>
                        <a:rPr lang="en-GB" sz="1600">
                          <a:effectLst/>
                        </a:rPr>
                        <a:t>West Coast DM</a:t>
                      </a:r>
                      <a:endParaRPr lang="en-ZA" sz="1600">
                        <a:effectLst/>
                        <a:latin typeface="+mn-lt"/>
                      </a:endParaRPr>
                    </a:p>
                  </a:txBody>
                  <a:tcPr marL="14695" marR="14695" marT="2563" marB="0" anchor="ctr"/>
                </a:tc>
                <a:tc>
                  <a:txBody>
                    <a:bodyPr/>
                    <a:lstStyle/>
                    <a:p>
                      <a:pPr algn="just">
                        <a:lnSpc>
                          <a:spcPct val="150000"/>
                        </a:lnSpc>
                      </a:pPr>
                      <a:r>
                        <a:rPr lang="en-GB" sz="1600">
                          <a:effectLst/>
                        </a:rPr>
                        <a:t>None</a:t>
                      </a:r>
                      <a:endParaRPr lang="en-ZA" sz="1600">
                        <a:effectLst/>
                        <a:latin typeface="+mn-lt"/>
                      </a:endParaRPr>
                    </a:p>
                  </a:txBody>
                  <a:tcPr marL="14695" marR="14695" marT="2563" marB="0" anchor="ctr"/>
                </a:tc>
                <a:tc>
                  <a:txBody>
                    <a:bodyPr/>
                    <a:lstStyle/>
                    <a:p>
                      <a:pPr algn="just">
                        <a:lnSpc>
                          <a:spcPct val="150000"/>
                        </a:lnSpc>
                      </a:pPr>
                      <a:r>
                        <a:rPr lang="en-GB" sz="1600">
                          <a:effectLst/>
                        </a:rPr>
                        <a:t>26-Mar-14</a:t>
                      </a:r>
                      <a:endParaRPr lang="en-ZA" sz="1600">
                        <a:effectLst/>
                        <a:latin typeface="+mn-lt"/>
                      </a:endParaRPr>
                    </a:p>
                  </a:txBody>
                  <a:tcPr marL="14695" marR="14695" marT="2563" marB="0"/>
                </a:tc>
              </a:tr>
              <a:tr h="73514">
                <a:tc>
                  <a:txBody>
                    <a:bodyPr/>
                    <a:lstStyle/>
                    <a:p>
                      <a:pPr algn="just">
                        <a:lnSpc>
                          <a:spcPct val="150000"/>
                        </a:lnSpc>
                      </a:pPr>
                      <a:r>
                        <a:rPr lang="en-GB" sz="1600" dirty="0">
                          <a:effectLst/>
                        </a:rPr>
                        <a:t>PPC </a:t>
                      </a:r>
                      <a:r>
                        <a:rPr lang="en-GB" sz="1600" dirty="0" err="1">
                          <a:effectLst/>
                        </a:rPr>
                        <a:t>Dwaalboom</a:t>
                      </a:r>
                      <a:r>
                        <a:rPr lang="en-GB" sz="1600" dirty="0">
                          <a:effectLst/>
                        </a:rPr>
                        <a:t> </a:t>
                      </a:r>
                      <a:endParaRPr lang="en-ZA" sz="1600" dirty="0">
                        <a:effectLst/>
                        <a:latin typeface="+mn-lt"/>
                      </a:endParaRPr>
                    </a:p>
                  </a:txBody>
                  <a:tcPr marL="14695" marR="14695" marT="2563" marB="0" anchor="b"/>
                </a:tc>
                <a:tc>
                  <a:txBody>
                    <a:bodyPr/>
                    <a:lstStyle/>
                    <a:p>
                      <a:pPr algn="just">
                        <a:lnSpc>
                          <a:spcPct val="150000"/>
                        </a:lnSpc>
                      </a:pPr>
                      <a:r>
                        <a:rPr lang="en-GB" sz="1600">
                          <a:effectLst/>
                        </a:rPr>
                        <a:t>Limpopo</a:t>
                      </a:r>
                      <a:endParaRPr lang="en-ZA" sz="1600">
                        <a:effectLst/>
                        <a:latin typeface="+mn-lt"/>
                      </a:endParaRPr>
                    </a:p>
                  </a:txBody>
                  <a:tcPr marL="14695" marR="14695" marT="2563" marB="0" anchor="ctr"/>
                </a:tc>
                <a:tc>
                  <a:txBody>
                    <a:bodyPr/>
                    <a:lstStyle/>
                    <a:p>
                      <a:pPr algn="just">
                        <a:lnSpc>
                          <a:spcPct val="150000"/>
                        </a:lnSpc>
                      </a:pPr>
                      <a:r>
                        <a:rPr lang="en-GB" sz="1600">
                          <a:effectLst/>
                        </a:rPr>
                        <a:t>Provincial LEDET</a:t>
                      </a:r>
                      <a:endParaRPr lang="en-ZA" sz="1600">
                        <a:effectLst/>
                        <a:latin typeface="+mn-lt"/>
                      </a:endParaRPr>
                    </a:p>
                  </a:txBody>
                  <a:tcPr marL="14695" marR="14695" marT="2563" marB="0" anchor="ctr"/>
                </a:tc>
                <a:tc>
                  <a:txBody>
                    <a:bodyPr/>
                    <a:lstStyle/>
                    <a:p>
                      <a:pPr algn="just">
                        <a:lnSpc>
                          <a:spcPct val="150000"/>
                        </a:lnSpc>
                      </a:pPr>
                      <a:r>
                        <a:rPr lang="en-GB" sz="1600">
                          <a:effectLst/>
                        </a:rPr>
                        <a:t>MBPA</a:t>
                      </a:r>
                      <a:endParaRPr lang="en-ZA" sz="1600">
                        <a:effectLst/>
                        <a:latin typeface="+mn-lt"/>
                      </a:endParaRPr>
                    </a:p>
                  </a:txBody>
                  <a:tcPr marL="14695" marR="14695" marT="2563" marB="0" anchor="ctr"/>
                </a:tc>
                <a:tc>
                  <a:txBody>
                    <a:bodyPr/>
                    <a:lstStyle/>
                    <a:p>
                      <a:pPr algn="just">
                        <a:lnSpc>
                          <a:spcPct val="150000"/>
                        </a:lnSpc>
                      </a:pPr>
                      <a:r>
                        <a:rPr lang="en-GB" sz="1600">
                          <a:effectLst/>
                        </a:rPr>
                        <a:t>26-Mar-14</a:t>
                      </a:r>
                      <a:endParaRPr lang="en-ZA" sz="1600">
                        <a:effectLst/>
                        <a:latin typeface="+mn-lt"/>
                      </a:endParaRPr>
                    </a:p>
                  </a:txBody>
                  <a:tcPr marL="14695" marR="14695" marT="2563" marB="0"/>
                </a:tc>
              </a:tr>
              <a:tr h="253154">
                <a:tc>
                  <a:txBody>
                    <a:bodyPr/>
                    <a:lstStyle/>
                    <a:p>
                      <a:pPr algn="just">
                        <a:lnSpc>
                          <a:spcPct val="150000"/>
                        </a:lnSpc>
                      </a:pPr>
                      <a:r>
                        <a:rPr lang="en-GB" sz="1600" dirty="0">
                          <a:effectLst/>
                        </a:rPr>
                        <a:t>PPC Port Elizabeth</a:t>
                      </a:r>
                      <a:endParaRPr lang="en-ZA" sz="1600" dirty="0">
                        <a:effectLst/>
                        <a:latin typeface="+mn-lt"/>
                      </a:endParaRPr>
                    </a:p>
                  </a:txBody>
                  <a:tcPr marL="14695" marR="14695" marT="2563" marB="0" anchor="b"/>
                </a:tc>
                <a:tc>
                  <a:txBody>
                    <a:bodyPr/>
                    <a:lstStyle/>
                    <a:p>
                      <a:pPr algn="just">
                        <a:lnSpc>
                          <a:spcPct val="150000"/>
                        </a:lnSpc>
                      </a:pPr>
                      <a:r>
                        <a:rPr lang="en-GB" sz="1600">
                          <a:effectLst/>
                        </a:rPr>
                        <a:t>Eastern Cape</a:t>
                      </a:r>
                      <a:endParaRPr lang="en-ZA" sz="1600">
                        <a:effectLst/>
                        <a:latin typeface="+mn-lt"/>
                      </a:endParaRPr>
                    </a:p>
                  </a:txBody>
                  <a:tcPr marL="14695" marR="14695" marT="2563" marB="0" anchor="ctr"/>
                </a:tc>
                <a:tc>
                  <a:txBody>
                    <a:bodyPr/>
                    <a:lstStyle/>
                    <a:p>
                      <a:pPr algn="just">
                        <a:lnSpc>
                          <a:spcPct val="150000"/>
                        </a:lnSpc>
                      </a:pPr>
                      <a:r>
                        <a:rPr lang="en-GB" sz="1600" dirty="0">
                          <a:effectLst/>
                        </a:rPr>
                        <a:t>Nelson Mandela Bay Metro </a:t>
                      </a:r>
                      <a:endParaRPr lang="en-ZA" sz="1600" dirty="0">
                        <a:effectLst/>
                        <a:latin typeface="+mn-lt"/>
                      </a:endParaRPr>
                    </a:p>
                  </a:txBody>
                  <a:tcPr marL="14695" marR="14695" marT="2563" marB="0" anchor="ctr"/>
                </a:tc>
                <a:tc>
                  <a:txBody>
                    <a:bodyPr/>
                    <a:lstStyle/>
                    <a:p>
                      <a:pPr algn="just">
                        <a:lnSpc>
                          <a:spcPct val="150000"/>
                        </a:lnSpc>
                      </a:pPr>
                      <a:r>
                        <a:rPr lang="en-GB" sz="1600">
                          <a:effectLst/>
                        </a:rPr>
                        <a:t>None</a:t>
                      </a:r>
                      <a:endParaRPr lang="en-ZA" sz="1600">
                        <a:effectLst/>
                        <a:latin typeface="+mn-lt"/>
                      </a:endParaRPr>
                    </a:p>
                  </a:txBody>
                  <a:tcPr marL="14695" marR="14695" marT="2563" marB="0" anchor="ctr"/>
                </a:tc>
                <a:tc>
                  <a:txBody>
                    <a:bodyPr/>
                    <a:lstStyle/>
                    <a:p>
                      <a:pPr algn="just">
                        <a:lnSpc>
                          <a:spcPct val="150000"/>
                        </a:lnSpc>
                      </a:pPr>
                      <a:r>
                        <a:rPr lang="en-GB" sz="1600" dirty="0">
                          <a:effectLst/>
                        </a:rPr>
                        <a:t>26-Mar-14</a:t>
                      </a:r>
                      <a:endParaRPr lang="en-ZA" sz="1600" dirty="0">
                        <a:effectLst/>
                        <a:latin typeface="+mn-lt"/>
                      </a:endParaRPr>
                    </a:p>
                  </a:txBody>
                  <a:tcPr marL="14695" marR="14695" marT="2563" marB="0"/>
                </a:tc>
              </a:tr>
              <a:tr h="73514">
                <a:tc>
                  <a:txBody>
                    <a:bodyPr/>
                    <a:lstStyle/>
                    <a:p>
                      <a:pPr algn="just">
                        <a:lnSpc>
                          <a:spcPct val="150000"/>
                        </a:lnSpc>
                      </a:pPr>
                      <a:r>
                        <a:rPr lang="en-GB" sz="1600" dirty="0">
                          <a:effectLst/>
                        </a:rPr>
                        <a:t>PPC Slurry </a:t>
                      </a:r>
                      <a:endParaRPr lang="en-ZA" sz="1600" dirty="0">
                        <a:effectLst/>
                        <a:latin typeface="+mn-lt"/>
                      </a:endParaRPr>
                    </a:p>
                  </a:txBody>
                  <a:tcPr marL="14695" marR="14695" marT="2563" marB="0" anchor="b"/>
                </a:tc>
                <a:tc>
                  <a:txBody>
                    <a:bodyPr/>
                    <a:lstStyle/>
                    <a:p>
                      <a:pPr algn="just">
                        <a:lnSpc>
                          <a:spcPct val="150000"/>
                        </a:lnSpc>
                      </a:pPr>
                      <a:r>
                        <a:rPr lang="en-GB" sz="1600">
                          <a:effectLst/>
                        </a:rPr>
                        <a:t>North West</a:t>
                      </a:r>
                      <a:endParaRPr lang="en-ZA" sz="1600">
                        <a:effectLst/>
                        <a:latin typeface="+mn-lt"/>
                      </a:endParaRPr>
                    </a:p>
                  </a:txBody>
                  <a:tcPr marL="14695" marR="14695" marT="2563" marB="0" anchor="ctr"/>
                </a:tc>
                <a:tc>
                  <a:txBody>
                    <a:bodyPr/>
                    <a:lstStyle/>
                    <a:p>
                      <a:pPr algn="just">
                        <a:lnSpc>
                          <a:spcPct val="150000"/>
                        </a:lnSpc>
                      </a:pPr>
                      <a:r>
                        <a:rPr lang="en-GB" sz="1600">
                          <a:effectLst/>
                        </a:rPr>
                        <a:t>Provincial DACE</a:t>
                      </a:r>
                      <a:endParaRPr lang="en-ZA" sz="1600">
                        <a:effectLst/>
                        <a:latin typeface="+mn-lt"/>
                      </a:endParaRPr>
                    </a:p>
                  </a:txBody>
                  <a:tcPr marL="14695" marR="14695" marT="2563" marB="0" anchor="ctr"/>
                </a:tc>
                <a:tc>
                  <a:txBody>
                    <a:bodyPr/>
                    <a:lstStyle/>
                    <a:p>
                      <a:pPr algn="just">
                        <a:lnSpc>
                          <a:spcPct val="150000"/>
                        </a:lnSpc>
                      </a:pPr>
                      <a:r>
                        <a:rPr lang="en-GB" sz="1600">
                          <a:effectLst/>
                        </a:rPr>
                        <a:t>VTPA</a:t>
                      </a:r>
                      <a:endParaRPr lang="en-ZA" sz="1600">
                        <a:effectLst/>
                        <a:latin typeface="+mn-lt"/>
                      </a:endParaRPr>
                    </a:p>
                  </a:txBody>
                  <a:tcPr marL="14695" marR="14695" marT="2563" marB="0" anchor="ctr"/>
                </a:tc>
                <a:tc>
                  <a:txBody>
                    <a:bodyPr/>
                    <a:lstStyle/>
                    <a:p>
                      <a:pPr algn="just">
                        <a:lnSpc>
                          <a:spcPct val="150000"/>
                        </a:lnSpc>
                      </a:pPr>
                      <a:r>
                        <a:rPr lang="en-GB" sz="1600">
                          <a:effectLst/>
                        </a:rPr>
                        <a:t>26-Mar-14</a:t>
                      </a:r>
                      <a:endParaRPr lang="en-ZA" sz="1600">
                        <a:effectLst/>
                        <a:latin typeface="+mn-lt"/>
                      </a:endParaRPr>
                    </a:p>
                  </a:txBody>
                  <a:tcPr marL="14695" marR="14695" marT="2563" marB="0"/>
                </a:tc>
              </a:tr>
              <a:tr h="73514">
                <a:tc>
                  <a:txBody>
                    <a:bodyPr/>
                    <a:lstStyle/>
                    <a:p>
                      <a:pPr algn="just">
                        <a:lnSpc>
                          <a:spcPct val="150000"/>
                        </a:lnSpc>
                      </a:pPr>
                      <a:r>
                        <a:rPr lang="en-GB" sz="1600" dirty="0">
                          <a:effectLst/>
                        </a:rPr>
                        <a:t>SASOL </a:t>
                      </a:r>
                      <a:r>
                        <a:rPr lang="en-GB" sz="1600" dirty="0" err="1">
                          <a:effectLst/>
                        </a:rPr>
                        <a:t>Infrachem</a:t>
                      </a:r>
                      <a:endParaRPr lang="en-ZA" sz="1600" dirty="0">
                        <a:effectLst/>
                        <a:latin typeface="+mn-lt"/>
                      </a:endParaRPr>
                    </a:p>
                  </a:txBody>
                  <a:tcPr marL="14695" marR="14695" marT="2563" marB="0"/>
                </a:tc>
                <a:tc>
                  <a:txBody>
                    <a:bodyPr/>
                    <a:lstStyle/>
                    <a:p>
                      <a:pPr algn="just">
                        <a:lnSpc>
                          <a:spcPct val="150000"/>
                        </a:lnSpc>
                      </a:pPr>
                      <a:r>
                        <a:rPr lang="en-GB" sz="1600">
                          <a:effectLst/>
                        </a:rPr>
                        <a:t>Free State</a:t>
                      </a:r>
                      <a:endParaRPr lang="en-ZA" sz="1600">
                        <a:effectLst/>
                        <a:latin typeface="+mn-lt"/>
                      </a:endParaRPr>
                    </a:p>
                  </a:txBody>
                  <a:tcPr marL="14695" marR="14695" marT="2563" marB="0"/>
                </a:tc>
                <a:tc>
                  <a:txBody>
                    <a:bodyPr/>
                    <a:lstStyle/>
                    <a:p>
                      <a:pPr algn="just">
                        <a:lnSpc>
                          <a:spcPct val="150000"/>
                        </a:lnSpc>
                      </a:pPr>
                      <a:r>
                        <a:rPr lang="en-GB" sz="1600">
                          <a:effectLst/>
                        </a:rPr>
                        <a:t>Fezile Dabi DM</a:t>
                      </a:r>
                      <a:endParaRPr lang="en-ZA" sz="1600">
                        <a:effectLst/>
                        <a:latin typeface="+mn-lt"/>
                      </a:endParaRPr>
                    </a:p>
                  </a:txBody>
                  <a:tcPr marL="14695" marR="14695" marT="2563" marB="0"/>
                </a:tc>
                <a:tc>
                  <a:txBody>
                    <a:bodyPr/>
                    <a:lstStyle/>
                    <a:p>
                      <a:pPr algn="just">
                        <a:lnSpc>
                          <a:spcPct val="150000"/>
                        </a:lnSpc>
                      </a:pPr>
                      <a:r>
                        <a:rPr lang="en-GB" sz="1600">
                          <a:effectLst/>
                        </a:rPr>
                        <a:t>VTPA</a:t>
                      </a:r>
                      <a:endParaRPr lang="en-ZA" sz="1600">
                        <a:effectLst/>
                        <a:latin typeface="+mn-lt"/>
                      </a:endParaRPr>
                    </a:p>
                  </a:txBody>
                  <a:tcPr marL="14695" marR="14695" marT="2563" marB="0"/>
                </a:tc>
                <a:tc>
                  <a:txBody>
                    <a:bodyPr/>
                    <a:lstStyle/>
                    <a:p>
                      <a:pPr algn="just">
                        <a:lnSpc>
                          <a:spcPct val="150000"/>
                        </a:lnSpc>
                      </a:pPr>
                      <a:r>
                        <a:rPr lang="en-GB" sz="1600">
                          <a:effectLst/>
                        </a:rPr>
                        <a:t>28-Mar-14</a:t>
                      </a:r>
                      <a:endParaRPr lang="en-ZA" sz="1600">
                        <a:effectLst/>
                        <a:latin typeface="+mn-lt"/>
                      </a:endParaRPr>
                    </a:p>
                  </a:txBody>
                  <a:tcPr marL="14695" marR="14695" marT="2563" marB="0"/>
                </a:tc>
              </a:tr>
              <a:tr h="73514">
                <a:tc>
                  <a:txBody>
                    <a:bodyPr/>
                    <a:lstStyle/>
                    <a:p>
                      <a:pPr algn="just">
                        <a:lnSpc>
                          <a:spcPct val="150000"/>
                        </a:lnSpc>
                      </a:pPr>
                      <a:r>
                        <a:rPr lang="en-GB" sz="1600" dirty="0">
                          <a:effectLst/>
                        </a:rPr>
                        <a:t>SASOL Nitro</a:t>
                      </a:r>
                      <a:endParaRPr lang="en-ZA" sz="1600" dirty="0">
                        <a:effectLst/>
                        <a:latin typeface="+mn-lt"/>
                      </a:endParaRPr>
                    </a:p>
                  </a:txBody>
                  <a:tcPr marL="14695" marR="14695" marT="2563" marB="0"/>
                </a:tc>
                <a:tc>
                  <a:txBody>
                    <a:bodyPr/>
                    <a:lstStyle/>
                    <a:p>
                      <a:pPr algn="just">
                        <a:lnSpc>
                          <a:spcPct val="150000"/>
                        </a:lnSpc>
                      </a:pPr>
                      <a:r>
                        <a:rPr lang="en-GB" sz="1600">
                          <a:effectLst/>
                        </a:rPr>
                        <a:t>Gauteng</a:t>
                      </a:r>
                      <a:endParaRPr lang="en-ZA" sz="1600">
                        <a:effectLst/>
                        <a:latin typeface="+mn-lt"/>
                      </a:endParaRPr>
                    </a:p>
                  </a:txBody>
                  <a:tcPr marL="14695" marR="14695" marT="2563" marB="0"/>
                </a:tc>
                <a:tc>
                  <a:txBody>
                    <a:bodyPr/>
                    <a:lstStyle/>
                    <a:p>
                      <a:pPr algn="just">
                        <a:lnSpc>
                          <a:spcPct val="150000"/>
                        </a:lnSpc>
                      </a:pPr>
                      <a:r>
                        <a:rPr lang="en-GB" sz="1600">
                          <a:effectLst/>
                        </a:rPr>
                        <a:t>City of Tshwane</a:t>
                      </a:r>
                      <a:endParaRPr lang="en-ZA" sz="1600">
                        <a:effectLst/>
                        <a:latin typeface="+mn-lt"/>
                      </a:endParaRPr>
                    </a:p>
                  </a:txBody>
                  <a:tcPr marL="14695" marR="14695" marT="2563" marB="0"/>
                </a:tc>
                <a:tc>
                  <a:txBody>
                    <a:bodyPr/>
                    <a:lstStyle/>
                    <a:p>
                      <a:pPr algn="just">
                        <a:lnSpc>
                          <a:spcPct val="150000"/>
                        </a:lnSpc>
                      </a:pPr>
                      <a:r>
                        <a:rPr lang="en-GB" sz="1600">
                          <a:effectLst/>
                        </a:rPr>
                        <a:t>None</a:t>
                      </a:r>
                      <a:endParaRPr lang="en-ZA" sz="1600">
                        <a:effectLst/>
                        <a:latin typeface="+mn-lt"/>
                      </a:endParaRPr>
                    </a:p>
                  </a:txBody>
                  <a:tcPr marL="14695" marR="14695" marT="2563" marB="0"/>
                </a:tc>
                <a:tc>
                  <a:txBody>
                    <a:bodyPr/>
                    <a:lstStyle/>
                    <a:p>
                      <a:pPr algn="just">
                        <a:lnSpc>
                          <a:spcPct val="150000"/>
                        </a:lnSpc>
                      </a:pPr>
                      <a:r>
                        <a:rPr lang="en-GB" sz="1600">
                          <a:effectLst/>
                        </a:rPr>
                        <a:t>28-Mar-14</a:t>
                      </a:r>
                      <a:endParaRPr lang="en-ZA" sz="1600">
                        <a:effectLst/>
                        <a:latin typeface="+mn-lt"/>
                      </a:endParaRPr>
                    </a:p>
                  </a:txBody>
                  <a:tcPr marL="14695" marR="14695" marT="2563" marB="0"/>
                </a:tc>
              </a:tr>
              <a:tr h="73514">
                <a:tc>
                  <a:txBody>
                    <a:bodyPr/>
                    <a:lstStyle/>
                    <a:p>
                      <a:pPr algn="just">
                        <a:lnSpc>
                          <a:spcPct val="150000"/>
                        </a:lnSpc>
                      </a:pPr>
                      <a:r>
                        <a:rPr lang="en-GB" sz="1600" dirty="0">
                          <a:effectLst/>
                        </a:rPr>
                        <a:t>SASOL </a:t>
                      </a:r>
                      <a:r>
                        <a:rPr lang="en-GB" sz="1600" dirty="0" err="1">
                          <a:effectLst/>
                        </a:rPr>
                        <a:t>Secunda</a:t>
                      </a:r>
                      <a:endParaRPr lang="en-ZA" sz="1600" dirty="0">
                        <a:effectLst/>
                        <a:latin typeface="+mn-lt"/>
                      </a:endParaRPr>
                    </a:p>
                  </a:txBody>
                  <a:tcPr marL="14695" marR="14695" marT="2563" marB="0"/>
                </a:tc>
                <a:tc>
                  <a:txBody>
                    <a:bodyPr/>
                    <a:lstStyle/>
                    <a:p>
                      <a:pPr algn="just">
                        <a:lnSpc>
                          <a:spcPct val="150000"/>
                        </a:lnSpc>
                      </a:pPr>
                      <a:r>
                        <a:rPr lang="en-GB" sz="1600">
                          <a:effectLst/>
                        </a:rPr>
                        <a:t>Mpumalanga</a:t>
                      </a:r>
                      <a:endParaRPr lang="en-ZA" sz="1600">
                        <a:effectLst/>
                        <a:latin typeface="+mn-lt"/>
                      </a:endParaRPr>
                    </a:p>
                  </a:txBody>
                  <a:tcPr marL="14695" marR="14695" marT="2563" marB="0"/>
                </a:tc>
                <a:tc>
                  <a:txBody>
                    <a:bodyPr/>
                    <a:lstStyle/>
                    <a:p>
                      <a:pPr algn="just">
                        <a:lnSpc>
                          <a:spcPct val="150000"/>
                        </a:lnSpc>
                      </a:pPr>
                      <a:r>
                        <a:rPr lang="en-GB" sz="1600">
                          <a:effectLst/>
                        </a:rPr>
                        <a:t>Gert Sibande DM</a:t>
                      </a:r>
                      <a:endParaRPr lang="en-ZA" sz="1600">
                        <a:effectLst/>
                        <a:latin typeface="+mn-lt"/>
                      </a:endParaRPr>
                    </a:p>
                  </a:txBody>
                  <a:tcPr marL="14695" marR="14695" marT="2563" marB="0"/>
                </a:tc>
                <a:tc>
                  <a:txBody>
                    <a:bodyPr/>
                    <a:lstStyle/>
                    <a:p>
                      <a:pPr algn="just">
                        <a:lnSpc>
                          <a:spcPct val="150000"/>
                        </a:lnSpc>
                      </a:pPr>
                      <a:r>
                        <a:rPr lang="en-GB" sz="1600">
                          <a:effectLst/>
                        </a:rPr>
                        <a:t>HPA</a:t>
                      </a:r>
                      <a:endParaRPr lang="en-ZA" sz="1600">
                        <a:effectLst/>
                        <a:latin typeface="+mn-lt"/>
                      </a:endParaRPr>
                    </a:p>
                  </a:txBody>
                  <a:tcPr marL="14695" marR="14695" marT="2563" marB="0"/>
                </a:tc>
                <a:tc>
                  <a:txBody>
                    <a:bodyPr/>
                    <a:lstStyle/>
                    <a:p>
                      <a:pPr algn="just">
                        <a:lnSpc>
                          <a:spcPct val="150000"/>
                        </a:lnSpc>
                      </a:pPr>
                      <a:r>
                        <a:rPr lang="en-GB" sz="1600">
                          <a:effectLst/>
                        </a:rPr>
                        <a:t>28-Mar-14</a:t>
                      </a:r>
                      <a:endParaRPr lang="en-ZA" sz="1600">
                        <a:effectLst/>
                        <a:latin typeface="+mn-lt"/>
                      </a:endParaRPr>
                    </a:p>
                  </a:txBody>
                  <a:tcPr marL="14695" marR="14695" marT="2563" marB="0"/>
                </a:tc>
              </a:tr>
              <a:tr h="73514">
                <a:tc>
                  <a:txBody>
                    <a:bodyPr/>
                    <a:lstStyle/>
                    <a:p>
                      <a:pPr algn="just">
                        <a:lnSpc>
                          <a:spcPct val="150000"/>
                        </a:lnSpc>
                      </a:pPr>
                      <a:r>
                        <a:rPr lang="en-GB" sz="1600" dirty="0">
                          <a:effectLst/>
                        </a:rPr>
                        <a:t>SASOL </a:t>
                      </a:r>
                      <a:r>
                        <a:rPr lang="en-GB" sz="1600" dirty="0" err="1">
                          <a:effectLst/>
                        </a:rPr>
                        <a:t>Infrachem</a:t>
                      </a:r>
                      <a:endParaRPr lang="en-ZA" sz="1600" dirty="0">
                        <a:effectLst/>
                        <a:latin typeface="+mn-lt"/>
                      </a:endParaRPr>
                    </a:p>
                  </a:txBody>
                  <a:tcPr marL="14695" marR="14695" marT="2563" marB="0"/>
                </a:tc>
                <a:tc>
                  <a:txBody>
                    <a:bodyPr/>
                    <a:lstStyle/>
                    <a:p>
                      <a:pPr algn="just">
                        <a:lnSpc>
                          <a:spcPct val="150000"/>
                        </a:lnSpc>
                      </a:pPr>
                      <a:r>
                        <a:rPr lang="en-GB" sz="1600">
                          <a:effectLst/>
                        </a:rPr>
                        <a:t>Free State</a:t>
                      </a:r>
                      <a:endParaRPr lang="en-ZA" sz="1600">
                        <a:effectLst/>
                        <a:latin typeface="+mn-lt"/>
                      </a:endParaRPr>
                    </a:p>
                  </a:txBody>
                  <a:tcPr marL="14695" marR="14695" marT="2563" marB="0"/>
                </a:tc>
                <a:tc>
                  <a:txBody>
                    <a:bodyPr/>
                    <a:lstStyle/>
                    <a:p>
                      <a:pPr algn="just">
                        <a:lnSpc>
                          <a:spcPct val="150000"/>
                        </a:lnSpc>
                      </a:pPr>
                      <a:r>
                        <a:rPr lang="en-GB" sz="1600">
                          <a:effectLst/>
                        </a:rPr>
                        <a:t>Fezile Dabi DM</a:t>
                      </a:r>
                      <a:endParaRPr lang="en-ZA" sz="1600">
                        <a:effectLst/>
                        <a:latin typeface="+mn-lt"/>
                      </a:endParaRPr>
                    </a:p>
                  </a:txBody>
                  <a:tcPr marL="14695" marR="14695" marT="2563" marB="0"/>
                </a:tc>
                <a:tc>
                  <a:txBody>
                    <a:bodyPr/>
                    <a:lstStyle/>
                    <a:p>
                      <a:pPr algn="just">
                        <a:lnSpc>
                          <a:spcPct val="150000"/>
                        </a:lnSpc>
                      </a:pPr>
                      <a:r>
                        <a:rPr lang="en-GB" sz="1600">
                          <a:effectLst/>
                        </a:rPr>
                        <a:t>VTPA</a:t>
                      </a:r>
                      <a:endParaRPr lang="en-ZA" sz="1600">
                        <a:effectLst/>
                        <a:latin typeface="+mn-lt"/>
                      </a:endParaRPr>
                    </a:p>
                  </a:txBody>
                  <a:tcPr marL="14695" marR="14695" marT="2563" marB="0"/>
                </a:tc>
                <a:tc>
                  <a:txBody>
                    <a:bodyPr/>
                    <a:lstStyle/>
                    <a:p>
                      <a:pPr algn="just">
                        <a:lnSpc>
                          <a:spcPct val="150000"/>
                        </a:lnSpc>
                      </a:pPr>
                      <a:r>
                        <a:rPr lang="en-GB" sz="1600" dirty="0">
                          <a:effectLst/>
                        </a:rPr>
                        <a:t>28-Mar-14</a:t>
                      </a:r>
                      <a:endParaRPr lang="en-ZA" sz="1600" dirty="0">
                        <a:effectLst/>
                        <a:latin typeface="+mn-lt"/>
                      </a:endParaRPr>
                    </a:p>
                  </a:txBody>
                  <a:tcPr marL="14695" marR="14695" marT="2563" marB="0"/>
                </a:tc>
              </a:tr>
            </a:tbl>
          </a:graphicData>
        </a:graphic>
      </p:graphicFrame>
    </p:spTree>
    <p:extLst>
      <p:ext uri="{BB962C8B-B14F-4D97-AF65-F5344CB8AC3E}">
        <p14:creationId xmlns:p14="http://schemas.microsoft.com/office/powerpoint/2010/main" xmlns="" val="27834957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319" y="0"/>
            <a:ext cx="8134065" cy="655093"/>
          </a:xfrm>
        </p:spPr>
        <p:txBody>
          <a:bodyPr>
            <a:normAutofit/>
          </a:bodyPr>
          <a:lstStyle/>
          <a:p>
            <a:r>
              <a:rPr lang="en-ZA" sz="2800" b="1" dirty="0" smtClean="0">
                <a:solidFill>
                  <a:schemeClr val="bg1"/>
                </a:solidFill>
              </a:rPr>
              <a:t>Sasol NATREF, </a:t>
            </a:r>
            <a:r>
              <a:rPr lang="en-ZA" sz="2800" b="1" dirty="0" err="1" smtClean="0">
                <a:solidFill>
                  <a:schemeClr val="bg1"/>
                </a:solidFill>
              </a:rPr>
              <a:t>Fezile</a:t>
            </a:r>
            <a:r>
              <a:rPr lang="en-ZA" sz="2800" b="1" dirty="0" smtClean="0">
                <a:solidFill>
                  <a:schemeClr val="bg1"/>
                </a:solidFill>
              </a:rPr>
              <a:t> </a:t>
            </a:r>
            <a:r>
              <a:rPr lang="en-ZA" sz="2800" b="1" dirty="0" err="1" smtClean="0">
                <a:solidFill>
                  <a:schemeClr val="bg1"/>
                </a:solidFill>
              </a:rPr>
              <a:t>Dabi</a:t>
            </a:r>
            <a:r>
              <a:rPr lang="en-ZA" sz="2800" b="1" dirty="0" smtClean="0">
                <a:solidFill>
                  <a:schemeClr val="bg1"/>
                </a:solidFill>
              </a:rPr>
              <a:t> DM</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922180495"/>
              </p:ext>
            </p:extLst>
          </p:nvPr>
        </p:nvGraphicFramePr>
        <p:xfrm>
          <a:off x="259308" y="655096"/>
          <a:ext cx="8768490" cy="5903065"/>
        </p:xfrm>
        <a:graphic>
          <a:graphicData uri="http://schemas.openxmlformats.org/drawingml/2006/table">
            <a:tbl>
              <a:tblPr firstRow="1" firstCol="1" bandRow="1">
                <a:tableStyleId>{69CF1AB2-1976-4502-BF36-3FF5EA218861}</a:tableStyleId>
              </a:tblPr>
              <a:tblGrid>
                <a:gridCol w="1198558"/>
                <a:gridCol w="875901"/>
                <a:gridCol w="859809"/>
                <a:gridCol w="5834222"/>
              </a:tblGrid>
              <a:tr h="351630">
                <a:tc>
                  <a:txBody>
                    <a:bodyPr/>
                    <a:lstStyle/>
                    <a:p>
                      <a:pPr>
                        <a:spcAft>
                          <a:spcPts val="0"/>
                        </a:spcAft>
                      </a:pPr>
                      <a:r>
                        <a:rPr lang="en-US" sz="1400" dirty="0">
                          <a:effectLst/>
                        </a:rPr>
                        <a:t>Category</a:t>
                      </a:r>
                      <a:endParaRPr lang="en-ZA" sz="1400" dirty="0">
                        <a:effectLst/>
                        <a:latin typeface="Times New Roman"/>
                        <a:ea typeface="Times New Roman"/>
                      </a:endParaRPr>
                    </a:p>
                  </a:txBody>
                  <a:tcPr marL="44111" marR="44111" marT="6551" marB="0"/>
                </a:tc>
                <a:tc>
                  <a:txBody>
                    <a:bodyPr/>
                    <a:lstStyle/>
                    <a:p>
                      <a:pPr>
                        <a:spcAft>
                          <a:spcPts val="0"/>
                        </a:spcAft>
                      </a:pPr>
                      <a:r>
                        <a:rPr lang="en-US" sz="1400" dirty="0" smtClean="0">
                          <a:effectLst/>
                        </a:rPr>
                        <a:t>Period </a:t>
                      </a:r>
                      <a:r>
                        <a:rPr lang="en-US" sz="1400" dirty="0">
                          <a:effectLst/>
                        </a:rPr>
                        <a:t>Sought</a:t>
                      </a:r>
                      <a:endParaRPr lang="en-ZA" sz="1400" dirty="0">
                        <a:effectLst/>
                        <a:latin typeface="Times New Roman"/>
                        <a:ea typeface="Times New Roman"/>
                      </a:endParaRPr>
                    </a:p>
                  </a:txBody>
                  <a:tcPr marL="44111" marR="44111" marT="6551" marB="0"/>
                </a:tc>
                <a:tc>
                  <a:txBody>
                    <a:bodyPr/>
                    <a:lstStyle/>
                    <a:p>
                      <a:pPr>
                        <a:spcAft>
                          <a:spcPts val="0"/>
                        </a:spcAft>
                      </a:pPr>
                      <a:r>
                        <a:rPr lang="en-US" sz="1400">
                          <a:effectLst/>
                        </a:rPr>
                        <a:t>Pollutant</a:t>
                      </a:r>
                      <a:endParaRPr lang="en-ZA" sz="1400">
                        <a:effectLst/>
                        <a:latin typeface="Times New Roman"/>
                        <a:ea typeface="Times New Roman"/>
                      </a:endParaRPr>
                    </a:p>
                  </a:txBody>
                  <a:tcPr marL="44111" marR="44111" marT="6551" marB="0"/>
                </a:tc>
                <a:tc>
                  <a:txBody>
                    <a:bodyPr/>
                    <a:lstStyle/>
                    <a:p>
                      <a:pPr algn="ctr">
                        <a:spcAft>
                          <a:spcPts val="0"/>
                        </a:spcAft>
                      </a:pPr>
                      <a:r>
                        <a:rPr lang="en-US" sz="1400">
                          <a:effectLst/>
                        </a:rPr>
                        <a:t>Justification &amp; Reasons for Postponement Application</a:t>
                      </a:r>
                      <a:endParaRPr lang="en-ZA" sz="1400">
                        <a:effectLst/>
                        <a:latin typeface="Times New Roman"/>
                        <a:ea typeface="Times New Roman"/>
                      </a:endParaRPr>
                    </a:p>
                  </a:txBody>
                  <a:tcPr marL="0" marR="0" marT="0" marB="0"/>
                </a:tc>
              </a:tr>
              <a:tr h="697944">
                <a:tc>
                  <a:txBody>
                    <a:bodyPr/>
                    <a:lstStyle/>
                    <a:p>
                      <a:pPr>
                        <a:spcAft>
                          <a:spcPts val="0"/>
                        </a:spcAft>
                      </a:pPr>
                      <a:r>
                        <a:rPr lang="en-ZA" sz="1400">
                          <a:effectLst/>
                        </a:rPr>
                        <a:t>Subcategory 2.1: Combustion Installations</a:t>
                      </a:r>
                      <a:endParaRPr lang="en-ZA" sz="1400">
                        <a:effectLst/>
                        <a:latin typeface="Times New Roman"/>
                        <a:ea typeface="Times New Roman"/>
                      </a:endParaRPr>
                    </a:p>
                  </a:txBody>
                  <a:tcPr marL="47168" marR="47168" marT="6551" marB="0"/>
                </a:tc>
                <a:tc>
                  <a:txBody>
                    <a:bodyPr/>
                    <a:lstStyle/>
                    <a:p>
                      <a:pPr>
                        <a:spcAft>
                          <a:spcPts val="0"/>
                        </a:spcAft>
                      </a:pPr>
                      <a:r>
                        <a:rPr lang="en-US" sz="1400">
                          <a:effectLst/>
                        </a:rPr>
                        <a:t>2018-2021</a:t>
                      </a:r>
                      <a:endParaRPr lang="en-ZA" sz="1400">
                        <a:effectLst/>
                        <a:latin typeface="Times New Roman"/>
                        <a:ea typeface="Times New Roman"/>
                      </a:endParaRPr>
                    </a:p>
                  </a:txBody>
                  <a:tcPr marL="47168" marR="47168" marT="6551" marB="0"/>
                </a:tc>
                <a:tc>
                  <a:txBody>
                    <a:bodyPr/>
                    <a:lstStyle/>
                    <a:p>
                      <a:pPr>
                        <a:spcAft>
                          <a:spcPts val="0"/>
                        </a:spcAft>
                      </a:pPr>
                      <a:r>
                        <a:rPr lang="en-US" sz="1400">
                          <a:effectLst/>
                        </a:rPr>
                        <a:t>SO2</a:t>
                      </a:r>
                      <a:endParaRPr lang="en-ZA" sz="1400">
                        <a:effectLst/>
                        <a:latin typeface="Times New Roman"/>
                        <a:ea typeface="Times New Roman"/>
                      </a:endParaRPr>
                    </a:p>
                  </a:txBody>
                  <a:tcPr marL="47168" marR="47168" marT="6551" marB="0"/>
                </a:tc>
                <a:tc rowSpan="5">
                  <a:txBody>
                    <a:bodyPr/>
                    <a:lstStyle/>
                    <a:p>
                      <a:pPr marL="137795" marR="176530" algn="just">
                        <a:spcAft>
                          <a:spcPts val="0"/>
                        </a:spcAft>
                      </a:pPr>
                      <a:r>
                        <a:rPr lang="en-ZA" sz="1400" dirty="0">
                          <a:effectLst/>
                        </a:rPr>
                        <a:t>Due diligence obligations-project development and governance framework - The stage gate model adopted by </a:t>
                      </a:r>
                      <a:r>
                        <a:rPr lang="en-ZA" sz="1400" dirty="0" err="1">
                          <a:effectLst/>
                        </a:rPr>
                        <a:t>Natref</a:t>
                      </a:r>
                      <a:r>
                        <a:rPr lang="en-ZA" sz="1400" dirty="0">
                          <a:effectLst/>
                        </a:rPr>
                        <a:t> is important to capital projects for two main reasons i.e. from a project development perspective, bringing </a:t>
                      </a:r>
                      <a:r>
                        <a:rPr lang="en-ZA" sz="1400" dirty="0" err="1">
                          <a:effectLst/>
                        </a:rPr>
                        <a:t>learnings</a:t>
                      </a:r>
                      <a:r>
                        <a:rPr lang="en-ZA" sz="1400" dirty="0">
                          <a:effectLst/>
                        </a:rPr>
                        <a:t> from previous project experience to bear, the model provides a framework to carefully guide the solution design process towards successful projects. From a governance perspective, the model prescribes rigorous project development quality standards and business requirements to be met at each successive stage of project development, before a project is approved to proceed to the next development stage.</a:t>
                      </a:r>
                    </a:p>
                    <a:p>
                      <a:pPr marL="137795" marR="176530" algn="just">
                        <a:spcAft>
                          <a:spcPts val="0"/>
                        </a:spcAft>
                      </a:pPr>
                      <a:r>
                        <a:rPr lang="en-ZA" sz="1400" dirty="0" smtClean="0">
                          <a:effectLst/>
                        </a:rPr>
                        <a:t>The </a:t>
                      </a:r>
                      <a:r>
                        <a:rPr lang="en-ZA" sz="1400" dirty="0">
                          <a:effectLst/>
                        </a:rPr>
                        <a:t>stage-gate model is a sequential process, and upon successful completion of governance requirements for each stage, a project is formally approved to enter the next stage</a:t>
                      </a:r>
                    </a:p>
                    <a:p>
                      <a:pPr marL="137795" marR="176530" algn="just">
                        <a:spcAft>
                          <a:spcPts val="0"/>
                        </a:spcAft>
                      </a:pPr>
                      <a:r>
                        <a:rPr lang="en-ZA" sz="1400" dirty="0">
                          <a:effectLst/>
                        </a:rPr>
                        <a:t>Previous postponement application -   At the time of the 2014 postponement application the project had not concluded the prefeasibility phase yet. Accordingly, different options were still under consideration and it was also not yet known whether a feasible solution could be implemented to achieve the new plant standards through implementation of the same solution. Now that the prefeasibility and feasibility phases have been concluded, it has been confirmed that with the implementation of the project, </a:t>
                      </a:r>
                      <a:r>
                        <a:rPr lang="en-ZA" sz="1400" dirty="0" err="1">
                          <a:effectLst/>
                        </a:rPr>
                        <a:t>Natref</a:t>
                      </a:r>
                      <a:r>
                        <a:rPr lang="en-ZA" sz="1400" dirty="0">
                          <a:effectLst/>
                        </a:rPr>
                        <a:t> can simultaneously meet the existing plant standards as well as the new plant standards on Point 1 by 1 April 2021.</a:t>
                      </a:r>
                      <a:endParaRPr lang="en-ZA" sz="1400" dirty="0">
                        <a:effectLst/>
                        <a:latin typeface="Times New Roman"/>
                      </a:endParaRPr>
                    </a:p>
                  </a:txBody>
                  <a:tcPr marL="0" marR="0" marT="0" marB="0"/>
                </a:tc>
              </a:tr>
              <a:tr h="697944">
                <a:tc>
                  <a:txBody>
                    <a:bodyPr/>
                    <a:lstStyle/>
                    <a:p>
                      <a:pPr>
                        <a:spcAft>
                          <a:spcPts val="0"/>
                        </a:spcAft>
                      </a:pPr>
                      <a:r>
                        <a:rPr lang="en-ZA" sz="1400">
                          <a:effectLst/>
                        </a:rPr>
                        <a:t>Subcategory 2.1: Combustion Installations</a:t>
                      </a:r>
                      <a:endParaRPr lang="en-ZA" sz="1400">
                        <a:effectLst/>
                        <a:latin typeface="Times New Roman"/>
                        <a:ea typeface="Times New Roman"/>
                      </a:endParaRPr>
                    </a:p>
                  </a:txBody>
                  <a:tcPr marL="47168" marR="47168" marT="6551" marB="0"/>
                </a:tc>
                <a:tc>
                  <a:txBody>
                    <a:bodyPr/>
                    <a:lstStyle/>
                    <a:p>
                      <a:pPr>
                        <a:spcAft>
                          <a:spcPts val="0"/>
                        </a:spcAft>
                      </a:pPr>
                      <a:r>
                        <a:rPr lang="en-US" sz="1400">
                          <a:effectLst/>
                        </a:rPr>
                        <a:t>2018-2021</a:t>
                      </a:r>
                      <a:endParaRPr lang="en-ZA" sz="1400">
                        <a:effectLst/>
                        <a:latin typeface="Times New Roman"/>
                        <a:ea typeface="Times New Roman"/>
                      </a:endParaRPr>
                    </a:p>
                  </a:txBody>
                  <a:tcPr marL="47168" marR="47168" marT="6551" marB="0"/>
                </a:tc>
                <a:tc>
                  <a:txBody>
                    <a:bodyPr/>
                    <a:lstStyle/>
                    <a:p>
                      <a:pPr>
                        <a:spcAft>
                          <a:spcPts val="0"/>
                        </a:spcAft>
                      </a:pPr>
                      <a:r>
                        <a:rPr lang="en-US" sz="1400">
                          <a:effectLst/>
                        </a:rPr>
                        <a:t>SO2</a:t>
                      </a:r>
                      <a:endParaRPr lang="en-ZA" sz="1400">
                        <a:effectLst/>
                        <a:latin typeface="Times New Roman"/>
                        <a:ea typeface="Times New Roman"/>
                      </a:endParaRPr>
                    </a:p>
                  </a:txBody>
                  <a:tcPr marL="47168" marR="47168" marT="6551" marB="0"/>
                </a:tc>
                <a:tc vMerge="1">
                  <a:txBody>
                    <a:bodyPr/>
                    <a:lstStyle/>
                    <a:p>
                      <a:endParaRPr lang="en-ZA"/>
                    </a:p>
                  </a:txBody>
                  <a:tcPr/>
                </a:tc>
              </a:tr>
              <a:tr h="697944">
                <a:tc>
                  <a:txBody>
                    <a:bodyPr/>
                    <a:lstStyle/>
                    <a:p>
                      <a:pPr>
                        <a:spcAft>
                          <a:spcPts val="0"/>
                        </a:spcAft>
                      </a:pPr>
                      <a:r>
                        <a:rPr lang="en-ZA" sz="1400">
                          <a:effectLst/>
                        </a:rPr>
                        <a:t>Subcategory 2.1: Combustion Installations</a:t>
                      </a:r>
                      <a:endParaRPr lang="en-ZA" sz="1400">
                        <a:effectLst/>
                        <a:latin typeface="Times New Roman"/>
                        <a:ea typeface="Times New Roman"/>
                      </a:endParaRPr>
                    </a:p>
                  </a:txBody>
                  <a:tcPr marL="47168" marR="47168" marT="6551" marB="0"/>
                </a:tc>
                <a:tc>
                  <a:txBody>
                    <a:bodyPr/>
                    <a:lstStyle/>
                    <a:p>
                      <a:pPr>
                        <a:spcAft>
                          <a:spcPts val="0"/>
                        </a:spcAft>
                      </a:pPr>
                      <a:r>
                        <a:rPr lang="en-US" sz="1400">
                          <a:effectLst/>
                        </a:rPr>
                        <a:t>2018-2020</a:t>
                      </a:r>
                      <a:endParaRPr lang="en-ZA" sz="1400">
                        <a:effectLst/>
                        <a:latin typeface="Times New Roman"/>
                        <a:ea typeface="Times New Roman"/>
                      </a:endParaRPr>
                    </a:p>
                  </a:txBody>
                  <a:tcPr marL="47168" marR="47168" marT="6551" marB="0"/>
                </a:tc>
                <a:tc>
                  <a:txBody>
                    <a:bodyPr/>
                    <a:lstStyle/>
                    <a:p>
                      <a:pPr>
                        <a:spcAft>
                          <a:spcPts val="0"/>
                        </a:spcAft>
                      </a:pPr>
                      <a:r>
                        <a:rPr lang="en-US" sz="1400">
                          <a:effectLst/>
                        </a:rPr>
                        <a:t>SO2</a:t>
                      </a:r>
                      <a:endParaRPr lang="en-ZA" sz="1400">
                        <a:effectLst/>
                      </a:endParaRPr>
                    </a:p>
                    <a:p>
                      <a:pPr>
                        <a:spcAft>
                          <a:spcPts val="0"/>
                        </a:spcAft>
                      </a:pPr>
                      <a:r>
                        <a:rPr lang="en-US" sz="1400">
                          <a:effectLst/>
                        </a:rPr>
                        <a:t>PM</a:t>
                      </a:r>
                      <a:endParaRPr lang="en-ZA" sz="1400">
                        <a:effectLst/>
                        <a:latin typeface="Times New Roman"/>
                        <a:ea typeface="Times New Roman"/>
                      </a:endParaRPr>
                    </a:p>
                  </a:txBody>
                  <a:tcPr marL="47168" marR="47168" marT="6551" marB="0"/>
                </a:tc>
                <a:tc vMerge="1">
                  <a:txBody>
                    <a:bodyPr/>
                    <a:lstStyle/>
                    <a:p>
                      <a:endParaRPr lang="en-ZA"/>
                    </a:p>
                  </a:txBody>
                  <a:tcPr/>
                </a:tc>
              </a:tr>
              <a:tr h="524787">
                <a:tc>
                  <a:txBody>
                    <a:bodyPr/>
                    <a:lstStyle/>
                    <a:p>
                      <a:pPr>
                        <a:spcAft>
                          <a:spcPts val="0"/>
                        </a:spcAft>
                      </a:pPr>
                      <a:r>
                        <a:rPr lang="en-ZA" sz="1400">
                          <a:effectLst/>
                        </a:rPr>
                        <a:t>Subcategory 2.2: Catalytic Cracking Unit</a:t>
                      </a:r>
                      <a:endParaRPr lang="en-ZA" sz="1400">
                        <a:effectLst/>
                        <a:latin typeface="Times New Roman"/>
                        <a:ea typeface="Times New Roman"/>
                      </a:endParaRPr>
                    </a:p>
                  </a:txBody>
                  <a:tcPr marL="47168" marR="47168" marT="6551" marB="0"/>
                </a:tc>
                <a:tc>
                  <a:txBody>
                    <a:bodyPr/>
                    <a:lstStyle/>
                    <a:p>
                      <a:pPr>
                        <a:spcAft>
                          <a:spcPts val="0"/>
                        </a:spcAft>
                      </a:pPr>
                      <a:r>
                        <a:rPr lang="en-US" sz="1400">
                          <a:effectLst/>
                        </a:rPr>
                        <a:t>2018-2022</a:t>
                      </a:r>
                      <a:endParaRPr lang="en-ZA" sz="1400">
                        <a:effectLst/>
                        <a:latin typeface="Times New Roman"/>
                        <a:ea typeface="Times New Roman"/>
                      </a:endParaRPr>
                    </a:p>
                  </a:txBody>
                  <a:tcPr marL="47168" marR="47168" marT="6551" marB="0"/>
                </a:tc>
                <a:tc>
                  <a:txBody>
                    <a:bodyPr/>
                    <a:lstStyle/>
                    <a:p>
                      <a:pPr>
                        <a:spcAft>
                          <a:spcPts val="0"/>
                        </a:spcAft>
                      </a:pPr>
                      <a:r>
                        <a:rPr lang="en-US" sz="1400">
                          <a:effectLst/>
                        </a:rPr>
                        <a:t>PM</a:t>
                      </a:r>
                      <a:endParaRPr lang="en-ZA" sz="1400">
                        <a:effectLst/>
                        <a:latin typeface="Times New Roman"/>
                        <a:ea typeface="Times New Roman"/>
                      </a:endParaRPr>
                    </a:p>
                  </a:txBody>
                  <a:tcPr marL="47168" marR="47168" marT="6551" marB="0"/>
                </a:tc>
                <a:tc vMerge="1">
                  <a:txBody>
                    <a:bodyPr/>
                    <a:lstStyle/>
                    <a:p>
                      <a:endParaRPr lang="en-ZA"/>
                    </a:p>
                  </a:txBody>
                  <a:tcPr/>
                </a:tc>
              </a:tr>
              <a:tr h="2243190">
                <a:tc>
                  <a:txBody>
                    <a:bodyPr/>
                    <a:lstStyle/>
                    <a:p>
                      <a:pPr>
                        <a:spcAft>
                          <a:spcPts val="0"/>
                        </a:spcAft>
                      </a:pPr>
                      <a:r>
                        <a:rPr lang="en-ZA" sz="1400">
                          <a:effectLst/>
                        </a:rPr>
                        <a:t>Subcategory 2.4: Storage and Handling of Petroleum Products</a:t>
                      </a:r>
                      <a:endParaRPr lang="en-ZA" sz="1400">
                        <a:effectLst/>
                        <a:latin typeface="Times New Roman"/>
                        <a:ea typeface="Times New Roman"/>
                      </a:endParaRPr>
                    </a:p>
                  </a:txBody>
                  <a:tcPr marL="47168" marR="47168" marT="6551" marB="0"/>
                </a:tc>
                <a:tc>
                  <a:txBody>
                    <a:bodyPr/>
                    <a:lstStyle/>
                    <a:p>
                      <a:pPr>
                        <a:spcAft>
                          <a:spcPts val="0"/>
                        </a:spcAft>
                      </a:pPr>
                      <a:r>
                        <a:rPr lang="en-US" sz="1400">
                          <a:effectLst/>
                        </a:rPr>
                        <a:t>2018-2019</a:t>
                      </a:r>
                      <a:endParaRPr lang="en-ZA" sz="1400">
                        <a:effectLst/>
                        <a:latin typeface="Times New Roman"/>
                        <a:ea typeface="Times New Roman"/>
                      </a:endParaRPr>
                    </a:p>
                  </a:txBody>
                  <a:tcPr marL="47168" marR="47168" marT="6551" marB="0"/>
                </a:tc>
                <a:tc>
                  <a:txBody>
                    <a:bodyPr/>
                    <a:lstStyle/>
                    <a:p>
                      <a:pPr>
                        <a:spcAft>
                          <a:spcPts val="0"/>
                        </a:spcAft>
                      </a:pPr>
                      <a:r>
                        <a:rPr lang="en-US" sz="1400" dirty="0">
                          <a:effectLst/>
                        </a:rPr>
                        <a:t>VOCs</a:t>
                      </a:r>
                      <a:endParaRPr lang="en-ZA" sz="1400" dirty="0">
                        <a:effectLst/>
                        <a:latin typeface="Times New Roman"/>
                        <a:ea typeface="Times New Roman"/>
                      </a:endParaRPr>
                    </a:p>
                  </a:txBody>
                  <a:tcPr marL="47168" marR="47168" marT="6551" marB="0"/>
                </a:tc>
                <a:tc vMerge="1">
                  <a:txBody>
                    <a:bodyPr/>
                    <a:lstStyle/>
                    <a:p>
                      <a:endParaRPr lang="en-ZA"/>
                    </a:p>
                  </a:txBody>
                  <a:tcPr/>
                </a:tc>
              </a:tr>
            </a:tbl>
          </a:graphicData>
        </a:graphic>
      </p:graphicFrame>
    </p:spTree>
    <p:extLst>
      <p:ext uri="{BB962C8B-B14F-4D97-AF65-F5344CB8AC3E}">
        <p14:creationId xmlns:p14="http://schemas.microsoft.com/office/powerpoint/2010/main" xmlns="" val="16567559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319" y="0"/>
            <a:ext cx="8134065" cy="655093"/>
          </a:xfrm>
        </p:spPr>
        <p:txBody>
          <a:bodyPr>
            <a:normAutofit/>
          </a:bodyPr>
          <a:lstStyle/>
          <a:p>
            <a:r>
              <a:rPr lang="en-ZA" sz="2800" b="1" dirty="0" smtClean="0">
                <a:solidFill>
                  <a:schemeClr val="bg1"/>
                </a:solidFill>
              </a:rPr>
              <a:t>Sasol Sasolburg, </a:t>
            </a:r>
            <a:r>
              <a:rPr lang="en-ZA" sz="2800" b="1" dirty="0" err="1" smtClean="0">
                <a:solidFill>
                  <a:schemeClr val="bg1"/>
                </a:solidFill>
              </a:rPr>
              <a:t>Fezile</a:t>
            </a:r>
            <a:r>
              <a:rPr lang="en-ZA" sz="2800" b="1" dirty="0" smtClean="0">
                <a:solidFill>
                  <a:schemeClr val="bg1"/>
                </a:solidFill>
              </a:rPr>
              <a:t> </a:t>
            </a:r>
            <a:r>
              <a:rPr lang="en-ZA" sz="2800" b="1" dirty="0" err="1" smtClean="0">
                <a:solidFill>
                  <a:schemeClr val="bg1"/>
                </a:solidFill>
              </a:rPr>
              <a:t>Dabi</a:t>
            </a:r>
            <a:r>
              <a:rPr lang="en-ZA" sz="2800" b="1" dirty="0" smtClean="0">
                <a:solidFill>
                  <a:schemeClr val="bg1"/>
                </a:solidFill>
              </a:rPr>
              <a:t> DM</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338828043"/>
              </p:ext>
            </p:extLst>
          </p:nvPr>
        </p:nvGraphicFramePr>
        <p:xfrm>
          <a:off x="177420" y="655102"/>
          <a:ext cx="8761864" cy="6111723"/>
        </p:xfrm>
        <a:graphic>
          <a:graphicData uri="http://schemas.openxmlformats.org/drawingml/2006/table">
            <a:tbl>
              <a:tblPr firstRow="1" firstCol="1" bandRow="1">
                <a:tableStyleId>{BC89EF96-8CEA-46FF-86C4-4CE0E7609802}</a:tableStyleId>
              </a:tblPr>
              <a:tblGrid>
                <a:gridCol w="1687868"/>
                <a:gridCol w="1591005"/>
                <a:gridCol w="1090211"/>
                <a:gridCol w="4392780"/>
              </a:tblGrid>
              <a:tr h="414430">
                <a:tc>
                  <a:txBody>
                    <a:bodyPr/>
                    <a:lstStyle/>
                    <a:p>
                      <a:pPr algn="ctr">
                        <a:spcAft>
                          <a:spcPts val="0"/>
                        </a:spcAft>
                      </a:pPr>
                      <a:r>
                        <a:rPr lang="en-US" sz="1200" dirty="0">
                          <a:effectLst/>
                        </a:rPr>
                        <a:t>Category</a:t>
                      </a:r>
                      <a:endParaRPr lang="en-ZA" sz="1200" dirty="0">
                        <a:effectLst/>
                        <a:latin typeface="+mn-lt"/>
                        <a:ea typeface="Times New Roman"/>
                      </a:endParaRPr>
                    </a:p>
                  </a:txBody>
                  <a:tcPr marL="47405" marR="47405" marT="7040" marB="0" anchor="ctr"/>
                </a:tc>
                <a:tc>
                  <a:txBody>
                    <a:bodyPr/>
                    <a:lstStyle/>
                    <a:p>
                      <a:pPr algn="ctr">
                        <a:spcAft>
                          <a:spcPts val="0"/>
                        </a:spcAft>
                      </a:pPr>
                      <a:r>
                        <a:rPr lang="en-US" sz="1200" dirty="0">
                          <a:effectLst/>
                        </a:rPr>
                        <a:t>Postponement</a:t>
                      </a:r>
                      <a:endParaRPr lang="en-ZA" sz="1200" dirty="0">
                        <a:effectLst/>
                      </a:endParaRPr>
                    </a:p>
                    <a:p>
                      <a:pPr algn="ctr">
                        <a:spcAft>
                          <a:spcPts val="0"/>
                        </a:spcAft>
                      </a:pPr>
                      <a:r>
                        <a:rPr lang="en-US" sz="1200" dirty="0">
                          <a:effectLst/>
                        </a:rPr>
                        <a:t>Period Sought</a:t>
                      </a:r>
                      <a:endParaRPr lang="en-ZA" sz="1200" dirty="0">
                        <a:effectLst/>
                        <a:latin typeface="+mn-lt"/>
                        <a:ea typeface="Times New Roman"/>
                      </a:endParaRPr>
                    </a:p>
                  </a:txBody>
                  <a:tcPr marL="47405" marR="47405" marT="7040" marB="0" anchor="ctr"/>
                </a:tc>
                <a:tc>
                  <a:txBody>
                    <a:bodyPr/>
                    <a:lstStyle/>
                    <a:p>
                      <a:pPr algn="ctr">
                        <a:spcAft>
                          <a:spcPts val="0"/>
                        </a:spcAft>
                      </a:pPr>
                      <a:r>
                        <a:rPr lang="en-US" sz="1200">
                          <a:effectLst/>
                        </a:rPr>
                        <a:t>Pollutant</a:t>
                      </a:r>
                      <a:endParaRPr lang="en-ZA" sz="1200">
                        <a:effectLst/>
                        <a:latin typeface="+mn-lt"/>
                        <a:ea typeface="Times New Roman"/>
                      </a:endParaRPr>
                    </a:p>
                  </a:txBody>
                  <a:tcPr marL="47405" marR="47405" marT="7040" marB="0" anchor="ctr"/>
                </a:tc>
                <a:tc>
                  <a:txBody>
                    <a:bodyPr/>
                    <a:lstStyle/>
                    <a:p>
                      <a:pPr algn="ctr">
                        <a:spcAft>
                          <a:spcPts val="0"/>
                        </a:spcAft>
                      </a:pPr>
                      <a:r>
                        <a:rPr lang="en-US" sz="1200">
                          <a:effectLst/>
                        </a:rPr>
                        <a:t>Justification &amp; Reasons for Postponement Application</a:t>
                      </a:r>
                      <a:endParaRPr lang="en-ZA" sz="1200">
                        <a:effectLst/>
                        <a:latin typeface="+mn-lt"/>
                        <a:ea typeface="Times New Roman"/>
                      </a:endParaRPr>
                    </a:p>
                  </a:txBody>
                  <a:tcPr marL="0" marR="0" marT="0" marB="0"/>
                </a:tc>
              </a:tr>
              <a:tr h="178826">
                <a:tc rowSpan="6">
                  <a:txBody>
                    <a:bodyPr/>
                    <a:lstStyle/>
                    <a:p>
                      <a:pPr>
                        <a:spcAft>
                          <a:spcPts val="0"/>
                        </a:spcAft>
                      </a:pPr>
                      <a:r>
                        <a:rPr lang="en-US" sz="1200" kern="1200">
                          <a:effectLst/>
                        </a:rPr>
                        <a:t>Sub-category 8.1: Thermal Treatment of Hazardous &amp; General Waste</a:t>
                      </a:r>
                      <a:endParaRPr lang="en-ZA" sz="1200">
                        <a:effectLst/>
                        <a:latin typeface="+mn-lt"/>
                        <a:ea typeface="Times New Roman"/>
                      </a:endParaRPr>
                    </a:p>
                  </a:txBody>
                  <a:tcPr marL="50690" marR="50690" marT="7040" marB="0"/>
                </a:tc>
                <a:tc rowSpan="6">
                  <a:txBody>
                    <a:bodyPr/>
                    <a:lstStyle/>
                    <a:p>
                      <a:pPr>
                        <a:spcAft>
                          <a:spcPts val="0"/>
                        </a:spcAft>
                      </a:pPr>
                      <a:r>
                        <a:rPr lang="en-US" sz="1200">
                          <a:effectLst/>
                        </a:rPr>
                        <a:t>2015-2020</a:t>
                      </a:r>
                      <a:endParaRPr lang="en-ZA" sz="1200">
                        <a:effectLst/>
                        <a:latin typeface="+mn-lt"/>
                        <a:ea typeface="Times New Roman"/>
                      </a:endParaRPr>
                    </a:p>
                  </a:txBody>
                  <a:tcPr marL="50690" marR="50690" marT="7040" marB="0"/>
                </a:tc>
                <a:tc>
                  <a:txBody>
                    <a:bodyPr/>
                    <a:lstStyle/>
                    <a:p>
                      <a:pPr>
                        <a:spcAft>
                          <a:spcPts val="0"/>
                        </a:spcAft>
                      </a:pPr>
                      <a:r>
                        <a:rPr lang="en-US" sz="1200">
                          <a:effectLst/>
                        </a:rPr>
                        <a:t>PM</a:t>
                      </a:r>
                      <a:endParaRPr lang="en-ZA" sz="1200">
                        <a:effectLst/>
                        <a:latin typeface="+mn-lt"/>
                        <a:ea typeface="Times New Roman"/>
                      </a:endParaRPr>
                    </a:p>
                  </a:txBody>
                  <a:tcPr marL="50690" marR="50690" marT="7040" marB="0"/>
                </a:tc>
                <a:tc rowSpan="18">
                  <a:txBody>
                    <a:bodyPr/>
                    <a:lstStyle/>
                    <a:p>
                      <a:pPr marL="139065" marR="86360" algn="just">
                        <a:spcAft>
                          <a:spcPts val="0"/>
                        </a:spcAft>
                      </a:pPr>
                      <a:r>
                        <a:rPr lang="en-ZA" sz="1200">
                          <a:effectLst/>
                        </a:rPr>
                        <a:t>Previous postponement application - A feasible solution to meet the MES has not been identified yet for the incinerators at the time of the 2014 Postponement Application. The NAQO decision dated 23 February 2015 however granted postponement for the incinerators for three years only until 31 March 2018. While SO has since undertaken investigations and been able to identify potentially feasible options to achieve compliance, the three year postponement period granted did not allow sufficient time to identify and implement the most feasible solution as explained further in the application to also facilitate compliance with the MES for new plants.</a:t>
                      </a:r>
                    </a:p>
                    <a:p>
                      <a:pPr marL="139065" marR="86360" algn="just">
                        <a:spcAft>
                          <a:spcPts val="0"/>
                        </a:spcAft>
                      </a:pPr>
                      <a:r>
                        <a:rPr lang="en-ZA" sz="1200">
                          <a:effectLst/>
                        </a:rPr>
                        <a:t>Due diligence obligations - As per Sasol’s capital project governance model applicable to all types of capital projects, SO uses a project development and governance framework to manage an extensive portfolio of capital projects, which is a “stage-gate” model. The model provides a framework to carefully guide projects towards successful implementation. This requires detailed investigations and design considerations to address complexities in installing equipment into an integrated and operational brownfields facility.</a:t>
                      </a:r>
                    </a:p>
                    <a:p>
                      <a:pPr marL="139065" marR="86360" algn="just">
                        <a:spcAft>
                          <a:spcPts val="0"/>
                        </a:spcAft>
                      </a:pPr>
                      <a:r>
                        <a:rPr lang="en-ZA" sz="1200">
                          <a:effectLst/>
                        </a:rPr>
                        <a:t>Modifying a brown field operation - Modifying an existing brownfields operation is considerably more challenging than building a new greenfields plant. In the case of a brownfields operation the benefit of a greenfield does not exist, and every modification or retrofit has to be developed around the existing plant. In the case of SO, there is very little available space around the Thermal Oxidation Plant. The lack of space is challenging enough in its own right, but it also creates further access problems for construction teams. Not only is access a problem for workers but bringing in the kind of equipment that would be required to install retrofits are even more challenging.</a:t>
                      </a:r>
                      <a:endParaRPr lang="en-ZA" sz="1200">
                        <a:effectLst/>
                        <a:latin typeface="+mn-lt"/>
                        <a:ea typeface="Times New Roman"/>
                      </a:endParaRPr>
                    </a:p>
                  </a:txBody>
                  <a:tcPr marL="0" marR="0" marT="0" marB="0"/>
                </a:tc>
              </a:tr>
              <a:tr h="178826">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SO2</a:t>
                      </a:r>
                      <a:endParaRPr lang="en-ZA" sz="1200">
                        <a:effectLst/>
                        <a:latin typeface="+mn-lt"/>
                        <a:ea typeface="Times New Roman"/>
                      </a:endParaRPr>
                    </a:p>
                  </a:txBody>
                  <a:tcPr marL="50690" marR="50690" marT="7040" marB="0"/>
                </a:tc>
                <a:tc vMerge="1">
                  <a:txBody>
                    <a:bodyPr/>
                    <a:lstStyle/>
                    <a:p>
                      <a:endParaRPr lang="en-ZA"/>
                    </a:p>
                  </a:txBody>
                  <a:tcPr/>
                </a:tc>
              </a:tr>
              <a:tr h="178826">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NOx</a:t>
                      </a:r>
                      <a:endParaRPr lang="en-ZA" sz="1200">
                        <a:effectLst/>
                        <a:latin typeface="+mn-lt"/>
                        <a:ea typeface="Times New Roman"/>
                      </a:endParaRPr>
                    </a:p>
                  </a:txBody>
                  <a:tcPr marL="50690" marR="50690" marT="7040" marB="0"/>
                </a:tc>
                <a:tc vMerge="1">
                  <a:txBody>
                    <a:bodyPr/>
                    <a:lstStyle/>
                    <a:p>
                      <a:endParaRPr lang="en-ZA"/>
                    </a:p>
                  </a:txBody>
                  <a:tcPr/>
                </a:tc>
              </a:tr>
              <a:tr h="178826">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HM</a:t>
                      </a:r>
                      <a:endParaRPr lang="en-ZA" sz="1200">
                        <a:effectLst/>
                        <a:latin typeface="+mn-lt"/>
                        <a:ea typeface="Times New Roman"/>
                      </a:endParaRPr>
                    </a:p>
                  </a:txBody>
                  <a:tcPr marL="50690" marR="50690" marT="7040" marB="0"/>
                </a:tc>
                <a:tc vMerge="1">
                  <a:txBody>
                    <a:bodyPr/>
                    <a:lstStyle/>
                    <a:p>
                      <a:endParaRPr lang="en-ZA"/>
                    </a:p>
                  </a:txBody>
                  <a:tcPr/>
                </a:tc>
              </a:tr>
              <a:tr h="178826">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Cd+Tl</a:t>
                      </a:r>
                      <a:endParaRPr lang="en-ZA" sz="1200">
                        <a:effectLst/>
                        <a:latin typeface="+mn-lt"/>
                        <a:ea typeface="Times New Roman"/>
                      </a:endParaRPr>
                    </a:p>
                  </a:txBody>
                  <a:tcPr marL="50690" marR="50690" marT="7040" marB="0"/>
                </a:tc>
                <a:tc vMerge="1">
                  <a:txBody>
                    <a:bodyPr/>
                    <a:lstStyle/>
                    <a:p>
                      <a:endParaRPr lang="en-ZA"/>
                    </a:p>
                  </a:txBody>
                  <a:tcPr/>
                </a:tc>
              </a:tr>
              <a:tr h="178826">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TOC</a:t>
                      </a:r>
                      <a:endParaRPr lang="en-ZA" sz="1200">
                        <a:effectLst/>
                        <a:latin typeface="+mn-lt"/>
                        <a:ea typeface="Times New Roman"/>
                      </a:endParaRPr>
                    </a:p>
                  </a:txBody>
                  <a:tcPr marL="50690" marR="50690" marT="7040" marB="0"/>
                </a:tc>
                <a:tc vMerge="1">
                  <a:txBody>
                    <a:bodyPr/>
                    <a:lstStyle/>
                    <a:p>
                      <a:endParaRPr lang="en-ZA"/>
                    </a:p>
                  </a:txBody>
                  <a:tcPr/>
                </a:tc>
              </a:tr>
              <a:tr h="178826">
                <a:tc rowSpan="6">
                  <a:txBody>
                    <a:bodyPr/>
                    <a:lstStyle/>
                    <a:p>
                      <a:pPr>
                        <a:spcAft>
                          <a:spcPts val="0"/>
                        </a:spcAft>
                      </a:pPr>
                      <a:r>
                        <a:rPr lang="en-US" sz="1200" kern="1200">
                          <a:effectLst/>
                        </a:rPr>
                        <a:t>Sub-category 8.1: Thermal Treatment of Hazardous &amp; General Waste</a:t>
                      </a:r>
                      <a:endParaRPr lang="en-ZA" sz="1200">
                        <a:effectLst/>
                        <a:latin typeface="+mn-lt"/>
                        <a:ea typeface="Times New Roman"/>
                      </a:endParaRPr>
                    </a:p>
                  </a:txBody>
                  <a:tcPr marL="50690" marR="50690" marT="7040" marB="0"/>
                </a:tc>
                <a:tc rowSpan="6">
                  <a:txBody>
                    <a:bodyPr/>
                    <a:lstStyle/>
                    <a:p>
                      <a:pPr>
                        <a:spcAft>
                          <a:spcPts val="0"/>
                        </a:spcAft>
                      </a:pPr>
                      <a:r>
                        <a:rPr lang="en-US" sz="1200" dirty="0">
                          <a:effectLst/>
                        </a:rPr>
                        <a:t>2015-2020</a:t>
                      </a:r>
                      <a:endParaRPr lang="en-ZA" sz="1200" dirty="0">
                        <a:effectLst/>
                        <a:latin typeface="+mn-lt"/>
                        <a:ea typeface="Times New Roman"/>
                      </a:endParaRPr>
                    </a:p>
                  </a:txBody>
                  <a:tcPr marL="50690" marR="50690" marT="7040" marB="0"/>
                </a:tc>
                <a:tc>
                  <a:txBody>
                    <a:bodyPr/>
                    <a:lstStyle/>
                    <a:p>
                      <a:pPr>
                        <a:spcAft>
                          <a:spcPts val="0"/>
                        </a:spcAft>
                      </a:pPr>
                      <a:r>
                        <a:rPr lang="en-US" sz="1200">
                          <a:effectLst/>
                        </a:rPr>
                        <a:t>PM</a:t>
                      </a:r>
                      <a:endParaRPr lang="en-ZA" sz="1200">
                        <a:effectLst/>
                        <a:latin typeface="+mn-lt"/>
                        <a:ea typeface="Times New Roman"/>
                      </a:endParaRPr>
                    </a:p>
                  </a:txBody>
                  <a:tcPr marL="50690" marR="50690" marT="7040" marB="0"/>
                </a:tc>
                <a:tc vMerge="1">
                  <a:txBody>
                    <a:bodyPr/>
                    <a:lstStyle/>
                    <a:p>
                      <a:endParaRPr lang="en-ZA"/>
                    </a:p>
                  </a:txBody>
                  <a:tcPr/>
                </a:tc>
              </a:tr>
              <a:tr h="178826">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SO2</a:t>
                      </a:r>
                      <a:endParaRPr lang="en-ZA" sz="1200">
                        <a:effectLst/>
                        <a:latin typeface="+mn-lt"/>
                        <a:ea typeface="Times New Roman"/>
                      </a:endParaRPr>
                    </a:p>
                  </a:txBody>
                  <a:tcPr marL="50690" marR="50690" marT="7040" marB="0"/>
                </a:tc>
                <a:tc vMerge="1">
                  <a:txBody>
                    <a:bodyPr/>
                    <a:lstStyle/>
                    <a:p>
                      <a:endParaRPr lang="en-ZA"/>
                    </a:p>
                  </a:txBody>
                  <a:tcPr/>
                </a:tc>
              </a:tr>
              <a:tr h="178826">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CO</a:t>
                      </a:r>
                      <a:endParaRPr lang="en-ZA" sz="1200">
                        <a:effectLst/>
                        <a:latin typeface="+mn-lt"/>
                        <a:ea typeface="Times New Roman"/>
                      </a:endParaRPr>
                    </a:p>
                  </a:txBody>
                  <a:tcPr marL="50690" marR="50690" marT="7040" marB="0"/>
                </a:tc>
                <a:tc vMerge="1">
                  <a:txBody>
                    <a:bodyPr/>
                    <a:lstStyle/>
                    <a:p>
                      <a:endParaRPr lang="en-ZA"/>
                    </a:p>
                  </a:txBody>
                  <a:tcPr/>
                </a:tc>
              </a:tr>
              <a:tr h="178826">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NOx</a:t>
                      </a:r>
                      <a:endParaRPr lang="en-ZA" sz="1200">
                        <a:effectLst/>
                        <a:latin typeface="+mn-lt"/>
                        <a:ea typeface="Times New Roman"/>
                      </a:endParaRPr>
                    </a:p>
                  </a:txBody>
                  <a:tcPr marL="50690" marR="50690" marT="7040" marB="0"/>
                </a:tc>
                <a:tc vMerge="1">
                  <a:txBody>
                    <a:bodyPr/>
                    <a:lstStyle/>
                    <a:p>
                      <a:endParaRPr lang="en-ZA"/>
                    </a:p>
                  </a:txBody>
                  <a:tcPr/>
                </a:tc>
              </a:tr>
              <a:tr h="178826">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HM</a:t>
                      </a:r>
                      <a:endParaRPr lang="en-ZA" sz="1200">
                        <a:effectLst/>
                        <a:latin typeface="+mn-lt"/>
                        <a:ea typeface="Times New Roman"/>
                      </a:endParaRPr>
                    </a:p>
                  </a:txBody>
                  <a:tcPr marL="50690" marR="50690" marT="7040" marB="0"/>
                </a:tc>
                <a:tc vMerge="1">
                  <a:txBody>
                    <a:bodyPr/>
                    <a:lstStyle/>
                    <a:p>
                      <a:endParaRPr lang="en-ZA"/>
                    </a:p>
                  </a:txBody>
                  <a:tcPr/>
                </a:tc>
              </a:tr>
              <a:tr h="178826">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TOC</a:t>
                      </a:r>
                      <a:endParaRPr lang="en-ZA" sz="1200">
                        <a:effectLst/>
                        <a:latin typeface="+mn-lt"/>
                        <a:ea typeface="Times New Roman"/>
                      </a:endParaRPr>
                    </a:p>
                  </a:txBody>
                  <a:tcPr marL="50690" marR="50690" marT="7040" marB="0"/>
                </a:tc>
                <a:tc vMerge="1">
                  <a:txBody>
                    <a:bodyPr/>
                    <a:lstStyle/>
                    <a:p>
                      <a:endParaRPr lang="en-ZA"/>
                    </a:p>
                  </a:txBody>
                  <a:tcPr/>
                </a:tc>
              </a:tr>
              <a:tr h="178826">
                <a:tc rowSpan="6">
                  <a:txBody>
                    <a:bodyPr/>
                    <a:lstStyle/>
                    <a:p>
                      <a:pPr>
                        <a:spcAft>
                          <a:spcPts val="0"/>
                        </a:spcAft>
                      </a:pPr>
                      <a:r>
                        <a:rPr lang="en-US" sz="1200" kern="1200">
                          <a:effectLst/>
                        </a:rPr>
                        <a:t>Sub-category 8.1: Thermal Treatment of Hazardous &amp; General Waste</a:t>
                      </a:r>
                      <a:endParaRPr lang="en-ZA" sz="1200">
                        <a:effectLst/>
                        <a:latin typeface="+mn-lt"/>
                        <a:ea typeface="Times New Roman"/>
                      </a:endParaRPr>
                    </a:p>
                  </a:txBody>
                  <a:tcPr marL="50690" marR="50690" marT="7040" marB="0"/>
                </a:tc>
                <a:tc rowSpan="6">
                  <a:txBody>
                    <a:bodyPr/>
                    <a:lstStyle/>
                    <a:p>
                      <a:pPr>
                        <a:spcAft>
                          <a:spcPts val="0"/>
                        </a:spcAft>
                      </a:pPr>
                      <a:r>
                        <a:rPr lang="en-US" sz="1200">
                          <a:effectLst/>
                        </a:rPr>
                        <a:t>2015-2020</a:t>
                      </a:r>
                      <a:endParaRPr lang="en-ZA" sz="1200">
                        <a:effectLst/>
                        <a:latin typeface="+mn-lt"/>
                        <a:ea typeface="Times New Roman"/>
                      </a:endParaRPr>
                    </a:p>
                  </a:txBody>
                  <a:tcPr marL="50690" marR="50690" marT="7040" marB="0"/>
                </a:tc>
                <a:tc>
                  <a:txBody>
                    <a:bodyPr/>
                    <a:lstStyle/>
                    <a:p>
                      <a:pPr>
                        <a:spcAft>
                          <a:spcPts val="0"/>
                        </a:spcAft>
                      </a:pPr>
                      <a:r>
                        <a:rPr lang="en-US" sz="1200">
                          <a:effectLst/>
                        </a:rPr>
                        <a:t>PM</a:t>
                      </a:r>
                      <a:endParaRPr lang="en-ZA" sz="1200">
                        <a:effectLst/>
                        <a:latin typeface="+mn-lt"/>
                        <a:ea typeface="Times New Roman"/>
                      </a:endParaRPr>
                    </a:p>
                  </a:txBody>
                  <a:tcPr marL="50690" marR="50690" marT="7040" marB="0"/>
                </a:tc>
                <a:tc vMerge="1">
                  <a:txBody>
                    <a:bodyPr/>
                    <a:lstStyle/>
                    <a:p>
                      <a:endParaRPr lang="en-ZA"/>
                    </a:p>
                  </a:txBody>
                  <a:tcPr/>
                </a:tc>
              </a:tr>
              <a:tr h="178826">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SO2</a:t>
                      </a:r>
                      <a:endParaRPr lang="en-ZA" sz="1200">
                        <a:effectLst/>
                        <a:latin typeface="+mn-lt"/>
                        <a:ea typeface="Times New Roman"/>
                      </a:endParaRPr>
                    </a:p>
                  </a:txBody>
                  <a:tcPr marL="50690" marR="50690" marT="7040" marB="0"/>
                </a:tc>
                <a:tc vMerge="1">
                  <a:txBody>
                    <a:bodyPr/>
                    <a:lstStyle/>
                    <a:p>
                      <a:endParaRPr lang="en-ZA"/>
                    </a:p>
                  </a:txBody>
                  <a:tcPr/>
                </a:tc>
              </a:tr>
              <a:tr h="178826">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NOx</a:t>
                      </a:r>
                      <a:endParaRPr lang="en-ZA" sz="1200">
                        <a:effectLst/>
                        <a:latin typeface="+mn-lt"/>
                        <a:ea typeface="Times New Roman"/>
                      </a:endParaRPr>
                    </a:p>
                  </a:txBody>
                  <a:tcPr marL="50690" marR="50690" marT="7040" marB="0"/>
                </a:tc>
                <a:tc vMerge="1">
                  <a:txBody>
                    <a:bodyPr/>
                    <a:lstStyle/>
                    <a:p>
                      <a:endParaRPr lang="en-ZA"/>
                    </a:p>
                  </a:txBody>
                  <a:tcPr/>
                </a:tc>
              </a:tr>
              <a:tr h="178826">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HM</a:t>
                      </a:r>
                      <a:endParaRPr lang="en-ZA" sz="1200">
                        <a:effectLst/>
                        <a:latin typeface="+mn-lt"/>
                        <a:ea typeface="Times New Roman"/>
                      </a:endParaRPr>
                    </a:p>
                  </a:txBody>
                  <a:tcPr marL="50690" marR="50690" marT="7040" marB="0"/>
                </a:tc>
                <a:tc vMerge="1">
                  <a:txBody>
                    <a:bodyPr/>
                    <a:lstStyle/>
                    <a:p>
                      <a:endParaRPr lang="en-ZA"/>
                    </a:p>
                  </a:txBody>
                  <a:tcPr/>
                </a:tc>
              </a:tr>
              <a:tr h="178826">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HF</a:t>
                      </a:r>
                      <a:endParaRPr lang="en-ZA" sz="1200">
                        <a:effectLst/>
                        <a:latin typeface="+mn-lt"/>
                        <a:ea typeface="Times New Roman"/>
                      </a:endParaRPr>
                    </a:p>
                  </a:txBody>
                  <a:tcPr marL="50690" marR="50690" marT="7040" marB="0"/>
                </a:tc>
                <a:tc vMerge="1">
                  <a:txBody>
                    <a:bodyPr/>
                    <a:lstStyle/>
                    <a:p>
                      <a:endParaRPr lang="en-ZA"/>
                    </a:p>
                  </a:txBody>
                  <a:tcPr/>
                </a:tc>
              </a:tr>
              <a:tr h="2468653">
                <a:tc vMerge="1">
                  <a:txBody>
                    <a:bodyPr/>
                    <a:lstStyle/>
                    <a:p>
                      <a:endParaRPr lang="en-ZA"/>
                    </a:p>
                  </a:txBody>
                  <a:tcPr/>
                </a:tc>
                <a:tc vMerge="1">
                  <a:txBody>
                    <a:bodyPr/>
                    <a:lstStyle/>
                    <a:p>
                      <a:endParaRPr lang="en-ZA"/>
                    </a:p>
                  </a:txBody>
                  <a:tcPr/>
                </a:tc>
                <a:tc>
                  <a:txBody>
                    <a:bodyPr/>
                    <a:lstStyle/>
                    <a:p>
                      <a:pPr>
                        <a:spcAft>
                          <a:spcPts val="0"/>
                        </a:spcAft>
                      </a:pPr>
                      <a:r>
                        <a:rPr lang="en-US" sz="1200" dirty="0">
                          <a:effectLst/>
                        </a:rPr>
                        <a:t>TOC</a:t>
                      </a:r>
                      <a:endParaRPr lang="en-ZA" sz="1200" dirty="0">
                        <a:effectLst/>
                        <a:latin typeface="+mn-lt"/>
                        <a:ea typeface="Times New Roman"/>
                      </a:endParaRPr>
                    </a:p>
                  </a:txBody>
                  <a:tcPr marL="50690" marR="50690" marT="7040" marB="0"/>
                </a:tc>
                <a:tc vMerge="1">
                  <a:txBody>
                    <a:bodyPr/>
                    <a:lstStyle/>
                    <a:p>
                      <a:endParaRPr lang="en-ZA"/>
                    </a:p>
                  </a:txBody>
                  <a:tcPr/>
                </a:tc>
              </a:tr>
            </a:tbl>
          </a:graphicData>
        </a:graphic>
      </p:graphicFrame>
    </p:spTree>
    <p:extLst>
      <p:ext uri="{BB962C8B-B14F-4D97-AF65-F5344CB8AC3E}">
        <p14:creationId xmlns:p14="http://schemas.microsoft.com/office/powerpoint/2010/main" xmlns="" val="42262032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319" y="0"/>
            <a:ext cx="8134065" cy="655093"/>
          </a:xfrm>
        </p:spPr>
        <p:txBody>
          <a:bodyPr>
            <a:normAutofit/>
          </a:bodyPr>
          <a:lstStyle/>
          <a:p>
            <a:r>
              <a:rPr lang="en-ZA" sz="2800" b="1" dirty="0" smtClean="0">
                <a:solidFill>
                  <a:schemeClr val="bg1"/>
                </a:solidFill>
              </a:rPr>
              <a:t>SASOL Synfuels, </a:t>
            </a:r>
            <a:r>
              <a:rPr lang="en-ZA" sz="2800" b="1" dirty="0" err="1" smtClean="0">
                <a:solidFill>
                  <a:schemeClr val="bg1"/>
                </a:solidFill>
              </a:rPr>
              <a:t>Gert</a:t>
            </a:r>
            <a:r>
              <a:rPr lang="en-ZA" sz="2800" b="1" dirty="0" smtClean="0">
                <a:solidFill>
                  <a:schemeClr val="bg1"/>
                </a:solidFill>
              </a:rPr>
              <a:t> </a:t>
            </a:r>
            <a:r>
              <a:rPr lang="en-ZA" sz="2800" b="1" dirty="0" err="1" smtClean="0">
                <a:solidFill>
                  <a:schemeClr val="bg1"/>
                </a:solidFill>
              </a:rPr>
              <a:t>Sibande</a:t>
            </a:r>
            <a:r>
              <a:rPr lang="en-ZA" sz="2800" b="1" dirty="0" smtClean="0">
                <a:solidFill>
                  <a:schemeClr val="bg1"/>
                </a:solidFill>
              </a:rPr>
              <a:t> DM</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905352167"/>
              </p:ext>
            </p:extLst>
          </p:nvPr>
        </p:nvGraphicFramePr>
        <p:xfrm>
          <a:off x="245662" y="655085"/>
          <a:ext cx="8652678" cy="6265952"/>
        </p:xfrm>
        <a:graphic>
          <a:graphicData uri="http://schemas.openxmlformats.org/drawingml/2006/table">
            <a:tbl>
              <a:tblPr firstRow="1" firstCol="1" bandRow="1">
                <a:tableStyleId>{BC89EF96-8CEA-46FF-86C4-4CE0E7609802}</a:tableStyleId>
              </a:tblPr>
              <a:tblGrid>
                <a:gridCol w="1405717"/>
                <a:gridCol w="682388"/>
                <a:gridCol w="1009934"/>
                <a:gridCol w="5554639"/>
              </a:tblGrid>
              <a:tr h="288402">
                <a:tc>
                  <a:txBody>
                    <a:bodyPr/>
                    <a:lstStyle/>
                    <a:p>
                      <a:pPr>
                        <a:spcAft>
                          <a:spcPts val="0"/>
                        </a:spcAft>
                      </a:pPr>
                      <a:r>
                        <a:rPr lang="en-US" sz="1200" dirty="0">
                          <a:effectLst/>
                        </a:rPr>
                        <a:t>Category</a:t>
                      </a:r>
                      <a:endParaRPr lang="en-ZA" sz="1200" dirty="0">
                        <a:effectLst/>
                        <a:latin typeface="Times New Roman"/>
                        <a:ea typeface="Times New Roman"/>
                      </a:endParaRPr>
                    </a:p>
                  </a:txBody>
                  <a:tcPr marL="48615" marR="48615" marT="7220" marB="0"/>
                </a:tc>
                <a:tc>
                  <a:txBody>
                    <a:bodyPr/>
                    <a:lstStyle/>
                    <a:p>
                      <a:pPr>
                        <a:spcAft>
                          <a:spcPts val="0"/>
                        </a:spcAft>
                      </a:pPr>
                      <a:r>
                        <a:rPr lang="en-US" sz="1200" dirty="0" smtClean="0">
                          <a:effectLst/>
                        </a:rPr>
                        <a:t>Period </a:t>
                      </a:r>
                      <a:r>
                        <a:rPr lang="en-US" sz="1200" dirty="0">
                          <a:effectLst/>
                        </a:rPr>
                        <a:t>Sought</a:t>
                      </a:r>
                      <a:endParaRPr lang="en-ZA" sz="1200" dirty="0">
                        <a:effectLst/>
                        <a:latin typeface="Times New Roman"/>
                        <a:ea typeface="Times New Roman"/>
                      </a:endParaRPr>
                    </a:p>
                  </a:txBody>
                  <a:tcPr marL="48615" marR="48615" marT="7220" marB="0"/>
                </a:tc>
                <a:tc>
                  <a:txBody>
                    <a:bodyPr/>
                    <a:lstStyle/>
                    <a:p>
                      <a:pPr algn="ctr">
                        <a:spcAft>
                          <a:spcPts val="0"/>
                        </a:spcAft>
                      </a:pPr>
                      <a:r>
                        <a:rPr lang="en-US" sz="1200" dirty="0">
                          <a:effectLst/>
                        </a:rPr>
                        <a:t>Pollutant</a:t>
                      </a:r>
                      <a:endParaRPr lang="en-ZA" sz="1200" dirty="0">
                        <a:effectLst/>
                        <a:latin typeface="Times New Roman"/>
                        <a:ea typeface="Times New Roman"/>
                      </a:endParaRPr>
                    </a:p>
                  </a:txBody>
                  <a:tcPr marL="48615" marR="48615" marT="7220" marB="0"/>
                </a:tc>
                <a:tc>
                  <a:txBody>
                    <a:bodyPr/>
                    <a:lstStyle/>
                    <a:p>
                      <a:pPr algn="ctr">
                        <a:spcAft>
                          <a:spcPts val="0"/>
                        </a:spcAft>
                      </a:pPr>
                      <a:r>
                        <a:rPr lang="en-US" sz="1200" dirty="0">
                          <a:effectLst/>
                        </a:rPr>
                        <a:t>Justification &amp; Reasons for Postponement Application</a:t>
                      </a:r>
                      <a:endParaRPr lang="en-ZA" sz="1200" dirty="0">
                        <a:effectLst/>
                        <a:latin typeface="Times New Roman"/>
                        <a:ea typeface="Times New Roman"/>
                      </a:endParaRPr>
                    </a:p>
                  </a:txBody>
                  <a:tcPr marL="0" marR="0" marT="0" marB="0"/>
                </a:tc>
              </a:tr>
              <a:tr h="571222">
                <a:tc>
                  <a:txBody>
                    <a:bodyPr/>
                    <a:lstStyle/>
                    <a:p>
                      <a:pPr>
                        <a:spcAft>
                          <a:spcPts val="0"/>
                        </a:spcAft>
                      </a:pPr>
                      <a:r>
                        <a:rPr lang="en-US" sz="1200" kern="1200">
                          <a:effectLst/>
                        </a:rPr>
                        <a:t>Subcategory 3.6</a:t>
                      </a:r>
                      <a:endParaRPr lang="en-ZA" sz="1200">
                        <a:effectLst/>
                      </a:endParaRPr>
                    </a:p>
                    <a:p>
                      <a:pPr>
                        <a:spcAft>
                          <a:spcPts val="0"/>
                        </a:spcAft>
                      </a:pPr>
                      <a:r>
                        <a:rPr lang="en-US" sz="1200" kern="1200">
                          <a:effectLst/>
                        </a:rPr>
                        <a:t>Synthetic Gas Production &amp; Cleanup</a:t>
                      </a:r>
                      <a:endParaRPr lang="en-ZA" sz="1200">
                        <a:effectLst/>
                        <a:latin typeface="Times New Roman"/>
                        <a:ea typeface="Times New Roman"/>
                      </a:endParaRPr>
                    </a:p>
                  </a:txBody>
                  <a:tcPr marL="51984" marR="51984" marT="7220" marB="0"/>
                </a:tc>
                <a:tc>
                  <a:txBody>
                    <a:bodyPr/>
                    <a:lstStyle/>
                    <a:p>
                      <a:pPr>
                        <a:spcAft>
                          <a:spcPts val="0"/>
                        </a:spcAft>
                      </a:pPr>
                      <a:r>
                        <a:rPr lang="en-US" sz="1200" dirty="0">
                          <a:effectLst/>
                        </a:rPr>
                        <a:t>2015-2020</a:t>
                      </a:r>
                      <a:endParaRPr lang="en-ZA" sz="1200" dirty="0">
                        <a:effectLst/>
                        <a:latin typeface="Times New Roman"/>
                        <a:ea typeface="Times New Roman"/>
                      </a:endParaRPr>
                    </a:p>
                  </a:txBody>
                  <a:tcPr marL="51984" marR="51984" marT="7220" marB="0"/>
                </a:tc>
                <a:tc>
                  <a:txBody>
                    <a:bodyPr/>
                    <a:lstStyle/>
                    <a:p>
                      <a:pPr>
                        <a:spcAft>
                          <a:spcPts val="0"/>
                        </a:spcAft>
                      </a:pPr>
                      <a:r>
                        <a:rPr lang="en-US" sz="1200" dirty="0">
                          <a:effectLst/>
                        </a:rPr>
                        <a:t>TVOCs</a:t>
                      </a:r>
                      <a:endParaRPr lang="en-ZA" sz="1200" dirty="0">
                        <a:effectLst/>
                        <a:latin typeface="Times New Roman"/>
                        <a:ea typeface="Times New Roman"/>
                      </a:endParaRPr>
                    </a:p>
                  </a:txBody>
                  <a:tcPr marL="51984" marR="51984" marT="7220" marB="0"/>
                </a:tc>
                <a:tc rowSpan="25">
                  <a:txBody>
                    <a:bodyPr/>
                    <a:lstStyle/>
                    <a:p>
                      <a:pPr marL="137160" marR="176530" algn="just">
                        <a:spcAft>
                          <a:spcPts val="0"/>
                        </a:spcAft>
                      </a:pPr>
                      <a:r>
                        <a:rPr lang="en-ZA" sz="1200" dirty="0">
                          <a:effectLst/>
                        </a:rPr>
                        <a:t>Previous postponement application - A feasible solution to meet the MES was not identified for the incinerators at the time of the 2014 Postponement Application. The NAQO decision dated 23 February 2015 however granted extended compliance for three years only until 31 March 2018 for these facilities. While SO has since the NAQO decision undertaken investigations and been able to identify potentially feasible options to achieve compliance as the three year postponement period does not allow sufficient time to identify and implement the most feasible solution as explained further in the application to also facilitate compliance with the MES for new plants.</a:t>
                      </a:r>
                    </a:p>
                    <a:p>
                      <a:pPr marL="137160" marR="176530" algn="just">
                        <a:spcAft>
                          <a:spcPts val="0"/>
                        </a:spcAft>
                      </a:pPr>
                      <a:r>
                        <a:rPr lang="en-ZA" sz="1200" dirty="0">
                          <a:effectLst/>
                        </a:rPr>
                        <a:t>Due diligence obligations - As per Sasol’s capital project governance model applicable to all types of capital projects, SO uses a project development and governance framework to manage an extensive portfolio of capital projects, which is a “stage-gate” model. The model provides a framework to carefully guide projects towards successful implementation. This requires detailed investigations and design considerations to address complexities in installing equipment into an integrated and operational brownfields facility.</a:t>
                      </a:r>
                    </a:p>
                    <a:p>
                      <a:pPr marL="137160" marR="176530" algn="just">
                        <a:spcAft>
                          <a:spcPts val="0"/>
                        </a:spcAft>
                      </a:pPr>
                      <a:r>
                        <a:rPr lang="en-ZA" sz="1200" dirty="0">
                          <a:effectLst/>
                        </a:rPr>
                        <a:t>Modifying a brown field operation - Modifying an existing brownfields operation is considerably more challenging than building a new </a:t>
                      </a:r>
                      <a:r>
                        <a:rPr lang="en-ZA" sz="1200" dirty="0" err="1">
                          <a:effectLst/>
                        </a:rPr>
                        <a:t>greenfields</a:t>
                      </a:r>
                      <a:r>
                        <a:rPr lang="en-ZA" sz="1200" dirty="0">
                          <a:effectLst/>
                        </a:rPr>
                        <a:t> plant. In the case of a brownfields operation the benefit of a greenfield does not exist, and every modification or retrofit has to be developed around the existing plant. In the case of the plant location where the saturation columns of </a:t>
                      </a:r>
                      <a:r>
                        <a:rPr lang="en-ZA" sz="1200" dirty="0" err="1">
                          <a:effectLst/>
                        </a:rPr>
                        <a:t>Phenosolvan</a:t>
                      </a:r>
                      <a:r>
                        <a:rPr lang="en-ZA" sz="1200" dirty="0">
                          <a:effectLst/>
                        </a:rPr>
                        <a:t> are situated, limited space will require extensive planning to get an abatement technology to fit in the available space. The lack of space is challenging enough in its own right, but it also creates further access problems for construction teams. Not only is access a problem for workers but also the required equipment needed to install retrofits is even more challenging.</a:t>
                      </a:r>
                      <a:endParaRPr lang="en-ZA" sz="1200" dirty="0">
                        <a:effectLst/>
                        <a:latin typeface="Times New Roman"/>
                        <a:ea typeface="Times New Roman"/>
                      </a:endParaRPr>
                    </a:p>
                  </a:txBody>
                  <a:tcPr marL="0" marR="0" marT="0" marB="0"/>
                </a:tc>
              </a:tr>
              <a:tr h="146993">
                <a:tc rowSpan="12">
                  <a:txBody>
                    <a:bodyPr/>
                    <a:lstStyle/>
                    <a:p>
                      <a:pPr>
                        <a:spcAft>
                          <a:spcPts val="0"/>
                        </a:spcAft>
                      </a:pPr>
                      <a:r>
                        <a:rPr lang="en-US" sz="1200" kern="1200">
                          <a:effectLst/>
                        </a:rPr>
                        <a:t>Sub-category 8.1: Thermal Treatment of Hazardous &amp; General Waste</a:t>
                      </a:r>
                      <a:endParaRPr lang="en-ZA" sz="1200">
                        <a:effectLst/>
                        <a:latin typeface="Times New Roman"/>
                        <a:ea typeface="Times New Roman"/>
                      </a:endParaRPr>
                    </a:p>
                  </a:txBody>
                  <a:tcPr marL="51984" marR="51984" marT="7220" marB="0"/>
                </a:tc>
                <a:tc rowSpan="12">
                  <a:txBody>
                    <a:bodyPr/>
                    <a:lstStyle/>
                    <a:p>
                      <a:pPr>
                        <a:spcAft>
                          <a:spcPts val="0"/>
                        </a:spcAft>
                      </a:pPr>
                      <a:r>
                        <a:rPr lang="en-US" sz="1200">
                          <a:effectLst/>
                        </a:rPr>
                        <a:t>2015-2020</a:t>
                      </a:r>
                      <a:endParaRPr lang="en-ZA" sz="1200">
                        <a:effectLst/>
                        <a:latin typeface="Times New Roman"/>
                        <a:ea typeface="Times New Roman"/>
                      </a:endParaRPr>
                    </a:p>
                  </a:txBody>
                  <a:tcPr marL="51984" marR="51984" marT="7220" marB="0"/>
                </a:tc>
                <a:tc>
                  <a:txBody>
                    <a:bodyPr/>
                    <a:lstStyle/>
                    <a:p>
                      <a:pPr>
                        <a:spcAft>
                          <a:spcPts val="0"/>
                        </a:spcAft>
                      </a:pPr>
                      <a:r>
                        <a:rPr lang="en-US" sz="1200">
                          <a:effectLst/>
                        </a:rPr>
                        <a:t>PM</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SO2</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CO</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NOx</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HM</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Cd+Tl</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Hg</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NH3</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HF</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HCL</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TOC</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Dioxin&amp; Furan</a:t>
                      </a:r>
                      <a:endParaRPr lang="en-ZA" sz="1200">
                        <a:effectLst/>
                        <a:latin typeface="Times New Roman"/>
                        <a:ea typeface="Times New Roman"/>
                      </a:endParaRPr>
                    </a:p>
                  </a:txBody>
                  <a:tcPr marL="51984" marR="51984" marT="7220" marB="0"/>
                </a:tc>
                <a:tc vMerge="1">
                  <a:txBody>
                    <a:bodyPr/>
                    <a:lstStyle/>
                    <a:p>
                      <a:endParaRPr lang="en-ZA"/>
                    </a:p>
                  </a:txBody>
                  <a:tcPr/>
                </a:tc>
              </a:tr>
              <a:tr h="146993">
                <a:tc rowSpan="12">
                  <a:txBody>
                    <a:bodyPr/>
                    <a:lstStyle/>
                    <a:p>
                      <a:pPr>
                        <a:spcAft>
                          <a:spcPts val="0"/>
                        </a:spcAft>
                      </a:pPr>
                      <a:r>
                        <a:rPr lang="en-US" sz="1200" kern="1200" dirty="0">
                          <a:effectLst/>
                        </a:rPr>
                        <a:t>Sub-category 8.1: Thermal Treatment of Hazardous &amp; General Waste</a:t>
                      </a:r>
                      <a:endParaRPr lang="en-ZA" sz="1200" dirty="0">
                        <a:effectLst/>
                        <a:latin typeface="Times New Roman"/>
                        <a:ea typeface="Times New Roman"/>
                      </a:endParaRPr>
                    </a:p>
                  </a:txBody>
                  <a:tcPr marL="51984" marR="51984" marT="7220" marB="0"/>
                </a:tc>
                <a:tc rowSpan="12">
                  <a:txBody>
                    <a:bodyPr/>
                    <a:lstStyle/>
                    <a:p>
                      <a:pPr>
                        <a:spcAft>
                          <a:spcPts val="0"/>
                        </a:spcAft>
                      </a:pPr>
                      <a:r>
                        <a:rPr lang="en-US" sz="1200">
                          <a:effectLst/>
                        </a:rPr>
                        <a:t>2015-2020</a:t>
                      </a:r>
                      <a:endParaRPr lang="en-ZA" sz="1200">
                        <a:effectLst/>
                        <a:latin typeface="Times New Roman"/>
                        <a:ea typeface="Times New Roman"/>
                      </a:endParaRPr>
                    </a:p>
                  </a:txBody>
                  <a:tcPr marL="51984" marR="51984" marT="7220" marB="0"/>
                </a:tc>
                <a:tc>
                  <a:txBody>
                    <a:bodyPr/>
                    <a:lstStyle/>
                    <a:p>
                      <a:pPr>
                        <a:spcAft>
                          <a:spcPts val="0"/>
                        </a:spcAft>
                      </a:pPr>
                      <a:r>
                        <a:rPr lang="en-US" sz="1200">
                          <a:effectLst/>
                        </a:rPr>
                        <a:t>PM</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SO2</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CO</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NOx</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HM</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Cd+Tl</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Hg</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NH3</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HF</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HCl</a:t>
                      </a:r>
                      <a:endParaRPr lang="en-ZA" sz="1200">
                        <a:effectLst/>
                        <a:latin typeface="Times New Roman"/>
                        <a:ea typeface="Times New Roman"/>
                      </a:endParaRPr>
                    </a:p>
                  </a:txBody>
                  <a:tcPr marL="51984" marR="51984" marT="7220" marB="0"/>
                </a:tc>
                <a:tc vMerge="1">
                  <a:txBody>
                    <a:bodyPr/>
                    <a:lstStyle/>
                    <a:p>
                      <a:endParaRPr lang="en-ZA"/>
                    </a:p>
                  </a:txBody>
                  <a:tcPr/>
                </a:tc>
              </a:tr>
              <a:tr h="146993">
                <a:tc vMerge="1">
                  <a:txBody>
                    <a:bodyPr/>
                    <a:lstStyle/>
                    <a:p>
                      <a:endParaRPr lang="en-ZA"/>
                    </a:p>
                  </a:txBody>
                  <a:tcPr/>
                </a:tc>
                <a:tc vMerge="1">
                  <a:txBody>
                    <a:bodyPr/>
                    <a:lstStyle/>
                    <a:p>
                      <a:endParaRPr lang="en-ZA"/>
                    </a:p>
                  </a:txBody>
                  <a:tcPr/>
                </a:tc>
                <a:tc>
                  <a:txBody>
                    <a:bodyPr/>
                    <a:lstStyle/>
                    <a:p>
                      <a:pPr>
                        <a:spcAft>
                          <a:spcPts val="0"/>
                        </a:spcAft>
                      </a:pPr>
                      <a:r>
                        <a:rPr lang="en-US" sz="1200">
                          <a:effectLst/>
                        </a:rPr>
                        <a:t>TOC</a:t>
                      </a:r>
                      <a:endParaRPr lang="en-ZA" sz="1200">
                        <a:effectLst/>
                        <a:latin typeface="Times New Roman"/>
                        <a:ea typeface="Times New Roman"/>
                      </a:endParaRPr>
                    </a:p>
                  </a:txBody>
                  <a:tcPr marL="51984" marR="51984" marT="7220" marB="0"/>
                </a:tc>
                <a:tc vMerge="1">
                  <a:txBody>
                    <a:bodyPr/>
                    <a:lstStyle/>
                    <a:p>
                      <a:endParaRPr lang="en-ZA"/>
                    </a:p>
                  </a:txBody>
                  <a:tcPr/>
                </a:tc>
              </a:tr>
              <a:tr h="781932">
                <a:tc vMerge="1">
                  <a:txBody>
                    <a:bodyPr/>
                    <a:lstStyle/>
                    <a:p>
                      <a:endParaRPr lang="en-ZA"/>
                    </a:p>
                  </a:txBody>
                  <a:tcPr/>
                </a:tc>
                <a:tc vMerge="1">
                  <a:txBody>
                    <a:bodyPr/>
                    <a:lstStyle/>
                    <a:p>
                      <a:endParaRPr lang="en-ZA"/>
                    </a:p>
                  </a:txBody>
                  <a:tcPr/>
                </a:tc>
                <a:tc>
                  <a:txBody>
                    <a:bodyPr/>
                    <a:lstStyle/>
                    <a:p>
                      <a:pPr>
                        <a:spcAft>
                          <a:spcPts val="0"/>
                        </a:spcAft>
                      </a:pPr>
                      <a:r>
                        <a:rPr lang="en-US" sz="1200" dirty="0">
                          <a:effectLst/>
                        </a:rPr>
                        <a:t>Dioxin&amp; Furan</a:t>
                      </a:r>
                      <a:endParaRPr lang="en-ZA" sz="1200" dirty="0">
                        <a:effectLst/>
                        <a:latin typeface="Times New Roman"/>
                        <a:ea typeface="Times New Roman"/>
                      </a:endParaRPr>
                    </a:p>
                  </a:txBody>
                  <a:tcPr marL="51984" marR="51984" marT="7220" marB="0"/>
                </a:tc>
                <a:tc vMerge="1">
                  <a:txBody>
                    <a:bodyPr/>
                    <a:lstStyle/>
                    <a:p>
                      <a:endParaRPr lang="en-ZA"/>
                    </a:p>
                  </a:txBody>
                  <a:tcPr/>
                </a:tc>
              </a:tr>
            </a:tbl>
          </a:graphicData>
        </a:graphic>
      </p:graphicFrame>
    </p:spTree>
    <p:extLst>
      <p:ext uri="{BB962C8B-B14F-4D97-AF65-F5344CB8AC3E}">
        <p14:creationId xmlns:p14="http://schemas.microsoft.com/office/powerpoint/2010/main" xmlns="" val="16567559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319" y="0"/>
            <a:ext cx="8134065" cy="655093"/>
          </a:xfrm>
        </p:spPr>
        <p:txBody>
          <a:bodyPr>
            <a:normAutofit/>
          </a:bodyPr>
          <a:lstStyle/>
          <a:p>
            <a:r>
              <a:rPr lang="en-ZA" sz="2800" b="1" dirty="0" smtClean="0">
                <a:solidFill>
                  <a:schemeClr val="bg1"/>
                </a:solidFill>
              </a:rPr>
              <a:t>ESKOM </a:t>
            </a:r>
            <a:r>
              <a:rPr lang="en-ZA" sz="2800" b="1" dirty="0" err="1" smtClean="0">
                <a:solidFill>
                  <a:schemeClr val="bg1"/>
                </a:solidFill>
              </a:rPr>
              <a:t>Matimba</a:t>
            </a:r>
            <a:r>
              <a:rPr lang="en-ZA" sz="2800" b="1" dirty="0" smtClean="0">
                <a:solidFill>
                  <a:schemeClr val="bg1"/>
                </a:solidFill>
              </a:rPr>
              <a:t> and </a:t>
            </a:r>
            <a:r>
              <a:rPr lang="en-ZA" sz="2800" b="1" dirty="0" err="1" smtClean="0">
                <a:solidFill>
                  <a:schemeClr val="bg1"/>
                </a:solidFill>
              </a:rPr>
              <a:t>Medupi</a:t>
            </a:r>
            <a:r>
              <a:rPr lang="en-ZA" sz="2800" b="1" dirty="0" smtClean="0">
                <a:solidFill>
                  <a:schemeClr val="bg1"/>
                </a:solidFill>
              </a:rPr>
              <a:t>, Waterberg DM</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608430579"/>
              </p:ext>
            </p:extLst>
          </p:nvPr>
        </p:nvGraphicFramePr>
        <p:xfrm>
          <a:off x="368486" y="764276"/>
          <a:ext cx="8488910" cy="2386581"/>
        </p:xfrm>
        <a:graphic>
          <a:graphicData uri="http://schemas.openxmlformats.org/drawingml/2006/table">
            <a:tbl>
              <a:tblPr firstRow="1" firstCol="1" bandRow="1">
                <a:tableStyleId>{BC89EF96-8CEA-46FF-86C4-4CE0E7609802}</a:tableStyleId>
              </a:tblPr>
              <a:tblGrid>
                <a:gridCol w="1405723"/>
                <a:gridCol w="1433015"/>
                <a:gridCol w="1269242"/>
                <a:gridCol w="4380930"/>
              </a:tblGrid>
              <a:tr h="166072">
                <a:tc>
                  <a:txBody>
                    <a:bodyPr/>
                    <a:lstStyle/>
                    <a:p>
                      <a:pPr>
                        <a:spcAft>
                          <a:spcPts val="0"/>
                        </a:spcAft>
                      </a:pPr>
                      <a:r>
                        <a:rPr lang="en-US" sz="1400">
                          <a:effectLst/>
                        </a:rPr>
                        <a:t>Category</a:t>
                      </a:r>
                      <a:endParaRPr lang="en-ZA" sz="1400">
                        <a:effectLst/>
                        <a:latin typeface="+mn-lt"/>
                        <a:ea typeface="Times New Roman"/>
                      </a:endParaRPr>
                    </a:p>
                  </a:txBody>
                  <a:tcPr marL="37216" marR="37216" marT="5527" marB="0"/>
                </a:tc>
                <a:tc>
                  <a:txBody>
                    <a:bodyPr/>
                    <a:lstStyle/>
                    <a:p>
                      <a:pPr>
                        <a:spcAft>
                          <a:spcPts val="0"/>
                        </a:spcAft>
                      </a:pPr>
                      <a:r>
                        <a:rPr lang="en-US" sz="1400" dirty="0" smtClean="0">
                          <a:effectLst/>
                        </a:rPr>
                        <a:t>Period </a:t>
                      </a:r>
                      <a:r>
                        <a:rPr lang="en-US" sz="1400" dirty="0">
                          <a:effectLst/>
                        </a:rPr>
                        <a:t>Sought</a:t>
                      </a:r>
                      <a:endParaRPr lang="en-ZA" sz="1400" dirty="0">
                        <a:effectLst/>
                        <a:latin typeface="+mn-lt"/>
                        <a:ea typeface="Times New Roman"/>
                      </a:endParaRPr>
                    </a:p>
                  </a:txBody>
                  <a:tcPr marL="37216" marR="37216" marT="5527" marB="0"/>
                </a:tc>
                <a:tc>
                  <a:txBody>
                    <a:bodyPr/>
                    <a:lstStyle/>
                    <a:p>
                      <a:pPr algn="ctr">
                        <a:spcAft>
                          <a:spcPts val="0"/>
                        </a:spcAft>
                      </a:pPr>
                      <a:r>
                        <a:rPr lang="en-US" sz="1400" dirty="0">
                          <a:effectLst/>
                        </a:rPr>
                        <a:t>Pollutant</a:t>
                      </a:r>
                      <a:endParaRPr lang="en-ZA" sz="1400" dirty="0">
                        <a:effectLst/>
                        <a:latin typeface="+mn-lt"/>
                        <a:ea typeface="Times New Roman"/>
                      </a:endParaRPr>
                    </a:p>
                  </a:txBody>
                  <a:tcPr marL="37216" marR="37216" marT="5527" marB="0"/>
                </a:tc>
                <a:tc>
                  <a:txBody>
                    <a:bodyPr/>
                    <a:lstStyle/>
                    <a:p>
                      <a:pPr algn="ctr">
                        <a:spcAft>
                          <a:spcPts val="0"/>
                        </a:spcAft>
                      </a:pPr>
                      <a:r>
                        <a:rPr lang="en-US" sz="1400">
                          <a:effectLst/>
                        </a:rPr>
                        <a:t>Justification &amp; Reasons for Postponement Application</a:t>
                      </a:r>
                      <a:endParaRPr lang="en-ZA" sz="1400">
                        <a:effectLst/>
                        <a:latin typeface="+mn-lt"/>
                        <a:ea typeface="Times New Roman"/>
                      </a:endParaRPr>
                    </a:p>
                  </a:txBody>
                  <a:tcPr marL="0" marR="0" marT="0" marB="0"/>
                </a:tc>
              </a:tr>
              <a:tr h="2167694">
                <a:tc>
                  <a:txBody>
                    <a:bodyPr/>
                    <a:lstStyle/>
                    <a:p>
                      <a:pPr>
                        <a:spcAft>
                          <a:spcPts val="0"/>
                        </a:spcAft>
                      </a:pPr>
                      <a:r>
                        <a:rPr lang="en-ZA" sz="1400" dirty="0">
                          <a:effectLst/>
                        </a:rPr>
                        <a:t>Subcategory 1.1: </a:t>
                      </a:r>
                      <a:r>
                        <a:rPr lang="en-US" sz="1400" dirty="0">
                          <a:effectLst/>
                        </a:rPr>
                        <a:t>Solid Fuel Combustion Installations</a:t>
                      </a:r>
                      <a:endParaRPr lang="en-ZA" sz="1400" dirty="0">
                        <a:effectLst/>
                        <a:latin typeface="+mn-lt"/>
                        <a:ea typeface="Times New Roman"/>
                      </a:endParaRPr>
                    </a:p>
                  </a:txBody>
                  <a:tcPr marL="39795" marR="39795" marT="5527" marB="0"/>
                </a:tc>
                <a:tc>
                  <a:txBody>
                    <a:bodyPr/>
                    <a:lstStyle/>
                    <a:p>
                      <a:pPr>
                        <a:spcAft>
                          <a:spcPts val="0"/>
                        </a:spcAft>
                      </a:pPr>
                      <a:r>
                        <a:rPr lang="en-US" sz="1400" dirty="0">
                          <a:effectLst/>
                        </a:rPr>
                        <a:t>2015-2020</a:t>
                      </a:r>
                      <a:endParaRPr lang="en-ZA" sz="1400" dirty="0">
                        <a:effectLst/>
                        <a:latin typeface="+mn-lt"/>
                        <a:ea typeface="Times New Roman"/>
                      </a:endParaRPr>
                    </a:p>
                  </a:txBody>
                  <a:tcPr marL="39795" marR="39795" marT="5527" marB="0"/>
                </a:tc>
                <a:tc>
                  <a:txBody>
                    <a:bodyPr/>
                    <a:lstStyle/>
                    <a:p>
                      <a:pPr>
                        <a:spcAft>
                          <a:spcPts val="0"/>
                        </a:spcAft>
                      </a:pPr>
                      <a:r>
                        <a:rPr lang="en-US" sz="1400" dirty="0">
                          <a:effectLst/>
                        </a:rPr>
                        <a:t>SO</a:t>
                      </a:r>
                      <a:r>
                        <a:rPr lang="en-US" sz="1400" baseline="-25000" dirty="0">
                          <a:effectLst/>
                        </a:rPr>
                        <a:t>2</a:t>
                      </a:r>
                      <a:endParaRPr lang="en-ZA" sz="1400" dirty="0">
                        <a:effectLst/>
                        <a:latin typeface="+mn-lt"/>
                        <a:ea typeface="Times New Roman"/>
                      </a:endParaRPr>
                    </a:p>
                  </a:txBody>
                  <a:tcPr marL="39795" marR="39795" marT="5527" marB="0"/>
                </a:tc>
                <a:tc>
                  <a:txBody>
                    <a:bodyPr/>
                    <a:lstStyle/>
                    <a:p>
                      <a:pPr marL="342900" marR="83185" indent="-285750" algn="just">
                        <a:spcAft>
                          <a:spcPts val="0"/>
                        </a:spcAft>
                        <a:buFont typeface="Arial" pitchFamily="34" charset="0"/>
                        <a:buChar char="•"/>
                      </a:pPr>
                      <a:r>
                        <a:rPr lang="en-ZA" sz="1400" dirty="0">
                          <a:effectLst/>
                        </a:rPr>
                        <a:t>Sulphur content of coal </a:t>
                      </a:r>
                    </a:p>
                    <a:p>
                      <a:pPr marL="342900" marR="83185" indent="-285750" algn="just">
                        <a:spcAft>
                          <a:spcPts val="0"/>
                        </a:spcAft>
                        <a:buFont typeface="Arial" pitchFamily="34" charset="0"/>
                        <a:buChar char="•"/>
                      </a:pPr>
                      <a:r>
                        <a:rPr lang="en-ZA" sz="1400" dirty="0">
                          <a:effectLst/>
                        </a:rPr>
                        <a:t>Water availability </a:t>
                      </a:r>
                      <a:endParaRPr lang="en-ZA" sz="1400" dirty="0" smtClean="0">
                        <a:effectLst/>
                      </a:endParaRPr>
                    </a:p>
                    <a:p>
                      <a:pPr marL="342900" marR="83185" indent="-285750" algn="just">
                        <a:spcAft>
                          <a:spcPts val="0"/>
                        </a:spcAft>
                        <a:buFont typeface="Arial" pitchFamily="34" charset="0"/>
                        <a:buChar char="•"/>
                      </a:pPr>
                      <a:r>
                        <a:rPr lang="en-ZA" sz="1400" dirty="0" smtClean="0">
                          <a:effectLst/>
                        </a:rPr>
                        <a:t>Environmental </a:t>
                      </a:r>
                      <a:r>
                        <a:rPr lang="en-ZA" sz="1400" dirty="0">
                          <a:effectLst/>
                        </a:rPr>
                        <a:t>implications of FGD </a:t>
                      </a:r>
                      <a:endParaRPr lang="en-ZA" sz="1400" dirty="0" smtClean="0">
                        <a:effectLst/>
                      </a:endParaRPr>
                    </a:p>
                    <a:p>
                      <a:pPr marL="342900" marR="83185" indent="-285750" algn="just">
                        <a:spcAft>
                          <a:spcPts val="0"/>
                        </a:spcAft>
                        <a:buFont typeface="Arial" pitchFamily="34" charset="0"/>
                        <a:buChar char="•"/>
                      </a:pPr>
                      <a:r>
                        <a:rPr lang="en-ZA" sz="1400" dirty="0" smtClean="0">
                          <a:effectLst/>
                        </a:rPr>
                        <a:t>Cost </a:t>
                      </a:r>
                      <a:r>
                        <a:rPr lang="en-ZA" sz="1400" dirty="0">
                          <a:effectLst/>
                        </a:rPr>
                        <a:t>implications of </a:t>
                      </a:r>
                      <a:r>
                        <a:rPr lang="en-ZA" sz="1400" dirty="0" smtClean="0">
                          <a:effectLst/>
                        </a:rPr>
                        <a:t>FGD</a:t>
                      </a:r>
                      <a:endParaRPr lang="en-ZA" sz="1400" dirty="0">
                        <a:effectLst/>
                      </a:endParaRPr>
                    </a:p>
                    <a:p>
                      <a:pPr marL="342900" marR="83185" indent="-285750" algn="just">
                        <a:spcAft>
                          <a:spcPts val="0"/>
                        </a:spcAft>
                        <a:buFont typeface="Arial" pitchFamily="34" charset="0"/>
                        <a:buChar char="•"/>
                      </a:pPr>
                      <a:r>
                        <a:rPr lang="en-ZA" sz="1400" dirty="0">
                          <a:effectLst/>
                        </a:rPr>
                        <a:t>Impact on ambient air quality  </a:t>
                      </a:r>
                      <a:endParaRPr lang="en-ZA" sz="1400" b="0" dirty="0">
                        <a:effectLst/>
                        <a:latin typeface="+mn-lt"/>
                      </a:endParaRPr>
                    </a:p>
                  </a:txBody>
                  <a:tcPr marL="0" marR="0" marT="0" marB="0"/>
                </a:tc>
              </a:tr>
            </a:tbl>
          </a:graphicData>
        </a:graphic>
      </p:graphicFrame>
    </p:spTree>
    <p:extLst>
      <p:ext uri="{BB962C8B-B14F-4D97-AF65-F5344CB8AC3E}">
        <p14:creationId xmlns:p14="http://schemas.microsoft.com/office/powerpoint/2010/main" xmlns="" val="27711417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2819400"/>
            <a:ext cx="8229600" cy="1143000"/>
          </a:xfrm>
        </p:spPr>
        <p:txBody>
          <a:bodyPr/>
          <a:lstStyle/>
          <a:p>
            <a:r>
              <a:rPr lang="en-ZA" sz="2800" b="1" dirty="0" smtClean="0">
                <a:solidFill>
                  <a:srgbClr val="00B050"/>
                </a:solidFill>
              </a:rPr>
              <a:t>COMPLIANCE STATUS WITH POSTPONEMENT CONDITIONS</a:t>
            </a:r>
            <a:endParaRPr lang="en-ZA" sz="2800" b="1" dirty="0">
              <a:solidFill>
                <a:srgbClr val="00B050"/>
              </a:solidFill>
            </a:endParaRPr>
          </a:p>
        </p:txBody>
      </p:sp>
    </p:spTree>
    <p:extLst>
      <p:ext uri="{BB962C8B-B14F-4D97-AF65-F5344CB8AC3E}">
        <p14:creationId xmlns:p14="http://schemas.microsoft.com/office/powerpoint/2010/main" xmlns="" val="27580430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181" y="0"/>
            <a:ext cx="8939283" cy="655093"/>
          </a:xfrm>
        </p:spPr>
        <p:txBody>
          <a:bodyPr>
            <a:normAutofit/>
          </a:bodyPr>
          <a:lstStyle/>
          <a:p>
            <a:r>
              <a:rPr lang="en-ZA" sz="2800" b="1" dirty="0" smtClean="0">
                <a:solidFill>
                  <a:schemeClr val="bg1"/>
                </a:solidFill>
              </a:rPr>
              <a:t>ESKOM</a:t>
            </a:r>
            <a:endParaRPr lang="en-ZA" sz="28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817828355"/>
              </p:ext>
            </p:extLst>
          </p:nvPr>
        </p:nvGraphicFramePr>
        <p:xfrm>
          <a:off x="109182" y="655093"/>
          <a:ext cx="8939283" cy="6175956"/>
        </p:xfrm>
        <a:graphic>
          <a:graphicData uri="http://schemas.openxmlformats.org/drawingml/2006/table">
            <a:tbl>
              <a:tblPr firstRow="1" firstCol="1" bandRow="1">
                <a:tableStyleId>{5C22544A-7EE6-4342-B048-85BDC9FD1C3A}</a:tableStyleId>
              </a:tblPr>
              <a:tblGrid>
                <a:gridCol w="1113740"/>
                <a:gridCol w="1130606"/>
                <a:gridCol w="1130606"/>
                <a:gridCol w="1191821"/>
                <a:gridCol w="2251843"/>
                <a:gridCol w="2120667"/>
              </a:tblGrid>
              <a:tr h="511792">
                <a:tc>
                  <a:txBody>
                    <a:bodyPr/>
                    <a:lstStyle/>
                    <a:p>
                      <a:pPr algn="just"/>
                      <a:r>
                        <a:rPr lang="en-US" sz="1050" dirty="0">
                          <a:effectLst/>
                        </a:rPr>
                        <a:t>POWER STATTION</a:t>
                      </a:r>
                      <a:endParaRPr lang="en-ZA" sz="1050" dirty="0">
                        <a:effectLst/>
                        <a:latin typeface="Times New Roman" panose="02020603050405020304" pitchFamily="18" charset="0"/>
                      </a:endParaRPr>
                    </a:p>
                  </a:txBody>
                  <a:tcPr marL="58191" marR="58191" marT="0" marB="0"/>
                </a:tc>
                <a:tc>
                  <a:txBody>
                    <a:bodyPr/>
                    <a:lstStyle/>
                    <a:p>
                      <a:pPr algn="just"/>
                      <a:r>
                        <a:rPr lang="en-US" sz="1050">
                          <a:effectLst/>
                        </a:rPr>
                        <a:t>Postponement period granted </a:t>
                      </a:r>
                      <a:endParaRPr lang="en-ZA" sz="1050">
                        <a:effectLst/>
                        <a:latin typeface="Times New Roman" panose="02020603050405020304" pitchFamily="18" charset="0"/>
                      </a:endParaRPr>
                    </a:p>
                  </a:txBody>
                  <a:tcPr marL="58191" marR="58191" marT="0" marB="0"/>
                </a:tc>
                <a:tc>
                  <a:txBody>
                    <a:bodyPr/>
                    <a:lstStyle/>
                    <a:p>
                      <a:pPr algn="l"/>
                      <a:r>
                        <a:rPr lang="en-US" sz="1050">
                          <a:effectLst/>
                        </a:rPr>
                        <a:t>LIMIT GRANTED wrt pollutant/s</a:t>
                      </a:r>
                      <a:endParaRPr lang="en-ZA" sz="1050">
                        <a:effectLst/>
                        <a:latin typeface="Times New Roman" panose="02020603050405020304" pitchFamily="18" charset="0"/>
                      </a:endParaRPr>
                    </a:p>
                  </a:txBody>
                  <a:tcPr marL="58191" marR="58191" marT="0" marB="0"/>
                </a:tc>
                <a:tc>
                  <a:txBody>
                    <a:bodyPr/>
                    <a:lstStyle/>
                    <a:p>
                      <a:pPr algn="just"/>
                      <a:r>
                        <a:rPr lang="en-US" sz="1050">
                          <a:effectLst/>
                        </a:rPr>
                        <a:t>ACTIVITY TO MEET COMPLIANCE AND TARGET DATE</a:t>
                      </a:r>
                      <a:endParaRPr lang="en-ZA" sz="1050">
                        <a:effectLst/>
                        <a:latin typeface="Times New Roman" panose="02020603050405020304" pitchFamily="18" charset="0"/>
                      </a:endParaRPr>
                    </a:p>
                  </a:txBody>
                  <a:tcPr marL="58191" marR="58191" marT="0" marB="0"/>
                </a:tc>
                <a:tc>
                  <a:txBody>
                    <a:bodyPr/>
                    <a:lstStyle/>
                    <a:p>
                      <a:pPr algn="just"/>
                      <a:r>
                        <a:rPr lang="en-US" sz="1050">
                          <a:effectLst/>
                        </a:rPr>
                        <a:t>PROGRESS</a:t>
                      </a:r>
                      <a:endParaRPr lang="en-ZA" sz="1050">
                        <a:effectLst/>
                        <a:latin typeface="Times New Roman" panose="02020603050405020304" pitchFamily="18" charset="0"/>
                      </a:endParaRPr>
                    </a:p>
                  </a:txBody>
                  <a:tcPr marL="58191" marR="58191" marT="0" marB="0"/>
                </a:tc>
                <a:tc>
                  <a:txBody>
                    <a:bodyPr/>
                    <a:lstStyle/>
                    <a:p>
                      <a:pPr algn="just"/>
                      <a:r>
                        <a:rPr lang="en-US" sz="1050">
                          <a:effectLst/>
                        </a:rPr>
                        <a:t>COMMENT</a:t>
                      </a:r>
                      <a:endParaRPr lang="en-ZA" sz="1050">
                        <a:effectLst/>
                        <a:latin typeface="Times New Roman" panose="02020603050405020304" pitchFamily="18" charset="0"/>
                      </a:endParaRPr>
                    </a:p>
                  </a:txBody>
                  <a:tcPr marL="58191" marR="58191" marT="0" marB="0"/>
                </a:tc>
              </a:tr>
              <a:tr h="1705970">
                <a:tc>
                  <a:txBody>
                    <a:bodyPr/>
                    <a:lstStyle/>
                    <a:p>
                      <a:pPr algn="just"/>
                      <a:r>
                        <a:rPr lang="en-US" sz="1050">
                          <a:effectLst/>
                        </a:rPr>
                        <a:t>Medupi</a:t>
                      </a:r>
                      <a:endParaRPr lang="en-ZA" sz="1050">
                        <a:effectLst/>
                        <a:latin typeface="Times New Roman" panose="02020603050405020304" pitchFamily="18" charset="0"/>
                      </a:endParaRPr>
                    </a:p>
                  </a:txBody>
                  <a:tcPr marL="58191" marR="58191" marT="0" marB="0"/>
                </a:tc>
                <a:tc>
                  <a:txBody>
                    <a:bodyPr/>
                    <a:lstStyle/>
                    <a:p>
                      <a:pPr algn="l"/>
                      <a:r>
                        <a:rPr lang="en-US" sz="1050">
                          <a:effectLst/>
                        </a:rPr>
                        <a:t>1 April 2020-31 March 2025 </a:t>
                      </a:r>
                      <a:endParaRPr lang="en-ZA" sz="1050">
                        <a:effectLst/>
                        <a:latin typeface="Times New Roman" panose="02020603050405020304" pitchFamily="18" charset="0"/>
                      </a:endParaRPr>
                    </a:p>
                  </a:txBody>
                  <a:tcPr marL="58191" marR="58191" marT="0" marB="0"/>
                </a:tc>
                <a:tc>
                  <a:txBody>
                    <a:bodyPr/>
                    <a:lstStyle/>
                    <a:p>
                      <a:pPr algn="just"/>
                      <a:r>
                        <a:rPr lang="en-ZA" sz="1050" dirty="0">
                          <a:effectLst/>
                        </a:rPr>
                        <a:t>SO</a:t>
                      </a:r>
                      <a:r>
                        <a:rPr lang="en-ZA" sz="1050" baseline="-25000" dirty="0">
                          <a:effectLst/>
                        </a:rPr>
                        <a:t>2</a:t>
                      </a:r>
                      <a:r>
                        <a:rPr lang="en-ZA" sz="1050" dirty="0">
                          <a:effectLst/>
                        </a:rPr>
                        <a:t>: 3500mg/Nm</a:t>
                      </a:r>
                      <a:r>
                        <a:rPr lang="en-ZA" sz="1050" baseline="30000" dirty="0">
                          <a:effectLst/>
                        </a:rPr>
                        <a:t>3</a:t>
                      </a:r>
                      <a:endParaRPr lang="en-ZA" sz="1050" dirty="0">
                        <a:effectLst/>
                      </a:endParaRPr>
                    </a:p>
                    <a:p>
                      <a:pPr algn="just"/>
                      <a:r>
                        <a:rPr lang="en-US" sz="1050" dirty="0">
                          <a:effectLst/>
                        </a:rPr>
                        <a:t> </a:t>
                      </a:r>
                      <a:endParaRPr lang="en-ZA" sz="1050" dirty="0">
                        <a:effectLst/>
                        <a:latin typeface="Times New Roman" panose="02020603050405020304" pitchFamily="18" charset="0"/>
                      </a:endParaRPr>
                    </a:p>
                  </a:txBody>
                  <a:tcPr marL="58191" marR="58191" marT="0" marB="0"/>
                </a:tc>
                <a:tc>
                  <a:txBody>
                    <a:bodyPr/>
                    <a:lstStyle/>
                    <a:p>
                      <a:pPr algn="just"/>
                      <a:r>
                        <a:rPr lang="en-US" sz="1050">
                          <a:effectLst/>
                        </a:rPr>
                        <a:t>Retrofit-FGD</a:t>
                      </a:r>
                      <a:endParaRPr lang="en-ZA" sz="1050">
                        <a:effectLst/>
                        <a:latin typeface="Times New Roman" panose="02020603050405020304" pitchFamily="18" charset="0"/>
                      </a:endParaRPr>
                    </a:p>
                  </a:txBody>
                  <a:tcPr marL="58191" marR="58191" marT="0" marB="0"/>
                </a:tc>
                <a:tc>
                  <a:txBody>
                    <a:bodyPr/>
                    <a:lstStyle/>
                    <a:p>
                      <a:pPr marL="342900" lvl="0" indent="-342900" algn="just">
                        <a:spcAft>
                          <a:spcPts val="0"/>
                        </a:spcAft>
                        <a:buFont typeface="Symbol" panose="05050102010706020507" pitchFamily="18" charset="2"/>
                        <a:buChar char=""/>
                      </a:pPr>
                      <a:r>
                        <a:rPr lang="en-ZA" sz="1050">
                          <a:effectLst/>
                        </a:rPr>
                        <a:t>FGD process basic design has been completed.  </a:t>
                      </a:r>
                      <a:endParaRPr lang="en-ZA" sz="1200">
                        <a:effectLst/>
                      </a:endParaRPr>
                    </a:p>
                    <a:p>
                      <a:pPr marL="342900" lvl="0" indent="-342900" algn="just">
                        <a:spcAft>
                          <a:spcPts val="0"/>
                        </a:spcAft>
                        <a:buFont typeface="Symbol" panose="05050102010706020507" pitchFamily="18" charset="2"/>
                        <a:buChar char=""/>
                      </a:pPr>
                      <a:r>
                        <a:rPr lang="en-ZA" sz="1050">
                          <a:effectLst/>
                        </a:rPr>
                        <a:t>Planning to conduct detail design work has been initiated. </a:t>
                      </a:r>
                      <a:endParaRPr lang="en-ZA" sz="1200">
                        <a:effectLst/>
                      </a:endParaRPr>
                    </a:p>
                    <a:p>
                      <a:pPr marL="342900" lvl="0" indent="-342900" algn="just">
                        <a:spcAft>
                          <a:spcPts val="0"/>
                        </a:spcAft>
                        <a:buFont typeface="Symbol" panose="05050102010706020507" pitchFamily="18" charset="2"/>
                        <a:buChar char=""/>
                      </a:pPr>
                      <a:r>
                        <a:rPr lang="en-ZA" sz="1050">
                          <a:effectLst/>
                        </a:rPr>
                        <a:t>Rail siding detail designs has been completed. Specialist studies has been completed and highlighted risks with the proposed permanent disposal options evaluated.</a:t>
                      </a:r>
                      <a:endParaRPr lang="en-ZA" sz="1200">
                        <a:effectLst/>
                      </a:endParaRPr>
                    </a:p>
                    <a:p>
                      <a:pPr algn="just"/>
                      <a:r>
                        <a:rPr lang="en-US" sz="1050">
                          <a:effectLst/>
                        </a:rPr>
                        <a:t> </a:t>
                      </a:r>
                      <a:endParaRPr lang="en-ZA" sz="1050">
                        <a:effectLst/>
                        <a:latin typeface="Times New Roman" panose="02020603050405020304" pitchFamily="18" charset="0"/>
                      </a:endParaRPr>
                    </a:p>
                  </a:txBody>
                  <a:tcPr marL="58191" marR="58191" marT="0" marB="0"/>
                </a:tc>
                <a:tc>
                  <a:txBody>
                    <a:bodyPr/>
                    <a:lstStyle/>
                    <a:p>
                      <a:pPr algn="just"/>
                      <a:r>
                        <a:rPr lang="en-ZA" sz="1050">
                          <a:effectLst/>
                        </a:rPr>
                        <a:t>Still on track, even though construction delays due to the project management related matters </a:t>
                      </a:r>
                      <a:endParaRPr lang="en-ZA" sz="1050">
                        <a:effectLst/>
                        <a:latin typeface="Times New Roman" panose="02020603050405020304" pitchFamily="18" charset="0"/>
                      </a:endParaRPr>
                    </a:p>
                  </a:txBody>
                  <a:tcPr marL="58191" marR="58191" marT="0" marB="0"/>
                </a:tc>
              </a:tr>
              <a:tr h="511792">
                <a:tc rowSpan="2">
                  <a:txBody>
                    <a:bodyPr/>
                    <a:lstStyle/>
                    <a:p>
                      <a:pPr algn="just"/>
                      <a:r>
                        <a:rPr lang="en-US" sz="1050">
                          <a:effectLst/>
                        </a:rPr>
                        <a:t>Majuba</a:t>
                      </a:r>
                      <a:endParaRPr lang="en-ZA" sz="1050">
                        <a:effectLst/>
                        <a:latin typeface="Times New Roman" panose="02020603050405020304" pitchFamily="18" charset="0"/>
                      </a:endParaRPr>
                    </a:p>
                  </a:txBody>
                  <a:tcPr marL="58191" marR="58191" marT="0" marB="0"/>
                </a:tc>
                <a:tc>
                  <a:txBody>
                    <a:bodyPr/>
                    <a:lstStyle/>
                    <a:p>
                      <a:pPr algn="just"/>
                      <a:r>
                        <a:rPr lang="en-US" sz="1050">
                          <a:effectLst/>
                        </a:rPr>
                        <a:t>1 April 2020-31 March 2020 </a:t>
                      </a:r>
                      <a:endParaRPr lang="en-ZA" sz="1050">
                        <a:effectLst/>
                      </a:endParaRPr>
                    </a:p>
                    <a:p>
                      <a:pPr algn="just"/>
                      <a:r>
                        <a:rPr lang="en-US" sz="1050">
                          <a:effectLst/>
                        </a:rPr>
                        <a:t> </a:t>
                      </a:r>
                      <a:endParaRPr lang="en-ZA" sz="1050">
                        <a:effectLst/>
                        <a:latin typeface="Times New Roman" panose="02020603050405020304" pitchFamily="18" charset="0"/>
                      </a:endParaRPr>
                    </a:p>
                  </a:txBody>
                  <a:tcPr marL="58191" marR="58191" marT="0" marB="0"/>
                </a:tc>
                <a:tc>
                  <a:txBody>
                    <a:bodyPr/>
                    <a:lstStyle/>
                    <a:p>
                      <a:pPr algn="just"/>
                      <a:r>
                        <a:rPr lang="en-ZA" sz="1050">
                          <a:effectLst/>
                        </a:rPr>
                        <a:t>SO</a:t>
                      </a:r>
                      <a:r>
                        <a:rPr lang="en-ZA" sz="1050" baseline="-25000">
                          <a:effectLst/>
                        </a:rPr>
                        <a:t>2</a:t>
                      </a:r>
                      <a:r>
                        <a:rPr lang="en-ZA" sz="1050">
                          <a:effectLst/>
                        </a:rPr>
                        <a:t>: 3200 mg/Nm</a:t>
                      </a:r>
                      <a:r>
                        <a:rPr lang="en-ZA" sz="1050" baseline="30000">
                          <a:effectLst/>
                        </a:rPr>
                        <a:t>3</a:t>
                      </a:r>
                      <a:endParaRPr lang="en-ZA" sz="1050">
                        <a:effectLst/>
                        <a:latin typeface="Times New Roman" panose="02020603050405020304" pitchFamily="18" charset="0"/>
                      </a:endParaRPr>
                    </a:p>
                  </a:txBody>
                  <a:tcPr marL="58191" marR="58191" marT="0" marB="0"/>
                </a:tc>
                <a:tc rowSpan="2">
                  <a:txBody>
                    <a:bodyPr/>
                    <a:lstStyle/>
                    <a:p>
                      <a:pPr algn="just"/>
                      <a:r>
                        <a:rPr lang="en-US" sz="1050">
                          <a:effectLst/>
                        </a:rPr>
                        <a:t>Installation of Low NOx Burner (LNB)</a:t>
                      </a:r>
                      <a:endParaRPr lang="en-ZA" sz="1050">
                        <a:effectLst/>
                        <a:latin typeface="Times New Roman" panose="02020603050405020304" pitchFamily="18" charset="0"/>
                      </a:endParaRPr>
                    </a:p>
                  </a:txBody>
                  <a:tcPr marL="58191" marR="58191" marT="0" marB="0"/>
                </a:tc>
                <a:tc rowSpan="2">
                  <a:txBody>
                    <a:bodyPr/>
                    <a:lstStyle/>
                    <a:p>
                      <a:pPr algn="just"/>
                      <a:r>
                        <a:rPr lang="en-US" sz="1050">
                          <a:effectLst/>
                        </a:rPr>
                        <a:t>Basic designs completed 19 September 2016. Detailed designs will be done this year by Eskom Engineers, prior to the project moving to execution stage</a:t>
                      </a:r>
                      <a:endParaRPr lang="en-ZA" sz="1050">
                        <a:effectLst/>
                        <a:latin typeface="Times New Roman" panose="02020603050405020304" pitchFamily="18" charset="0"/>
                      </a:endParaRPr>
                    </a:p>
                  </a:txBody>
                  <a:tcPr marL="58191" marR="58191" marT="0" marB="0"/>
                </a:tc>
                <a:tc rowSpan="2">
                  <a:txBody>
                    <a:bodyPr/>
                    <a:lstStyle/>
                    <a:p>
                      <a:pPr algn="just"/>
                      <a:r>
                        <a:rPr lang="en-US" sz="1050">
                          <a:effectLst/>
                        </a:rPr>
                        <a:t>Challenges of unspecified nature would lead to one of the units not meeting the compliance timeframe of 1 April 2025. Detailed information on how this would be resolved was not provided. </a:t>
                      </a:r>
                      <a:endParaRPr lang="en-ZA" sz="1050">
                        <a:effectLst/>
                        <a:latin typeface="Times New Roman" panose="02020603050405020304" pitchFamily="18" charset="0"/>
                      </a:endParaRPr>
                    </a:p>
                  </a:txBody>
                  <a:tcPr marL="58191" marR="58191" marT="0" marB="0"/>
                </a:tc>
              </a:tr>
              <a:tr h="511792">
                <a:tc vMerge="1">
                  <a:txBody>
                    <a:bodyPr/>
                    <a:lstStyle/>
                    <a:p>
                      <a:endParaRPr lang="en-ZA"/>
                    </a:p>
                  </a:txBody>
                  <a:tcPr/>
                </a:tc>
                <a:tc>
                  <a:txBody>
                    <a:bodyPr/>
                    <a:lstStyle/>
                    <a:p>
                      <a:pPr algn="just"/>
                      <a:r>
                        <a:rPr lang="en-US" sz="1050">
                          <a:effectLst/>
                        </a:rPr>
                        <a:t>1 April 2015-31 March 2020 </a:t>
                      </a:r>
                      <a:endParaRPr lang="en-ZA" sz="1050">
                        <a:effectLst/>
                      </a:endParaRPr>
                    </a:p>
                    <a:p>
                      <a:pPr algn="just"/>
                      <a:r>
                        <a:rPr lang="en-US" sz="1050">
                          <a:effectLst/>
                        </a:rPr>
                        <a:t> </a:t>
                      </a:r>
                      <a:endParaRPr lang="en-ZA" sz="1050">
                        <a:effectLst/>
                        <a:latin typeface="Times New Roman" panose="02020603050405020304" pitchFamily="18" charset="0"/>
                      </a:endParaRPr>
                    </a:p>
                  </a:txBody>
                  <a:tcPr marL="58191" marR="58191" marT="0" marB="0"/>
                </a:tc>
                <a:tc>
                  <a:txBody>
                    <a:bodyPr/>
                    <a:lstStyle/>
                    <a:p>
                      <a:pPr algn="just"/>
                      <a:r>
                        <a:rPr lang="en-US" sz="1050">
                          <a:effectLst/>
                        </a:rPr>
                        <a:t>NO</a:t>
                      </a:r>
                      <a:r>
                        <a:rPr lang="en-US" sz="1050" baseline="-25000">
                          <a:effectLst/>
                        </a:rPr>
                        <a:t>x : </a:t>
                      </a:r>
                      <a:r>
                        <a:rPr lang="en-US" sz="1050">
                          <a:effectLst/>
                        </a:rPr>
                        <a:t>1500mg/Nm</a:t>
                      </a:r>
                      <a:r>
                        <a:rPr lang="en-US" sz="1050" baseline="30000">
                          <a:effectLst/>
                        </a:rPr>
                        <a:t>3</a:t>
                      </a:r>
                      <a:endParaRPr lang="en-ZA" sz="1050">
                        <a:effectLst/>
                        <a:latin typeface="Times New Roman" panose="02020603050405020304" pitchFamily="18" charset="0"/>
                      </a:endParaRPr>
                    </a:p>
                  </a:txBody>
                  <a:tcPr marL="58191" marR="58191" marT="0" marB="0"/>
                </a:tc>
                <a:tc vMerge="1">
                  <a:txBody>
                    <a:bodyPr/>
                    <a:lstStyle/>
                    <a:p>
                      <a:endParaRPr lang="en-ZA"/>
                    </a:p>
                  </a:txBody>
                  <a:tcPr/>
                </a:tc>
                <a:tc vMerge="1">
                  <a:txBody>
                    <a:bodyPr/>
                    <a:lstStyle/>
                    <a:p>
                      <a:endParaRPr lang="en-ZA"/>
                    </a:p>
                  </a:txBody>
                  <a:tcPr/>
                </a:tc>
                <a:tc vMerge="1">
                  <a:txBody>
                    <a:bodyPr/>
                    <a:lstStyle/>
                    <a:p>
                      <a:endParaRPr lang="en-ZA"/>
                    </a:p>
                  </a:txBody>
                  <a:tcPr/>
                </a:tc>
              </a:tr>
              <a:tr h="1705970">
                <a:tc>
                  <a:txBody>
                    <a:bodyPr/>
                    <a:lstStyle/>
                    <a:p>
                      <a:pPr algn="just"/>
                      <a:r>
                        <a:rPr lang="en-US" sz="1050">
                          <a:effectLst/>
                        </a:rPr>
                        <a:t>Duvha</a:t>
                      </a:r>
                      <a:endParaRPr lang="en-ZA" sz="1050">
                        <a:effectLst/>
                        <a:latin typeface="Times New Roman" panose="02020603050405020304" pitchFamily="18" charset="0"/>
                      </a:endParaRPr>
                    </a:p>
                  </a:txBody>
                  <a:tcPr marL="58191" marR="58191" marT="0" marB="0"/>
                </a:tc>
                <a:tc>
                  <a:txBody>
                    <a:bodyPr/>
                    <a:lstStyle/>
                    <a:p>
                      <a:pPr algn="just"/>
                      <a:r>
                        <a:rPr lang="en-US" sz="1050">
                          <a:effectLst/>
                        </a:rPr>
                        <a:t>1 April 2020-31 March 2025 </a:t>
                      </a:r>
                      <a:endParaRPr lang="en-ZA" sz="1050">
                        <a:effectLst/>
                      </a:endParaRPr>
                    </a:p>
                    <a:p>
                      <a:pPr algn="just"/>
                      <a:r>
                        <a:rPr lang="en-US" sz="1050">
                          <a:effectLst/>
                        </a:rPr>
                        <a:t> </a:t>
                      </a:r>
                      <a:endParaRPr lang="en-ZA" sz="1050">
                        <a:effectLst/>
                        <a:latin typeface="Times New Roman" panose="02020603050405020304" pitchFamily="18" charset="0"/>
                      </a:endParaRPr>
                    </a:p>
                  </a:txBody>
                  <a:tcPr marL="58191" marR="58191" marT="0" marB="0"/>
                </a:tc>
                <a:tc>
                  <a:txBody>
                    <a:bodyPr/>
                    <a:lstStyle/>
                    <a:p>
                      <a:pPr algn="just"/>
                      <a:r>
                        <a:rPr lang="en-ZA" sz="1050">
                          <a:effectLst/>
                        </a:rPr>
                        <a:t>SO</a:t>
                      </a:r>
                      <a:r>
                        <a:rPr lang="en-ZA" sz="1050" baseline="-25000">
                          <a:effectLst/>
                        </a:rPr>
                        <a:t>2</a:t>
                      </a:r>
                      <a:r>
                        <a:rPr lang="en-ZA" sz="1050">
                          <a:effectLst/>
                        </a:rPr>
                        <a:t>: 2600mg/Nm</a:t>
                      </a:r>
                      <a:r>
                        <a:rPr lang="en-ZA" sz="1050" baseline="30000">
                          <a:effectLst/>
                        </a:rPr>
                        <a:t>3</a:t>
                      </a:r>
                      <a:endParaRPr lang="en-ZA" sz="1050">
                        <a:effectLst/>
                      </a:endParaRPr>
                    </a:p>
                    <a:p>
                      <a:pPr algn="just"/>
                      <a:r>
                        <a:rPr lang="en-US" sz="1050">
                          <a:effectLst/>
                        </a:rPr>
                        <a:t> </a:t>
                      </a:r>
                      <a:endParaRPr lang="en-ZA" sz="1050">
                        <a:effectLst/>
                      </a:endParaRPr>
                    </a:p>
                    <a:p>
                      <a:pPr algn="just"/>
                      <a:r>
                        <a:rPr lang="en-US" sz="1050">
                          <a:effectLst/>
                        </a:rPr>
                        <a:t> </a:t>
                      </a:r>
                      <a:endParaRPr lang="en-ZA" sz="1050">
                        <a:effectLst/>
                      </a:endParaRPr>
                    </a:p>
                    <a:p>
                      <a:pPr algn="just"/>
                      <a:r>
                        <a:rPr lang="en-US" sz="1050">
                          <a:effectLst/>
                        </a:rPr>
                        <a:t>NOx: 1100mg/Nm</a:t>
                      </a:r>
                      <a:r>
                        <a:rPr lang="en-US" sz="1050" baseline="30000">
                          <a:effectLst/>
                        </a:rPr>
                        <a:t>3</a:t>
                      </a:r>
                      <a:endParaRPr lang="en-ZA" sz="1050">
                        <a:effectLst/>
                        <a:latin typeface="Times New Roman" panose="02020603050405020304" pitchFamily="18" charset="0"/>
                      </a:endParaRPr>
                    </a:p>
                  </a:txBody>
                  <a:tcPr marL="58191" marR="58191" marT="0" marB="0"/>
                </a:tc>
                <a:tc>
                  <a:txBody>
                    <a:bodyPr/>
                    <a:lstStyle/>
                    <a:p>
                      <a:pPr algn="just"/>
                      <a:r>
                        <a:rPr lang="en-US" sz="1050">
                          <a:effectLst/>
                        </a:rPr>
                        <a:t>Installation of fabric filters. </a:t>
                      </a:r>
                      <a:endParaRPr lang="en-ZA" sz="1050">
                        <a:effectLst/>
                        <a:latin typeface="Times New Roman" panose="02020603050405020304" pitchFamily="18" charset="0"/>
                      </a:endParaRPr>
                    </a:p>
                  </a:txBody>
                  <a:tcPr marL="58191" marR="58191" marT="0" marB="0"/>
                </a:tc>
                <a:tc>
                  <a:txBody>
                    <a:bodyPr/>
                    <a:lstStyle/>
                    <a:p>
                      <a:pPr algn="just"/>
                      <a:r>
                        <a:rPr lang="en-ZA" sz="1050">
                          <a:effectLst/>
                        </a:rPr>
                        <a:t>Eskom’s plans to install fabric filter plant on Units 4-6 have been cancelled. Instead, high frequency transformers will be installed, and the ESPs, DHPs and SO3 plants will be refurbished. Basic designs for HFT's pilot unit completed. On the FFP side, FFP and Dust Handling Plant (DHP) upgrade concept designs have been completed. Engineering is currently busy with basic designs for Unit 4 &amp; 6.</a:t>
                      </a:r>
                      <a:endParaRPr lang="en-ZA" sz="1050">
                        <a:effectLst/>
                        <a:latin typeface="Times New Roman" panose="02020603050405020304" pitchFamily="18" charset="0"/>
                      </a:endParaRPr>
                    </a:p>
                  </a:txBody>
                  <a:tcPr marL="58191" marR="58191" marT="0" marB="0"/>
                </a:tc>
                <a:tc>
                  <a:txBody>
                    <a:bodyPr/>
                    <a:lstStyle/>
                    <a:p>
                      <a:pPr algn="just"/>
                      <a:r>
                        <a:rPr lang="en-US" sz="1050">
                          <a:effectLst/>
                        </a:rPr>
                        <a:t>Risk that units 4 and 6 will not be able to meet emission standards for new plants by 1 April 2020. Eskom plans to request a monthly emission limit for these units. </a:t>
                      </a:r>
                      <a:endParaRPr lang="en-ZA" sz="1050">
                        <a:effectLst/>
                        <a:latin typeface="Times New Roman" panose="02020603050405020304" pitchFamily="18" charset="0"/>
                      </a:endParaRPr>
                    </a:p>
                  </a:txBody>
                  <a:tcPr marL="58191" marR="58191" marT="0" marB="0"/>
                </a:tc>
              </a:tr>
              <a:tr h="1023582">
                <a:tc>
                  <a:txBody>
                    <a:bodyPr/>
                    <a:lstStyle/>
                    <a:p>
                      <a:pPr algn="just"/>
                      <a:r>
                        <a:rPr lang="en-US" sz="1050">
                          <a:effectLst/>
                        </a:rPr>
                        <a:t>Tutuka</a:t>
                      </a:r>
                      <a:endParaRPr lang="en-ZA" sz="1050">
                        <a:effectLst/>
                        <a:latin typeface="Times New Roman" panose="02020603050405020304" pitchFamily="18" charset="0"/>
                      </a:endParaRPr>
                    </a:p>
                  </a:txBody>
                  <a:tcPr marL="58191" marR="58191" marT="0" marB="0"/>
                </a:tc>
                <a:tc>
                  <a:txBody>
                    <a:bodyPr/>
                    <a:lstStyle/>
                    <a:p>
                      <a:pPr algn="just"/>
                      <a:r>
                        <a:rPr lang="en-US" sz="1050">
                          <a:effectLst/>
                        </a:rPr>
                        <a:t>1 April 2015-31 March 2020 [Granted for existing plant standards]</a:t>
                      </a:r>
                      <a:endParaRPr lang="en-ZA" sz="1050">
                        <a:effectLst/>
                      </a:endParaRPr>
                    </a:p>
                    <a:p>
                      <a:pPr algn="just"/>
                      <a:r>
                        <a:rPr lang="en-US" sz="1050">
                          <a:effectLst/>
                        </a:rPr>
                        <a:t> </a:t>
                      </a:r>
                      <a:endParaRPr lang="en-ZA" sz="1050">
                        <a:effectLst/>
                        <a:latin typeface="Times New Roman" panose="02020603050405020304" pitchFamily="18" charset="0"/>
                      </a:endParaRPr>
                    </a:p>
                  </a:txBody>
                  <a:tcPr marL="58191" marR="58191" marT="0" marB="0"/>
                </a:tc>
                <a:tc>
                  <a:txBody>
                    <a:bodyPr/>
                    <a:lstStyle/>
                    <a:p>
                      <a:pPr algn="just"/>
                      <a:r>
                        <a:rPr lang="en-US" sz="1050">
                          <a:effectLst/>
                        </a:rPr>
                        <a:t>PM: 350mg/Nm</a:t>
                      </a:r>
                      <a:r>
                        <a:rPr lang="en-US" sz="1050" baseline="30000">
                          <a:effectLst/>
                        </a:rPr>
                        <a:t>3</a:t>
                      </a:r>
                      <a:endParaRPr lang="en-ZA" sz="1050">
                        <a:effectLst/>
                        <a:latin typeface="Times New Roman" panose="02020603050405020304" pitchFamily="18" charset="0"/>
                      </a:endParaRPr>
                    </a:p>
                  </a:txBody>
                  <a:tcPr marL="58191" marR="58191" marT="0" marB="0"/>
                </a:tc>
                <a:tc>
                  <a:txBody>
                    <a:bodyPr/>
                    <a:lstStyle/>
                    <a:p>
                      <a:pPr algn="just"/>
                      <a:r>
                        <a:rPr lang="en-US" sz="1050">
                          <a:effectLst/>
                        </a:rPr>
                        <a:t>Installation of fabric filters</a:t>
                      </a:r>
                      <a:endParaRPr lang="en-ZA" sz="1050">
                        <a:effectLst/>
                        <a:latin typeface="Times New Roman" panose="02020603050405020304" pitchFamily="18" charset="0"/>
                      </a:endParaRPr>
                    </a:p>
                  </a:txBody>
                  <a:tcPr marL="58191" marR="58191" marT="0" marB="0"/>
                </a:tc>
                <a:tc>
                  <a:txBody>
                    <a:bodyPr/>
                    <a:lstStyle/>
                    <a:p>
                      <a:pPr algn="just"/>
                      <a:r>
                        <a:rPr lang="en-US" sz="1050">
                          <a:effectLst/>
                        </a:rPr>
                        <a:t>PFMA information letter, advising DPE of increased costs, scope and time, beyond initial ERA has been submitted to the DPE. New PFMA application to be re-submitted to DPE awaits final internal approval before it can be sent to DPE</a:t>
                      </a:r>
                      <a:endParaRPr lang="en-ZA" sz="1050">
                        <a:effectLst/>
                        <a:latin typeface="Times New Roman" panose="02020603050405020304" pitchFamily="18" charset="0"/>
                      </a:endParaRPr>
                    </a:p>
                  </a:txBody>
                  <a:tcPr marL="58191" marR="58191" marT="0" marB="0"/>
                </a:tc>
                <a:tc>
                  <a:txBody>
                    <a:bodyPr/>
                    <a:lstStyle/>
                    <a:p>
                      <a:pPr algn="just"/>
                      <a:r>
                        <a:rPr lang="en-US" sz="1050" dirty="0">
                          <a:effectLst/>
                        </a:rPr>
                        <a:t>Delays due to procurement challenges will pose the risk on the last unit not complying with the 1 April 2021 timeframe.</a:t>
                      </a:r>
                      <a:endParaRPr lang="en-ZA" sz="1050" dirty="0">
                        <a:effectLst/>
                        <a:latin typeface="Times New Roman" panose="02020603050405020304" pitchFamily="18" charset="0"/>
                      </a:endParaRPr>
                    </a:p>
                  </a:txBody>
                  <a:tcPr marL="58191" marR="58191" marT="0" marB="0"/>
                </a:tc>
              </a:tr>
            </a:tbl>
          </a:graphicData>
        </a:graphic>
      </p:graphicFrame>
    </p:spTree>
    <p:extLst>
      <p:ext uri="{BB962C8B-B14F-4D97-AF65-F5344CB8AC3E}">
        <p14:creationId xmlns:p14="http://schemas.microsoft.com/office/powerpoint/2010/main" xmlns="" val="12875747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4276" y="0"/>
            <a:ext cx="7165074" cy="655093"/>
          </a:xfrm>
        </p:spPr>
        <p:txBody>
          <a:bodyPr>
            <a:normAutofit/>
          </a:bodyPr>
          <a:lstStyle/>
          <a:p>
            <a:r>
              <a:rPr lang="en-ZA" sz="2800" b="1" dirty="0" smtClean="0">
                <a:solidFill>
                  <a:schemeClr val="bg1"/>
                </a:solidFill>
              </a:rPr>
              <a:t>ESKOM </a:t>
            </a:r>
            <a:endParaRPr lang="en-ZA" sz="2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789577740"/>
              </p:ext>
            </p:extLst>
          </p:nvPr>
        </p:nvGraphicFramePr>
        <p:xfrm>
          <a:off x="2" y="655097"/>
          <a:ext cx="9143998" cy="6524102"/>
        </p:xfrm>
        <a:graphic>
          <a:graphicData uri="http://schemas.openxmlformats.org/drawingml/2006/table">
            <a:tbl>
              <a:tblPr firstRow="1" firstCol="1" bandRow="1">
                <a:tableStyleId>{5C22544A-7EE6-4342-B048-85BDC9FD1C3A}</a:tableStyleId>
              </a:tblPr>
              <a:tblGrid>
                <a:gridCol w="736977"/>
                <a:gridCol w="1037230"/>
                <a:gridCol w="1091821"/>
                <a:gridCol w="1269242"/>
                <a:gridCol w="2879677"/>
                <a:gridCol w="2129051"/>
              </a:tblGrid>
              <a:tr h="285415">
                <a:tc rowSpan="3">
                  <a:txBody>
                    <a:bodyPr/>
                    <a:lstStyle/>
                    <a:p>
                      <a:pPr algn="just"/>
                      <a:r>
                        <a:rPr lang="en-US" sz="1050" dirty="0" err="1">
                          <a:effectLst/>
                        </a:rPr>
                        <a:t>Kriel</a:t>
                      </a:r>
                      <a:endParaRPr lang="en-ZA" sz="1050" dirty="0">
                        <a:effectLst/>
                        <a:latin typeface="Times New Roman" panose="02020603050405020304" pitchFamily="18" charset="0"/>
                      </a:endParaRPr>
                    </a:p>
                  </a:txBody>
                  <a:tcPr marL="46288" marR="46288" marT="0" marB="0"/>
                </a:tc>
                <a:tc>
                  <a:txBody>
                    <a:bodyPr/>
                    <a:lstStyle/>
                    <a:p>
                      <a:pPr algn="just"/>
                      <a:r>
                        <a:rPr lang="en-US" sz="1050">
                          <a:effectLst/>
                        </a:rPr>
                        <a:t>1 April 2015-31 March 2020</a:t>
                      </a:r>
                      <a:endParaRPr lang="en-ZA" sz="1050">
                        <a:effectLst/>
                        <a:latin typeface="Times New Roman" panose="02020603050405020304" pitchFamily="18" charset="0"/>
                      </a:endParaRPr>
                    </a:p>
                  </a:txBody>
                  <a:tcPr marL="46288" marR="46288" marT="0" marB="0"/>
                </a:tc>
                <a:tc>
                  <a:txBody>
                    <a:bodyPr/>
                    <a:lstStyle/>
                    <a:p>
                      <a:pPr algn="just"/>
                      <a:r>
                        <a:rPr lang="en-US" sz="1050">
                          <a:effectLst/>
                        </a:rPr>
                        <a:t>PM: 350mg/Nm</a:t>
                      </a:r>
                      <a:r>
                        <a:rPr lang="en-US" sz="1050" baseline="30000">
                          <a:effectLst/>
                        </a:rPr>
                        <a:t>3</a:t>
                      </a:r>
                      <a:endParaRPr lang="en-ZA" sz="1050">
                        <a:effectLst/>
                        <a:latin typeface="Times New Roman" panose="02020603050405020304" pitchFamily="18" charset="0"/>
                      </a:endParaRPr>
                    </a:p>
                  </a:txBody>
                  <a:tcPr marL="46288" marR="46288" marT="0" marB="0"/>
                </a:tc>
                <a:tc rowSpan="3">
                  <a:txBody>
                    <a:bodyPr/>
                    <a:lstStyle/>
                    <a:p>
                      <a:pPr algn="just"/>
                      <a:r>
                        <a:rPr lang="en-US" sz="1050">
                          <a:effectLst/>
                        </a:rPr>
                        <a:t>Installation of fabric filters </a:t>
                      </a:r>
                      <a:endParaRPr lang="en-ZA" sz="1050">
                        <a:effectLst/>
                      </a:endParaRPr>
                    </a:p>
                    <a:p>
                      <a:pPr algn="just"/>
                      <a:r>
                        <a:rPr lang="en-US" sz="1050">
                          <a:effectLst/>
                        </a:rPr>
                        <a:t> </a:t>
                      </a:r>
                      <a:endParaRPr lang="en-ZA" sz="1050">
                        <a:effectLst/>
                        <a:latin typeface="Times New Roman" panose="02020603050405020304" pitchFamily="18" charset="0"/>
                      </a:endParaRPr>
                    </a:p>
                  </a:txBody>
                  <a:tcPr marL="46288" marR="46288" marT="0" marB="0"/>
                </a:tc>
                <a:tc rowSpan="3">
                  <a:txBody>
                    <a:bodyPr/>
                    <a:lstStyle/>
                    <a:p>
                      <a:pPr algn="just"/>
                      <a:r>
                        <a:rPr lang="en-US" sz="1050">
                          <a:effectLst/>
                        </a:rPr>
                        <a:t>Basic designs completed. Extended basic/detailed design commenced with internal execution approval process</a:t>
                      </a:r>
                      <a:endParaRPr lang="en-ZA" sz="1050">
                        <a:effectLst/>
                      </a:endParaRPr>
                    </a:p>
                    <a:p>
                      <a:pPr algn="just"/>
                      <a:r>
                        <a:rPr lang="en-US" sz="1050">
                          <a:effectLst/>
                        </a:rPr>
                        <a:t> </a:t>
                      </a:r>
                      <a:endParaRPr lang="en-ZA" sz="1050">
                        <a:effectLst/>
                      </a:endParaRPr>
                    </a:p>
                    <a:p>
                      <a:pPr algn="just"/>
                      <a:r>
                        <a:rPr lang="en-US" sz="1050">
                          <a:effectLst/>
                        </a:rPr>
                        <a:t> </a:t>
                      </a:r>
                      <a:endParaRPr lang="en-ZA" sz="1050">
                        <a:effectLst/>
                        <a:latin typeface="Times New Roman" panose="02020603050405020304" pitchFamily="18" charset="0"/>
                      </a:endParaRPr>
                    </a:p>
                  </a:txBody>
                  <a:tcPr marL="46288" marR="46288" marT="0" marB="0"/>
                </a:tc>
                <a:tc rowSpan="3">
                  <a:txBody>
                    <a:bodyPr/>
                    <a:lstStyle/>
                    <a:p>
                      <a:pPr algn="just"/>
                      <a:r>
                        <a:rPr lang="en-US" sz="1050">
                          <a:effectLst/>
                        </a:rPr>
                        <a:t>Delays associated with procurement challenges as a result of the new National Treasury Procurement process requirements and engineering technical design issues. Additional engineering design capacity has been sought to resolve some of the challenges. </a:t>
                      </a:r>
                      <a:endParaRPr lang="en-ZA" sz="1050">
                        <a:effectLst/>
                        <a:latin typeface="Times New Roman" panose="02020603050405020304" pitchFamily="18" charset="0"/>
                      </a:endParaRPr>
                    </a:p>
                  </a:txBody>
                  <a:tcPr marL="46288" marR="46288" marT="0" marB="0"/>
                </a:tc>
              </a:tr>
              <a:tr h="285415">
                <a:tc vMerge="1">
                  <a:txBody>
                    <a:bodyPr/>
                    <a:lstStyle/>
                    <a:p>
                      <a:endParaRPr lang="en-ZA"/>
                    </a:p>
                  </a:txBody>
                  <a:tcPr/>
                </a:tc>
                <a:tc>
                  <a:txBody>
                    <a:bodyPr/>
                    <a:lstStyle/>
                    <a:p>
                      <a:pPr algn="just"/>
                      <a:r>
                        <a:rPr lang="en-US" sz="1050">
                          <a:effectLst/>
                        </a:rPr>
                        <a:t>1 April 2020-31March 2025</a:t>
                      </a:r>
                      <a:endParaRPr lang="en-ZA" sz="1050">
                        <a:effectLst/>
                        <a:latin typeface="Times New Roman" panose="02020603050405020304" pitchFamily="18" charset="0"/>
                      </a:endParaRPr>
                    </a:p>
                  </a:txBody>
                  <a:tcPr marL="46288" marR="46288" marT="0" marB="0"/>
                </a:tc>
                <a:tc>
                  <a:txBody>
                    <a:bodyPr/>
                    <a:lstStyle/>
                    <a:p>
                      <a:pPr algn="just"/>
                      <a:r>
                        <a:rPr lang="en-US" sz="1050">
                          <a:effectLst/>
                        </a:rPr>
                        <a:t>SO2: 2800mg/Nm</a:t>
                      </a:r>
                      <a:r>
                        <a:rPr lang="en-US" sz="1050" baseline="30000">
                          <a:effectLst/>
                        </a:rPr>
                        <a:t>3</a:t>
                      </a:r>
                      <a:endParaRPr lang="en-ZA" sz="1050">
                        <a:effectLst/>
                        <a:latin typeface="Times New Roman" panose="02020603050405020304" pitchFamily="18" charset="0"/>
                      </a:endParaRPr>
                    </a:p>
                  </a:txBody>
                  <a:tcPr marL="46288" marR="46288" marT="0" marB="0"/>
                </a:tc>
                <a:tc vMerge="1">
                  <a:txBody>
                    <a:bodyPr/>
                    <a:lstStyle/>
                    <a:p>
                      <a:endParaRPr lang="en-ZA"/>
                    </a:p>
                  </a:txBody>
                  <a:tcPr/>
                </a:tc>
                <a:tc vMerge="1">
                  <a:txBody>
                    <a:bodyPr/>
                    <a:lstStyle/>
                    <a:p>
                      <a:endParaRPr lang="en-ZA"/>
                    </a:p>
                  </a:txBody>
                  <a:tcPr/>
                </a:tc>
                <a:tc vMerge="1">
                  <a:txBody>
                    <a:bodyPr/>
                    <a:lstStyle/>
                    <a:p>
                      <a:endParaRPr lang="en-ZA"/>
                    </a:p>
                  </a:txBody>
                  <a:tcPr/>
                </a:tc>
              </a:tr>
              <a:tr h="570830">
                <a:tc vMerge="1">
                  <a:txBody>
                    <a:bodyPr/>
                    <a:lstStyle/>
                    <a:p>
                      <a:endParaRPr lang="en-ZA"/>
                    </a:p>
                  </a:txBody>
                  <a:tcPr/>
                </a:tc>
                <a:tc>
                  <a:txBody>
                    <a:bodyPr/>
                    <a:lstStyle/>
                    <a:p>
                      <a:pPr algn="just"/>
                      <a:r>
                        <a:rPr lang="en-US" sz="1050">
                          <a:effectLst/>
                        </a:rPr>
                        <a:t>1 April 2015-31 March 2020</a:t>
                      </a:r>
                      <a:endParaRPr lang="en-ZA" sz="1050">
                        <a:effectLst/>
                        <a:latin typeface="Times New Roman" panose="02020603050405020304" pitchFamily="18" charset="0"/>
                      </a:endParaRPr>
                    </a:p>
                  </a:txBody>
                  <a:tcPr marL="46288" marR="46288" marT="0" marB="0"/>
                </a:tc>
                <a:tc>
                  <a:txBody>
                    <a:bodyPr/>
                    <a:lstStyle/>
                    <a:p>
                      <a:pPr algn="just"/>
                      <a:r>
                        <a:rPr lang="en-US" sz="1050">
                          <a:effectLst/>
                        </a:rPr>
                        <a:t>NOx: 1600mg/Nm</a:t>
                      </a:r>
                      <a:r>
                        <a:rPr lang="en-US" sz="1050" baseline="30000">
                          <a:effectLst/>
                        </a:rPr>
                        <a:t>3</a:t>
                      </a:r>
                      <a:endParaRPr lang="en-ZA" sz="1050">
                        <a:effectLst/>
                        <a:latin typeface="Times New Roman" panose="02020603050405020304" pitchFamily="18" charset="0"/>
                      </a:endParaRPr>
                    </a:p>
                  </a:txBody>
                  <a:tcPr marL="46288" marR="46288" marT="0" marB="0"/>
                </a:tc>
                <a:tc vMerge="1">
                  <a:txBody>
                    <a:bodyPr/>
                    <a:lstStyle/>
                    <a:p>
                      <a:endParaRPr lang="en-ZA"/>
                    </a:p>
                  </a:txBody>
                  <a:tcPr/>
                </a:tc>
                <a:tc vMerge="1">
                  <a:txBody>
                    <a:bodyPr/>
                    <a:lstStyle/>
                    <a:p>
                      <a:endParaRPr lang="en-ZA"/>
                    </a:p>
                  </a:txBody>
                  <a:tcPr/>
                </a:tc>
                <a:tc vMerge="1">
                  <a:txBody>
                    <a:bodyPr/>
                    <a:lstStyle/>
                    <a:p>
                      <a:endParaRPr lang="en-ZA"/>
                    </a:p>
                  </a:txBody>
                  <a:tcPr/>
                </a:tc>
              </a:tr>
              <a:tr h="1671846">
                <a:tc rowSpan="2">
                  <a:txBody>
                    <a:bodyPr/>
                    <a:lstStyle/>
                    <a:p>
                      <a:pPr algn="just"/>
                      <a:r>
                        <a:rPr lang="en-US" sz="1050">
                          <a:effectLst/>
                        </a:rPr>
                        <a:t>Matla</a:t>
                      </a:r>
                      <a:endParaRPr lang="en-ZA" sz="1050">
                        <a:effectLst/>
                        <a:latin typeface="Times New Roman" panose="02020603050405020304" pitchFamily="18" charset="0"/>
                      </a:endParaRPr>
                    </a:p>
                  </a:txBody>
                  <a:tcPr marL="46288" marR="46288" marT="0" marB="0"/>
                </a:tc>
                <a:tc>
                  <a:txBody>
                    <a:bodyPr/>
                    <a:lstStyle/>
                    <a:p>
                      <a:pPr algn="just"/>
                      <a:r>
                        <a:rPr lang="en-US" sz="1050" dirty="0">
                          <a:effectLst/>
                        </a:rPr>
                        <a:t>1 April 2015-31 March 2020</a:t>
                      </a:r>
                      <a:endParaRPr lang="en-ZA" sz="1050" dirty="0">
                        <a:effectLst/>
                        <a:latin typeface="Times New Roman" panose="02020603050405020304" pitchFamily="18" charset="0"/>
                      </a:endParaRPr>
                    </a:p>
                  </a:txBody>
                  <a:tcPr marL="46288" marR="46288" marT="0" marB="0"/>
                </a:tc>
                <a:tc>
                  <a:txBody>
                    <a:bodyPr/>
                    <a:lstStyle/>
                    <a:p>
                      <a:pPr algn="just"/>
                      <a:r>
                        <a:rPr lang="en-US" sz="1050">
                          <a:effectLst/>
                        </a:rPr>
                        <a:t>PM: 200mg/Nm</a:t>
                      </a:r>
                      <a:r>
                        <a:rPr lang="en-US" sz="1050" baseline="30000">
                          <a:effectLst/>
                        </a:rPr>
                        <a:t>3</a:t>
                      </a:r>
                      <a:endParaRPr lang="en-ZA" sz="1050">
                        <a:effectLst/>
                        <a:latin typeface="Times New Roman" panose="02020603050405020304" pitchFamily="18" charset="0"/>
                      </a:endParaRPr>
                    </a:p>
                  </a:txBody>
                  <a:tcPr marL="46288" marR="46288" marT="0" marB="0"/>
                </a:tc>
                <a:tc>
                  <a:txBody>
                    <a:bodyPr/>
                    <a:lstStyle/>
                    <a:p>
                      <a:pPr algn="just"/>
                      <a:r>
                        <a:rPr lang="en-US" sz="1050">
                          <a:effectLst/>
                        </a:rPr>
                        <a:t>Installation of fabric filters</a:t>
                      </a:r>
                      <a:endParaRPr lang="en-ZA" sz="1050">
                        <a:effectLst/>
                      </a:endParaRPr>
                    </a:p>
                    <a:p>
                      <a:pPr algn="just"/>
                      <a:r>
                        <a:rPr lang="en-US" sz="1050">
                          <a:effectLst/>
                        </a:rPr>
                        <a:t> </a:t>
                      </a:r>
                      <a:endParaRPr lang="en-ZA" sz="1050">
                        <a:effectLst/>
                        <a:latin typeface="Times New Roman" panose="02020603050405020304" pitchFamily="18" charset="0"/>
                      </a:endParaRPr>
                    </a:p>
                  </a:txBody>
                  <a:tcPr marL="46288" marR="46288" marT="0" marB="0"/>
                </a:tc>
                <a:tc>
                  <a:txBody>
                    <a:bodyPr/>
                    <a:lstStyle/>
                    <a:p>
                      <a:pPr algn="just"/>
                      <a:r>
                        <a:rPr lang="en-ZA" sz="1050" dirty="0">
                          <a:effectLst/>
                        </a:rPr>
                        <a:t>The plans to install fabric filter plants on all units have been cancelled. Instead, the ESP upgrades will be completed on the remaining units, ESP high frequency transformers will be installed, and the DHPs and SO3 plants will be refurbished. Basic designs for HFT pilot completed. ERA for one pilot unit's HFT's approved. Sole source justification approved. On the FFP side, FFP and Dust Handling Plant (DHP) upgrade concept designs had been completed.</a:t>
                      </a:r>
                    </a:p>
                    <a:p>
                      <a:pPr algn="just"/>
                      <a:r>
                        <a:rPr lang="en-US" sz="1050" dirty="0">
                          <a:effectLst/>
                        </a:rPr>
                        <a:t> </a:t>
                      </a:r>
                      <a:endParaRPr lang="en-ZA" sz="1050" dirty="0">
                        <a:effectLst/>
                        <a:latin typeface="Times New Roman" panose="02020603050405020304" pitchFamily="18" charset="0"/>
                      </a:endParaRPr>
                    </a:p>
                  </a:txBody>
                  <a:tcPr marL="46288" marR="46288" marT="0" marB="0"/>
                </a:tc>
                <a:tc>
                  <a:txBody>
                    <a:bodyPr/>
                    <a:lstStyle/>
                    <a:p>
                      <a:pPr algn="just"/>
                      <a:r>
                        <a:rPr lang="en-US" sz="1050" dirty="0">
                          <a:effectLst/>
                        </a:rPr>
                        <a:t>Risk that units will not be able to meet emission standards for new plants by 1 April 2020. Eskom plans to request a monthly emission limit for these units</a:t>
                      </a:r>
                      <a:endParaRPr lang="en-ZA" sz="1050" dirty="0">
                        <a:effectLst/>
                        <a:latin typeface="Times New Roman" panose="02020603050405020304" pitchFamily="18" charset="0"/>
                      </a:endParaRPr>
                    </a:p>
                  </a:txBody>
                  <a:tcPr marL="46288" marR="46288" marT="0" marB="0"/>
                </a:tc>
              </a:tr>
              <a:tr h="648264">
                <a:tc vMerge="1">
                  <a:txBody>
                    <a:bodyPr/>
                    <a:lstStyle/>
                    <a:p>
                      <a:endParaRPr lang="en-ZA"/>
                    </a:p>
                  </a:txBody>
                  <a:tcPr/>
                </a:tc>
                <a:tc>
                  <a:txBody>
                    <a:bodyPr/>
                    <a:lstStyle/>
                    <a:p>
                      <a:pPr algn="just"/>
                      <a:r>
                        <a:rPr lang="en-US" sz="1050">
                          <a:effectLst/>
                        </a:rPr>
                        <a:t>1 April 2015-31 March 2020</a:t>
                      </a:r>
                      <a:endParaRPr lang="en-ZA" sz="1050">
                        <a:effectLst/>
                        <a:latin typeface="Times New Roman" panose="02020603050405020304" pitchFamily="18" charset="0"/>
                      </a:endParaRPr>
                    </a:p>
                  </a:txBody>
                  <a:tcPr marL="46288" marR="46288" marT="0" marB="0"/>
                </a:tc>
                <a:tc>
                  <a:txBody>
                    <a:bodyPr/>
                    <a:lstStyle/>
                    <a:p>
                      <a:pPr algn="just"/>
                      <a:r>
                        <a:rPr lang="en-US" sz="1050">
                          <a:effectLst/>
                        </a:rPr>
                        <a:t>NOx: 1200mg/Nm</a:t>
                      </a:r>
                      <a:r>
                        <a:rPr lang="en-US" sz="1050" baseline="30000">
                          <a:effectLst/>
                        </a:rPr>
                        <a:t>3</a:t>
                      </a:r>
                      <a:endParaRPr lang="en-ZA" sz="1050">
                        <a:effectLst/>
                        <a:latin typeface="Times New Roman" panose="02020603050405020304" pitchFamily="18" charset="0"/>
                      </a:endParaRPr>
                    </a:p>
                  </a:txBody>
                  <a:tcPr marL="46288" marR="46288" marT="0" marB="0"/>
                </a:tc>
                <a:tc>
                  <a:txBody>
                    <a:bodyPr/>
                    <a:lstStyle/>
                    <a:p>
                      <a:pPr algn="just"/>
                      <a:r>
                        <a:rPr lang="en-US" sz="1050">
                          <a:effectLst/>
                        </a:rPr>
                        <a:t>Installations of LBN</a:t>
                      </a:r>
                      <a:endParaRPr lang="en-ZA" sz="1050">
                        <a:effectLst/>
                        <a:latin typeface="Times New Roman" panose="02020603050405020304" pitchFamily="18" charset="0"/>
                      </a:endParaRPr>
                    </a:p>
                  </a:txBody>
                  <a:tcPr marL="46288" marR="46288" marT="0" marB="0"/>
                </a:tc>
                <a:tc>
                  <a:txBody>
                    <a:bodyPr/>
                    <a:lstStyle/>
                    <a:p>
                      <a:pPr algn="just"/>
                      <a:r>
                        <a:rPr lang="en-ZA" sz="1050">
                          <a:effectLst/>
                        </a:rPr>
                        <a:t>Technology feasibility study and basic designs are underway towards finalisation. Currently starting detailed designs.</a:t>
                      </a:r>
                    </a:p>
                    <a:p>
                      <a:pPr algn="just"/>
                      <a:r>
                        <a:rPr lang="en-US" sz="1050">
                          <a:effectLst/>
                        </a:rPr>
                        <a:t> </a:t>
                      </a:r>
                      <a:endParaRPr lang="en-ZA" sz="1050">
                        <a:effectLst/>
                        <a:latin typeface="Times New Roman" panose="02020603050405020304" pitchFamily="18" charset="0"/>
                      </a:endParaRPr>
                    </a:p>
                  </a:txBody>
                  <a:tcPr marL="46288" marR="46288" marT="0" marB="0"/>
                </a:tc>
                <a:tc>
                  <a:txBody>
                    <a:bodyPr/>
                    <a:lstStyle/>
                    <a:p>
                      <a:pPr algn="just"/>
                      <a:r>
                        <a:rPr lang="en-US" sz="1050">
                          <a:effectLst/>
                        </a:rPr>
                        <a:t>Last unit is at risk of not complying with the 1 April 2025 timeframe.</a:t>
                      </a:r>
                      <a:endParaRPr lang="en-ZA" sz="1050">
                        <a:effectLst/>
                        <a:latin typeface="Times New Roman" panose="02020603050405020304" pitchFamily="18" charset="0"/>
                      </a:endParaRPr>
                    </a:p>
                  </a:txBody>
                  <a:tcPr marL="46288" marR="46288" marT="0" marB="0"/>
                </a:tc>
              </a:tr>
              <a:tr h="285415">
                <a:tc rowSpan="3">
                  <a:txBody>
                    <a:bodyPr/>
                    <a:lstStyle/>
                    <a:p>
                      <a:pPr algn="just"/>
                      <a:r>
                        <a:rPr lang="en-US" sz="1050">
                          <a:effectLst/>
                        </a:rPr>
                        <a:t>Grootvlei</a:t>
                      </a:r>
                      <a:endParaRPr lang="en-ZA" sz="1050">
                        <a:effectLst/>
                        <a:latin typeface="Times New Roman" panose="02020603050405020304" pitchFamily="18" charset="0"/>
                      </a:endParaRPr>
                    </a:p>
                  </a:txBody>
                  <a:tcPr marL="46288" marR="46288" marT="0" marB="0"/>
                </a:tc>
                <a:tc>
                  <a:txBody>
                    <a:bodyPr/>
                    <a:lstStyle/>
                    <a:p>
                      <a:pPr algn="just"/>
                      <a:r>
                        <a:rPr lang="en-US" sz="1050">
                          <a:effectLst/>
                        </a:rPr>
                        <a:t>1 April 2015-31 March 2018</a:t>
                      </a:r>
                      <a:endParaRPr lang="en-ZA" sz="1050">
                        <a:effectLst/>
                        <a:latin typeface="Times New Roman" panose="02020603050405020304" pitchFamily="18" charset="0"/>
                      </a:endParaRPr>
                    </a:p>
                  </a:txBody>
                  <a:tcPr marL="46288" marR="46288" marT="0" marB="0"/>
                </a:tc>
                <a:tc>
                  <a:txBody>
                    <a:bodyPr/>
                    <a:lstStyle/>
                    <a:p>
                      <a:pPr algn="just"/>
                      <a:r>
                        <a:rPr lang="en-US" sz="1050">
                          <a:effectLst/>
                        </a:rPr>
                        <a:t>PM: 350mg/Nm</a:t>
                      </a:r>
                      <a:r>
                        <a:rPr lang="en-US" sz="1050" baseline="30000">
                          <a:effectLst/>
                        </a:rPr>
                        <a:t>3</a:t>
                      </a:r>
                      <a:endParaRPr lang="en-ZA" sz="1050">
                        <a:effectLst/>
                        <a:latin typeface="Times New Roman" panose="02020603050405020304" pitchFamily="18" charset="0"/>
                      </a:endParaRPr>
                    </a:p>
                  </a:txBody>
                  <a:tcPr marL="46288" marR="46288" marT="0" marB="0"/>
                </a:tc>
                <a:tc rowSpan="3">
                  <a:txBody>
                    <a:bodyPr/>
                    <a:lstStyle/>
                    <a:p>
                      <a:pPr algn="just"/>
                      <a:r>
                        <a:rPr lang="en-US" sz="1050">
                          <a:effectLst/>
                        </a:rPr>
                        <a:t>Installation of fabric filters</a:t>
                      </a:r>
                      <a:endParaRPr lang="en-ZA" sz="1050">
                        <a:effectLst/>
                      </a:endParaRPr>
                    </a:p>
                    <a:p>
                      <a:pPr algn="just"/>
                      <a:r>
                        <a:rPr lang="en-US" sz="1050">
                          <a:effectLst/>
                        </a:rPr>
                        <a:t> </a:t>
                      </a:r>
                      <a:endParaRPr lang="en-ZA" sz="1050">
                        <a:effectLst/>
                        <a:latin typeface="Times New Roman" panose="02020603050405020304" pitchFamily="18" charset="0"/>
                      </a:endParaRPr>
                    </a:p>
                  </a:txBody>
                  <a:tcPr marL="46288" marR="46288" marT="0" marB="0"/>
                </a:tc>
                <a:tc rowSpan="3">
                  <a:txBody>
                    <a:bodyPr/>
                    <a:lstStyle/>
                    <a:p>
                      <a:pPr algn="just"/>
                      <a:r>
                        <a:rPr lang="en-ZA" sz="1050">
                          <a:effectLst/>
                        </a:rPr>
                        <a:t> </a:t>
                      </a:r>
                    </a:p>
                    <a:p>
                      <a:pPr algn="just"/>
                      <a:r>
                        <a:rPr lang="en-ZA" sz="1050">
                          <a:effectLst/>
                        </a:rPr>
                        <a:t>First unit (Unit 3) retrofit has been completed and the unit commissioned in March 2016. Unit 2 retrofit with FFP started in August 2016.</a:t>
                      </a:r>
                    </a:p>
                    <a:p>
                      <a:pPr algn="just"/>
                      <a:r>
                        <a:rPr lang="en-ZA" sz="1050">
                          <a:effectLst/>
                        </a:rPr>
                        <a:t> </a:t>
                      </a:r>
                      <a:endParaRPr lang="en-ZA" sz="1050">
                        <a:effectLst/>
                        <a:latin typeface="Times New Roman" panose="02020603050405020304" pitchFamily="18" charset="0"/>
                      </a:endParaRPr>
                    </a:p>
                  </a:txBody>
                  <a:tcPr marL="46288" marR="46288" marT="0" marB="0"/>
                </a:tc>
                <a:tc rowSpan="3">
                  <a:txBody>
                    <a:bodyPr/>
                    <a:lstStyle/>
                    <a:p>
                      <a:pPr algn="just"/>
                      <a:r>
                        <a:rPr lang="en-US" sz="1050">
                          <a:effectLst/>
                        </a:rPr>
                        <a:t>On track</a:t>
                      </a:r>
                      <a:endParaRPr lang="en-ZA" sz="1050">
                        <a:effectLst/>
                        <a:latin typeface="Times New Roman" panose="02020603050405020304" pitchFamily="18" charset="0"/>
                      </a:endParaRPr>
                    </a:p>
                  </a:txBody>
                  <a:tcPr marL="46288" marR="46288" marT="0" marB="0"/>
                </a:tc>
              </a:tr>
              <a:tr h="285415">
                <a:tc vMerge="1">
                  <a:txBody>
                    <a:bodyPr/>
                    <a:lstStyle/>
                    <a:p>
                      <a:endParaRPr lang="en-ZA"/>
                    </a:p>
                  </a:txBody>
                  <a:tcPr/>
                </a:tc>
                <a:tc>
                  <a:txBody>
                    <a:bodyPr/>
                    <a:lstStyle/>
                    <a:p>
                      <a:pPr algn="just"/>
                      <a:r>
                        <a:rPr lang="en-US" sz="1050">
                          <a:effectLst/>
                        </a:rPr>
                        <a:t>1 April 2015-31 March 2020</a:t>
                      </a:r>
                      <a:endParaRPr lang="en-ZA" sz="1050">
                        <a:effectLst/>
                        <a:latin typeface="Times New Roman" panose="02020603050405020304" pitchFamily="18" charset="0"/>
                      </a:endParaRPr>
                    </a:p>
                  </a:txBody>
                  <a:tcPr marL="46288" marR="46288" marT="0" marB="0"/>
                </a:tc>
                <a:tc>
                  <a:txBody>
                    <a:bodyPr/>
                    <a:lstStyle/>
                    <a:p>
                      <a:pPr algn="just"/>
                      <a:r>
                        <a:rPr lang="en-US" sz="1050">
                          <a:effectLst/>
                        </a:rPr>
                        <a:t>SO2: 3800mg/Nm</a:t>
                      </a:r>
                      <a:r>
                        <a:rPr lang="en-US" sz="1050" baseline="30000">
                          <a:effectLst/>
                        </a:rPr>
                        <a:t>3</a:t>
                      </a:r>
                      <a:endParaRPr lang="en-ZA" sz="1050">
                        <a:effectLst/>
                        <a:latin typeface="Times New Roman" panose="02020603050405020304" pitchFamily="18" charset="0"/>
                      </a:endParaRPr>
                    </a:p>
                  </a:txBody>
                  <a:tcPr marL="46288" marR="46288" marT="0" marB="0"/>
                </a:tc>
                <a:tc vMerge="1">
                  <a:txBody>
                    <a:bodyPr/>
                    <a:lstStyle/>
                    <a:p>
                      <a:endParaRPr lang="en-ZA"/>
                    </a:p>
                  </a:txBody>
                  <a:tcPr/>
                </a:tc>
                <a:tc vMerge="1">
                  <a:txBody>
                    <a:bodyPr/>
                    <a:lstStyle/>
                    <a:p>
                      <a:endParaRPr lang="en-ZA"/>
                    </a:p>
                  </a:txBody>
                  <a:tcPr/>
                </a:tc>
                <a:tc vMerge="1">
                  <a:txBody>
                    <a:bodyPr/>
                    <a:lstStyle/>
                    <a:p>
                      <a:endParaRPr lang="en-ZA"/>
                    </a:p>
                  </a:txBody>
                  <a:tcPr/>
                </a:tc>
              </a:tr>
              <a:tr h="377599">
                <a:tc vMerge="1">
                  <a:txBody>
                    <a:bodyPr/>
                    <a:lstStyle/>
                    <a:p>
                      <a:endParaRPr lang="en-ZA"/>
                    </a:p>
                  </a:txBody>
                  <a:tcPr/>
                </a:tc>
                <a:tc>
                  <a:txBody>
                    <a:bodyPr/>
                    <a:lstStyle/>
                    <a:p>
                      <a:pPr algn="just"/>
                      <a:r>
                        <a:rPr lang="en-US" sz="1050">
                          <a:effectLst/>
                        </a:rPr>
                        <a:t>1 April 2015-31 March 2020</a:t>
                      </a:r>
                      <a:endParaRPr lang="en-ZA" sz="1050">
                        <a:effectLst/>
                        <a:latin typeface="Times New Roman" panose="02020603050405020304" pitchFamily="18" charset="0"/>
                      </a:endParaRPr>
                    </a:p>
                  </a:txBody>
                  <a:tcPr marL="46288" marR="46288" marT="0" marB="0"/>
                </a:tc>
                <a:tc>
                  <a:txBody>
                    <a:bodyPr/>
                    <a:lstStyle/>
                    <a:p>
                      <a:pPr algn="just"/>
                      <a:r>
                        <a:rPr lang="en-US" sz="1050">
                          <a:effectLst/>
                        </a:rPr>
                        <a:t>NOx:1200mg/Nm</a:t>
                      </a:r>
                      <a:r>
                        <a:rPr lang="en-US" sz="1050" baseline="30000">
                          <a:effectLst/>
                        </a:rPr>
                        <a:t>3</a:t>
                      </a:r>
                      <a:endParaRPr lang="en-ZA" sz="1050">
                        <a:effectLst/>
                        <a:latin typeface="Times New Roman" panose="02020603050405020304" pitchFamily="18" charset="0"/>
                      </a:endParaRPr>
                    </a:p>
                  </a:txBody>
                  <a:tcPr marL="46288" marR="46288" marT="0" marB="0"/>
                </a:tc>
                <a:tc vMerge="1">
                  <a:txBody>
                    <a:bodyPr/>
                    <a:lstStyle/>
                    <a:p>
                      <a:endParaRPr lang="en-ZA"/>
                    </a:p>
                  </a:txBody>
                  <a:tcPr/>
                </a:tc>
                <a:tc vMerge="1">
                  <a:txBody>
                    <a:bodyPr/>
                    <a:lstStyle/>
                    <a:p>
                      <a:endParaRPr lang="en-ZA"/>
                    </a:p>
                  </a:txBody>
                  <a:tcPr/>
                </a:tc>
                <a:tc vMerge="1">
                  <a:txBody>
                    <a:bodyPr/>
                    <a:lstStyle/>
                    <a:p>
                      <a:endParaRPr lang="en-ZA"/>
                    </a:p>
                  </a:txBody>
                  <a:tcPr/>
                </a:tc>
              </a:tr>
              <a:tr h="285415">
                <a:tc rowSpan="2">
                  <a:txBody>
                    <a:bodyPr/>
                    <a:lstStyle/>
                    <a:p>
                      <a:pPr algn="just"/>
                      <a:r>
                        <a:rPr lang="en-US" sz="1050">
                          <a:effectLst/>
                        </a:rPr>
                        <a:t>Komati </a:t>
                      </a:r>
                      <a:endParaRPr lang="en-ZA" sz="1050">
                        <a:effectLst/>
                        <a:latin typeface="Times New Roman" panose="02020603050405020304" pitchFamily="18" charset="0"/>
                      </a:endParaRPr>
                    </a:p>
                  </a:txBody>
                  <a:tcPr marL="46288" marR="46288" marT="0" marB="0"/>
                </a:tc>
                <a:tc>
                  <a:txBody>
                    <a:bodyPr/>
                    <a:lstStyle/>
                    <a:p>
                      <a:pPr algn="just"/>
                      <a:r>
                        <a:rPr lang="en-US" sz="1050">
                          <a:effectLst/>
                        </a:rPr>
                        <a:t>1 April 2015-31 March 2020</a:t>
                      </a:r>
                      <a:endParaRPr lang="en-ZA" sz="1050">
                        <a:effectLst/>
                        <a:latin typeface="Times New Roman" panose="02020603050405020304" pitchFamily="18" charset="0"/>
                      </a:endParaRPr>
                    </a:p>
                  </a:txBody>
                  <a:tcPr marL="46288" marR="46288" marT="0" marB="0"/>
                </a:tc>
                <a:tc>
                  <a:txBody>
                    <a:bodyPr/>
                    <a:lstStyle/>
                    <a:p>
                      <a:pPr algn="just"/>
                      <a:r>
                        <a:rPr lang="en-US" sz="1050">
                          <a:effectLst/>
                        </a:rPr>
                        <a:t>NOx: 1400mg/Nm</a:t>
                      </a:r>
                      <a:r>
                        <a:rPr lang="en-US" sz="1050" baseline="30000">
                          <a:effectLst/>
                        </a:rPr>
                        <a:t>3</a:t>
                      </a:r>
                      <a:endParaRPr lang="en-ZA" sz="1050">
                        <a:effectLst/>
                        <a:latin typeface="Times New Roman" panose="02020603050405020304" pitchFamily="18" charset="0"/>
                      </a:endParaRPr>
                    </a:p>
                  </a:txBody>
                  <a:tcPr marL="46288" marR="46288" marT="0" marB="0"/>
                </a:tc>
                <a:tc>
                  <a:txBody>
                    <a:bodyPr/>
                    <a:lstStyle/>
                    <a:p>
                      <a:pPr algn="just"/>
                      <a:r>
                        <a:rPr lang="en-US" sz="1050">
                          <a:effectLst/>
                        </a:rPr>
                        <a:t>None</a:t>
                      </a:r>
                      <a:endParaRPr lang="en-ZA" sz="1050">
                        <a:effectLst/>
                        <a:latin typeface="Times New Roman" panose="02020603050405020304" pitchFamily="18" charset="0"/>
                      </a:endParaRPr>
                    </a:p>
                  </a:txBody>
                  <a:tcPr marL="46288" marR="46288" marT="0" marB="0"/>
                </a:tc>
                <a:tc rowSpan="2">
                  <a:txBody>
                    <a:bodyPr/>
                    <a:lstStyle/>
                    <a:p>
                      <a:pPr algn="just"/>
                      <a:r>
                        <a:rPr lang="en-ZA" sz="1050">
                          <a:effectLst/>
                        </a:rPr>
                        <a:t>No commitments made. due to the fact that the facility has a short remaining life (scheduled to be decommissioned between 2024 and 2028</a:t>
                      </a:r>
                      <a:endParaRPr lang="en-ZA" sz="1050">
                        <a:effectLst/>
                        <a:latin typeface="Times New Roman" panose="02020603050405020304" pitchFamily="18" charset="0"/>
                      </a:endParaRPr>
                    </a:p>
                  </a:txBody>
                  <a:tcPr marL="46288" marR="46288" marT="0" marB="0"/>
                </a:tc>
                <a:tc rowSpan="2">
                  <a:txBody>
                    <a:bodyPr/>
                    <a:lstStyle/>
                    <a:p>
                      <a:pPr algn="just"/>
                      <a:r>
                        <a:rPr lang="en-US" sz="1050">
                          <a:effectLst/>
                        </a:rPr>
                        <a:t>N/A`</a:t>
                      </a:r>
                      <a:endParaRPr lang="en-ZA" sz="1050">
                        <a:effectLst/>
                        <a:latin typeface="Times New Roman" panose="02020603050405020304" pitchFamily="18" charset="0"/>
                      </a:endParaRPr>
                    </a:p>
                  </a:txBody>
                  <a:tcPr marL="46288" marR="46288" marT="0" marB="0"/>
                </a:tc>
              </a:tr>
              <a:tr h="377599">
                <a:tc vMerge="1">
                  <a:txBody>
                    <a:bodyPr/>
                    <a:lstStyle/>
                    <a:p>
                      <a:endParaRPr lang="en-ZA"/>
                    </a:p>
                  </a:txBody>
                  <a:tcPr/>
                </a:tc>
                <a:tc>
                  <a:txBody>
                    <a:bodyPr/>
                    <a:lstStyle/>
                    <a:p>
                      <a:pPr algn="just"/>
                      <a:r>
                        <a:rPr lang="en-US" sz="1050">
                          <a:effectLst/>
                        </a:rPr>
                        <a:t>1 April 2020-31March 2025</a:t>
                      </a:r>
                      <a:endParaRPr lang="en-ZA" sz="1050">
                        <a:effectLst/>
                        <a:latin typeface="Times New Roman" panose="02020603050405020304" pitchFamily="18" charset="0"/>
                      </a:endParaRPr>
                    </a:p>
                  </a:txBody>
                  <a:tcPr marL="46288" marR="46288" marT="0" marB="0"/>
                </a:tc>
                <a:tc>
                  <a:txBody>
                    <a:bodyPr/>
                    <a:lstStyle/>
                    <a:p>
                      <a:pPr algn="just"/>
                      <a:r>
                        <a:rPr lang="en-US" sz="1050">
                          <a:effectLst/>
                        </a:rPr>
                        <a:t>SO2: 3200mg/Nm</a:t>
                      </a:r>
                      <a:r>
                        <a:rPr lang="en-US" sz="1050" baseline="30000">
                          <a:effectLst/>
                        </a:rPr>
                        <a:t>3</a:t>
                      </a:r>
                      <a:endParaRPr lang="en-ZA" sz="1050">
                        <a:effectLst/>
                        <a:latin typeface="Times New Roman" panose="02020603050405020304" pitchFamily="18" charset="0"/>
                      </a:endParaRPr>
                    </a:p>
                  </a:txBody>
                  <a:tcPr marL="46288" marR="46288" marT="0" marB="0"/>
                </a:tc>
                <a:tc>
                  <a:txBody>
                    <a:bodyPr/>
                    <a:lstStyle/>
                    <a:p>
                      <a:pPr algn="just"/>
                      <a:r>
                        <a:rPr lang="en-US" sz="1050">
                          <a:effectLst/>
                        </a:rPr>
                        <a:t>None</a:t>
                      </a:r>
                      <a:endParaRPr lang="en-ZA" sz="1050">
                        <a:effectLst/>
                        <a:latin typeface="Times New Roman" panose="02020603050405020304" pitchFamily="18" charset="0"/>
                      </a:endParaRPr>
                    </a:p>
                  </a:txBody>
                  <a:tcPr marL="46288" marR="46288" marT="0" marB="0"/>
                </a:tc>
                <a:tc vMerge="1">
                  <a:txBody>
                    <a:bodyPr/>
                    <a:lstStyle/>
                    <a:p>
                      <a:endParaRPr lang="en-ZA"/>
                    </a:p>
                  </a:txBody>
                  <a:tcPr/>
                </a:tc>
                <a:tc vMerge="1">
                  <a:txBody>
                    <a:bodyPr/>
                    <a:lstStyle/>
                    <a:p>
                      <a:endParaRPr lang="en-ZA"/>
                    </a:p>
                  </a:txBody>
                  <a:tcPr/>
                </a:tc>
              </a:tr>
              <a:tr h="881062">
                <a:tc>
                  <a:txBody>
                    <a:bodyPr/>
                    <a:lstStyle/>
                    <a:p>
                      <a:pPr algn="just"/>
                      <a:r>
                        <a:rPr lang="en-US" sz="1050" dirty="0">
                          <a:effectLst/>
                        </a:rPr>
                        <a:t>Camden</a:t>
                      </a:r>
                      <a:endParaRPr lang="en-ZA" sz="1050" dirty="0">
                        <a:effectLst/>
                        <a:latin typeface="Times New Roman" panose="02020603050405020304" pitchFamily="18" charset="0"/>
                      </a:endParaRPr>
                    </a:p>
                  </a:txBody>
                  <a:tcPr marL="46288" marR="46288" marT="0" marB="0"/>
                </a:tc>
                <a:tc>
                  <a:txBody>
                    <a:bodyPr/>
                    <a:lstStyle/>
                    <a:p>
                      <a:pPr algn="just"/>
                      <a:r>
                        <a:rPr lang="en-US" sz="1050">
                          <a:effectLst/>
                        </a:rPr>
                        <a:t>1 April 2015-31 March 2020</a:t>
                      </a:r>
                      <a:endParaRPr lang="en-ZA" sz="1050">
                        <a:effectLst/>
                        <a:latin typeface="Times New Roman" panose="02020603050405020304" pitchFamily="18" charset="0"/>
                      </a:endParaRPr>
                    </a:p>
                  </a:txBody>
                  <a:tcPr marL="46288" marR="46288" marT="0" marB="0"/>
                </a:tc>
                <a:tc>
                  <a:txBody>
                    <a:bodyPr/>
                    <a:lstStyle/>
                    <a:p>
                      <a:pPr algn="just"/>
                      <a:r>
                        <a:rPr lang="en-US" sz="1050">
                          <a:effectLst/>
                        </a:rPr>
                        <a:t>SO2: 4000mg/Nm</a:t>
                      </a:r>
                      <a:r>
                        <a:rPr lang="en-US" sz="1050" baseline="30000">
                          <a:effectLst/>
                        </a:rPr>
                        <a:t>3</a:t>
                      </a:r>
                      <a:endParaRPr lang="en-ZA" sz="1050">
                        <a:effectLst/>
                        <a:latin typeface="Times New Roman" panose="02020603050405020304" pitchFamily="18" charset="0"/>
                      </a:endParaRPr>
                    </a:p>
                  </a:txBody>
                  <a:tcPr marL="46288" marR="46288" marT="0" marB="0"/>
                </a:tc>
                <a:tc>
                  <a:txBody>
                    <a:bodyPr/>
                    <a:lstStyle/>
                    <a:p>
                      <a:pPr algn="just"/>
                      <a:r>
                        <a:rPr lang="en-US" sz="1050">
                          <a:effectLst/>
                        </a:rPr>
                        <a:t>None</a:t>
                      </a:r>
                      <a:endParaRPr lang="en-ZA" sz="1050">
                        <a:effectLst/>
                        <a:latin typeface="Times New Roman" panose="02020603050405020304" pitchFamily="18" charset="0"/>
                      </a:endParaRPr>
                    </a:p>
                  </a:txBody>
                  <a:tcPr marL="46288" marR="46288" marT="0" marB="0"/>
                </a:tc>
                <a:tc>
                  <a:txBody>
                    <a:bodyPr/>
                    <a:lstStyle/>
                    <a:p>
                      <a:pPr algn="just"/>
                      <a:r>
                        <a:rPr lang="en-ZA" sz="1050">
                          <a:effectLst/>
                        </a:rPr>
                        <a:t>LBN technology replacements have been completed on two units, with the third unit in progress as of December 2016. Five units are still to be retrofitted</a:t>
                      </a:r>
                      <a:endParaRPr lang="en-ZA" sz="1050">
                        <a:effectLst/>
                        <a:latin typeface="Times New Roman" panose="02020603050405020304" pitchFamily="18" charset="0"/>
                      </a:endParaRPr>
                    </a:p>
                  </a:txBody>
                  <a:tcPr marL="46288" marR="46288" marT="0" marB="0"/>
                </a:tc>
                <a:tc>
                  <a:txBody>
                    <a:bodyPr/>
                    <a:lstStyle/>
                    <a:p>
                      <a:pPr algn="just"/>
                      <a:r>
                        <a:rPr lang="en-US" sz="1050" dirty="0">
                          <a:effectLst/>
                        </a:rPr>
                        <a:t>No further commitment have been put in place due to the fact that the facility has a short remaining life (decommissioning scheduled for 2020-2023). However, the life span may be extended by a further 10 years</a:t>
                      </a:r>
                      <a:endParaRPr lang="en-ZA" sz="1050" dirty="0">
                        <a:effectLst/>
                        <a:latin typeface="Times New Roman" panose="02020603050405020304" pitchFamily="18" charset="0"/>
                      </a:endParaRPr>
                    </a:p>
                  </a:txBody>
                  <a:tcPr marL="46288" marR="46288" marT="0" marB="0"/>
                </a:tc>
              </a:tr>
            </a:tbl>
          </a:graphicData>
        </a:graphic>
      </p:graphicFrame>
    </p:spTree>
    <p:extLst>
      <p:ext uri="{BB962C8B-B14F-4D97-AF65-F5344CB8AC3E}">
        <p14:creationId xmlns:p14="http://schemas.microsoft.com/office/powerpoint/2010/main" xmlns="" val="37864784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5219" y="0"/>
            <a:ext cx="7465324" cy="655093"/>
          </a:xfrm>
        </p:spPr>
        <p:txBody>
          <a:bodyPr>
            <a:normAutofit/>
          </a:bodyPr>
          <a:lstStyle/>
          <a:p>
            <a:r>
              <a:rPr lang="en-ZA" sz="2800" b="1" dirty="0" smtClean="0">
                <a:solidFill>
                  <a:schemeClr val="bg1"/>
                </a:solidFill>
              </a:rPr>
              <a:t>ESKOM</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507772249"/>
              </p:ext>
            </p:extLst>
          </p:nvPr>
        </p:nvGraphicFramePr>
        <p:xfrm>
          <a:off x="0" y="928047"/>
          <a:ext cx="9144000" cy="5884581"/>
        </p:xfrm>
        <a:graphic>
          <a:graphicData uri="http://schemas.openxmlformats.org/drawingml/2006/table">
            <a:tbl>
              <a:tblPr firstRow="1" firstCol="1" bandRow="1">
                <a:tableStyleId>{5C22544A-7EE6-4342-B048-85BDC9FD1C3A}</a:tableStyleId>
              </a:tblPr>
              <a:tblGrid>
                <a:gridCol w="905645"/>
                <a:gridCol w="609876"/>
                <a:gridCol w="609876"/>
                <a:gridCol w="609876"/>
                <a:gridCol w="674354"/>
                <a:gridCol w="825787"/>
                <a:gridCol w="2392773"/>
                <a:gridCol w="2515813"/>
              </a:tblGrid>
              <a:tr h="491655">
                <a:tc>
                  <a:txBody>
                    <a:bodyPr/>
                    <a:lstStyle/>
                    <a:p>
                      <a:pPr>
                        <a:spcAft>
                          <a:spcPts val="0"/>
                        </a:spcAft>
                      </a:pPr>
                      <a:r>
                        <a:rPr lang="en-ZA" sz="1200">
                          <a:effectLst/>
                        </a:rPr>
                        <a:t>Acacia</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NO</a:t>
                      </a:r>
                      <a:r>
                        <a:rPr lang="en-ZA" sz="1200" baseline="-25000">
                          <a:effectLst/>
                        </a:rPr>
                        <a:t>X</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750</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2020-25 </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None</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N/A</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lgn="just">
                        <a:spcAft>
                          <a:spcPts val="0"/>
                        </a:spcAft>
                      </a:pPr>
                      <a:r>
                        <a:rPr lang="en-ZA" sz="1200">
                          <a:effectLst/>
                        </a:rPr>
                        <a:t>None as the facility is compliant with all the 2015 limits emission limits.</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lgn="just">
                        <a:spcAft>
                          <a:spcPts val="0"/>
                        </a:spcAft>
                      </a:pPr>
                      <a:r>
                        <a:rPr lang="en-ZA" sz="1200">
                          <a:effectLst/>
                        </a:rPr>
                        <a:t>N/A</a:t>
                      </a:r>
                      <a:endParaRPr lang="en-ZA" sz="1400">
                        <a:effectLst/>
                        <a:latin typeface="Times New Roman" panose="02020603050405020304" pitchFamily="18" charset="0"/>
                        <a:ea typeface="Times New Roman" panose="02020603050405020304" pitchFamily="18" charset="0"/>
                      </a:endParaRPr>
                    </a:p>
                  </a:txBody>
                  <a:tcPr marL="57520" marR="57520" marT="0" marB="0"/>
                </a:tc>
              </a:tr>
              <a:tr h="560561">
                <a:tc rowSpan="2">
                  <a:txBody>
                    <a:bodyPr/>
                    <a:lstStyle/>
                    <a:p>
                      <a:pPr>
                        <a:spcAft>
                          <a:spcPts val="0"/>
                        </a:spcAft>
                      </a:pPr>
                      <a:r>
                        <a:rPr lang="en-ZA" sz="1200">
                          <a:effectLst/>
                        </a:rPr>
                        <a:t>Arnot</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SO</a:t>
                      </a:r>
                      <a:r>
                        <a:rPr lang="en-ZA" sz="1200" baseline="-25000">
                          <a:effectLst/>
                        </a:rPr>
                        <a:t>2</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2500</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2020 -25</a:t>
                      </a:r>
                      <a:endParaRPr lang="en-ZA" sz="1400">
                        <a:effectLst/>
                        <a:latin typeface="Times New Roman" panose="02020603050405020304" pitchFamily="18" charset="0"/>
                        <a:ea typeface="Times New Roman" panose="02020603050405020304" pitchFamily="18" charset="0"/>
                      </a:endParaRPr>
                    </a:p>
                  </a:txBody>
                  <a:tcPr marL="57520" marR="57520" marT="0" marB="0"/>
                </a:tc>
                <a:tc rowSpan="2">
                  <a:txBody>
                    <a:bodyPr/>
                    <a:lstStyle/>
                    <a:p>
                      <a:pPr>
                        <a:spcAft>
                          <a:spcPts val="0"/>
                        </a:spcAft>
                      </a:pPr>
                      <a:r>
                        <a:rPr lang="en-ZA" sz="1200">
                          <a:effectLst/>
                        </a:rPr>
                        <a:t>2020-21</a:t>
                      </a:r>
                      <a:endParaRPr lang="en-ZA" sz="1400">
                        <a:effectLst/>
                        <a:latin typeface="Times New Roman" panose="02020603050405020304" pitchFamily="18" charset="0"/>
                        <a:ea typeface="Times New Roman" panose="02020603050405020304" pitchFamily="18" charset="0"/>
                      </a:endParaRPr>
                    </a:p>
                  </a:txBody>
                  <a:tcPr marL="57520" marR="57520" marT="0" marB="0"/>
                </a:tc>
                <a:tc rowSpan="2">
                  <a:txBody>
                    <a:bodyPr/>
                    <a:lstStyle/>
                    <a:p>
                      <a:pPr>
                        <a:spcAft>
                          <a:spcPts val="0"/>
                        </a:spcAft>
                      </a:pPr>
                      <a:r>
                        <a:rPr lang="en-ZA" sz="1200">
                          <a:effectLst/>
                        </a:rPr>
                        <a:t>Uncertain </a:t>
                      </a:r>
                      <a:endParaRPr lang="en-ZA" sz="1400">
                        <a:effectLst/>
                        <a:latin typeface="Times New Roman" panose="02020603050405020304" pitchFamily="18" charset="0"/>
                        <a:ea typeface="Times New Roman" panose="02020603050405020304" pitchFamily="18" charset="0"/>
                      </a:endParaRPr>
                    </a:p>
                  </a:txBody>
                  <a:tcPr marL="57520" marR="57520" marT="0" marB="0"/>
                </a:tc>
                <a:tc rowSpan="2">
                  <a:txBody>
                    <a:bodyPr/>
                    <a:lstStyle/>
                    <a:p>
                      <a:pPr algn="just">
                        <a:spcAft>
                          <a:spcPts val="0"/>
                        </a:spcAft>
                      </a:pPr>
                      <a:r>
                        <a:rPr lang="en-ZA" sz="1200">
                          <a:effectLst/>
                        </a:rPr>
                        <a:t>No commitments were given during postponement application process as Eskom indicated that the decommissioning schedule for Arnot will be  2021-2029 as per  50-year life </a:t>
                      </a:r>
                      <a:endParaRPr lang="en-ZA" sz="1400">
                        <a:effectLst/>
                        <a:latin typeface="Times New Roman" panose="02020603050405020304" pitchFamily="18" charset="0"/>
                        <a:ea typeface="Times New Roman" panose="02020603050405020304" pitchFamily="18" charset="0"/>
                      </a:endParaRPr>
                    </a:p>
                  </a:txBody>
                  <a:tcPr marL="57520" marR="57520" marT="0" marB="0"/>
                </a:tc>
                <a:tc rowSpan="2">
                  <a:txBody>
                    <a:bodyPr/>
                    <a:lstStyle/>
                    <a:p>
                      <a:pPr algn="just">
                        <a:spcAft>
                          <a:spcPts val="0"/>
                        </a:spcAft>
                      </a:pPr>
                      <a:r>
                        <a:rPr lang="en-ZA" sz="1200">
                          <a:effectLst/>
                        </a:rPr>
                        <a:t> Eskom is now saying that no decisions have yet been made as to when to decommission any power station. This leaves the matter open ended. </a:t>
                      </a:r>
                      <a:endParaRPr lang="en-ZA" sz="1400">
                        <a:effectLst/>
                        <a:latin typeface="Times New Roman" panose="02020603050405020304" pitchFamily="18" charset="0"/>
                        <a:ea typeface="Times New Roman" panose="02020603050405020304" pitchFamily="18" charset="0"/>
                      </a:endParaRPr>
                    </a:p>
                  </a:txBody>
                  <a:tcPr marL="57520" marR="57520" marT="0" marB="0"/>
                </a:tc>
              </a:tr>
              <a:tr h="638468">
                <a:tc vMerge="1">
                  <a:txBody>
                    <a:bodyPr/>
                    <a:lstStyle/>
                    <a:p>
                      <a:endParaRPr lang="en-ZA"/>
                    </a:p>
                  </a:txBody>
                  <a:tcPr/>
                </a:tc>
                <a:tc>
                  <a:txBody>
                    <a:bodyPr/>
                    <a:lstStyle/>
                    <a:p>
                      <a:pPr>
                        <a:spcAft>
                          <a:spcPts val="0"/>
                        </a:spcAft>
                      </a:pPr>
                      <a:r>
                        <a:rPr lang="en-ZA" sz="1200">
                          <a:effectLst/>
                        </a:rPr>
                        <a:t>NO</a:t>
                      </a:r>
                      <a:r>
                        <a:rPr lang="en-ZA" sz="1200" baseline="-25000">
                          <a:effectLst/>
                        </a:rPr>
                        <a:t>X</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750</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2020-25 </a:t>
                      </a:r>
                      <a:endParaRPr lang="en-ZA" sz="1400">
                        <a:effectLst/>
                        <a:latin typeface="Times New Roman" panose="02020603050405020304" pitchFamily="18" charset="0"/>
                        <a:ea typeface="Times New Roman" panose="02020603050405020304" pitchFamily="18" charset="0"/>
                      </a:endParaRPr>
                    </a:p>
                  </a:txBody>
                  <a:tcPr marL="57520" marR="57520" marT="0" marB="0"/>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582909">
                <a:tc rowSpan="2">
                  <a:txBody>
                    <a:bodyPr/>
                    <a:lstStyle/>
                    <a:p>
                      <a:pPr>
                        <a:spcAft>
                          <a:spcPts val="0"/>
                        </a:spcAft>
                      </a:pPr>
                      <a:r>
                        <a:rPr lang="en-ZA" sz="1200">
                          <a:effectLst/>
                        </a:rPr>
                        <a:t>Camden</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SO</a:t>
                      </a:r>
                      <a:r>
                        <a:rPr lang="en-ZA" sz="1200" baseline="-25000">
                          <a:effectLst/>
                        </a:rPr>
                        <a:t>2</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3500</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2020-25</a:t>
                      </a:r>
                      <a:endParaRPr lang="en-ZA" sz="1400">
                        <a:effectLst/>
                        <a:latin typeface="Times New Roman" panose="02020603050405020304" pitchFamily="18" charset="0"/>
                        <a:ea typeface="Times New Roman" panose="02020603050405020304" pitchFamily="18" charset="0"/>
                      </a:endParaRPr>
                    </a:p>
                  </a:txBody>
                  <a:tcPr marL="57520" marR="57520" marT="0" marB="0"/>
                </a:tc>
                <a:tc rowSpan="2">
                  <a:txBody>
                    <a:bodyPr/>
                    <a:lstStyle/>
                    <a:p>
                      <a:pPr>
                        <a:spcAft>
                          <a:spcPts val="0"/>
                        </a:spcAft>
                      </a:pPr>
                      <a:r>
                        <a:rPr lang="en-ZA" sz="1200">
                          <a:effectLst/>
                        </a:rPr>
                        <a:t>2020-21</a:t>
                      </a:r>
                      <a:endParaRPr lang="en-ZA" sz="1400">
                        <a:effectLst/>
                        <a:latin typeface="Times New Roman" panose="02020603050405020304" pitchFamily="18" charset="0"/>
                        <a:ea typeface="Times New Roman" panose="02020603050405020304" pitchFamily="18" charset="0"/>
                      </a:endParaRPr>
                    </a:p>
                  </a:txBody>
                  <a:tcPr marL="57520" marR="57520" marT="0" marB="0"/>
                </a:tc>
                <a:tc rowSpan="2">
                  <a:txBody>
                    <a:bodyPr/>
                    <a:lstStyle/>
                    <a:p>
                      <a:pPr>
                        <a:spcAft>
                          <a:spcPts val="0"/>
                        </a:spcAft>
                      </a:pPr>
                      <a:r>
                        <a:rPr lang="en-ZA" sz="1200">
                          <a:effectLst/>
                        </a:rPr>
                        <a:t>Uncertain </a:t>
                      </a:r>
                      <a:endParaRPr lang="en-ZA" sz="1400">
                        <a:effectLst/>
                        <a:latin typeface="Times New Roman" panose="02020603050405020304" pitchFamily="18" charset="0"/>
                        <a:ea typeface="Times New Roman" panose="02020603050405020304" pitchFamily="18" charset="0"/>
                      </a:endParaRPr>
                    </a:p>
                  </a:txBody>
                  <a:tcPr marL="57520" marR="57520" marT="0" marB="0"/>
                </a:tc>
                <a:tc rowSpan="2">
                  <a:txBody>
                    <a:bodyPr/>
                    <a:lstStyle/>
                    <a:p>
                      <a:pPr algn="just">
                        <a:spcAft>
                          <a:spcPts val="0"/>
                        </a:spcAft>
                      </a:pPr>
                      <a:r>
                        <a:rPr lang="en-ZA" sz="1200">
                          <a:effectLst/>
                        </a:rPr>
                        <a:t>No commitments were given during postponement application process as Eskom indicated that the decommissioning schedule for Camden will be 2020-2023 as per 50-year life </a:t>
                      </a:r>
                      <a:endParaRPr lang="en-ZA" sz="1400">
                        <a:effectLst/>
                        <a:latin typeface="Times New Roman" panose="02020603050405020304" pitchFamily="18" charset="0"/>
                        <a:ea typeface="Times New Roman" panose="02020603050405020304" pitchFamily="18" charset="0"/>
                      </a:endParaRPr>
                    </a:p>
                  </a:txBody>
                  <a:tcPr marL="57520" marR="57520" marT="0" marB="0"/>
                </a:tc>
                <a:tc rowSpan="2">
                  <a:txBody>
                    <a:bodyPr/>
                    <a:lstStyle/>
                    <a:p>
                      <a:pPr algn="just">
                        <a:spcAft>
                          <a:spcPts val="0"/>
                        </a:spcAft>
                      </a:pPr>
                      <a:r>
                        <a:rPr lang="en-ZA" sz="1200">
                          <a:effectLst/>
                        </a:rPr>
                        <a:t> Eskom is now saying that no decisions have yet been made as to when to decommission any power station. This leaves the matter open ended. </a:t>
                      </a:r>
                      <a:endParaRPr lang="en-ZA" sz="1400">
                        <a:effectLst/>
                        <a:latin typeface="Times New Roman" panose="02020603050405020304" pitchFamily="18" charset="0"/>
                        <a:ea typeface="Times New Roman" panose="02020603050405020304" pitchFamily="18" charset="0"/>
                      </a:endParaRPr>
                    </a:p>
                  </a:txBody>
                  <a:tcPr marL="57520" marR="57520" marT="0" marB="0"/>
                </a:tc>
              </a:tr>
              <a:tr h="646227">
                <a:tc vMerge="1">
                  <a:txBody>
                    <a:bodyPr/>
                    <a:lstStyle/>
                    <a:p>
                      <a:endParaRPr lang="en-ZA"/>
                    </a:p>
                  </a:txBody>
                  <a:tcPr/>
                </a:tc>
                <a:tc>
                  <a:txBody>
                    <a:bodyPr/>
                    <a:lstStyle/>
                    <a:p>
                      <a:pPr>
                        <a:spcAft>
                          <a:spcPts val="0"/>
                        </a:spcAft>
                      </a:pPr>
                      <a:r>
                        <a:rPr lang="en-ZA" sz="1200">
                          <a:effectLst/>
                        </a:rPr>
                        <a:t>NO</a:t>
                      </a:r>
                      <a:r>
                        <a:rPr lang="en-ZA" sz="1200" baseline="-25000">
                          <a:effectLst/>
                        </a:rPr>
                        <a:t>X</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750</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2015-20</a:t>
                      </a:r>
                      <a:endParaRPr lang="en-ZA" sz="1400">
                        <a:effectLst/>
                        <a:latin typeface="Times New Roman" panose="02020603050405020304" pitchFamily="18" charset="0"/>
                        <a:ea typeface="Times New Roman" panose="02020603050405020304" pitchFamily="18" charset="0"/>
                      </a:endParaRPr>
                    </a:p>
                  </a:txBody>
                  <a:tcPr marL="57520" marR="57520" marT="0" marB="0"/>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582909">
                <a:tc rowSpan="2">
                  <a:txBody>
                    <a:bodyPr/>
                    <a:lstStyle/>
                    <a:p>
                      <a:pPr>
                        <a:spcAft>
                          <a:spcPts val="0"/>
                        </a:spcAft>
                      </a:pPr>
                      <a:r>
                        <a:rPr lang="en-ZA" sz="1200">
                          <a:effectLst/>
                        </a:rPr>
                        <a:t>Hendrina</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SO</a:t>
                      </a:r>
                      <a:r>
                        <a:rPr lang="en-ZA" sz="1200" baseline="-25000">
                          <a:effectLst/>
                        </a:rPr>
                        <a:t>2</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3200</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2020-25</a:t>
                      </a:r>
                      <a:endParaRPr lang="en-ZA" sz="1400">
                        <a:effectLst/>
                        <a:latin typeface="Times New Roman" panose="02020603050405020304" pitchFamily="18" charset="0"/>
                        <a:ea typeface="Times New Roman" panose="02020603050405020304" pitchFamily="18" charset="0"/>
                      </a:endParaRPr>
                    </a:p>
                  </a:txBody>
                  <a:tcPr marL="57520" marR="57520" marT="0" marB="0"/>
                </a:tc>
                <a:tc rowSpan="2">
                  <a:txBody>
                    <a:bodyPr/>
                    <a:lstStyle/>
                    <a:p>
                      <a:pPr>
                        <a:spcAft>
                          <a:spcPts val="0"/>
                        </a:spcAft>
                      </a:pPr>
                      <a:r>
                        <a:rPr lang="en-ZA" sz="1200">
                          <a:effectLst/>
                        </a:rPr>
                        <a:t>2020-21</a:t>
                      </a:r>
                      <a:endParaRPr lang="en-ZA" sz="1400">
                        <a:effectLst/>
                        <a:latin typeface="Times New Roman" panose="02020603050405020304" pitchFamily="18" charset="0"/>
                        <a:ea typeface="Times New Roman" panose="02020603050405020304" pitchFamily="18" charset="0"/>
                      </a:endParaRPr>
                    </a:p>
                  </a:txBody>
                  <a:tcPr marL="57520" marR="57520" marT="0" marB="0"/>
                </a:tc>
                <a:tc rowSpan="2">
                  <a:txBody>
                    <a:bodyPr/>
                    <a:lstStyle/>
                    <a:p>
                      <a:pPr>
                        <a:spcAft>
                          <a:spcPts val="0"/>
                        </a:spcAft>
                      </a:pPr>
                      <a:r>
                        <a:rPr lang="en-ZA" sz="1200">
                          <a:effectLst/>
                        </a:rPr>
                        <a:t>Uncertain</a:t>
                      </a:r>
                      <a:endParaRPr lang="en-ZA" sz="1400">
                        <a:effectLst/>
                        <a:latin typeface="Times New Roman" panose="02020603050405020304" pitchFamily="18" charset="0"/>
                        <a:ea typeface="Times New Roman" panose="02020603050405020304" pitchFamily="18" charset="0"/>
                      </a:endParaRPr>
                    </a:p>
                  </a:txBody>
                  <a:tcPr marL="57520" marR="57520" marT="0" marB="0"/>
                </a:tc>
                <a:tc rowSpan="2">
                  <a:txBody>
                    <a:bodyPr/>
                    <a:lstStyle/>
                    <a:p>
                      <a:pPr algn="just">
                        <a:spcAft>
                          <a:spcPts val="0"/>
                        </a:spcAft>
                      </a:pPr>
                      <a:r>
                        <a:rPr lang="en-ZA" sz="1200">
                          <a:effectLst/>
                        </a:rPr>
                        <a:t>No commitments were given during postponement application process as Eskom indicated that the decommissioning schedule for Hendrina will be 2020-2026 as per 50-year life</a:t>
                      </a:r>
                      <a:endParaRPr lang="en-ZA" sz="1400">
                        <a:effectLst/>
                        <a:latin typeface="Times New Roman" panose="02020603050405020304" pitchFamily="18" charset="0"/>
                        <a:ea typeface="Times New Roman" panose="02020603050405020304" pitchFamily="18" charset="0"/>
                      </a:endParaRPr>
                    </a:p>
                  </a:txBody>
                  <a:tcPr marL="57520" marR="57520" marT="0" marB="0"/>
                </a:tc>
                <a:tc rowSpan="2">
                  <a:txBody>
                    <a:bodyPr/>
                    <a:lstStyle/>
                    <a:p>
                      <a:pPr algn="just">
                        <a:spcAft>
                          <a:spcPts val="0"/>
                        </a:spcAft>
                      </a:pPr>
                      <a:r>
                        <a:rPr lang="en-ZA" sz="1200">
                          <a:effectLst/>
                        </a:rPr>
                        <a:t>Eskom is now saying that no decisions have yet been made as to when to decommission any power station. This leaves the matter open ended.</a:t>
                      </a:r>
                      <a:endParaRPr lang="en-ZA" sz="1400">
                        <a:effectLst/>
                        <a:latin typeface="Times New Roman" panose="02020603050405020304" pitchFamily="18" charset="0"/>
                        <a:ea typeface="Times New Roman" panose="02020603050405020304" pitchFamily="18" charset="0"/>
                      </a:endParaRPr>
                    </a:p>
                  </a:txBody>
                  <a:tcPr marL="57520" marR="57520" marT="0" marB="0"/>
                </a:tc>
              </a:tr>
              <a:tr h="646227">
                <a:tc vMerge="1">
                  <a:txBody>
                    <a:bodyPr/>
                    <a:lstStyle/>
                    <a:p>
                      <a:endParaRPr lang="en-ZA"/>
                    </a:p>
                  </a:txBody>
                  <a:tcPr/>
                </a:tc>
                <a:tc>
                  <a:txBody>
                    <a:bodyPr/>
                    <a:lstStyle/>
                    <a:p>
                      <a:pPr>
                        <a:spcAft>
                          <a:spcPts val="0"/>
                        </a:spcAft>
                      </a:pPr>
                      <a:r>
                        <a:rPr lang="en-ZA" sz="1200">
                          <a:effectLst/>
                        </a:rPr>
                        <a:t>NO</a:t>
                      </a:r>
                      <a:r>
                        <a:rPr lang="en-ZA" sz="1200" baseline="-25000">
                          <a:effectLst/>
                        </a:rPr>
                        <a:t>X</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1200</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2015-20</a:t>
                      </a:r>
                      <a:endParaRPr lang="en-ZA" sz="1400">
                        <a:effectLst/>
                        <a:latin typeface="Times New Roman" panose="02020603050405020304" pitchFamily="18" charset="0"/>
                        <a:ea typeface="Times New Roman" panose="02020603050405020304" pitchFamily="18" charset="0"/>
                      </a:endParaRPr>
                    </a:p>
                  </a:txBody>
                  <a:tcPr marL="57520" marR="57520" marT="0" marB="0"/>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1678640">
                <a:tc>
                  <a:txBody>
                    <a:bodyPr/>
                    <a:lstStyle/>
                    <a:p>
                      <a:pPr>
                        <a:spcAft>
                          <a:spcPts val="0"/>
                        </a:spcAft>
                      </a:pPr>
                      <a:r>
                        <a:rPr lang="en-ZA" sz="1200">
                          <a:effectLst/>
                        </a:rPr>
                        <a:t>Kendal</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SO</a:t>
                      </a:r>
                      <a:r>
                        <a:rPr lang="en-ZA" sz="1200" baseline="-25000">
                          <a:effectLst/>
                        </a:rPr>
                        <a:t>2</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3200</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2020-25</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None</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N/A</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lgn="just">
                        <a:spcAft>
                          <a:spcPts val="0"/>
                        </a:spcAft>
                      </a:pPr>
                      <a:r>
                        <a:rPr lang="en-ZA" sz="1200">
                          <a:effectLst/>
                        </a:rPr>
                        <a:t>No commitment was given by Eskom with respect to the postponement of compliance with the 2020 SO</a:t>
                      </a:r>
                      <a:r>
                        <a:rPr lang="en-ZA" sz="1200" baseline="-25000">
                          <a:effectLst/>
                        </a:rPr>
                        <a:t>2</a:t>
                      </a:r>
                      <a:r>
                        <a:rPr lang="en-ZA" sz="1200">
                          <a:effectLst/>
                        </a:rPr>
                        <a:t> limit. The postponement decision was however clear that the power station will be required to comply with the 500 mg/Nm</a:t>
                      </a:r>
                      <a:r>
                        <a:rPr lang="en-ZA" sz="1200" baseline="30000">
                          <a:effectLst/>
                        </a:rPr>
                        <a:t>3</a:t>
                      </a:r>
                      <a:r>
                        <a:rPr lang="en-ZA" sz="1200">
                          <a:effectLst/>
                        </a:rPr>
                        <a:t> limit from 01 April 2025. </a:t>
                      </a:r>
                      <a:endParaRPr lang="en-ZA" sz="1400">
                        <a:effectLst/>
                        <a:latin typeface="Times New Roman" panose="02020603050405020304" pitchFamily="18" charset="0"/>
                        <a:ea typeface="Times New Roman" panose="02020603050405020304" pitchFamily="18" charset="0"/>
                      </a:endParaRPr>
                    </a:p>
                  </a:txBody>
                  <a:tcPr marL="57520" marR="57520" marT="0" marB="0"/>
                </a:tc>
                <a:tc>
                  <a:txBody>
                    <a:bodyPr/>
                    <a:lstStyle/>
                    <a:p>
                      <a:pPr algn="just">
                        <a:spcAft>
                          <a:spcPts val="0"/>
                        </a:spcAft>
                      </a:pPr>
                      <a:r>
                        <a:rPr lang="en-ZA" sz="1200" dirty="0">
                          <a:effectLst/>
                        </a:rPr>
                        <a:t>PM emissions to be reduced through the installation of high frequency transformers, and the refurbishment of the electrostatic precipitators, SO</a:t>
                      </a:r>
                      <a:r>
                        <a:rPr lang="en-ZA" sz="1200" baseline="-25000" dirty="0">
                          <a:effectLst/>
                        </a:rPr>
                        <a:t>3</a:t>
                      </a:r>
                      <a:r>
                        <a:rPr lang="en-ZA" sz="1200" dirty="0">
                          <a:effectLst/>
                        </a:rPr>
                        <a:t> plants and dust handling plants. No mention is made however on the plans to comply with the SO</a:t>
                      </a:r>
                      <a:r>
                        <a:rPr lang="en-ZA" sz="1200" baseline="-25000" dirty="0">
                          <a:effectLst/>
                        </a:rPr>
                        <a:t>2 </a:t>
                      </a:r>
                      <a:r>
                        <a:rPr lang="en-ZA" sz="1200" dirty="0">
                          <a:effectLst/>
                        </a:rPr>
                        <a:t>limit of 500 mg/Nm</a:t>
                      </a:r>
                      <a:r>
                        <a:rPr lang="en-ZA" sz="1200" baseline="30000" dirty="0">
                          <a:effectLst/>
                        </a:rPr>
                        <a:t>3</a:t>
                      </a:r>
                      <a:r>
                        <a:rPr lang="en-ZA" sz="1200" dirty="0">
                          <a:effectLst/>
                        </a:rPr>
                        <a:t> by 2025.</a:t>
                      </a:r>
                      <a:endParaRPr lang="en-ZA" sz="1400" dirty="0">
                        <a:effectLst/>
                        <a:latin typeface="Times New Roman" panose="02020603050405020304" pitchFamily="18" charset="0"/>
                        <a:ea typeface="Times New Roman" panose="02020603050405020304" pitchFamily="18" charset="0"/>
                      </a:endParaRPr>
                    </a:p>
                  </a:txBody>
                  <a:tcPr marL="57520" marR="57520" marT="0" marB="0"/>
                </a:tc>
              </a:tr>
            </a:tbl>
          </a:graphicData>
        </a:graphic>
      </p:graphicFrame>
    </p:spTree>
    <p:extLst>
      <p:ext uri="{BB962C8B-B14F-4D97-AF65-F5344CB8AC3E}">
        <p14:creationId xmlns:p14="http://schemas.microsoft.com/office/powerpoint/2010/main" xmlns="" val="35028029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7923" y="0"/>
            <a:ext cx="7751928" cy="655093"/>
          </a:xfrm>
        </p:spPr>
        <p:txBody>
          <a:bodyPr>
            <a:normAutofit/>
          </a:bodyPr>
          <a:lstStyle/>
          <a:p>
            <a:r>
              <a:rPr lang="en-ZA" sz="2800" b="1" dirty="0" smtClean="0">
                <a:solidFill>
                  <a:schemeClr val="bg1"/>
                </a:solidFill>
              </a:rPr>
              <a:t>ESKOM</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982312941"/>
              </p:ext>
            </p:extLst>
          </p:nvPr>
        </p:nvGraphicFramePr>
        <p:xfrm>
          <a:off x="81884" y="941698"/>
          <a:ext cx="8993876" cy="5759353"/>
        </p:xfrm>
        <a:graphic>
          <a:graphicData uri="http://schemas.openxmlformats.org/drawingml/2006/table">
            <a:tbl>
              <a:tblPr firstRow="1" firstCol="1" bandRow="1">
                <a:tableStyleId>{5C22544A-7EE6-4342-B048-85BDC9FD1C3A}</a:tableStyleId>
              </a:tblPr>
              <a:tblGrid>
                <a:gridCol w="890777"/>
                <a:gridCol w="599863"/>
                <a:gridCol w="599863"/>
                <a:gridCol w="599863"/>
                <a:gridCol w="663282"/>
                <a:gridCol w="812230"/>
                <a:gridCol w="2353489"/>
                <a:gridCol w="2474509"/>
              </a:tblGrid>
              <a:tr h="966407">
                <a:tc rowSpan="3">
                  <a:txBody>
                    <a:bodyPr/>
                    <a:lstStyle/>
                    <a:p>
                      <a:pPr>
                        <a:spcAft>
                          <a:spcPts val="0"/>
                        </a:spcAft>
                      </a:pPr>
                      <a:r>
                        <a:rPr lang="en-ZA" sz="1200" dirty="0" err="1">
                          <a:effectLst/>
                        </a:rPr>
                        <a:t>Lethabo</a:t>
                      </a:r>
                      <a:endParaRPr lang="en-ZA" sz="1200" dirty="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PM</a:t>
                      </a:r>
                      <a:endParaRPr lang="en-ZA" sz="12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100</a:t>
                      </a:r>
                      <a:endParaRPr lang="en-ZA" sz="12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Dec 2015</a:t>
                      </a:r>
                      <a:endParaRPr lang="en-ZA" sz="1200">
                        <a:effectLst/>
                        <a:latin typeface="Times New Roman" panose="02020603050405020304" pitchFamily="18" charset="0"/>
                        <a:ea typeface="Times New Roman" panose="02020603050405020304" pitchFamily="18" charset="0"/>
                      </a:endParaRPr>
                    </a:p>
                  </a:txBody>
                  <a:tcPr marL="57520" marR="57520" marT="0" marB="0"/>
                </a:tc>
                <a:tc rowSpan="3">
                  <a:txBody>
                    <a:bodyPr/>
                    <a:lstStyle/>
                    <a:p>
                      <a:pPr>
                        <a:spcAft>
                          <a:spcPts val="0"/>
                        </a:spcAft>
                      </a:pPr>
                      <a:r>
                        <a:rPr lang="en-ZA" sz="1200">
                          <a:effectLst/>
                        </a:rPr>
                        <a:t>None</a:t>
                      </a:r>
                      <a:endParaRPr lang="en-ZA" sz="1200">
                        <a:effectLst/>
                        <a:latin typeface="Times New Roman" panose="02020603050405020304" pitchFamily="18" charset="0"/>
                        <a:ea typeface="Times New Roman" panose="02020603050405020304" pitchFamily="18" charset="0"/>
                      </a:endParaRPr>
                    </a:p>
                  </a:txBody>
                  <a:tcPr marL="57520" marR="57520" marT="0" marB="0"/>
                </a:tc>
                <a:tc rowSpan="3">
                  <a:txBody>
                    <a:bodyPr/>
                    <a:lstStyle/>
                    <a:p>
                      <a:pPr>
                        <a:spcAft>
                          <a:spcPts val="0"/>
                        </a:spcAft>
                      </a:pPr>
                      <a:r>
                        <a:rPr lang="en-ZA" sz="1200">
                          <a:effectLst/>
                        </a:rPr>
                        <a:t>N/A</a:t>
                      </a:r>
                      <a:endParaRPr lang="en-ZA" sz="1200">
                        <a:effectLst/>
                        <a:latin typeface="Times New Roman" panose="02020603050405020304" pitchFamily="18" charset="0"/>
                        <a:ea typeface="Times New Roman" panose="02020603050405020304" pitchFamily="18" charset="0"/>
                      </a:endParaRPr>
                    </a:p>
                  </a:txBody>
                  <a:tcPr marL="57520" marR="57520" marT="0" marB="0"/>
                </a:tc>
                <a:tc rowSpan="3">
                  <a:txBody>
                    <a:bodyPr/>
                    <a:lstStyle/>
                    <a:p>
                      <a:pPr algn="just">
                        <a:spcAft>
                          <a:spcPts val="0"/>
                        </a:spcAft>
                      </a:pPr>
                      <a:r>
                        <a:rPr lang="en-ZA" sz="1200">
                          <a:effectLst/>
                        </a:rPr>
                        <a:t>No commitments were given as the problem at Lethabo power station related to operational matters that should be resolved before the postponement period expires. </a:t>
                      </a:r>
                      <a:endParaRPr lang="en-ZA" sz="1200">
                        <a:effectLst/>
                        <a:latin typeface="Times New Roman" panose="02020603050405020304" pitchFamily="18" charset="0"/>
                        <a:ea typeface="Times New Roman" panose="02020603050405020304" pitchFamily="18" charset="0"/>
                      </a:endParaRPr>
                    </a:p>
                  </a:txBody>
                  <a:tcPr marL="57520" marR="57520" marT="0" marB="0"/>
                </a:tc>
                <a:tc rowSpan="3">
                  <a:txBody>
                    <a:bodyPr/>
                    <a:lstStyle/>
                    <a:p>
                      <a:pPr algn="just">
                        <a:spcAft>
                          <a:spcPts val="0"/>
                        </a:spcAft>
                      </a:pPr>
                      <a:r>
                        <a:rPr lang="en-ZA" sz="1200">
                          <a:effectLst/>
                        </a:rPr>
                        <a:t>Extensive repairs have been performed on Lethabo’s ESP’s to repair the damage caused by the ash backlogs in November 2014. PM emission performance has improved as a result. PM emissions to be further reduced through the installation of high frequency transformers, an upgrade of the SO3 plants, and the refurbishment of the electrostatic precipitators and dust handling plants </a:t>
                      </a:r>
                      <a:endParaRPr lang="en-ZA" sz="1200">
                        <a:effectLst/>
                        <a:latin typeface="Times New Roman" panose="02020603050405020304" pitchFamily="18" charset="0"/>
                        <a:ea typeface="Times New Roman" panose="02020603050405020304" pitchFamily="18" charset="0"/>
                      </a:endParaRPr>
                    </a:p>
                  </a:txBody>
                  <a:tcPr marL="57520" marR="57520" marT="0" marB="0"/>
                </a:tc>
              </a:tr>
              <a:tr h="967566">
                <a:tc vMerge="1">
                  <a:txBody>
                    <a:bodyPr/>
                    <a:lstStyle/>
                    <a:p>
                      <a:endParaRPr lang="en-ZA"/>
                    </a:p>
                  </a:txBody>
                  <a:tcPr/>
                </a:tc>
                <a:tc>
                  <a:txBody>
                    <a:bodyPr/>
                    <a:lstStyle/>
                    <a:p>
                      <a:pPr>
                        <a:spcAft>
                          <a:spcPts val="0"/>
                        </a:spcAft>
                      </a:pPr>
                      <a:r>
                        <a:rPr lang="en-ZA" sz="1200">
                          <a:effectLst/>
                        </a:rPr>
                        <a:t>SO</a:t>
                      </a:r>
                      <a:r>
                        <a:rPr lang="en-ZA" sz="1200" baseline="-25000">
                          <a:effectLst/>
                        </a:rPr>
                        <a:t>2</a:t>
                      </a:r>
                      <a:endParaRPr lang="en-ZA" sz="12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2600</a:t>
                      </a:r>
                      <a:endParaRPr lang="en-ZA" sz="12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2020-25</a:t>
                      </a:r>
                      <a:endParaRPr lang="en-ZA" sz="1200">
                        <a:effectLst/>
                        <a:latin typeface="Times New Roman" panose="02020603050405020304" pitchFamily="18" charset="0"/>
                        <a:ea typeface="Times New Roman" panose="02020603050405020304" pitchFamily="18" charset="0"/>
                      </a:endParaRPr>
                    </a:p>
                  </a:txBody>
                  <a:tcPr marL="57520" marR="57520" marT="0" marB="0"/>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826197">
                <a:tc vMerge="1">
                  <a:txBody>
                    <a:bodyPr/>
                    <a:lstStyle/>
                    <a:p>
                      <a:endParaRPr lang="en-ZA"/>
                    </a:p>
                  </a:txBody>
                  <a:tcPr/>
                </a:tc>
                <a:tc>
                  <a:txBody>
                    <a:bodyPr/>
                    <a:lstStyle/>
                    <a:p>
                      <a:pPr>
                        <a:spcAft>
                          <a:spcPts val="0"/>
                        </a:spcAft>
                      </a:pPr>
                      <a:r>
                        <a:rPr lang="en-ZA" sz="1200">
                          <a:effectLst/>
                        </a:rPr>
                        <a:t>NO</a:t>
                      </a:r>
                      <a:r>
                        <a:rPr lang="en-ZA" sz="1200" baseline="-25000">
                          <a:effectLst/>
                        </a:rPr>
                        <a:t>X</a:t>
                      </a:r>
                      <a:endParaRPr lang="en-ZA" sz="12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1300</a:t>
                      </a:r>
                      <a:endParaRPr lang="en-ZA" sz="12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2015-20</a:t>
                      </a:r>
                      <a:endParaRPr lang="en-ZA" sz="1200">
                        <a:effectLst/>
                        <a:latin typeface="Times New Roman" panose="02020603050405020304" pitchFamily="18" charset="0"/>
                        <a:ea typeface="Times New Roman" panose="02020603050405020304" pitchFamily="18" charset="0"/>
                      </a:endParaRPr>
                    </a:p>
                  </a:txBody>
                  <a:tcPr marL="57520" marR="57520" marT="0" marB="0"/>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2387357">
                <a:tc>
                  <a:txBody>
                    <a:bodyPr/>
                    <a:lstStyle/>
                    <a:p>
                      <a:pPr>
                        <a:spcAft>
                          <a:spcPts val="0"/>
                        </a:spcAft>
                      </a:pPr>
                      <a:r>
                        <a:rPr lang="en-ZA" sz="1200">
                          <a:effectLst/>
                        </a:rPr>
                        <a:t>Matimba</a:t>
                      </a:r>
                      <a:endParaRPr lang="en-ZA" sz="12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SO</a:t>
                      </a:r>
                      <a:r>
                        <a:rPr lang="en-ZA" sz="1200" baseline="-25000">
                          <a:effectLst/>
                        </a:rPr>
                        <a:t>2</a:t>
                      </a:r>
                      <a:endParaRPr lang="en-ZA" sz="12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3500</a:t>
                      </a:r>
                      <a:endParaRPr lang="en-ZA" sz="12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2020-25</a:t>
                      </a:r>
                      <a:endParaRPr lang="en-ZA" sz="12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None</a:t>
                      </a:r>
                      <a:endParaRPr lang="en-ZA" sz="12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N/A</a:t>
                      </a:r>
                      <a:endParaRPr lang="en-ZA" sz="1200">
                        <a:effectLst/>
                        <a:latin typeface="Times New Roman" panose="02020603050405020304" pitchFamily="18" charset="0"/>
                        <a:ea typeface="Times New Roman" panose="02020603050405020304" pitchFamily="18" charset="0"/>
                      </a:endParaRPr>
                    </a:p>
                  </a:txBody>
                  <a:tcPr marL="57520" marR="57520" marT="0" marB="0"/>
                </a:tc>
                <a:tc>
                  <a:txBody>
                    <a:bodyPr/>
                    <a:lstStyle/>
                    <a:p>
                      <a:pPr algn="just">
                        <a:spcAft>
                          <a:spcPts val="0"/>
                        </a:spcAft>
                      </a:pPr>
                      <a:r>
                        <a:rPr lang="en-ZA" sz="1200">
                          <a:effectLst/>
                        </a:rPr>
                        <a:t>No commitment was given by Eskom with respect to the postponement of compliance with the 2020 SO</a:t>
                      </a:r>
                      <a:r>
                        <a:rPr lang="en-ZA" sz="1200" baseline="-25000">
                          <a:effectLst/>
                        </a:rPr>
                        <a:t>2</a:t>
                      </a:r>
                      <a:r>
                        <a:rPr lang="en-ZA" sz="1200">
                          <a:effectLst/>
                        </a:rPr>
                        <a:t> limit. The postponement decision was however clear that the power station will be required to comply with the 500 mg/Nm</a:t>
                      </a:r>
                      <a:r>
                        <a:rPr lang="en-ZA" sz="1200" baseline="30000">
                          <a:effectLst/>
                        </a:rPr>
                        <a:t>3</a:t>
                      </a:r>
                      <a:r>
                        <a:rPr lang="en-ZA" sz="1200">
                          <a:effectLst/>
                        </a:rPr>
                        <a:t> limit from 01 April 2025.</a:t>
                      </a:r>
                      <a:endParaRPr lang="en-ZA" sz="1200">
                        <a:effectLst/>
                        <a:latin typeface="Times New Roman" panose="02020603050405020304" pitchFamily="18" charset="0"/>
                        <a:ea typeface="Times New Roman" panose="02020603050405020304" pitchFamily="18" charset="0"/>
                      </a:endParaRPr>
                    </a:p>
                  </a:txBody>
                  <a:tcPr marL="57520" marR="57520" marT="0" marB="0"/>
                </a:tc>
                <a:tc>
                  <a:txBody>
                    <a:bodyPr/>
                    <a:lstStyle/>
                    <a:p>
                      <a:pPr algn="just">
                        <a:spcAft>
                          <a:spcPts val="0"/>
                        </a:spcAft>
                      </a:pPr>
                      <a:r>
                        <a:rPr lang="en-ZA" sz="1200">
                          <a:effectLst/>
                        </a:rPr>
                        <a:t>PM emissions to be reduced through the installation of high frequency transformers, and the refurbishment of the electrostatic precipitators, SO3 plants and dust handling plants. No mention is made however on the plans to comply with the SO</a:t>
                      </a:r>
                      <a:r>
                        <a:rPr lang="en-ZA" sz="1200" baseline="-25000">
                          <a:effectLst/>
                        </a:rPr>
                        <a:t>2 </a:t>
                      </a:r>
                      <a:r>
                        <a:rPr lang="en-ZA" sz="1200">
                          <a:effectLst/>
                        </a:rPr>
                        <a:t>limit of 500 mg/Nm</a:t>
                      </a:r>
                      <a:r>
                        <a:rPr lang="en-ZA" sz="1200" baseline="30000">
                          <a:effectLst/>
                        </a:rPr>
                        <a:t>3</a:t>
                      </a:r>
                      <a:r>
                        <a:rPr lang="en-ZA" sz="1200">
                          <a:effectLst/>
                        </a:rPr>
                        <a:t> by 2025.</a:t>
                      </a:r>
                    </a:p>
                    <a:p>
                      <a:pPr algn="just">
                        <a:spcAft>
                          <a:spcPts val="0"/>
                        </a:spcAft>
                      </a:pPr>
                      <a:r>
                        <a:rPr lang="en-ZA" sz="1200">
                          <a:effectLst/>
                        </a:rPr>
                        <a:t> </a:t>
                      </a:r>
                      <a:endParaRPr lang="en-ZA" sz="1200">
                        <a:effectLst/>
                        <a:latin typeface="Times New Roman" panose="02020603050405020304" pitchFamily="18" charset="0"/>
                        <a:ea typeface="Times New Roman" panose="02020603050405020304" pitchFamily="18" charset="0"/>
                      </a:endParaRPr>
                    </a:p>
                  </a:txBody>
                  <a:tcPr marL="57520" marR="57520" marT="0" marB="0"/>
                </a:tc>
              </a:tr>
              <a:tr h="611826">
                <a:tc>
                  <a:txBody>
                    <a:bodyPr/>
                    <a:lstStyle/>
                    <a:p>
                      <a:pPr>
                        <a:spcAft>
                          <a:spcPts val="0"/>
                        </a:spcAft>
                      </a:pPr>
                      <a:r>
                        <a:rPr lang="en-ZA" sz="1200">
                          <a:effectLst/>
                        </a:rPr>
                        <a:t>Port Rex</a:t>
                      </a:r>
                      <a:endParaRPr lang="en-ZA" sz="12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NO</a:t>
                      </a:r>
                      <a:r>
                        <a:rPr lang="en-ZA" sz="1200" baseline="-25000">
                          <a:effectLst/>
                        </a:rPr>
                        <a:t>X</a:t>
                      </a:r>
                      <a:endParaRPr lang="en-ZA" sz="12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600</a:t>
                      </a:r>
                      <a:endParaRPr lang="en-ZA" sz="12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2020-25 </a:t>
                      </a:r>
                      <a:endParaRPr lang="en-ZA" sz="12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a:effectLst/>
                        </a:rPr>
                        <a:t>None</a:t>
                      </a:r>
                      <a:endParaRPr lang="en-ZA" sz="1200">
                        <a:effectLst/>
                        <a:latin typeface="Times New Roman" panose="02020603050405020304" pitchFamily="18" charset="0"/>
                        <a:ea typeface="Times New Roman" panose="02020603050405020304" pitchFamily="18" charset="0"/>
                      </a:endParaRPr>
                    </a:p>
                  </a:txBody>
                  <a:tcPr marL="57520" marR="57520" marT="0" marB="0"/>
                </a:tc>
                <a:tc>
                  <a:txBody>
                    <a:bodyPr/>
                    <a:lstStyle/>
                    <a:p>
                      <a:pPr>
                        <a:spcAft>
                          <a:spcPts val="0"/>
                        </a:spcAft>
                      </a:pPr>
                      <a:r>
                        <a:rPr lang="en-ZA" sz="1200" dirty="0">
                          <a:effectLst/>
                        </a:rPr>
                        <a:t>N/A</a:t>
                      </a:r>
                      <a:endParaRPr lang="en-ZA" sz="1200" dirty="0">
                        <a:effectLst/>
                        <a:latin typeface="Times New Roman" panose="02020603050405020304" pitchFamily="18" charset="0"/>
                        <a:ea typeface="Times New Roman" panose="02020603050405020304" pitchFamily="18" charset="0"/>
                      </a:endParaRPr>
                    </a:p>
                  </a:txBody>
                  <a:tcPr marL="57520" marR="57520" marT="0" marB="0"/>
                </a:tc>
                <a:tc>
                  <a:txBody>
                    <a:bodyPr/>
                    <a:lstStyle/>
                    <a:p>
                      <a:pPr algn="just">
                        <a:spcAft>
                          <a:spcPts val="0"/>
                        </a:spcAft>
                      </a:pPr>
                      <a:r>
                        <a:rPr lang="en-ZA" sz="1200">
                          <a:effectLst/>
                        </a:rPr>
                        <a:t>None as the facility is compliant with all the 2015 limits emission limits. </a:t>
                      </a:r>
                      <a:endParaRPr lang="en-ZA" sz="1200">
                        <a:effectLst/>
                        <a:latin typeface="Times New Roman" panose="02020603050405020304" pitchFamily="18" charset="0"/>
                        <a:ea typeface="Times New Roman" panose="02020603050405020304" pitchFamily="18" charset="0"/>
                      </a:endParaRPr>
                    </a:p>
                  </a:txBody>
                  <a:tcPr marL="57520" marR="57520" marT="0" marB="0"/>
                </a:tc>
                <a:tc>
                  <a:txBody>
                    <a:bodyPr/>
                    <a:lstStyle/>
                    <a:p>
                      <a:pPr algn="just">
                        <a:spcAft>
                          <a:spcPts val="0"/>
                        </a:spcAft>
                      </a:pPr>
                      <a:r>
                        <a:rPr lang="en-ZA" sz="1200" dirty="0">
                          <a:effectLst/>
                        </a:rPr>
                        <a:t>N/A</a:t>
                      </a:r>
                      <a:endParaRPr lang="en-ZA" sz="1200" dirty="0">
                        <a:effectLst/>
                        <a:latin typeface="Times New Roman" panose="02020603050405020304" pitchFamily="18" charset="0"/>
                        <a:ea typeface="Times New Roman" panose="02020603050405020304" pitchFamily="18" charset="0"/>
                      </a:endParaRPr>
                    </a:p>
                  </a:txBody>
                  <a:tcPr marL="57520" marR="57520" marT="0" marB="0"/>
                </a:tc>
              </a:tr>
            </a:tbl>
          </a:graphicData>
        </a:graphic>
      </p:graphicFrame>
    </p:spTree>
    <p:extLst>
      <p:ext uri="{BB962C8B-B14F-4D97-AF65-F5344CB8AC3E}">
        <p14:creationId xmlns:p14="http://schemas.microsoft.com/office/powerpoint/2010/main" xmlns="" val="34104091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4275" y="0"/>
            <a:ext cx="7765576" cy="655093"/>
          </a:xfrm>
        </p:spPr>
        <p:txBody>
          <a:bodyPr>
            <a:normAutofit/>
          </a:bodyPr>
          <a:lstStyle/>
          <a:p>
            <a:r>
              <a:rPr lang="en-ZA" sz="2800" b="1" dirty="0" smtClean="0">
                <a:solidFill>
                  <a:schemeClr val="bg1"/>
                </a:solidFill>
              </a:rPr>
              <a:t>SHELL</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844460024"/>
              </p:ext>
            </p:extLst>
          </p:nvPr>
        </p:nvGraphicFramePr>
        <p:xfrm>
          <a:off x="191068" y="750628"/>
          <a:ext cx="8952931" cy="5120640"/>
        </p:xfrm>
        <a:graphic>
          <a:graphicData uri="http://schemas.openxmlformats.org/drawingml/2006/table">
            <a:tbl>
              <a:tblPr firstRow="1" firstCol="1" bandRow="1">
                <a:tableStyleId>{5C22544A-7EE6-4342-B048-85BDC9FD1C3A}</a:tableStyleId>
              </a:tblPr>
              <a:tblGrid>
                <a:gridCol w="1072859"/>
                <a:gridCol w="1010282"/>
                <a:gridCol w="1001254"/>
                <a:gridCol w="1023582"/>
                <a:gridCol w="2988859"/>
                <a:gridCol w="1856095"/>
              </a:tblGrid>
              <a:tr h="454083">
                <a:tc>
                  <a:txBody>
                    <a:bodyPr/>
                    <a:lstStyle/>
                    <a:p>
                      <a:pPr algn="just"/>
                      <a:r>
                        <a:rPr lang="en-US" sz="1200" dirty="0">
                          <a:effectLst/>
                        </a:rPr>
                        <a:t>NAME OF FACILITY</a:t>
                      </a:r>
                      <a:endParaRPr lang="en-ZA" sz="1200" dirty="0">
                        <a:effectLst/>
                        <a:latin typeface="Times New Roman" panose="02020603050405020304" pitchFamily="18" charset="0"/>
                      </a:endParaRPr>
                    </a:p>
                  </a:txBody>
                  <a:tcPr marL="36305" marR="36305" marT="0" marB="0"/>
                </a:tc>
                <a:tc>
                  <a:txBody>
                    <a:bodyPr/>
                    <a:lstStyle/>
                    <a:p>
                      <a:pPr algn="just"/>
                      <a:r>
                        <a:rPr lang="en-US" sz="1200">
                          <a:effectLst/>
                        </a:rPr>
                        <a:t>Postponement period granted </a:t>
                      </a:r>
                      <a:endParaRPr lang="en-ZA" sz="1200">
                        <a:effectLst/>
                        <a:latin typeface="Times New Roman" panose="02020603050405020304" pitchFamily="18" charset="0"/>
                      </a:endParaRPr>
                    </a:p>
                  </a:txBody>
                  <a:tcPr marL="36305" marR="36305" marT="0" marB="0"/>
                </a:tc>
                <a:tc>
                  <a:txBody>
                    <a:bodyPr/>
                    <a:lstStyle/>
                    <a:p>
                      <a:pPr algn="l"/>
                      <a:r>
                        <a:rPr lang="en-US" sz="1200">
                          <a:effectLst/>
                        </a:rPr>
                        <a:t>LIMIT GRANTED wrt pollutant/s</a:t>
                      </a:r>
                      <a:endParaRPr lang="en-ZA" sz="1200">
                        <a:effectLst/>
                        <a:latin typeface="Times New Roman" panose="02020603050405020304" pitchFamily="18" charset="0"/>
                      </a:endParaRPr>
                    </a:p>
                  </a:txBody>
                  <a:tcPr marL="36305" marR="36305" marT="0" marB="0"/>
                </a:tc>
                <a:tc>
                  <a:txBody>
                    <a:bodyPr/>
                    <a:lstStyle/>
                    <a:p>
                      <a:pPr algn="just"/>
                      <a:r>
                        <a:rPr lang="en-US" sz="1200">
                          <a:effectLst/>
                        </a:rPr>
                        <a:t>ACTIVITY TO MEET COMPLIANCE AND TARGET DATE</a:t>
                      </a:r>
                      <a:endParaRPr lang="en-ZA" sz="1200">
                        <a:effectLst/>
                        <a:latin typeface="Times New Roman" panose="02020603050405020304" pitchFamily="18" charset="0"/>
                      </a:endParaRPr>
                    </a:p>
                  </a:txBody>
                  <a:tcPr marL="36305" marR="36305" marT="0" marB="0"/>
                </a:tc>
                <a:tc>
                  <a:txBody>
                    <a:bodyPr/>
                    <a:lstStyle/>
                    <a:p>
                      <a:pPr algn="just"/>
                      <a:r>
                        <a:rPr lang="en-US" sz="1200">
                          <a:effectLst/>
                        </a:rPr>
                        <a:t>PROGRESS</a:t>
                      </a:r>
                      <a:endParaRPr lang="en-ZA" sz="1200">
                        <a:effectLst/>
                        <a:latin typeface="Times New Roman" panose="02020603050405020304" pitchFamily="18" charset="0"/>
                      </a:endParaRPr>
                    </a:p>
                  </a:txBody>
                  <a:tcPr marL="36305" marR="36305" marT="0" marB="0"/>
                </a:tc>
                <a:tc>
                  <a:txBody>
                    <a:bodyPr/>
                    <a:lstStyle/>
                    <a:p>
                      <a:pPr algn="just"/>
                      <a:r>
                        <a:rPr lang="en-US" sz="1200">
                          <a:effectLst/>
                        </a:rPr>
                        <a:t>COMMENT</a:t>
                      </a:r>
                      <a:endParaRPr lang="en-ZA" sz="1200">
                        <a:effectLst/>
                        <a:latin typeface="Times New Roman" panose="02020603050405020304" pitchFamily="18" charset="0"/>
                      </a:endParaRPr>
                    </a:p>
                  </a:txBody>
                  <a:tcPr marL="36305" marR="36305" marT="0" marB="0"/>
                </a:tc>
              </a:tr>
              <a:tr h="3360211">
                <a:tc>
                  <a:txBody>
                    <a:bodyPr/>
                    <a:lstStyle/>
                    <a:p>
                      <a:pPr algn="just"/>
                      <a:r>
                        <a:rPr lang="en-US" sz="1200" dirty="0">
                          <a:effectLst/>
                        </a:rPr>
                        <a:t>Shell Port Elizabeth terminal</a:t>
                      </a:r>
                      <a:endParaRPr lang="en-ZA" sz="1200" dirty="0">
                        <a:effectLst/>
                        <a:latin typeface="Times New Roman" panose="02020603050405020304" pitchFamily="18" charset="0"/>
                      </a:endParaRPr>
                    </a:p>
                  </a:txBody>
                  <a:tcPr marL="36305" marR="36305" marT="0" marB="0"/>
                </a:tc>
                <a:tc>
                  <a:txBody>
                    <a:bodyPr/>
                    <a:lstStyle/>
                    <a:p>
                      <a:pPr algn="just"/>
                      <a:r>
                        <a:rPr lang="en-US" sz="1200" dirty="0">
                          <a:effectLst/>
                        </a:rPr>
                        <a:t>1 April 2015-31 March 2017</a:t>
                      </a:r>
                      <a:endParaRPr lang="en-ZA" sz="1200" dirty="0">
                        <a:effectLst/>
                        <a:latin typeface="Times New Roman" panose="02020603050405020304" pitchFamily="18" charset="0"/>
                      </a:endParaRPr>
                    </a:p>
                  </a:txBody>
                  <a:tcPr marL="36305" marR="36305" marT="0" marB="0"/>
                </a:tc>
                <a:tc>
                  <a:txBody>
                    <a:bodyPr/>
                    <a:lstStyle/>
                    <a:p>
                      <a:pPr algn="just"/>
                      <a:r>
                        <a:rPr lang="en-ZA" sz="1200">
                          <a:effectLst/>
                        </a:rPr>
                        <a:t>TVOCs:</a:t>
                      </a:r>
                    </a:p>
                    <a:p>
                      <a:pPr algn="just"/>
                      <a:r>
                        <a:rPr lang="en-ZA" sz="1200">
                          <a:effectLst/>
                        </a:rPr>
                        <a:t>150mg/Nm</a:t>
                      </a:r>
                      <a:r>
                        <a:rPr lang="en-ZA" sz="1200" baseline="30000">
                          <a:effectLst/>
                        </a:rPr>
                        <a:t>3</a:t>
                      </a:r>
                      <a:endParaRPr lang="en-ZA" sz="1200">
                        <a:effectLst/>
                      </a:endParaRPr>
                    </a:p>
                    <a:p>
                      <a:pPr algn="just"/>
                      <a:r>
                        <a:rPr lang="en-ZA" sz="1200">
                          <a:effectLst/>
                        </a:rPr>
                        <a:t>40000mg/Nm</a:t>
                      </a:r>
                      <a:r>
                        <a:rPr lang="en-ZA" sz="1200" baseline="30000">
                          <a:effectLst/>
                        </a:rPr>
                        <a:t>3</a:t>
                      </a:r>
                      <a:r>
                        <a:rPr lang="en-US" sz="1200">
                          <a:effectLst/>
                        </a:rPr>
                        <a:t>   </a:t>
                      </a:r>
                      <a:endParaRPr lang="en-ZA" sz="1200">
                        <a:effectLst/>
                      </a:endParaRPr>
                    </a:p>
                    <a:p>
                      <a:pPr algn="just"/>
                      <a:r>
                        <a:rPr lang="en-US" sz="1200">
                          <a:effectLst/>
                        </a:rPr>
                        <a:t> </a:t>
                      </a:r>
                      <a:endParaRPr lang="en-ZA" sz="1200">
                        <a:effectLst/>
                        <a:latin typeface="Times New Roman" panose="02020603050405020304" pitchFamily="18" charset="0"/>
                      </a:endParaRPr>
                    </a:p>
                  </a:txBody>
                  <a:tcPr marL="36305" marR="36305" marT="0" marB="0"/>
                </a:tc>
                <a:tc>
                  <a:txBody>
                    <a:bodyPr/>
                    <a:lstStyle/>
                    <a:p>
                      <a:pPr algn="just"/>
                      <a:r>
                        <a:rPr lang="en-US" sz="1200">
                          <a:effectLst/>
                        </a:rPr>
                        <a:t>Retrofit- VRU</a:t>
                      </a:r>
                      <a:endParaRPr lang="en-ZA" sz="1200">
                        <a:effectLst/>
                        <a:latin typeface="Times New Roman" panose="02020603050405020304" pitchFamily="18" charset="0"/>
                      </a:endParaRPr>
                    </a:p>
                  </a:txBody>
                  <a:tcPr marL="36305" marR="36305" marT="0" marB="0"/>
                </a:tc>
                <a:tc>
                  <a:txBody>
                    <a:bodyPr/>
                    <a:lstStyle/>
                    <a:p>
                      <a:pPr marL="342900" lvl="0" indent="-342900" algn="just">
                        <a:spcAft>
                          <a:spcPts val="0"/>
                        </a:spcAft>
                        <a:buFont typeface="Symbol" panose="05050102010706020507" pitchFamily="18" charset="2"/>
                        <a:buChar char=""/>
                      </a:pPr>
                      <a:r>
                        <a:rPr lang="en-ZA" sz="1200">
                          <a:effectLst/>
                        </a:rPr>
                        <a:t>The motivation for the postponement was that the site will be decommissioned and relocated to the new site by end of 2017, hence the postponement was granted till 2017. There has been new developments communicated by the TNPA that the lifetime at PE has been extended to 2019 as the new site (Coega IDZ) is not yet ready.</a:t>
                      </a:r>
                    </a:p>
                    <a:p>
                      <a:pPr marL="342900" lvl="0" indent="-342900" algn="just">
                        <a:spcAft>
                          <a:spcPts val="0"/>
                        </a:spcAft>
                        <a:buFont typeface="Symbol" panose="05050102010706020507" pitchFamily="18" charset="2"/>
                        <a:buChar char=""/>
                      </a:pPr>
                      <a:r>
                        <a:rPr lang="en-ZA" sz="1200">
                          <a:effectLst/>
                        </a:rPr>
                        <a:t>Shell has applied for a new postponement until 2019 when the facility will be moved to the new terminal that will be equipped with a state-of-the-art Vapour Recovery Unit (VRU).</a:t>
                      </a:r>
                    </a:p>
                    <a:p>
                      <a:pPr marL="342900" lvl="0" indent="-342900" algn="just">
                        <a:spcAft>
                          <a:spcPts val="0"/>
                        </a:spcAft>
                        <a:buFont typeface="Symbol" panose="05050102010706020507" pitchFamily="18" charset="2"/>
                        <a:buChar char=""/>
                      </a:pPr>
                      <a:r>
                        <a:rPr lang="en-ZA" sz="1200">
                          <a:effectLst/>
                        </a:rPr>
                        <a:t>The application has gone through the final review process with concurrence meeting held on 30 January 2017. Supporting documents which was required at the meeting was received 1 February 2017 and the NAQO’s decision will be made based on the review of the documents.</a:t>
                      </a:r>
                    </a:p>
                    <a:p>
                      <a:pPr algn="just"/>
                      <a:r>
                        <a:rPr lang="en-US" sz="1200">
                          <a:effectLst/>
                        </a:rPr>
                        <a:t> </a:t>
                      </a:r>
                      <a:endParaRPr lang="en-ZA" sz="1200">
                        <a:effectLst/>
                        <a:latin typeface="Times New Roman" panose="02020603050405020304" pitchFamily="18" charset="0"/>
                      </a:endParaRPr>
                    </a:p>
                  </a:txBody>
                  <a:tcPr marL="36305" marR="36305" marT="0" marB="0"/>
                </a:tc>
                <a:tc>
                  <a:txBody>
                    <a:bodyPr/>
                    <a:lstStyle/>
                    <a:p>
                      <a:pPr algn="just"/>
                      <a:r>
                        <a:rPr lang="en-US" sz="1200" dirty="0">
                          <a:effectLst/>
                        </a:rPr>
                        <a:t>There is delay in the installation of the VRU due to the relocation of the tank farm by TNPA that has been shifted three times. </a:t>
                      </a:r>
                      <a:endParaRPr lang="en-ZA" sz="1200" dirty="0">
                        <a:effectLst/>
                        <a:latin typeface="Times New Roman" panose="02020603050405020304" pitchFamily="18" charset="0"/>
                      </a:endParaRPr>
                    </a:p>
                  </a:txBody>
                  <a:tcPr marL="36305" marR="36305" marT="0" marB="0"/>
                </a:tc>
              </a:tr>
            </a:tbl>
          </a:graphicData>
        </a:graphic>
      </p:graphicFrame>
    </p:spTree>
    <p:extLst>
      <p:ext uri="{BB962C8B-B14F-4D97-AF65-F5344CB8AC3E}">
        <p14:creationId xmlns:p14="http://schemas.microsoft.com/office/powerpoint/2010/main" xmlns="" val="14241278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7104" y="-304800"/>
            <a:ext cx="7799696" cy="1143000"/>
          </a:xfrm>
        </p:spPr>
        <p:txBody>
          <a:bodyPr>
            <a:normAutofit/>
          </a:bodyPr>
          <a:lstStyle/>
          <a:p>
            <a:r>
              <a:rPr lang="en-ZA" sz="2800" b="1" dirty="0" smtClean="0">
                <a:solidFill>
                  <a:schemeClr val="bg1"/>
                </a:solidFill>
              </a:rPr>
              <a:t>Applications Received</a:t>
            </a:r>
            <a:endParaRPr lang="en-ZA" sz="2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957401592"/>
              </p:ext>
            </p:extLst>
          </p:nvPr>
        </p:nvGraphicFramePr>
        <p:xfrm>
          <a:off x="166195" y="770019"/>
          <a:ext cx="8820148" cy="4046427"/>
        </p:xfrm>
        <a:graphic>
          <a:graphicData uri="http://schemas.openxmlformats.org/drawingml/2006/table">
            <a:tbl>
              <a:tblPr>
                <a:tableStyleId>{3C2FFA5D-87B4-456A-9821-1D502468CF0F}</a:tableStyleId>
              </a:tblPr>
              <a:tblGrid>
                <a:gridCol w="2391487"/>
                <a:gridCol w="1662346"/>
                <a:gridCol w="1947451"/>
                <a:gridCol w="1107997"/>
                <a:gridCol w="1710867"/>
              </a:tblGrid>
              <a:tr h="143051">
                <a:tc>
                  <a:txBody>
                    <a:bodyPr/>
                    <a:lstStyle/>
                    <a:p>
                      <a:pPr algn="just">
                        <a:lnSpc>
                          <a:spcPct val="150000"/>
                        </a:lnSpc>
                      </a:pPr>
                      <a:r>
                        <a:rPr lang="en-GB" sz="1600" b="1" dirty="0">
                          <a:effectLst/>
                        </a:rPr>
                        <a:t>Facility</a:t>
                      </a:r>
                      <a:endParaRPr lang="en-ZA" sz="1600" b="1" dirty="0">
                        <a:effectLst/>
                        <a:latin typeface="+mn-lt"/>
                      </a:endParaRPr>
                    </a:p>
                  </a:txBody>
                  <a:tcPr marL="17600" marR="17600" marT="2563" marB="0"/>
                </a:tc>
                <a:tc>
                  <a:txBody>
                    <a:bodyPr/>
                    <a:lstStyle/>
                    <a:p>
                      <a:pPr algn="just">
                        <a:lnSpc>
                          <a:spcPct val="150000"/>
                        </a:lnSpc>
                      </a:pPr>
                      <a:r>
                        <a:rPr lang="en-GB" sz="1600" b="1">
                          <a:effectLst/>
                        </a:rPr>
                        <a:t>Province</a:t>
                      </a:r>
                      <a:endParaRPr lang="en-ZA" sz="1600" b="1">
                        <a:effectLst/>
                        <a:latin typeface="+mn-lt"/>
                      </a:endParaRPr>
                    </a:p>
                  </a:txBody>
                  <a:tcPr marL="17600" marR="17600" marT="2563" marB="0"/>
                </a:tc>
                <a:tc>
                  <a:txBody>
                    <a:bodyPr/>
                    <a:lstStyle/>
                    <a:p>
                      <a:pPr algn="just">
                        <a:lnSpc>
                          <a:spcPct val="150000"/>
                        </a:lnSpc>
                      </a:pPr>
                      <a:r>
                        <a:rPr lang="en-US" sz="1600" b="1">
                          <a:effectLst/>
                        </a:rPr>
                        <a:t>Licencing Authority</a:t>
                      </a:r>
                      <a:endParaRPr lang="en-ZA" sz="1600" b="1">
                        <a:effectLst/>
                        <a:latin typeface="+mn-lt"/>
                      </a:endParaRPr>
                    </a:p>
                  </a:txBody>
                  <a:tcPr marL="17600" marR="17600" marT="2563" marB="0"/>
                </a:tc>
                <a:tc>
                  <a:txBody>
                    <a:bodyPr/>
                    <a:lstStyle/>
                    <a:p>
                      <a:pPr algn="just">
                        <a:lnSpc>
                          <a:spcPct val="150000"/>
                        </a:lnSpc>
                      </a:pPr>
                      <a:r>
                        <a:rPr lang="en-US" sz="1600" b="1">
                          <a:effectLst/>
                        </a:rPr>
                        <a:t>Priority Area</a:t>
                      </a:r>
                      <a:endParaRPr lang="en-ZA" sz="1600" b="1">
                        <a:effectLst/>
                        <a:latin typeface="+mn-lt"/>
                      </a:endParaRPr>
                    </a:p>
                  </a:txBody>
                  <a:tcPr marL="17600" marR="17600" marT="2563" marB="0"/>
                </a:tc>
                <a:tc>
                  <a:txBody>
                    <a:bodyPr/>
                    <a:lstStyle/>
                    <a:p>
                      <a:pPr algn="just">
                        <a:lnSpc>
                          <a:spcPct val="150000"/>
                        </a:lnSpc>
                      </a:pPr>
                      <a:r>
                        <a:rPr lang="en-GB" sz="1600" b="1" dirty="0">
                          <a:effectLst/>
                        </a:rPr>
                        <a:t>Date application received</a:t>
                      </a:r>
                      <a:endParaRPr lang="en-ZA" sz="1600" b="1" dirty="0">
                        <a:effectLst/>
                        <a:latin typeface="+mn-lt"/>
                      </a:endParaRPr>
                    </a:p>
                  </a:txBody>
                  <a:tcPr marL="17600" marR="17600" marT="2563" marB="0"/>
                </a:tc>
              </a:tr>
              <a:tr h="73514">
                <a:tc>
                  <a:txBody>
                    <a:bodyPr/>
                    <a:lstStyle/>
                    <a:p>
                      <a:pPr algn="just">
                        <a:lnSpc>
                          <a:spcPct val="150000"/>
                        </a:lnSpc>
                      </a:pPr>
                      <a:r>
                        <a:rPr lang="en-GB" sz="1600" dirty="0" err="1" smtClean="0">
                          <a:effectLst/>
                        </a:rPr>
                        <a:t>Natref</a:t>
                      </a:r>
                      <a:endParaRPr lang="en-ZA" sz="1600" dirty="0">
                        <a:effectLst/>
                        <a:latin typeface="+mn-lt"/>
                      </a:endParaRPr>
                    </a:p>
                  </a:txBody>
                  <a:tcPr marL="14695" marR="14695" marT="2563" marB="0"/>
                </a:tc>
                <a:tc>
                  <a:txBody>
                    <a:bodyPr/>
                    <a:lstStyle/>
                    <a:p>
                      <a:pPr algn="just">
                        <a:lnSpc>
                          <a:spcPct val="150000"/>
                        </a:lnSpc>
                      </a:pPr>
                      <a:r>
                        <a:rPr lang="en-GB" sz="1600" dirty="0">
                          <a:effectLst/>
                        </a:rPr>
                        <a:t>Free State</a:t>
                      </a:r>
                      <a:endParaRPr lang="en-ZA" sz="1600" dirty="0">
                        <a:effectLst/>
                        <a:latin typeface="+mn-lt"/>
                      </a:endParaRPr>
                    </a:p>
                  </a:txBody>
                  <a:tcPr marL="14695" marR="14695" marT="2563" marB="0"/>
                </a:tc>
                <a:tc>
                  <a:txBody>
                    <a:bodyPr/>
                    <a:lstStyle/>
                    <a:p>
                      <a:pPr algn="just">
                        <a:lnSpc>
                          <a:spcPct val="150000"/>
                        </a:lnSpc>
                      </a:pPr>
                      <a:r>
                        <a:rPr lang="en-GB" sz="1600">
                          <a:effectLst/>
                        </a:rPr>
                        <a:t>Fezile Dabi DM</a:t>
                      </a:r>
                      <a:endParaRPr lang="en-ZA" sz="1600">
                        <a:effectLst/>
                        <a:latin typeface="+mn-lt"/>
                      </a:endParaRPr>
                    </a:p>
                  </a:txBody>
                  <a:tcPr marL="14695" marR="14695" marT="2563" marB="0"/>
                </a:tc>
                <a:tc>
                  <a:txBody>
                    <a:bodyPr/>
                    <a:lstStyle/>
                    <a:p>
                      <a:pPr algn="just">
                        <a:lnSpc>
                          <a:spcPct val="150000"/>
                        </a:lnSpc>
                      </a:pPr>
                      <a:r>
                        <a:rPr lang="en-GB" sz="1600">
                          <a:effectLst/>
                        </a:rPr>
                        <a:t>VTPA</a:t>
                      </a:r>
                      <a:endParaRPr lang="en-ZA" sz="1600">
                        <a:effectLst/>
                        <a:latin typeface="+mn-lt"/>
                      </a:endParaRPr>
                    </a:p>
                  </a:txBody>
                  <a:tcPr marL="14695" marR="14695" marT="2563" marB="0"/>
                </a:tc>
                <a:tc>
                  <a:txBody>
                    <a:bodyPr/>
                    <a:lstStyle/>
                    <a:p>
                      <a:pPr algn="just">
                        <a:lnSpc>
                          <a:spcPct val="150000"/>
                        </a:lnSpc>
                      </a:pPr>
                      <a:r>
                        <a:rPr lang="en-GB" sz="1600">
                          <a:effectLst/>
                        </a:rPr>
                        <a:t>28-Mar-14</a:t>
                      </a:r>
                      <a:endParaRPr lang="en-ZA" sz="1600">
                        <a:effectLst/>
                        <a:latin typeface="+mn-lt"/>
                      </a:endParaRPr>
                    </a:p>
                  </a:txBody>
                  <a:tcPr marL="14695" marR="14695" marT="2563" marB="0"/>
                </a:tc>
              </a:tr>
              <a:tr h="73514">
                <a:tc>
                  <a:txBody>
                    <a:bodyPr/>
                    <a:lstStyle/>
                    <a:p>
                      <a:pPr algn="just">
                        <a:lnSpc>
                          <a:spcPct val="150000"/>
                        </a:lnSpc>
                      </a:pPr>
                      <a:r>
                        <a:rPr lang="en-GB" sz="1600" dirty="0">
                          <a:effectLst/>
                        </a:rPr>
                        <a:t>SHELL: Polokwane Facility</a:t>
                      </a:r>
                      <a:endParaRPr lang="en-ZA" sz="1600" dirty="0">
                        <a:effectLst/>
                        <a:latin typeface="+mn-lt"/>
                      </a:endParaRPr>
                    </a:p>
                  </a:txBody>
                  <a:tcPr marL="14695" marR="14695" marT="2563" marB="0"/>
                </a:tc>
                <a:tc>
                  <a:txBody>
                    <a:bodyPr/>
                    <a:lstStyle/>
                    <a:p>
                      <a:pPr algn="just">
                        <a:lnSpc>
                          <a:spcPct val="150000"/>
                        </a:lnSpc>
                      </a:pPr>
                      <a:r>
                        <a:rPr lang="en-GB" sz="1600">
                          <a:effectLst/>
                        </a:rPr>
                        <a:t>Limpopo</a:t>
                      </a:r>
                      <a:endParaRPr lang="en-ZA" sz="1600">
                        <a:effectLst/>
                        <a:latin typeface="+mn-lt"/>
                      </a:endParaRPr>
                    </a:p>
                  </a:txBody>
                  <a:tcPr marL="14695" marR="14695" marT="2563" marB="0"/>
                </a:tc>
                <a:tc>
                  <a:txBody>
                    <a:bodyPr/>
                    <a:lstStyle/>
                    <a:p>
                      <a:pPr algn="just">
                        <a:lnSpc>
                          <a:spcPct val="150000"/>
                        </a:lnSpc>
                      </a:pPr>
                      <a:r>
                        <a:rPr lang="en-GB" sz="1600">
                          <a:effectLst/>
                        </a:rPr>
                        <a:t>Capricorn DM</a:t>
                      </a:r>
                      <a:endParaRPr lang="en-ZA" sz="1600">
                        <a:effectLst/>
                        <a:latin typeface="+mn-lt"/>
                      </a:endParaRPr>
                    </a:p>
                  </a:txBody>
                  <a:tcPr marL="14695" marR="14695" marT="2563" marB="0"/>
                </a:tc>
                <a:tc>
                  <a:txBody>
                    <a:bodyPr/>
                    <a:lstStyle/>
                    <a:p>
                      <a:pPr algn="just">
                        <a:lnSpc>
                          <a:spcPct val="150000"/>
                        </a:lnSpc>
                      </a:pPr>
                      <a:r>
                        <a:rPr lang="en-GB" sz="1600">
                          <a:effectLst/>
                        </a:rPr>
                        <a:t>None</a:t>
                      </a:r>
                      <a:endParaRPr lang="en-ZA" sz="1600">
                        <a:effectLst/>
                        <a:latin typeface="+mn-lt"/>
                      </a:endParaRPr>
                    </a:p>
                  </a:txBody>
                  <a:tcPr marL="14695" marR="14695" marT="2563" marB="0"/>
                </a:tc>
                <a:tc>
                  <a:txBody>
                    <a:bodyPr/>
                    <a:lstStyle/>
                    <a:p>
                      <a:pPr algn="just">
                        <a:lnSpc>
                          <a:spcPct val="150000"/>
                        </a:lnSpc>
                      </a:pPr>
                      <a:r>
                        <a:rPr lang="en-GB" sz="1600">
                          <a:effectLst/>
                        </a:rPr>
                        <a:t>31-Mar-14</a:t>
                      </a:r>
                      <a:endParaRPr lang="en-ZA" sz="1600">
                        <a:effectLst/>
                        <a:latin typeface="+mn-lt"/>
                      </a:endParaRPr>
                    </a:p>
                  </a:txBody>
                  <a:tcPr marL="14695" marR="14695" marT="2563" marB="0"/>
                </a:tc>
              </a:tr>
              <a:tr h="73514">
                <a:tc>
                  <a:txBody>
                    <a:bodyPr/>
                    <a:lstStyle/>
                    <a:p>
                      <a:pPr algn="just">
                        <a:lnSpc>
                          <a:spcPct val="150000"/>
                        </a:lnSpc>
                      </a:pPr>
                      <a:r>
                        <a:rPr lang="en-GB" sz="1600" dirty="0">
                          <a:effectLst/>
                        </a:rPr>
                        <a:t>SHELL: Port Elizabeth Facility</a:t>
                      </a:r>
                      <a:endParaRPr lang="en-ZA" sz="1600" dirty="0">
                        <a:effectLst/>
                        <a:latin typeface="+mn-lt"/>
                      </a:endParaRPr>
                    </a:p>
                  </a:txBody>
                  <a:tcPr marL="14695" marR="14695" marT="2563" marB="0"/>
                </a:tc>
                <a:tc>
                  <a:txBody>
                    <a:bodyPr/>
                    <a:lstStyle/>
                    <a:p>
                      <a:pPr algn="just">
                        <a:lnSpc>
                          <a:spcPct val="150000"/>
                        </a:lnSpc>
                      </a:pPr>
                      <a:r>
                        <a:rPr lang="en-GB" sz="1600">
                          <a:effectLst/>
                        </a:rPr>
                        <a:t>Eastern Cape</a:t>
                      </a:r>
                      <a:endParaRPr lang="en-ZA" sz="1600">
                        <a:effectLst/>
                        <a:latin typeface="+mn-lt"/>
                      </a:endParaRPr>
                    </a:p>
                  </a:txBody>
                  <a:tcPr marL="14695" marR="14695" marT="2563" marB="0"/>
                </a:tc>
                <a:tc>
                  <a:txBody>
                    <a:bodyPr/>
                    <a:lstStyle/>
                    <a:p>
                      <a:pPr algn="just">
                        <a:lnSpc>
                          <a:spcPct val="150000"/>
                        </a:lnSpc>
                      </a:pPr>
                      <a:r>
                        <a:rPr lang="en-GB" sz="1600">
                          <a:effectLst/>
                        </a:rPr>
                        <a:t>Nelson Mandela Metro</a:t>
                      </a:r>
                      <a:endParaRPr lang="en-ZA" sz="1600">
                        <a:effectLst/>
                        <a:latin typeface="+mn-lt"/>
                      </a:endParaRPr>
                    </a:p>
                  </a:txBody>
                  <a:tcPr marL="14695" marR="14695" marT="2563" marB="0"/>
                </a:tc>
                <a:tc>
                  <a:txBody>
                    <a:bodyPr/>
                    <a:lstStyle/>
                    <a:p>
                      <a:pPr algn="just">
                        <a:lnSpc>
                          <a:spcPct val="150000"/>
                        </a:lnSpc>
                      </a:pPr>
                      <a:r>
                        <a:rPr lang="en-GB" sz="1600">
                          <a:effectLst/>
                        </a:rPr>
                        <a:t>None</a:t>
                      </a:r>
                      <a:endParaRPr lang="en-ZA" sz="1600">
                        <a:effectLst/>
                        <a:latin typeface="+mn-lt"/>
                      </a:endParaRPr>
                    </a:p>
                  </a:txBody>
                  <a:tcPr marL="14695" marR="14695" marT="2563" marB="0"/>
                </a:tc>
                <a:tc>
                  <a:txBody>
                    <a:bodyPr/>
                    <a:lstStyle/>
                    <a:p>
                      <a:pPr algn="just">
                        <a:lnSpc>
                          <a:spcPct val="150000"/>
                        </a:lnSpc>
                      </a:pPr>
                      <a:r>
                        <a:rPr lang="en-GB" sz="1600">
                          <a:effectLst/>
                        </a:rPr>
                        <a:t>31-Mar-14</a:t>
                      </a:r>
                      <a:endParaRPr lang="en-ZA" sz="1600">
                        <a:effectLst/>
                        <a:latin typeface="+mn-lt"/>
                      </a:endParaRPr>
                    </a:p>
                  </a:txBody>
                  <a:tcPr marL="14695" marR="14695" marT="2563" marB="0"/>
                </a:tc>
              </a:tr>
              <a:tr h="73514">
                <a:tc>
                  <a:txBody>
                    <a:bodyPr/>
                    <a:lstStyle/>
                    <a:p>
                      <a:pPr algn="just">
                        <a:lnSpc>
                          <a:spcPct val="150000"/>
                        </a:lnSpc>
                      </a:pPr>
                      <a:r>
                        <a:rPr lang="en-GB" sz="1600" dirty="0" err="1">
                          <a:effectLst/>
                        </a:rPr>
                        <a:t>SHELL:Ladysmith</a:t>
                      </a:r>
                      <a:r>
                        <a:rPr lang="en-GB" sz="1600" dirty="0">
                          <a:effectLst/>
                        </a:rPr>
                        <a:t> Facility</a:t>
                      </a:r>
                      <a:endParaRPr lang="en-ZA" sz="1600" dirty="0">
                        <a:effectLst/>
                        <a:latin typeface="+mn-lt"/>
                      </a:endParaRPr>
                    </a:p>
                  </a:txBody>
                  <a:tcPr marL="14695" marR="14695" marT="2563" marB="0"/>
                </a:tc>
                <a:tc>
                  <a:txBody>
                    <a:bodyPr/>
                    <a:lstStyle/>
                    <a:p>
                      <a:pPr algn="just">
                        <a:lnSpc>
                          <a:spcPct val="150000"/>
                        </a:lnSpc>
                      </a:pPr>
                      <a:r>
                        <a:rPr lang="en-GB" sz="1600">
                          <a:effectLst/>
                        </a:rPr>
                        <a:t>Kwazulu-Natal</a:t>
                      </a:r>
                      <a:endParaRPr lang="en-ZA" sz="1600">
                        <a:effectLst/>
                        <a:latin typeface="+mn-lt"/>
                      </a:endParaRPr>
                    </a:p>
                  </a:txBody>
                  <a:tcPr marL="14695" marR="14695" marT="2563" marB="0"/>
                </a:tc>
                <a:tc>
                  <a:txBody>
                    <a:bodyPr/>
                    <a:lstStyle/>
                    <a:p>
                      <a:pPr algn="just">
                        <a:lnSpc>
                          <a:spcPct val="150000"/>
                        </a:lnSpc>
                      </a:pPr>
                      <a:r>
                        <a:rPr lang="en-GB" sz="1600">
                          <a:effectLst/>
                        </a:rPr>
                        <a:t>Uthukela DM</a:t>
                      </a:r>
                      <a:endParaRPr lang="en-ZA" sz="1600">
                        <a:effectLst/>
                        <a:latin typeface="+mn-lt"/>
                      </a:endParaRPr>
                    </a:p>
                  </a:txBody>
                  <a:tcPr marL="14695" marR="14695" marT="2563" marB="0"/>
                </a:tc>
                <a:tc>
                  <a:txBody>
                    <a:bodyPr/>
                    <a:lstStyle/>
                    <a:p>
                      <a:pPr algn="just">
                        <a:lnSpc>
                          <a:spcPct val="150000"/>
                        </a:lnSpc>
                      </a:pPr>
                      <a:r>
                        <a:rPr lang="en-GB" sz="1600">
                          <a:effectLst/>
                        </a:rPr>
                        <a:t>None</a:t>
                      </a:r>
                      <a:endParaRPr lang="en-ZA" sz="1600">
                        <a:effectLst/>
                        <a:latin typeface="+mn-lt"/>
                      </a:endParaRPr>
                    </a:p>
                  </a:txBody>
                  <a:tcPr marL="14695" marR="14695" marT="2563" marB="0"/>
                </a:tc>
                <a:tc>
                  <a:txBody>
                    <a:bodyPr/>
                    <a:lstStyle/>
                    <a:p>
                      <a:pPr algn="just">
                        <a:lnSpc>
                          <a:spcPct val="150000"/>
                        </a:lnSpc>
                      </a:pPr>
                      <a:r>
                        <a:rPr lang="en-GB" sz="1600">
                          <a:effectLst/>
                        </a:rPr>
                        <a:t>31-Mar-14</a:t>
                      </a:r>
                      <a:endParaRPr lang="en-ZA" sz="1600">
                        <a:effectLst/>
                        <a:latin typeface="+mn-lt"/>
                      </a:endParaRPr>
                    </a:p>
                  </a:txBody>
                  <a:tcPr marL="14695" marR="14695" marT="2563" marB="0"/>
                </a:tc>
              </a:tr>
              <a:tr h="73514">
                <a:tc>
                  <a:txBody>
                    <a:bodyPr/>
                    <a:lstStyle/>
                    <a:p>
                      <a:pPr algn="just">
                        <a:lnSpc>
                          <a:spcPct val="150000"/>
                        </a:lnSpc>
                      </a:pPr>
                      <a:r>
                        <a:rPr lang="en-GB" sz="1600" dirty="0">
                          <a:effectLst/>
                        </a:rPr>
                        <a:t>SHELL: Kimberly Facility</a:t>
                      </a:r>
                      <a:endParaRPr lang="en-ZA" sz="1600" dirty="0">
                        <a:effectLst/>
                        <a:latin typeface="+mn-lt"/>
                      </a:endParaRPr>
                    </a:p>
                  </a:txBody>
                  <a:tcPr marL="14695" marR="14695" marT="2563" marB="0"/>
                </a:tc>
                <a:tc>
                  <a:txBody>
                    <a:bodyPr/>
                    <a:lstStyle/>
                    <a:p>
                      <a:pPr algn="just">
                        <a:lnSpc>
                          <a:spcPct val="150000"/>
                        </a:lnSpc>
                      </a:pPr>
                      <a:r>
                        <a:rPr lang="en-GB" sz="1600">
                          <a:effectLst/>
                        </a:rPr>
                        <a:t>Northern Cape</a:t>
                      </a:r>
                      <a:endParaRPr lang="en-ZA" sz="1600">
                        <a:effectLst/>
                        <a:latin typeface="+mn-lt"/>
                      </a:endParaRPr>
                    </a:p>
                  </a:txBody>
                  <a:tcPr marL="14695" marR="14695" marT="2563" marB="0"/>
                </a:tc>
                <a:tc>
                  <a:txBody>
                    <a:bodyPr/>
                    <a:lstStyle/>
                    <a:p>
                      <a:pPr algn="just">
                        <a:lnSpc>
                          <a:spcPct val="150000"/>
                        </a:lnSpc>
                      </a:pPr>
                      <a:r>
                        <a:rPr lang="en-GB" sz="1600">
                          <a:effectLst/>
                        </a:rPr>
                        <a:t>Francis Baard DM</a:t>
                      </a:r>
                      <a:endParaRPr lang="en-ZA" sz="1600">
                        <a:effectLst/>
                        <a:latin typeface="+mn-lt"/>
                      </a:endParaRPr>
                    </a:p>
                  </a:txBody>
                  <a:tcPr marL="14695" marR="14695" marT="2563" marB="0"/>
                </a:tc>
                <a:tc>
                  <a:txBody>
                    <a:bodyPr/>
                    <a:lstStyle/>
                    <a:p>
                      <a:pPr algn="just">
                        <a:lnSpc>
                          <a:spcPct val="150000"/>
                        </a:lnSpc>
                      </a:pPr>
                      <a:r>
                        <a:rPr lang="en-GB" sz="1600">
                          <a:effectLst/>
                        </a:rPr>
                        <a:t>None</a:t>
                      </a:r>
                      <a:endParaRPr lang="en-ZA" sz="1600">
                        <a:effectLst/>
                        <a:latin typeface="+mn-lt"/>
                      </a:endParaRPr>
                    </a:p>
                  </a:txBody>
                  <a:tcPr marL="14695" marR="14695" marT="2563" marB="0"/>
                </a:tc>
                <a:tc>
                  <a:txBody>
                    <a:bodyPr/>
                    <a:lstStyle/>
                    <a:p>
                      <a:pPr algn="just">
                        <a:lnSpc>
                          <a:spcPct val="150000"/>
                        </a:lnSpc>
                      </a:pPr>
                      <a:r>
                        <a:rPr lang="en-GB" sz="1600">
                          <a:effectLst/>
                        </a:rPr>
                        <a:t>31-Mar-14</a:t>
                      </a:r>
                      <a:endParaRPr lang="en-ZA" sz="1600">
                        <a:effectLst/>
                        <a:latin typeface="+mn-lt"/>
                      </a:endParaRPr>
                    </a:p>
                  </a:txBody>
                  <a:tcPr marL="14695" marR="14695" marT="2563" marB="0"/>
                </a:tc>
              </a:tr>
              <a:tr h="73514">
                <a:tc>
                  <a:txBody>
                    <a:bodyPr/>
                    <a:lstStyle/>
                    <a:p>
                      <a:pPr algn="just">
                        <a:lnSpc>
                          <a:spcPct val="150000"/>
                        </a:lnSpc>
                      </a:pPr>
                      <a:r>
                        <a:rPr lang="en-GB" sz="1600" dirty="0" err="1">
                          <a:effectLst/>
                        </a:rPr>
                        <a:t>TOTAL:Polokwane</a:t>
                      </a:r>
                      <a:r>
                        <a:rPr lang="en-GB" sz="1600" dirty="0">
                          <a:effectLst/>
                        </a:rPr>
                        <a:t> Facility</a:t>
                      </a:r>
                      <a:endParaRPr lang="en-ZA" sz="1600" dirty="0">
                        <a:effectLst/>
                        <a:latin typeface="+mn-lt"/>
                      </a:endParaRPr>
                    </a:p>
                  </a:txBody>
                  <a:tcPr marL="14695" marR="14695" marT="2563" marB="0"/>
                </a:tc>
                <a:tc>
                  <a:txBody>
                    <a:bodyPr/>
                    <a:lstStyle/>
                    <a:p>
                      <a:pPr algn="just">
                        <a:lnSpc>
                          <a:spcPct val="150000"/>
                        </a:lnSpc>
                      </a:pPr>
                      <a:r>
                        <a:rPr lang="en-GB" sz="1600">
                          <a:effectLst/>
                        </a:rPr>
                        <a:t>Limpopo</a:t>
                      </a:r>
                      <a:endParaRPr lang="en-ZA" sz="1600">
                        <a:effectLst/>
                        <a:latin typeface="+mn-lt"/>
                      </a:endParaRPr>
                    </a:p>
                  </a:txBody>
                  <a:tcPr marL="14695" marR="14695" marT="2563" marB="0" anchor="b"/>
                </a:tc>
                <a:tc>
                  <a:txBody>
                    <a:bodyPr/>
                    <a:lstStyle/>
                    <a:p>
                      <a:pPr algn="just">
                        <a:lnSpc>
                          <a:spcPct val="150000"/>
                        </a:lnSpc>
                      </a:pPr>
                      <a:r>
                        <a:rPr lang="en-GB" sz="1600">
                          <a:effectLst/>
                        </a:rPr>
                        <a:t>Capricorn DM</a:t>
                      </a:r>
                      <a:endParaRPr lang="en-ZA" sz="1600">
                        <a:effectLst/>
                        <a:latin typeface="+mn-lt"/>
                      </a:endParaRPr>
                    </a:p>
                  </a:txBody>
                  <a:tcPr marL="14695" marR="14695" marT="2563" marB="0" anchor="b"/>
                </a:tc>
                <a:tc>
                  <a:txBody>
                    <a:bodyPr/>
                    <a:lstStyle/>
                    <a:p>
                      <a:pPr algn="just">
                        <a:lnSpc>
                          <a:spcPct val="150000"/>
                        </a:lnSpc>
                      </a:pPr>
                      <a:r>
                        <a:rPr lang="en-GB" sz="1600">
                          <a:effectLst/>
                        </a:rPr>
                        <a:t>None</a:t>
                      </a:r>
                      <a:endParaRPr lang="en-ZA" sz="1600">
                        <a:effectLst/>
                        <a:latin typeface="+mn-lt"/>
                      </a:endParaRPr>
                    </a:p>
                  </a:txBody>
                  <a:tcPr marL="14695" marR="14695" marT="2563" marB="0" anchor="b"/>
                </a:tc>
                <a:tc>
                  <a:txBody>
                    <a:bodyPr/>
                    <a:lstStyle/>
                    <a:p>
                      <a:pPr algn="just">
                        <a:lnSpc>
                          <a:spcPct val="150000"/>
                        </a:lnSpc>
                      </a:pPr>
                      <a:r>
                        <a:rPr lang="en-GB" sz="1600">
                          <a:effectLst/>
                        </a:rPr>
                        <a:t>31-Mar-14</a:t>
                      </a:r>
                      <a:endParaRPr lang="en-ZA" sz="1600">
                        <a:effectLst/>
                        <a:latin typeface="+mn-lt"/>
                      </a:endParaRPr>
                    </a:p>
                  </a:txBody>
                  <a:tcPr marL="14695" marR="14695" marT="2563" marB="0"/>
                </a:tc>
              </a:tr>
              <a:tr h="143051">
                <a:tc>
                  <a:txBody>
                    <a:bodyPr/>
                    <a:lstStyle/>
                    <a:p>
                      <a:pPr algn="just">
                        <a:lnSpc>
                          <a:spcPct val="150000"/>
                        </a:lnSpc>
                      </a:pPr>
                      <a:r>
                        <a:rPr lang="en-GB" sz="1600" dirty="0">
                          <a:effectLst/>
                        </a:rPr>
                        <a:t>TOTAL: Bethlehem Facility</a:t>
                      </a:r>
                      <a:endParaRPr lang="en-ZA" sz="1600" dirty="0">
                        <a:effectLst/>
                        <a:latin typeface="+mn-lt"/>
                      </a:endParaRPr>
                    </a:p>
                  </a:txBody>
                  <a:tcPr marL="14695" marR="14695" marT="2563" marB="0"/>
                </a:tc>
                <a:tc>
                  <a:txBody>
                    <a:bodyPr/>
                    <a:lstStyle/>
                    <a:p>
                      <a:pPr algn="just">
                        <a:lnSpc>
                          <a:spcPct val="150000"/>
                        </a:lnSpc>
                      </a:pPr>
                      <a:r>
                        <a:rPr lang="en-GB" sz="1600">
                          <a:effectLst/>
                        </a:rPr>
                        <a:t>Free State</a:t>
                      </a:r>
                      <a:endParaRPr lang="en-ZA" sz="1600">
                        <a:effectLst/>
                        <a:latin typeface="+mn-lt"/>
                      </a:endParaRPr>
                    </a:p>
                  </a:txBody>
                  <a:tcPr marL="14695" marR="14695" marT="2563" marB="0" anchor="b"/>
                </a:tc>
                <a:tc>
                  <a:txBody>
                    <a:bodyPr/>
                    <a:lstStyle/>
                    <a:p>
                      <a:pPr algn="just">
                        <a:lnSpc>
                          <a:spcPct val="150000"/>
                        </a:lnSpc>
                      </a:pPr>
                      <a:r>
                        <a:rPr lang="en-GB" sz="1600">
                          <a:effectLst/>
                        </a:rPr>
                        <a:t>Thabo Mofutsanyane DM</a:t>
                      </a:r>
                      <a:endParaRPr lang="en-ZA" sz="1600">
                        <a:effectLst/>
                        <a:latin typeface="+mn-lt"/>
                      </a:endParaRPr>
                    </a:p>
                  </a:txBody>
                  <a:tcPr marL="14695" marR="14695" marT="2563" marB="0" anchor="b"/>
                </a:tc>
                <a:tc>
                  <a:txBody>
                    <a:bodyPr/>
                    <a:lstStyle/>
                    <a:p>
                      <a:pPr algn="just">
                        <a:lnSpc>
                          <a:spcPct val="150000"/>
                        </a:lnSpc>
                      </a:pPr>
                      <a:r>
                        <a:rPr lang="en-GB" sz="1600">
                          <a:effectLst/>
                        </a:rPr>
                        <a:t>None</a:t>
                      </a:r>
                      <a:endParaRPr lang="en-ZA" sz="1600">
                        <a:effectLst/>
                        <a:latin typeface="+mn-lt"/>
                      </a:endParaRPr>
                    </a:p>
                  </a:txBody>
                  <a:tcPr marL="14695" marR="14695" marT="2563" marB="0" anchor="b"/>
                </a:tc>
                <a:tc>
                  <a:txBody>
                    <a:bodyPr/>
                    <a:lstStyle/>
                    <a:p>
                      <a:pPr algn="just">
                        <a:lnSpc>
                          <a:spcPct val="150000"/>
                        </a:lnSpc>
                      </a:pPr>
                      <a:r>
                        <a:rPr lang="en-GB" sz="1600">
                          <a:effectLst/>
                        </a:rPr>
                        <a:t>31-Mar-14</a:t>
                      </a:r>
                      <a:endParaRPr lang="en-ZA" sz="1600">
                        <a:effectLst/>
                        <a:latin typeface="+mn-lt"/>
                      </a:endParaRPr>
                    </a:p>
                  </a:txBody>
                  <a:tcPr marL="14695" marR="14695" marT="2563" marB="0"/>
                </a:tc>
              </a:tr>
              <a:tr h="73514">
                <a:tc>
                  <a:txBody>
                    <a:bodyPr/>
                    <a:lstStyle/>
                    <a:p>
                      <a:pPr algn="just">
                        <a:lnSpc>
                          <a:spcPct val="150000"/>
                        </a:lnSpc>
                      </a:pPr>
                      <a:r>
                        <a:rPr lang="en-GB" sz="1600" dirty="0" err="1">
                          <a:effectLst/>
                        </a:rPr>
                        <a:t>Engen</a:t>
                      </a:r>
                      <a:endParaRPr lang="en-ZA" sz="1600" dirty="0">
                        <a:effectLst/>
                        <a:latin typeface="+mn-lt"/>
                      </a:endParaRPr>
                    </a:p>
                  </a:txBody>
                  <a:tcPr marL="14695" marR="14695" marT="2563" marB="0"/>
                </a:tc>
                <a:tc>
                  <a:txBody>
                    <a:bodyPr/>
                    <a:lstStyle/>
                    <a:p>
                      <a:pPr algn="just">
                        <a:lnSpc>
                          <a:spcPct val="150000"/>
                        </a:lnSpc>
                      </a:pPr>
                      <a:r>
                        <a:rPr lang="en-GB" sz="1600">
                          <a:effectLst/>
                        </a:rPr>
                        <a:t>Kwazulu-Natal</a:t>
                      </a:r>
                      <a:endParaRPr lang="en-ZA" sz="1600">
                        <a:effectLst/>
                        <a:latin typeface="+mn-lt"/>
                      </a:endParaRPr>
                    </a:p>
                  </a:txBody>
                  <a:tcPr marL="14695" marR="14695" marT="2563" marB="0" anchor="b"/>
                </a:tc>
                <a:tc>
                  <a:txBody>
                    <a:bodyPr/>
                    <a:lstStyle/>
                    <a:p>
                      <a:pPr algn="just">
                        <a:lnSpc>
                          <a:spcPct val="150000"/>
                        </a:lnSpc>
                      </a:pPr>
                      <a:r>
                        <a:rPr lang="en-GB" sz="1600">
                          <a:effectLst/>
                        </a:rPr>
                        <a:t>Ethekwini Metro</a:t>
                      </a:r>
                      <a:endParaRPr lang="en-ZA" sz="1600">
                        <a:effectLst/>
                        <a:latin typeface="+mn-lt"/>
                      </a:endParaRPr>
                    </a:p>
                  </a:txBody>
                  <a:tcPr marL="14695" marR="14695" marT="2563" marB="0" anchor="b"/>
                </a:tc>
                <a:tc>
                  <a:txBody>
                    <a:bodyPr/>
                    <a:lstStyle/>
                    <a:p>
                      <a:pPr algn="just">
                        <a:lnSpc>
                          <a:spcPct val="150000"/>
                        </a:lnSpc>
                      </a:pPr>
                      <a:r>
                        <a:rPr lang="en-GB" sz="1600">
                          <a:effectLst/>
                        </a:rPr>
                        <a:t>None</a:t>
                      </a:r>
                      <a:endParaRPr lang="en-ZA" sz="1600">
                        <a:effectLst/>
                        <a:latin typeface="+mn-lt"/>
                      </a:endParaRPr>
                    </a:p>
                  </a:txBody>
                  <a:tcPr marL="14695" marR="14695" marT="2563" marB="0" anchor="b"/>
                </a:tc>
                <a:tc>
                  <a:txBody>
                    <a:bodyPr/>
                    <a:lstStyle/>
                    <a:p>
                      <a:pPr algn="just">
                        <a:lnSpc>
                          <a:spcPct val="150000"/>
                        </a:lnSpc>
                      </a:pPr>
                      <a:r>
                        <a:rPr lang="en-GB" sz="1600" dirty="0">
                          <a:effectLst/>
                        </a:rPr>
                        <a:t>31-Mar-14</a:t>
                      </a:r>
                      <a:endParaRPr lang="en-ZA" sz="1600" dirty="0">
                        <a:effectLst/>
                        <a:latin typeface="+mn-lt"/>
                      </a:endParaRPr>
                    </a:p>
                  </a:txBody>
                  <a:tcPr marL="14695" marR="14695" marT="2563" marB="0"/>
                </a:tc>
              </a:tr>
            </a:tbl>
          </a:graphicData>
        </a:graphic>
      </p:graphicFrame>
    </p:spTree>
    <p:extLst>
      <p:ext uri="{BB962C8B-B14F-4D97-AF65-F5344CB8AC3E}">
        <p14:creationId xmlns:p14="http://schemas.microsoft.com/office/powerpoint/2010/main" xmlns="" val="27834957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979" y="0"/>
            <a:ext cx="7765576" cy="655093"/>
          </a:xfrm>
        </p:spPr>
        <p:txBody>
          <a:bodyPr>
            <a:normAutofit/>
          </a:bodyPr>
          <a:lstStyle/>
          <a:p>
            <a:r>
              <a:rPr lang="en-ZA" sz="2800" b="1" dirty="0" smtClean="0">
                <a:solidFill>
                  <a:schemeClr val="bg1"/>
                </a:solidFill>
              </a:rPr>
              <a:t>SHELL</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152265227"/>
              </p:ext>
            </p:extLst>
          </p:nvPr>
        </p:nvGraphicFramePr>
        <p:xfrm>
          <a:off x="0" y="958756"/>
          <a:ext cx="9144000" cy="5461582"/>
        </p:xfrm>
        <a:graphic>
          <a:graphicData uri="http://schemas.openxmlformats.org/drawingml/2006/table">
            <a:tbl>
              <a:tblPr firstRow="1" firstCol="1" bandRow="1">
                <a:tableStyleId>{5C22544A-7EE6-4342-B048-85BDC9FD1C3A}</a:tableStyleId>
              </a:tblPr>
              <a:tblGrid>
                <a:gridCol w="1095755"/>
                <a:gridCol w="1031843"/>
                <a:gridCol w="1022622"/>
                <a:gridCol w="1045427"/>
                <a:gridCol w="3052646"/>
                <a:gridCol w="1895707"/>
              </a:tblGrid>
              <a:tr h="1866331">
                <a:tc>
                  <a:txBody>
                    <a:bodyPr/>
                    <a:lstStyle/>
                    <a:p>
                      <a:pPr algn="just"/>
                      <a:r>
                        <a:rPr lang="en-US" sz="1200" dirty="0">
                          <a:effectLst/>
                        </a:rPr>
                        <a:t>Shell Kimberly fuel storage facility</a:t>
                      </a:r>
                      <a:endParaRPr lang="en-ZA" sz="1200" dirty="0">
                        <a:effectLst/>
                        <a:latin typeface="Times New Roman" panose="02020603050405020304" pitchFamily="18" charset="0"/>
                      </a:endParaRPr>
                    </a:p>
                  </a:txBody>
                  <a:tcPr marL="36305" marR="36305" marT="0" marB="0"/>
                </a:tc>
                <a:tc>
                  <a:txBody>
                    <a:bodyPr/>
                    <a:lstStyle/>
                    <a:p>
                      <a:pPr algn="l"/>
                      <a:r>
                        <a:rPr lang="en-US" sz="1200" dirty="0">
                          <a:effectLst/>
                        </a:rPr>
                        <a:t>1 April 2015-31 March 2017 </a:t>
                      </a:r>
                      <a:endParaRPr lang="en-ZA" sz="1200" dirty="0">
                        <a:effectLst/>
                        <a:latin typeface="Times New Roman" panose="02020603050405020304" pitchFamily="18" charset="0"/>
                      </a:endParaRPr>
                    </a:p>
                  </a:txBody>
                  <a:tcPr marL="36305" marR="36305" marT="0" marB="0"/>
                </a:tc>
                <a:tc>
                  <a:txBody>
                    <a:bodyPr/>
                    <a:lstStyle/>
                    <a:p>
                      <a:pPr algn="just"/>
                      <a:r>
                        <a:rPr lang="en-ZA" sz="1200">
                          <a:effectLst/>
                        </a:rPr>
                        <a:t>TVOCs:</a:t>
                      </a:r>
                    </a:p>
                    <a:p>
                      <a:pPr algn="just"/>
                      <a:r>
                        <a:rPr lang="en-ZA" sz="1200">
                          <a:effectLst/>
                        </a:rPr>
                        <a:t>150mg/Nm</a:t>
                      </a:r>
                      <a:r>
                        <a:rPr lang="en-ZA" sz="1200" baseline="30000">
                          <a:effectLst/>
                        </a:rPr>
                        <a:t>3</a:t>
                      </a:r>
                      <a:endParaRPr lang="en-ZA" sz="1200">
                        <a:effectLst/>
                      </a:endParaRPr>
                    </a:p>
                    <a:p>
                      <a:pPr algn="just"/>
                      <a:r>
                        <a:rPr lang="en-ZA" sz="1200">
                          <a:effectLst/>
                        </a:rPr>
                        <a:t>40000mg/Nm</a:t>
                      </a:r>
                      <a:r>
                        <a:rPr lang="en-ZA" sz="1200" baseline="30000">
                          <a:effectLst/>
                        </a:rPr>
                        <a:t>3</a:t>
                      </a:r>
                      <a:r>
                        <a:rPr lang="en-US" sz="1200">
                          <a:effectLst/>
                        </a:rPr>
                        <a:t>   </a:t>
                      </a:r>
                      <a:endParaRPr lang="en-ZA" sz="1200">
                        <a:effectLst/>
                        <a:latin typeface="Times New Roman" panose="02020603050405020304" pitchFamily="18" charset="0"/>
                      </a:endParaRPr>
                    </a:p>
                  </a:txBody>
                  <a:tcPr marL="36305" marR="36305" marT="0" marB="0"/>
                </a:tc>
                <a:tc>
                  <a:txBody>
                    <a:bodyPr/>
                    <a:lstStyle/>
                    <a:p>
                      <a:pPr algn="just"/>
                      <a:r>
                        <a:rPr lang="en-US" sz="1200">
                          <a:effectLst/>
                        </a:rPr>
                        <a:t>Retrofit- VRU</a:t>
                      </a:r>
                      <a:endParaRPr lang="en-ZA" sz="1200">
                        <a:effectLst/>
                        <a:latin typeface="Times New Roman" panose="02020603050405020304" pitchFamily="18" charset="0"/>
                      </a:endParaRPr>
                    </a:p>
                  </a:txBody>
                  <a:tcPr marL="36305" marR="36305" marT="0" marB="0"/>
                </a:tc>
                <a:tc>
                  <a:txBody>
                    <a:bodyPr/>
                    <a:lstStyle/>
                    <a:p>
                      <a:pPr marL="342900" lvl="0" indent="-342900" algn="just">
                        <a:spcAft>
                          <a:spcPts val="0"/>
                        </a:spcAft>
                        <a:buFont typeface="Symbol" panose="05050102010706020507" pitchFamily="18" charset="2"/>
                        <a:buChar char=""/>
                      </a:pPr>
                      <a:r>
                        <a:rPr lang="en-ZA" sz="1200">
                          <a:effectLst/>
                        </a:rPr>
                        <a:t>Shell has embarked in a process to sell this facility.</a:t>
                      </a:r>
                    </a:p>
                    <a:p>
                      <a:pPr marL="342900" lvl="0" indent="-342900" algn="just">
                        <a:spcAft>
                          <a:spcPts val="0"/>
                        </a:spcAft>
                        <a:buFont typeface="Symbol" panose="05050102010706020507" pitchFamily="18" charset="2"/>
                        <a:buChar char=""/>
                      </a:pPr>
                      <a:r>
                        <a:rPr lang="en-ZA" sz="1200">
                          <a:effectLst/>
                        </a:rPr>
                        <a:t>Storage of petrochemicals has been significantly reduced with current throughput not exceeding 50 000m3 per annum.</a:t>
                      </a:r>
                    </a:p>
                    <a:p>
                      <a:pPr marL="342900" lvl="0" indent="-342900" algn="just">
                        <a:spcAft>
                          <a:spcPts val="0"/>
                        </a:spcAft>
                        <a:buFont typeface="Symbol" panose="05050102010706020507" pitchFamily="18" charset="2"/>
                        <a:buChar char=""/>
                      </a:pPr>
                      <a:r>
                        <a:rPr lang="en-ZA" sz="1200">
                          <a:effectLst/>
                        </a:rPr>
                        <a:t>Negotiations with potential buyers are being concluded with the deal planned to be finalized by the end of 2016.</a:t>
                      </a:r>
                    </a:p>
                    <a:p>
                      <a:pPr algn="just"/>
                      <a:r>
                        <a:rPr lang="en-US" sz="1200">
                          <a:effectLst/>
                        </a:rPr>
                        <a:t> </a:t>
                      </a:r>
                      <a:endParaRPr lang="en-ZA" sz="1200">
                        <a:effectLst/>
                        <a:latin typeface="Times New Roman" panose="02020603050405020304" pitchFamily="18" charset="0"/>
                      </a:endParaRPr>
                    </a:p>
                  </a:txBody>
                  <a:tcPr marL="36305" marR="36305" marT="0" marB="0"/>
                </a:tc>
                <a:tc>
                  <a:txBody>
                    <a:bodyPr/>
                    <a:lstStyle/>
                    <a:p>
                      <a:pPr algn="just"/>
                      <a:r>
                        <a:rPr lang="en-ZA" sz="1200">
                          <a:effectLst/>
                        </a:rPr>
                        <a:t>Shell is in the process of selling this facility hence the installation of the VRU is not going to happen.</a:t>
                      </a:r>
                      <a:endParaRPr lang="en-ZA" sz="1200">
                        <a:effectLst/>
                        <a:latin typeface="Times New Roman" panose="02020603050405020304" pitchFamily="18" charset="0"/>
                      </a:endParaRPr>
                    </a:p>
                  </a:txBody>
                  <a:tcPr marL="36305" marR="36305" marT="0" marB="0"/>
                </a:tc>
              </a:tr>
              <a:tr h="927329">
                <a:tc>
                  <a:txBody>
                    <a:bodyPr/>
                    <a:lstStyle/>
                    <a:p>
                      <a:pPr algn="just"/>
                      <a:r>
                        <a:rPr lang="en-US" sz="1200">
                          <a:effectLst/>
                        </a:rPr>
                        <a:t>Shell Ladysmith fuel storage facility</a:t>
                      </a:r>
                      <a:endParaRPr lang="en-ZA" sz="1200">
                        <a:effectLst/>
                        <a:latin typeface="Times New Roman" panose="02020603050405020304" pitchFamily="18" charset="0"/>
                      </a:endParaRPr>
                    </a:p>
                  </a:txBody>
                  <a:tcPr marL="36305" marR="36305" marT="0" marB="0"/>
                </a:tc>
                <a:tc>
                  <a:txBody>
                    <a:bodyPr/>
                    <a:lstStyle/>
                    <a:p>
                      <a:pPr algn="just"/>
                      <a:r>
                        <a:rPr lang="en-US" sz="1200">
                          <a:effectLst/>
                        </a:rPr>
                        <a:t>1 April 2015-31 March 2017</a:t>
                      </a:r>
                      <a:endParaRPr lang="en-ZA" sz="1200">
                        <a:effectLst/>
                        <a:latin typeface="Times New Roman" panose="02020603050405020304" pitchFamily="18" charset="0"/>
                      </a:endParaRPr>
                    </a:p>
                  </a:txBody>
                  <a:tcPr marL="36305" marR="36305" marT="0" marB="0"/>
                </a:tc>
                <a:tc>
                  <a:txBody>
                    <a:bodyPr/>
                    <a:lstStyle/>
                    <a:p>
                      <a:pPr algn="just"/>
                      <a:r>
                        <a:rPr lang="en-ZA" sz="1200">
                          <a:effectLst/>
                        </a:rPr>
                        <a:t>TVOCs:</a:t>
                      </a:r>
                    </a:p>
                    <a:p>
                      <a:pPr algn="just"/>
                      <a:r>
                        <a:rPr lang="en-ZA" sz="1200">
                          <a:effectLst/>
                        </a:rPr>
                        <a:t>150mg/Nm</a:t>
                      </a:r>
                      <a:r>
                        <a:rPr lang="en-ZA" sz="1200" baseline="30000">
                          <a:effectLst/>
                        </a:rPr>
                        <a:t>3</a:t>
                      </a:r>
                      <a:endParaRPr lang="en-ZA" sz="1200">
                        <a:effectLst/>
                      </a:endParaRPr>
                    </a:p>
                    <a:p>
                      <a:pPr algn="just"/>
                      <a:r>
                        <a:rPr lang="en-ZA" sz="1200">
                          <a:effectLst/>
                        </a:rPr>
                        <a:t>40000mg/Nm</a:t>
                      </a:r>
                      <a:r>
                        <a:rPr lang="en-ZA" sz="1200" baseline="30000">
                          <a:effectLst/>
                        </a:rPr>
                        <a:t>3</a:t>
                      </a:r>
                      <a:r>
                        <a:rPr lang="en-US" sz="1200">
                          <a:effectLst/>
                        </a:rPr>
                        <a:t>   </a:t>
                      </a:r>
                      <a:endParaRPr lang="en-ZA" sz="1200">
                        <a:effectLst/>
                        <a:latin typeface="Times New Roman" panose="02020603050405020304" pitchFamily="18" charset="0"/>
                      </a:endParaRPr>
                    </a:p>
                  </a:txBody>
                  <a:tcPr marL="36305" marR="36305" marT="0" marB="0"/>
                </a:tc>
                <a:tc>
                  <a:txBody>
                    <a:bodyPr/>
                    <a:lstStyle/>
                    <a:p>
                      <a:pPr algn="just"/>
                      <a:r>
                        <a:rPr lang="en-US" sz="1200">
                          <a:effectLst/>
                        </a:rPr>
                        <a:t>Retrofit- VRU</a:t>
                      </a:r>
                      <a:endParaRPr lang="en-ZA" sz="1200">
                        <a:effectLst/>
                        <a:latin typeface="Times New Roman" panose="02020603050405020304" pitchFamily="18" charset="0"/>
                      </a:endParaRPr>
                    </a:p>
                  </a:txBody>
                  <a:tcPr marL="36305" marR="36305" marT="0" marB="0"/>
                </a:tc>
                <a:tc>
                  <a:txBody>
                    <a:bodyPr/>
                    <a:lstStyle/>
                    <a:p>
                      <a:pPr marL="342900" lvl="0" indent="-342900" algn="just">
                        <a:spcAft>
                          <a:spcPts val="0"/>
                        </a:spcAft>
                        <a:buFont typeface="Symbol" panose="05050102010706020507" pitchFamily="18" charset="2"/>
                        <a:buChar char=""/>
                      </a:pPr>
                      <a:r>
                        <a:rPr lang="en-ZA" sz="1200">
                          <a:effectLst/>
                        </a:rPr>
                        <a:t>VRU has been installed and functioning optimally. The postponement application has been closed.</a:t>
                      </a:r>
                    </a:p>
                    <a:p>
                      <a:pPr algn="just"/>
                      <a:r>
                        <a:rPr lang="en-US" sz="1200">
                          <a:effectLst/>
                        </a:rPr>
                        <a:t> </a:t>
                      </a:r>
                      <a:endParaRPr lang="en-ZA" sz="1200">
                        <a:effectLst/>
                        <a:latin typeface="Times New Roman" panose="02020603050405020304" pitchFamily="18" charset="0"/>
                      </a:endParaRPr>
                    </a:p>
                  </a:txBody>
                  <a:tcPr marL="36305" marR="36305" marT="0" marB="0"/>
                </a:tc>
                <a:tc>
                  <a:txBody>
                    <a:bodyPr/>
                    <a:lstStyle/>
                    <a:p>
                      <a:pPr algn="just"/>
                      <a:r>
                        <a:rPr lang="en-US" sz="1200">
                          <a:effectLst/>
                        </a:rPr>
                        <a:t>Target has been achieved by the facility.</a:t>
                      </a:r>
                      <a:endParaRPr lang="en-ZA" sz="1200">
                        <a:effectLst/>
                      </a:endParaRPr>
                    </a:p>
                    <a:p>
                      <a:pPr algn="l">
                        <a:spcAft>
                          <a:spcPts val="0"/>
                        </a:spcAft>
                      </a:pPr>
                      <a:r>
                        <a:rPr lang="en-US" sz="1200">
                          <a:effectLst/>
                        </a:rPr>
                        <a:t> </a:t>
                      </a:r>
                      <a:endParaRPr lang="en-ZA" sz="1200">
                        <a:effectLst/>
                        <a:latin typeface="Times New Roman" panose="02020603050405020304" pitchFamily="18" charset="0"/>
                        <a:ea typeface="Times New Roman" panose="02020603050405020304" pitchFamily="18" charset="0"/>
                      </a:endParaRPr>
                    </a:p>
                  </a:txBody>
                  <a:tcPr marL="36305" marR="36305" marT="0" marB="0"/>
                </a:tc>
              </a:tr>
              <a:tr h="1159162">
                <a:tc>
                  <a:txBody>
                    <a:bodyPr/>
                    <a:lstStyle/>
                    <a:p>
                      <a:pPr algn="just"/>
                      <a:r>
                        <a:rPr lang="en-US" sz="1200">
                          <a:effectLst/>
                        </a:rPr>
                        <a:t>Shell Polokwane fuel storage facility</a:t>
                      </a:r>
                      <a:endParaRPr lang="en-ZA" sz="1200">
                        <a:effectLst/>
                        <a:latin typeface="Times New Roman" panose="02020603050405020304" pitchFamily="18" charset="0"/>
                      </a:endParaRPr>
                    </a:p>
                  </a:txBody>
                  <a:tcPr marL="36305" marR="36305" marT="0" marB="0"/>
                </a:tc>
                <a:tc>
                  <a:txBody>
                    <a:bodyPr/>
                    <a:lstStyle/>
                    <a:p>
                      <a:pPr algn="just"/>
                      <a:r>
                        <a:rPr lang="en-US" sz="1200">
                          <a:effectLst/>
                        </a:rPr>
                        <a:t>1 April 2015-31 March 2017</a:t>
                      </a:r>
                      <a:endParaRPr lang="en-ZA" sz="1200">
                        <a:effectLst/>
                        <a:latin typeface="Times New Roman" panose="02020603050405020304" pitchFamily="18" charset="0"/>
                      </a:endParaRPr>
                    </a:p>
                  </a:txBody>
                  <a:tcPr marL="36305" marR="36305" marT="0" marB="0"/>
                </a:tc>
                <a:tc>
                  <a:txBody>
                    <a:bodyPr/>
                    <a:lstStyle/>
                    <a:p>
                      <a:pPr algn="just"/>
                      <a:r>
                        <a:rPr lang="en-ZA" sz="1200">
                          <a:effectLst/>
                        </a:rPr>
                        <a:t>TVOCs:</a:t>
                      </a:r>
                    </a:p>
                    <a:p>
                      <a:pPr algn="just"/>
                      <a:r>
                        <a:rPr lang="en-ZA" sz="1200">
                          <a:effectLst/>
                        </a:rPr>
                        <a:t>150mg/Nm</a:t>
                      </a:r>
                      <a:r>
                        <a:rPr lang="en-ZA" sz="1200" baseline="30000">
                          <a:effectLst/>
                        </a:rPr>
                        <a:t>3</a:t>
                      </a:r>
                      <a:endParaRPr lang="en-ZA" sz="1200">
                        <a:effectLst/>
                      </a:endParaRPr>
                    </a:p>
                    <a:p>
                      <a:pPr algn="just"/>
                      <a:r>
                        <a:rPr lang="en-ZA" sz="1200">
                          <a:effectLst/>
                        </a:rPr>
                        <a:t>40000mg/Nm</a:t>
                      </a:r>
                      <a:r>
                        <a:rPr lang="en-ZA" sz="1200" baseline="30000">
                          <a:effectLst/>
                        </a:rPr>
                        <a:t>3</a:t>
                      </a:r>
                      <a:r>
                        <a:rPr lang="en-US" sz="1200">
                          <a:effectLst/>
                        </a:rPr>
                        <a:t>   </a:t>
                      </a:r>
                      <a:endParaRPr lang="en-ZA" sz="1200">
                        <a:effectLst/>
                      </a:endParaRPr>
                    </a:p>
                    <a:p>
                      <a:pPr algn="just"/>
                      <a:r>
                        <a:rPr lang="en-US" sz="1200">
                          <a:effectLst/>
                        </a:rPr>
                        <a:t> </a:t>
                      </a:r>
                      <a:endParaRPr lang="en-ZA" sz="1200">
                        <a:effectLst/>
                      </a:endParaRPr>
                    </a:p>
                    <a:p>
                      <a:pPr algn="just"/>
                      <a:r>
                        <a:rPr lang="en-US" sz="1200">
                          <a:effectLst/>
                        </a:rPr>
                        <a:t> </a:t>
                      </a:r>
                      <a:endParaRPr lang="en-ZA" sz="1200">
                        <a:effectLst/>
                        <a:latin typeface="Times New Roman" panose="02020603050405020304" pitchFamily="18" charset="0"/>
                      </a:endParaRPr>
                    </a:p>
                  </a:txBody>
                  <a:tcPr marL="36305" marR="36305" marT="0" marB="0"/>
                </a:tc>
                <a:tc>
                  <a:txBody>
                    <a:bodyPr/>
                    <a:lstStyle/>
                    <a:p>
                      <a:pPr algn="just"/>
                      <a:r>
                        <a:rPr lang="en-US" sz="1200">
                          <a:effectLst/>
                        </a:rPr>
                        <a:t>Retrofit- VRU</a:t>
                      </a:r>
                      <a:endParaRPr lang="en-ZA" sz="1200">
                        <a:effectLst/>
                        <a:latin typeface="Times New Roman" panose="02020603050405020304" pitchFamily="18" charset="0"/>
                      </a:endParaRPr>
                    </a:p>
                  </a:txBody>
                  <a:tcPr marL="36305" marR="36305" marT="0" marB="0"/>
                </a:tc>
                <a:tc>
                  <a:txBody>
                    <a:bodyPr/>
                    <a:lstStyle/>
                    <a:p>
                      <a:pPr marL="342900" lvl="0" indent="-342900" algn="just">
                        <a:spcAft>
                          <a:spcPts val="0"/>
                        </a:spcAft>
                        <a:buFont typeface="Symbol" panose="05050102010706020507" pitchFamily="18" charset="2"/>
                        <a:buChar char=""/>
                      </a:pPr>
                      <a:r>
                        <a:rPr lang="en-ZA" sz="1200" dirty="0">
                          <a:effectLst/>
                        </a:rPr>
                        <a:t>VRU has been installed and functioning optimally. The postponement application has been closed.</a:t>
                      </a:r>
                    </a:p>
                    <a:p>
                      <a:pPr algn="just"/>
                      <a:r>
                        <a:rPr lang="en-US" sz="1200" dirty="0">
                          <a:effectLst/>
                        </a:rPr>
                        <a:t> </a:t>
                      </a:r>
                      <a:endParaRPr lang="en-ZA" sz="1200" dirty="0">
                        <a:effectLst/>
                        <a:latin typeface="Times New Roman" panose="02020603050405020304" pitchFamily="18" charset="0"/>
                      </a:endParaRPr>
                    </a:p>
                  </a:txBody>
                  <a:tcPr marL="36305" marR="36305" marT="0" marB="0"/>
                </a:tc>
                <a:tc>
                  <a:txBody>
                    <a:bodyPr/>
                    <a:lstStyle/>
                    <a:p>
                      <a:pPr algn="just"/>
                      <a:r>
                        <a:rPr lang="en-US" sz="1200" dirty="0">
                          <a:effectLst/>
                        </a:rPr>
                        <a:t>  Target has been achieved by the facility</a:t>
                      </a:r>
                      <a:endParaRPr lang="en-ZA" sz="1200" dirty="0">
                        <a:effectLst/>
                        <a:latin typeface="Times New Roman" panose="02020603050405020304" pitchFamily="18" charset="0"/>
                      </a:endParaRPr>
                    </a:p>
                  </a:txBody>
                  <a:tcPr marL="36305" marR="36305" marT="0" marB="0"/>
                </a:tc>
              </a:tr>
              <a:tr h="1159162">
                <a:tc>
                  <a:txBody>
                    <a:bodyPr/>
                    <a:lstStyle/>
                    <a:p>
                      <a:pPr algn="just"/>
                      <a:r>
                        <a:rPr lang="en-US" sz="1100">
                          <a:effectLst/>
                          <a:latin typeface="Arial Narrow" panose="020B0606020202030204" pitchFamily="34" charset="0"/>
                          <a:cs typeface="Arial" panose="020B0604020202020204" pitchFamily="34" charset="0"/>
                        </a:rPr>
                        <a:t>Shell Kimberly fuel storage facility</a:t>
                      </a:r>
                      <a:endParaRPr lang="en-ZA" sz="1000">
                        <a:effectLst/>
                        <a:latin typeface="Times New Roman" panose="02020603050405020304" pitchFamily="18" charset="0"/>
                      </a:endParaRPr>
                    </a:p>
                  </a:txBody>
                  <a:tcPr marL="68580" marR="68580" marT="0" marB="0"/>
                </a:tc>
                <a:tc>
                  <a:txBody>
                    <a:bodyPr/>
                    <a:lstStyle/>
                    <a:p>
                      <a:pPr algn="l"/>
                      <a:r>
                        <a:rPr lang="en-US" sz="1100">
                          <a:effectLst/>
                          <a:latin typeface="Arial Narrow" panose="020B0606020202030204" pitchFamily="34" charset="0"/>
                          <a:cs typeface="Arial" panose="020B0604020202020204" pitchFamily="34" charset="0"/>
                        </a:rPr>
                        <a:t>1 April 2015-31 March 2017 </a:t>
                      </a:r>
                      <a:endParaRPr lang="en-ZA" sz="1000">
                        <a:effectLst/>
                        <a:latin typeface="Times New Roman" panose="02020603050405020304" pitchFamily="18" charset="0"/>
                      </a:endParaRPr>
                    </a:p>
                  </a:txBody>
                  <a:tcPr marL="68580" marR="68580" marT="0" marB="0"/>
                </a:tc>
                <a:tc>
                  <a:txBody>
                    <a:bodyPr/>
                    <a:lstStyle/>
                    <a:p>
                      <a:pPr algn="just"/>
                      <a:r>
                        <a:rPr lang="en-ZA" sz="1100">
                          <a:effectLst/>
                          <a:latin typeface="Arial Narrow" panose="020B0606020202030204" pitchFamily="34" charset="0"/>
                          <a:cs typeface="Arial" panose="020B0604020202020204" pitchFamily="34" charset="0"/>
                        </a:rPr>
                        <a:t>TVOCs:</a:t>
                      </a:r>
                      <a:endParaRPr lang="en-ZA" sz="1000">
                        <a:effectLst/>
                        <a:latin typeface="Times New Roman" panose="02020603050405020304" pitchFamily="18" charset="0"/>
                      </a:endParaRPr>
                    </a:p>
                    <a:p>
                      <a:pPr algn="just"/>
                      <a:r>
                        <a:rPr lang="en-ZA" sz="1100">
                          <a:effectLst/>
                          <a:latin typeface="Arial Narrow" panose="020B0606020202030204" pitchFamily="34" charset="0"/>
                          <a:cs typeface="Arial" panose="020B0604020202020204" pitchFamily="34" charset="0"/>
                        </a:rPr>
                        <a:t>150mg/Nm</a:t>
                      </a:r>
                      <a:r>
                        <a:rPr lang="en-ZA" sz="1100" baseline="30000">
                          <a:effectLst/>
                          <a:latin typeface="Arial Narrow" panose="020B0606020202030204" pitchFamily="34" charset="0"/>
                          <a:cs typeface="Arial" panose="020B0604020202020204" pitchFamily="34" charset="0"/>
                        </a:rPr>
                        <a:t>3</a:t>
                      </a:r>
                      <a:endParaRPr lang="en-ZA" sz="1000">
                        <a:effectLst/>
                        <a:latin typeface="Times New Roman" panose="02020603050405020304" pitchFamily="18" charset="0"/>
                      </a:endParaRPr>
                    </a:p>
                    <a:p>
                      <a:pPr algn="just"/>
                      <a:r>
                        <a:rPr lang="en-ZA" sz="1100">
                          <a:effectLst/>
                          <a:latin typeface="Arial Narrow" panose="020B0606020202030204" pitchFamily="34" charset="0"/>
                          <a:cs typeface="Arial" panose="020B0604020202020204" pitchFamily="34" charset="0"/>
                        </a:rPr>
                        <a:t>40000mg/Nm</a:t>
                      </a:r>
                      <a:r>
                        <a:rPr lang="en-ZA" sz="1100" baseline="30000">
                          <a:effectLst/>
                          <a:latin typeface="Arial Narrow" panose="020B0606020202030204" pitchFamily="34" charset="0"/>
                          <a:cs typeface="Arial" panose="020B0604020202020204" pitchFamily="34" charset="0"/>
                        </a:rPr>
                        <a:t>3</a:t>
                      </a:r>
                      <a:r>
                        <a:rPr lang="en-US" sz="1100">
                          <a:effectLst/>
                          <a:latin typeface="Arial Narrow" panose="020B0606020202030204" pitchFamily="34" charset="0"/>
                          <a:cs typeface="Arial" panose="020B0604020202020204" pitchFamily="34" charset="0"/>
                        </a:rPr>
                        <a:t>   </a:t>
                      </a:r>
                      <a:endParaRPr lang="en-ZA" sz="1000">
                        <a:effectLst/>
                        <a:latin typeface="Times New Roman" panose="02020603050405020304" pitchFamily="18" charset="0"/>
                      </a:endParaRPr>
                    </a:p>
                  </a:txBody>
                  <a:tcPr marL="68580" marR="68580" marT="0" marB="0"/>
                </a:tc>
                <a:tc>
                  <a:txBody>
                    <a:bodyPr/>
                    <a:lstStyle/>
                    <a:p>
                      <a:pPr algn="just"/>
                      <a:r>
                        <a:rPr lang="en-US" sz="1100">
                          <a:effectLst/>
                          <a:latin typeface="Arial Narrow" panose="020B0606020202030204" pitchFamily="34" charset="0"/>
                          <a:cs typeface="Arial" panose="020B0604020202020204" pitchFamily="34" charset="0"/>
                        </a:rPr>
                        <a:t>Retrofit- VRU</a:t>
                      </a:r>
                      <a:endParaRPr lang="en-ZA" sz="1000">
                        <a:effectLst/>
                        <a:latin typeface="Times New Roman" panose="02020603050405020304" pitchFamily="18" charset="0"/>
                      </a:endParaRPr>
                    </a:p>
                  </a:txBody>
                  <a:tcPr marL="68580" marR="68580" marT="0" marB="0"/>
                </a:tc>
                <a:tc>
                  <a:txBody>
                    <a:bodyPr/>
                    <a:lstStyle/>
                    <a:p>
                      <a:pPr marL="342900" lvl="0" indent="-342900" algn="just">
                        <a:spcAft>
                          <a:spcPts val="0"/>
                        </a:spcAft>
                        <a:buFont typeface="Symbol" panose="05050102010706020507" pitchFamily="18" charset="2"/>
                        <a:buChar char=""/>
                      </a:pPr>
                      <a:r>
                        <a:rPr lang="en-ZA" sz="1100">
                          <a:effectLst/>
                          <a:latin typeface="Arial Narrow" panose="020B0606020202030204" pitchFamily="34" charset="0"/>
                          <a:ea typeface="Times New Roman" panose="02020603050405020304" pitchFamily="18" charset="0"/>
                          <a:cs typeface="Arial" panose="020B0604020202020204" pitchFamily="34" charset="0"/>
                        </a:rPr>
                        <a:t>Shell has embarked in a process to sell this facility.</a:t>
                      </a:r>
                      <a:endParaRPr lang="en-ZA" sz="120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ZA" sz="1100">
                          <a:effectLst/>
                          <a:latin typeface="Arial Narrow" panose="020B0606020202030204" pitchFamily="34" charset="0"/>
                          <a:ea typeface="Times New Roman" panose="02020603050405020304" pitchFamily="18" charset="0"/>
                          <a:cs typeface="Arial" panose="020B0604020202020204" pitchFamily="34" charset="0"/>
                        </a:rPr>
                        <a:t>Storage of petrochemicals has been significantly reduced with current throughput not exceeding 50 000m3 per annum.</a:t>
                      </a:r>
                      <a:endParaRPr lang="en-ZA" sz="120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ZA" sz="1100">
                          <a:effectLst/>
                          <a:latin typeface="Arial Narrow" panose="020B0606020202030204" pitchFamily="34" charset="0"/>
                          <a:ea typeface="Times New Roman" panose="02020603050405020304" pitchFamily="18" charset="0"/>
                          <a:cs typeface="Arial" panose="020B0604020202020204" pitchFamily="34" charset="0"/>
                        </a:rPr>
                        <a:t>Negotiations with potential buyers are being concluded with the deal planned to be finalized by the end of 2016.</a:t>
                      </a:r>
                      <a:endParaRPr lang="en-ZA" sz="1200">
                        <a:effectLst/>
                        <a:latin typeface="Times New Roman" panose="02020603050405020304" pitchFamily="18" charset="0"/>
                        <a:ea typeface="Times New Roman" panose="02020603050405020304" pitchFamily="18" charset="0"/>
                      </a:endParaRPr>
                    </a:p>
                    <a:p>
                      <a:pPr algn="just"/>
                      <a:r>
                        <a:rPr lang="en-US" sz="1100">
                          <a:effectLst/>
                          <a:latin typeface="Arial Narrow" panose="020B0606020202030204" pitchFamily="34" charset="0"/>
                          <a:cs typeface="Arial" panose="020B0604020202020204" pitchFamily="34" charset="0"/>
                        </a:rPr>
                        <a:t> </a:t>
                      </a:r>
                      <a:endParaRPr lang="en-ZA" sz="1000">
                        <a:effectLst/>
                        <a:latin typeface="Times New Roman" panose="02020603050405020304" pitchFamily="18" charset="0"/>
                      </a:endParaRPr>
                    </a:p>
                  </a:txBody>
                  <a:tcPr marL="68580" marR="68580" marT="0" marB="0"/>
                </a:tc>
                <a:tc>
                  <a:txBody>
                    <a:bodyPr/>
                    <a:lstStyle/>
                    <a:p>
                      <a:pPr algn="just"/>
                      <a:r>
                        <a:rPr lang="en-ZA" sz="1100" dirty="0">
                          <a:effectLst/>
                          <a:latin typeface="Arial Narrow" panose="020B0606020202030204" pitchFamily="34" charset="0"/>
                          <a:cs typeface="Arial" panose="020B0604020202020204" pitchFamily="34" charset="0"/>
                        </a:rPr>
                        <a:t>Shell is in the process of selling this facility hence the installation of the VRU is not going to happen.</a:t>
                      </a:r>
                      <a:endParaRPr lang="en-ZA" sz="1000" dirty="0">
                        <a:effectLst/>
                        <a:latin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10557696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7923" y="0"/>
            <a:ext cx="7874758" cy="655093"/>
          </a:xfrm>
        </p:spPr>
        <p:txBody>
          <a:bodyPr>
            <a:normAutofit/>
          </a:bodyPr>
          <a:lstStyle/>
          <a:p>
            <a:r>
              <a:rPr lang="en-ZA" sz="2800" b="1" dirty="0" smtClean="0">
                <a:solidFill>
                  <a:schemeClr val="bg1"/>
                </a:solidFill>
              </a:rPr>
              <a:t>PPC</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625370136"/>
              </p:ext>
            </p:extLst>
          </p:nvPr>
        </p:nvGraphicFramePr>
        <p:xfrm>
          <a:off x="109182" y="764275"/>
          <a:ext cx="8939283" cy="6005015"/>
        </p:xfrm>
        <a:graphic>
          <a:graphicData uri="http://schemas.openxmlformats.org/drawingml/2006/table">
            <a:tbl>
              <a:tblPr firstRow="1" firstCol="1" bandRow="1">
                <a:tableStyleId>{5C22544A-7EE6-4342-B048-85BDC9FD1C3A}</a:tableStyleId>
              </a:tblPr>
              <a:tblGrid>
                <a:gridCol w="1319069"/>
                <a:gridCol w="1233063"/>
                <a:gridCol w="1091821"/>
                <a:gridCol w="1528549"/>
                <a:gridCol w="1842448"/>
                <a:gridCol w="1924333"/>
              </a:tblGrid>
              <a:tr h="643551">
                <a:tc>
                  <a:txBody>
                    <a:bodyPr/>
                    <a:lstStyle/>
                    <a:p>
                      <a:pPr algn="just"/>
                      <a:r>
                        <a:rPr lang="en-US" sz="1100">
                          <a:effectLst/>
                        </a:rPr>
                        <a:t>NAME OF FACILITY</a:t>
                      </a:r>
                      <a:endParaRPr lang="en-ZA" sz="1050">
                        <a:effectLst/>
                        <a:latin typeface="Times New Roman" panose="02020603050405020304" pitchFamily="18" charset="0"/>
                      </a:endParaRPr>
                    </a:p>
                  </a:txBody>
                  <a:tcPr marL="62680" marR="62680" marT="0" marB="0"/>
                </a:tc>
                <a:tc>
                  <a:txBody>
                    <a:bodyPr/>
                    <a:lstStyle/>
                    <a:p>
                      <a:pPr algn="just"/>
                      <a:r>
                        <a:rPr lang="en-US" sz="1100">
                          <a:effectLst/>
                        </a:rPr>
                        <a:t>Postponement period granted </a:t>
                      </a:r>
                      <a:endParaRPr lang="en-ZA" sz="1050">
                        <a:effectLst/>
                        <a:latin typeface="Times New Roman" panose="02020603050405020304" pitchFamily="18" charset="0"/>
                      </a:endParaRPr>
                    </a:p>
                  </a:txBody>
                  <a:tcPr marL="62680" marR="62680" marT="0" marB="0"/>
                </a:tc>
                <a:tc>
                  <a:txBody>
                    <a:bodyPr/>
                    <a:lstStyle/>
                    <a:p>
                      <a:r>
                        <a:rPr lang="en-US" sz="1100">
                          <a:effectLst/>
                        </a:rPr>
                        <a:t>LIMIT GRANTED wrt pollutant/s</a:t>
                      </a:r>
                      <a:endParaRPr lang="en-ZA" sz="1050">
                        <a:effectLst/>
                        <a:latin typeface="Times New Roman" panose="02020603050405020304" pitchFamily="18" charset="0"/>
                      </a:endParaRPr>
                    </a:p>
                  </a:txBody>
                  <a:tcPr marL="62680" marR="62680" marT="0" marB="0"/>
                </a:tc>
                <a:tc>
                  <a:txBody>
                    <a:bodyPr/>
                    <a:lstStyle/>
                    <a:p>
                      <a:pPr algn="just"/>
                      <a:r>
                        <a:rPr lang="en-US" sz="1100">
                          <a:effectLst/>
                        </a:rPr>
                        <a:t>ACTIVITY TO MEET COMPLIANCE AND TARGET DATE</a:t>
                      </a:r>
                      <a:endParaRPr lang="en-ZA" sz="1050">
                        <a:effectLst/>
                        <a:latin typeface="Times New Roman" panose="02020603050405020304" pitchFamily="18" charset="0"/>
                      </a:endParaRPr>
                    </a:p>
                  </a:txBody>
                  <a:tcPr marL="62680" marR="62680" marT="0" marB="0"/>
                </a:tc>
                <a:tc>
                  <a:txBody>
                    <a:bodyPr/>
                    <a:lstStyle/>
                    <a:p>
                      <a:pPr algn="just"/>
                      <a:r>
                        <a:rPr lang="en-US" sz="1100">
                          <a:effectLst/>
                        </a:rPr>
                        <a:t>PROGRESS</a:t>
                      </a:r>
                      <a:endParaRPr lang="en-ZA" sz="1050">
                        <a:effectLst/>
                        <a:latin typeface="Times New Roman" panose="02020603050405020304" pitchFamily="18" charset="0"/>
                      </a:endParaRPr>
                    </a:p>
                  </a:txBody>
                  <a:tcPr marL="62680" marR="62680" marT="0" marB="0"/>
                </a:tc>
                <a:tc>
                  <a:txBody>
                    <a:bodyPr/>
                    <a:lstStyle/>
                    <a:p>
                      <a:pPr algn="just"/>
                      <a:r>
                        <a:rPr lang="en-US" sz="1100">
                          <a:effectLst/>
                        </a:rPr>
                        <a:t>COMMENT</a:t>
                      </a:r>
                      <a:endParaRPr lang="en-ZA" sz="1050">
                        <a:effectLst/>
                        <a:latin typeface="Times New Roman" panose="02020603050405020304" pitchFamily="18" charset="0"/>
                      </a:endParaRPr>
                    </a:p>
                  </a:txBody>
                  <a:tcPr marL="62680" marR="62680" marT="0" marB="0"/>
                </a:tc>
              </a:tr>
              <a:tr h="1072586">
                <a:tc>
                  <a:txBody>
                    <a:bodyPr/>
                    <a:lstStyle/>
                    <a:p>
                      <a:pPr algn="just"/>
                      <a:r>
                        <a:rPr lang="en-US" sz="1100">
                          <a:effectLst/>
                        </a:rPr>
                        <a:t>PPC De Hoek Plant Finishing Mill 6</a:t>
                      </a:r>
                      <a:endParaRPr lang="en-ZA" sz="1050">
                        <a:effectLst/>
                        <a:latin typeface="Times New Roman" panose="02020603050405020304" pitchFamily="18" charset="0"/>
                      </a:endParaRPr>
                    </a:p>
                  </a:txBody>
                  <a:tcPr marL="62680" marR="62680" marT="0" marB="0"/>
                </a:tc>
                <a:tc>
                  <a:txBody>
                    <a:bodyPr/>
                    <a:lstStyle/>
                    <a:p>
                      <a:pPr algn="just"/>
                      <a:r>
                        <a:rPr lang="en-US" sz="1100">
                          <a:effectLst/>
                        </a:rPr>
                        <a:t>1 April 2015-31 December 2016</a:t>
                      </a:r>
                      <a:endParaRPr lang="en-ZA" sz="1050">
                        <a:effectLst/>
                        <a:latin typeface="Times New Roman" panose="02020603050405020304" pitchFamily="18" charset="0"/>
                      </a:endParaRPr>
                    </a:p>
                  </a:txBody>
                  <a:tcPr marL="62680" marR="62680" marT="0" marB="0"/>
                </a:tc>
                <a:tc>
                  <a:txBody>
                    <a:bodyPr/>
                    <a:lstStyle/>
                    <a:p>
                      <a:pPr algn="just"/>
                      <a:r>
                        <a:rPr lang="en-US" sz="1100">
                          <a:effectLst/>
                        </a:rPr>
                        <a:t>PM: 100mg/Nm</a:t>
                      </a:r>
                      <a:r>
                        <a:rPr lang="en-US" sz="1100" baseline="30000">
                          <a:effectLst/>
                        </a:rPr>
                        <a:t>3</a:t>
                      </a:r>
                      <a:endParaRPr lang="en-ZA" sz="1050">
                        <a:effectLst/>
                        <a:latin typeface="Times New Roman" panose="02020603050405020304" pitchFamily="18" charset="0"/>
                      </a:endParaRPr>
                    </a:p>
                  </a:txBody>
                  <a:tcPr marL="62680" marR="62680" marT="0" marB="0"/>
                </a:tc>
                <a:tc>
                  <a:txBody>
                    <a:bodyPr/>
                    <a:lstStyle/>
                    <a:p>
                      <a:pPr algn="just"/>
                      <a:r>
                        <a:rPr lang="en-US" sz="1050">
                          <a:effectLst/>
                        </a:rPr>
                        <a:t>Installation of a bag filter to replace existing ESP</a:t>
                      </a:r>
                      <a:endParaRPr lang="en-ZA" sz="1050">
                        <a:effectLst/>
                        <a:latin typeface="Times New Roman" panose="02020603050405020304" pitchFamily="18" charset="0"/>
                      </a:endParaRPr>
                    </a:p>
                  </a:txBody>
                  <a:tcPr marL="62680" marR="62680" marT="0" marB="0"/>
                </a:tc>
                <a:tc>
                  <a:txBody>
                    <a:bodyPr/>
                    <a:lstStyle/>
                    <a:p>
                      <a:pPr algn="just"/>
                      <a:r>
                        <a:rPr lang="en-US" sz="1100">
                          <a:effectLst/>
                        </a:rPr>
                        <a:t>Upgrade completed emissions below 10mg/Nm3 for PM.</a:t>
                      </a:r>
                      <a:endParaRPr lang="en-ZA" sz="1050">
                        <a:effectLst/>
                        <a:latin typeface="Times New Roman" panose="02020603050405020304" pitchFamily="18" charset="0"/>
                      </a:endParaRPr>
                    </a:p>
                  </a:txBody>
                  <a:tcPr marL="62680" marR="62680" marT="0" marB="0"/>
                </a:tc>
                <a:tc>
                  <a:txBody>
                    <a:bodyPr/>
                    <a:lstStyle/>
                    <a:p>
                      <a:pPr algn="just"/>
                      <a:r>
                        <a:rPr lang="en-US" sz="1100">
                          <a:effectLst/>
                        </a:rPr>
                        <a:t>Target has been achieved by the facility. However, PPC De Hoek has applied for a new postponement for SO</a:t>
                      </a:r>
                      <a:r>
                        <a:rPr lang="en-US" sz="1100" baseline="-25000">
                          <a:effectLst/>
                        </a:rPr>
                        <a:t>2</a:t>
                      </a:r>
                      <a:r>
                        <a:rPr lang="en-US" sz="1100">
                          <a:effectLst/>
                        </a:rPr>
                        <a:t>. </a:t>
                      </a:r>
                      <a:endParaRPr lang="en-ZA" sz="1050">
                        <a:effectLst/>
                        <a:latin typeface="Times New Roman" panose="02020603050405020304" pitchFamily="18" charset="0"/>
                      </a:endParaRPr>
                    </a:p>
                  </a:txBody>
                  <a:tcPr marL="62680" marR="62680" marT="0" marB="0"/>
                </a:tc>
              </a:tr>
              <a:tr h="1280242">
                <a:tc>
                  <a:txBody>
                    <a:bodyPr/>
                    <a:lstStyle/>
                    <a:p>
                      <a:pPr algn="just"/>
                      <a:r>
                        <a:rPr lang="en-US" sz="1100">
                          <a:effectLst/>
                        </a:rPr>
                        <a:t>PPC Dwaalboom Plant</a:t>
                      </a:r>
                      <a:endParaRPr lang="en-ZA" sz="1050">
                        <a:effectLst/>
                      </a:endParaRPr>
                    </a:p>
                    <a:p>
                      <a:pPr algn="just"/>
                      <a:r>
                        <a:rPr lang="en-US" sz="1100">
                          <a:effectLst/>
                        </a:rPr>
                        <a:t>Kiln 1</a:t>
                      </a:r>
                      <a:endParaRPr lang="en-ZA" sz="1050">
                        <a:effectLst/>
                        <a:latin typeface="Times New Roman" panose="02020603050405020304" pitchFamily="18" charset="0"/>
                      </a:endParaRPr>
                    </a:p>
                  </a:txBody>
                  <a:tcPr marL="62680" marR="62680" marT="0" marB="0"/>
                </a:tc>
                <a:tc>
                  <a:txBody>
                    <a:bodyPr/>
                    <a:lstStyle/>
                    <a:p>
                      <a:pPr algn="just"/>
                      <a:r>
                        <a:rPr lang="en-US" sz="1100">
                          <a:effectLst/>
                        </a:rPr>
                        <a:t>1 April 2015-31 December 2016</a:t>
                      </a:r>
                      <a:endParaRPr lang="en-ZA" sz="1050">
                        <a:effectLst/>
                        <a:latin typeface="Times New Roman" panose="02020603050405020304" pitchFamily="18" charset="0"/>
                      </a:endParaRPr>
                    </a:p>
                  </a:txBody>
                  <a:tcPr marL="62680" marR="62680" marT="0" marB="0"/>
                </a:tc>
                <a:tc>
                  <a:txBody>
                    <a:bodyPr/>
                    <a:lstStyle/>
                    <a:p>
                      <a:pPr algn="just"/>
                      <a:r>
                        <a:rPr lang="en-US" sz="1100">
                          <a:effectLst/>
                        </a:rPr>
                        <a:t>PM: 200mg/Nm</a:t>
                      </a:r>
                      <a:r>
                        <a:rPr lang="en-US" sz="1100" baseline="30000">
                          <a:effectLst/>
                        </a:rPr>
                        <a:t>3</a:t>
                      </a:r>
                      <a:endParaRPr lang="en-ZA" sz="1050">
                        <a:effectLst/>
                        <a:latin typeface="Times New Roman" panose="02020603050405020304" pitchFamily="18" charset="0"/>
                      </a:endParaRPr>
                    </a:p>
                  </a:txBody>
                  <a:tcPr marL="62680" marR="62680" marT="0" marB="0"/>
                </a:tc>
                <a:tc>
                  <a:txBody>
                    <a:bodyPr/>
                    <a:lstStyle/>
                    <a:p>
                      <a:pPr algn="just"/>
                      <a:r>
                        <a:rPr lang="en-US" sz="1050">
                          <a:effectLst/>
                        </a:rPr>
                        <a:t>Bag filter upgrade</a:t>
                      </a:r>
                      <a:endParaRPr lang="en-ZA" sz="1050">
                        <a:effectLst/>
                        <a:latin typeface="Times New Roman" panose="02020603050405020304" pitchFamily="18" charset="0"/>
                      </a:endParaRPr>
                    </a:p>
                  </a:txBody>
                  <a:tcPr marL="62680" marR="62680" marT="0" marB="0"/>
                </a:tc>
                <a:tc>
                  <a:txBody>
                    <a:bodyPr/>
                    <a:lstStyle/>
                    <a:p>
                      <a:pPr algn="just"/>
                      <a:r>
                        <a:rPr lang="en-US" sz="1100">
                          <a:effectLst/>
                        </a:rPr>
                        <a:t>Feasibility studies commenced for bag filter upgrade – upgrade to commence January 2017</a:t>
                      </a:r>
                      <a:endParaRPr lang="en-ZA" sz="1050">
                        <a:effectLst/>
                        <a:latin typeface="Times New Roman" panose="02020603050405020304" pitchFamily="18" charset="0"/>
                      </a:endParaRPr>
                    </a:p>
                  </a:txBody>
                  <a:tcPr marL="62680" marR="62680" marT="0" marB="0"/>
                </a:tc>
                <a:tc>
                  <a:txBody>
                    <a:bodyPr/>
                    <a:lstStyle/>
                    <a:p>
                      <a:pPr algn="just"/>
                      <a:r>
                        <a:rPr lang="en-US" sz="1100">
                          <a:effectLst/>
                        </a:rPr>
                        <a:t>The facility has delays in their project hence they cannot meet the target of 31 December 2016 but the project is on track.</a:t>
                      </a:r>
                      <a:endParaRPr lang="en-ZA" sz="1050">
                        <a:effectLst/>
                        <a:latin typeface="Times New Roman" panose="02020603050405020304" pitchFamily="18" charset="0"/>
                      </a:endParaRPr>
                    </a:p>
                  </a:txBody>
                  <a:tcPr marL="62680" marR="62680" marT="0" marB="0"/>
                </a:tc>
              </a:tr>
              <a:tr h="1721532">
                <a:tc>
                  <a:txBody>
                    <a:bodyPr/>
                    <a:lstStyle/>
                    <a:p>
                      <a:pPr algn="just"/>
                      <a:r>
                        <a:rPr lang="en-US" sz="1100">
                          <a:effectLst/>
                        </a:rPr>
                        <a:t>PPC Port Elizabeth Plant</a:t>
                      </a:r>
                      <a:endParaRPr lang="en-ZA" sz="1050">
                        <a:effectLst/>
                      </a:endParaRPr>
                    </a:p>
                    <a:p>
                      <a:pPr algn="just"/>
                      <a:r>
                        <a:rPr lang="en-US" sz="1100">
                          <a:effectLst/>
                        </a:rPr>
                        <a:t>Kiln 4</a:t>
                      </a:r>
                      <a:endParaRPr lang="en-ZA" sz="1050">
                        <a:effectLst/>
                      </a:endParaRPr>
                    </a:p>
                    <a:p>
                      <a:pPr algn="just"/>
                      <a:r>
                        <a:rPr lang="en-US" sz="1100">
                          <a:effectLst/>
                        </a:rPr>
                        <a:t> </a:t>
                      </a:r>
                      <a:endParaRPr lang="en-ZA" sz="1050">
                        <a:effectLst/>
                      </a:endParaRPr>
                    </a:p>
                    <a:p>
                      <a:pPr algn="just"/>
                      <a:r>
                        <a:rPr lang="en-US" sz="1100">
                          <a:effectLst/>
                        </a:rPr>
                        <a:t> </a:t>
                      </a:r>
                      <a:endParaRPr lang="en-ZA" sz="1050">
                        <a:effectLst/>
                      </a:endParaRPr>
                    </a:p>
                    <a:p>
                      <a:pPr algn="just"/>
                      <a:r>
                        <a:rPr lang="en-US" sz="1100">
                          <a:effectLst/>
                        </a:rPr>
                        <a:t>PPC Port Elizabeth Plant</a:t>
                      </a:r>
                      <a:endParaRPr lang="en-ZA" sz="1050">
                        <a:effectLst/>
                      </a:endParaRPr>
                    </a:p>
                    <a:p>
                      <a:pPr algn="just"/>
                      <a:r>
                        <a:rPr lang="en-US" sz="1100">
                          <a:effectLst/>
                        </a:rPr>
                        <a:t>Finishing Mill 4</a:t>
                      </a:r>
                      <a:endParaRPr lang="en-ZA" sz="1050">
                        <a:effectLst/>
                        <a:latin typeface="Times New Roman" panose="02020603050405020304" pitchFamily="18" charset="0"/>
                      </a:endParaRPr>
                    </a:p>
                  </a:txBody>
                  <a:tcPr marL="62680" marR="62680" marT="0" marB="0"/>
                </a:tc>
                <a:tc>
                  <a:txBody>
                    <a:bodyPr/>
                    <a:lstStyle/>
                    <a:p>
                      <a:pPr algn="just"/>
                      <a:r>
                        <a:rPr lang="en-US" sz="1100">
                          <a:effectLst/>
                        </a:rPr>
                        <a:t>1 April 2015-31 December 2018</a:t>
                      </a:r>
                      <a:endParaRPr lang="en-ZA" sz="1050">
                        <a:effectLst/>
                      </a:endParaRPr>
                    </a:p>
                    <a:p>
                      <a:pPr algn="just"/>
                      <a:r>
                        <a:rPr lang="en-US" sz="1100">
                          <a:effectLst/>
                        </a:rPr>
                        <a:t> </a:t>
                      </a:r>
                      <a:endParaRPr lang="en-ZA" sz="1050">
                        <a:effectLst/>
                      </a:endParaRPr>
                    </a:p>
                    <a:p>
                      <a:pPr algn="just"/>
                      <a:r>
                        <a:rPr lang="en-US" sz="1100">
                          <a:effectLst/>
                        </a:rPr>
                        <a:t> </a:t>
                      </a:r>
                      <a:endParaRPr lang="en-ZA" sz="1050">
                        <a:effectLst/>
                      </a:endParaRPr>
                    </a:p>
                    <a:p>
                      <a:pPr algn="just"/>
                      <a:r>
                        <a:rPr lang="en-US" sz="1100">
                          <a:effectLst/>
                        </a:rPr>
                        <a:t> </a:t>
                      </a:r>
                      <a:endParaRPr lang="en-ZA" sz="1050">
                        <a:effectLst/>
                      </a:endParaRPr>
                    </a:p>
                    <a:p>
                      <a:pPr algn="just"/>
                      <a:r>
                        <a:rPr lang="en-US" sz="1100">
                          <a:effectLst/>
                        </a:rPr>
                        <a:t>1 April 2015-31 December 2016</a:t>
                      </a:r>
                      <a:endParaRPr lang="en-ZA" sz="1050">
                        <a:effectLst/>
                        <a:latin typeface="Times New Roman" panose="02020603050405020304" pitchFamily="18" charset="0"/>
                      </a:endParaRPr>
                    </a:p>
                  </a:txBody>
                  <a:tcPr marL="62680" marR="62680" marT="0" marB="0"/>
                </a:tc>
                <a:tc>
                  <a:txBody>
                    <a:bodyPr/>
                    <a:lstStyle/>
                    <a:p>
                      <a:pPr algn="just"/>
                      <a:r>
                        <a:rPr lang="en-US" sz="1100">
                          <a:effectLst/>
                        </a:rPr>
                        <a:t>PM: 200mg/Nm</a:t>
                      </a:r>
                      <a:r>
                        <a:rPr lang="en-US" sz="1100" baseline="30000">
                          <a:effectLst/>
                        </a:rPr>
                        <a:t>3</a:t>
                      </a:r>
                      <a:endParaRPr lang="en-ZA" sz="1050">
                        <a:effectLst/>
                      </a:endParaRPr>
                    </a:p>
                    <a:p>
                      <a:pPr algn="just"/>
                      <a:r>
                        <a:rPr lang="en-US" sz="1100" baseline="30000">
                          <a:effectLst/>
                        </a:rPr>
                        <a:t> </a:t>
                      </a:r>
                      <a:endParaRPr lang="en-ZA" sz="1050">
                        <a:effectLst/>
                      </a:endParaRPr>
                    </a:p>
                    <a:p>
                      <a:pPr algn="just"/>
                      <a:r>
                        <a:rPr lang="en-US" sz="1100" baseline="30000">
                          <a:effectLst/>
                        </a:rPr>
                        <a:t> </a:t>
                      </a:r>
                      <a:endParaRPr lang="en-ZA" sz="1050">
                        <a:effectLst/>
                      </a:endParaRPr>
                    </a:p>
                    <a:p>
                      <a:pPr algn="just"/>
                      <a:r>
                        <a:rPr lang="en-US" sz="1100" baseline="30000">
                          <a:effectLst/>
                        </a:rPr>
                        <a:t> </a:t>
                      </a:r>
                      <a:endParaRPr lang="en-ZA" sz="1050">
                        <a:effectLst/>
                      </a:endParaRPr>
                    </a:p>
                    <a:p>
                      <a:pPr algn="just"/>
                      <a:r>
                        <a:rPr lang="en-US" sz="1100" baseline="30000">
                          <a:effectLst/>
                        </a:rPr>
                        <a:t> </a:t>
                      </a:r>
                      <a:endParaRPr lang="en-ZA" sz="1050">
                        <a:effectLst/>
                      </a:endParaRPr>
                    </a:p>
                    <a:p>
                      <a:pPr algn="just"/>
                      <a:r>
                        <a:rPr lang="en-US" sz="1100">
                          <a:effectLst/>
                        </a:rPr>
                        <a:t>PM: 400mg/Nm</a:t>
                      </a:r>
                      <a:r>
                        <a:rPr lang="en-US" sz="1100" baseline="30000">
                          <a:effectLst/>
                        </a:rPr>
                        <a:t>3</a:t>
                      </a:r>
                      <a:endParaRPr lang="en-ZA" sz="1050">
                        <a:effectLst/>
                        <a:latin typeface="Times New Roman" panose="02020603050405020304" pitchFamily="18" charset="0"/>
                      </a:endParaRPr>
                    </a:p>
                  </a:txBody>
                  <a:tcPr marL="62680" marR="62680" marT="0" marB="0"/>
                </a:tc>
                <a:tc>
                  <a:txBody>
                    <a:bodyPr/>
                    <a:lstStyle/>
                    <a:p>
                      <a:pPr algn="just"/>
                      <a:r>
                        <a:rPr lang="en-US" sz="1050">
                          <a:effectLst/>
                        </a:rPr>
                        <a:t>Installation of a bag filter to replace Kiln ESP</a:t>
                      </a:r>
                      <a:endParaRPr lang="en-ZA" sz="1050">
                        <a:effectLst/>
                      </a:endParaRPr>
                    </a:p>
                    <a:p>
                      <a:pPr algn="just"/>
                      <a:r>
                        <a:rPr lang="en-US" sz="1050">
                          <a:effectLst/>
                        </a:rPr>
                        <a:t> </a:t>
                      </a:r>
                      <a:endParaRPr lang="en-ZA" sz="1050">
                        <a:effectLst/>
                      </a:endParaRPr>
                    </a:p>
                    <a:p>
                      <a:pPr algn="just"/>
                      <a:r>
                        <a:rPr lang="en-US" sz="1050">
                          <a:effectLst/>
                        </a:rPr>
                        <a:t> </a:t>
                      </a:r>
                      <a:endParaRPr lang="en-ZA" sz="1050">
                        <a:effectLst/>
                      </a:endParaRPr>
                    </a:p>
                    <a:p>
                      <a:pPr algn="just"/>
                      <a:r>
                        <a:rPr lang="en-US" sz="1050">
                          <a:effectLst/>
                        </a:rPr>
                        <a:t>Installation of a bag filter to replace existing dust collector</a:t>
                      </a:r>
                      <a:endParaRPr lang="en-ZA" sz="1050">
                        <a:effectLst/>
                        <a:latin typeface="Times New Roman" panose="02020603050405020304" pitchFamily="18" charset="0"/>
                      </a:endParaRPr>
                    </a:p>
                  </a:txBody>
                  <a:tcPr marL="62680" marR="62680" marT="0" marB="0"/>
                </a:tc>
                <a:tc>
                  <a:txBody>
                    <a:bodyPr/>
                    <a:lstStyle/>
                    <a:p>
                      <a:pPr algn="just"/>
                      <a:r>
                        <a:rPr lang="en-ZA" sz="1100" dirty="0">
                          <a:effectLst/>
                        </a:rPr>
                        <a:t>EIA completed, feasibility study in progress</a:t>
                      </a:r>
                      <a:endParaRPr lang="en-ZA" sz="1050" dirty="0">
                        <a:effectLst/>
                      </a:endParaRPr>
                    </a:p>
                    <a:p>
                      <a:pPr algn="just"/>
                      <a:r>
                        <a:rPr lang="en-ZA" sz="1100" dirty="0">
                          <a:effectLst/>
                        </a:rPr>
                        <a:t> </a:t>
                      </a:r>
                      <a:endParaRPr lang="en-ZA" sz="1050" dirty="0">
                        <a:effectLst/>
                      </a:endParaRPr>
                    </a:p>
                    <a:p>
                      <a:pPr algn="just"/>
                      <a:r>
                        <a:rPr lang="en-ZA" sz="1100" dirty="0">
                          <a:effectLst/>
                        </a:rPr>
                        <a:t> </a:t>
                      </a:r>
                      <a:endParaRPr lang="en-ZA" sz="1050" dirty="0">
                        <a:effectLst/>
                      </a:endParaRPr>
                    </a:p>
                    <a:p>
                      <a:pPr algn="just"/>
                      <a:r>
                        <a:rPr lang="en-ZA" sz="1100" dirty="0">
                          <a:effectLst/>
                        </a:rPr>
                        <a:t> </a:t>
                      </a:r>
                      <a:endParaRPr lang="en-ZA" sz="1050" dirty="0">
                        <a:effectLst/>
                      </a:endParaRPr>
                    </a:p>
                    <a:p>
                      <a:pPr algn="just"/>
                      <a:r>
                        <a:rPr lang="en-ZA" sz="1100" dirty="0">
                          <a:effectLst/>
                        </a:rPr>
                        <a:t>EIA approved, upgrade completed, performance testing took place in July 2016</a:t>
                      </a:r>
                      <a:endParaRPr lang="en-ZA" sz="1050" dirty="0">
                        <a:effectLst/>
                        <a:latin typeface="Times New Roman" panose="02020603050405020304" pitchFamily="18" charset="0"/>
                      </a:endParaRPr>
                    </a:p>
                  </a:txBody>
                  <a:tcPr marL="62680" marR="62680" marT="0" marB="0"/>
                </a:tc>
                <a:tc>
                  <a:txBody>
                    <a:bodyPr/>
                    <a:lstStyle/>
                    <a:p>
                      <a:pPr algn="just"/>
                      <a:r>
                        <a:rPr lang="en-US" sz="1100">
                          <a:effectLst/>
                        </a:rPr>
                        <a:t>On track</a:t>
                      </a:r>
                      <a:endParaRPr lang="en-ZA" sz="1050">
                        <a:effectLst/>
                      </a:endParaRPr>
                    </a:p>
                    <a:p>
                      <a:pPr algn="just"/>
                      <a:r>
                        <a:rPr lang="en-US" sz="1100">
                          <a:effectLst/>
                        </a:rPr>
                        <a:t> </a:t>
                      </a:r>
                      <a:endParaRPr lang="en-ZA" sz="1050">
                        <a:effectLst/>
                      </a:endParaRPr>
                    </a:p>
                    <a:p>
                      <a:pPr algn="just"/>
                      <a:r>
                        <a:rPr lang="en-US" sz="1100">
                          <a:effectLst/>
                        </a:rPr>
                        <a:t> </a:t>
                      </a:r>
                      <a:endParaRPr lang="en-ZA" sz="1050">
                        <a:effectLst/>
                      </a:endParaRPr>
                    </a:p>
                    <a:p>
                      <a:pPr algn="just"/>
                      <a:r>
                        <a:rPr lang="en-US" sz="1100">
                          <a:effectLst/>
                        </a:rPr>
                        <a:t> </a:t>
                      </a:r>
                      <a:endParaRPr lang="en-ZA" sz="1050">
                        <a:effectLst/>
                      </a:endParaRPr>
                    </a:p>
                    <a:p>
                      <a:pPr algn="just"/>
                      <a:r>
                        <a:rPr lang="en-US" sz="1100">
                          <a:effectLst/>
                        </a:rPr>
                        <a:t> </a:t>
                      </a:r>
                      <a:endParaRPr lang="en-ZA" sz="1050">
                        <a:effectLst/>
                      </a:endParaRPr>
                    </a:p>
                    <a:p>
                      <a:pPr algn="just"/>
                      <a:r>
                        <a:rPr lang="en-US" sz="1100">
                          <a:effectLst/>
                        </a:rPr>
                        <a:t>Target has been achieved by the facility</a:t>
                      </a:r>
                      <a:endParaRPr lang="en-ZA" sz="1050">
                        <a:effectLst/>
                        <a:latin typeface="Times New Roman" panose="02020603050405020304" pitchFamily="18" charset="0"/>
                      </a:endParaRPr>
                    </a:p>
                  </a:txBody>
                  <a:tcPr marL="62680" marR="62680" marT="0" marB="0"/>
                </a:tc>
              </a:tr>
              <a:tr h="1287104">
                <a:tc>
                  <a:txBody>
                    <a:bodyPr/>
                    <a:lstStyle/>
                    <a:p>
                      <a:pPr algn="just"/>
                      <a:r>
                        <a:rPr lang="en-US" sz="1100">
                          <a:effectLst/>
                        </a:rPr>
                        <a:t>PPC Slurry Plant</a:t>
                      </a:r>
                      <a:endParaRPr lang="en-ZA" sz="1050">
                        <a:effectLst/>
                      </a:endParaRPr>
                    </a:p>
                    <a:p>
                      <a:pPr algn="just"/>
                      <a:r>
                        <a:rPr lang="en-US" sz="1100">
                          <a:effectLst/>
                        </a:rPr>
                        <a:t>Kiln 7</a:t>
                      </a:r>
                      <a:endParaRPr lang="en-ZA" sz="1050">
                        <a:effectLst/>
                      </a:endParaRPr>
                    </a:p>
                    <a:p>
                      <a:pPr algn="just"/>
                      <a:r>
                        <a:rPr lang="en-US" sz="1100">
                          <a:effectLst/>
                        </a:rPr>
                        <a:t> </a:t>
                      </a:r>
                      <a:endParaRPr lang="en-ZA" sz="1050">
                        <a:effectLst/>
                      </a:endParaRPr>
                    </a:p>
                    <a:p>
                      <a:pPr algn="just"/>
                      <a:r>
                        <a:rPr lang="en-US" sz="1100">
                          <a:effectLst/>
                        </a:rPr>
                        <a:t> </a:t>
                      </a:r>
                      <a:endParaRPr lang="en-ZA" sz="1050">
                        <a:effectLst/>
                      </a:endParaRPr>
                    </a:p>
                    <a:p>
                      <a:pPr algn="just"/>
                      <a:r>
                        <a:rPr lang="en-US" sz="1100">
                          <a:effectLst/>
                        </a:rPr>
                        <a:t>PPC Slurry Plant</a:t>
                      </a:r>
                      <a:endParaRPr lang="en-ZA" sz="1050">
                        <a:effectLst/>
                      </a:endParaRPr>
                    </a:p>
                    <a:p>
                      <a:pPr algn="just"/>
                      <a:r>
                        <a:rPr lang="en-US" sz="1100">
                          <a:effectLst/>
                        </a:rPr>
                        <a:t>Raw Mill 3</a:t>
                      </a:r>
                      <a:endParaRPr lang="en-ZA" sz="1050">
                        <a:effectLst/>
                        <a:latin typeface="Times New Roman" panose="02020603050405020304" pitchFamily="18" charset="0"/>
                      </a:endParaRPr>
                    </a:p>
                  </a:txBody>
                  <a:tcPr marL="62680" marR="62680" marT="0" marB="0"/>
                </a:tc>
                <a:tc>
                  <a:txBody>
                    <a:bodyPr/>
                    <a:lstStyle/>
                    <a:p>
                      <a:pPr algn="just"/>
                      <a:r>
                        <a:rPr lang="en-US" sz="1100">
                          <a:effectLst/>
                        </a:rPr>
                        <a:t>1 April 2015-31 December 2018</a:t>
                      </a:r>
                      <a:endParaRPr lang="en-ZA" sz="1050">
                        <a:effectLst/>
                      </a:endParaRPr>
                    </a:p>
                    <a:p>
                      <a:pPr algn="just"/>
                      <a:r>
                        <a:rPr lang="en-US" sz="1100">
                          <a:effectLst/>
                        </a:rPr>
                        <a:t> </a:t>
                      </a:r>
                      <a:endParaRPr lang="en-ZA" sz="1050">
                        <a:effectLst/>
                      </a:endParaRPr>
                    </a:p>
                    <a:p>
                      <a:pPr algn="just"/>
                      <a:r>
                        <a:rPr lang="en-US" sz="1100">
                          <a:effectLst/>
                        </a:rPr>
                        <a:t> </a:t>
                      </a:r>
                      <a:endParaRPr lang="en-ZA" sz="1050">
                        <a:effectLst/>
                      </a:endParaRPr>
                    </a:p>
                    <a:p>
                      <a:pPr algn="just"/>
                      <a:r>
                        <a:rPr lang="en-US" sz="1100">
                          <a:effectLst/>
                        </a:rPr>
                        <a:t>1 April 2015-31 December 2018</a:t>
                      </a:r>
                      <a:endParaRPr lang="en-ZA" sz="1050">
                        <a:effectLst/>
                        <a:latin typeface="Times New Roman" panose="02020603050405020304" pitchFamily="18" charset="0"/>
                      </a:endParaRPr>
                    </a:p>
                  </a:txBody>
                  <a:tcPr marL="62680" marR="62680" marT="0" marB="0"/>
                </a:tc>
                <a:tc>
                  <a:txBody>
                    <a:bodyPr/>
                    <a:lstStyle/>
                    <a:p>
                      <a:pPr algn="just"/>
                      <a:r>
                        <a:rPr lang="en-US" sz="1100">
                          <a:effectLst/>
                        </a:rPr>
                        <a:t>PM: 350mg/Nm</a:t>
                      </a:r>
                      <a:r>
                        <a:rPr lang="en-US" sz="1100" baseline="30000">
                          <a:effectLst/>
                        </a:rPr>
                        <a:t>3</a:t>
                      </a:r>
                      <a:endParaRPr lang="en-ZA" sz="1050">
                        <a:effectLst/>
                      </a:endParaRPr>
                    </a:p>
                    <a:p>
                      <a:pPr algn="just"/>
                      <a:r>
                        <a:rPr lang="en-US" sz="1100" baseline="30000">
                          <a:effectLst/>
                        </a:rPr>
                        <a:t> </a:t>
                      </a:r>
                      <a:endParaRPr lang="en-ZA" sz="1050">
                        <a:effectLst/>
                      </a:endParaRPr>
                    </a:p>
                    <a:p>
                      <a:pPr algn="just"/>
                      <a:r>
                        <a:rPr lang="en-US" sz="1100" baseline="30000">
                          <a:effectLst/>
                        </a:rPr>
                        <a:t> </a:t>
                      </a:r>
                      <a:endParaRPr lang="en-ZA" sz="1050">
                        <a:effectLst/>
                      </a:endParaRPr>
                    </a:p>
                    <a:p>
                      <a:pPr algn="just"/>
                      <a:r>
                        <a:rPr lang="en-US" sz="1100" baseline="30000">
                          <a:effectLst/>
                        </a:rPr>
                        <a:t> </a:t>
                      </a:r>
                      <a:endParaRPr lang="en-ZA" sz="1050">
                        <a:effectLst/>
                      </a:endParaRPr>
                    </a:p>
                    <a:p>
                      <a:pPr algn="just"/>
                      <a:r>
                        <a:rPr lang="en-US" sz="1100">
                          <a:effectLst/>
                        </a:rPr>
                        <a:t>PM: 250mg/Nm</a:t>
                      </a:r>
                      <a:r>
                        <a:rPr lang="en-US" sz="1100" baseline="30000">
                          <a:effectLst/>
                        </a:rPr>
                        <a:t>3</a:t>
                      </a:r>
                      <a:endParaRPr lang="en-ZA" sz="1050">
                        <a:effectLst/>
                        <a:latin typeface="Times New Roman" panose="02020603050405020304" pitchFamily="18" charset="0"/>
                      </a:endParaRPr>
                    </a:p>
                  </a:txBody>
                  <a:tcPr marL="62680" marR="62680" marT="0" marB="0"/>
                </a:tc>
                <a:tc>
                  <a:txBody>
                    <a:bodyPr/>
                    <a:lstStyle/>
                    <a:p>
                      <a:pPr algn="just"/>
                      <a:r>
                        <a:rPr lang="en-US" sz="1050">
                          <a:effectLst/>
                        </a:rPr>
                        <a:t>Upgrade of Kiln 8 while Kiln 7 is operational. Afterwards Kiln 7 is under care and maintenance</a:t>
                      </a:r>
                      <a:endParaRPr lang="en-ZA" sz="1050">
                        <a:effectLst/>
                        <a:latin typeface="Times New Roman" panose="02020603050405020304" pitchFamily="18" charset="0"/>
                      </a:endParaRPr>
                    </a:p>
                  </a:txBody>
                  <a:tcPr marL="62680" marR="62680" marT="0" marB="0"/>
                </a:tc>
                <a:tc>
                  <a:txBody>
                    <a:bodyPr/>
                    <a:lstStyle/>
                    <a:p>
                      <a:pPr algn="just"/>
                      <a:r>
                        <a:rPr lang="en-ZA" sz="1100">
                          <a:effectLst/>
                        </a:rPr>
                        <a:t>Construction of Slurry Kiln 9 commenced and progressing as planned </a:t>
                      </a:r>
                      <a:endParaRPr lang="en-ZA" sz="1050">
                        <a:effectLst/>
                      </a:endParaRPr>
                    </a:p>
                    <a:p>
                      <a:pPr algn="just"/>
                      <a:r>
                        <a:rPr lang="en-ZA" sz="1100">
                          <a:effectLst/>
                        </a:rPr>
                        <a:t> </a:t>
                      </a:r>
                      <a:endParaRPr lang="en-ZA" sz="1050">
                        <a:effectLst/>
                      </a:endParaRPr>
                    </a:p>
                    <a:p>
                      <a:pPr algn="just"/>
                      <a:r>
                        <a:rPr lang="en-ZA" sz="1100">
                          <a:effectLst/>
                        </a:rPr>
                        <a:t> </a:t>
                      </a:r>
                      <a:endParaRPr lang="en-ZA" sz="1050">
                        <a:effectLst/>
                      </a:endParaRPr>
                    </a:p>
                    <a:p>
                      <a:pPr algn="just"/>
                      <a:r>
                        <a:rPr lang="en-ZA" sz="1100">
                          <a:effectLst/>
                        </a:rPr>
                        <a:t>Not running </a:t>
                      </a:r>
                      <a:endParaRPr lang="en-ZA" sz="1050">
                        <a:effectLst/>
                        <a:latin typeface="Times New Roman" panose="02020603050405020304" pitchFamily="18" charset="0"/>
                      </a:endParaRPr>
                    </a:p>
                  </a:txBody>
                  <a:tcPr marL="62680" marR="62680" marT="0" marB="0"/>
                </a:tc>
                <a:tc>
                  <a:txBody>
                    <a:bodyPr/>
                    <a:lstStyle/>
                    <a:p>
                      <a:pPr algn="just"/>
                      <a:r>
                        <a:rPr lang="en-US" sz="1100" dirty="0">
                          <a:effectLst/>
                        </a:rPr>
                        <a:t>On track</a:t>
                      </a:r>
                      <a:endParaRPr lang="en-ZA" sz="1050" dirty="0">
                        <a:effectLst/>
                      </a:endParaRPr>
                    </a:p>
                    <a:p>
                      <a:pPr algn="just"/>
                      <a:r>
                        <a:rPr lang="en-US" sz="1100" dirty="0">
                          <a:effectLst/>
                        </a:rPr>
                        <a:t> </a:t>
                      </a:r>
                      <a:endParaRPr lang="en-ZA" sz="1050" dirty="0">
                        <a:effectLst/>
                      </a:endParaRPr>
                    </a:p>
                    <a:p>
                      <a:pPr algn="just"/>
                      <a:r>
                        <a:rPr lang="en-US" sz="1100" dirty="0">
                          <a:effectLst/>
                        </a:rPr>
                        <a:t> </a:t>
                      </a:r>
                      <a:endParaRPr lang="en-ZA" sz="1050" dirty="0">
                        <a:effectLst/>
                      </a:endParaRPr>
                    </a:p>
                    <a:p>
                      <a:pPr algn="just"/>
                      <a:r>
                        <a:rPr lang="en-US" sz="1100" dirty="0">
                          <a:effectLst/>
                        </a:rPr>
                        <a:t> </a:t>
                      </a:r>
                      <a:endParaRPr lang="en-ZA" sz="1050" dirty="0">
                        <a:effectLst/>
                      </a:endParaRPr>
                    </a:p>
                    <a:p>
                      <a:pPr algn="just"/>
                      <a:r>
                        <a:rPr lang="en-US" sz="1100" dirty="0">
                          <a:effectLst/>
                        </a:rPr>
                        <a:t>NA</a:t>
                      </a:r>
                      <a:endParaRPr lang="en-ZA" sz="1050" dirty="0">
                        <a:effectLst/>
                        <a:latin typeface="Times New Roman" panose="02020603050405020304" pitchFamily="18" charset="0"/>
                      </a:endParaRPr>
                    </a:p>
                  </a:txBody>
                  <a:tcPr marL="62680" marR="62680" marT="0" marB="0"/>
                </a:tc>
              </a:tr>
            </a:tbl>
          </a:graphicData>
        </a:graphic>
      </p:graphicFrame>
    </p:spTree>
    <p:extLst>
      <p:ext uri="{BB962C8B-B14F-4D97-AF65-F5344CB8AC3E}">
        <p14:creationId xmlns:p14="http://schemas.microsoft.com/office/powerpoint/2010/main" xmlns="" val="26355045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5218" y="0"/>
            <a:ext cx="7533563" cy="655093"/>
          </a:xfrm>
        </p:spPr>
        <p:txBody>
          <a:bodyPr>
            <a:normAutofit/>
          </a:bodyPr>
          <a:lstStyle/>
          <a:p>
            <a:r>
              <a:rPr lang="en-ZA" sz="2800" b="1" dirty="0" smtClean="0">
                <a:solidFill>
                  <a:schemeClr val="bg1"/>
                </a:solidFill>
              </a:rPr>
              <a:t>ENGEN</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745775355"/>
              </p:ext>
            </p:extLst>
          </p:nvPr>
        </p:nvGraphicFramePr>
        <p:xfrm>
          <a:off x="2" y="655093"/>
          <a:ext cx="9143997" cy="6171490"/>
        </p:xfrm>
        <a:graphic>
          <a:graphicData uri="http://schemas.openxmlformats.org/drawingml/2006/table">
            <a:tbl>
              <a:tblPr firstRow="1" firstCol="1" bandRow="1">
                <a:tableStyleId>{5C22544A-7EE6-4342-B048-85BDC9FD1C3A}</a:tableStyleId>
              </a:tblPr>
              <a:tblGrid>
                <a:gridCol w="1012277"/>
                <a:gridCol w="1027608"/>
                <a:gridCol w="1083245"/>
                <a:gridCol w="1407925"/>
                <a:gridCol w="2906973"/>
                <a:gridCol w="1705969"/>
              </a:tblGrid>
              <a:tr h="628847">
                <a:tc>
                  <a:txBody>
                    <a:bodyPr/>
                    <a:lstStyle/>
                    <a:p>
                      <a:pPr algn="just">
                        <a:lnSpc>
                          <a:spcPct val="150000"/>
                        </a:lnSpc>
                      </a:pPr>
                      <a:r>
                        <a:rPr lang="en-US" sz="1100">
                          <a:effectLst/>
                        </a:rPr>
                        <a:t>NAME OF FACILITY</a:t>
                      </a:r>
                      <a:endParaRPr lang="en-ZA" sz="1100">
                        <a:effectLst/>
                      </a:endParaRPr>
                    </a:p>
                    <a:p>
                      <a:pPr algn="just">
                        <a:lnSpc>
                          <a:spcPct val="150000"/>
                        </a:lnSpc>
                      </a:pPr>
                      <a:r>
                        <a:rPr lang="en-US" sz="1100">
                          <a:effectLst/>
                        </a:rPr>
                        <a:t>ENGEN</a:t>
                      </a:r>
                      <a:endParaRPr lang="en-ZA" sz="1100">
                        <a:effectLst/>
                        <a:latin typeface="Times New Roman" panose="02020603050405020304" pitchFamily="18" charset="0"/>
                      </a:endParaRPr>
                    </a:p>
                  </a:txBody>
                  <a:tcPr marL="45717" marR="45717" marT="0" marB="0"/>
                </a:tc>
                <a:tc>
                  <a:txBody>
                    <a:bodyPr/>
                    <a:lstStyle/>
                    <a:p>
                      <a:pPr algn="just">
                        <a:lnSpc>
                          <a:spcPct val="150000"/>
                        </a:lnSpc>
                      </a:pPr>
                      <a:r>
                        <a:rPr lang="en-US" sz="1100">
                          <a:effectLst/>
                        </a:rPr>
                        <a:t>Postponement period granted </a:t>
                      </a:r>
                      <a:endParaRPr lang="en-ZA" sz="1100">
                        <a:effectLst/>
                        <a:latin typeface="Times New Roman" panose="02020603050405020304" pitchFamily="18" charset="0"/>
                      </a:endParaRPr>
                    </a:p>
                  </a:txBody>
                  <a:tcPr marL="45717" marR="45717" marT="0" marB="0"/>
                </a:tc>
                <a:tc>
                  <a:txBody>
                    <a:bodyPr/>
                    <a:lstStyle/>
                    <a:p>
                      <a:pPr algn="just">
                        <a:lnSpc>
                          <a:spcPct val="150000"/>
                        </a:lnSpc>
                      </a:pPr>
                      <a:r>
                        <a:rPr lang="en-US" sz="1100">
                          <a:effectLst/>
                        </a:rPr>
                        <a:t>LIMIT GRANTED wrt pollutant/s</a:t>
                      </a:r>
                      <a:endParaRPr lang="en-ZA" sz="1100">
                        <a:effectLst/>
                        <a:latin typeface="Times New Roman" panose="02020603050405020304" pitchFamily="18" charset="0"/>
                      </a:endParaRPr>
                    </a:p>
                  </a:txBody>
                  <a:tcPr marL="45717" marR="45717" marT="0" marB="0"/>
                </a:tc>
                <a:tc>
                  <a:txBody>
                    <a:bodyPr/>
                    <a:lstStyle/>
                    <a:p>
                      <a:pPr algn="just">
                        <a:lnSpc>
                          <a:spcPct val="150000"/>
                        </a:lnSpc>
                      </a:pPr>
                      <a:r>
                        <a:rPr lang="en-US" sz="1100">
                          <a:effectLst/>
                        </a:rPr>
                        <a:t>ACTIVITY TO MEET COMPLIANCE AND TARGET DATE</a:t>
                      </a:r>
                      <a:endParaRPr lang="en-ZA" sz="1100">
                        <a:effectLst/>
                        <a:latin typeface="Times New Roman" panose="02020603050405020304" pitchFamily="18" charset="0"/>
                      </a:endParaRPr>
                    </a:p>
                  </a:txBody>
                  <a:tcPr marL="45717" marR="45717" marT="0" marB="0"/>
                </a:tc>
                <a:tc>
                  <a:txBody>
                    <a:bodyPr/>
                    <a:lstStyle/>
                    <a:p>
                      <a:pPr algn="just">
                        <a:lnSpc>
                          <a:spcPct val="150000"/>
                        </a:lnSpc>
                      </a:pPr>
                      <a:r>
                        <a:rPr lang="en-US" sz="1100">
                          <a:effectLst/>
                        </a:rPr>
                        <a:t>PROGRESS</a:t>
                      </a:r>
                      <a:endParaRPr lang="en-ZA" sz="1100">
                        <a:effectLst/>
                        <a:latin typeface="Times New Roman" panose="02020603050405020304" pitchFamily="18" charset="0"/>
                      </a:endParaRPr>
                    </a:p>
                  </a:txBody>
                  <a:tcPr marL="45717" marR="45717" marT="0" marB="0"/>
                </a:tc>
                <a:tc>
                  <a:txBody>
                    <a:bodyPr/>
                    <a:lstStyle/>
                    <a:p>
                      <a:pPr algn="just">
                        <a:lnSpc>
                          <a:spcPct val="150000"/>
                        </a:lnSpc>
                      </a:pPr>
                      <a:r>
                        <a:rPr lang="en-US" sz="1100">
                          <a:effectLst/>
                        </a:rPr>
                        <a:t>COMMENT</a:t>
                      </a:r>
                      <a:endParaRPr lang="en-ZA" sz="1100">
                        <a:effectLst/>
                        <a:latin typeface="Times New Roman" panose="02020603050405020304" pitchFamily="18" charset="0"/>
                      </a:endParaRPr>
                    </a:p>
                  </a:txBody>
                  <a:tcPr marL="45717" marR="45717" marT="0" marB="0"/>
                </a:tc>
              </a:tr>
              <a:tr h="2579962">
                <a:tc rowSpan="3">
                  <a:txBody>
                    <a:bodyPr/>
                    <a:lstStyle/>
                    <a:p>
                      <a:pPr algn="just">
                        <a:lnSpc>
                          <a:spcPct val="150000"/>
                        </a:lnSpc>
                      </a:pPr>
                      <a:r>
                        <a:rPr lang="en-US" sz="1100">
                          <a:effectLst/>
                        </a:rPr>
                        <a:t>Engen Petroleum Limited</a:t>
                      </a:r>
                      <a:endParaRPr lang="en-ZA" sz="1100">
                        <a:effectLst/>
                        <a:latin typeface="Times New Roman" panose="02020603050405020304" pitchFamily="18" charset="0"/>
                      </a:endParaRPr>
                    </a:p>
                  </a:txBody>
                  <a:tcPr marL="45717" marR="45717" marT="0" marB="0"/>
                </a:tc>
                <a:tc>
                  <a:txBody>
                    <a:bodyPr/>
                    <a:lstStyle/>
                    <a:p>
                      <a:pPr algn="just">
                        <a:lnSpc>
                          <a:spcPct val="150000"/>
                        </a:lnSpc>
                      </a:pPr>
                      <a:r>
                        <a:rPr lang="en-US" sz="1100">
                          <a:effectLst/>
                        </a:rPr>
                        <a:t>1 April 2015-31 March 2019</a:t>
                      </a:r>
                      <a:endParaRPr lang="en-ZA" sz="1100">
                        <a:effectLst/>
                        <a:latin typeface="Times New Roman" panose="02020603050405020304" pitchFamily="18" charset="0"/>
                      </a:endParaRPr>
                    </a:p>
                  </a:txBody>
                  <a:tcPr marL="45717" marR="45717" marT="0" marB="0"/>
                </a:tc>
                <a:tc>
                  <a:txBody>
                    <a:bodyPr/>
                    <a:lstStyle/>
                    <a:p>
                      <a:pPr algn="just">
                        <a:lnSpc>
                          <a:spcPct val="150000"/>
                        </a:lnSpc>
                      </a:pPr>
                      <a:r>
                        <a:rPr lang="en-ZA" sz="1100">
                          <a:effectLst/>
                        </a:rPr>
                        <a:t>PM: 140mg/Nm</a:t>
                      </a:r>
                      <a:r>
                        <a:rPr lang="en-ZA" sz="1100" baseline="30000">
                          <a:effectLst/>
                        </a:rPr>
                        <a:t>3</a:t>
                      </a:r>
                      <a:endParaRPr lang="en-ZA" sz="1100">
                        <a:effectLst/>
                      </a:endParaRPr>
                    </a:p>
                    <a:p>
                      <a:pPr algn="just">
                        <a:lnSpc>
                          <a:spcPct val="150000"/>
                        </a:lnSpc>
                      </a:pPr>
                      <a:r>
                        <a:rPr lang="en-US" sz="1100">
                          <a:effectLst/>
                        </a:rPr>
                        <a:t> </a:t>
                      </a:r>
                      <a:endParaRPr lang="en-ZA" sz="1100">
                        <a:effectLst/>
                        <a:latin typeface="Times New Roman" panose="02020603050405020304" pitchFamily="18" charset="0"/>
                      </a:endParaRPr>
                    </a:p>
                  </a:txBody>
                  <a:tcPr marL="45717" marR="45717" marT="0" marB="0"/>
                </a:tc>
                <a:tc>
                  <a:txBody>
                    <a:bodyPr/>
                    <a:lstStyle/>
                    <a:p>
                      <a:pPr algn="just">
                        <a:lnSpc>
                          <a:spcPct val="150000"/>
                        </a:lnSpc>
                      </a:pPr>
                      <a:r>
                        <a:rPr lang="en-US" sz="1100">
                          <a:effectLst/>
                        </a:rPr>
                        <a:t>Retrofit - FCCU Particulate Matter Compliance</a:t>
                      </a:r>
                      <a:endParaRPr lang="en-ZA" sz="1100">
                        <a:effectLst/>
                        <a:latin typeface="Times New Roman" panose="02020603050405020304" pitchFamily="18" charset="0"/>
                      </a:endParaRPr>
                    </a:p>
                  </a:txBody>
                  <a:tcPr marL="45717" marR="45717" marT="0" marB="0"/>
                </a:tc>
                <a:tc>
                  <a:txBody>
                    <a:bodyPr/>
                    <a:lstStyle/>
                    <a:p>
                      <a:pPr marL="342900" lvl="0" indent="-342900" algn="just">
                        <a:lnSpc>
                          <a:spcPct val="150000"/>
                        </a:lnSpc>
                        <a:buFont typeface="Symbol" panose="05050102010706020507" pitchFamily="18" charset="2"/>
                        <a:buChar char=""/>
                      </a:pPr>
                      <a:r>
                        <a:rPr lang="en-US" sz="1100">
                          <a:effectLst/>
                        </a:rPr>
                        <a:t>The Front End Engineering Design (FEED) phase of the project is in progress.</a:t>
                      </a:r>
                      <a:endParaRPr lang="en-ZA" sz="1100">
                        <a:effectLst/>
                      </a:endParaRPr>
                    </a:p>
                    <a:p>
                      <a:pPr marL="342900" lvl="0" indent="-342900" algn="just">
                        <a:lnSpc>
                          <a:spcPct val="150000"/>
                        </a:lnSpc>
                        <a:buFont typeface="Symbol" panose="05050102010706020507" pitchFamily="18" charset="2"/>
                        <a:buChar char=""/>
                      </a:pPr>
                      <a:r>
                        <a:rPr lang="en-US" sz="1100">
                          <a:effectLst/>
                        </a:rPr>
                        <a:t>The Engineering contractor for this phase has been appointed.</a:t>
                      </a:r>
                      <a:endParaRPr lang="en-ZA" sz="1100">
                        <a:effectLst/>
                      </a:endParaRPr>
                    </a:p>
                    <a:p>
                      <a:pPr marL="342900" lvl="0" indent="-342900" algn="just">
                        <a:lnSpc>
                          <a:spcPct val="150000"/>
                        </a:lnSpc>
                        <a:buFont typeface="Symbol" panose="05050102010706020507" pitchFamily="18" charset="2"/>
                        <a:buChar char=""/>
                      </a:pPr>
                      <a:r>
                        <a:rPr lang="en-US" sz="1100">
                          <a:effectLst/>
                        </a:rPr>
                        <a:t>Following completion of the FEED phase, the Detailed Engineering phase of the project will commence.</a:t>
                      </a:r>
                      <a:endParaRPr lang="en-ZA" sz="1100">
                        <a:effectLst/>
                      </a:endParaRPr>
                    </a:p>
                    <a:p>
                      <a:pPr marL="342900" lvl="0" indent="-342900" algn="just">
                        <a:lnSpc>
                          <a:spcPct val="150000"/>
                        </a:lnSpc>
                        <a:buFont typeface="Symbol" panose="05050102010706020507" pitchFamily="18" charset="2"/>
                        <a:buChar char=""/>
                      </a:pPr>
                      <a:r>
                        <a:rPr lang="en-US" sz="1100">
                          <a:effectLst/>
                        </a:rPr>
                        <a:t>This is planned for 2017.</a:t>
                      </a:r>
                      <a:endParaRPr lang="en-ZA" sz="1100">
                        <a:effectLst/>
                        <a:latin typeface="Times New Roman" panose="02020603050405020304" pitchFamily="18" charset="0"/>
                      </a:endParaRPr>
                    </a:p>
                  </a:txBody>
                  <a:tcPr marL="45717" marR="45717" marT="0" marB="0"/>
                </a:tc>
                <a:tc>
                  <a:txBody>
                    <a:bodyPr/>
                    <a:lstStyle/>
                    <a:p>
                      <a:pPr algn="just">
                        <a:lnSpc>
                          <a:spcPct val="150000"/>
                        </a:lnSpc>
                      </a:pPr>
                      <a:r>
                        <a:rPr lang="en-ZA" sz="1100">
                          <a:effectLst/>
                        </a:rPr>
                        <a:t>On track</a:t>
                      </a:r>
                      <a:endParaRPr lang="en-ZA" sz="1100">
                        <a:effectLst/>
                        <a:latin typeface="Times New Roman" panose="02020603050405020304" pitchFamily="18" charset="0"/>
                      </a:endParaRPr>
                    </a:p>
                  </a:txBody>
                  <a:tcPr marL="45717" marR="45717" marT="0" marB="0"/>
                </a:tc>
              </a:tr>
              <a:tr h="1579454">
                <a:tc vMerge="1">
                  <a:txBody>
                    <a:bodyPr/>
                    <a:lstStyle/>
                    <a:p>
                      <a:endParaRPr lang="en-ZA"/>
                    </a:p>
                  </a:txBody>
                  <a:tcPr/>
                </a:tc>
                <a:tc>
                  <a:txBody>
                    <a:bodyPr/>
                    <a:lstStyle/>
                    <a:p>
                      <a:pPr algn="just">
                        <a:lnSpc>
                          <a:spcPct val="150000"/>
                        </a:lnSpc>
                      </a:pPr>
                      <a:r>
                        <a:rPr lang="en-US" sz="1100">
                          <a:effectLst/>
                        </a:rPr>
                        <a:t>1 April 2015-31 March 2016</a:t>
                      </a:r>
                      <a:endParaRPr lang="en-ZA" sz="1100">
                        <a:effectLst/>
                        <a:latin typeface="Times New Roman" panose="02020603050405020304" pitchFamily="18" charset="0"/>
                      </a:endParaRPr>
                    </a:p>
                  </a:txBody>
                  <a:tcPr marL="45717" marR="45717" marT="0" marB="0"/>
                </a:tc>
                <a:tc>
                  <a:txBody>
                    <a:bodyPr/>
                    <a:lstStyle/>
                    <a:p>
                      <a:pPr algn="just">
                        <a:lnSpc>
                          <a:spcPct val="150000"/>
                        </a:lnSpc>
                      </a:pPr>
                      <a:r>
                        <a:rPr lang="en-ZA" sz="1100">
                          <a:effectLst/>
                        </a:rPr>
                        <a:t>TVOCs:</a:t>
                      </a:r>
                    </a:p>
                    <a:p>
                      <a:pPr algn="just">
                        <a:lnSpc>
                          <a:spcPct val="150000"/>
                        </a:lnSpc>
                      </a:pPr>
                      <a:r>
                        <a:rPr lang="en-ZA" sz="1100">
                          <a:effectLst/>
                        </a:rPr>
                        <a:t>150mg/Nm</a:t>
                      </a:r>
                      <a:r>
                        <a:rPr lang="en-ZA" sz="1100" baseline="30000">
                          <a:effectLst/>
                        </a:rPr>
                        <a:t>3</a:t>
                      </a:r>
                      <a:endParaRPr lang="en-ZA" sz="1100">
                        <a:effectLst/>
                      </a:endParaRPr>
                    </a:p>
                    <a:p>
                      <a:pPr algn="just">
                        <a:lnSpc>
                          <a:spcPct val="150000"/>
                        </a:lnSpc>
                      </a:pPr>
                      <a:r>
                        <a:rPr lang="en-ZA" sz="1100">
                          <a:effectLst/>
                        </a:rPr>
                        <a:t>40000mg/Nm</a:t>
                      </a:r>
                      <a:r>
                        <a:rPr lang="en-ZA" sz="1100" baseline="30000">
                          <a:effectLst/>
                        </a:rPr>
                        <a:t>3</a:t>
                      </a:r>
                      <a:r>
                        <a:rPr lang="en-US" sz="1100">
                          <a:effectLst/>
                        </a:rPr>
                        <a:t>   </a:t>
                      </a:r>
                      <a:endParaRPr lang="en-ZA" sz="1100">
                        <a:effectLst/>
                        <a:latin typeface="Times New Roman" panose="02020603050405020304" pitchFamily="18" charset="0"/>
                      </a:endParaRPr>
                    </a:p>
                  </a:txBody>
                  <a:tcPr marL="45717" marR="45717" marT="0" marB="0"/>
                </a:tc>
                <a:tc>
                  <a:txBody>
                    <a:bodyPr/>
                    <a:lstStyle/>
                    <a:p>
                      <a:pPr algn="just">
                        <a:lnSpc>
                          <a:spcPct val="150000"/>
                        </a:lnSpc>
                      </a:pPr>
                      <a:r>
                        <a:rPr lang="en-US" sz="1100">
                          <a:effectLst/>
                        </a:rPr>
                        <a:t>Installation of a Vapor Recovery Unit at Gasoline Rail Loading</a:t>
                      </a:r>
                      <a:endParaRPr lang="en-ZA" sz="1100">
                        <a:effectLst/>
                        <a:latin typeface="Times New Roman" panose="02020603050405020304" pitchFamily="18" charset="0"/>
                      </a:endParaRPr>
                    </a:p>
                  </a:txBody>
                  <a:tcPr marL="45717" marR="45717" marT="0" marB="0"/>
                </a:tc>
                <a:tc>
                  <a:txBody>
                    <a:bodyPr/>
                    <a:lstStyle/>
                    <a:p>
                      <a:pPr algn="just">
                        <a:lnSpc>
                          <a:spcPct val="150000"/>
                        </a:lnSpc>
                      </a:pPr>
                      <a:r>
                        <a:rPr lang="en-ZA" sz="1100">
                          <a:effectLst/>
                        </a:rPr>
                        <a:t>Installation of the Vapour Recovery Unit has been completed at the rail loading facility. Unit is currently not in use (no gasoline loading taking place) and will be online when gasoline rail loading resumes.</a:t>
                      </a:r>
                    </a:p>
                    <a:p>
                      <a:pPr algn="just">
                        <a:lnSpc>
                          <a:spcPct val="150000"/>
                        </a:lnSpc>
                      </a:pPr>
                      <a:r>
                        <a:rPr lang="en-ZA" sz="1100">
                          <a:effectLst/>
                        </a:rPr>
                        <a:t> </a:t>
                      </a:r>
                      <a:endParaRPr lang="en-ZA" sz="1100">
                        <a:effectLst/>
                        <a:latin typeface="Times New Roman" panose="02020603050405020304" pitchFamily="18" charset="0"/>
                      </a:endParaRPr>
                    </a:p>
                  </a:txBody>
                  <a:tcPr marL="45717" marR="45717" marT="0" marB="0"/>
                </a:tc>
                <a:tc>
                  <a:txBody>
                    <a:bodyPr/>
                    <a:lstStyle/>
                    <a:p>
                      <a:pPr algn="just">
                        <a:lnSpc>
                          <a:spcPct val="150000"/>
                        </a:lnSpc>
                      </a:pPr>
                      <a:r>
                        <a:rPr lang="en-ZA" sz="1100">
                          <a:effectLst/>
                        </a:rPr>
                        <a:t>Target has been achieved by the facility</a:t>
                      </a:r>
                      <a:endParaRPr lang="en-ZA" sz="1100">
                        <a:effectLst/>
                        <a:latin typeface="Times New Roman" panose="02020603050405020304" pitchFamily="18" charset="0"/>
                      </a:endParaRPr>
                    </a:p>
                  </a:txBody>
                  <a:tcPr marL="45717" marR="45717" marT="0" marB="0"/>
                </a:tc>
              </a:tr>
              <a:tr h="1257694">
                <a:tc vMerge="1">
                  <a:txBody>
                    <a:bodyPr/>
                    <a:lstStyle/>
                    <a:p>
                      <a:endParaRPr lang="en-ZA"/>
                    </a:p>
                  </a:txBody>
                  <a:tcPr/>
                </a:tc>
                <a:tc>
                  <a:txBody>
                    <a:bodyPr/>
                    <a:lstStyle/>
                    <a:p>
                      <a:pPr algn="just">
                        <a:lnSpc>
                          <a:spcPct val="150000"/>
                        </a:lnSpc>
                      </a:pPr>
                      <a:r>
                        <a:rPr lang="en-US" sz="1100">
                          <a:effectLst/>
                        </a:rPr>
                        <a:t>1 April 2015-31 March 2016</a:t>
                      </a:r>
                      <a:endParaRPr lang="en-ZA" sz="1100">
                        <a:effectLst/>
                        <a:latin typeface="Times New Roman" panose="02020603050405020304" pitchFamily="18" charset="0"/>
                      </a:endParaRPr>
                    </a:p>
                  </a:txBody>
                  <a:tcPr marL="45717" marR="45717" marT="0" marB="0"/>
                </a:tc>
                <a:tc>
                  <a:txBody>
                    <a:bodyPr/>
                    <a:lstStyle/>
                    <a:p>
                      <a:pPr algn="just">
                        <a:lnSpc>
                          <a:spcPct val="150000"/>
                        </a:lnSpc>
                      </a:pPr>
                      <a:r>
                        <a:rPr lang="en-ZA" sz="1100">
                          <a:effectLst/>
                        </a:rPr>
                        <a:t>TVOCs</a:t>
                      </a:r>
                      <a:endParaRPr lang="en-ZA" sz="1100">
                        <a:effectLst/>
                        <a:latin typeface="Times New Roman" panose="02020603050405020304" pitchFamily="18" charset="0"/>
                      </a:endParaRPr>
                    </a:p>
                  </a:txBody>
                  <a:tcPr marL="45717" marR="45717" marT="0" marB="0"/>
                </a:tc>
                <a:tc>
                  <a:txBody>
                    <a:bodyPr/>
                    <a:lstStyle/>
                    <a:p>
                      <a:pPr algn="just">
                        <a:lnSpc>
                          <a:spcPct val="150000"/>
                        </a:lnSpc>
                      </a:pPr>
                      <a:r>
                        <a:rPr lang="en-US" sz="1100">
                          <a:effectLst/>
                        </a:rPr>
                        <a:t>Installation of internal floating roofs on 2 tanks within the Refinery viz X-239 and X-240</a:t>
                      </a:r>
                      <a:endParaRPr lang="en-ZA" sz="1100">
                        <a:effectLst/>
                        <a:latin typeface="Times New Roman" panose="02020603050405020304" pitchFamily="18" charset="0"/>
                      </a:endParaRPr>
                    </a:p>
                  </a:txBody>
                  <a:tcPr marL="45717" marR="45717" marT="0" marB="0"/>
                </a:tc>
                <a:tc>
                  <a:txBody>
                    <a:bodyPr/>
                    <a:lstStyle/>
                    <a:p>
                      <a:pPr algn="just">
                        <a:lnSpc>
                          <a:spcPct val="150000"/>
                        </a:lnSpc>
                      </a:pPr>
                      <a:r>
                        <a:rPr lang="en-ZA" sz="1100">
                          <a:effectLst/>
                        </a:rPr>
                        <a:t>Manufacturing of X-239 and X-240 internal floating roofs completed.</a:t>
                      </a:r>
                    </a:p>
                    <a:p>
                      <a:pPr algn="just">
                        <a:lnSpc>
                          <a:spcPct val="150000"/>
                        </a:lnSpc>
                      </a:pPr>
                      <a:r>
                        <a:rPr lang="en-ZA" sz="1100">
                          <a:effectLst/>
                        </a:rPr>
                        <a:t>Tank X240 was commissioned and is in service with internal floating roof in place.</a:t>
                      </a:r>
                    </a:p>
                    <a:p>
                      <a:pPr algn="just">
                        <a:lnSpc>
                          <a:spcPct val="150000"/>
                        </a:lnSpc>
                      </a:pPr>
                      <a:r>
                        <a:rPr lang="en-ZA" sz="1100">
                          <a:effectLst/>
                        </a:rPr>
                        <a:t>Tank X239 is currently not in use</a:t>
                      </a:r>
                      <a:endParaRPr lang="en-ZA" sz="1100">
                        <a:effectLst/>
                        <a:latin typeface="Times New Roman" panose="02020603050405020304" pitchFamily="18" charset="0"/>
                      </a:endParaRPr>
                    </a:p>
                  </a:txBody>
                  <a:tcPr marL="45717" marR="45717" marT="0" marB="0"/>
                </a:tc>
                <a:tc>
                  <a:txBody>
                    <a:bodyPr/>
                    <a:lstStyle/>
                    <a:p>
                      <a:pPr algn="just">
                        <a:lnSpc>
                          <a:spcPct val="150000"/>
                        </a:lnSpc>
                      </a:pPr>
                      <a:r>
                        <a:rPr lang="en-ZA" sz="1100" dirty="0">
                          <a:effectLst/>
                        </a:rPr>
                        <a:t>Target has been achieved by the facility</a:t>
                      </a:r>
                      <a:endParaRPr lang="en-ZA" sz="1100" dirty="0">
                        <a:effectLst/>
                        <a:latin typeface="Times New Roman" panose="02020603050405020304" pitchFamily="18" charset="0"/>
                      </a:endParaRPr>
                    </a:p>
                  </a:txBody>
                  <a:tcPr marL="45717" marR="45717" marT="0" marB="0"/>
                </a:tc>
              </a:tr>
            </a:tbl>
          </a:graphicData>
        </a:graphic>
      </p:graphicFrame>
    </p:spTree>
    <p:extLst>
      <p:ext uri="{BB962C8B-B14F-4D97-AF65-F5344CB8AC3E}">
        <p14:creationId xmlns:p14="http://schemas.microsoft.com/office/powerpoint/2010/main" xmlns="" val="39264374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0752" y="0"/>
            <a:ext cx="7724633" cy="655093"/>
          </a:xfrm>
        </p:spPr>
        <p:txBody>
          <a:bodyPr>
            <a:noAutofit/>
          </a:bodyPr>
          <a:lstStyle/>
          <a:p>
            <a:r>
              <a:rPr lang="en-ZA" sz="2800" b="1" dirty="0" smtClean="0">
                <a:solidFill>
                  <a:schemeClr val="bg1"/>
                </a:solidFill>
              </a:rPr>
              <a:t>TOTAL</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4000786967"/>
              </p:ext>
            </p:extLst>
          </p:nvPr>
        </p:nvGraphicFramePr>
        <p:xfrm>
          <a:off x="129653" y="838189"/>
          <a:ext cx="8905166" cy="4342961"/>
        </p:xfrm>
        <a:graphic>
          <a:graphicData uri="http://schemas.openxmlformats.org/drawingml/2006/table">
            <a:tbl>
              <a:tblPr firstRow="1" firstCol="1" bandRow="1">
                <a:tableStyleId>{5C22544A-7EE6-4342-B048-85BDC9FD1C3A}</a:tableStyleId>
              </a:tblPr>
              <a:tblGrid>
                <a:gridCol w="1119740"/>
                <a:gridCol w="1054427"/>
                <a:gridCol w="1136696"/>
                <a:gridCol w="1198241"/>
                <a:gridCol w="2263972"/>
                <a:gridCol w="2132090"/>
              </a:tblGrid>
              <a:tr h="741978">
                <a:tc>
                  <a:txBody>
                    <a:bodyPr/>
                    <a:lstStyle/>
                    <a:p>
                      <a:pPr algn="just"/>
                      <a:r>
                        <a:rPr lang="en-US" sz="1200" dirty="0">
                          <a:effectLst/>
                        </a:rPr>
                        <a:t>NAME OF FACILITY</a:t>
                      </a:r>
                      <a:endParaRPr lang="en-ZA" sz="1200" dirty="0">
                        <a:effectLst/>
                      </a:endParaRPr>
                    </a:p>
                    <a:p>
                      <a:pPr algn="just"/>
                      <a:r>
                        <a:rPr lang="en-US" sz="1200" dirty="0">
                          <a:effectLst/>
                        </a:rPr>
                        <a:t>TOTAL</a:t>
                      </a:r>
                      <a:endParaRPr lang="en-ZA" sz="1200" dirty="0">
                        <a:effectLst/>
                        <a:latin typeface="Times New Roman" panose="02020603050405020304" pitchFamily="18" charset="0"/>
                      </a:endParaRPr>
                    </a:p>
                  </a:txBody>
                  <a:tcPr marL="62680" marR="62680" marT="0" marB="0"/>
                </a:tc>
                <a:tc>
                  <a:txBody>
                    <a:bodyPr/>
                    <a:lstStyle/>
                    <a:p>
                      <a:pPr algn="just"/>
                      <a:r>
                        <a:rPr lang="en-US" sz="1200">
                          <a:effectLst/>
                        </a:rPr>
                        <a:t>Postponement period granted </a:t>
                      </a:r>
                      <a:endParaRPr lang="en-ZA" sz="1200">
                        <a:effectLst/>
                        <a:latin typeface="Times New Roman" panose="02020603050405020304" pitchFamily="18" charset="0"/>
                      </a:endParaRPr>
                    </a:p>
                  </a:txBody>
                  <a:tcPr marL="62680" marR="62680" marT="0" marB="0"/>
                </a:tc>
                <a:tc>
                  <a:txBody>
                    <a:bodyPr/>
                    <a:lstStyle/>
                    <a:p>
                      <a:pPr algn="l"/>
                      <a:r>
                        <a:rPr lang="en-US" sz="1200">
                          <a:effectLst/>
                        </a:rPr>
                        <a:t>LIMIT GRANTED wrt pollutant/s</a:t>
                      </a:r>
                      <a:endParaRPr lang="en-ZA" sz="1200">
                        <a:effectLst/>
                        <a:latin typeface="Times New Roman" panose="02020603050405020304" pitchFamily="18" charset="0"/>
                      </a:endParaRPr>
                    </a:p>
                  </a:txBody>
                  <a:tcPr marL="62680" marR="62680" marT="0" marB="0"/>
                </a:tc>
                <a:tc>
                  <a:txBody>
                    <a:bodyPr/>
                    <a:lstStyle/>
                    <a:p>
                      <a:pPr algn="just"/>
                      <a:r>
                        <a:rPr lang="en-US" sz="1200">
                          <a:effectLst/>
                        </a:rPr>
                        <a:t>ACTIVITY TO MEET COMPLIANCE AND TARGET DATE</a:t>
                      </a:r>
                      <a:endParaRPr lang="en-ZA" sz="1200">
                        <a:effectLst/>
                        <a:latin typeface="Times New Roman" panose="02020603050405020304" pitchFamily="18" charset="0"/>
                      </a:endParaRPr>
                    </a:p>
                  </a:txBody>
                  <a:tcPr marL="62680" marR="62680" marT="0" marB="0"/>
                </a:tc>
                <a:tc>
                  <a:txBody>
                    <a:bodyPr/>
                    <a:lstStyle/>
                    <a:p>
                      <a:pPr algn="just"/>
                      <a:r>
                        <a:rPr lang="en-US" sz="1200">
                          <a:effectLst/>
                        </a:rPr>
                        <a:t>PROGRESS</a:t>
                      </a:r>
                      <a:endParaRPr lang="en-ZA" sz="1200">
                        <a:effectLst/>
                        <a:latin typeface="Times New Roman" panose="02020603050405020304" pitchFamily="18" charset="0"/>
                      </a:endParaRPr>
                    </a:p>
                  </a:txBody>
                  <a:tcPr marL="62680" marR="62680" marT="0" marB="0"/>
                </a:tc>
                <a:tc>
                  <a:txBody>
                    <a:bodyPr/>
                    <a:lstStyle/>
                    <a:p>
                      <a:pPr algn="just"/>
                      <a:r>
                        <a:rPr lang="en-US" sz="1200">
                          <a:effectLst/>
                        </a:rPr>
                        <a:t>COMMENT</a:t>
                      </a:r>
                      <a:endParaRPr lang="en-ZA" sz="1200">
                        <a:effectLst/>
                        <a:latin typeface="Times New Roman" panose="02020603050405020304" pitchFamily="18" charset="0"/>
                      </a:endParaRPr>
                    </a:p>
                  </a:txBody>
                  <a:tcPr marL="62680" marR="62680" marT="0" marB="0"/>
                </a:tc>
              </a:tr>
              <a:tr h="2191929">
                <a:tc>
                  <a:txBody>
                    <a:bodyPr/>
                    <a:lstStyle/>
                    <a:p>
                      <a:pPr algn="just"/>
                      <a:r>
                        <a:rPr lang="en-US" sz="1200">
                          <a:effectLst/>
                        </a:rPr>
                        <a:t>Total Polokwane depot</a:t>
                      </a:r>
                      <a:endParaRPr lang="en-ZA" sz="1200">
                        <a:effectLst/>
                        <a:latin typeface="Times New Roman" panose="02020603050405020304" pitchFamily="18" charset="0"/>
                      </a:endParaRPr>
                    </a:p>
                  </a:txBody>
                  <a:tcPr marL="62680" marR="62680" marT="0" marB="0"/>
                </a:tc>
                <a:tc>
                  <a:txBody>
                    <a:bodyPr/>
                    <a:lstStyle/>
                    <a:p>
                      <a:pPr algn="l"/>
                      <a:r>
                        <a:rPr lang="en-US" sz="1200">
                          <a:effectLst/>
                        </a:rPr>
                        <a:t>1 April 2015-31 March 2016 </a:t>
                      </a:r>
                      <a:endParaRPr lang="en-ZA" sz="1200">
                        <a:effectLst/>
                        <a:latin typeface="Times New Roman" panose="02020603050405020304" pitchFamily="18" charset="0"/>
                      </a:endParaRPr>
                    </a:p>
                  </a:txBody>
                  <a:tcPr marL="62680" marR="62680" marT="0" marB="0"/>
                </a:tc>
                <a:tc>
                  <a:txBody>
                    <a:bodyPr/>
                    <a:lstStyle/>
                    <a:p>
                      <a:pPr algn="just"/>
                      <a:r>
                        <a:rPr lang="en-ZA" sz="1200" dirty="0">
                          <a:effectLst/>
                        </a:rPr>
                        <a:t>TVOCs:</a:t>
                      </a:r>
                    </a:p>
                    <a:p>
                      <a:pPr algn="just"/>
                      <a:r>
                        <a:rPr lang="en-ZA" sz="1200" dirty="0">
                          <a:effectLst/>
                        </a:rPr>
                        <a:t>150mg/Nm</a:t>
                      </a:r>
                      <a:r>
                        <a:rPr lang="en-ZA" sz="1200" baseline="30000" dirty="0">
                          <a:effectLst/>
                        </a:rPr>
                        <a:t>3</a:t>
                      </a:r>
                      <a:endParaRPr lang="en-ZA" sz="1200" dirty="0">
                        <a:effectLst/>
                      </a:endParaRPr>
                    </a:p>
                    <a:p>
                      <a:pPr algn="just"/>
                      <a:r>
                        <a:rPr lang="en-ZA" sz="1200" dirty="0">
                          <a:effectLst/>
                        </a:rPr>
                        <a:t>40000mg/Nm</a:t>
                      </a:r>
                      <a:r>
                        <a:rPr lang="en-ZA" sz="1200" baseline="30000" dirty="0">
                          <a:effectLst/>
                        </a:rPr>
                        <a:t>3</a:t>
                      </a:r>
                      <a:r>
                        <a:rPr lang="en-US" sz="1200" dirty="0">
                          <a:effectLst/>
                        </a:rPr>
                        <a:t>   </a:t>
                      </a:r>
                      <a:endParaRPr lang="en-ZA" sz="1200" dirty="0">
                        <a:effectLst/>
                        <a:latin typeface="Times New Roman" panose="02020603050405020304" pitchFamily="18" charset="0"/>
                      </a:endParaRPr>
                    </a:p>
                  </a:txBody>
                  <a:tcPr marL="62680" marR="62680" marT="0" marB="0"/>
                </a:tc>
                <a:tc>
                  <a:txBody>
                    <a:bodyPr/>
                    <a:lstStyle/>
                    <a:p>
                      <a:pPr algn="just"/>
                      <a:r>
                        <a:rPr lang="en-US" sz="1200">
                          <a:effectLst/>
                        </a:rPr>
                        <a:t>Retrofit- VRU</a:t>
                      </a:r>
                      <a:endParaRPr lang="en-ZA" sz="1200">
                        <a:effectLst/>
                        <a:latin typeface="Times New Roman" panose="02020603050405020304" pitchFamily="18" charset="0"/>
                      </a:endParaRPr>
                    </a:p>
                  </a:txBody>
                  <a:tcPr marL="62680" marR="62680" marT="0" marB="0"/>
                </a:tc>
                <a:tc>
                  <a:txBody>
                    <a:bodyPr/>
                    <a:lstStyle/>
                    <a:p>
                      <a:pPr algn="just">
                        <a:spcAft>
                          <a:spcPts val="0"/>
                        </a:spcAft>
                      </a:pPr>
                      <a:r>
                        <a:rPr lang="en-ZA" sz="1200">
                          <a:effectLst/>
                        </a:rPr>
                        <a:t>VRU order was completed in November 2014. VRU delivery was completed in August 2015. The installation of VRU is in progress.</a:t>
                      </a:r>
                    </a:p>
                    <a:p>
                      <a:pPr algn="just">
                        <a:spcAft>
                          <a:spcPts val="0"/>
                        </a:spcAft>
                      </a:pPr>
                      <a:r>
                        <a:rPr lang="en-ZA" sz="1200">
                          <a:effectLst/>
                        </a:rPr>
                        <a:t>VRU was installed by the John Zink Company based in Luxembourg. It was commissioned on 25 August 2016 and declare safe and ready for use by the consulting engineering group JGP.  </a:t>
                      </a:r>
                      <a:endParaRPr lang="en-ZA" sz="1200">
                        <a:effectLst/>
                        <a:latin typeface="Times New Roman" panose="02020603050405020304" pitchFamily="18" charset="0"/>
                        <a:ea typeface="Times New Roman" panose="02020603050405020304" pitchFamily="18" charset="0"/>
                      </a:endParaRPr>
                    </a:p>
                  </a:txBody>
                  <a:tcPr marL="62680" marR="62680" marT="0" marB="0"/>
                </a:tc>
                <a:tc>
                  <a:txBody>
                    <a:bodyPr/>
                    <a:lstStyle/>
                    <a:p>
                      <a:pPr algn="just"/>
                      <a:r>
                        <a:rPr lang="en-ZA" sz="1200">
                          <a:effectLst/>
                        </a:rPr>
                        <a:t>Target has been achieved by the facility.</a:t>
                      </a:r>
                      <a:endParaRPr lang="en-ZA" sz="1200">
                        <a:effectLst/>
                        <a:latin typeface="Times New Roman" panose="02020603050405020304" pitchFamily="18" charset="0"/>
                      </a:endParaRPr>
                    </a:p>
                  </a:txBody>
                  <a:tcPr marL="62680" marR="62680" marT="0" marB="0"/>
                </a:tc>
              </a:tr>
              <a:tr h="1236632">
                <a:tc>
                  <a:txBody>
                    <a:bodyPr/>
                    <a:lstStyle/>
                    <a:p>
                      <a:pPr algn="just"/>
                      <a:r>
                        <a:rPr lang="en-US" sz="1200">
                          <a:effectLst/>
                        </a:rPr>
                        <a:t>Total Polokwane depot</a:t>
                      </a:r>
                      <a:endParaRPr lang="en-ZA" sz="1200">
                        <a:effectLst/>
                        <a:latin typeface="Times New Roman" panose="02020603050405020304" pitchFamily="18" charset="0"/>
                      </a:endParaRPr>
                    </a:p>
                  </a:txBody>
                  <a:tcPr marL="62680" marR="62680" marT="0" marB="0"/>
                </a:tc>
                <a:tc>
                  <a:txBody>
                    <a:bodyPr/>
                    <a:lstStyle/>
                    <a:p>
                      <a:pPr algn="just"/>
                      <a:r>
                        <a:rPr lang="en-US" sz="1200">
                          <a:effectLst/>
                        </a:rPr>
                        <a:t>1 April 2015-31 March 2016</a:t>
                      </a:r>
                      <a:endParaRPr lang="en-ZA" sz="1200">
                        <a:effectLst/>
                        <a:latin typeface="Times New Roman" panose="02020603050405020304" pitchFamily="18" charset="0"/>
                      </a:endParaRPr>
                    </a:p>
                  </a:txBody>
                  <a:tcPr marL="62680" marR="62680" marT="0" marB="0"/>
                </a:tc>
                <a:tc>
                  <a:txBody>
                    <a:bodyPr/>
                    <a:lstStyle/>
                    <a:p>
                      <a:pPr algn="just"/>
                      <a:r>
                        <a:rPr lang="en-ZA" sz="1200">
                          <a:effectLst/>
                        </a:rPr>
                        <a:t>TVOCs:</a:t>
                      </a:r>
                    </a:p>
                    <a:p>
                      <a:pPr algn="just"/>
                      <a:r>
                        <a:rPr lang="en-ZA" sz="1200">
                          <a:effectLst/>
                        </a:rPr>
                        <a:t>150mg/Nm</a:t>
                      </a:r>
                      <a:r>
                        <a:rPr lang="en-ZA" sz="1200" baseline="30000">
                          <a:effectLst/>
                        </a:rPr>
                        <a:t>3</a:t>
                      </a:r>
                      <a:endParaRPr lang="en-ZA" sz="1200">
                        <a:effectLst/>
                      </a:endParaRPr>
                    </a:p>
                    <a:p>
                      <a:pPr algn="just"/>
                      <a:r>
                        <a:rPr lang="en-ZA" sz="1200">
                          <a:effectLst/>
                        </a:rPr>
                        <a:t>40000mg/Nm</a:t>
                      </a:r>
                      <a:r>
                        <a:rPr lang="en-ZA" sz="1200" baseline="30000">
                          <a:effectLst/>
                        </a:rPr>
                        <a:t>3</a:t>
                      </a:r>
                      <a:r>
                        <a:rPr lang="en-US" sz="1200">
                          <a:effectLst/>
                        </a:rPr>
                        <a:t>   </a:t>
                      </a:r>
                      <a:endParaRPr lang="en-ZA" sz="1200">
                        <a:effectLst/>
                        <a:latin typeface="Times New Roman" panose="02020603050405020304" pitchFamily="18" charset="0"/>
                      </a:endParaRPr>
                    </a:p>
                  </a:txBody>
                  <a:tcPr marL="62680" marR="62680" marT="0" marB="0"/>
                </a:tc>
                <a:tc>
                  <a:txBody>
                    <a:bodyPr/>
                    <a:lstStyle/>
                    <a:p>
                      <a:pPr algn="just"/>
                      <a:r>
                        <a:rPr lang="en-US" sz="1200">
                          <a:effectLst/>
                        </a:rPr>
                        <a:t>Retrofit- VRU</a:t>
                      </a:r>
                      <a:endParaRPr lang="en-ZA" sz="1200">
                        <a:effectLst/>
                        <a:latin typeface="Times New Roman" panose="02020603050405020304" pitchFamily="18" charset="0"/>
                      </a:endParaRPr>
                    </a:p>
                  </a:txBody>
                  <a:tcPr marL="62680" marR="62680" marT="0" marB="0"/>
                </a:tc>
                <a:tc>
                  <a:txBody>
                    <a:bodyPr/>
                    <a:lstStyle/>
                    <a:p>
                      <a:pPr algn="just">
                        <a:spcAft>
                          <a:spcPts val="0"/>
                        </a:spcAft>
                      </a:pPr>
                      <a:r>
                        <a:rPr lang="en-ZA" sz="1200">
                          <a:effectLst/>
                        </a:rPr>
                        <a:t>VRU was installed by the John Zink Company based in Luxembourg. It was commissioned on 25 August 2016 and declare safe and ready for use by the consulting engineering group JGP.  </a:t>
                      </a:r>
                      <a:endParaRPr lang="en-ZA" sz="1200">
                        <a:effectLst/>
                        <a:latin typeface="Times New Roman" panose="02020603050405020304" pitchFamily="18" charset="0"/>
                        <a:ea typeface="Times New Roman" panose="02020603050405020304" pitchFamily="18" charset="0"/>
                      </a:endParaRPr>
                    </a:p>
                  </a:txBody>
                  <a:tcPr marL="62680" marR="62680" marT="0" marB="0"/>
                </a:tc>
                <a:tc>
                  <a:txBody>
                    <a:bodyPr/>
                    <a:lstStyle/>
                    <a:p>
                      <a:pPr algn="just"/>
                      <a:r>
                        <a:rPr lang="en-US" sz="1200" dirty="0">
                          <a:effectLst/>
                        </a:rPr>
                        <a:t>Target has been achieved by the facility.</a:t>
                      </a:r>
                      <a:endParaRPr lang="en-ZA" sz="1200" dirty="0">
                        <a:effectLst/>
                      </a:endParaRPr>
                    </a:p>
                    <a:p>
                      <a:pPr algn="l">
                        <a:spcAft>
                          <a:spcPts val="0"/>
                        </a:spcAft>
                      </a:pPr>
                      <a:r>
                        <a:rPr lang="en-US" sz="1200" dirty="0">
                          <a:effectLst/>
                        </a:rPr>
                        <a:t> </a:t>
                      </a:r>
                      <a:endParaRPr lang="en-ZA" sz="1200" dirty="0">
                        <a:effectLst/>
                        <a:latin typeface="Times New Roman" panose="02020603050405020304" pitchFamily="18" charset="0"/>
                        <a:ea typeface="Times New Roman" panose="02020603050405020304" pitchFamily="18" charset="0"/>
                      </a:endParaRPr>
                    </a:p>
                  </a:txBody>
                  <a:tcPr marL="62680" marR="62680" marT="0" marB="0"/>
                </a:tc>
              </a:tr>
            </a:tbl>
          </a:graphicData>
        </a:graphic>
      </p:graphicFrame>
    </p:spTree>
    <p:extLst>
      <p:ext uri="{BB962C8B-B14F-4D97-AF65-F5344CB8AC3E}">
        <p14:creationId xmlns:p14="http://schemas.microsoft.com/office/powerpoint/2010/main" xmlns="" val="2032773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653" y="0"/>
            <a:ext cx="8905166" cy="655093"/>
          </a:xfrm>
        </p:spPr>
        <p:txBody>
          <a:bodyPr>
            <a:noAutofit/>
          </a:bodyPr>
          <a:lstStyle/>
          <a:p>
            <a:r>
              <a:rPr lang="en-ZA" sz="2800" b="1" dirty="0" smtClean="0">
                <a:solidFill>
                  <a:schemeClr val="bg1"/>
                </a:solidFill>
              </a:rPr>
              <a:t>Anglo American Platinum</a:t>
            </a:r>
            <a:endParaRPr lang="en-ZA" sz="2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089136990"/>
              </p:ext>
            </p:extLst>
          </p:nvPr>
        </p:nvGraphicFramePr>
        <p:xfrm>
          <a:off x="129653" y="786899"/>
          <a:ext cx="8905166" cy="5942137"/>
        </p:xfrm>
        <a:graphic>
          <a:graphicData uri="http://schemas.openxmlformats.org/drawingml/2006/table">
            <a:tbl>
              <a:tblPr firstRow="1" firstCol="1" bandRow="1">
                <a:tableStyleId>{5C22544A-7EE6-4342-B048-85BDC9FD1C3A}</a:tableStyleId>
              </a:tblPr>
              <a:tblGrid>
                <a:gridCol w="1119740"/>
                <a:gridCol w="1054427"/>
                <a:gridCol w="1136696"/>
                <a:gridCol w="1198241"/>
                <a:gridCol w="2676443"/>
                <a:gridCol w="1719619"/>
              </a:tblGrid>
              <a:tr h="1055647">
                <a:tc>
                  <a:txBody>
                    <a:bodyPr/>
                    <a:lstStyle/>
                    <a:p>
                      <a:pPr algn="just"/>
                      <a:r>
                        <a:rPr lang="en-US" sz="1200">
                          <a:effectLst/>
                        </a:rPr>
                        <a:t>NAME OF FACILITY</a:t>
                      </a:r>
                      <a:endParaRPr lang="en-ZA" sz="1200">
                        <a:effectLst/>
                      </a:endParaRPr>
                    </a:p>
                    <a:p>
                      <a:pPr algn="just"/>
                      <a:r>
                        <a:rPr lang="en-US" sz="1200">
                          <a:effectLst/>
                        </a:rPr>
                        <a:t>ANGLO AMERICAN PLATINUM (AAP)</a:t>
                      </a:r>
                      <a:endParaRPr lang="en-ZA" sz="1200">
                        <a:effectLst/>
                        <a:latin typeface="Times New Roman" panose="02020603050405020304" pitchFamily="18" charset="0"/>
                      </a:endParaRPr>
                    </a:p>
                  </a:txBody>
                  <a:tcPr marL="62680" marR="62680" marT="0" marB="0"/>
                </a:tc>
                <a:tc>
                  <a:txBody>
                    <a:bodyPr/>
                    <a:lstStyle/>
                    <a:p>
                      <a:pPr algn="just"/>
                      <a:r>
                        <a:rPr lang="en-US" sz="1200">
                          <a:effectLst/>
                        </a:rPr>
                        <a:t>Postponement period granted </a:t>
                      </a:r>
                      <a:endParaRPr lang="en-ZA" sz="1200">
                        <a:effectLst/>
                        <a:latin typeface="Times New Roman" panose="02020603050405020304" pitchFamily="18" charset="0"/>
                      </a:endParaRPr>
                    </a:p>
                  </a:txBody>
                  <a:tcPr marL="62680" marR="62680" marT="0" marB="0"/>
                </a:tc>
                <a:tc>
                  <a:txBody>
                    <a:bodyPr/>
                    <a:lstStyle/>
                    <a:p>
                      <a:pPr algn="l"/>
                      <a:r>
                        <a:rPr lang="en-US" sz="1200">
                          <a:effectLst/>
                        </a:rPr>
                        <a:t>LIMIT GRANTED wrt pollutant/s</a:t>
                      </a:r>
                      <a:endParaRPr lang="en-ZA" sz="1200">
                        <a:effectLst/>
                        <a:latin typeface="Times New Roman" panose="02020603050405020304" pitchFamily="18" charset="0"/>
                      </a:endParaRPr>
                    </a:p>
                  </a:txBody>
                  <a:tcPr marL="62680" marR="62680" marT="0" marB="0"/>
                </a:tc>
                <a:tc>
                  <a:txBody>
                    <a:bodyPr/>
                    <a:lstStyle/>
                    <a:p>
                      <a:pPr algn="just"/>
                      <a:r>
                        <a:rPr lang="en-US" sz="1200">
                          <a:effectLst/>
                        </a:rPr>
                        <a:t>ACTIVITY TO MEET COMPLIANCE AND TARGET DATE</a:t>
                      </a:r>
                      <a:endParaRPr lang="en-ZA" sz="1200">
                        <a:effectLst/>
                        <a:latin typeface="Times New Roman" panose="02020603050405020304" pitchFamily="18" charset="0"/>
                      </a:endParaRPr>
                    </a:p>
                  </a:txBody>
                  <a:tcPr marL="62680" marR="62680" marT="0" marB="0"/>
                </a:tc>
                <a:tc>
                  <a:txBody>
                    <a:bodyPr/>
                    <a:lstStyle/>
                    <a:p>
                      <a:pPr algn="just"/>
                      <a:r>
                        <a:rPr lang="en-US" sz="1200">
                          <a:effectLst/>
                        </a:rPr>
                        <a:t>PROGRESS</a:t>
                      </a:r>
                      <a:endParaRPr lang="en-ZA" sz="1200">
                        <a:effectLst/>
                        <a:latin typeface="Times New Roman" panose="02020603050405020304" pitchFamily="18" charset="0"/>
                      </a:endParaRPr>
                    </a:p>
                  </a:txBody>
                  <a:tcPr marL="62680" marR="62680" marT="0" marB="0"/>
                </a:tc>
                <a:tc>
                  <a:txBody>
                    <a:bodyPr/>
                    <a:lstStyle/>
                    <a:p>
                      <a:pPr algn="just"/>
                      <a:r>
                        <a:rPr lang="en-US" sz="1200">
                          <a:effectLst/>
                        </a:rPr>
                        <a:t>COMMENT</a:t>
                      </a:r>
                      <a:endParaRPr lang="en-ZA" sz="1200">
                        <a:effectLst/>
                        <a:latin typeface="Times New Roman" panose="02020603050405020304" pitchFamily="18" charset="0"/>
                      </a:endParaRPr>
                    </a:p>
                  </a:txBody>
                  <a:tcPr marL="62680" marR="62680" marT="0" marB="0"/>
                </a:tc>
              </a:tr>
              <a:tr h="1937943">
                <a:tc>
                  <a:txBody>
                    <a:bodyPr/>
                    <a:lstStyle/>
                    <a:p>
                      <a:pPr algn="just"/>
                      <a:r>
                        <a:rPr lang="en-US" sz="1200">
                          <a:effectLst/>
                        </a:rPr>
                        <a:t>AAP – Mortimer Smelter</a:t>
                      </a:r>
                      <a:endParaRPr lang="en-ZA" sz="1200">
                        <a:effectLst/>
                        <a:latin typeface="Times New Roman" panose="02020603050405020304" pitchFamily="18" charset="0"/>
                      </a:endParaRPr>
                    </a:p>
                  </a:txBody>
                  <a:tcPr marL="62680" marR="62680" marT="0" marB="0"/>
                </a:tc>
                <a:tc>
                  <a:txBody>
                    <a:bodyPr/>
                    <a:lstStyle/>
                    <a:p>
                      <a:pPr algn="l"/>
                      <a:r>
                        <a:rPr lang="en-US" sz="1200">
                          <a:effectLst/>
                        </a:rPr>
                        <a:t>1 April 2015-31 March 2020</a:t>
                      </a:r>
                      <a:endParaRPr lang="en-ZA" sz="1200">
                        <a:effectLst/>
                        <a:latin typeface="Times New Roman" panose="02020603050405020304" pitchFamily="18" charset="0"/>
                      </a:endParaRPr>
                    </a:p>
                  </a:txBody>
                  <a:tcPr marL="62680" marR="62680" marT="0" marB="0"/>
                </a:tc>
                <a:tc>
                  <a:txBody>
                    <a:bodyPr/>
                    <a:lstStyle/>
                    <a:p>
                      <a:pPr algn="just"/>
                      <a:r>
                        <a:rPr lang="en-ZA" sz="1200">
                          <a:effectLst/>
                        </a:rPr>
                        <a:t>SO</a:t>
                      </a:r>
                      <a:r>
                        <a:rPr lang="en-ZA" sz="1200" baseline="-25000">
                          <a:effectLst/>
                        </a:rPr>
                        <a:t>2</a:t>
                      </a:r>
                      <a:r>
                        <a:rPr lang="en-ZA" sz="1200">
                          <a:effectLst/>
                        </a:rPr>
                        <a:t>: 30000mg/Nm</a:t>
                      </a:r>
                      <a:r>
                        <a:rPr lang="en-ZA" sz="1200" baseline="30000">
                          <a:effectLst/>
                        </a:rPr>
                        <a:t>3</a:t>
                      </a:r>
                      <a:endParaRPr lang="en-ZA" sz="1200">
                        <a:effectLst/>
                      </a:endParaRPr>
                    </a:p>
                    <a:p>
                      <a:pPr algn="just"/>
                      <a:r>
                        <a:rPr lang="en-ZA" sz="1200">
                          <a:effectLst/>
                        </a:rPr>
                        <a:t> </a:t>
                      </a:r>
                      <a:endParaRPr lang="en-ZA" sz="1200">
                        <a:effectLst/>
                        <a:latin typeface="Times New Roman" panose="02020603050405020304" pitchFamily="18" charset="0"/>
                      </a:endParaRPr>
                    </a:p>
                  </a:txBody>
                  <a:tcPr marL="62680" marR="62680" marT="0" marB="0"/>
                </a:tc>
                <a:tc>
                  <a:txBody>
                    <a:bodyPr/>
                    <a:lstStyle/>
                    <a:p>
                      <a:pPr algn="just"/>
                      <a:r>
                        <a:rPr lang="en-US" sz="1200">
                          <a:effectLst/>
                        </a:rPr>
                        <a:t>Retrofit- </a:t>
                      </a:r>
                      <a:r>
                        <a:rPr lang="en-US" sz="1200" kern="1200">
                          <a:effectLst/>
                        </a:rPr>
                        <a:t> </a:t>
                      </a:r>
                      <a:r>
                        <a:rPr lang="en-ZA" sz="1200">
                          <a:effectLst/>
                        </a:rPr>
                        <a:t>SO2 abatement equipment</a:t>
                      </a:r>
                    </a:p>
                    <a:p>
                      <a:pPr algn="just"/>
                      <a:r>
                        <a:rPr lang="en-US" sz="1200">
                          <a:effectLst/>
                        </a:rPr>
                        <a:t> </a:t>
                      </a:r>
                      <a:endParaRPr lang="en-ZA" sz="1200">
                        <a:effectLst/>
                        <a:latin typeface="Times New Roman" panose="02020603050405020304" pitchFamily="18" charset="0"/>
                      </a:endParaRPr>
                    </a:p>
                  </a:txBody>
                  <a:tcPr marL="62680" marR="62680" marT="0" marB="0"/>
                </a:tc>
                <a:tc>
                  <a:txBody>
                    <a:bodyPr/>
                    <a:lstStyle/>
                    <a:p>
                      <a:pPr algn="just">
                        <a:spcAft>
                          <a:spcPts val="0"/>
                        </a:spcAft>
                      </a:pPr>
                      <a:r>
                        <a:rPr lang="en-ZA" sz="1200">
                          <a:effectLst/>
                        </a:rPr>
                        <a:t>AAP stack and ambient monitoring continues to measure compliance against the emission standard and reasonable comply with the 30 000mg of SO</a:t>
                      </a:r>
                      <a:r>
                        <a:rPr lang="en-ZA" sz="1200" baseline="-25000">
                          <a:effectLst/>
                        </a:rPr>
                        <a:t>2</a:t>
                      </a:r>
                      <a:r>
                        <a:rPr lang="en-ZA" sz="1200">
                          <a:effectLst/>
                        </a:rPr>
                        <a:t> postponement limit. A “novel” technical solution for SO</a:t>
                      </a:r>
                      <a:r>
                        <a:rPr lang="en-ZA" sz="1200" baseline="-25000">
                          <a:effectLst/>
                        </a:rPr>
                        <a:t>2</a:t>
                      </a:r>
                      <a:r>
                        <a:rPr lang="en-ZA" sz="1200">
                          <a:effectLst/>
                        </a:rPr>
                        <a:t> abatement and control will be developed that produces “useful” acid instead of another solid waste.</a:t>
                      </a:r>
                      <a:endParaRPr lang="en-ZA" sz="1200">
                        <a:effectLst/>
                        <a:latin typeface="Times New Roman" panose="02020603050405020304" pitchFamily="18" charset="0"/>
                        <a:ea typeface="Times New Roman" panose="02020603050405020304" pitchFamily="18" charset="0"/>
                      </a:endParaRPr>
                    </a:p>
                  </a:txBody>
                  <a:tcPr marL="62680" marR="62680" marT="0" marB="0"/>
                </a:tc>
                <a:tc>
                  <a:txBody>
                    <a:bodyPr/>
                    <a:lstStyle/>
                    <a:p>
                      <a:pPr algn="just"/>
                      <a:r>
                        <a:rPr lang="en-ZA" sz="1200">
                          <a:effectLst/>
                        </a:rPr>
                        <a:t>The installation of SO</a:t>
                      </a:r>
                      <a:r>
                        <a:rPr lang="en-ZA" sz="1200" baseline="-25000">
                          <a:effectLst/>
                        </a:rPr>
                        <a:t>2</a:t>
                      </a:r>
                      <a:r>
                        <a:rPr lang="en-ZA" sz="1200">
                          <a:effectLst/>
                        </a:rPr>
                        <a:t> abatement equipment at Mortimer smelter is in progress.</a:t>
                      </a:r>
                      <a:endParaRPr lang="en-ZA" sz="1200">
                        <a:effectLst/>
                        <a:latin typeface="Times New Roman" panose="02020603050405020304" pitchFamily="18" charset="0"/>
                      </a:endParaRPr>
                    </a:p>
                  </a:txBody>
                  <a:tcPr marL="62680" marR="62680" marT="0" marB="0"/>
                </a:tc>
              </a:tr>
              <a:tr h="2906914">
                <a:tc>
                  <a:txBody>
                    <a:bodyPr/>
                    <a:lstStyle/>
                    <a:p>
                      <a:pPr algn="just"/>
                      <a:r>
                        <a:rPr lang="en-US" sz="1200">
                          <a:effectLst/>
                        </a:rPr>
                        <a:t>AAP – Polokwane Smelter</a:t>
                      </a:r>
                      <a:endParaRPr lang="en-ZA" sz="1200">
                        <a:effectLst/>
                        <a:latin typeface="Times New Roman" panose="02020603050405020304" pitchFamily="18" charset="0"/>
                      </a:endParaRPr>
                    </a:p>
                  </a:txBody>
                  <a:tcPr marL="62680" marR="62680" marT="0" marB="0"/>
                </a:tc>
                <a:tc>
                  <a:txBody>
                    <a:bodyPr/>
                    <a:lstStyle/>
                    <a:p>
                      <a:pPr algn="just"/>
                      <a:r>
                        <a:rPr lang="en-US" sz="1200">
                          <a:effectLst/>
                        </a:rPr>
                        <a:t>1 April 2015-31 March 2020</a:t>
                      </a:r>
                      <a:endParaRPr lang="en-ZA" sz="1200">
                        <a:effectLst/>
                        <a:latin typeface="Times New Roman" panose="02020603050405020304" pitchFamily="18" charset="0"/>
                      </a:endParaRPr>
                    </a:p>
                  </a:txBody>
                  <a:tcPr marL="62680" marR="62680" marT="0" marB="0"/>
                </a:tc>
                <a:tc>
                  <a:txBody>
                    <a:bodyPr/>
                    <a:lstStyle/>
                    <a:p>
                      <a:pPr algn="just"/>
                      <a:r>
                        <a:rPr lang="en-ZA" sz="1200">
                          <a:effectLst/>
                        </a:rPr>
                        <a:t>SO</a:t>
                      </a:r>
                      <a:r>
                        <a:rPr lang="en-ZA" sz="1200" baseline="-25000">
                          <a:effectLst/>
                        </a:rPr>
                        <a:t>2</a:t>
                      </a:r>
                      <a:r>
                        <a:rPr lang="en-ZA" sz="1200">
                          <a:effectLst/>
                        </a:rPr>
                        <a:t>: 30000mg/Nm</a:t>
                      </a:r>
                      <a:r>
                        <a:rPr lang="en-ZA" sz="1200" baseline="30000">
                          <a:effectLst/>
                        </a:rPr>
                        <a:t>3</a:t>
                      </a:r>
                      <a:endParaRPr lang="en-ZA" sz="1200">
                        <a:effectLst/>
                      </a:endParaRPr>
                    </a:p>
                    <a:p>
                      <a:pPr algn="just"/>
                      <a:r>
                        <a:rPr lang="en-US" sz="1200">
                          <a:effectLst/>
                        </a:rPr>
                        <a:t> </a:t>
                      </a:r>
                      <a:endParaRPr lang="en-ZA" sz="1200">
                        <a:effectLst/>
                        <a:latin typeface="Times New Roman" panose="02020603050405020304" pitchFamily="18" charset="0"/>
                      </a:endParaRPr>
                    </a:p>
                  </a:txBody>
                  <a:tcPr marL="62680" marR="62680" marT="0" marB="0"/>
                </a:tc>
                <a:tc>
                  <a:txBody>
                    <a:bodyPr/>
                    <a:lstStyle/>
                    <a:p>
                      <a:pPr algn="just"/>
                      <a:r>
                        <a:rPr lang="en-US" sz="1200">
                          <a:effectLst/>
                        </a:rPr>
                        <a:t>Retrofit- </a:t>
                      </a:r>
                      <a:r>
                        <a:rPr lang="en-US" sz="1200" kern="1200">
                          <a:effectLst/>
                        </a:rPr>
                        <a:t> </a:t>
                      </a:r>
                      <a:r>
                        <a:rPr lang="en-ZA" sz="1200">
                          <a:effectLst/>
                        </a:rPr>
                        <a:t>SO2 abatement equipment</a:t>
                      </a:r>
                    </a:p>
                    <a:p>
                      <a:pPr algn="just"/>
                      <a:r>
                        <a:rPr lang="en-US" sz="1200">
                          <a:effectLst/>
                        </a:rPr>
                        <a:t> </a:t>
                      </a:r>
                      <a:endParaRPr lang="en-ZA" sz="1200">
                        <a:effectLst/>
                        <a:latin typeface="Times New Roman" panose="02020603050405020304" pitchFamily="18" charset="0"/>
                      </a:endParaRPr>
                    </a:p>
                  </a:txBody>
                  <a:tcPr marL="62680" marR="62680" marT="0" marB="0"/>
                </a:tc>
                <a:tc>
                  <a:txBody>
                    <a:bodyPr/>
                    <a:lstStyle/>
                    <a:p>
                      <a:pPr algn="just">
                        <a:spcAft>
                          <a:spcPts val="0"/>
                        </a:spcAft>
                      </a:pPr>
                      <a:r>
                        <a:rPr lang="en-US" sz="1200">
                          <a:effectLst/>
                        </a:rPr>
                        <a:t>AAP lodged an appeal against the limit when the postponement was granted. In the appeal, it was requested that the limit be replaced with a monthly average of 57 000 mg/Nmᶟ SO₂. On 31 May 2016, AAP was informed that its appeal was dismissed. Subsequently, an application was made in the high court for an order directing that AAP is not required to comply with the limit pending the final determination of judicial review proceedings and this is still pending.</a:t>
                      </a:r>
                      <a:endParaRPr lang="en-ZA" sz="1200">
                        <a:effectLst/>
                        <a:latin typeface="Times New Roman" panose="02020603050405020304" pitchFamily="18" charset="0"/>
                        <a:ea typeface="Times New Roman" panose="02020603050405020304" pitchFamily="18" charset="0"/>
                      </a:endParaRPr>
                    </a:p>
                  </a:txBody>
                  <a:tcPr marL="62680" marR="62680" marT="0" marB="0"/>
                </a:tc>
                <a:tc>
                  <a:txBody>
                    <a:bodyPr/>
                    <a:lstStyle/>
                    <a:p>
                      <a:pPr algn="just"/>
                      <a:r>
                        <a:rPr lang="en-US" sz="1200" dirty="0">
                          <a:effectLst/>
                        </a:rPr>
                        <a:t>Polokwane Smelter’s SO2 limit is granted until 2020 at 30 000mg/Nm3, however AAP has appealed this limit and has proposed a higher limit of 57 000mg/Nm3 as Polokwane smelter is emitting above this up to 51 204mg/Nm3.</a:t>
                      </a:r>
                      <a:endParaRPr lang="en-ZA" sz="1200" dirty="0">
                        <a:effectLst/>
                        <a:latin typeface="Times New Roman" panose="02020603050405020304" pitchFamily="18" charset="0"/>
                      </a:endParaRPr>
                    </a:p>
                  </a:txBody>
                  <a:tcPr marL="62680" marR="62680" marT="0" marB="0"/>
                </a:tc>
              </a:tr>
            </a:tbl>
          </a:graphicData>
        </a:graphic>
      </p:graphicFrame>
    </p:spTree>
    <p:extLst>
      <p:ext uri="{BB962C8B-B14F-4D97-AF65-F5344CB8AC3E}">
        <p14:creationId xmlns:p14="http://schemas.microsoft.com/office/powerpoint/2010/main" xmlns="" val="16054699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069" y="0"/>
            <a:ext cx="8843750" cy="655093"/>
          </a:xfrm>
        </p:spPr>
        <p:txBody>
          <a:bodyPr>
            <a:noAutofit/>
          </a:bodyPr>
          <a:lstStyle/>
          <a:p>
            <a:r>
              <a:rPr lang="en-ZA" sz="2800" b="1" dirty="0" smtClean="0">
                <a:solidFill>
                  <a:schemeClr val="bg1"/>
                </a:solidFill>
              </a:rPr>
              <a:t>NATREF</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553553846"/>
              </p:ext>
            </p:extLst>
          </p:nvPr>
        </p:nvGraphicFramePr>
        <p:xfrm>
          <a:off x="191069" y="791571"/>
          <a:ext cx="8843749" cy="5852160"/>
        </p:xfrm>
        <a:graphic>
          <a:graphicData uri="http://schemas.openxmlformats.org/drawingml/2006/table">
            <a:tbl>
              <a:tblPr firstRow="1" firstCol="1" bandRow="1">
                <a:tableStyleId>{5C22544A-7EE6-4342-B048-85BDC9FD1C3A}</a:tableStyleId>
              </a:tblPr>
              <a:tblGrid>
                <a:gridCol w="1112017"/>
                <a:gridCol w="1047155"/>
                <a:gridCol w="1128856"/>
                <a:gridCol w="1189977"/>
                <a:gridCol w="2864490"/>
                <a:gridCol w="1501254"/>
              </a:tblGrid>
              <a:tr h="605383">
                <a:tc>
                  <a:txBody>
                    <a:bodyPr/>
                    <a:lstStyle/>
                    <a:p>
                      <a:pPr algn="just"/>
                      <a:r>
                        <a:rPr lang="en-US" sz="1200" dirty="0">
                          <a:effectLst/>
                        </a:rPr>
                        <a:t>NAME OF FACILITY</a:t>
                      </a:r>
                      <a:endParaRPr lang="en-ZA" sz="1200" dirty="0">
                        <a:effectLst/>
                      </a:endParaRPr>
                    </a:p>
                    <a:p>
                      <a:pPr algn="just"/>
                      <a:r>
                        <a:rPr lang="en-US" sz="1200" dirty="0">
                          <a:effectLst/>
                        </a:rPr>
                        <a:t>NATREF</a:t>
                      </a:r>
                      <a:endParaRPr lang="en-ZA" sz="1200" dirty="0">
                        <a:effectLst/>
                        <a:latin typeface="Times New Roman" panose="02020603050405020304" pitchFamily="18" charset="0"/>
                      </a:endParaRPr>
                    </a:p>
                  </a:txBody>
                  <a:tcPr marL="62680" marR="62680" marT="0" marB="0"/>
                </a:tc>
                <a:tc>
                  <a:txBody>
                    <a:bodyPr/>
                    <a:lstStyle/>
                    <a:p>
                      <a:pPr algn="just"/>
                      <a:r>
                        <a:rPr lang="en-US" sz="1200">
                          <a:effectLst/>
                        </a:rPr>
                        <a:t>Postponement period granted </a:t>
                      </a:r>
                      <a:endParaRPr lang="en-ZA" sz="1200">
                        <a:effectLst/>
                        <a:latin typeface="Times New Roman" panose="02020603050405020304" pitchFamily="18" charset="0"/>
                      </a:endParaRPr>
                    </a:p>
                  </a:txBody>
                  <a:tcPr marL="62680" marR="62680" marT="0" marB="0"/>
                </a:tc>
                <a:tc>
                  <a:txBody>
                    <a:bodyPr/>
                    <a:lstStyle/>
                    <a:p>
                      <a:pPr algn="just"/>
                      <a:r>
                        <a:rPr lang="en-US" sz="1200">
                          <a:effectLst/>
                        </a:rPr>
                        <a:t>LIMIT GRANTED wrt pollutant/s</a:t>
                      </a:r>
                      <a:endParaRPr lang="en-ZA" sz="1200">
                        <a:effectLst/>
                        <a:latin typeface="Times New Roman" panose="02020603050405020304" pitchFamily="18" charset="0"/>
                      </a:endParaRPr>
                    </a:p>
                  </a:txBody>
                  <a:tcPr marL="62680" marR="62680" marT="0" marB="0"/>
                </a:tc>
                <a:tc>
                  <a:txBody>
                    <a:bodyPr/>
                    <a:lstStyle/>
                    <a:p>
                      <a:pPr algn="just"/>
                      <a:r>
                        <a:rPr lang="en-US" sz="1200">
                          <a:effectLst/>
                        </a:rPr>
                        <a:t>ACTIVITY TO MEET COMPLIANCE AND TARGET DATE</a:t>
                      </a:r>
                      <a:endParaRPr lang="en-ZA" sz="1200">
                        <a:effectLst/>
                        <a:latin typeface="Times New Roman" panose="02020603050405020304" pitchFamily="18" charset="0"/>
                      </a:endParaRPr>
                    </a:p>
                  </a:txBody>
                  <a:tcPr marL="62680" marR="62680" marT="0" marB="0"/>
                </a:tc>
                <a:tc>
                  <a:txBody>
                    <a:bodyPr/>
                    <a:lstStyle/>
                    <a:p>
                      <a:pPr algn="just"/>
                      <a:r>
                        <a:rPr lang="en-US" sz="1200">
                          <a:effectLst/>
                        </a:rPr>
                        <a:t>PROGRESS</a:t>
                      </a:r>
                      <a:endParaRPr lang="en-ZA" sz="1200">
                        <a:effectLst/>
                        <a:latin typeface="Times New Roman" panose="02020603050405020304" pitchFamily="18" charset="0"/>
                      </a:endParaRPr>
                    </a:p>
                  </a:txBody>
                  <a:tcPr marL="62680" marR="62680" marT="0" marB="0"/>
                </a:tc>
                <a:tc>
                  <a:txBody>
                    <a:bodyPr/>
                    <a:lstStyle/>
                    <a:p>
                      <a:pPr algn="just"/>
                      <a:r>
                        <a:rPr lang="en-US" sz="1200">
                          <a:effectLst/>
                        </a:rPr>
                        <a:t>COMMENT</a:t>
                      </a:r>
                      <a:endParaRPr lang="en-ZA" sz="1200">
                        <a:effectLst/>
                        <a:latin typeface="Times New Roman" panose="02020603050405020304" pitchFamily="18" charset="0"/>
                      </a:endParaRPr>
                    </a:p>
                  </a:txBody>
                  <a:tcPr marL="62680" marR="62680" marT="0" marB="0"/>
                </a:tc>
              </a:tr>
              <a:tr h="3092354">
                <a:tc>
                  <a:txBody>
                    <a:bodyPr/>
                    <a:lstStyle/>
                    <a:p>
                      <a:pPr algn="just">
                        <a:lnSpc>
                          <a:spcPct val="150000"/>
                        </a:lnSpc>
                      </a:pPr>
                      <a:r>
                        <a:rPr lang="en-US" sz="1200">
                          <a:effectLst/>
                        </a:rPr>
                        <a:t>Sub-category 2.1</a:t>
                      </a:r>
                      <a:endParaRPr lang="en-ZA" sz="1200">
                        <a:effectLst/>
                      </a:endParaRPr>
                    </a:p>
                    <a:p>
                      <a:pPr algn="just">
                        <a:lnSpc>
                          <a:spcPct val="150000"/>
                        </a:lnSpc>
                      </a:pPr>
                      <a:r>
                        <a:rPr lang="en-US" sz="1200">
                          <a:effectLst/>
                        </a:rPr>
                        <a:t>(Combustion Installations – Furnaces; heaters and boilers)</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1 April 2015-31 March 2018</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PM – 180 mg/Nm3</a:t>
                      </a:r>
                      <a:endParaRPr lang="en-ZA" sz="1200">
                        <a:effectLst/>
                      </a:endParaRPr>
                    </a:p>
                    <a:p>
                      <a:pPr algn="just">
                        <a:lnSpc>
                          <a:spcPct val="150000"/>
                        </a:lnSpc>
                      </a:pPr>
                      <a:r>
                        <a:rPr lang="en-US" sz="1200">
                          <a:effectLst/>
                        </a:rPr>
                        <a:t>SO</a:t>
                      </a:r>
                      <a:r>
                        <a:rPr lang="en-US" sz="1200" baseline="-25000">
                          <a:effectLst/>
                        </a:rPr>
                        <a:t>2</a:t>
                      </a:r>
                      <a:r>
                        <a:rPr lang="en-US" sz="1200">
                          <a:effectLst/>
                        </a:rPr>
                        <a:t> – 1200 mg/Nm3</a:t>
                      </a:r>
                      <a:endParaRPr lang="en-ZA" sz="1200">
                        <a:effectLst/>
                      </a:endParaRPr>
                    </a:p>
                    <a:p>
                      <a:pPr algn="just">
                        <a:lnSpc>
                          <a:spcPct val="150000"/>
                        </a:lnSpc>
                      </a:pPr>
                      <a:r>
                        <a:rPr lang="en-US" sz="1200">
                          <a:effectLst/>
                        </a:rPr>
                        <a:t>NOx – 520 mg/Nm3</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Retrofit- </a:t>
                      </a:r>
                      <a:endParaRPr lang="en-ZA" sz="1200">
                        <a:effectLst/>
                      </a:endParaRPr>
                    </a:p>
                    <a:p>
                      <a:pPr algn="just">
                        <a:lnSpc>
                          <a:spcPct val="150000"/>
                        </a:lnSpc>
                      </a:pPr>
                      <a:r>
                        <a:rPr lang="en-US" sz="1200">
                          <a:effectLst/>
                        </a:rPr>
                        <a:t> </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ZA" sz="1200">
                          <a:effectLst/>
                        </a:rPr>
                        <a:t>Installation of sample ports at the defined points of compliance was completed in September 2016. Initial measurements were taken during September 2016. The second test was conducted during December 2016 and the third party has confirmed it will provide the monitoring report to Natref in January 2017. The third test is planned for February 2017. A more conclusive position on baseline emission concentrations will be based on the comparative results of the three tests.</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ZA" sz="1200">
                          <a:effectLst/>
                        </a:rPr>
                        <a:t>On track</a:t>
                      </a:r>
                      <a:endParaRPr lang="en-ZA" sz="1200">
                        <a:effectLst/>
                        <a:latin typeface="Times New Roman" panose="02020603050405020304" pitchFamily="18" charset="0"/>
                      </a:endParaRPr>
                    </a:p>
                  </a:txBody>
                  <a:tcPr marL="62680" marR="62680" marT="0" marB="0"/>
                </a:tc>
              </a:tr>
              <a:tr h="1513459">
                <a:tc>
                  <a:txBody>
                    <a:bodyPr/>
                    <a:lstStyle/>
                    <a:p>
                      <a:pPr algn="just">
                        <a:lnSpc>
                          <a:spcPct val="150000"/>
                        </a:lnSpc>
                      </a:pPr>
                      <a:r>
                        <a:rPr lang="en-US" sz="1200">
                          <a:effectLst/>
                        </a:rPr>
                        <a:t>Sub-category 2.1</a:t>
                      </a:r>
                      <a:endParaRPr lang="en-ZA" sz="1200">
                        <a:effectLst/>
                      </a:endParaRPr>
                    </a:p>
                    <a:p>
                      <a:pPr algn="just">
                        <a:lnSpc>
                          <a:spcPct val="150000"/>
                        </a:lnSpc>
                      </a:pPr>
                      <a:r>
                        <a:rPr lang="en-US" sz="1200">
                          <a:effectLst/>
                        </a:rPr>
                        <a:t>(Combustion Installations - Vacuum off-gas furnace)</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1 April 2015-31 March 2018</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dirty="0">
                          <a:effectLst/>
                        </a:rPr>
                        <a:t>PM – 180 mg/Nm3</a:t>
                      </a:r>
                      <a:endParaRPr lang="en-ZA" sz="1200" dirty="0">
                        <a:effectLst/>
                      </a:endParaRPr>
                    </a:p>
                    <a:p>
                      <a:pPr algn="just">
                        <a:lnSpc>
                          <a:spcPct val="150000"/>
                        </a:lnSpc>
                      </a:pPr>
                      <a:r>
                        <a:rPr lang="en-US" sz="1200" dirty="0">
                          <a:effectLst/>
                        </a:rPr>
                        <a:t>SO2 – 1200 mg/Nm3</a:t>
                      </a:r>
                      <a:endParaRPr lang="en-ZA" sz="1200" dirty="0">
                        <a:effectLst/>
                      </a:endParaRPr>
                    </a:p>
                    <a:p>
                      <a:pPr algn="just">
                        <a:lnSpc>
                          <a:spcPct val="150000"/>
                        </a:lnSpc>
                      </a:pPr>
                      <a:r>
                        <a:rPr lang="en-US" sz="1200" dirty="0">
                          <a:effectLst/>
                        </a:rPr>
                        <a:t>NOx – 520 mg/Nm3</a:t>
                      </a:r>
                      <a:endParaRPr lang="en-ZA" sz="1200" dirty="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Retrofit- </a:t>
                      </a:r>
                      <a:endParaRPr lang="en-ZA" sz="1200">
                        <a:effectLst/>
                      </a:endParaRPr>
                    </a:p>
                    <a:p>
                      <a:pPr algn="just">
                        <a:lnSpc>
                          <a:spcPct val="150000"/>
                        </a:lnSpc>
                      </a:pPr>
                      <a:r>
                        <a:rPr lang="en-US" sz="1200">
                          <a:effectLst/>
                        </a:rPr>
                        <a:t> </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Technology screening and solution development is currently in progress, following which the project will enter the engineering phase on the selected solution.</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dirty="0">
                          <a:effectLst/>
                        </a:rPr>
                        <a:t> </a:t>
                      </a:r>
                      <a:endParaRPr lang="en-ZA" sz="1200" dirty="0">
                        <a:effectLst/>
                        <a:latin typeface="Times New Roman" panose="02020603050405020304" pitchFamily="18" charset="0"/>
                      </a:endParaRPr>
                    </a:p>
                  </a:txBody>
                  <a:tcPr marL="62680" marR="62680" marT="0" marB="0"/>
                </a:tc>
              </a:tr>
            </a:tbl>
          </a:graphicData>
        </a:graphic>
      </p:graphicFrame>
    </p:spTree>
    <p:extLst>
      <p:ext uri="{BB962C8B-B14F-4D97-AF65-F5344CB8AC3E}">
        <p14:creationId xmlns:p14="http://schemas.microsoft.com/office/powerpoint/2010/main" xmlns="" val="36113855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07" y="0"/>
            <a:ext cx="8775512" cy="655093"/>
          </a:xfrm>
        </p:spPr>
        <p:txBody>
          <a:bodyPr>
            <a:noAutofit/>
          </a:bodyPr>
          <a:lstStyle/>
          <a:p>
            <a:r>
              <a:rPr lang="en-ZA" sz="2800" b="1" dirty="0" smtClean="0">
                <a:solidFill>
                  <a:schemeClr val="bg1"/>
                </a:solidFill>
              </a:rPr>
              <a:t>NATREF</a:t>
            </a:r>
            <a:endParaRPr lang="en-ZA" sz="2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939551189"/>
              </p:ext>
            </p:extLst>
          </p:nvPr>
        </p:nvGraphicFramePr>
        <p:xfrm>
          <a:off x="-1" y="818866"/>
          <a:ext cx="9034820" cy="6050593"/>
        </p:xfrm>
        <a:graphic>
          <a:graphicData uri="http://schemas.openxmlformats.org/drawingml/2006/table">
            <a:tbl>
              <a:tblPr firstRow="1" firstCol="1" bandRow="1">
                <a:tableStyleId>{5C22544A-7EE6-4342-B048-85BDC9FD1C3A}</a:tableStyleId>
              </a:tblPr>
              <a:tblGrid>
                <a:gridCol w="1136043"/>
                <a:gridCol w="1069778"/>
                <a:gridCol w="1153246"/>
                <a:gridCol w="1215687"/>
                <a:gridCol w="2863277"/>
                <a:gridCol w="1596789"/>
              </a:tblGrid>
              <a:tr h="1241946">
                <a:tc>
                  <a:txBody>
                    <a:bodyPr/>
                    <a:lstStyle/>
                    <a:p>
                      <a:pPr algn="just">
                        <a:lnSpc>
                          <a:spcPct val="150000"/>
                        </a:lnSpc>
                      </a:pPr>
                      <a:r>
                        <a:rPr lang="en-US" sz="1200">
                          <a:effectLst/>
                        </a:rPr>
                        <a:t>Sub-category 2.1</a:t>
                      </a:r>
                      <a:endParaRPr lang="en-ZA" sz="1200">
                        <a:effectLst/>
                      </a:endParaRPr>
                    </a:p>
                    <a:p>
                      <a:pPr algn="just">
                        <a:lnSpc>
                          <a:spcPct val="150000"/>
                        </a:lnSpc>
                      </a:pPr>
                      <a:r>
                        <a:rPr lang="en-US" sz="1200">
                          <a:effectLst/>
                        </a:rPr>
                        <a:t>(Combustion Installations - Vacuum off-gas furnace)</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1 April 2015-31 March 2018</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PM – 180 mg/Nm3</a:t>
                      </a:r>
                      <a:endParaRPr lang="en-ZA" sz="1200">
                        <a:effectLst/>
                      </a:endParaRPr>
                    </a:p>
                    <a:p>
                      <a:pPr algn="just">
                        <a:lnSpc>
                          <a:spcPct val="150000"/>
                        </a:lnSpc>
                      </a:pPr>
                      <a:r>
                        <a:rPr lang="en-US" sz="1200">
                          <a:effectLst/>
                        </a:rPr>
                        <a:t>SO2 – 1200 mg/Nm3</a:t>
                      </a:r>
                      <a:endParaRPr lang="en-ZA" sz="1200">
                        <a:effectLst/>
                      </a:endParaRPr>
                    </a:p>
                    <a:p>
                      <a:pPr algn="just">
                        <a:lnSpc>
                          <a:spcPct val="150000"/>
                        </a:lnSpc>
                      </a:pPr>
                      <a:r>
                        <a:rPr lang="en-US" sz="1200">
                          <a:effectLst/>
                        </a:rPr>
                        <a:t>NOx – 520 mg/Nm3</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Retrofit- </a:t>
                      </a:r>
                      <a:endParaRPr lang="en-ZA" sz="1200">
                        <a:effectLst/>
                      </a:endParaRPr>
                    </a:p>
                    <a:p>
                      <a:pPr algn="just">
                        <a:lnSpc>
                          <a:spcPct val="150000"/>
                        </a:lnSpc>
                      </a:pPr>
                      <a:r>
                        <a:rPr lang="en-US" sz="1200">
                          <a:effectLst/>
                        </a:rPr>
                        <a:t> </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Technology screening and solution development is currently in progress, following which the project will enter the engineering phase on the selected solution.</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 </a:t>
                      </a:r>
                      <a:endParaRPr lang="en-ZA" sz="1200">
                        <a:effectLst/>
                        <a:latin typeface="Times New Roman" panose="02020603050405020304" pitchFamily="18" charset="0"/>
                      </a:endParaRPr>
                    </a:p>
                  </a:txBody>
                  <a:tcPr marL="62680" marR="62680" marT="0" marB="0"/>
                </a:tc>
              </a:tr>
              <a:tr h="2089602">
                <a:tc>
                  <a:txBody>
                    <a:bodyPr/>
                    <a:lstStyle/>
                    <a:p>
                      <a:pPr algn="just">
                        <a:lnSpc>
                          <a:spcPct val="150000"/>
                        </a:lnSpc>
                      </a:pPr>
                      <a:r>
                        <a:rPr lang="en-US" sz="1200">
                          <a:effectLst/>
                        </a:rPr>
                        <a:t>Sub-category 2.2</a:t>
                      </a:r>
                      <a:endParaRPr lang="en-ZA" sz="1200">
                        <a:effectLst/>
                      </a:endParaRPr>
                    </a:p>
                    <a:p>
                      <a:pPr algn="just">
                        <a:lnSpc>
                          <a:spcPct val="150000"/>
                        </a:lnSpc>
                      </a:pPr>
                      <a:r>
                        <a:rPr lang="en-US" sz="1200">
                          <a:effectLst/>
                        </a:rPr>
                        <a:t>(Catalytic Cracking Unit - FCC)</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1 April 2015-31 March 2018</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ZA" sz="1200">
                          <a:effectLst/>
                        </a:rPr>
                        <a:t>PM – 180 mg/Nm3</a:t>
                      </a:r>
                    </a:p>
                    <a:p>
                      <a:pPr algn="just">
                        <a:lnSpc>
                          <a:spcPct val="150000"/>
                        </a:lnSpc>
                      </a:pPr>
                      <a:r>
                        <a:rPr lang="en-ZA" sz="1200">
                          <a:effectLst/>
                        </a:rPr>
                        <a:t>SO2 – 1200 mg/Nm3</a:t>
                      </a:r>
                    </a:p>
                    <a:p>
                      <a:pPr algn="just">
                        <a:lnSpc>
                          <a:spcPct val="150000"/>
                        </a:lnSpc>
                      </a:pPr>
                      <a:r>
                        <a:rPr lang="en-ZA" sz="1200">
                          <a:effectLst/>
                        </a:rPr>
                        <a:t>NOx – 520 mg/Nm3</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Retrofit- </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ESP technology was chosen as the optimal solution to meet existing and new plant standards. The feasibility study has been completed and business and project governance reviews were conducted from August to November 2016. The front end engineering design is scheduled to start in May 2017 after a competitive bidding process.</a:t>
                      </a:r>
                      <a:endParaRPr lang="en-ZA" sz="1200">
                        <a:effectLst/>
                      </a:endParaRPr>
                    </a:p>
                    <a:p>
                      <a:pPr algn="just">
                        <a:lnSpc>
                          <a:spcPct val="150000"/>
                        </a:lnSpc>
                      </a:pPr>
                      <a:r>
                        <a:rPr lang="en-US" sz="1200">
                          <a:effectLst/>
                        </a:rPr>
                        <a:t>The project is currently on track.</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On track</a:t>
                      </a:r>
                      <a:endParaRPr lang="en-ZA" sz="1200">
                        <a:effectLst/>
                        <a:latin typeface="Times New Roman" panose="02020603050405020304" pitchFamily="18" charset="0"/>
                      </a:endParaRPr>
                    </a:p>
                  </a:txBody>
                  <a:tcPr marL="62680" marR="62680" marT="0" marB="0"/>
                </a:tc>
              </a:tr>
              <a:tr h="1661473">
                <a:tc>
                  <a:txBody>
                    <a:bodyPr/>
                    <a:lstStyle/>
                    <a:p>
                      <a:pPr algn="just">
                        <a:lnSpc>
                          <a:spcPct val="150000"/>
                        </a:lnSpc>
                      </a:pPr>
                      <a:r>
                        <a:rPr lang="en-US" sz="1200">
                          <a:effectLst/>
                        </a:rPr>
                        <a:t>Sub-category 2.3</a:t>
                      </a:r>
                      <a:endParaRPr lang="en-ZA" sz="1200">
                        <a:effectLst/>
                      </a:endParaRPr>
                    </a:p>
                    <a:p>
                      <a:pPr algn="just">
                        <a:lnSpc>
                          <a:spcPct val="150000"/>
                        </a:lnSpc>
                      </a:pPr>
                      <a:r>
                        <a:rPr lang="en-US" sz="1200">
                          <a:effectLst/>
                        </a:rPr>
                        <a:t>(Sulphur Recovery Unit - SRU</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1 April 2015-31 March 2020</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ZA" sz="1200">
                          <a:effectLst/>
                        </a:rPr>
                        <a:t> </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 </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The pre-feasibility study has been concluded. Evaluation of alternative technical interventions is currently in progress in supplement to the pre-feasibility study. The project is on track to meet the standards.</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dirty="0">
                          <a:effectLst/>
                        </a:rPr>
                        <a:t>On track</a:t>
                      </a:r>
                      <a:endParaRPr lang="en-ZA" sz="1200" dirty="0">
                        <a:effectLst/>
                        <a:latin typeface="Times New Roman" panose="02020603050405020304" pitchFamily="18" charset="0"/>
                      </a:endParaRPr>
                    </a:p>
                  </a:txBody>
                  <a:tcPr marL="62680" marR="62680" marT="0" marB="0"/>
                </a:tc>
              </a:tr>
            </a:tbl>
          </a:graphicData>
        </a:graphic>
      </p:graphicFrame>
    </p:spTree>
    <p:extLst>
      <p:ext uri="{BB962C8B-B14F-4D97-AF65-F5344CB8AC3E}">
        <p14:creationId xmlns:p14="http://schemas.microsoft.com/office/powerpoint/2010/main" xmlns="" val="21368055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955" y="0"/>
            <a:ext cx="8761864" cy="655093"/>
          </a:xfrm>
        </p:spPr>
        <p:txBody>
          <a:bodyPr>
            <a:noAutofit/>
          </a:bodyPr>
          <a:lstStyle/>
          <a:p>
            <a:r>
              <a:rPr lang="en-ZA" sz="2800" b="1" dirty="0" smtClean="0">
                <a:solidFill>
                  <a:schemeClr val="bg1"/>
                </a:solidFill>
              </a:rPr>
              <a:t>SASOL Synfuels</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608430593"/>
              </p:ext>
            </p:extLst>
          </p:nvPr>
        </p:nvGraphicFramePr>
        <p:xfrm>
          <a:off x="27297" y="655091"/>
          <a:ext cx="9034818" cy="6240780"/>
        </p:xfrm>
        <a:graphic>
          <a:graphicData uri="http://schemas.openxmlformats.org/drawingml/2006/table">
            <a:tbl>
              <a:tblPr firstRow="1" firstCol="1" bandRow="1">
                <a:tableStyleId>{5C22544A-7EE6-4342-B048-85BDC9FD1C3A}</a:tableStyleId>
              </a:tblPr>
              <a:tblGrid>
                <a:gridCol w="1136043"/>
                <a:gridCol w="1069779"/>
                <a:gridCol w="1153245"/>
                <a:gridCol w="1215687"/>
                <a:gridCol w="3054029"/>
                <a:gridCol w="1406035"/>
              </a:tblGrid>
              <a:tr h="655093">
                <a:tc>
                  <a:txBody>
                    <a:bodyPr/>
                    <a:lstStyle/>
                    <a:p>
                      <a:pPr algn="just">
                        <a:lnSpc>
                          <a:spcPct val="150000"/>
                        </a:lnSpc>
                      </a:pPr>
                      <a:r>
                        <a:rPr lang="en-US" sz="1050" dirty="0">
                          <a:effectLst/>
                        </a:rPr>
                        <a:t>NAME OF FACILITY</a:t>
                      </a:r>
                      <a:endParaRPr lang="en-ZA" sz="1050" dirty="0">
                        <a:effectLst/>
                      </a:endParaRPr>
                    </a:p>
                    <a:p>
                      <a:pPr algn="just">
                        <a:lnSpc>
                          <a:spcPct val="150000"/>
                        </a:lnSpc>
                      </a:pPr>
                      <a:r>
                        <a:rPr lang="en-US" sz="1050" dirty="0">
                          <a:effectLst/>
                        </a:rPr>
                        <a:t>SASOL-SECUNDA</a:t>
                      </a:r>
                      <a:endParaRPr lang="en-ZA" sz="1050" dirty="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Postponement period granted </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LIMIT GRANTED wrt pollutant/s</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ACTIVITY TO MEET COMPLIANCE AND TARGET DATE</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PROGRESS</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COMMENT</a:t>
                      </a:r>
                      <a:endParaRPr lang="en-ZA" sz="1050">
                        <a:effectLst/>
                        <a:latin typeface="Times New Roman" panose="02020603050405020304" pitchFamily="18" charset="0"/>
                      </a:endParaRPr>
                    </a:p>
                  </a:txBody>
                  <a:tcPr marL="33361" marR="33361" marT="0" marB="0"/>
                </a:tc>
              </a:tr>
              <a:tr h="3224115">
                <a:tc>
                  <a:txBody>
                    <a:bodyPr/>
                    <a:lstStyle/>
                    <a:p>
                      <a:pPr algn="just">
                        <a:lnSpc>
                          <a:spcPct val="150000"/>
                        </a:lnSpc>
                      </a:pPr>
                      <a:r>
                        <a:rPr lang="en-US" sz="1050">
                          <a:effectLst/>
                        </a:rPr>
                        <a:t>Sub-category 1.1</a:t>
                      </a:r>
                      <a:endParaRPr lang="en-ZA" sz="1050">
                        <a:effectLst/>
                      </a:endParaRPr>
                    </a:p>
                    <a:p>
                      <a:pPr algn="just">
                        <a:lnSpc>
                          <a:spcPct val="150000"/>
                        </a:lnSpc>
                      </a:pPr>
                      <a:r>
                        <a:rPr lang="en-US" sz="1050">
                          <a:effectLst/>
                        </a:rPr>
                        <a:t>(Steam station 1)</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1 April 2015-31 March 2020</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1 April 2015-31 March 2025</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1 April 2015-31 March 2020</a:t>
                      </a:r>
                      <a:endParaRPr lang="en-ZA" sz="1050">
                        <a:effectLst/>
                      </a:endParaRPr>
                    </a:p>
                    <a:p>
                      <a:pPr algn="just">
                        <a:lnSpc>
                          <a:spcPct val="150000"/>
                        </a:lnSpc>
                      </a:pPr>
                      <a:r>
                        <a:rPr lang="en-US" sz="1050">
                          <a:effectLst/>
                        </a:rPr>
                        <a:t> </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dirty="0">
                          <a:effectLst/>
                        </a:rPr>
                        <a:t>PM – 165 mg/Nm3</a:t>
                      </a:r>
                      <a:endParaRPr lang="en-ZA" sz="1050" dirty="0">
                        <a:effectLst/>
                      </a:endParaRPr>
                    </a:p>
                    <a:p>
                      <a:pPr algn="just">
                        <a:lnSpc>
                          <a:spcPct val="150000"/>
                        </a:lnSpc>
                      </a:pPr>
                      <a:r>
                        <a:rPr lang="en-US" sz="1050" dirty="0">
                          <a:effectLst/>
                        </a:rPr>
                        <a:t> </a:t>
                      </a:r>
                      <a:endParaRPr lang="en-ZA" sz="1050" dirty="0">
                        <a:effectLst/>
                      </a:endParaRPr>
                    </a:p>
                    <a:p>
                      <a:pPr algn="just">
                        <a:lnSpc>
                          <a:spcPct val="150000"/>
                        </a:lnSpc>
                      </a:pPr>
                      <a:r>
                        <a:rPr lang="en-US" sz="1050" dirty="0">
                          <a:effectLst/>
                        </a:rPr>
                        <a:t> </a:t>
                      </a:r>
                      <a:endParaRPr lang="en-ZA" sz="1050" dirty="0">
                        <a:effectLst/>
                      </a:endParaRPr>
                    </a:p>
                    <a:p>
                      <a:pPr algn="just">
                        <a:lnSpc>
                          <a:spcPct val="150000"/>
                        </a:lnSpc>
                      </a:pPr>
                      <a:r>
                        <a:rPr lang="en-US" sz="1050" dirty="0">
                          <a:effectLst/>
                        </a:rPr>
                        <a:t> </a:t>
                      </a:r>
                      <a:endParaRPr lang="en-ZA" sz="1050" dirty="0">
                        <a:effectLst/>
                      </a:endParaRPr>
                    </a:p>
                    <a:p>
                      <a:pPr algn="just">
                        <a:lnSpc>
                          <a:spcPct val="150000"/>
                        </a:lnSpc>
                      </a:pPr>
                      <a:r>
                        <a:rPr lang="en-US" sz="1050" dirty="0">
                          <a:effectLst/>
                        </a:rPr>
                        <a:t> </a:t>
                      </a:r>
                      <a:endParaRPr lang="en-ZA" sz="1050" dirty="0">
                        <a:effectLst/>
                      </a:endParaRPr>
                    </a:p>
                    <a:p>
                      <a:pPr algn="just">
                        <a:lnSpc>
                          <a:spcPct val="150000"/>
                        </a:lnSpc>
                      </a:pPr>
                      <a:r>
                        <a:rPr lang="en-US" sz="1050" dirty="0">
                          <a:effectLst/>
                        </a:rPr>
                        <a:t>SO2 – 2000 mg/Nm3</a:t>
                      </a:r>
                      <a:endParaRPr lang="en-ZA" sz="1050" dirty="0">
                        <a:effectLst/>
                      </a:endParaRPr>
                    </a:p>
                    <a:p>
                      <a:pPr algn="just">
                        <a:lnSpc>
                          <a:spcPct val="150000"/>
                        </a:lnSpc>
                      </a:pPr>
                      <a:r>
                        <a:rPr lang="en-US" sz="1050" dirty="0">
                          <a:effectLst/>
                        </a:rPr>
                        <a:t> </a:t>
                      </a:r>
                      <a:endParaRPr lang="en-ZA" sz="1050" dirty="0">
                        <a:effectLst/>
                      </a:endParaRPr>
                    </a:p>
                    <a:p>
                      <a:pPr algn="just">
                        <a:lnSpc>
                          <a:spcPct val="150000"/>
                        </a:lnSpc>
                      </a:pPr>
                      <a:r>
                        <a:rPr lang="en-US" sz="1050" dirty="0">
                          <a:effectLst/>
                        </a:rPr>
                        <a:t> </a:t>
                      </a:r>
                      <a:endParaRPr lang="en-ZA" sz="1050" dirty="0">
                        <a:effectLst/>
                      </a:endParaRPr>
                    </a:p>
                    <a:p>
                      <a:pPr algn="just">
                        <a:lnSpc>
                          <a:spcPct val="150000"/>
                        </a:lnSpc>
                      </a:pPr>
                      <a:r>
                        <a:rPr lang="en-US" sz="1050" dirty="0">
                          <a:effectLst/>
                        </a:rPr>
                        <a:t> </a:t>
                      </a:r>
                      <a:endParaRPr lang="en-ZA" sz="1050" dirty="0">
                        <a:effectLst/>
                      </a:endParaRPr>
                    </a:p>
                    <a:p>
                      <a:pPr algn="just">
                        <a:lnSpc>
                          <a:spcPct val="150000"/>
                        </a:lnSpc>
                      </a:pPr>
                      <a:r>
                        <a:rPr lang="en-US" sz="1050" dirty="0">
                          <a:effectLst/>
                        </a:rPr>
                        <a:t> </a:t>
                      </a:r>
                      <a:endParaRPr lang="en-ZA" sz="1050" dirty="0">
                        <a:effectLst/>
                      </a:endParaRPr>
                    </a:p>
                    <a:p>
                      <a:pPr algn="just">
                        <a:lnSpc>
                          <a:spcPct val="150000"/>
                        </a:lnSpc>
                      </a:pPr>
                      <a:r>
                        <a:rPr lang="en-US" sz="1050" dirty="0">
                          <a:effectLst/>
                        </a:rPr>
                        <a:t>NOx – 1450 mg/Nm3</a:t>
                      </a:r>
                      <a:endParaRPr lang="en-ZA" sz="1050" dirty="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Retrofit- </a:t>
                      </a:r>
                      <a:endParaRPr lang="en-ZA" sz="1050">
                        <a:effectLst/>
                      </a:endParaRPr>
                    </a:p>
                    <a:p>
                      <a:pPr algn="just">
                        <a:lnSpc>
                          <a:spcPct val="150000"/>
                        </a:lnSpc>
                      </a:pPr>
                      <a:r>
                        <a:rPr lang="en-US" sz="1050">
                          <a:effectLst/>
                        </a:rPr>
                        <a:t> </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ZA" sz="1050" dirty="0">
                          <a:effectLst/>
                        </a:rPr>
                        <a:t>A project team is considering various technology options to meet the Minimum Emissions Standards including point source abatement and shut down scenarios.</a:t>
                      </a:r>
                    </a:p>
                    <a:p>
                      <a:pPr algn="just">
                        <a:lnSpc>
                          <a:spcPct val="150000"/>
                        </a:lnSpc>
                      </a:pPr>
                      <a:r>
                        <a:rPr lang="en-ZA" sz="1050" dirty="0">
                          <a:effectLst/>
                        </a:rPr>
                        <a:t> </a:t>
                      </a:r>
                      <a:r>
                        <a:rPr lang="en-ZA" sz="1050" dirty="0" smtClean="0">
                          <a:effectLst/>
                        </a:rPr>
                        <a:t>Technical </a:t>
                      </a:r>
                      <a:r>
                        <a:rPr lang="en-ZA" sz="1050" dirty="0">
                          <a:effectLst/>
                        </a:rPr>
                        <a:t>work is ongoing to confirm practical capital expenditure and operational solutions to sustainably improve point source emissions and ambient impacts without unintended downstream socioeconomic implications</a:t>
                      </a:r>
                    </a:p>
                    <a:p>
                      <a:pPr algn="just">
                        <a:lnSpc>
                          <a:spcPct val="150000"/>
                        </a:lnSpc>
                      </a:pPr>
                      <a:r>
                        <a:rPr lang="en-ZA" sz="1050" dirty="0" smtClean="0">
                          <a:effectLst/>
                        </a:rPr>
                        <a:t>Further </a:t>
                      </a:r>
                      <a:r>
                        <a:rPr lang="en-ZA" sz="1050" dirty="0">
                          <a:effectLst/>
                        </a:rPr>
                        <a:t>postponements may be required given significant technical challenges in meeting new plant standards by April 2020 – this will be confirmed closer to the time.</a:t>
                      </a:r>
                      <a:endParaRPr lang="en-ZA" sz="1050" dirty="0">
                        <a:effectLst/>
                        <a:latin typeface="Times New Roman" panose="02020603050405020304" pitchFamily="18" charset="0"/>
                      </a:endParaRPr>
                    </a:p>
                  </a:txBody>
                  <a:tcPr marL="33361" marR="33361" marT="0" marB="0"/>
                </a:tc>
                <a:tc>
                  <a:txBody>
                    <a:bodyPr/>
                    <a:lstStyle/>
                    <a:p>
                      <a:pPr algn="just">
                        <a:lnSpc>
                          <a:spcPct val="150000"/>
                        </a:lnSpc>
                      </a:pPr>
                      <a:r>
                        <a:rPr lang="en-ZA" sz="1050">
                          <a:effectLst/>
                        </a:rPr>
                        <a:t>Have technical challenges</a:t>
                      </a:r>
                      <a:endParaRPr lang="en-ZA" sz="1050">
                        <a:effectLst/>
                        <a:latin typeface="Times New Roman" panose="02020603050405020304" pitchFamily="18" charset="0"/>
                      </a:endParaRPr>
                    </a:p>
                  </a:txBody>
                  <a:tcPr marL="33361" marR="33361" marT="0" marB="0"/>
                </a:tc>
              </a:tr>
              <a:tr h="1801504">
                <a:tc>
                  <a:txBody>
                    <a:bodyPr/>
                    <a:lstStyle/>
                    <a:p>
                      <a:pPr algn="just">
                        <a:lnSpc>
                          <a:spcPct val="150000"/>
                        </a:lnSpc>
                      </a:pPr>
                      <a:r>
                        <a:rPr lang="en-US" sz="1050">
                          <a:effectLst/>
                        </a:rPr>
                        <a:t>Sub-category 1.1</a:t>
                      </a:r>
                      <a:endParaRPr lang="en-ZA" sz="1050">
                        <a:effectLst/>
                      </a:endParaRPr>
                    </a:p>
                    <a:p>
                      <a:pPr algn="just">
                        <a:lnSpc>
                          <a:spcPct val="150000"/>
                        </a:lnSpc>
                      </a:pPr>
                      <a:r>
                        <a:rPr lang="en-US" sz="1050">
                          <a:effectLst/>
                        </a:rPr>
                        <a:t>(Steam station 2)</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1 April 2015-31 March 2020</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1 April 2020-31 March 2025</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NOx – 1250 mg/Nm3</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SO2 – 1250 mg/Nm3</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Retrofit- </a:t>
                      </a:r>
                      <a:endParaRPr lang="en-ZA" sz="1050">
                        <a:effectLst/>
                      </a:endParaRPr>
                    </a:p>
                    <a:p>
                      <a:pPr algn="just">
                        <a:lnSpc>
                          <a:spcPct val="150000"/>
                        </a:lnSpc>
                      </a:pPr>
                      <a:r>
                        <a:rPr lang="en-US" sz="1050">
                          <a:effectLst/>
                        </a:rPr>
                        <a:t> </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As with PM, a project is being undertaken to investigate the feasibility of solutions like low NOx burner upgrades to meet existing and new plant standards, &lt;750 mg/Nm3.</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We confirm that technology scans continue to be done via our Technology Management team to keep abreast of any new promising and feasible technology developments.</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dirty="0">
                          <a:effectLst/>
                        </a:rPr>
                        <a:t> </a:t>
                      </a:r>
                      <a:endParaRPr lang="en-ZA" sz="1050" dirty="0">
                        <a:effectLst/>
                        <a:latin typeface="Times New Roman" panose="02020603050405020304" pitchFamily="18" charset="0"/>
                      </a:endParaRPr>
                    </a:p>
                  </a:txBody>
                  <a:tcPr marL="33361" marR="33361" marT="0" marB="0"/>
                </a:tc>
              </a:tr>
            </a:tbl>
          </a:graphicData>
        </a:graphic>
      </p:graphicFrame>
    </p:spTree>
    <p:extLst>
      <p:ext uri="{BB962C8B-B14F-4D97-AF65-F5344CB8AC3E}">
        <p14:creationId xmlns:p14="http://schemas.microsoft.com/office/powerpoint/2010/main" xmlns="" val="17610416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125" y="0"/>
            <a:ext cx="8884694" cy="655093"/>
          </a:xfrm>
        </p:spPr>
        <p:txBody>
          <a:bodyPr>
            <a:noAutofit/>
          </a:bodyPr>
          <a:lstStyle/>
          <a:p>
            <a:r>
              <a:rPr lang="en-ZA" sz="2800" b="1" dirty="0" smtClean="0">
                <a:solidFill>
                  <a:schemeClr val="bg1"/>
                </a:solidFill>
              </a:rPr>
              <a:t>SASOL Synfuels</a:t>
            </a:r>
            <a:endParaRPr lang="en-ZA"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68605656"/>
              </p:ext>
            </p:extLst>
          </p:nvPr>
        </p:nvGraphicFramePr>
        <p:xfrm>
          <a:off x="27297" y="655091"/>
          <a:ext cx="9034818" cy="6000750"/>
        </p:xfrm>
        <a:graphic>
          <a:graphicData uri="http://schemas.openxmlformats.org/drawingml/2006/table">
            <a:tbl>
              <a:tblPr firstRow="1" firstCol="1" bandRow="1">
                <a:tableStyleId>{5C22544A-7EE6-4342-B048-85BDC9FD1C3A}</a:tableStyleId>
              </a:tblPr>
              <a:tblGrid>
                <a:gridCol w="1136043"/>
                <a:gridCol w="1069779"/>
                <a:gridCol w="1153245"/>
                <a:gridCol w="1215687"/>
                <a:gridCol w="3245412"/>
                <a:gridCol w="1214652"/>
              </a:tblGrid>
              <a:tr h="655093">
                <a:tc>
                  <a:txBody>
                    <a:bodyPr/>
                    <a:lstStyle/>
                    <a:p>
                      <a:pPr algn="just">
                        <a:lnSpc>
                          <a:spcPct val="150000"/>
                        </a:lnSpc>
                      </a:pPr>
                      <a:r>
                        <a:rPr lang="en-US" sz="1050" dirty="0">
                          <a:effectLst/>
                        </a:rPr>
                        <a:t>NAME OF FACILITY</a:t>
                      </a:r>
                      <a:endParaRPr lang="en-ZA" sz="1050" dirty="0">
                        <a:effectLst/>
                      </a:endParaRPr>
                    </a:p>
                    <a:p>
                      <a:pPr algn="just">
                        <a:lnSpc>
                          <a:spcPct val="150000"/>
                        </a:lnSpc>
                      </a:pPr>
                      <a:r>
                        <a:rPr lang="en-US" sz="1050" dirty="0">
                          <a:effectLst/>
                        </a:rPr>
                        <a:t>SASOL-SECUNDA</a:t>
                      </a:r>
                      <a:endParaRPr lang="en-ZA" sz="1050" dirty="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Postponement period granted </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LIMIT GRANTED wrt pollutant/s</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ACTIVITY TO MEET COMPLIANCE AND TARGET DATE</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PROGRESS</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COMMENT</a:t>
                      </a:r>
                      <a:endParaRPr lang="en-ZA" sz="1050">
                        <a:effectLst/>
                        <a:latin typeface="Times New Roman" panose="02020603050405020304" pitchFamily="18" charset="0"/>
                      </a:endParaRPr>
                    </a:p>
                  </a:txBody>
                  <a:tcPr marL="33361" marR="33361" marT="0" marB="0"/>
                </a:tc>
              </a:tr>
              <a:tr h="3224115">
                <a:tc>
                  <a:txBody>
                    <a:bodyPr/>
                    <a:lstStyle/>
                    <a:p>
                      <a:pPr algn="just">
                        <a:lnSpc>
                          <a:spcPct val="150000"/>
                        </a:lnSpc>
                      </a:pPr>
                      <a:r>
                        <a:rPr lang="en-US" sz="1050">
                          <a:effectLst/>
                        </a:rPr>
                        <a:t>Sub-category 1.1</a:t>
                      </a:r>
                      <a:endParaRPr lang="en-ZA" sz="1050">
                        <a:effectLst/>
                      </a:endParaRPr>
                    </a:p>
                    <a:p>
                      <a:pPr algn="just">
                        <a:lnSpc>
                          <a:spcPct val="150000"/>
                        </a:lnSpc>
                      </a:pPr>
                      <a:r>
                        <a:rPr lang="en-US" sz="1050">
                          <a:effectLst/>
                        </a:rPr>
                        <a:t>(Steam station 1)</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1 April 2015-31 March 2020</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1 April 2015-31 March 2025</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1 April 2015-31 March 2020</a:t>
                      </a:r>
                      <a:endParaRPr lang="en-ZA" sz="1050">
                        <a:effectLst/>
                      </a:endParaRPr>
                    </a:p>
                    <a:p>
                      <a:pPr algn="just">
                        <a:lnSpc>
                          <a:spcPct val="150000"/>
                        </a:lnSpc>
                      </a:pPr>
                      <a:r>
                        <a:rPr lang="en-US" sz="1050">
                          <a:effectLst/>
                        </a:rPr>
                        <a:t> </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dirty="0">
                          <a:effectLst/>
                        </a:rPr>
                        <a:t>PM – 165 mg/Nm3</a:t>
                      </a:r>
                      <a:endParaRPr lang="en-ZA" sz="1050" dirty="0">
                        <a:effectLst/>
                      </a:endParaRPr>
                    </a:p>
                    <a:p>
                      <a:pPr algn="just">
                        <a:lnSpc>
                          <a:spcPct val="150000"/>
                        </a:lnSpc>
                      </a:pPr>
                      <a:r>
                        <a:rPr lang="en-US" sz="1050" dirty="0">
                          <a:effectLst/>
                        </a:rPr>
                        <a:t> </a:t>
                      </a:r>
                      <a:endParaRPr lang="en-ZA" sz="1050" dirty="0">
                        <a:effectLst/>
                      </a:endParaRPr>
                    </a:p>
                    <a:p>
                      <a:pPr algn="just">
                        <a:lnSpc>
                          <a:spcPct val="150000"/>
                        </a:lnSpc>
                      </a:pPr>
                      <a:r>
                        <a:rPr lang="en-US" sz="1050" dirty="0">
                          <a:effectLst/>
                        </a:rPr>
                        <a:t> </a:t>
                      </a:r>
                      <a:endParaRPr lang="en-ZA" sz="1050" dirty="0">
                        <a:effectLst/>
                      </a:endParaRPr>
                    </a:p>
                    <a:p>
                      <a:pPr algn="just">
                        <a:lnSpc>
                          <a:spcPct val="150000"/>
                        </a:lnSpc>
                      </a:pPr>
                      <a:r>
                        <a:rPr lang="en-US" sz="1050" dirty="0">
                          <a:effectLst/>
                        </a:rPr>
                        <a:t> </a:t>
                      </a:r>
                      <a:endParaRPr lang="en-ZA" sz="1050" dirty="0">
                        <a:effectLst/>
                      </a:endParaRPr>
                    </a:p>
                    <a:p>
                      <a:pPr algn="just">
                        <a:lnSpc>
                          <a:spcPct val="150000"/>
                        </a:lnSpc>
                      </a:pPr>
                      <a:r>
                        <a:rPr lang="en-US" sz="1050" dirty="0">
                          <a:effectLst/>
                        </a:rPr>
                        <a:t> </a:t>
                      </a:r>
                      <a:endParaRPr lang="en-ZA" sz="1050" dirty="0">
                        <a:effectLst/>
                      </a:endParaRPr>
                    </a:p>
                    <a:p>
                      <a:pPr algn="just">
                        <a:lnSpc>
                          <a:spcPct val="150000"/>
                        </a:lnSpc>
                      </a:pPr>
                      <a:r>
                        <a:rPr lang="en-US" sz="1050" dirty="0">
                          <a:effectLst/>
                        </a:rPr>
                        <a:t>SO2 – 2000 mg/Nm3</a:t>
                      </a:r>
                      <a:endParaRPr lang="en-ZA" sz="1050" dirty="0">
                        <a:effectLst/>
                      </a:endParaRPr>
                    </a:p>
                    <a:p>
                      <a:pPr algn="just">
                        <a:lnSpc>
                          <a:spcPct val="150000"/>
                        </a:lnSpc>
                      </a:pPr>
                      <a:r>
                        <a:rPr lang="en-US" sz="1050" dirty="0">
                          <a:effectLst/>
                        </a:rPr>
                        <a:t> </a:t>
                      </a:r>
                      <a:endParaRPr lang="en-ZA" sz="1050" dirty="0">
                        <a:effectLst/>
                      </a:endParaRPr>
                    </a:p>
                    <a:p>
                      <a:pPr algn="just">
                        <a:lnSpc>
                          <a:spcPct val="150000"/>
                        </a:lnSpc>
                      </a:pPr>
                      <a:r>
                        <a:rPr lang="en-US" sz="1050" dirty="0">
                          <a:effectLst/>
                        </a:rPr>
                        <a:t> </a:t>
                      </a:r>
                      <a:endParaRPr lang="en-ZA" sz="1050" dirty="0">
                        <a:effectLst/>
                      </a:endParaRPr>
                    </a:p>
                    <a:p>
                      <a:pPr algn="just">
                        <a:lnSpc>
                          <a:spcPct val="150000"/>
                        </a:lnSpc>
                      </a:pPr>
                      <a:r>
                        <a:rPr lang="en-US" sz="1050" dirty="0">
                          <a:effectLst/>
                        </a:rPr>
                        <a:t> </a:t>
                      </a:r>
                      <a:endParaRPr lang="en-ZA" sz="1050" dirty="0">
                        <a:effectLst/>
                      </a:endParaRPr>
                    </a:p>
                    <a:p>
                      <a:pPr algn="just">
                        <a:lnSpc>
                          <a:spcPct val="150000"/>
                        </a:lnSpc>
                      </a:pPr>
                      <a:r>
                        <a:rPr lang="en-US" sz="1050" dirty="0">
                          <a:effectLst/>
                        </a:rPr>
                        <a:t> </a:t>
                      </a:r>
                      <a:endParaRPr lang="en-ZA" sz="1050" dirty="0">
                        <a:effectLst/>
                      </a:endParaRPr>
                    </a:p>
                    <a:p>
                      <a:pPr algn="just">
                        <a:lnSpc>
                          <a:spcPct val="150000"/>
                        </a:lnSpc>
                      </a:pPr>
                      <a:r>
                        <a:rPr lang="en-US" sz="1050" dirty="0">
                          <a:effectLst/>
                        </a:rPr>
                        <a:t>NOx – 1450 mg/Nm3</a:t>
                      </a:r>
                      <a:endParaRPr lang="en-ZA" sz="1050" dirty="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Retrofit- </a:t>
                      </a:r>
                      <a:endParaRPr lang="en-ZA" sz="1050">
                        <a:effectLst/>
                      </a:endParaRPr>
                    </a:p>
                    <a:p>
                      <a:pPr algn="just">
                        <a:lnSpc>
                          <a:spcPct val="150000"/>
                        </a:lnSpc>
                      </a:pPr>
                      <a:r>
                        <a:rPr lang="en-US" sz="1050">
                          <a:effectLst/>
                        </a:rPr>
                        <a:t> </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ZA" sz="1050" dirty="0">
                          <a:effectLst/>
                        </a:rPr>
                        <a:t>A project team is considering various technology options to meet the Minimum Emissions Standards including point source abatement and shut down scenarios.</a:t>
                      </a:r>
                    </a:p>
                    <a:p>
                      <a:pPr algn="just">
                        <a:lnSpc>
                          <a:spcPct val="150000"/>
                        </a:lnSpc>
                      </a:pPr>
                      <a:r>
                        <a:rPr lang="en-ZA" sz="1050" dirty="0">
                          <a:effectLst/>
                        </a:rPr>
                        <a:t> </a:t>
                      </a:r>
                      <a:r>
                        <a:rPr lang="en-ZA" sz="1050" dirty="0" smtClean="0">
                          <a:effectLst/>
                        </a:rPr>
                        <a:t>Technical </a:t>
                      </a:r>
                      <a:r>
                        <a:rPr lang="en-ZA" sz="1050" dirty="0">
                          <a:effectLst/>
                        </a:rPr>
                        <a:t>work is ongoing to confirm practical capital expenditure and operational solutions to sustainably improve point source emissions and ambient impacts without unintended downstream socioeconomic implications</a:t>
                      </a:r>
                    </a:p>
                    <a:p>
                      <a:pPr algn="just">
                        <a:lnSpc>
                          <a:spcPct val="150000"/>
                        </a:lnSpc>
                      </a:pPr>
                      <a:r>
                        <a:rPr lang="en-ZA" sz="1050" dirty="0" smtClean="0">
                          <a:effectLst/>
                        </a:rPr>
                        <a:t>Further </a:t>
                      </a:r>
                      <a:r>
                        <a:rPr lang="en-ZA" sz="1050" dirty="0">
                          <a:effectLst/>
                        </a:rPr>
                        <a:t>postponements may be required given significant technical challenges in meeting new plant standards by April 2020 – this will be confirmed closer to the time.</a:t>
                      </a:r>
                      <a:endParaRPr lang="en-ZA" sz="1050" dirty="0">
                        <a:effectLst/>
                        <a:latin typeface="Times New Roman" panose="02020603050405020304" pitchFamily="18" charset="0"/>
                      </a:endParaRPr>
                    </a:p>
                  </a:txBody>
                  <a:tcPr marL="33361" marR="33361" marT="0" marB="0"/>
                </a:tc>
                <a:tc>
                  <a:txBody>
                    <a:bodyPr/>
                    <a:lstStyle/>
                    <a:p>
                      <a:pPr algn="just">
                        <a:lnSpc>
                          <a:spcPct val="150000"/>
                        </a:lnSpc>
                      </a:pPr>
                      <a:r>
                        <a:rPr lang="en-ZA" sz="1050">
                          <a:effectLst/>
                        </a:rPr>
                        <a:t>Have technical challenges</a:t>
                      </a:r>
                      <a:endParaRPr lang="en-ZA" sz="1050">
                        <a:effectLst/>
                        <a:latin typeface="Times New Roman" panose="02020603050405020304" pitchFamily="18" charset="0"/>
                      </a:endParaRPr>
                    </a:p>
                  </a:txBody>
                  <a:tcPr marL="33361" marR="33361" marT="0" marB="0"/>
                </a:tc>
              </a:tr>
              <a:tr h="1801504">
                <a:tc>
                  <a:txBody>
                    <a:bodyPr/>
                    <a:lstStyle/>
                    <a:p>
                      <a:pPr algn="just">
                        <a:lnSpc>
                          <a:spcPct val="150000"/>
                        </a:lnSpc>
                      </a:pPr>
                      <a:r>
                        <a:rPr lang="en-US" sz="1050">
                          <a:effectLst/>
                        </a:rPr>
                        <a:t>Sub-category 1.1</a:t>
                      </a:r>
                      <a:endParaRPr lang="en-ZA" sz="1050">
                        <a:effectLst/>
                      </a:endParaRPr>
                    </a:p>
                    <a:p>
                      <a:pPr algn="just">
                        <a:lnSpc>
                          <a:spcPct val="150000"/>
                        </a:lnSpc>
                      </a:pPr>
                      <a:r>
                        <a:rPr lang="en-US" sz="1050">
                          <a:effectLst/>
                        </a:rPr>
                        <a:t>(Steam station 2)</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1 April 2015-31 March 2020</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1 April 2020-31 March 2025</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NOx – 1250 mg/Nm3</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SO2 – 1250 mg/Nm3</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Retrofit- </a:t>
                      </a:r>
                      <a:endParaRPr lang="en-ZA" sz="1050">
                        <a:effectLst/>
                      </a:endParaRPr>
                    </a:p>
                    <a:p>
                      <a:pPr algn="just">
                        <a:lnSpc>
                          <a:spcPct val="150000"/>
                        </a:lnSpc>
                      </a:pPr>
                      <a:r>
                        <a:rPr lang="en-US" sz="1050">
                          <a:effectLst/>
                        </a:rPr>
                        <a:t> </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a:effectLst/>
                        </a:rPr>
                        <a:t>As with PM, a project is being undertaken to investigate the feasibility of solutions like low NOx burner upgrades to meet existing and new plant standards, &lt;750 mg/Nm3.</a:t>
                      </a:r>
                      <a:endParaRPr lang="en-ZA" sz="1050">
                        <a:effectLst/>
                      </a:endParaRPr>
                    </a:p>
                    <a:p>
                      <a:pPr algn="just">
                        <a:lnSpc>
                          <a:spcPct val="150000"/>
                        </a:lnSpc>
                      </a:pPr>
                      <a:r>
                        <a:rPr lang="en-US" sz="1050">
                          <a:effectLst/>
                        </a:rPr>
                        <a:t> </a:t>
                      </a:r>
                      <a:endParaRPr lang="en-ZA" sz="1050">
                        <a:effectLst/>
                      </a:endParaRPr>
                    </a:p>
                    <a:p>
                      <a:pPr algn="just">
                        <a:lnSpc>
                          <a:spcPct val="150000"/>
                        </a:lnSpc>
                      </a:pPr>
                      <a:r>
                        <a:rPr lang="en-US" sz="1050">
                          <a:effectLst/>
                        </a:rPr>
                        <a:t>We confirm that technology scans continue to be done via our Technology Management team to keep abreast of any new promising and feasible technology developments.</a:t>
                      </a:r>
                      <a:endParaRPr lang="en-ZA" sz="1050">
                        <a:effectLst/>
                        <a:latin typeface="Times New Roman" panose="02020603050405020304" pitchFamily="18" charset="0"/>
                      </a:endParaRPr>
                    </a:p>
                  </a:txBody>
                  <a:tcPr marL="33361" marR="33361" marT="0" marB="0"/>
                </a:tc>
                <a:tc>
                  <a:txBody>
                    <a:bodyPr/>
                    <a:lstStyle/>
                    <a:p>
                      <a:pPr algn="just">
                        <a:lnSpc>
                          <a:spcPct val="150000"/>
                        </a:lnSpc>
                      </a:pPr>
                      <a:r>
                        <a:rPr lang="en-US" sz="1050" dirty="0">
                          <a:effectLst/>
                        </a:rPr>
                        <a:t> </a:t>
                      </a:r>
                      <a:endParaRPr lang="en-ZA" sz="1050" dirty="0">
                        <a:effectLst/>
                        <a:latin typeface="Times New Roman" panose="02020603050405020304" pitchFamily="18" charset="0"/>
                      </a:endParaRPr>
                    </a:p>
                  </a:txBody>
                  <a:tcPr marL="33361" marR="33361" marT="0" marB="0"/>
                </a:tc>
              </a:tr>
            </a:tbl>
          </a:graphicData>
        </a:graphic>
      </p:graphicFrame>
    </p:spTree>
    <p:extLst>
      <p:ext uri="{BB962C8B-B14F-4D97-AF65-F5344CB8AC3E}">
        <p14:creationId xmlns:p14="http://schemas.microsoft.com/office/powerpoint/2010/main" xmlns="" val="519989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182" y="0"/>
            <a:ext cx="8925637" cy="655093"/>
          </a:xfrm>
        </p:spPr>
        <p:txBody>
          <a:bodyPr>
            <a:noAutofit/>
          </a:bodyPr>
          <a:lstStyle/>
          <a:p>
            <a:r>
              <a:rPr lang="en-ZA" sz="2800" b="1" dirty="0" smtClean="0">
                <a:solidFill>
                  <a:schemeClr val="bg1"/>
                </a:solidFill>
              </a:rPr>
              <a:t>SASOL Synfuels</a:t>
            </a:r>
            <a:endParaRPr lang="en-ZA" sz="2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4098042865"/>
              </p:ext>
            </p:extLst>
          </p:nvPr>
        </p:nvGraphicFramePr>
        <p:xfrm>
          <a:off x="0" y="805217"/>
          <a:ext cx="9034818" cy="5994230"/>
        </p:xfrm>
        <a:graphic>
          <a:graphicData uri="http://schemas.openxmlformats.org/drawingml/2006/table">
            <a:tbl>
              <a:tblPr firstRow="1" firstCol="1" bandRow="1">
                <a:tableStyleId>{5C22544A-7EE6-4342-B048-85BDC9FD1C3A}</a:tableStyleId>
              </a:tblPr>
              <a:tblGrid>
                <a:gridCol w="1493656"/>
                <a:gridCol w="1406533"/>
                <a:gridCol w="1303321"/>
                <a:gridCol w="1323833"/>
                <a:gridCol w="3507475"/>
              </a:tblGrid>
              <a:tr h="998883">
                <a:tc>
                  <a:txBody>
                    <a:bodyPr/>
                    <a:lstStyle/>
                    <a:p>
                      <a:pPr algn="just">
                        <a:lnSpc>
                          <a:spcPct val="150000"/>
                        </a:lnSpc>
                      </a:pPr>
                      <a:r>
                        <a:rPr lang="en-US" sz="1200" dirty="0">
                          <a:effectLst/>
                        </a:rPr>
                        <a:t>Sub-category 8.1</a:t>
                      </a:r>
                      <a:endParaRPr lang="en-ZA" sz="1200" dirty="0">
                        <a:effectLst/>
                      </a:endParaRPr>
                    </a:p>
                    <a:p>
                      <a:pPr algn="just">
                        <a:lnSpc>
                          <a:spcPct val="150000"/>
                        </a:lnSpc>
                      </a:pPr>
                      <a:r>
                        <a:rPr lang="en-US" sz="1200" dirty="0">
                          <a:effectLst/>
                        </a:rPr>
                        <a:t>(B6930 - High Sulphur pitch incinerator)</a:t>
                      </a:r>
                      <a:endParaRPr lang="en-ZA" sz="1200" dirty="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1 April 2015-31 March 2018</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ZA" sz="1200">
                          <a:effectLst/>
                        </a:rPr>
                        <a:t>Various pollutants</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Retrofit- </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Studies on how to comply with the MES continue to progress according to plan and a number of alternatives are being considered.</a:t>
                      </a:r>
                      <a:endParaRPr lang="en-ZA" sz="1200">
                        <a:effectLst/>
                        <a:latin typeface="Times New Roman" panose="02020603050405020304" pitchFamily="18" charset="0"/>
                      </a:endParaRPr>
                    </a:p>
                  </a:txBody>
                  <a:tcPr marL="62680" marR="62680" marT="0" marB="0"/>
                </a:tc>
              </a:tr>
              <a:tr h="2282882">
                <a:tc>
                  <a:txBody>
                    <a:bodyPr/>
                    <a:lstStyle/>
                    <a:p>
                      <a:pPr algn="just">
                        <a:lnSpc>
                          <a:spcPct val="150000"/>
                        </a:lnSpc>
                      </a:pPr>
                      <a:r>
                        <a:rPr lang="en-US" sz="1200">
                          <a:effectLst/>
                        </a:rPr>
                        <a:t>Sub-category 8.1</a:t>
                      </a:r>
                      <a:endParaRPr lang="en-ZA" sz="1200">
                        <a:effectLst/>
                      </a:endParaRPr>
                    </a:p>
                    <a:p>
                      <a:pPr algn="just">
                        <a:lnSpc>
                          <a:spcPct val="150000"/>
                        </a:lnSpc>
                      </a:pPr>
                      <a:r>
                        <a:rPr lang="en-US" sz="1200">
                          <a:effectLst/>
                        </a:rPr>
                        <a:t>(B6993 - Spent caustic incinerator)</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1 April 2015-31 March 2018</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ZA" sz="1200">
                          <a:effectLst/>
                        </a:rPr>
                        <a:t>Various pollutants</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Retrofit-</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dirty="0">
                          <a:effectLst/>
                        </a:rPr>
                        <a:t>This project is being run in parallel with the project investigating technology options for the high Sulphur pitch incinerator. A number of alternative solutions are being investigated. Although third party waste removal solutions currently appear promising, this solution is dependent on the results of the trial burns.</a:t>
                      </a:r>
                      <a:endParaRPr lang="en-ZA" sz="1200" dirty="0">
                        <a:effectLst/>
                        <a:latin typeface="Times New Roman" panose="02020603050405020304" pitchFamily="18" charset="0"/>
                      </a:endParaRPr>
                    </a:p>
                  </a:txBody>
                  <a:tcPr marL="62680" marR="62680" marT="0" marB="0"/>
                </a:tc>
              </a:tr>
              <a:tr h="2614068">
                <a:tc>
                  <a:txBody>
                    <a:bodyPr/>
                    <a:lstStyle/>
                    <a:p>
                      <a:pPr algn="just">
                        <a:lnSpc>
                          <a:spcPct val="150000"/>
                        </a:lnSpc>
                      </a:pPr>
                      <a:r>
                        <a:rPr lang="en-US" sz="1200">
                          <a:effectLst/>
                        </a:rPr>
                        <a:t>Sub-category 8.1</a:t>
                      </a:r>
                      <a:endParaRPr lang="en-ZA" sz="1200">
                        <a:effectLst/>
                      </a:endParaRPr>
                    </a:p>
                    <a:p>
                      <a:pPr algn="just">
                        <a:lnSpc>
                          <a:spcPct val="150000"/>
                        </a:lnSpc>
                      </a:pPr>
                      <a:r>
                        <a:rPr lang="en-US" sz="1200">
                          <a:effectLst/>
                        </a:rPr>
                        <a:t>(B6990 - Heavy end B incinerator)</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1 April 2015-31 March 2018</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ZA" sz="1200">
                          <a:effectLst/>
                        </a:rPr>
                        <a:t>Various pollutants</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a:effectLst/>
                        </a:rPr>
                        <a:t>Retrofit-</a:t>
                      </a:r>
                      <a:endParaRPr lang="en-ZA" sz="1200">
                        <a:effectLst/>
                        <a:latin typeface="Times New Roman" panose="02020603050405020304" pitchFamily="18" charset="0"/>
                      </a:endParaRPr>
                    </a:p>
                  </a:txBody>
                  <a:tcPr marL="62680" marR="62680" marT="0" marB="0"/>
                </a:tc>
                <a:tc>
                  <a:txBody>
                    <a:bodyPr/>
                    <a:lstStyle/>
                    <a:p>
                      <a:pPr algn="just">
                        <a:lnSpc>
                          <a:spcPct val="150000"/>
                        </a:lnSpc>
                      </a:pPr>
                      <a:r>
                        <a:rPr lang="en-US" sz="1200" dirty="0">
                          <a:effectLst/>
                        </a:rPr>
                        <a:t>As detailed in the initial postponement application, this incinerator faces significant space constraints. The age of the current installed technology is such that retrofitting with abatement equipment is physically impossible. Alternatives are being investigated to meet the existing and new plant standards. A number of alternative solutions are being considered.</a:t>
                      </a:r>
                      <a:endParaRPr lang="en-ZA" sz="1200" dirty="0">
                        <a:effectLst/>
                        <a:latin typeface="Times New Roman" panose="02020603050405020304" pitchFamily="18" charset="0"/>
                      </a:endParaRPr>
                    </a:p>
                  </a:txBody>
                  <a:tcPr marL="62680" marR="62680" marT="0" marB="0"/>
                </a:tc>
              </a:tr>
            </a:tbl>
          </a:graphicData>
        </a:graphic>
      </p:graphicFrame>
    </p:spTree>
    <p:extLst>
      <p:ext uri="{BB962C8B-B14F-4D97-AF65-F5344CB8AC3E}">
        <p14:creationId xmlns:p14="http://schemas.microsoft.com/office/powerpoint/2010/main" xmlns="" val="37896983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5537</TotalTime>
  <Words>12813</Words>
  <Application>Microsoft Office PowerPoint</Application>
  <PresentationFormat>On-screen Show (4:3)</PresentationFormat>
  <Paragraphs>2267</Paragraphs>
  <Slides>101</Slides>
  <Notes>3</Notes>
  <HiddenSlides>0</HiddenSlides>
  <MMClips>0</MMClips>
  <ScaleCrop>false</ScaleCrop>
  <HeadingPairs>
    <vt:vector size="4" baseType="variant">
      <vt:variant>
        <vt:lpstr>Theme</vt:lpstr>
      </vt:variant>
      <vt:variant>
        <vt:i4>34</vt:i4>
      </vt:variant>
      <vt:variant>
        <vt:lpstr>Slide Titles</vt:lpstr>
      </vt:variant>
      <vt:variant>
        <vt:i4>101</vt:i4>
      </vt:variant>
    </vt:vector>
  </HeadingPairs>
  <TitlesOfParts>
    <vt:vector size="135" baseType="lpstr">
      <vt:lpstr>Office Theme</vt:lpstr>
      <vt:lpstr>Default Design</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19_Office Theme</vt:lpstr>
      <vt:lpstr>20_Office Theme</vt:lpstr>
      <vt:lpstr>18_Office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POSTPONEMENT OF COMPLIANCE WITH MINIMUM EMISSION STANDARDS OF NEM: AQA (ACT N0. 39 0F 2004) </vt:lpstr>
      <vt:lpstr>PURPOSE</vt:lpstr>
      <vt:lpstr>Presentation Overview</vt:lpstr>
      <vt:lpstr>Introduction</vt:lpstr>
      <vt:lpstr>Introduction</vt:lpstr>
      <vt:lpstr>Introduction</vt:lpstr>
      <vt:lpstr>Applications Received</vt:lpstr>
      <vt:lpstr>Applications Received</vt:lpstr>
      <vt:lpstr>Applications Received</vt:lpstr>
      <vt:lpstr>Applications Received</vt:lpstr>
      <vt:lpstr>Applications Received</vt:lpstr>
      <vt:lpstr>Applications Received</vt:lpstr>
      <vt:lpstr>Justification &amp; Reasons for Postponement Application </vt:lpstr>
      <vt:lpstr>Anglo American Platinum, Polokwane &amp; Mortimer</vt:lpstr>
      <vt:lpstr>Slide 15</vt:lpstr>
      <vt:lpstr>Chevron</vt:lpstr>
      <vt:lpstr>Chevron Refinery, Cape Town</vt:lpstr>
      <vt:lpstr>Chevron Refinery, Nelson Mandela Bay</vt:lpstr>
      <vt:lpstr>Eskom</vt:lpstr>
      <vt:lpstr>Eskom Acacia Power Station, Buffalo City </vt:lpstr>
      <vt:lpstr>Eskom Arnot Power Station, Nkangala DM</vt:lpstr>
      <vt:lpstr>Eskom Camden Power Station, Gert Sibande DM</vt:lpstr>
      <vt:lpstr>Eskom Duvha Power Station, Nkangala DM</vt:lpstr>
      <vt:lpstr>Eskom Grootvlei Power Station, Gert Sibande</vt:lpstr>
      <vt:lpstr>Eskom Hendrina Power Station, Nkangala DM</vt:lpstr>
      <vt:lpstr>Eskom Kendal Power Station, Nkangala DM</vt:lpstr>
      <vt:lpstr>Eskom Komati Power Station, Nkangala DM</vt:lpstr>
      <vt:lpstr>Eskom Kriel Power Station, Nkangala DM</vt:lpstr>
      <vt:lpstr>Eskom Kriel Power Station, Nkangala DM</vt:lpstr>
      <vt:lpstr>Eskom Lethabo Power Station, Nkangala DM</vt:lpstr>
      <vt:lpstr>Eskom Lethabo Power Station, Fezile Dabi DM</vt:lpstr>
      <vt:lpstr>Eskom Matimba Power Station, Gert Sibande DM</vt:lpstr>
      <vt:lpstr>Eskom Matla Power Station, Nkangala DM</vt:lpstr>
      <vt:lpstr>Eskom Medupi Power Station, Waterberg DM</vt:lpstr>
      <vt:lpstr>Eskom Port Rex Power Station, Buffalo City</vt:lpstr>
      <vt:lpstr>Eskom Tutuka Power Station, Gert Sibande DM</vt:lpstr>
      <vt:lpstr>PPC</vt:lpstr>
      <vt:lpstr>PPC De Hoek, West Coast DM</vt:lpstr>
      <vt:lpstr>PPC Dwaalboom, Waterberg DM</vt:lpstr>
      <vt:lpstr>PPC Port Elizabeth, Nelson Mandela Bay Metro</vt:lpstr>
      <vt:lpstr>PPC Slurry, Ngaka Modiri Molema DM</vt:lpstr>
      <vt:lpstr>SASOL</vt:lpstr>
      <vt:lpstr>SASOL Nitro, Tshwane Metro</vt:lpstr>
      <vt:lpstr>SASOL Synfuels, Gert Sibande DM</vt:lpstr>
      <vt:lpstr>SASOL Synfuels, Gert Sibande DM</vt:lpstr>
      <vt:lpstr>SASOL Synfuels, Gert Sibande DM</vt:lpstr>
      <vt:lpstr>SASOL Synfuels, Gert Sibande DM</vt:lpstr>
      <vt:lpstr>SASOL Synfuels, Gert Sibande DM</vt:lpstr>
      <vt:lpstr>SASOL Infrachem, Fezile Dabi DM </vt:lpstr>
      <vt:lpstr>SASOL Infrachem, Fezile Dabi DM </vt:lpstr>
      <vt:lpstr>SASOL Infrachem, Fezile Dabi DM </vt:lpstr>
      <vt:lpstr>SASOL Infrachem, Fezile Dabi DM </vt:lpstr>
      <vt:lpstr>NATREF, Fezile Dabi DM </vt:lpstr>
      <vt:lpstr>NATREF, Fezile Dabi DM </vt:lpstr>
      <vt:lpstr>SHELL</vt:lpstr>
      <vt:lpstr>SHELL Kimberly, Francis Baard DM </vt:lpstr>
      <vt:lpstr>SHELL Ladysmith,   </vt:lpstr>
      <vt:lpstr>SHELL Polokwane, Capricorn DM   </vt:lpstr>
      <vt:lpstr>SHELL Port Elizabeth, Nelson Mandela Bay Metro</vt:lpstr>
      <vt:lpstr>TOTAL</vt:lpstr>
      <vt:lpstr>TOTAL Bethlehem, Thabo Mofotsanyane DM</vt:lpstr>
      <vt:lpstr>TOTAL Polokwane, Capricorn DM </vt:lpstr>
      <vt:lpstr>Quantum Crushing, Amajuba DM </vt:lpstr>
      <vt:lpstr>Chevron Port Elizabeth, Nelson Mandela Bay Metro </vt:lpstr>
      <vt:lpstr>BPSA</vt:lpstr>
      <vt:lpstr>BPSA Waltloo, Tshwane Metro </vt:lpstr>
      <vt:lpstr>BPSA Cape Town, City of Cape Town </vt:lpstr>
      <vt:lpstr>BPSA East London, Buffalo City</vt:lpstr>
      <vt:lpstr>Silicon Smelters (Rand Carbide, Nkangala DM</vt:lpstr>
      <vt:lpstr>AEL Mining, City of Johannesburg</vt:lpstr>
      <vt:lpstr>Vanchem Vanadium, Nkangala DM</vt:lpstr>
      <vt:lpstr>Illovo Sugar, iLembe  DM</vt:lpstr>
      <vt:lpstr>Illovo Sugar, Umgungundlovu  DM</vt:lpstr>
      <vt:lpstr>Illovo Sugar, Ugu DM</vt:lpstr>
      <vt:lpstr>Sasol Synfuels, Gert Sibande DM</vt:lpstr>
      <vt:lpstr>Palabora Copper, Mopani DM</vt:lpstr>
      <vt:lpstr>APPLICATIONS CURRENTLY UNDER CONSIDERATION</vt:lpstr>
      <vt:lpstr>PPC De HOEK, West Coast</vt:lpstr>
      <vt:lpstr>PPC Van Riebeeck, West Coast</vt:lpstr>
      <vt:lpstr>Sasol NATREF, Fezile Dabi DM</vt:lpstr>
      <vt:lpstr>Sasol Sasolburg, Fezile Dabi DM</vt:lpstr>
      <vt:lpstr>SASOL Synfuels, Gert Sibande DM</vt:lpstr>
      <vt:lpstr>ESKOM Matimba and Medupi, Waterberg DM</vt:lpstr>
      <vt:lpstr>COMPLIANCE STATUS WITH POSTPONEMENT CONDITIONS</vt:lpstr>
      <vt:lpstr>ESKOM</vt:lpstr>
      <vt:lpstr>ESKOM </vt:lpstr>
      <vt:lpstr>ESKOM</vt:lpstr>
      <vt:lpstr>ESKOM</vt:lpstr>
      <vt:lpstr>SHELL</vt:lpstr>
      <vt:lpstr>SHELL</vt:lpstr>
      <vt:lpstr>PPC</vt:lpstr>
      <vt:lpstr>ENGEN</vt:lpstr>
      <vt:lpstr>TOTAL</vt:lpstr>
      <vt:lpstr>Anglo American Platinum</vt:lpstr>
      <vt:lpstr>NATREF</vt:lpstr>
      <vt:lpstr>NATREF</vt:lpstr>
      <vt:lpstr>SASOL Synfuels</vt:lpstr>
      <vt:lpstr>SASOL Synfuels</vt:lpstr>
      <vt:lpstr>SASOL Synfuels</vt:lpstr>
      <vt:lpstr>Recommendations</vt:lpstr>
      <vt:lpstr>Slide 101</vt:lpstr>
    </vt:vector>
  </TitlesOfParts>
  <Company>Environmental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PUMZA</cp:lastModifiedBy>
  <cp:revision>184</cp:revision>
  <cp:lastPrinted>2017-07-06T14:08:48Z</cp:lastPrinted>
  <dcterms:created xsi:type="dcterms:W3CDTF">2017-04-03T07:19:10Z</dcterms:created>
  <dcterms:modified xsi:type="dcterms:W3CDTF">2017-11-09T08:03:57Z</dcterms:modified>
</cp:coreProperties>
</file>