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55" r:id="rId2"/>
    <p:sldId id="329" r:id="rId3"/>
    <p:sldId id="363" r:id="rId4"/>
    <p:sldId id="362" r:id="rId5"/>
    <p:sldId id="330" r:id="rId6"/>
    <p:sldId id="354" r:id="rId7"/>
    <p:sldId id="331" r:id="rId8"/>
    <p:sldId id="357" r:id="rId9"/>
    <p:sldId id="318" r:id="rId10"/>
    <p:sldId id="332" r:id="rId11"/>
    <p:sldId id="333" r:id="rId12"/>
    <p:sldId id="334" r:id="rId13"/>
    <p:sldId id="356" r:id="rId14"/>
    <p:sldId id="337" r:id="rId15"/>
    <p:sldId id="338" r:id="rId16"/>
    <p:sldId id="339" r:id="rId17"/>
    <p:sldId id="340" r:id="rId18"/>
    <p:sldId id="341" r:id="rId19"/>
    <p:sldId id="342" r:id="rId20"/>
    <p:sldId id="343" r:id="rId21"/>
    <p:sldId id="358" r:id="rId22"/>
    <p:sldId id="344" r:id="rId23"/>
    <p:sldId id="345" r:id="rId24"/>
    <p:sldId id="346" r:id="rId25"/>
    <p:sldId id="347" r:id="rId26"/>
    <p:sldId id="359" r:id="rId27"/>
    <p:sldId id="348" r:id="rId28"/>
    <p:sldId id="349" r:id="rId29"/>
    <p:sldId id="350" r:id="rId30"/>
    <p:sldId id="351" r:id="rId31"/>
    <p:sldId id="361" r:id="rId32"/>
    <p:sldId id="352" r:id="rId3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83ADA1-A7F3-44DF-AA06-7DBB9E0C1E11}" type="slidenum">
              <a:rPr lang="en-GB"/>
              <a:pPr>
                <a:defRPr/>
              </a:pPr>
              <a:t>‹#›</a:t>
            </a:fld>
            <a:endParaRPr lang="en-GB" dirty="0"/>
          </a:p>
        </p:txBody>
      </p:sp>
    </p:spTree>
    <p:extLst>
      <p:ext uri="{BB962C8B-B14F-4D97-AF65-F5344CB8AC3E}">
        <p14:creationId xmlns:p14="http://schemas.microsoft.com/office/powerpoint/2010/main" xmlns="" val="1223396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9563524B-2046-4B12-B094-56B3E3653BE1}" type="slidenum">
              <a:rPr lang="en-GB" smtClean="0"/>
              <a:pPr/>
              <a:t>1</a:t>
            </a:fld>
            <a:endParaRPr lang="en-GB"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959795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10</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61267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11</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755762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12</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86695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13</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858818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14</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820582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15</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831095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16</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280829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17</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35478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18</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088275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19</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746516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2</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780488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20</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4272879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21</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987961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22</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207049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23</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4220457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24</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4648323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25</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164091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26</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2874077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B9BFE80-5DEF-4988-AD6A-BD323DDF2CAA}" type="slidenum">
              <a:rPr lang="en-GB" smtClean="0"/>
              <a:pPr/>
              <a:t>27</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4422808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0F547AF-59CA-4791-B7EE-91F3D3BE501B}" type="slidenum">
              <a:rPr lang="en-GB" smtClean="0"/>
              <a:pPr/>
              <a:t>28</a:t>
            </a:fld>
            <a:endParaRPr lang="en-GB"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77840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0F547AF-59CA-4791-B7EE-91F3D3BE501B}" type="slidenum">
              <a:rPr lang="en-GB" smtClean="0"/>
              <a:pPr/>
              <a:t>29</a:t>
            </a:fld>
            <a:endParaRPr lang="en-GB"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269747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3</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95821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0F547AF-59CA-4791-B7EE-91F3D3BE501B}" type="slidenum">
              <a:rPr lang="en-GB" smtClean="0"/>
              <a:pPr/>
              <a:t>30</a:t>
            </a:fld>
            <a:endParaRPr lang="en-GB"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40188445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0F547AF-59CA-4791-B7EE-91F3D3BE501B}" type="slidenum">
              <a:rPr lang="en-GB" smtClean="0"/>
              <a:pPr/>
              <a:t>31</a:t>
            </a:fld>
            <a:endParaRPr lang="en-GB"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9907094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E3B96EE-D73C-4C2D-8633-F863D19F5581}" type="slidenum">
              <a:rPr lang="en-GB" smtClean="0"/>
              <a:pPr/>
              <a:t>32</a:t>
            </a:fld>
            <a:endParaRPr lang="en-GB"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297824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4</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76535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5</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088321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6</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04051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7</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849215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8</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178910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9</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11017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F5D3C1D-7F46-4B88-A84A-7E497ED4535B}"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999088C-DA5C-4265-808E-733958D27BA7}"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6835A58-0959-4F03-B871-635A0EB2053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E61DAE7-3943-466C-AB10-8938F6275EF8}"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111D534-BEBA-403A-BFF4-034B82FD281B}"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4DBB66A7-AF8F-498C-B2F7-EFF2A98A2C5A}"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1FE0BFD3-4E8A-40BB-9DA7-E7E3F0B485F5}"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9CD8F50F-32BE-4F37-B333-34DFEA729030}"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0E27F525-E163-4153-BF5F-CDF2581AEBF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112F40FF-F1EA-4311-ADC9-91E4A13050EB}"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4B996980-0603-43A7-8464-A83ADBE1BB6D}"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839A362-F69F-4637-A23D-372B642B6D9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2.xml.rels><?xml version="1.0" encoding="UTF-8" standalone="yes"?>
<Relationships xmlns="http://schemas.openxmlformats.org/package/2006/relationships"><Relationship Id="rId3" Type="http://schemas.openxmlformats.org/officeDocument/2006/relationships/hyperlink" Target="http://www.cge.org.za/"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2.wmf"/><Relationship Id="rId5" Type="http://schemas.openxmlformats.org/officeDocument/2006/relationships/image" Target="../media/image1.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8F3B629C-8F0C-4329-9E1B-8AE4AE202B5A}" type="slidenum">
              <a:rPr lang="en-GB" smtClean="0"/>
              <a:pPr/>
              <a:t>1</a:t>
            </a:fld>
            <a:endParaRPr lang="en-GB" dirty="0"/>
          </a:p>
        </p:txBody>
      </p:sp>
      <p:sp>
        <p:nvSpPr>
          <p:cNvPr id="2051" name="Rectangle 2"/>
          <p:cNvSpPr>
            <a:spLocks noGrp="1" noChangeArrowheads="1"/>
          </p:cNvSpPr>
          <p:nvPr>
            <p:ph type="ctrTitle"/>
          </p:nvPr>
        </p:nvSpPr>
        <p:spPr>
          <a:xfrm>
            <a:off x="646113" y="2701445"/>
            <a:ext cx="7772400" cy="1386398"/>
          </a:xfrm>
        </p:spPr>
        <p:txBody>
          <a:bodyPr/>
          <a:lstStyle/>
          <a:p>
            <a:pPr eaLnBrk="1" hangingPunct="1"/>
            <a:r>
              <a:rPr lang="en-ZA" sz="2400" b="1" dirty="0">
                <a:latin typeface="Century Gothic" pitchFamily="34" charset="0"/>
              </a:rPr>
              <a:t>WOMEN,MINING AND GENDER MAINSTREAMING IN SOUTH AFRICA</a:t>
            </a:r>
            <a:r>
              <a:rPr lang="en-US" sz="2400" b="1" dirty="0">
                <a:latin typeface="Century Gothic" pitchFamily="34" charset="0"/>
              </a:rPr>
              <a:t/>
            </a:r>
            <a:br>
              <a:rPr lang="en-US" sz="2400" b="1" dirty="0">
                <a:latin typeface="Century Gothic" pitchFamily="34" charset="0"/>
              </a:rPr>
            </a:br>
            <a:r>
              <a:rPr lang="en-GB" sz="1400" dirty="0"/>
              <a:t> </a:t>
            </a:r>
            <a:br>
              <a:rPr lang="en-GB" sz="1400" dirty="0"/>
            </a:br>
            <a:endParaRPr lang="en-GB" sz="1200" b="1" i="1" dirty="0">
              <a:solidFill>
                <a:schemeClr val="tx1"/>
              </a:solidFill>
              <a:latin typeface="Century Gothic" pitchFamily="34" charset="0"/>
              <a:sym typeface="Century Gothic" pitchFamily="34" charset="0"/>
            </a:endParaRPr>
          </a:p>
        </p:txBody>
      </p:sp>
      <p:sp>
        <p:nvSpPr>
          <p:cNvPr id="2052" name="Rectangle 3"/>
          <p:cNvSpPr>
            <a:spLocks noGrp="1" noChangeArrowheads="1"/>
          </p:cNvSpPr>
          <p:nvPr>
            <p:ph type="subTitle" idx="1"/>
          </p:nvPr>
        </p:nvSpPr>
        <p:spPr>
          <a:xfrm>
            <a:off x="1331913" y="4292600"/>
            <a:ext cx="6400800" cy="1752600"/>
          </a:xfrm>
        </p:spPr>
        <p:txBody>
          <a:bodyPr/>
          <a:lstStyle/>
          <a:p>
            <a:pPr eaLnBrk="1" hangingPunct="1">
              <a:defRPr/>
            </a:pPr>
            <a:r>
              <a:rPr lang="en-GB" sz="1800" b="1" dirty="0"/>
              <a:t>OVERVIEW OF FINDINGS</a:t>
            </a:r>
          </a:p>
          <a:p>
            <a:pPr eaLnBrk="1" hangingPunct="1">
              <a:defRPr/>
            </a:pPr>
            <a:r>
              <a:rPr lang="en-GB" sz="1800" b="1" dirty="0"/>
              <a:t>STUDY OF ANGLO – AMERICAN &amp; AFRICAN RAINBOW MINERALS</a:t>
            </a:r>
            <a:r>
              <a:rPr lang="en-US" sz="2000" b="1" dirty="0">
                <a:latin typeface="Century Gothic" pitchFamily="34" charset="0"/>
              </a:rPr>
              <a:t/>
            </a:r>
            <a:br>
              <a:rPr lang="en-US" sz="2000" b="1" dirty="0">
                <a:latin typeface="Century Gothic" pitchFamily="34" charset="0"/>
              </a:rPr>
            </a:br>
            <a:endParaRPr lang="en-US" sz="2000" dirty="0"/>
          </a:p>
          <a:p>
            <a:pPr eaLnBrk="1" hangingPunct="1">
              <a:defRPr/>
            </a:pPr>
            <a:r>
              <a:rPr lang="en-US" sz="1800" b="1" dirty="0">
                <a:latin typeface="Century Gothic" pitchFamily="34" charset="0"/>
              </a:rPr>
              <a:t>Presentation to Parliament: 07/11/2017</a:t>
            </a:r>
          </a:p>
        </p:txBody>
      </p:sp>
      <p:grpSp>
        <p:nvGrpSpPr>
          <p:cNvPr id="2053" name="Group 8"/>
          <p:cNvGrpSpPr>
            <a:grpSpLocks/>
          </p:cNvGrpSpPr>
          <p:nvPr/>
        </p:nvGrpSpPr>
        <p:grpSpPr bwMode="auto">
          <a:xfrm>
            <a:off x="0" y="3333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extLst>
      <p:ext uri="{BB962C8B-B14F-4D97-AF65-F5344CB8AC3E}">
        <p14:creationId xmlns:p14="http://schemas.microsoft.com/office/powerpoint/2010/main" xmlns="" val="1925038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10</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ZA" sz="2000" b="1" u="sng" dirty="0">
                <a:solidFill>
                  <a:schemeClr val="tx1"/>
                </a:solidFill>
                <a:latin typeface="Century Gothic" pitchFamily="34" charset="0"/>
                <a:sym typeface="Century Gothic" pitchFamily="34" charset="0"/>
              </a:rPr>
              <a:t>METHODOLOGY</a:t>
            </a:r>
            <a:endParaRPr lang="en-GB" sz="2000" b="1" u="sng"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323528" y="2286000"/>
            <a:ext cx="8363272" cy="3714750"/>
          </a:xfrm>
        </p:spPr>
        <p:txBody>
          <a:bodyPr/>
          <a:lstStyle/>
          <a:p>
            <a:pPr algn="just">
              <a:buFont typeface="Wingdings" pitchFamily="2" charset="2"/>
              <a:buChar char="q"/>
            </a:pPr>
            <a:r>
              <a:rPr lang="en-GB" sz="1400" dirty="0">
                <a:latin typeface="Century Gothic" pitchFamily="34" charset="0"/>
              </a:rPr>
              <a:t>This study was conducted during the 2015/2016 financial year and it is the sixth assessment since the instigation of the Gender Barometer series.</a:t>
            </a:r>
          </a:p>
          <a:p>
            <a:pPr algn="just"/>
            <a:r>
              <a:rPr lang="en-GB" sz="1400" dirty="0">
                <a:latin typeface="Century Gothic" pitchFamily="34" charset="0"/>
              </a:rPr>
              <a:t> </a:t>
            </a:r>
          </a:p>
          <a:p>
            <a:pPr algn="just">
              <a:buFont typeface="Wingdings" pitchFamily="2" charset="2"/>
              <a:buChar char="q"/>
            </a:pPr>
            <a:r>
              <a:rPr lang="en-GB" sz="1400" dirty="0">
                <a:latin typeface="Century Gothic" pitchFamily="34" charset="0"/>
              </a:rPr>
              <a:t> The methodological approach was based qualitative methods and included interviews conducted with officials from the selected mining companies as well as other knowledgeable experts in this field.</a:t>
            </a:r>
          </a:p>
          <a:p>
            <a:pPr algn="just"/>
            <a:endParaRPr lang="en-GB" sz="1400" dirty="0">
              <a:latin typeface="Century Gothic" pitchFamily="34" charset="0"/>
            </a:endParaRPr>
          </a:p>
          <a:p>
            <a:pPr algn="just">
              <a:buFont typeface="Wingdings" pitchFamily="2" charset="2"/>
              <a:buChar char="q"/>
            </a:pPr>
            <a:r>
              <a:rPr lang="en-GB" sz="1400" dirty="0">
                <a:latin typeface="Century Gothic" pitchFamily="34" charset="0"/>
              </a:rPr>
              <a:t> African Rainbow Minerals and Anglo American were the selected mining houses for assessment and the selection was informed by the need to compare the new black economic empowerment company and the longstanding  well established ones.</a:t>
            </a:r>
          </a:p>
          <a:p>
            <a:pPr algn="just">
              <a:buFont typeface="Wingdings" pitchFamily="2" charset="2"/>
              <a:buChar char="q"/>
            </a:pPr>
            <a:endParaRPr lang="en-GB" sz="1400" dirty="0">
              <a:latin typeface="Century Gothic" pitchFamily="34" charset="0"/>
            </a:endParaRPr>
          </a:p>
          <a:p>
            <a:pPr algn="just"/>
            <a:r>
              <a:rPr lang="en-US" sz="1400" i="1" dirty="0">
                <a:latin typeface="Century Gothic" pitchFamily="34" charset="0"/>
              </a:rPr>
              <a:t>       Table 1: Mining Houses and their Subsidiaries</a:t>
            </a:r>
            <a:endParaRPr lang="en-GB" sz="1400" dirty="0">
              <a:latin typeface="Century Gothic" pitchFamily="34" charset="0"/>
            </a:endParaRPr>
          </a:p>
          <a:p>
            <a:endParaRPr lang="en-ZA" sz="1600" dirty="0"/>
          </a:p>
        </p:txBody>
      </p:sp>
      <p:graphicFrame>
        <p:nvGraphicFramePr>
          <p:cNvPr id="4" name="Table 3"/>
          <p:cNvGraphicFramePr>
            <a:graphicFrameLocks noGrp="1"/>
          </p:cNvGraphicFramePr>
          <p:nvPr>
            <p:extLst>
              <p:ext uri="{D42A27DB-BD31-4B8C-83A1-F6EECF244321}">
                <p14:modId xmlns:p14="http://schemas.microsoft.com/office/powerpoint/2010/main" xmlns="" val="768366297"/>
              </p:ext>
            </p:extLst>
          </p:nvPr>
        </p:nvGraphicFramePr>
        <p:xfrm>
          <a:off x="688777" y="5242788"/>
          <a:ext cx="7632774" cy="1002437"/>
        </p:xfrm>
        <a:graphic>
          <a:graphicData uri="http://schemas.openxmlformats.org/drawingml/2006/table">
            <a:tbl>
              <a:tblPr firstRow="1" firstCol="1" bandRow="1"/>
              <a:tblGrid>
                <a:gridCol w="3816387">
                  <a:extLst>
                    <a:ext uri="{9D8B030D-6E8A-4147-A177-3AD203B41FA5}">
                      <a16:colId xmlns:a16="http://schemas.microsoft.com/office/drawing/2014/main" xmlns="" val="972004753"/>
                    </a:ext>
                  </a:extLst>
                </a:gridCol>
                <a:gridCol w="3816387">
                  <a:extLst>
                    <a:ext uri="{9D8B030D-6E8A-4147-A177-3AD203B41FA5}">
                      <a16:colId xmlns:a16="http://schemas.microsoft.com/office/drawing/2014/main" xmlns="" val="470588071"/>
                    </a:ext>
                  </a:extLst>
                </a:gridCol>
              </a:tblGrid>
              <a:tr h="250609">
                <a:tc>
                  <a:txBody>
                    <a:bodyPr/>
                    <a:lstStyle/>
                    <a:p>
                      <a:pPr>
                        <a:lnSpc>
                          <a:spcPct val="107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African Rainbow Minerals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nSpc>
                          <a:spcPct val="107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Anglo American South Africa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extLst>
                  <a:ext uri="{0D108BD9-81ED-4DB2-BD59-A6C34878D82A}">
                    <a16:rowId xmlns:a16="http://schemas.microsoft.com/office/drawing/2014/main" xmlns="" val="3319600063"/>
                  </a:ext>
                </a:extLst>
              </a:tr>
              <a:tr h="751828">
                <a:tc>
                  <a:txBody>
                    <a:bodyPr/>
                    <a:lstStyle/>
                    <a:p>
                      <a:pPr marL="342900" lvl="0" indent="-342900">
                        <a:lnSpc>
                          <a:spcPct val="107000"/>
                        </a:lnSpc>
                        <a:spcAft>
                          <a:spcPts val="0"/>
                        </a:spcAft>
                        <a:buFont typeface="Symbol" panose="05050102010706020507" pitchFamily="18"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Khumani Iron Ore</a:t>
                      </a:r>
                    </a:p>
                    <a:p>
                      <a:pPr marL="342900" lvl="0" indent="-342900">
                        <a:lnSpc>
                          <a:spcPct val="107000"/>
                        </a:lnSpc>
                        <a:spcAft>
                          <a:spcPts val="0"/>
                        </a:spcAft>
                        <a:buFont typeface="Symbol" panose="05050102010706020507" pitchFamily="18"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Two Rivers Platinum</a:t>
                      </a:r>
                    </a:p>
                    <a:p>
                      <a:pPr marL="342900" lvl="0" indent="-342900">
                        <a:lnSpc>
                          <a:spcPct val="107000"/>
                        </a:lnSpc>
                        <a:spcAft>
                          <a:spcPts val="0"/>
                        </a:spcAft>
                        <a:buFont typeface="Symbol" panose="05050102010706020507" pitchFamily="18"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Nkomati Nickel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342900" lvl="0" indent="-342900">
                        <a:lnSpc>
                          <a:spcPct val="107000"/>
                        </a:lnSpc>
                        <a:spcAft>
                          <a:spcPts val="0"/>
                        </a:spcAft>
                        <a:buFont typeface="Symbol" panose="05050102010706020507" pitchFamily="18"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Kumba Iron Ore</a:t>
                      </a:r>
                    </a:p>
                    <a:p>
                      <a:pPr marL="342900" lvl="0" indent="-342900">
                        <a:lnSpc>
                          <a:spcPct val="107000"/>
                        </a:lnSpc>
                        <a:spcAft>
                          <a:spcPts val="0"/>
                        </a:spcAft>
                        <a:buFont typeface="Symbol" panose="05050102010706020507" pitchFamily="18"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Anglo Platinum </a:t>
                      </a:r>
                    </a:p>
                    <a:p>
                      <a:pPr marL="342900" lvl="0" indent="-342900">
                        <a:lnSpc>
                          <a:spcPct val="107000"/>
                        </a:lnSpc>
                        <a:spcAft>
                          <a:spcPts val="0"/>
                        </a:spcAft>
                        <a:buFont typeface="Symbol" panose="05050102010706020507" pitchFamily="18" charset="2"/>
                        <a:buChar char=""/>
                      </a:pPr>
                      <a:r>
                        <a:rPr lang="en-ZA" sz="1200" dirty="0">
                          <a:effectLst/>
                          <a:latin typeface="Calibri" panose="020F0502020204030204" pitchFamily="34" charset="0"/>
                          <a:ea typeface="Calibri" panose="020F0502020204030204" pitchFamily="34" charset="0"/>
                          <a:cs typeface="Times New Roman" panose="02020603050405020304" pitchFamily="18" charset="0"/>
                        </a:rPr>
                        <a:t>Anglo Coal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1022448668"/>
                  </a:ext>
                </a:extLst>
              </a:tr>
            </a:tbl>
          </a:graphicData>
        </a:graphic>
      </p:graphicFrame>
    </p:spTree>
    <p:extLst>
      <p:ext uri="{BB962C8B-B14F-4D97-AF65-F5344CB8AC3E}">
        <p14:creationId xmlns:p14="http://schemas.microsoft.com/office/powerpoint/2010/main" xmlns="" val="3968693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11</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ZA" sz="2000" b="1" u="sng" dirty="0">
                <a:solidFill>
                  <a:schemeClr val="tx1"/>
                </a:solidFill>
                <a:latin typeface="Century Gothic" pitchFamily="34" charset="0"/>
                <a:sym typeface="Century Gothic" pitchFamily="34" charset="0"/>
              </a:rPr>
              <a:t>METHODOLOGY (cont.)</a:t>
            </a:r>
            <a:endParaRPr lang="en-GB" sz="2000" b="1" u="sng"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323528" y="2421554"/>
            <a:ext cx="8064896" cy="3714750"/>
          </a:xfrm>
        </p:spPr>
        <p:txBody>
          <a:bodyPr/>
          <a:lstStyle/>
          <a:p>
            <a:pPr algn="just">
              <a:buFont typeface="Wingdings" pitchFamily="2" charset="2"/>
              <a:buChar char="q"/>
            </a:pPr>
            <a:r>
              <a:rPr lang="en-ZA" sz="1600" dirty="0">
                <a:latin typeface="Century Gothic" pitchFamily="34" charset="0"/>
              </a:rPr>
              <a:t> Site visits and observations were conducted on all the selected mining entities</a:t>
            </a:r>
          </a:p>
          <a:p>
            <a:pPr algn="just">
              <a:buFont typeface="Wingdings" pitchFamily="2" charset="2"/>
              <a:buChar char="q"/>
            </a:pPr>
            <a:endParaRPr lang="en-ZA" sz="1600" dirty="0">
              <a:latin typeface="Century Gothic" pitchFamily="34" charset="0"/>
            </a:endParaRPr>
          </a:p>
          <a:p>
            <a:pPr algn="just">
              <a:buFont typeface="Wingdings" pitchFamily="2" charset="2"/>
              <a:buChar char="q"/>
            </a:pPr>
            <a:r>
              <a:rPr lang="en-ZA" sz="1600" dirty="0">
                <a:latin typeface="Century Gothic" pitchFamily="34" charset="0"/>
              </a:rPr>
              <a:t>Interviews with senior officials were conducted, and relevant documentation (e.g. annual reports, policy document and other official publications) obtained for examination and analysis. </a:t>
            </a:r>
          </a:p>
          <a:p>
            <a:pPr algn="just">
              <a:buFont typeface="Wingdings" pitchFamily="2" charset="2"/>
              <a:buChar char="q"/>
            </a:pPr>
            <a:endParaRPr lang="en-GB" sz="1600" dirty="0">
              <a:latin typeface="Century Gothic" pitchFamily="34" charset="0"/>
            </a:endParaRPr>
          </a:p>
          <a:p>
            <a:pPr algn="just">
              <a:buFont typeface="Wingdings" pitchFamily="2" charset="2"/>
              <a:buChar char="q"/>
            </a:pPr>
            <a:r>
              <a:rPr lang="en-GB" sz="1600" dirty="0">
                <a:latin typeface="Century Gothic" pitchFamily="34" charset="0"/>
              </a:rPr>
              <a:t>CGE developed a five-level Gender Representation Rating Scale to be used to rate the performance of the participating entities with regard to progress made in the numerical representation of women at senior management level.</a:t>
            </a:r>
          </a:p>
          <a:p>
            <a:pPr algn="just">
              <a:buFont typeface="Wingdings" pitchFamily="2" charset="2"/>
              <a:buChar char="q"/>
            </a:pPr>
            <a:endParaRPr lang="en-GB" sz="1600" dirty="0">
              <a:latin typeface="Century Gothic" pitchFamily="34" charset="0"/>
            </a:endParaRPr>
          </a:p>
          <a:p>
            <a:pPr algn="just">
              <a:buFont typeface="Wingdings" pitchFamily="2" charset="2"/>
              <a:buChar char="q"/>
            </a:pPr>
            <a:r>
              <a:rPr lang="en-GB" sz="1600" dirty="0">
                <a:latin typeface="Century Gothic" pitchFamily="34" charset="0"/>
              </a:rPr>
              <a:t>The scorecard was therefore used to rate the performance of the participating departments on only one of six thematic areas of assessment (i.e. Gender Representation and Participation at Internal Senior Decision-making Level). </a:t>
            </a:r>
          </a:p>
          <a:p>
            <a:pPr algn="just"/>
            <a:endParaRPr lang="en-ZA" sz="1600" dirty="0"/>
          </a:p>
          <a:p>
            <a:pPr algn="just"/>
            <a:endParaRPr lang="en-ZA" sz="1600" dirty="0"/>
          </a:p>
          <a:p>
            <a:pPr algn="just">
              <a:buFont typeface="Wingdings" pitchFamily="2" charset="2"/>
              <a:buChar char="q"/>
            </a:pPr>
            <a:endParaRPr lang="en-ZA" sz="1600" dirty="0"/>
          </a:p>
          <a:p>
            <a:pPr algn="just"/>
            <a:r>
              <a:rPr lang="en-ZA" sz="1600" dirty="0"/>
              <a:t> </a:t>
            </a:r>
          </a:p>
          <a:p>
            <a:endParaRPr lang="en-ZA" sz="1600" dirty="0"/>
          </a:p>
        </p:txBody>
      </p:sp>
    </p:spTree>
    <p:extLst>
      <p:ext uri="{BB962C8B-B14F-4D97-AF65-F5344CB8AC3E}">
        <p14:creationId xmlns:p14="http://schemas.microsoft.com/office/powerpoint/2010/main" xmlns="" val="56309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12</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ZA" sz="2000" b="1" u="sng" dirty="0">
                <a:solidFill>
                  <a:schemeClr val="tx1"/>
                </a:solidFill>
                <a:latin typeface="Century Gothic" pitchFamily="34" charset="0"/>
                <a:sym typeface="Century Gothic" pitchFamily="34" charset="0"/>
              </a:rPr>
              <a:t>METHODOLOGY (cont.)</a:t>
            </a:r>
            <a:endParaRPr lang="en-GB" sz="2000" b="1" u="sng"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611560" y="2286000"/>
            <a:ext cx="8075240" cy="3714750"/>
          </a:xfrm>
        </p:spPr>
        <p:txBody>
          <a:bodyPr/>
          <a:lstStyle/>
          <a:p>
            <a:pPr algn="just"/>
            <a:endParaRPr lang="en-US" sz="1600" i="1" dirty="0">
              <a:latin typeface="Century Gothic" pitchFamily="34" charset="0"/>
            </a:endParaRPr>
          </a:p>
          <a:p>
            <a:pPr algn="just"/>
            <a:r>
              <a:rPr lang="en-US" sz="1600" i="1" dirty="0">
                <a:latin typeface="Century Gothic" pitchFamily="34" charset="0"/>
              </a:rPr>
              <a:t>Table 2: Gender Representation Rating Scale</a:t>
            </a:r>
          </a:p>
          <a:p>
            <a:pPr algn="just"/>
            <a:endParaRPr lang="en-US" sz="1600" dirty="0">
              <a:latin typeface="Century Gothic" pitchFamily="34" charset="0"/>
            </a:endParaRPr>
          </a:p>
          <a:p>
            <a:pPr algn="just"/>
            <a:endParaRPr lang="en-ZA" sz="1600" dirty="0"/>
          </a:p>
          <a:p>
            <a:endParaRPr lang="en-ZA" sz="1600" dirty="0"/>
          </a:p>
        </p:txBody>
      </p:sp>
      <p:pic>
        <p:nvPicPr>
          <p:cNvPr id="1026" name="Picture 2"/>
          <p:cNvPicPr>
            <a:picLocks noChangeAspect="1" noChangeArrowheads="1"/>
          </p:cNvPicPr>
          <p:nvPr/>
        </p:nvPicPr>
        <p:blipFill>
          <a:blip r:embed="rId5" cstate="print"/>
          <a:srcRect/>
          <a:stretch>
            <a:fillRect/>
          </a:stretch>
        </p:blipFill>
        <p:spPr bwMode="auto">
          <a:xfrm>
            <a:off x="611560" y="2998268"/>
            <a:ext cx="8046640" cy="2518963"/>
          </a:xfrm>
          <a:prstGeom prst="rect">
            <a:avLst/>
          </a:prstGeom>
          <a:noFill/>
          <a:ln w="9525">
            <a:noFill/>
            <a:miter lim="800000"/>
            <a:headEnd/>
            <a:tailEnd/>
          </a:ln>
        </p:spPr>
      </p:pic>
    </p:spTree>
    <p:extLst>
      <p:ext uri="{BB962C8B-B14F-4D97-AF65-F5344CB8AC3E}">
        <p14:creationId xmlns:p14="http://schemas.microsoft.com/office/powerpoint/2010/main" xmlns="" val="34076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13</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ZA" sz="2000" b="1" u="sng" dirty="0">
                <a:solidFill>
                  <a:schemeClr val="tx1"/>
                </a:solidFill>
                <a:latin typeface="Century Gothic" pitchFamily="34" charset="0"/>
                <a:sym typeface="Century Gothic" pitchFamily="34" charset="0"/>
              </a:rPr>
              <a:t>METHODOLOGY (Themes) </a:t>
            </a:r>
            <a:endParaRPr lang="en-GB" sz="2000" b="1" u="sng"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611560" y="2286000"/>
            <a:ext cx="8075240" cy="3714750"/>
          </a:xfrm>
        </p:spPr>
        <p:txBody>
          <a:bodyPr/>
          <a:lstStyle/>
          <a:p>
            <a:pPr algn="just"/>
            <a:r>
              <a:rPr lang="en-US" sz="1600" b="1" i="1" dirty="0">
                <a:latin typeface="Century Gothic" pitchFamily="34" charset="0"/>
              </a:rPr>
              <a:t>Thematic areas examined/assessed: </a:t>
            </a:r>
          </a:p>
          <a:p>
            <a:pPr algn="just"/>
            <a:endParaRPr lang="en-US" sz="1600" dirty="0">
              <a:latin typeface="Century Gothic" pitchFamily="34" charset="0"/>
            </a:endParaRPr>
          </a:p>
          <a:p>
            <a:pPr marL="285750" indent="-285750" algn="just">
              <a:buFont typeface="Wingdings" panose="05000000000000000000" pitchFamily="2" charset="2"/>
              <a:buChar char="q"/>
            </a:pPr>
            <a:r>
              <a:rPr lang="en-US" sz="1600" dirty="0">
                <a:latin typeface="Century Gothic" pitchFamily="34" charset="0"/>
              </a:rPr>
              <a:t>Gender Representation and Participation at Internal Decision-making Level</a:t>
            </a:r>
          </a:p>
          <a:p>
            <a:pPr marL="285750" indent="-285750" algn="just">
              <a:buFont typeface="Wingdings" panose="05000000000000000000" pitchFamily="2" charset="2"/>
              <a:buChar char="q"/>
            </a:pPr>
            <a:endParaRPr lang="en-GB" sz="1600" dirty="0">
              <a:latin typeface="Century Gothic" pitchFamily="34" charset="0"/>
            </a:endParaRPr>
          </a:p>
          <a:p>
            <a:pPr marL="285750" indent="-285750" algn="just">
              <a:buFont typeface="Wingdings" panose="05000000000000000000" pitchFamily="2" charset="2"/>
              <a:buChar char="q"/>
            </a:pPr>
            <a:r>
              <a:rPr lang="en-GB" sz="1600" dirty="0">
                <a:latin typeface="Century Gothic" pitchFamily="34" charset="0"/>
              </a:rPr>
              <a:t>Mainstreaming Gender in Organisational Culture and Systems</a:t>
            </a:r>
          </a:p>
          <a:p>
            <a:pPr marL="285750" indent="-285750" algn="just">
              <a:buFont typeface="Wingdings" panose="05000000000000000000" pitchFamily="2" charset="2"/>
              <a:buChar char="q"/>
            </a:pPr>
            <a:endParaRPr lang="en-GB" sz="1600" dirty="0">
              <a:latin typeface="Century Gothic" pitchFamily="34" charset="0"/>
            </a:endParaRPr>
          </a:p>
          <a:p>
            <a:pPr marL="285750" indent="-285750" algn="just">
              <a:buFont typeface="Wingdings" panose="05000000000000000000" pitchFamily="2" charset="2"/>
              <a:buChar char="q"/>
            </a:pPr>
            <a:r>
              <a:rPr lang="en-GB" sz="1600" dirty="0">
                <a:latin typeface="Century Gothic" pitchFamily="34" charset="0"/>
              </a:rPr>
              <a:t>Measures to Create an Enabling Environment for Gender Mainstreaming </a:t>
            </a:r>
          </a:p>
          <a:p>
            <a:pPr marL="285750" indent="-285750" algn="just">
              <a:buFont typeface="Wingdings" panose="05000000000000000000" pitchFamily="2" charset="2"/>
              <a:buChar char="q"/>
            </a:pPr>
            <a:endParaRPr lang="en-GB" sz="1600" dirty="0">
              <a:latin typeface="Century Gothic" pitchFamily="34" charset="0"/>
            </a:endParaRPr>
          </a:p>
          <a:p>
            <a:pPr marL="285750" indent="-285750" algn="just">
              <a:buFont typeface="Wingdings" panose="05000000000000000000" pitchFamily="2" charset="2"/>
              <a:buChar char="q"/>
            </a:pPr>
            <a:endParaRPr lang="en-US" sz="1600" i="1" dirty="0">
              <a:latin typeface="Century Gothic" pitchFamily="34" charset="0"/>
            </a:endParaRPr>
          </a:p>
          <a:p>
            <a:pPr algn="just"/>
            <a:endParaRPr lang="en-US" sz="1600" i="1" dirty="0">
              <a:latin typeface="Century Gothic" pitchFamily="34" charset="0"/>
            </a:endParaRPr>
          </a:p>
        </p:txBody>
      </p:sp>
    </p:spTree>
    <p:extLst>
      <p:ext uri="{BB962C8B-B14F-4D97-AF65-F5344CB8AC3E}">
        <p14:creationId xmlns:p14="http://schemas.microsoft.com/office/powerpoint/2010/main" xmlns="" val="2478472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14</a:t>
            </a:fld>
            <a:endParaRPr lang="en-GB" dirty="0"/>
          </a:p>
        </p:txBody>
      </p:sp>
      <p:sp>
        <p:nvSpPr>
          <p:cNvPr id="7172" name="Rectangle 2"/>
          <p:cNvSpPr>
            <a:spLocks noGrp="1" noChangeArrowheads="1"/>
          </p:cNvSpPr>
          <p:nvPr>
            <p:ph type="ctrTitle"/>
          </p:nvPr>
        </p:nvSpPr>
        <p:spPr>
          <a:xfrm>
            <a:off x="755650" y="1893398"/>
            <a:ext cx="7772400" cy="357187"/>
          </a:xfrm>
        </p:spPr>
        <p:txBody>
          <a:bodyPr/>
          <a:lstStyle/>
          <a:p>
            <a:pPr eaLnBrk="1" hangingPunct="1"/>
            <a:r>
              <a:rPr lang="en-GB" sz="2000" b="1" u="sng" dirty="0">
                <a:solidFill>
                  <a:schemeClr val="tx1"/>
                </a:solidFill>
                <a:latin typeface="Century Gothic" pitchFamily="34" charset="0"/>
                <a:sym typeface="Century Gothic" pitchFamily="34" charset="0"/>
              </a:rPr>
              <a:t>FINDINGS: AFRICAN RAINBOW MINERALS (ARM) </a:t>
            </a:r>
          </a:p>
        </p:txBody>
      </p:sp>
      <p:sp>
        <p:nvSpPr>
          <p:cNvPr id="7173" name="Rectangle 3"/>
          <p:cNvSpPr>
            <a:spLocks noGrp="1" noChangeArrowheads="1"/>
          </p:cNvSpPr>
          <p:nvPr>
            <p:ph type="subTitle" idx="1"/>
          </p:nvPr>
        </p:nvSpPr>
        <p:spPr>
          <a:xfrm>
            <a:off x="681410" y="2439365"/>
            <a:ext cx="7920880" cy="3951882"/>
          </a:xfrm>
        </p:spPr>
        <p:txBody>
          <a:bodyPr/>
          <a:lstStyle/>
          <a:p>
            <a:pPr algn="just"/>
            <a:endParaRPr lang="en-ZA" sz="1100" dirty="0"/>
          </a:p>
          <a:p>
            <a:pPr marL="0" lvl="2" algn="just"/>
            <a:r>
              <a:rPr lang="en-ZA" sz="800" dirty="0"/>
              <a:t> </a:t>
            </a:r>
            <a:r>
              <a:rPr lang="en-ZA" sz="1400" dirty="0">
                <a:latin typeface="Century Gothic" pitchFamily="34" charset="0"/>
              </a:rPr>
              <a:t>1.1. </a:t>
            </a:r>
            <a:r>
              <a:rPr lang="en-US" sz="1400" u="sng" dirty="0">
                <a:latin typeface="Century Gothic" pitchFamily="34" charset="0"/>
              </a:rPr>
              <a:t>Gender Representation and Participation at Internal Decision-making Level</a:t>
            </a:r>
            <a:endParaRPr lang="en-US" sz="1400" dirty="0">
              <a:latin typeface="Century Gothic" pitchFamily="34" charset="0"/>
            </a:endParaRPr>
          </a:p>
          <a:p>
            <a:pPr algn="just">
              <a:buFont typeface="Wingdings" pitchFamily="2" charset="2"/>
              <a:buChar char="q"/>
            </a:pPr>
            <a:r>
              <a:rPr lang="en-GB" sz="1400" dirty="0">
                <a:latin typeface="Century Gothic" pitchFamily="34" charset="0"/>
              </a:rPr>
              <a:t>ARM’s decision making structure are predominantly male dominated given that:</a:t>
            </a:r>
          </a:p>
          <a:p>
            <a:pPr marL="171450" indent="-171450" algn="just">
              <a:buFont typeface="Wingdings" panose="05000000000000000000" pitchFamily="2" charset="2"/>
              <a:buChar char="Ø"/>
            </a:pPr>
            <a:r>
              <a:rPr lang="en-GB" sz="1400" dirty="0">
                <a:latin typeface="Century Gothic" pitchFamily="34" charset="0"/>
              </a:rPr>
              <a:t>Out of 14 members comprising the board only 2(14%) were women.</a:t>
            </a:r>
          </a:p>
          <a:p>
            <a:pPr marL="171450" indent="-171450" algn="just">
              <a:buFont typeface="Wingdings" panose="05000000000000000000" pitchFamily="2" charset="2"/>
              <a:buChar char="Ø"/>
            </a:pPr>
            <a:r>
              <a:rPr lang="en-GB" sz="1400" dirty="0">
                <a:latin typeface="Century Gothic" pitchFamily="34" charset="0"/>
              </a:rPr>
              <a:t>The Steering Committee has a total of 26 members is comprised of 7(27%) women.</a:t>
            </a:r>
          </a:p>
          <a:p>
            <a:pPr marL="285750" indent="-285750" algn="just">
              <a:buFont typeface="Wingdings" panose="05000000000000000000" pitchFamily="2" charset="2"/>
              <a:buChar char="q"/>
            </a:pPr>
            <a:r>
              <a:rPr lang="en-GB" sz="1400" dirty="0">
                <a:latin typeface="Century Gothic" pitchFamily="34" charset="0"/>
              </a:rPr>
              <a:t>CGE Gender Representation Rating Scale - ARM was rated at Level 3 (Progressive Gender Representation).</a:t>
            </a:r>
            <a:endParaRPr lang="en-US" sz="1400" dirty="0">
              <a:latin typeface="Century Gothic" panose="020B0502020202020204" pitchFamily="34" charset="0"/>
            </a:endParaRPr>
          </a:p>
          <a:p>
            <a:pPr algn="just"/>
            <a:endParaRPr lang="en-GB" sz="1200" dirty="0">
              <a:latin typeface="Century Gothic" pitchFamily="34" charset="0"/>
            </a:endParaRPr>
          </a:p>
          <a:p>
            <a:pPr marL="0" lvl="2" algn="just"/>
            <a:r>
              <a:rPr lang="en-GB" sz="1200" dirty="0">
                <a:latin typeface="Century Gothic" pitchFamily="34" charset="0"/>
              </a:rPr>
              <a:t>1.2. </a:t>
            </a:r>
            <a:r>
              <a:rPr lang="en-GB" sz="1400" u="sng" dirty="0">
                <a:latin typeface="Century Gothic" pitchFamily="34" charset="0"/>
              </a:rPr>
              <a:t>Mainstreaming Gender in Organisational Culture and Systems </a:t>
            </a:r>
          </a:p>
          <a:p>
            <a:pPr marL="285750" indent="-285750" algn="just">
              <a:buFont typeface="Wingdings" panose="05000000000000000000" pitchFamily="2" charset="2"/>
              <a:buChar char="q"/>
            </a:pPr>
            <a:r>
              <a:rPr lang="en-GB" sz="1400" dirty="0">
                <a:latin typeface="Century Gothic" panose="020B0502020202020204" pitchFamily="34" charset="0"/>
              </a:rPr>
              <a:t>The ARM Corporate office introduced leadership development programme framework to develop, empower and strengthen leadership capacity for the future, although this is not necessarily targeting women’s development as a priority. </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Collaborating with Wits Business School on Programme called Future Leaders Development Programme - to enhance leadership and managerial skills of Junior to Middle management employees (But the programme not necessarily prioritising women’s skills development;  not clear how many women benefitted from this).</a:t>
            </a:r>
            <a:endParaRPr lang="en-ZA" sz="1100" dirty="0"/>
          </a:p>
          <a:p>
            <a:pPr marL="0" lvl="2" algn="just">
              <a:buFont typeface="Wingdings" pitchFamily="2" charset="2"/>
              <a:buChar char="q"/>
            </a:pPr>
            <a:endParaRPr lang="en-GB" sz="1200" dirty="0"/>
          </a:p>
          <a:p>
            <a:pPr marL="0" lvl="2" algn="just">
              <a:buFont typeface="Wingdings" pitchFamily="2" charset="2"/>
              <a:buChar char="q"/>
            </a:pPr>
            <a:endParaRPr lang="en-US" sz="1200" dirty="0"/>
          </a:p>
          <a:p>
            <a:pPr marL="0" lvl="2" algn="just">
              <a:buFont typeface="Wingdings" pitchFamily="2" charset="2"/>
              <a:buChar char="q"/>
            </a:pPr>
            <a:endParaRPr lang="en-US" sz="1200" dirty="0">
              <a:latin typeface="Century Gothic" pitchFamily="34" charset="0"/>
            </a:endParaRPr>
          </a:p>
          <a:p>
            <a:pPr algn="just"/>
            <a:r>
              <a:rPr lang="en-GB" sz="1200" dirty="0">
                <a:latin typeface="Century Gothic" pitchFamily="34" charset="0"/>
              </a:rPr>
              <a:t> </a:t>
            </a:r>
            <a:endParaRPr lang="en-ZA" sz="1200" dirty="0">
              <a:latin typeface="Century Gothic" pitchFamily="34" charset="0"/>
            </a:endParaRPr>
          </a:p>
          <a:p>
            <a:pPr algn="just" eaLnBrk="1" hangingPunct="1"/>
            <a:endParaRPr lang="en-GB" sz="1800" dirty="0">
              <a:latin typeface="Century Gothic" pitchFamily="34" charset="0"/>
            </a:endParaRPr>
          </a:p>
        </p:txBody>
      </p:sp>
      <p:sp>
        <p:nvSpPr>
          <p:cNvPr id="11" name="Rectangle 2"/>
          <p:cNvSpPr txBox="1">
            <a:spLocks noChangeArrowheads="1"/>
          </p:cNvSpPr>
          <p:nvPr/>
        </p:nvSpPr>
        <p:spPr bwMode="auto">
          <a:xfrm>
            <a:off x="467544" y="2250585"/>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1.ARM CORPORATE DIVISION </a:t>
            </a:r>
          </a:p>
        </p:txBody>
      </p:sp>
    </p:spTree>
    <p:extLst>
      <p:ext uri="{BB962C8B-B14F-4D97-AF65-F5344CB8AC3E}">
        <p14:creationId xmlns:p14="http://schemas.microsoft.com/office/powerpoint/2010/main" xmlns="" val="2500835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15</a:t>
            </a:fld>
            <a:endParaRPr lang="en-GB" dirty="0"/>
          </a:p>
        </p:txBody>
      </p:sp>
      <p:sp>
        <p:nvSpPr>
          <p:cNvPr id="7173" name="Rectangle 3"/>
          <p:cNvSpPr>
            <a:spLocks noGrp="1" noChangeArrowheads="1"/>
          </p:cNvSpPr>
          <p:nvPr>
            <p:ph type="subTitle" idx="1"/>
          </p:nvPr>
        </p:nvSpPr>
        <p:spPr>
          <a:xfrm>
            <a:off x="395536" y="2357438"/>
            <a:ext cx="8176964" cy="3643312"/>
          </a:xfrm>
        </p:spPr>
        <p:txBody>
          <a:bodyPr/>
          <a:lstStyle/>
          <a:p>
            <a:pPr algn="just"/>
            <a:r>
              <a:rPr lang="en-GB" sz="1400" dirty="0">
                <a:latin typeface="Century Gothic" pitchFamily="34" charset="0"/>
              </a:rPr>
              <a:t>1.3.</a:t>
            </a:r>
            <a:r>
              <a:rPr lang="en-GB" sz="1400" u="sng" dirty="0">
                <a:latin typeface="Century Gothic" pitchFamily="34" charset="0"/>
              </a:rPr>
              <a:t>Measures to Create an Enabling Environment for Gender Mainstreaming </a:t>
            </a:r>
          </a:p>
          <a:p>
            <a:pPr marL="285750" indent="-285750" algn="just">
              <a:buFont typeface="Wingdings" panose="05000000000000000000" pitchFamily="2" charset="2"/>
              <a:buChar char="q"/>
            </a:pPr>
            <a:r>
              <a:rPr lang="en-GB" sz="1400" dirty="0">
                <a:latin typeface="Century Gothic" panose="020B0502020202020204" pitchFamily="34" charset="0"/>
              </a:rPr>
              <a:t>Information submitted to the CGE in this regard indicated that there was no written gender policy document in place to guide the company. Nonetheless the company does have a Transformation Unit in place, which is overseen by the Human Resources Executive and under which the work of gender transformation resides. </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company also has a sexual harassment policy to ensure that the workplace is a safe environment for employees. It was indicated that the policy is widely publicised and communicated to all employees.</a:t>
            </a:r>
          </a:p>
          <a:p>
            <a:pPr marL="285750" lvl="2" indent="-285750" algn="just">
              <a:buFont typeface="Wingdings" panose="05000000000000000000" pitchFamily="2" charset="2"/>
              <a:buChar char="q"/>
            </a:pPr>
            <a:endParaRPr lang="en-GB" sz="1400" dirty="0">
              <a:latin typeface="Century Gothic" panose="020B0502020202020204"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The company also pointed to its Talent Management and Succession Plan to identify and provide mentorship for employees are earmarked for promotion; a Graduate Development Programme that aims to create capacity for employees, particularly women, with critical skills to fill the skills gap.</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28600" indent="-228600" algn="just"/>
            <a:endParaRPr lang="en-GB" sz="1200" dirty="0">
              <a:latin typeface="Century Gothic" pitchFamily="34" charset="0"/>
            </a:endParaRPr>
          </a:p>
          <a:p>
            <a:pPr marL="228600" indent="-228600" algn="just">
              <a:buFont typeface="Wingdings" pitchFamily="2" charset="2"/>
              <a:buChar char="q"/>
            </a:pPr>
            <a:endParaRPr lang="en-GB" sz="1200" dirty="0">
              <a:latin typeface="Century Gothic" pitchFamily="34" charset="0"/>
            </a:endParaRPr>
          </a:p>
          <a:p>
            <a:pPr marL="228600" indent="-228600" algn="just"/>
            <a:endParaRPr lang="en-GB" sz="1200" dirty="0">
              <a:latin typeface="Century Gothic" pitchFamily="34" charset="0"/>
            </a:endParaRPr>
          </a:p>
        </p:txBody>
      </p:sp>
      <p:sp>
        <p:nvSpPr>
          <p:cNvPr id="8" name="Rectangle 2"/>
          <p:cNvSpPr txBox="1">
            <a:spLocks noGrp="1" noChangeArrowheads="1"/>
          </p:cNvSpPr>
          <p:nvPr>
            <p:ph type="ctrTitle"/>
          </p:nvPr>
        </p:nvSpPr>
        <p:spPr bwMode="auto">
          <a:xfrm>
            <a:off x="251520" y="1963175"/>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1.ARM CORPORATE DIVISION </a:t>
            </a:r>
          </a:p>
        </p:txBody>
      </p:sp>
    </p:spTree>
    <p:extLst>
      <p:ext uri="{BB962C8B-B14F-4D97-AF65-F5344CB8AC3E}">
        <p14:creationId xmlns:p14="http://schemas.microsoft.com/office/powerpoint/2010/main" xmlns="" val="3411891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16</a:t>
            </a:fld>
            <a:endParaRPr lang="en-GB" dirty="0"/>
          </a:p>
        </p:txBody>
      </p:sp>
      <p:sp>
        <p:nvSpPr>
          <p:cNvPr id="7173" name="Rectangle 3"/>
          <p:cNvSpPr>
            <a:spLocks noGrp="1" noChangeArrowheads="1"/>
          </p:cNvSpPr>
          <p:nvPr>
            <p:ph type="subTitle" idx="1"/>
          </p:nvPr>
        </p:nvSpPr>
        <p:spPr>
          <a:xfrm>
            <a:off x="755650" y="2357438"/>
            <a:ext cx="7816850" cy="3643312"/>
          </a:xfrm>
        </p:spPr>
        <p:txBody>
          <a:bodyPr/>
          <a:lstStyle/>
          <a:p>
            <a:pPr marL="285750" indent="-285750" algn="just">
              <a:buFont typeface="Wingdings" panose="05000000000000000000" pitchFamily="2" charset="2"/>
              <a:buChar char="q"/>
            </a:pPr>
            <a:endParaRPr lang="en-ZA" sz="1400" dirty="0">
              <a:latin typeface="Century Gothic" panose="020B0502020202020204" pitchFamily="34" charset="0"/>
            </a:endParaRPr>
          </a:p>
          <a:p>
            <a:pPr marL="228600" indent="-228600" algn="just"/>
            <a:endParaRPr lang="en-GB" sz="1200" dirty="0">
              <a:latin typeface="Century Gothic" pitchFamily="34" charset="0"/>
            </a:endParaRPr>
          </a:p>
          <a:p>
            <a:pPr marL="228600" indent="-228600" algn="just">
              <a:buFont typeface="Wingdings" pitchFamily="2" charset="2"/>
              <a:buChar char="q"/>
            </a:pPr>
            <a:endParaRPr lang="en-GB" sz="1200" dirty="0">
              <a:latin typeface="Century Gothic" pitchFamily="34" charset="0"/>
            </a:endParaRPr>
          </a:p>
          <a:p>
            <a:pPr marL="228600" indent="-228600" algn="just"/>
            <a:endParaRPr lang="en-GB" sz="1200" dirty="0">
              <a:latin typeface="Century Gothic" pitchFamily="34" charset="0"/>
            </a:endParaRPr>
          </a:p>
        </p:txBody>
      </p:sp>
      <p:sp>
        <p:nvSpPr>
          <p:cNvPr id="8" name="Rectangle 2"/>
          <p:cNvSpPr txBox="1">
            <a:spLocks noGrp="1" noChangeArrowheads="1"/>
          </p:cNvSpPr>
          <p:nvPr>
            <p:ph type="ctrTitle"/>
          </p:nvPr>
        </p:nvSpPr>
        <p:spPr bwMode="auto">
          <a:xfrm>
            <a:off x="395536" y="1948429"/>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2.KHUMANI IRON ORE MINE</a:t>
            </a:r>
          </a:p>
        </p:txBody>
      </p:sp>
      <p:sp>
        <p:nvSpPr>
          <p:cNvPr id="3" name="Rectangle 2"/>
          <p:cNvSpPr/>
          <p:nvPr/>
        </p:nvSpPr>
        <p:spPr>
          <a:xfrm>
            <a:off x="539552" y="2305616"/>
            <a:ext cx="7488832" cy="4401205"/>
          </a:xfrm>
          <a:prstGeom prst="rect">
            <a:avLst/>
          </a:prstGeom>
        </p:spPr>
        <p:txBody>
          <a:bodyPr wrap="square">
            <a:spAutoFit/>
          </a:bodyPr>
          <a:lstStyle/>
          <a:p>
            <a:pPr marL="0" lvl="2" algn="just"/>
            <a:r>
              <a:rPr lang="en-ZA" sz="1400" dirty="0">
                <a:latin typeface="Century Gothic" pitchFamily="34" charset="0"/>
              </a:rPr>
              <a:t>2.1. </a:t>
            </a:r>
            <a:r>
              <a:rPr lang="en-US" sz="1400" u="sng" dirty="0">
                <a:latin typeface="Century Gothic" pitchFamily="34" charset="0"/>
              </a:rPr>
              <a:t>Gender Representation and Participation at Internal Decision-making Level</a:t>
            </a:r>
          </a:p>
          <a:p>
            <a:pPr marL="285750" lvl="2" indent="-285750" algn="just">
              <a:buFont typeface="Wingdings" panose="05000000000000000000" pitchFamily="2" charset="2"/>
              <a:buChar char="q"/>
            </a:pPr>
            <a:endParaRPr lang="en-GB" sz="1400" dirty="0">
              <a:latin typeface="Century Gothic" panose="020B0502020202020204"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At the time of the study, high level decision making structures and gender profile showed that Khumani Iron Ore Mine had a senior management made of 10 men exclusively, without any women involvement. </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CGE Gender Representation Scale Rating - Khumani Iron Ore’s performance was rated at Level 1 (i.e. failed gender representation). </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0" lvl="2" algn="just"/>
            <a:r>
              <a:rPr lang="en-GB" sz="1400" dirty="0">
                <a:latin typeface="Century Gothic" panose="020B0502020202020204" pitchFamily="34" charset="0"/>
              </a:rPr>
              <a:t>2.2. </a:t>
            </a:r>
            <a:r>
              <a:rPr lang="en-GB" sz="1400" u="sng" dirty="0">
                <a:latin typeface="Century Gothic" pitchFamily="34" charset="0"/>
              </a:rPr>
              <a:t>Mainstreaming Gender in Organisational Culture and Systems </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Not much evidence of gender mainstreaming, no policy and strategic plans to guide the work of the company in promoting gender mainstreaming/transformation.</a:t>
            </a:r>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Some of the programmes and initiatives currently in place are regarded by the company as relevant for promoting gender mainstreaming, even though they are not necessary intended for that purpose, including to empower women.</a:t>
            </a:r>
            <a:endParaRPr lang="en-ZA" sz="1400" dirty="0">
              <a:latin typeface="Century Gothic" panose="020B0502020202020204" pitchFamily="34" charset="0"/>
            </a:endParaRPr>
          </a:p>
          <a:p>
            <a:pPr marL="0" lvl="2" algn="just"/>
            <a:endParaRPr lang="en-GB" sz="1400" u="sng" dirty="0">
              <a:latin typeface="Century Gothic" pitchFamily="34" charset="0"/>
            </a:endParaRPr>
          </a:p>
          <a:p>
            <a:pPr marL="285750" indent="-285750" algn="just">
              <a:buFont typeface="Wingdings" panose="05000000000000000000" pitchFamily="2" charset="2"/>
              <a:buChar char="q"/>
            </a:pPr>
            <a:endParaRPr lang="en-US" sz="1400" dirty="0">
              <a:latin typeface="Century Gothic" panose="020B0502020202020204" pitchFamily="34" charset="0"/>
            </a:endParaRPr>
          </a:p>
        </p:txBody>
      </p:sp>
    </p:spTree>
    <p:extLst>
      <p:ext uri="{BB962C8B-B14F-4D97-AF65-F5344CB8AC3E}">
        <p14:creationId xmlns:p14="http://schemas.microsoft.com/office/powerpoint/2010/main" xmlns="" val="1822524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17</a:t>
            </a:fld>
            <a:endParaRPr lang="en-GB" dirty="0"/>
          </a:p>
        </p:txBody>
      </p:sp>
      <p:sp>
        <p:nvSpPr>
          <p:cNvPr id="7173" name="Rectangle 3"/>
          <p:cNvSpPr>
            <a:spLocks noGrp="1" noChangeArrowheads="1"/>
          </p:cNvSpPr>
          <p:nvPr>
            <p:ph type="subTitle" idx="1"/>
          </p:nvPr>
        </p:nvSpPr>
        <p:spPr>
          <a:xfrm>
            <a:off x="467544" y="2357438"/>
            <a:ext cx="8104956" cy="3643312"/>
          </a:xfrm>
        </p:spPr>
        <p:txBody>
          <a:bodyPr/>
          <a:lstStyle/>
          <a:p>
            <a:pPr marL="285750" indent="-285750" algn="just">
              <a:buFont typeface="Wingdings" panose="05000000000000000000" pitchFamily="2" charset="2"/>
              <a:buChar char="q"/>
            </a:pPr>
            <a:endParaRPr lang="en-ZA" sz="1400" dirty="0">
              <a:latin typeface="Century Gothic" panose="020B0502020202020204" pitchFamily="34" charset="0"/>
            </a:endParaRPr>
          </a:p>
          <a:p>
            <a:pPr marL="228600" indent="-228600" algn="just"/>
            <a:endParaRPr lang="en-GB" sz="1200" dirty="0">
              <a:latin typeface="Century Gothic" pitchFamily="34" charset="0"/>
            </a:endParaRPr>
          </a:p>
          <a:p>
            <a:pPr marL="228600" indent="-228600" algn="just">
              <a:buFont typeface="Wingdings" pitchFamily="2" charset="2"/>
              <a:buChar char="q"/>
            </a:pPr>
            <a:endParaRPr lang="en-GB" sz="1200" dirty="0">
              <a:latin typeface="Century Gothic" pitchFamily="34" charset="0"/>
            </a:endParaRPr>
          </a:p>
          <a:p>
            <a:pPr marL="228600" indent="-228600" algn="just"/>
            <a:endParaRPr lang="en-GB" sz="1200" dirty="0">
              <a:latin typeface="Century Gothic" pitchFamily="34" charset="0"/>
            </a:endParaRPr>
          </a:p>
        </p:txBody>
      </p:sp>
      <p:sp>
        <p:nvSpPr>
          <p:cNvPr id="8" name="Rectangle 2"/>
          <p:cNvSpPr txBox="1">
            <a:spLocks noGrp="1" noChangeArrowheads="1"/>
          </p:cNvSpPr>
          <p:nvPr>
            <p:ph type="ctrTitle"/>
          </p:nvPr>
        </p:nvSpPr>
        <p:spPr bwMode="auto">
          <a:xfrm>
            <a:off x="327918" y="1939033"/>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2.KHUMANI IRON ORE MINE</a:t>
            </a:r>
          </a:p>
        </p:txBody>
      </p:sp>
      <p:sp>
        <p:nvSpPr>
          <p:cNvPr id="3" name="Rectangle 2"/>
          <p:cNvSpPr/>
          <p:nvPr/>
        </p:nvSpPr>
        <p:spPr>
          <a:xfrm>
            <a:off x="755650" y="2305616"/>
            <a:ext cx="7272734" cy="1815882"/>
          </a:xfrm>
          <a:prstGeom prst="rect">
            <a:avLst/>
          </a:prstGeom>
        </p:spPr>
        <p:txBody>
          <a:bodyPr wrap="square">
            <a:spAutoFit/>
          </a:bodyPr>
          <a:lstStyle/>
          <a:p>
            <a:pPr marL="0" lvl="2" algn="just"/>
            <a:r>
              <a:rPr lang="en-GB" sz="1400" dirty="0">
                <a:latin typeface="Century Gothic" pitchFamily="34" charset="0"/>
              </a:rPr>
              <a:t>2.3.</a:t>
            </a:r>
            <a:r>
              <a:rPr lang="en-GB" sz="1400" u="sng" dirty="0">
                <a:latin typeface="Century Gothic" pitchFamily="34" charset="0"/>
              </a:rPr>
              <a:t>Measures to Create an Enabling Environment for Gender Mainstreaming </a:t>
            </a:r>
          </a:p>
          <a:p>
            <a:pPr marL="0" lvl="2" algn="just"/>
            <a:endParaRPr lang="en-US" sz="1400" u="sng" dirty="0">
              <a:latin typeface="Century Gothic"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The company mentioned its pregnancy policy where pregnant women are obligated to inform the employer within six (6) weeks of the pregnancy. In terms of the policy, pregnant women are assigned less hazardous work during pregnancy. </a:t>
            </a:r>
            <a:endParaRPr lang="en-ZA" sz="1400" dirty="0">
              <a:latin typeface="Century Gothic" panose="020B0502020202020204" pitchFamily="34" charset="0"/>
            </a:endParaRPr>
          </a:p>
          <a:p>
            <a:pPr marL="0" lvl="2" algn="just"/>
            <a:endParaRPr lang="en-GB" sz="1400" u="sng" dirty="0">
              <a:latin typeface="Century Gothic" pitchFamily="34" charset="0"/>
            </a:endParaRPr>
          </a:p>
          <a:p>
            <a:pPr marL="285750" indent="-285750" algn="just">
              <a:buFont typeface="Wingdings" panose="05000000000000000000" pitchFamily="2" charset="2"/>
              <a:buChar char="q"/>
            </a:pPr>
            <a:endParaRPr lang="en-US" sz="1400" dirty="0">
              <a:latin typeface="Century Gothic" panose="020B0502020202020204" pitchFamily="34" charset="0"/>
            </a:endParaRPr>
          </a:p>
        </p:txBody>
      </p:sp>
      <p:sp>
        <p:nvSpPr>
          <p:cNvPr id="9" name="Rectangle 2"/>
          <p:cNvSpPr txBox="1">
            <a:spLocks noChangeArrowheads="1"/>
          </p:cNvSpPr>
          <p:nvPr/>
        </p:nvSpPr>
        <p:spPr bwMode="auto">
          <a:xfrm>
            <a:off x="342703" y="3886548"/>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3. TWO RIVERS PLATINUM MINE</a:t>
            </a:r>
          </a:p>
        </p:txBody>
      </p:sp>
      <p:sp>
        <p:nvSpPr>
          <p:cNvPr id="10" name="Rectangle 9"/>
          <p:cNvSpPr/>
          <p:nvPr/>
        </p:nvSpPr>
        <p:spPr>
          <a:xfrm>
            <a:off x="827584" y="4253131"/>
            <a:ext cx="7272734" cy="2246769"/>
          </a:xfrm>
          <a:prstGeom prst="rect">
            <a:avLst/>
          </a:prstGeom>
        </p:spPr>
        <p:txBody>
          <a:bodyPr wrap="square">
            <a:spAutoFit/>
          </a:bodyPr>
          <a:lstStyle/>
          <a:p>
            <a:pPr marL="0" lvl="2" algn="just"/>
            <a:r>
              <a:rPr lang="en-GB" sz="1400" dirty="0">
                <a:latin typeface="Century Gothic" pitchFamily="34" charset="0"/>
              </a:rPr>
              <a:t>3.</a:t>
            </a:r>
            <a:r>
              <a:rPr lang="en-ZA" sz="1400" dirty="0">
                <a:latin typeface="Century Gothic" pitchFamily="34" charset="0"/>
              </a:rPr>
              <a:t>1. </a:t>
            </a:r>
            <a:r>
              <a:rPr lang="en-US" sz="1400" u="sng" dirty="0">
                <a:latin typeface="Century Gothic" pitchFamily="34" charset="0"/>
              </a:rPr>
              <a:t>Gender Representation and Participation at Internal Decision-making Level</a:t>
            </a:r>
          </a:p>
          <a:p>
            <a:pPr marL="0" lvl="2" algn="just"/>
            <a:endParaRPr lang="en-US" sz="1400" u="sng" dirty="0">
              <a:latin typeface="Century Gothic"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Despite the claiming to have women empowerment initiatives and ensuring greater levels of participation by women in decision making processes at senior management levels, the gender profile of the Senior decision- making structure of the company was exclusively male in its composition.</a:t>
            </a:r>
            <a:endParaRPr lang="en-US" sz="1400" u="sng" dirty="0">
              <a:latin typeface="Century Gothic"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CGE Gender Representation Rating Scale – The Two Rivers Platinum Mine was rated at Level 1. </a:t>
            </a:r>
            <a:endParaRPr lang="en-ZA" sz="1400" dirty="0">
              <a:latin typeface="Century Gothic" panose="020B0502020202020204" pitchFamily="34" charset="0"/>
            </a:endParaRPr>
          </a:p>
          <a:p>
            <a:pPr marL="0" lvl="2" algn="just"/>
            <a:endParaRPr lang="en-GB" sz="1400" u="sng" dirty="0">
              <a:latin typeface="Century Gothic" pitchFamily="34" charset="0"/>
            </a:endParaRPr>
          </a:p>
          <a:p>
            <a:pPr marL="285750" indent="-285750" algn="just">
              <a:buFont typeface="Wingdings" panose="05000000000000000000" pitchFamily="2" charset="2"/>
              <a:buChar char="q"/>
            </a:pPr>
            <a:endParaRPr lang="en-US" sz="1400" dirty="0">
              <a:latin typeface="Century Gothic" panose="020B0502020202020204" pitchFamily="34" charset="0"/>
            </a:endParaRPr>
          </a:p>
        </p:txBody>
      </p:sp>
    </p:spTree>
    <p:extLst>
      <p:ext uri="{BB962C8B-B14F-4D97-AF65-F5344CB8AC3E}">
        <p14:creationId xmlns:p14="http://schemas.microsoft.com/office/powerpoint/2010/main" xmlns="" val="2938473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18</a:t>
            </a:fld>
            <a:endParaRPr lang="en-GB" dirty="0"/>
          </a:p>
        </p:txBody>
      </p:sp>
      <p:sp>
        <p:nvSpPr>
          <p:cNvPr id="7173" name="Rectangle 3"/>
          <p:cNvSpPr>
            <a:spLocks noGrp="1" noChangeArrowheads="1"/>
          </p:cNvSpPr>
          <p:nvPr>
            <p:ph type="subTitle" idx="1"/>
          </p:nvPr>
        </p:nvSpPr>
        <p:spPr>
          <a:xfrm>
            <a:off x="755650" y="2357438"/>
            <a:ext cx="7816850" cy="3643312"/>
          </a:xfrm>
        </p:spPr>
        <p:txBody>
          <a:bodyPr/>
          <a:lstStyle/>
          <a:p>
            <a:pPr marL="285750" indent="-285750" algn="just">
              <a:buFont typeface="Wingdings" panose="05000000000000000000" pitchFamily="2" charset="2"/>
              <a:buChar char="q"/>
            </a:pPr>
            <a:endParaRPr lang="en-ZA" sz="1400" dirty="0">
              <a:latin typeface="Century Gothic" panose="020B0502020202020204" pitchFamily="34" charset="0"/>
            </a:endParaRPr>
          </a:p>
          <a:p>
            <a:pPr marL="228600" indent="-228600" algn="just"/>
            <a:endParaRPr lang="en-GB" sz="1200" dirty="0">
              <a:latin typeface="Century Gothic" pitchFamily="34" charset="0"/>
            </a:endParaRPr>
          </a:p>
          <a:p>
            <a:pPr marL="228600" indent="-228600" algn="just">
              <a:buFont typeface="Wingdings" pitchFamily="2" charset="2"/>
              <a:buChar char="q"/>
            </a:pPr>
            <a:endParaRPr lang="en-GB" sz="1200" dirty="0">
              <a:latin typeface="Century Gothic" pitchFamily="34" charset="0"/>
            </a:endParaRPr>
          </a:p>
          <a:p>
            <a:pPr marL="228600" indent="-228600" algn="just"/>
            <a:endParaRPr lang="en-GB" sz="1200" dirty="0">
              <a:latin typeface="Century Gothic" pitchFamily="34" charset="0"/>
            </a:endParaRPr>
          </a:p>
        </p:txBody>
      </p:sp>
      <p:sp>
        <p:nvSpPr>
          <p:cNvPr id="3" name="Rectangle 2"/>
          <p:cNvSpPr/>
          <p:nvPr/>
        </p:nvSpPr>
        <p:spPr>
          <a:xfrm>
            <a:off x="611560" y="2305616"/>
            <a:ext cx="7416824" cy="2246769"/>
          </a:xfrm>
          <a:prstGeom prst="rect">
            <a:avLst/>
          </a:prstGeom>
        </p:spPr>
        <p:txBody>
          <a:bodyPr wrap="square">
            <a:spAutoFit/>
          </a:bodyPr>
          <a:lstStyle/>
          <a:p>
            <a:pPr marL="0" lvl="2" algn="just"/>
            <a:r>
              <a:rPr lang="en-GB" sz="1400" dirty="0">
                <a:latin typeface="Century Gothic" pitchFamily="34" charset="0"/>
              </a:rPr>
              <a:t>3.2.</a:t>
            </a:r>
            <a:r>
              <a:rPr lang="en-GB" sz="1400" u="sng" dirty="0">
                <a:latin typeface="Century Gothic" pitchFamily="34" charset="0"/>
              </a:rPr>
              <a:t> Mainstreaming Gender in Organisational Culture and Systems </a:t>
            </a:r>
          </a:p>
          <a:p>
            <a:pPr marL="0" lvl="2" algn="just"/>
            <a:endParaRPr lang="en-US" sz="1400" u="sng" dirty="0">
              <a:latin typeface="Century Gothic" pitchFamily="34" charset="0"/>
            </a:endParaRPr>
          </a:p>
          <a:p>
            <a:pPr marL="285750" lvl="2" indent="-285750" algn="just">
              <a:buFont typeface="Wingdings" panose="05000000000000000000" pitchFamily="2" charset="2"/>
              <a:buChar char="q"/>
            </a:pPr>
            <a:r>
              <a:rPr lang="en-US" sz="1400" dirty="0">
                <a:latin typeface="Century Gothic" panose="020B0502020202020204" pitchFamily="34" charset="0"/>
              </a:rPr>
              <a:t>The information provided by the company showed that the company had not done much in terms of developing relevant internal organizational practices, policies and systems to promote gender mainstreaming. The information provided is inadequate and makes it difficult to assess the company’s efforts in this regard.</a:t>
            </a:r>
            <a:endParaRPr lang="en-ZA" sz="1400" dirty="0">
              <a:latin typeface="Century Gothic" panose="020B0502020202020204" pitchFamily="34" charset="0"/>
            </a:endParaRPr>
          </a:p>
          <a:p>
            <a:pPr marL="0" lvl="2" algn="just"/>
            <a:r>
              <a:rPr lang="en-GB" sz="1400" dirty="0">
                <a:latin typeface="Century Gothic" panose="020B0502020202020204" pitchFamily="34" charset="0"/>
              </a:rPr>
              <a:t> </a:t>
            </a:r>
            <a:endParaRPr lang="en-ZA" sz="1400" dirty="0">
              <a:latin typeface="Century Gothic" panose="020B0502020202020204" pitchFamily="34" charset="0"/>
            </a:endParaRPr>
          </a:p>
          <a:p>
            <a:pPr marL="0" lvl="2" algn="just"/>
            <a:endParaRPr lang="en-GB" sz="1400" u="sng" dirty="0">
              <a:latin typeface="Century Gothic" pitchFamily="34" charset="0"/>
            </a:endParaRPr>
          </a:p>
          <a:p>
            <a:pPr marL="285750" indent="-285750" algn="just">
              <a:buFont typeface="Wingdings" panose="05000000000000000000" pitchFamily="2" charset="2"/>
              <a:buChar char="q"/>
            </a:pPr>
            <a:endParaRPr lang="en-US" sz="1400" dirty="0">
              <a:latin typeface="Century Gothic" panose="020B0502020202020204" pitchFamily="34" charset="0"/>
            </a:endParaRPr>
          </a:p>
        </p:txBody>
      </p:sp>
      <p:sp>
        <p:nvSpPr>
          <p:cNvPr id="9" name="Rectangle 2"/>
          <p:cNvSpPr txBox="1">
            <a:spLocks noChangeArrowheads="1"/>
          </p:cNvSpPr>
          <p:nvPr/>
        </p:nvSpPr>
        <p:spPr bwMode="auto">
          <a:xfrm>
            <a:off x="435967" y="1943688"/>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3. TWO RIVERS PLATINUM</a:t>
            </a:r>
          </a:p>
        </p:txBody>
      </p:sp>
      <p:sp>
        <p:nvSpPr>
          <p:cNvPr id="10" name="Rectangle 9"/>
          <p:cNvSpPr/>
          <p:nvPr/>
        </p:nvSpPr>
        <p:spPr>
          <a:xfrm>
            <a:off x="685800" y="3774368"/>
            <a:ext cx="7272734" cy="2893100"/>
          </a:xfrm>
          <a:prstGeom prst="rect">
            <a:avLst/>
          </a:prstGeom>
        </p:spPr>
        <p:txBody>
          <a:bodyPr wrap="square">
            <a:spAutoFit/>
          </a:bodyPr>
          <a:lstStyle/>
          <a:p>
            <a:pPr marL="0" lvl="2" algn="just"/>
            <a:endParaRPr lang="en-GB" sz="1400" dirty="0">
              <a:latin typeface="Century Gothic" pitchFamily="34" charset="0"/>
            </a:endParaRPr>
          </a:p>
          <a:p>
            <a:pPr marL="0" lvl="2" algn="just"/>
            <a:r>
              <a:rPr lang="en-GB" sz="1400" dirty="0">
                <a:latin typeface="Century Gothic" pitchFamily="34" charset="0"/>
              </a:rPr>
              <a:t>3.</a:t>
            </a:r>
            <a:r>
              <a:rPr lang="en-ZA" sz="1400" dirty="0">
                <a:latin typeface="Century Gothic" pitchFamily="34" charset="0"/>
              </a:rPr>
              <a:t>3. </a:t>
            </a:r>
            <a:r>
              <a:rPr lang="en-GB" sz="1400" u="sng" dirty="0">
                <a:latin typeface="Century Gothic" pitchFamily="34" charset="0"/>
              </a:rPr>
              <a:t>Measures to Create an Enabling Environment for Gender Mainstreaming </a:t>
            </a:r>
            <a:endParaRPr lang="en-US" sz="1400" u="sng" dirty="0">
              <a:latin typeface="Century Gothic" pitchFamily="34" charset="0"/>
            </a:endParaRPr>
          </a:p>
          <a:p>
            <a:pPr marL="0" lvl="2" algn="just"/>
            <a:endParaRPr lang="en-US" sz="1400" u="sng" dirty="0">
              <a:latin typeface="Century Gothic"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Although the company has listed a number of policies which are geared towards creating an enabling environment for gender mainstreaming, the EE prioritises cultural diversity, more than gender mainstreaming.</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company did have a sexual harassment policy, maternity leave policy and a pregnancy policy (the latter caters for the interests of pregnant women or mothers with newly born children) but these were not part of a coherent gender mainstreaming strategy</a:t>
            </a:r>
            <a:endParaRPr lang="en-US" sz="1400" u="sng" dirty="0">
              <a:latin typeface="Century Gothic" pitchFamily="34" charset="0"/>
            </a:endParaRPr>
          </a:p>
          <a:p>
            <a:pPr marL="0" lvl="2" algn="just"/>
            <a:endParaRPr lang="en-GB" sz="1400" u="sng" dirty="0">
              <a:latin typeface="Century Gothic" pitchFamily="34" charset="0"/>
            </a:endParaRPr>
          </a:p>
          <a:p>
            <a:pPr marL="285750" indent="-285750" algn="just">
              <a:buFont typeface="Wingdings" panose="05000000000000000000" pitchFamily="2" charset="2"/>
              <a:buChar char="q"/>
            </a:pPr>
            <a:endParaRPr lang="en-US" sz="1400" dirty="0">
              <a:latin typeface="Century Gothic" panose="020B0502020202020204" pitchFamily="34" charset="0"/>
            </a:endParaRPr>
          </a:p>
        </p:txBody>
      </p:sp>
    </p:spTree>
    <p:extLst>
      <p:ext uri="{BB962C8B-B14F-4D97-AF65-F5344CB8AC3E}">
        <p14:creationId xmlns:p14="http://schemas.microsoft.com/office/powerpoint/2010/main" xmlns="" val="3532639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19</a:t>
            </a:fld>
            <a:endParaRPr lang="en-GB" dirty="0"/>
          </a:p>
        </p:txBody>
      </p:sp>
      <p:sp>
        <p:nvSpPr>
          <p:cNvPr id="8197" name="Rectangle 3"/>
          <p:cNvSpPr>
            <a:spLocks noGrp="1" noChangeArrowheads="1"/>
          </p:cNvSpPr>
          <p:nvPr>
            <p:ph type="subTitle" idx="1"/>
          </p:nvPr>
        </p:nvSpPr>
        <p:spPr>
          <a:xfrm>
            <a:off x="395536" y="2112962"/>
            <a:ext cx="8176964" cy="4340374"/>
          </a:xfrm>
        </p:spPr>
        <p:txBody>
          <a:bodyPr/>
          <a:lstStyle/>
          <a:p>
            <a:pPr algn="just"/>
            <a:r>
              <a:rPr lang="en-ZA" sz="800" b="1" dirty="0"/>
              <a:t> </a:t>
            </a:r>
            <a:endParaRPr lang="en-ZA" sz="800" dirty="0"/>
          </a:p>
          <a:p>
            <a:pPr marL="0" lvl="2" algn="just"/>
            <a:r>
              <a:rPr lang="en-US" sz="1400" dirty="0">
                <a:latin typeface="Century Gothic" pitchFamily="34" charset="0"/>
              </a:rPr>
              <a:t>4.1.</a:t>
            </a:r>
            <a:r>
              <a:rPr lang="en-US" sz="1400" u="sng" dirty="0">
                <a:latin typeface="Century Gothic" pitchFamily="34" charset="0"/>
              </a:rPr>
              <a:t>Representation and Participation at Internal Decision-making Level</a:t>
            </a:r>
          </a:p>
          <a:p>
            <a:pPr marL="285750" indent="-285750" algn="just">
              <a:buFont typeface="Wingdings" panose="05000000000000000000" pitchFamily="2" charset="2"/>
              <a:buChar char="q"/>
            </a:pPr>
            <a:r>
              <a:rPr lang="en-GB" sz="1400" dirty="0">
                <a:latin typeface="Century Gothic" panose="020B0502020202020204" pitchFamily="34" charset="0"/>
              </a:rPr>
              <a:t>At senior management level men occupied 7 of the 8 positions. This pattern of overrepresentation was found in all occupational levels of the organisation.</a:t>
            </a: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CGE Gender Performance Rating Scale – the company was rated at Level 2 (Symbolic/Token Gender Representation). </a:t>
            </a:r>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GB" sz="1100" dirty="0"/>
          </a:p>
          <a:p>
            <a:pPr marL="342900" lvl="2" indent="-342900" algn="just"/>
            <a:r>
              <a:rPr lang="en-US" sz="1400" dirty="0">
                <a:latin typeface="Century Gothic" pitchFamily="34" charset="0"/>
              </a:rPr>
              <a:t>4.2. </a:t>
            </a:r>
            <a:r>
              <a:rPr lang="en-US" sz="1400" u="sng" dirty="0">
                <a:latin typeface="Century Gothic" pitchFamily="34" charset="0"/>
              </a:rPr>
              <a:t>Mainstreaming Gender in the Organisational Culture and Systems</a:t>
            </a:r>
          </a:p>
          <a:p>
            <a:pPr marL="342900" lvl="2" indent="-342900" algn="just">
              <a:buFont typeface="Wingdings" pitchFamily="2" charset="2"/>
              <a:buChar char="q"/>
            </a:pPr>
            <a:r>
              <a:rPr lang="en-GB" sz="1400" dirty="0">
                <a:latin typeface="Century Gothic" panose="020B0502020202020204" pitchFamily="34" charset="0"/>
              </a:rPr>
              <a:t>The Company insisted that it was compliant with the Employment Equity Code of Good Practice and related regulations through establishment of numerical targets aligned with the BBBEE scorecard, the Mining Charter and the Social Labour Plan through its transformation policy. However, the company’s current EE Plan (2013-2018) identifies under-representation of women in senior, middle and junior management as an area of concern for management.</a:t>
            </a:r>
            <a:endParaRPr lang="en-ZA" sz="1400" dirty="0">
              <a:latin typeface="Century Gothic" panose="020B0502020202020204" pitchFamily="34" charset="0"/>
            </a:endParaRPr>
          </a:p>
          <a:p>
            <a:pPr marL="0" lvl="2" algn="just"/>
            <a:endParaRPr lang="en-GB" sz="1100" dirty="0"/>
          </a:p>
          <a:p>
            <a:pPr marL="342900" lvl="2" indent="-342900" algn="just"/>
            <a:r>
              <a:rPr lang="en-GB" sz="1400" dirty="0">
                <a:latin typeface="Century Gothic" pitchFamily="34" charset="0"/>
              </a:rPr>
              <a:t>3. </a:t>
            </a:r>
            <a:r>
              <a:rPr lang="en-US" sz="1400" u="sng" dirty="0">
                <a:latin typeface="Century Gothic" pitchFamily="34" charset="0"/>
              </a:rPr>
              <a:t>Measures to Create an Enabling Environment for Gender Mainstreaming</a:t>
            </a:r>
          </a:p>
          <a:p>
            <a:pPr marL="342900" lvl="2" indent="-342900" algn="just">
              <a:buFont typeface="Wingdings" pitchFamily="2" charset="2"/>
              <a:buChar char="q"/>
            </a:pPr>
            <a:r>
              <a:rPr lang="en-GB" sz="1400" dirty="0">
                <a:latin typeface="Century Gothic" panose="020B0502020202020204" pitchFamily="34" charset="0"/>
              </a:rPr>
              <a:t>Nkomanti Mine does not have a written gender mainstreaming policy document nor a sexual harassment policy. It relies on its Disciplinary Procedure and Code to deal with issues of sexual misconduct.</a:t>
            </a:r>
            <a:endParaRPr lang="en-ZA" sz="1400" dirty="0">
              <a:latin typeface="Century Gothic" panose="020B0502020202020204" pitchFamily="34" charset="0"/>
            </a:endParaRPr>
          </a:p>
          <a:p>
            <a:pPr marL="342900" lvl="2" indent="-342900" algn="just"/>
            <a:endParaRPr lang="en-US" sz="1200" dirty="0">
              <a:latin typeface="Century Gothic" pitchFamily="34" charset="0"/>
            </a:endParaRPr>
          </a:p>
          <a:p>
            <a:pPr marL="342900" lvl="2" indent="-342900" algn="just"/>
            <a:r>
              <a:rPr lang="en-GB" sz="1400" dirty="0">
                <a:latin typeface="Century Gothic" pitchFamily="34" charset="0"/>
              </a:rPr>
              <a:t> </a:t>
            </a:r>
            <a:endParaRPr lang="en-US" sz="1400" dirty="0">
              <a:latin typeface="Century Gothic" pitchFamily="34" charset="0"/>
            </a:endParaRPr>
          </a:p>
          <a:p>
            <a:pPr marL="342900" lvl="2" indent="-342900" algn="just"/>
            <a:endParaRPr lang="en-US" sz="1200" dirty="0">
              <a:latin typeface="Century Gothic" pitchFamily="34" charset="0"/>
            </a:endParaRPr>
          </a:p>
          <a:p>
            <a:pPr algn="just"/>
            <a:endParaRPr lang="en-ZA" sz="1100" dirty="0"/>
          </a:p>
          <a:p>
            <a:pPr algn="just"/>
            <a:endParaRPr lang="en-ZA" sz="800" dirty="0"/>
          </a:p>
          <a:p>
            <a:r>
              <a:rPr lang="en-ZA" sz="1800" dirty="0"/>
              <a:t> </a:t>
            </a:r>
          </a:p>
          <a:p>
            <a:pPr algn="just" eaLnBrk="1" hangingPunct="1"/>
            <a:endParaRPr lang="en-GB" sz="1800" dirty="0">
              <a:latin typeface="Century Gothic" pitchFamily="34" charset="0"/>
            </a:endParaRPr>
          </a:p>
        </p:txBody>
      </p:sp>
      <p:sp>
        <p:nvSpPr>
          <p:cNvPr id="8" name="Rectangle 2"/>
          <p:cNvSpPr txBox="1">
            <a:spLocks noChangeArrowheads="1"/>
          </p:cNvSpPr>
          <p:nvPr/>
        </p:nvSpPr>
        <p:spPr bwMode="auto">
          <a:xfrm>
            <a:off x="611560" y="1934369"/>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4. NKOMATI NICKEL MINE</a:t>
            </a:r>
          </a:p>
        </p:txBody>
      </p:sp>
    </p:spTree>
    <p:extLst>
      <p:ext uri="{BB962C8B-B14F-4D97-AF65-F5344CB8AC3E}">
        <p14:creationId xmlns:p14="http://schemas.microsoft.com/office/powerpoint/2010/main" xmlns="" val="278845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2</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ZA" sz="2000" b="1" u="sng" dirty="0">
                <a:solidFill>
                  <a:schemeClr val="tx1"/>
                </a:solidFill>
                <a:latin typeface="Century Gothic" pitchFamily="34" charset="0"/>
                <a:sym typeface="Century Gothic" pitchFamily="34" charset="0"/>
              </a:rPr>
              <a:t>CONTENTS OF PRESENTATION</a:t>
            </a:r>
            <a:endParaRPr lang="en-GB" sz="2000" b="1" u="sng"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611560" y="2357740"/>
            <a:ext cx="7916490" cy="4218753"/>
          </a:xfrm>
        </p:spPr>
        <p:txBody>
          <a:bodyPr/>
          <a:lstStyle/>
          <a:p>
            <a:pPr marL="285750" indent="-285750" algn="just">
              <a:lnSpc>
                <a:spcPct val="115000"/>
              </a:lnSpc>
              <a:spcBef>
                <a:spcPts val="0"/>
              </a:spcBef>
              <a:spcAft>
                <a:spcPts val="1000"/>
              </a:spcAft>
              <a:buFont typeface="Wingdings" panose="05000000000000000000" pitchFamily="2" charset="2"/>
              <a:buChar char="q"/>
            </a:pP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r>
              <a:rPr lang="en-US" sz="1400" b="1" dirty="0">
                <a:latin typeface="Calibri" panose="020F0502020204030204" pitchFamily="34" charset="0"/>
                <a:ea typeface="Calibri" panose="020F0502020204030204" pitchFamily="34" charset="0"/>
                <a:cs typeface="Times New Roman" panose="02020603050405020304" pitchFamily="18" charset="0"/>
              </a:rPr>
              <a:t>INTRODUCTION</a:t>
            </a:r>
          </a:p>
          <a:p>
            <a:pPr marL="285750" indent="-285750" algn="just">
              <a:lnSpc>
                <a:spcPct val="115000"/>
              </a:lnSpc>
              <a:spcBef>
                <a:spcPts val="0"/>
              </a:spcBef>
              <a:spcAft>
                <a:spcPts val="1000"/>
              </a:spcAft>
              <a:buFont typeface="Wingdings" panose="05000000000000000000" pitchFamily="2" charset="2"/>
              <a:buChar char="q"/>
            </a:pPr>
            <a:r>
              <a:rPr lang="en-US" sz="1400" b="1" dirty="0">
                <a:latin typeface="Calibri" panose="020F0502020204030204" pitchFamily="34" charset="0"/>
                <a:ea typeface="Calibri" panose="020F0502020204030204" pitchFamily="34" charset="0"/>
                <a:cs typeface="Times New Roman" panose="02020603050405020304" pitchFamily="18" charset="0"/>
              </a:rPr>
              <a:t>BACKGROUND TO THE STUDY</a:t>
            </a:r>
          </a:p>
          <a:p>
            <a:pPr marL="285750" indent="-285750" algn="just">
              <a:lnSpc>
                <a:spcPct val="115000"/>
              </a:lnSpc>
              <a:spcBef>
                <a:spcPts val="0"/>
              </a:spcBef>
              <a:spcAft>
                <a:spcPts val="1000"/>
              </a:spcAft>
              <a:buFont typeface="Wingdings" panose="05000000000000000000" pitchFamily="2" charset="2"/>
              <a:buChar char="q"/>
            </a:pPr>
            <a:r>
              <a:rPr lang="en-US" sz="1400" b="1" dirty="0">
                <a:latin typeface="Calibri" panose="020F0502020204030204" pitchFamily="34" charset="0"/>
                <a:ea typeface="Calibri" panose="020F0502020204030204" pitchFamily="34" charset="0"/>
                <a:cs typeface="Times New Roman" panose="02020603050405020304" pitchFamily="18" charset="0"/>
              </a:rPr>
              <a:t>METHODOLOGY</a:t>
            </a:r>
          </a:p>
          <a:p>
            <a:pPr marL="285750" indent="-285750" algn="just">
              <a:lnSpc>
                <a:spcPct val="115000"/>
              </a:lnSpc>
              <a:spcBef>
                <a:spcPts val="0"/>
              </a:spcBef>
              <a:spcAft>
                <a:spcPts val="1000"/>
              </a:spcAft>
              <a:buFont typeface="Wingdings" panose="05000000000000000000" pitchFamily="2" charset="2"/>
              <a:buChar char="q"/>
            </a:pPr>
            <a:r>
              <a:rPr lang="en-US" sz="1400" b="1" dirty="0">
                <a:latin typeface="Calibri" panose="020F0502020204030204" pitchFamily="34" charset="0"/>
                <a:ea typeface="Calibri" panose="020F0502020204030204" pitchFamily="34" charset="0"/>
                <a:cs typeface="Times New Roman" panose="02020603050405020304" pitchFamily="18" charset="0"/>
              </a:rPr>
              <a:t>FINDINGS – AFRICAN RAINBOW MINERALS (ARM)</a:t>
            </a:r>
          </a:p>
          <a:p>
            <a:pPr marL="742950" lvl="1" indent="-285750" algn="just">
              <a:lnSpc>
                <a:spcPct val="115000"/>
              </a:lnSpc>
              <a:spcBef>
                <a:spcPts val="0"/>
              </a:spcBef>
              <a:spcAft>
                <a:spcPts val="1000"/>
              </a:spcAft>
              <a:buFont typeface="Wingdings" panose="05000000000000000000" pitchFamily="2" charset="2"/>
              <a:buChar char="q"/>
            </a:pPr>
            <a:r>
              <a:rPr lang="en-US" sz="1200" dirty="0">
                <a:latin typeface="Calibri" panose="020F0502020204030204" pitchFamily="34" charset="0"/>
                <a:ea typeface="Calibri" panose="020F0502020204030204" pitchFamily="34" charset="0"/>
                <a:cs typeface="Times New Roman" panose="02020603050405020304" pitchFamily="18" charset="0"/>
              </a:rPr>
              <a:t>ARM-CORPORATE DIVISION</a:t>
            </a:r>
          </a:p>
          <a:p>
            <a:pPr marL="742950" lvl="1" indent="-285750" algn="just">
              <a:lnSpc>
                <a:spcPct val="115000"/>
              </a:lnSpc>
              <a:spcBef>
                <a:spcPts val="0"/>
              </a:spcBef>
              <a:spcAft>
                <a:spcPts val="1000"/>
              </a:spcAft>
              <a:buFont typeface="Wingdings" panose="05000000000000000000" pitchFamily="2" charset="2"/>
              <a:buChar char="q"/>
            </a:pPr>
            <a:r>
              <a:rPr lang="en-US" sz="1200" dirty="0">
                <a:latin typeface="Calibri" panose="020F0502020204030204" pitchFamily="34" charset="0"/>
                <a:ea typeface="Calibri" panose="020F0502020204030204" pitchFamily="34" charset="0"/>
                <a:cs typeface="Times New Roman" panose="02020603050405020304" pitchFamily="18" charset="0"/>
              </a:rPr>
              <a:t>KHUMANI IRON ORE MINE</a:t>
            </a:r>
          </a:p>
          <a:p>
            <a:pPr marL="742950" lvl="1" indent="-285750" algn="just">
              <a:lnSpc>
                <a:spcPct val="115000"/>
              </a:lnSpc>
              <a:spcBef>
                <a:spcPts val="0"/>
              </a:spcBef>
              <a:spcAft>
                <a:spcPts val="1000"/>
              </a:spcAft>
              <a:buFont typeface="Wingdings" panose="05000000000000000000" pitchFamily="2" charset="2"/>
              <a:buChar char="q"/>
            </a:pPr>
            <a:r>
              <a:rPr lang="en-US" sz="1200" dirty="0">
                <a:latin typeface="Calibri" panose="020F0502020204030204" pitchFamily="34" charset="0"/>
                <a:ea typeface="Calibri" panose="020F0502020204030204" pitchFamily="34" charset="0"/>
                <a:cs typeface="Times New Roman" panose="02020603050405020304" pitchFamily="18" charset="0"/>
              </a:rPr>
              <a:t>TWO RIVERS PLATINUM MINE</a:t>
            </a:r>
          </a:p>
          <a:p>
            <a:pPr marL="742950" lvl="1" indent="-285750" algn="just">
              <a:lnSpc>
                <a:spcPct val="115000"/>
              </a:lnSpc>
              <a:spcBef>
                <a:spcPts val="0"/>
              </a:spcBef>
              <a:spcAft>
                <a:spcPts val="1000"/>
              </a:spcAft>
              <a:buFont typeface="Wingdings" panose="05000000000000000000" pitchFamily="2" charset="2"/>
              <a:buChar char="q"/>
            </a:pPr>
            <a:r>
              <a:rPr lang="en-US" sz="1200" dirty="0">
                <a:latin typeface="Calibri" panose="020F0502020204030204" pitchFamily="34" charset="0"/>
                <a:ea typeface="Calibri" panose="020F0502020204030204" pitchFamily="34" charset="0"/>
                <a:cs typeface="Times New Roman" panose="02020603050405020304" pitchFamily="18" charset="0"/>
              </a:rPr>
              <a:t>NKOMATIC NICKEL MINE</a:t>
            </a:r>
          </a:p>
          <a:p>
            <a:pPr algn="just"/>
            <a:endParaRPr lang="en-US" sz="1400" dirty="0">
              <a:latin typeface="Century Gothic" panose="020B0502020202020204" pitchFamily="34" charset="0"/>
              <a:cs typeface="Times New Roman" panose="02020603050405020304" pitchFamily="18"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Tree>
    <p:extLst>
      <p:ext uri="{BB962C8B-B14F-4D97-AF65-F5344CB8AC3E}">
        <p14:creationId xmlns:p14="http://schemas.microsoft.com/office/powerpoint/2010/main" xmlns="" val="2246882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20</a:t>
            </a:fld>
            <a:endParaRPr lang="en-GB" dirty="0"/>
          </a:p>
        </p:txBody>
      </p:sp>
      <p:sp>
        <p:nvSpPr>
          <p:cNvPr id="8197" name="Rectangle 3"/>
          <p:cNvSpPr>
            <a:spLocks noGrp="1" noChangeArrowheads="1"/>
          </p:cNvSpPr>
          <p:nvPr>
            <p:ph type="subTitle" idx="1"/>
          </p:nvPr>
        </p:nvSpPr>
        <p:spPr>
          <a:xfrm>
            <a:off x="467544" y="2112962"/>
            <a:ext cx="8104956" cy="3643312"/>
          </a:xfrm>
        </p:spPr>
        <p:txBody>
          <a:bodyPr/>
          <a:lstStyle/>
          <a:p>
            <a:pPr algn="just"/>
            <a:r>
              <a:rPr lang="en-ZA" sz="800" b="1" dirty="0"/>
              <a:t> </a:t>
            </a:r>
            <a:endParaRPr lang="en-ZA" sz="800" dirty="0"/>
          </a:p>
          <a:p>
            <a:pPr marL="0" lvl="2" algn="just"/>
            <a:r>
              <a:rPr lang="en-US" sz="1400" dirty="0">
                <a:latin typeface="Century Gothic" pitchFamily="34" charset="0"/>
              </a:rPr>
              <a:t>4.3.</a:t>
            </a:r>
            <a:r>
              <a:rPr lang="en-US" sz="1400" u="sng" dirty="0">
                <a:latin typeface="Century Gothic" pitchFamily="34" charset="0"/>
              </a:rPr>
              <a:t> Measures to Create an Enabling Environment for Gender Mainstreaming</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company’s pregnancy and breastfeeding policy and related procedures for managing pregnancy are one of the few measures in place to benefit women in the workplace and seeks to ensure the health and safety of the mother and child.</a:t>
            </a:r>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GB" sz="1100" dirty="0"/>
          </a:p>
          <a:p>
            <a:pPr marL="342900" lvl="2" indent="-342900" algn="just"/>
            <a:endParaRPr lang="en-US" sz="1200" dirty="0">
              <a:latin typeface="Century Gothic" pitchFamily="34" charset="0"/>
            </a:endParaRPr>
          </a:p>
          <a:p>
            <a:pPr marL="342900" lvl="2" indent="-342900" algn="just"/>
            <a:r>
              <a:rPr lang="en-GB" sz="1400" dirty="0">
                <a:latin typeface="Century Gothic" pitchFamily="34" charset="0"/>
              </a:rPr>
              <a:t> </a:t>
            </a:r>
            <a:endParaRPr lang="en-GB" sz="1800" dirty="0">
              <a:latin typeface="Century Gothic" pitchFamily="34" charset="0"/>
            </a:endParaRPr>
          </a:p>
        </p:txBody>
      </p:sp>
      <p:sp>
        <p:nvSpPr>
          <p:cNvPr id="8" name="Rectangle 2"/>
          <p:cNvSpPr txBox="1">
            <a:spLocks noChangeArrowheads="1"/>
          </p:cNvSpPr>
          <p:nvPr/>
        </p:nvSpPr>
        <p:spPr bwMode="auto">
          <a:xfrm>
            <a:off x="611560" y="1934369"/>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endParaRPr lang="en-GB" sz="1600" b="1" kern="0" dirty="0">
              <a:solidFill>
                <a:schemeClr val="tx1"/>
              </a:solidFill>
              <a:latin typeface="Century Gothic" pitchFamily="34" charset="0"/>
              <a:sym typeface="Century Gothic" pitchFamily="34" charset="0"/>
            </a:endParaRPr>
          </a:p>
        </p:txBody>
      </p:sp>
      <p:sp>
        <p:nvSpPr>
          <p:cNvPr id="9" name="Rectangle 2"/>
          <p:cNvSpPr>
            <a:spLocks noGrp="1" noChangeArrowheads="1"/>
          </p:cNvSpPr>
          <p:nvPr>
            <p:ph type="ctrTitle"/>
          </p:nvPr>
        </p:nvSpPr>
        <p:spPr>
          <a:xfrm>
            <a:off x="640625" y="1863736"/>
            <a:ext cx="7772400" cy="357187"/>
          </a:xfrm>
        </p:spPr>
        <p:txBody>
          <a:bodyPr/>
          <a:lstStyle/>
          <a:p>
            <a:pPr algn="l" eaLnBrk="1" hangingPunct="1"/>
            <a:r>
              <a:rPr lang="en-GB" sz="1600" b="1" dirty="0">
                <a:solidFill>
                  <a:schemeClr val="tx1"/>
                </a:solidFill>
                <a:latin typeface="Century Gothic" pitchFamily="34" charset="0"/>
                <a:sym typeface="Century Gothic" pitchFamily="34" charset="0"/>
              </a:rPr>
              <a:t>4. NKOMATI NICKEL MINE</a:t>
            </a:r>
          </a:p>
        </p:txBody>
      </p:sp>
    </p:spTree>
    <p:extLst>
      <p:ext uri="{BB962C8B-B14F-4D97-AF65-F5344CB8AC3E}">
        <p14:creationId xmlns:p14="http://schemas.microsoft.com/office/powerpoint/2010/main" xmlns="" val="512026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21</a:t>
            </a:fld>
            <a:endParaRPr lang="en-GB" dirty="0"/>
          </a:p>
        </p:txBody>
      </p:sp>
      <p:sp>
        <p:nvSpPr>
          <p:cNvPr id="8197" name="Rectangle 3"/>
          <p:cNvSpPr>
            <a:spLocks noGrp="1" noChangeArrowheads="1"/>
          </p:cNvSpPr>
          <p:nvPr>
            <p:ph type="subTitle" idx="1"/>
          </p:nvPr>
        </p:nvSpPr>
        <p:spPr>
          <a:xfrm>
            <a:off x="448992" y="2416010"/>
            <a:ext cx="8123508" cy="3829215"/>
          </a:xfrm>
        </p:spPr>
        <p:txBody>
          <a:bodyPr/>
          <a:lstStyle/>
          <a:p>
            <a:pPr algn="just"/>
            <a:r>
              <a:rPr lang="en-ZA" sz="800" b="1" dirty="0"/>
              <a:t> </a:t>
            </a:r>
            <a:endParaRPr lang="en-ZA" sz="800" dirty="0"/>
          </a:p>
          <a:p>
            <a:pPr marL="342900" lvl="2" indent="-342900" algn="just"/>
            <a:endParaRPr lang="en-US" sz="1400" dirty="0">
              <a:latin typeface="Century Gothic" pitchFamily="34" charset="0"/>
            </a:endParaRPr>
          </a:p>
          <a:p>
            <a:pPr marL="0" lvl="2" algn="just"/>
            <a:r>
              <a:rPr lang="en-US" sz="1400" dirty="0">
                <a:latin typeface="Century Gothic" pitchFamily="34" charset="0"/>
              </a:rPr>
              <a:t>5.1.</a:t>
            </a:r>
            <a:r>
              <a:rPr lang="en-US" sz="1400" u="sng" dirty="0">
                <a:latin typeface="Century Gothic" pitchFamily="34" charset="0"/>
              </a:rPr>
              <a:t>Representation and Participation at Internal Decision-making Level</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Senior management consists of 225 members, of which only 69 (30.66%) are women, while 156 (69.33%) are men.</a:t>
            </a:r>
          </a:p>
          <a:p>
            <a:pPr marL="285750" indent="-285750" algn="just">
              <a:buFont typeface="Wingdings" panose="05000000000000000000" pitchFamily="2" charset="2"/>
              <a:buChar char="q"/>
            </a:pPr>
            <a:r>
              <a:rPr lang="en-GB" sz="1400" dirty="0">
                <a:latin typeface="Century Gothic" panose="020B0502020202020204" pitchFamily="34" charset="0"/>
              </a:rPr>
              <a:t>CGE’s Gender Representation Rating Scale - Anglo Corporate Division was rated at Level 4</a:t>
            </a:r>
            <a:endParaRPr lang="en-GB" sz="1800" dirty="0">
              <a:latin typeface="Century Gothic" pitchFamily="34" charset="0"/>
            </a:endParaRPr>
          </a:p>
        </p:txBody>
      </p:sp>
      <p:sp>
        <p:nvSpPr>
          <p:cNvPr id="8" name="Rectangle 2"/>
          <p:cNvSpPr txBox="1">
            <a:spLocks noChangeArrowheads="1"/>
          </p:cNvSpPr>
          <p:nvPr/>
        </p:nvSpPr>
        <p:spPr bwMode="auto">
          <a:xfrm>
            <a:off x="611560" y="1934369"/>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a:t>
            </a:r>
          </a:p>
        </p:txBody>
      </p:sp>
      <p:sp>
        <p:nvSpPr>
          <p:cNvPr id="9" name="Rectangle 2"/>
          <p:cNvSpPr>
            <a:spLocks noGrp="1" noChangeArrowheads="1"/>
          </p:cNvSpPr>
          <p:nvPr>
            <p:ph type="ctrTitle"/>
          </p:nvPr>
        </p:nvSpPr>
        <p:spPr>
          <a:xfrm>
            <a:off x="448992" y="1922229"/>
            <a:ext cx="7772400" cy="357187"/>
          </a:xfrm>
        </p:spPr>
        <p:txBody>
          <a:bodyPr/>
          <a:lstStyle/>
          <a:p>
            <a:pPr eaLnBrk="1" hangingPunct="1"/>
            <a:r>
              <a:rPr lang="en-GB" sz="2000" b="1" u="sng" dirty="0">
                <a:solidFill>
                  <a:schemeClr val="tx1"/>
                </a:solidFill>
                <a:latin typeface="Century Gothic" pitchFamily="34" charset="0"/>
                <a:sym typeface="Century Gothic" pitchFamily="34" charset="0"/>
              </a:rPr>
              <a:t>FINDINGS: ANGLO AMERICAN </a:t>
            </a:r>
          </a:p>
        </p:txBody>
      </p:sp>
      <p:sp>
        <p:nvSpPr>
          <p:cNvPr id="10" name="Rectangle 2"/>
          <p:cNvSpPr txBox="1">
            <a:spLocks noChangeArrowheads="1"/>
          </p:cNvSpPr>
          <p:nvPr/>
        </p:nvSpPr>
        <p:spPr bwMode="auto">
          <a:xfrm>
            <a:off x="611560" y="2345298"/>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5. ANGLO CORPORATE DIVISION</a:t>
            </a:r>
          </a:p>
        </p:txBody>
      </p:sp>
      <p:sp>
        <p:nvSpPr>
          <p:cNvPr id="2" name="Rectangle 1"/>
          <p:cNvSpPr/>
          <p:nvPr/>
        </p:nvSpPr>
        <p:spPr>
          <a:xfrm>
            <a:off x="448992" y="4742363"/>
            <a:ext cx="8123508" cy="1600438"/>
          </a:xfrm>
          <a:prstGeom prst="rect">
            <a:avLst/>
          </a:prstGeom>
        </p:spPr>
        <p:txBody>
          <a:bodyPr wrap="square">
            <a:spAutoFit/>
          </a:bodyPr>
          <a:lstStyle/>
          <a:p>
            <a:pPr marL="342900" lvl="2" indent="-342900" algn="just"/>
            <a:r>
              <a:rPr lang="en-US" sz="1400" dirty="0">
                <a:latin typeface="Century Gothic" pitchFamily="34" charset="0"/>
              </a:rPr>
              <a:t>5.2. </a:t>
            </a:r>
            <a:r>
              <a:rPr lang="en-US" sz="1400" u="sng" dirty="0">
                <a:latin typeface="Century Gothic" pitchFamily="34" charset="0"/>
              </a:rPr>
              <a:t>Mainstreaming Gender in the Organisational Culture and Systems</a:t>
            </a:r>
          </a:p>
          <a:p>
            <a:pPr marL="342900" lvl="2" indent="-342900" algn="just">
              <a:buFont typeface="Wingdings" panose="05000000000000000000" pitchFamily="2" charset="2"/>
              <a:buChar char="q"/>
            </a:pPr>
            <a:endParaRPr lang="en-GB" sz="1400" dirty="0">
              <a:latin typeface="Century Gothic" panose="020B0502020202020204" pitchFamily="34" charset="0"/>
            </a:endParaRPr>
          </a:p>
          <a:p>
            <a:pPr marL="342900" lvl="2" indent="-342900" algn="just">
              <a:buFont typeface="Wingdings" panose="05000000000000000000" pitchFamily="2" charset="2"/>
              <a:buChar char="q"/>
            </a:pPr>
            <a:r>
              <a:rPr lang="en-GB" sz="1400" dirty="0">
                <a:latin typeface="Century Gothic" panose="020B0502020202020204" pitchFamily="34" charset="0"/>
              </a:rPr>
              <a:t>The company insisted that it relied on the provisions of the EE Act to create an enabling environment and that this process is spearheaded by management. </a:t>
            </a:r>
          </a:p>
          <a:p>
            <a:pPr marL="342900" lvl="2" indent="-342900" algn="just">
              <a:buFont typeface="Wingdings" panose="05000000000000000000" pitchFamily="2" charset="2"/>
              <a:buChar char="q"/>
            </a:pPr>
            <a:endParaRPr lang="en-GB" sz="1400" u="sng" dirty="0">
              <a:latin typeface="Century Gothic" panose="020B0502020202020204" pitchFamily="34" charset="0"/>
            </a:endParaRPr>
          </a:p>
          <a:p>
            <a:pPr marL="342900" lvl="2" indent="-342900" algn="just">
              <a:buFont typeface="Wingdings" panose="05000000000000000000" pitchFamily="2" charset="2"/>
              <a:buChar char="q"/>
            </a:pPr>
            <a:r>
              <a:rPr lang="en-GB" sz="1400" dirty="0">
                <a:latin typeface="Century Gothic" panose="020B0502020202020204" pitchFamily="34" charset="0"/>
              </a:rPr>
              <a:t>This means that no clear/coherent gender mainstreaming plan/strategy was in place for this purpose</a:t>
            </a:r>
            <a:endParaRPr lang="en-US" sz="1400" dirty="0">
              <a:latin typeface="Century Gothic" pitchFamily="34" charset="0"/>
            </a:endParaRPr>
          </a:p>
        </p:txBody>
      </p:sp>
    </p:spTree>
    <p:extLst>
      <p:ext uri="{BB962C8B-B14F-4D97-AF65-F5344CB8AC3E}">
        <p14:creationId xmlns:p14="http://schemas.microsoft.com/office/powerpoint/2010/main" xmlns="" val="2199964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22</a:t>
            </a:fld>
            <a:endParaRPr lang="en-GB" dirty="0"/>
          </a:p>
        </p:txBody>
      </p:sp>
      <p:sp>
        <p:nvSpPr>
          <p:cNvPr id="8197" name="Rectangle 3"/>
          <p:cNvSpPr>
            <a:spLocks noGrp="1" noChangeArrowheads="1"/>
          </p:cNvSpPr>
          <p:nvPr>
            <p:ph type="subTitle" idx="1"/>
          </p:nvPr>
        </p:nvSpPr>
        <p:spPr>
          <a:xfrm>
            <a:off x="465651" y="2519195"/>
            <a:ext cx="7772400" cy="3821906"/>
          </a:xfrm>
        </p:spPr>
        <p:txBody>
          <a:bodyPr/>
          <a:lstStyle/>
          <a:p>
            <a:pPr algn="just"/>
            <a:r>
              <a:rPr lang="en-ZA" sz="800" b="1" dirty="0"/>
              <a:t> </a:t>
            </a:r>
            <a:endParaRPr lang="en-ZA" sz="800" dirty="0"/>
          </a:p>
          <a:p>
            <a:pPr marL="285750" lvl="2" indent="-285750" algn="just">
              <a:buFont typeface="Wingdings" panose="05000000000000000000" pitchFamily="2" charset="2"/>
              <a:buChar char="q"/>
            </a:pPr>
            <a:r>
              <a:rPr lang="en-GB" sz="1400" dirty="0">
                <a:latin typeface="Century Gothic" panose="020B0502020202020204" pitchFamily="34" charset="0"/>
              </a:rPr>
              <a:t>The company has also indicated that it had appointed an official responsible for Transformation within the HR Department, although the focus was cultural/social diversity and employment equity rather than specifically on gender transformation.</a:t>
            </a:r>
          </a:p>
          <a:p>
            <a:pPr marL="0" lvl="2" algn="just"/>
            <a:endParaRPr lang="en-ZA" sz="1400" dirty="0">
              <a:latin typeface="Century Gothic" panose="020B0502020202020204" pitchFamily="34" charset="0"/>
            </a:endParaRPr>
          </a:p>
          <a:p>
            <a:pPr marL="0" lvl="2" algn="just"/>
            <a:r>
              <a:rPr lang="en-US" sz="1400" dirty="0">
                <a:latin typeface="Century Gothic" pitchFamily="34" charset="0"/>
              </a:rPr>
              <a:t>5.3.</a:t>
            </a:r>
            <a:r>
              <a:rPr lang="en-US" sz="1400" u="sng" dirty="0">
                <a:latin typeface="Century Gothic" pitchFamily="34" charset="0"/>
              </a:rPr>
              <a:t> Measures to Create an Enabling Environment for Gender Mainstreaming</a:t>
            </a:r>
            <a:endParaRPr lang="en-GB" sz="1400" dirty="0">
              <a:latin typeface="Century Gothic" panose="020B0502020202020204" pitchFamily="34" charset="0"/>
            </a:endParaRP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company claimed to have a </a:t>
            </a:r>
            <a:r>
              <a:rPr lang="en-GB" sz="1400" b="1" dirty="0">
                <a:latin typeface="Century Gothic" panose="020B0502020202020204" pitchFamily="34" charset="0"/>
              </a:rPr>
              <a:t>draft policy framework document </a:t>
            </a:r>
            <a:r>
              <a:rPr lang="en-GB" sz="1400" dirty="0">
                <a:latin typeface="Century Gothic" panose="020B0502020202020204" pitchFamily="34" charset="0"/>
              </a:rPr>
              <a:t>that took into consideration the provisions of a number of international gender mainstreaming instruments as its guiding document to create an environment conducive to gender mainstreaming. (At the time of the study the document had not been implemented)</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company was also found to have a number of internal policies and measures which it insisted were aimed to promote gender mainstreaming (i.e. the leave and absence policy, the employment equity guidelines and sexual harassment and grievance policies).</a:t>
            </a:r>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GB" sz="1100" dirty="0"/>
          </a:p>
          <a:p>
            <a:pPr marL="342900" lvl="2" indent="-342900" algn="just"/>
            <a:endParaRPr lang="en-US" sz="1200" dirty="0">
              <a:latin typeface="Century Gothic" pitchFamily="34" charset="0"/>
            </a:endParaRPr>
          </a:p>
          <a:p>
            <a:pPr marL="342900" lvl="2" indent="-342900" algn="just"/>
            <a:r>
              <a:rPr lang="en-GB" sz="1400" dirty="0">
                <a:latin typeface="Century Gothic" pitchFamily="34" charset="0"/>
              </a:rPr>
              <a:t> </a:t>
            </a:r>
            <a:endParaRPr lang="en-US" sz="1400" dirty="0">
              <a:latin typeface="Century Gothic" pitchFamily="34" charset="0"/>
            </a:endParaRPr>
          </a:p>
          <a:p>
            <a:pPr marL="342900" lvl="2" indent="-342900" algn="just"/>
            <a:endParaRPr lang="en-US" sz="1200" dirty="0">
              <a:latin typeface="Century Gothic" pitchFamily="34" charset="0"/>
            </a:endParaRPr>
          </a:p>
          <a:p>
            <a:pPr algn="just"/>
            <a:endParaRPr lang="en-ZA" sz="800" dirty="0"/>
          </a:p>
        </p:txBody>
      </p:sp>
      <p:sp>
        <p:nvSpPr>
          <p:cNvPr id="10" name="Rectangle 2"/>
          <p:cNvSpPr txBox="1">
            <a:spLocks noChangeArrowheads="1"/>
          </p:cNvSpPr>
          <p:nvPr/>
        </p:nvSpPr>
        <p:spPr bwMode="auto">
          <a:xfrm>
            <a:off x="395536" y="2096371"/>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5. ANGLO CORPORATE DIVISION</a:t>
            </a:r>
          </a:p>
        </p:txBody>
      </p:sp>
      <p:sp>
        <p:nvSpPr>
          <p:cNvPr id="11" name="Rectangle 2"/>
          <p:cNvSpPr txBox="1">
            <a:spLocks noChangeArrowheads="1"/>
          </p:cNvSpPr>
          <p:nvPr/>
        </p:nvSpPr>
        <p:spPr bwMode="auto">
          <a:xfrm>
            <a:off x="465650" y="2519195"/>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342900" lvl="2" indent="-342900" algn="just"/>
            <a:endParaRPr lang="en-US" sz="1400" u="sng" dirty="0">
              <a:latin typeface="Century Gothic" pitchFamily="34" charset="0"/>
            </a:endParaRPr>
          </a:p>
        </p:txBody>
      </p:sp>
    </p:spTree>
    <p:extLst>
      <p:ext uri="{BB962C8B-B14F-4D97-AF65-F5344CB8AC3E}">
        <p14:creationId xmlns:p14="http://schemas.microsoft.com/office/powerpoint/2010/main" xmlns="" val="3309801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23</a:t>
            </a:fld>
            <a:endParaRPr lang="en-GB" dirty="0"/>
          </a:p>
        </p:txBody>
      </p:sp>
      <p:sp>
        <p:nvSpPr>
          <p:cNvPr id="8197" name="Rectangle 3"/>
          <p:cNvSpPr>
            <a:spLocks noGrp="1" noChangeArrowheads="1"/>
          </p:cNvSpPr>
          <p:nvPr>
            <p:ph type="subTitle" idx="1"/>
          </p:nvPr>
        </p:nvSpPr>
        <p:spPr>
          <a:xfrm>
            <a:off x="467544" y="2253428"/>
            <a:ext cx="8424936" cy="4127900"/>
          </a:xfrm>
        </p:spPr>
        <p:txBody>
          <a:bodyPr/>
          <a:lstStyle/>
          <a:p>
            <a:pPr algn="just"/>
            <a:endParaRPr lang="en-US" sz="1400" dirty="0">
              <a:latin typeface="Century Gothic" pitchFamily="34" charset="0"/>
            </a:endParaRPr>
          </a:p>
          <a:p>
            <a:pPr algn="just"/>
            <a:r>
              <a:rPr lang="en-US" sz="1400" dirty="0">
                <a:latin typeface="Century Gothic" pitchFamily="34" charset="0"/>
              </a:rPr>
              <a:t>5.1.</a:t>
            </a:r>
            <a:r>
              <a:rPr lang="en-US" sz="1400" u="sng" dirty="0">
                <a:latin typeface="Century Gothic" pitchFamily="34" charset="0"/>
              </a:rPr>
              <a:t>Representation and Participation at Internal Decision-making Level</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Women form 33.3% of top management and 21.48% at senior management. </a:t>
            </a:r>
          </a:p>
          <a:p>
            <a:pPr marL="285750" indent="-285750" algn="just">
              <a:buFont typeface="Wingdings" panose="05000000000000000000" pitchFamily="2" charset="2"/>
              <a:buChar char="q"/>
            </a:pPr>
            <a:r>
              <a:rPr lang="en-GB" sz="1400" dirty="0">
                <a:latin typeface="Century Gothic" panose="020B0502020202020204" pitchFamily="34" charset="0"/>
              </a:rPr>
              <a:t>CGE Gender Representation Rating Scale - Kumba Iron Ore mine was rated at Level 3 (Progressive Gender Representation).</a:t>
            </a:r>
            <a:endParaRPr lang="en-US" sz="1400" u="sng" dirty="0">
              <a:latin typeface="Century Gothic" pitchFamily="34" charset="0"/>
            </a:endParaRPr>
          </a:p>
          <a:p>
            <a:pPr marL="0" lvl="2" algn="just"/>
            <a:endParaRPr lang="en-US" sz="1400" dirty="0">
              <a:latin typeface="Century Gothic" pitchFamily="34" charset="0"/>
            </a:endParaRPr>
          </a:p>
          <a:p>
            <a:pPr marL="0" lvl="2" algn="just"/>
            <a:r>
              <a:rPr lang="en-US" sz="1400" dirty="0">
                <a:latin typeface="Century Gothic" pitchFamily="34" charset="0"/>
              </a:rPr>
              <a:t>5.2. </a:t>
            </a:r>
            <a:r>
              <a:rPr lang="en-US" sz="1400" u="sng" dirty="0">
                <a:latin typeface="Century Gothic" pitchFamily="34" charset="0"/>
              </a:rPr>
              <a:t>Mainstreaming Gender in the Organisational Culture and Systems</a:t>
            </a:r>
          </a:p>
          <a:p>
            <a:pPr marL="285750" lvl="2" indent="-285750" algn="just">
              <a:buFont typeface="Wingdings" panose="05000000000000000000" pitchFamily="2" charset="2"/>
              <a:buChar char="q"/>
            </a:pPr>
            <a:r>
              <a:rPr lang="en-GB" sz="1400" dirty="0">
                <a:latin typeface="Century Gothic" panose="020B0502020202020204" pitchFamily="34" charset="0"/>
              </a:rPr>
              <a:t>The Company stated that the responsibility for driving gender transformation rests with top and senior managers and that its employment equity targets are part of this</a:t>
            </a:r>
          </a:p>
          <a:p>
            <a:pPr marL="285750" lvl="2" indent="-285750" algn="just">
              <a:buFont typeface="Wingdings" panose="05000000000000000000" pitchFamily="2" charset="2"/>
              <a:buChar char="q"/>
            </a:pPr>
            <a:r>
              <a:rPr lang="en-GB" sz="1400" dirty="0">
                <a:latin typeface="Century Gothic" panose="020B0502020202020204" pitchFamily="34" charset="0"/>
              </a:rPr>
              <a:t>All senior managers’ performance contracts and performance assessments incorporate company EE targets.</a:t>
            </a:r>
            <a:endParaRPr lang="en-US" sz="1400" u="sng" dirty="0">
              <a:latin typeface="Century Gothic"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The company had set up a Women in Mining (WIM) strategy (aimed at embracing diversity and enhancing the performance of women in mining).</a:t>
            </a:r>
          </a:p>
          <a:p>
            <a:pPr marL="285750" lvl="2" indent="-285750" algn="just">
              <a:buFont typeface="Wingdings" panose="05000000000000000000" pitchFamily="2" charset="2"/>
              <a:buChar char="q"/>
            </a:pPr>
            <a:r>
              <a:rPr lang="en-GB" sz="1400" dirty="0">
                <a:latin typeface="Century Gothic" panose="020B0502020202020204" pitchFamily="34" charset="0"/>
              </a:rPr>
              <a:t>It set up a WIM Steer Committee (Steering Committee) to focus on enhancing female workplace integration, development and progress achieved on gender diversity</a:t>
            </a:r>
          </a:p>
          <a:p>
            <a:pPr marL="0" lvl="2" algn="just"/>
            <a:endParaRPr lang="en-GB" sz="1400" dirty="0">
              <a:latin typeface="Century Gothic" panose="020B0502020202020204" pitchFamily="34" charset="0"/>
            </a:endParaRPr>
          </a:p>
          <a:p>
            <a:pPr algn="just"/>
            <a:endParaRPr lang="en-GB" sz="1800" dirty="0">
              <a:latin typeface="Century Gothic" pitchFamily="34" charset="0"/>
            </a:endParaRPr>
          </a:p>
        </p:txBody>
      </p:sp>
      <p:sp>
        <p:nvSpPr>
          <p:cNvPr id="8" name="Rectangle 2"/>
          <p:cNvSpPr txBox="1">
            <a:spLocks noChangeArrowheads="1"/>
          </p:cNvSpPr>
          <p:nvPr/>
        </p:nvSpPr>
        <p:spPr bwMode="auto">
          <a:xfrm>
            <a:off x="611560" y="1934369"/>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6.KUMBA IRON ORE</a:t>
            </a:r>
          </a:p>
        </p:txBody>
      </p:sp>
    </p:spTree>
    <p:extLst>
      <p:ext uri="{BB962C8B-B14F-4D97-AF65-F5344CB8AC3E}">
        <p14:creationId xmlns:p14="http://schemas.microsoft.com/office/powerpoint/2010/main" xmlns="" val="3134987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24</a:t>
            </a:fld>
            <a:endParaRPr lang="en-GB" dirty="0"/>
          </a:p>
        </p:txBody>
      </p:sp>
      <p:sp>
        <p:nvSpPr>
          <p:cNvPr id="8197" name="Rectangle 3"/>
          <p:cNvSpPr>
            <a:spLocks noGrp="1" noChangeArrowheads="1"/>
          </p:cNvSpPr>
          <p:nvPr>
            <p:ph type="subTitle" idx="1"/>
          </p:nvPr>
        </p:nvSpPr>
        <p:spPr>
          <a:xfrm>
            <a:off x="467544" y="2253428"/>
            <a:ext cx="8057979" cy="4127900"/>
          </a:xfrm>
        </p:spPr>
        <p:txBody>
          <a:bodyPr/>
          <a:lstStyle/>
          <a:p>
            <a:pPr marL="0" lvl="2" algn="just"/>
            <a:endParaRPr lang="en-US" sz="1400" dirty="0">
              <a:latin typeface="Century Gothic" pitchFamily="34" charset="0"/>
            </a:endParaRPr>
          </a:p>
          <a:p>
            <a:pPr marL="0" lvl="2" algn="just"/>
            <a:r>
              <a:rPr lang="en-US" sz="1400" dirty="0">
                <a:latin typeface="Century Gothic" pitchFamily="34" charset="0"/>
              </a:rPr>
              <a:t>6.3.</a:t>
            </a:r>
            <a:r>
              <a:rPr lang="en-US" sz="1400" u="sng" dirty="0">
                <a:latin typeface="Century Gothic" pitchFamily="34" charset="0"/>
              </a:rPr>
              <a:t> Measures to Create an Enabling Environment for Gender Mainstreaming</a:t>
            </a: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company claimed to have aligned its gender diversity efforts with international and regional instruments. However, the CGE noted that the company did not have a gender equality framework to underpin its activities in this regards.</a:t>
            </a:r>
          </a:p>
          <a:p>
            <a:pPr marL="285750" indent="-285750" algn="just">
              <a:buFont typeface="Wingdings" panose="05000000000000000000" pitchFamily="2" charset="2"/>
              <a:buChar char="q"/>
            </a:pPr>
            <a:r>
              <a:rPr lang="en-GB" sz="1400" dirty="0">
                <a:latin typeface="Century Gothic" panose="020B0502020202020204" pitchFamily="34" charset="0"/>
              </a:rPr>
              <a:t>The company revealed that it had policies and measures to create an enabling environment for gender mainstreaming (e.g. sexual harassment policy &amp; pregnancy policy) and the Personal Protective Equipment (PPE) Standard for Women.</a:t>
            </a:r>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US" sz="1400" u="sng" dirty="0">
              <a:latin typeface="Century Gothic" pitchFamily="34" charset="0"/>
            </a:endParaRPr>
          </a:p>
          <a:p>
            <a:pPr marL="0" lvl="2" algn="just"/>
            <a:endParaRPr lang="en-GB" sz="1400" dirty="0">
              <a:latin typeface="Century Gothic" panose="020B0502020202020204" pitchFamily="34" charset="0"/>
            </a:endParaRPr>
          </a:p>
          <a:p>
            <a:pPr marL="0" lvl="2" algn="just"/>
            <a:endParaRPr lang="en-US" sz="1400" dirty="0">
              <a:latin typeface="Century Gothic" pitchFamily="34" charset="0"/>
            </a:endParaRPr>
          </a:p>
          <a:p>
            <a:pPr marL="0" lvl="2" algn="just"/>
            <a:r>
              <a:rPr lang="en-US" sz="1400" dirty="0">
                <a:latin typeface="Century Gothic" pitchFamily="34" charset="0"/>
              </a:rPr>
              <a:t>7.1.</a:t>
            </a:r>
            <a:r>
              <a:rPr lang="en-US" sz="1400" u="sng" dirty="0">
                <a:latin typeface="Century Gothic" pitchFamily="34" charset="0"/>
              </a:rPr>
              <a:t>Representation and Participation at Internal Decision-making Level</a:t>
            </a:r>
          </a:p>
          <a:p>
            <a:pPr marL="285750" lvl="2" indent="-285750" algn="just">
              <a:buFont typeface="Wingdings" panose="05000000000000000000" pitchFamily="2" charset="2"/>
              <a:buChar char="q"/>
            </a:pPr>
            <a:endParaRPr lang="en-GB" sz="1400" dirty="0">
              <a:latin typeface="Century Gothic" panose="020B0502020202020204"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The senior Management, has a membership of 299, with only 37 or 12.37% of which are women while 262 or 87.62% are men. </a:t>
            </a:r>
          </a:p>
          <a:p>
            <a:pPr marL="285750" lvl="2" indent="-285750" algn="just">
              <a:buFont typeface="Wingdings" panose="05000000000000000000" pitchFamily="2" charset="2"/>
              <a:buChar char="q"/>
            </a:pPr>
            <a:r>
              <a:rPr lang="en-GB" sz="1400" dirty="0">
                <a:latin typeface="Century Gothic" panose="020B0502020202020204" pitchFamily="34" charset="0"/>
              </a:rPr>
              <a:t>CGE Gender Representation Rating Scale - based on the company gender profile figures, the company was rated at Level 2.</a:t>
            </a:r>
          </a:p>
          <a:p>
            <a:pPr algn="just"/>
            <a:endParaRPr lang="en-GB" sz="1800" dirty="0">
              <a:latin typeface="Century Gothic" pitchFamily="34" charset="0"/>
            </a:endParaRPr>
          </a:p>
        </p:txBody>
      </p:sp>
      <p:sp>
        <p:nvSpPr>
          <p:cNvPr id="8" name="Rectangle 2"/>
          <p:cNvSpPr txBox="1">
            <a:spLocks noChangeArrowheads="1"/>
          </p:cNvSpPr>
          <p:nvPr/>
        </p:nvSpPr>
        <p:spPr bwMode="auto">
          <a:xfrm>
            <a:off x="467544" y="1938309"/>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6.KUMBA IRON ORE</a:t>
            </a:r>
          </a:p>
        </p:txBody>
      </p:sp>
      <p:sp>
        <p:nvSpPr>
          <p:cNvPr id="9" name="Rectangle 2"/>
          <p:cNvSpPr txBox="1">
            <a:spLocks noChangeArrowheads="1"/>
          </p:cNvSpPr>
          <p:nvPr/>
        </p:nvSpPr>
        <p:spPr bwMode="auto">
          <a:xfrm>
            <a:off x="539552" y="4437112"/>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7.ANGLO AMERICAN PLATINUM MINE</a:t>
            </a:r>
          </a:p>
        </p:txBody>
      </p:sp>
    </p:spTree>
    <p:extLst>
      <p:ext uri="{BB962C8B-B14F-4D97-AF65-F5344CB8AC3E}">
        <p14:creationId xmlns:p14="http://schemas.microsoft.com/office/powerpoint/2010/main" xmlns="" val="578807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25</a:t>
            </a:fld>
            <a:endParaRPr lang="en-GB" dirty="0"/>
          </a:p>
        </p:txBody>
      </p:sp>
      <p:sp>
        <p:nvSpPr>
          <p:cNvPr id="8197" name="Rectangle 3"/>
          <p:cNvSpPr>
            <a:spLocks noGrp="1" noChangeArrowheads="1"/>
          </p:cNvSpPr>
          <p:nvPr>
            <p:ph type="subTitle" idx="1"/>
          </p:nvPr>
        </p:nvSpPr>
        <p:spPr>
          <a:xfrm>
            <a:off x="539552" y="2253428"/>
            <a:ext cx="7985971" cy="3643312"/>
          </a:xfrm>
        </p:spPr>
        <p:txBody>
          <a:bodyPr/>
          <a:lstStyle/>
          <a:p>
            <a:pPr marL="0" lvl="2" algn="just"/>
            <a:endParaRPr lang="en-US" sz="1400" dirty="0">
              <a:latin typeface="Century Gothic" pitchFamily="34" charset="0"/>
            </a:endParaRPr>
          </a:p>
          <a:p>
            <a:pPr marL="0" lvl="2" algn="just"/>
            <a:r>
              <a:rPr lang="en-US" sz="1400" dirty="0">
                <a:latin typeface="Century Gothic" pitchFamily="34" charset="0"/>
              </a:rPr>
              <a:t>7.2. </a:t>
            </a:r>
            <a:r>
              <a:rPr lang="en-US" sz="1400" u="sng" dirty="0">
                <a:latin typeface="Century Gothic" pitchFamily="34" charset="0"/>
              </a:rPr>
              <a:t>Mainstreaming Gender in the Organisational Culture and Systems</a:t>
            </a:r>
          </a:p>
          <a:p>
            <a:pPr marL="342900" lvl="2" indent="-342900" algn="just">
              <a:buFont typeface="Wingdings" panose="05000000000000000000" pitchFamily="2" charset="2"/>
              <a:buChar char="q"/>
            </a:pPr>
            <a:endParaRPr lang="en-GB" sz="1400" dirty="0">
              <a:latin typeface="Century Gothic" panose="020B0502020202020204" pitchFamily="34" charset="0"/>
            </a:endParaRPr>
          </a:p>
          <a:p>
            <a:pPr marL="342900" lvl="2" indent="-342900" algn="just">
              <a:buFont typeface="Wingdings" panose="05000000000000000000" pitchFamily="2" charset="2"/>
              <a:buChar char="q"/>
            </a:pPr>
            <a:r>
              <a:rPr lang="en-GB" sz="1400" dirty="0">
                <a:latin typeface="Century Gothic" panose="020B0502020202020204" pitchFamily="34" charset="0"/>
              </a:rPr>
              <a:t>Not much information was provided in this regard</a:t>
            </a:r>
          </a:p>
          <a:p>
            <a:pPr marL="342900" lvl="2" indent="-342900" algn="just">
              <a:buFont typeface="Wingdings" panose="05000000000000000000" pitchFamily="2" charset="2"/>
              <a:buChar char="q"/>
            </a:pPr>
            <a:r>
              <a:rPr lang="en-GB" sz="1400" dirty="0">
                <a:latin typeface="Century Gothic" panose="020B0502020202020204" pitchFamily="34" charset="0"/>
              </a:rPr>
              <a:t>The company insisted that responsibility to promote gender transformation and increase women’s representation in senior management lies with the senior management </a:t>
            </a:r>
            <a:endParaRPr lang="en-US" sz="1400" u="sng" dirty="0">
              <a:latin typeface="Century Gothic" pitchFamily="34" charset="0"/>
            </a:endParaRPr>
          </a:p>
          <a:p>
            <a:pPr marL="0" lvl="2" algn="just"/>
            <a:endParaRPr lang="en-US" sz="1400" dirty="0">
              <a:latin typeface="Century Gothic" pitchFamily="34" charset="0"/>
            </a:endParaRPr>
          </a:p>
          <a:p>
            <a:pPr marL="0" lvl="2" algn="just"/>
            <a:r>
              <a:rPr lang="en-US" sz="1400" dirty="0">
                <a:latin typeface="Century Gothic" pitchFamily="34" charset="0"/>
              </a:rPr>
              <a:t>7.3.</a:t>
            </a:r>
            <a:r>
              <a:rPr lang="en-US" sz="1400" u="sng" dirty="0">
                <a:latin typeface="Century Gothic" pitchFamily="34" charset="0"/>
              </a:rPr>
              <a:t> Measures to Create an Enabling Environment for Gender Mainstreaming</a:t>
            </a:r>
            <a:endParaRPr lang="en-GB" sz="1400" dirty="0">
              <a:latin typeface="Century Gothic" panose="020B0502020202020204" pitchFamily="34" charset="0"/>
            </a:endParaRP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Despite the lack of awareness of the international and regional gender mainstreaming policy frameworks for women’s empowerment and gender equality, the company said to be committed to existing national legislative frameworks for ensuring equality in the work place.</a:t>
            </a:r>
            <a:endParaRPr lang="en-ZA" sz="1400" dirty="0">
              <a:latin typeface="Century Gothic" panose="020B0502020202020204" pitchFamily="34" charset="0"/>
            </a:endParaRPr>
          </a:p>
          <a:p>
            <a:pPr algn="just"/>
            <a:endParaRPr lang="en-GB" sz="1800" dirty="0">
              <a:latin typeface="Century Gothic" pitchFamily="34" charset="0"/>
            </a:endParaRPr>
          </a:p>
          <a:p>
            <a:pPr marL="0" lvl="2" algn="just"/>
            <a:endParaRPr lang="en-US" sz="1400" dirty="0">
              <a:latin typeface="Century Gothic" pitchFamily="34" charset="0"/>
            </a:endParaRPr>
          </a:p>
          <a:p>
            <a:pPr algn="just"/>
            <a:endParaRPr lang="en-GB" sz="1800" dirty="0">
              <a:latin typeface="Century Gothic" pitchFamily="34" charset="0"/>
            </a:endParaRPr>
          </a:p>
        </p:txBody>
      </p:sp>
      <p:sp>
        <p:nvSpPr>
          <p:cNvPr id="9" name="Rectangle 2"/>
          <p:cNvSpPr txBox="1">
            <a:spLocks noChangeArrowheads="1"/>
          </p:cNvSpPr>
          <p:nvPr/>
        </p:nvSpPr>
        <p:spPr bwMode="auto">
          <a:xfrm>
            <a:off x="539552" y="1900592"/>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7.ANGLO AMERICAN PLATINUM</a:t>
            </a:r>
          </a:p>
        </p:txBody>
      </p:sp>
      <p:sp>
        <p:nvSpPr>
          <p:cNvPr id="10" name="Rectangle 2"/>
          <p:cNvSpPr txBox="1">
            <a:spLocks noChangeArrowheads="1"/>
          </p:cNvSpPr>
          <p:nvPr/>
        </p:nvSpPr>
        <p:spPr bwMode="auto">
          <a:xfrm>
            <a:off x="539552" y="4437112"/>
            <a:ext cx="777240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endParaRPr lang="en-GB" sz="1600" b="1" kern="0" dirty="0">
              <a:solidFill>
                <a:schemeClr val="tx1"/>
              </a:solidFill>
              <a:latin typeface="Century Gothic" pitchFamily="34" charset="0"/>
              <a:sym typeface="Century Gothic" pitchFamily="34" charset="0"/>
            </a:endParaRPr>
          </a:p>
        </p:txBody>
      </p:sp>
    </p:spTree>
    <p:extLst>
      <p:ext uri="{BB962C8B-B14F-4D97-AF65-F5344CB8AC3E}">
        <p14:creationId xmlns:p14="http://schemas.microsoft.com/office/powerpoint/2010/main" xmlns="" val="3551098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26</a:t>
            </a:fld>
            <a:endParaRPr lang="en-GB" dirty="0"/>
          </a:p>
        </p:txBody>
      </p:sp>
      <p:sp>
        <p:nvSpPr>
          <p:cNvPr id="8197" name="Rectangle 3"/>
          <p:cNvSpPr>
            <a:spLocks noGrp="1" noChangeArrowheads="1"/>
          </p:cNvSpPr>
          <p:nvPr>
            <p:ph type="subTitle" idx="1"/>
          </p:nvPr>
        </p:nvSpPr>
        <p:spPr>
          <a:xfrm>
            <a:off x="395536" y="2253428"/>
            <a:ext cx="8129987" cy="4127900"/>
          </a:xfrm>
        </p:spPr>
        <p:txBody>
          <a:bodyPr/>
          <a:lstStyle/>
          <a:p>
            <a:pPr marL="0" lvl="2" algn="just"/>
            <a:endParaRPr lang="en-US" sz="1400" dirty="0">
              <a:latin typeface="Century Gothic" pitchFamily="34" charset="0"/>
            </a:endParaRPr>
          </a:p>
          <a:p>
            <a:pPr marL="0" lvl="2" algn="just"/>
            <a:r>
              <a:rPr lang="en-US" sz="1400" dirty="0">
                <a:latin typeface="Century Gothic" pitchFamily="34" charset="0"/>
              </a:rPr>
              <a:t>8.1.</a:t>
            </a:r>
            <a:r>
              <a:rPr lang="en-US" sz="1400" u="sng" dirty="0">
                <a:latin typeface="Century Gothic" pitchFamily="34" charset="0"/>
              </a:rPr>
              <a:t>Representation and Participation at Internal Decision-making Level</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From the 140 members of senior management level only 24 (17%) are women while 116 (83%) are men. </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CGE Gender Representation Performance Rating Scale - the company was rated at Level 2 (i.e. Symbolic/Token Gender Representation)</a:t>
            </a:r>
          </a:p>
          <a:p>
            <a:pPr marL="0" lvl="2" algn="just"/>
            <a:endParaRPr lang="en-US" sz="1400" dirty="0">
              <a:latin typeface="Century Gothic" pitchFamily="34" charset="0"/>
            </a:endParaRPr>
          </a:p>
          <a:p>
            <a:pPr marL="0" lvl="2" algn="just"/>
            <a:r>
              <a:rPr lang="en-US" sz="1400" dirty="0">
                <a:latin typeface="Century Gothic" pitchFamily="34" charset="0"/>
              </a:rPr>
              <a:t>8.2. </a:t>
            </a:r>
            <a:r>
              <a:rPr lang="en-US" sz="1400" u="sng" dirty="0">
                <a:latin typeface="Century Gothic" pitchFamily="34" charset="0"/>
              </a:rPr>
              <a:t>Mainstreaming Gender in the Organisational Culture and Systems</a:t>
            </a:r>
          </a:p>
          <a:p>
            <a:pPr marL="285750" lvl="2" indent="-285750" algn="just">
              <a:buFont typeface="Wingdings" panose="05000000000000000000" pitchFamily="2" charset="2"/>
              <a:buChar char="q"/>
            </a:pPr>
            <a:endParaRPr lang="en-GB" sz="1400" dirty="0">
              <a:latin typeface="Century Gothic" panose="020B0502020202020204" pitchFamily="34" charset="0"/>
            </a:endParaRPr>
          </a:p>
          <a:p>
            <a:pPr marL="285750" lvl="2" indent="-285750" algn="just">
              <a:buFont typeface="Wingdings" panose="05000000000000000000" pitchFamily="2" charset="2"/>
              <a:buChar char="q"/>
            </a:pPr>
            <a:r>
              <a:rPr lang="en-GB" sz="1400" dirty="0">
                <a:latin typeface="Century Gothic" panose="020B0502020202020204" pitchFamily="34" charset="0"/>
              </a:rPr>
              <a:t>It is worth mentioning that the company policies did not specifically target women, but its gender transformation agenda includes women as target group (this is an important problematic observation for the CGE)</a:t>
            </a:r>
          </a:p>
          <a:p>
            <a:pPr marL="285750" lvl="2" indent="-285750" algn="just">
              <a:buFont typeface="Wingdings" panose="05000000000000000000" pitchFamily="2" charset="2"/>
              <a:buChar char="q"/>
            </a:pPr>
            <a:r>
              <a:rPr lang="en-GB" sz="1400" dirty="0">
                <a:latin typeface="Century Gothic" panose="020B0502020202020204" pitchFamily="34" charset="0"/>
              </a:rPr>
              <a:t>The company does not have a gender mainstreaming programme or strategy in place (its compliance with Employment Equity Act and other policies and legislative requirements is seen by the company as adequate). </a:t>
            </a:r>
          </a:p>
          <a:p>
            <a:pPr algn="just"/>
            <a:endParaRPr lang="en-GB" sz="1800" dirty="0">
              <a:latin typeface="Century Gothic" pitchFamily="34" charset="0"/>
            </a:endParaRPr>
          </a:p>
        </p:txBody>
      </p:sp>
      <p:sp>
        <p:nvSpPr>
          <p:cNvPr id="9" name="Rectangle 2"/>
          <p:cNvSpPr txBox="1">
            <a:spLocks noChangeArrowheads="1"/>
          </p:cNvSpPr>
          <p:nvPr/>
        </p:nvSpPr>
        <p:spPr bwMode="auto">
          <a:xfrm>
            <a:off x="539552" y="1900592"/>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endParaRPr lang="en-GB" sz="1600" b="1" kern="0" dirty="0">
              <a:solidFill>
                <a:schemeClr val="tx1"/>
              </a:solidFill>
              <a:latin typeface="Century Gothic" pitchFamily="34" charset="0"/>
              <a:sym typeface="Century Gothic" pitchFamily="34" charset="0"/>
            </a:endParaRPr>
          </a:p>
        </p:txBody>
      </p:sp>
      <p:sp>
        <p:nvSpPr>
          <p:cNvPr id="10" name="Rectangle 2"/>
          <p:cNvSpPr txBox="1">
            <a:spLocks noChangeArrowheads="1"/>
          </p:cNvSpPr>
          <p:nvPr/>
        </p:nvSpPr>
        <p:spPr bwMode="auto">
          <a:xfrm>
            <a:off x="539552" y="1875224"/>
            <a:ext cx="7772400" cy="3782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8.ANGLO AMERICAN COAL SOUTH AFRICA</a:t>
            </a:r>
          </a:p>
        </p:txBody>
      </p:sp>
    </p:spTree>
    <p:extLst>
      <p:ext uri="{BB962C8B-B14F-4D97-AF65-F5344CB8AC3E}">
        <p14:creationId xmlns:p14="http://schemas.microsoft.com/office/powerpoint/2010/main" xmlns="" val="1230098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8"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199"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57E68A47-5E84-4654-AA97-BAF0C80D7E6A}" type="slidenum">
              <a:rPr lang="en-GB" smtClean="0"/>
              <a:pPr/>
              <a:t>27</a:t>
            </a:fld>
            <a:endParaRPr lang="en-GB" dirty="0"/>
          </a:p>
        </p:txBody>
      </p:sp>
      <p:sp>
        <p:nvSpPr>
          <p:cNvPr id="8197" name="Rectangle 3"/>
          <p:cNvSpPr>
            <a:spLocks noGrp="1" noChangeArrowheads="1"/>
          </p:cNvSpPr>
          <p:nvPr>
            <p:ph type="subTitle" idx="1"/>
          </p:nvPr>
        </p:nvSpPr>
        <p:spPr>
          <a:xfrm>
            <a:off x="323528" y="2253428"/>
            <a:ext cx="8201995" cy="3643312"/>
          </a:xfrm>
        </p:spPr>
        <p:txBody>
          <a:bodyPr/>
          <a:lstStyle/>
          <a:p>
            <a:pPr marL="285750" lvl="2" indent="-285750" algn="just">
              <a:buFont typeface="Wingdings" panose="05000000000000000000" pitchFamily="2" charset="2"/>
              <a:buChar char="q"/>
            </a:pPr>
            <a:endParaRPr lang="en-ZA" sz="1400" dirty="0">
              <a:latin typeface="Century Gothic" panose="020B0502020202020204" pitchFamily="34" charset="0"/>
            </a:endParaRPr>
          </a:p>
          <a:p>
            <a:pPr marL="285750" lvl="2" indent="-285750" algn="just">
              <a:buFont typeface="Wingdings" panose="05000000000000000000" pitchFamily="2" charset="2"/>
              <a:buChar char="q"/>
            </a:pPr>
            <a:r>
              <a:rPr lang="en-ZA" sz="1400" dirty="0">
                <a:latin typeface="Century Gothic" panose="020B0502020202020204" pitchFamily="34" charset="0"/>
              </a:rPr>
              <a:t>Also, the company indicated that the performance management contracts of the Transformation Manager, the General Manager as well as the Human Resources Manager compel them to prioritise gender transformation (but this has not translated into concrete programme or strategy in this regard)</a:t>
            </a:r>
            <a:endParaRPr lang="en-US" sz="1400" u="sng" dirty="0">
              <a:latin typeface="Century Gothic" pitchFamily="34" charset="0"/>
            </a:endParaRPr>
          </a:p>
          <a:p>
            <a:pPr marL="0" lvl="2" algn="just"/>
            <a:endParaRPr lang="en-US" sz="1400" dirty="0">
              <a:latin typeface="Century Gothic" pitchFamily="34" charset="0"/>
            </a:endParaRPr>
          </a:p>
          <a:p>
            <a:pPr marL="0" lvl="2" algn="just"/>
            <a:r>
              <a:rPr lang="en-US" sz="1400" dirty="0">
                <a:latin typeface="Century Gothic" pitchFamily="34" charset="0"/>
              </a:rPr>
              <a:t>8.3.</a:t>
            </a:r>
            <a:r>
              <a:rPr lang="en-US" sz="1400" u="sng" dirty="0">
                <a:latin typeface="Century Gothic" pitchFamily="34" charset="0"/>
              </a:rPr>
              <a:t> Measures to Create an Enabling Environment for Gender Mainstreaming</a:t>
            </a:r>
            <a:endParaRPr lang="en-GB" sz="1400" dirty="0">
              <a:latin typeface="Century Gothic" panose="020B0502020202020204" pitchFamily="34" charset="0"/>
            </a:endParaRP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Despite the poor levels of familiarity with current gender mainstreaming frameworks at different levels i.e. (national, regional/international) which guide the country’s programmes and strategies to promote gender transformation, the company insisted that it had in place policies and measures </a:t>
            </a:r>
            <a:r>
              <a:rPr lang="en-GB" sz="1400" dirty="0">
                <a:latin typeface="Century Gothic" panose="020B0502020202020204" pitchFamily="34" charset="0"/>
              </a:rPr>
              <a:t>to create an environment conducive to gender mainstreaming</a:t>
            </a:r>
            <a:r>
              <a:rPr lang="en-ZA" sz="1400" dirty="0">
                <a:latin typeface="Century Gothic" panose="020B0502020202020204" pitchFamily="34" charset="0"/>
              </a:rPr>
              <a:t> (e.g. S</a:t>
            </a:r>
            <a:r>
              <a:rPr lang="en-GB" sz="1400" dirty="0">
                <a:latin typeface="Century Gothic" panose="020B0502020202020204" pitchFamily="34" charset="0"/>
              </a:rPr>
              <a:t>sexual Harassment policy, maternity leave policy, succession plan, child care subsidy policy and Childcare facilities such as a company owned crèche).</a:t>
            </a:r>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ZA" sz="1400" dirty="0">
              <a:latin typeface="Century Gothic" panose="020B0502020202020204" pitchFamily="34" charset="0"/>
            </a:endParaRPr>
          </a:p>
          <a:p>
            <a:pPr algn="just"/>
            <a:endParaRPr lang="en-GB" sz="1800" dirty="0">
              <a:latin typeface="Century Gothic" pitchFamily="34" charset="0"/>
            </a:endParaRPr>
          </a:p>
          <a:p>
            <a:pPr marL="0" lvl="2" algn="just"/>
            <a:endParaRPr lang="en-US" sz="1400" dirty="0">
              <a:latin typeface="Century Gothic" pitchFamily="34" charset="0"/>
            </a:endParaRPr>
          </a:p>
          <a:p>
            <a:pPr algn="just"/>
            <a:endParaRPr lang="en-GB" sz="1800" dirty="0">
              <a:latin typeface="Century Gothic" pitchFamily="34" charset="0"/>
            </a:endParaRPr>
          </a:p>
        </p:txBody>
      </p:sp>
      <p:sp>
        <p:nvSpPr>
          <p:cNvPr id="10" name="Rectangle 2"/>
          <p:cNvSpPr txBox="1">
            <a:spLocks noChangeArrowheads="1"/>
          </p:cNvSpPr>
          <p:nvPr/>
        </p:nvSpPr>
        <p:spPr bwMode="auto">
          <a:xfrm>
            <a:off x="467544" y="1896241"/>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8.ANGLO AMERICAN COAL SOUTH AFRICA</a:t>
            </a:r>
          </a:p>
        </p:txBody>
      </p:sp>
    </p:spTree>
    <p:extLst>
      <p:ext uri="{BB962C8B-B14F-4D97-AF65-F5344CB8AC3E}">
        <p14:creationId xmlns:p14="http://schemas.microsoft.com/office/powerpoint/2010/main" xmlns="" val="76337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0DE9EEBD-10FF-4B44-A724-CBE1354AD28E}" type="slidenum">
              <a:rPr lang="en-GB" smtClean="0"/>
              <a:pPr/>
              <a:t>28</a:t>
            </a:fld>
            <a:endParaRPr lang="en-GB" dirty="0"/>
          </a:p>
        </p:txBody>
      </p:sp>
      <p:sp>
        <p:nvSpPr>
          <p:cNvPr id="9220" name="Rectangle 2"/>
          <p:cNvSpPr>
            <a:spLocks noGrp="1" noChangeArrowheads="1"/>
          </p:cNvSpPr>
          <p:nvPr>
            <p:ph type="ctrTitle"/>
          </p:nvPr>
        </p:nvSpPr>
        <p:spPr>
          <a:xfrm>
            <a:off x="755650" y="1857375"/>
            <a:ext cx="7772400" cy="428625"/>
          </a:xfrm>
        </p:spPr>
        <p:txBody>
          <a:bodyPr/>
          <a:lstStyle/>
          <a:p>
            <a:pPr eaLnBrk="1" hangingPunct="1"/>
            <a:r>
              <a:rPr lang="en-GB" sz="2000" b="1" u="sng" dirty="0">
                <a:solidFill>
                  <a:schemeClr val="tx1"/>
                </a:solidFill>
                <a:latin typeface="Century Gothic" pitchFamily="34" charset="0"/>
                <a:sym typeface="Century Gothic" pitchFamily="34" charset="0"/>
              </a:rPr>
              <a:t>SUMMARY OF RATINGS ON GENDER REPRESENTATION SCALE</a:t>
            </a:r>
          </a:p>
        </p:txBody>
      </p:sp>
      <p:sp>
        <p:nvSpPr>
          <p:cNvPr id="7173" name="Rectangle 3"/>
          <p:cNvSpPr>
            <a:spLocks noGrp="1" noChangeArrowheads="1"/>
          </p:cNvSpPr>
          <p:nvPr>
            <p:ph type="subTitle" idx="1"/>
          </p:nvPr>
        </p:nvSpPr>
        <p:spPr>
          <a:xfrm>
            <a:off x="857250" y="2702244"/>
            <a:ext cx="7429500" cy="3643312"/>
          </a:xfrm>
        </p:spPr>
        <p:txBody>
          <a:bodyPr/>
          <a:lstStyle/>
          <a:p>
            <a:pPr algn="just">
              <a:defRPr/>
            </a:pPr>
            <a:r>
              <a:rPr lang="en-US" sz="1200" b="1" i="1" dirty="0"/>
              <a:t>Table 3: Gender Representation Rating Scale</a:t>
            </a:r>
          </a:p>
          <a:p>
            <a:pPr algn="just">
              <a:defRPr/>
            </a:pPr>
            <a:r>
              <a:rPr lang="en-US" sz="1200" b="1" i="1" dirty="0"/>
              <a:t> </a:t>
            </a:r>
            <a:endParaRPr lang="en-GB" sz="1200" dirty="0">
              <a:latin typeface="Century Gothic" pitchFamily="34" charset="0"/>
            </a:endParaRPr>
          </a:p>
        </p:txBody>
      </p:sp>
      <p:graphicFrame>
        <p:nvGraphicFramePr>
          <p:cNvPr id="3" name="Table 2"/>
          <p:cNvGraphicFramePr>
            <a:graphicFrameLocks noGrp="1"/>
          </p:cNvGraphicFramePr>
          <p:nvPr>
            <p:extLst/>
          </p:nvPr>
        </p:nvGraphicFramePr>
        <p:xfrm>
          <a:off x="1151620" y="3139570"/>
          <a:ext cx="6840760" cy="2377662"/>
        </p:xfrm>
        <a:graphic>
          <a:graphicData uri="http://schemas.openxmlformats.org/drawingml/2006/table">
            <a:tbl>
              <a:tblPr firstRow="1" firstCol="1" bandRow="1"/>
              <a:tblGrid>
                <a:gridCol w="1909437">
                  <a:extLst>
                    <a:ext uri="{9D8B030D-6E8A-4147-A177-3AD203B41FA5}">
                      <a16:colId xmlns:a16="http://schemas.microsoft.com/office/drawing/2014/main" xmlns="" val="312709668"/>
                    </a:ext>
                  </a:extLst>
                </a:gridCol>
                <a:gridCol w="2150695">
                  <a:extLst>
                    <a:ext uri="{9D8B030D-6E8A-4147-A177-3AD203B41FA5}">
                      <a16:colId xmlns:a16="http://schemas.microsoft.com/office/drawing/2014/main" xmlns="" val="1429936861"/>
                    </a:ext>
                  </a:extLst>
                </a:gridCol>
                <a:gridCol w="1724993">
                  <a:extLst>
                    <a:ext uri="{9D8B030D-6E8A-4147-A177-3AD203B41FA5}">
                      <a16:colId xmlns:a16="http://schemas.microsoft.com/office/drawing/2014/main" xmlns="" val="214310213"/>
                    </a:ext>
                  </a:extLst>
                </a:gridCol>
                <a:gridCol w="1055635">
                  <a:extLst>
                    <a:ext uri="{9D8B030D-6E8A-4147-A177-3AD203B41FA5}">
                      <a16:colId xmlns:a16="http://schemas.microsoft.com/office/drawing/2014/main" xmlns="" val="4155381884"/>
                    </a:ext>
                  </a:extLst>
                </a:gridCol>
              </a:tblGrid>
              <a:tr h="259208">
                <a:tc>
                  <a:txBody>
                    <a:bodyPr/>
                    <a:lstStyle/>
                    <a:p>
                      <a:pPr algn="ct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Mining House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Subsidiary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Women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Level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extLst>
                  <a:ext uri="{0D108BD9-81ED-4DB2-BD59-A6C34878D82A}">
                    <a16:rowId xmlns:a16="http://schemas.microsoft.com/office/drawing/2014/main" xmlns="" val="3327301172"/>
                  </a:ext>
                </a:extLst>
              </a:tr>
              <a:tr h="259208">
                <a:tc rowSpan="4">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African Rainbow Minerals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ARM Corporate Division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3381565734"/>
                  </a:ext>
                </a:extLst>
              </a:tr>
              <a:tr h="259208">
                <a:tc vMerge="1">
                  <a:txBody>
                    <a:bodyPr/>
                    <a:lstStyle/>
                    <a:p>
                      <a:endParaRPr lang="en-ZA"/>
                    </a:p>
                  </a:txBody>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Khumani Iron 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846386645"/>
                  </a:ext>
                </a:extLst>
              </a:tr>
              <a:tr h="259208">
                <a:tc vMerge="1">
                  <a:txBody>
                    <a:bodyPr/>
                    <a:lstStyle/>
                    <a:p>
                      <a:endParaRPr lang="en-ZA"/>
                    </a:p>
                  </a:txBody>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Two Rivers Platinum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680896171"/>
                  </a:ext>
                </a:extLst>
              </a:tr>
              <a:tr h="260710">
                <a:tc vMerge="1">
                  <a:txBody>
                    <a:bodyPr/>
                    <a:lstStyle/>
                    <a:p>
                      <a:endParaRPr lang="en-ZA"/>
                    </a:p>
                  </a:txBody>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Nkomati Nickel Mine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2442619505"/>
                  </a:ext>
                </a:extLst>
              </a:tr>
              <a:tr h="303239">
                <a:tc rowSpan="4">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Anglo American</a:t>
                      </a:r>
                    </a:p>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Anglo-American Corporate Division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30.66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4032745589"/>
                  </a:ext>
                </a:extLst>
              </a:tr>
              <a:tr h="259208">
                <a:tc vMerge="1">
                  <a:txBody>
                    <a:bodyPr/>
                    <a:lstStyle/>
                    <a:p>
                      <a:endParaRPr lang="en-ZA"/>
                    </a:p>
                  </a:txBody>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Kumba Iron 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21.48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2883755112"/>
                  </a:ext>
                </a:extLst>
              </a:tr>
              <a:tr h="259208">
                <a:tc vMerge="1">
                  <a:txBody>
                    <a:bodyPr/>
                    <a:lstStyle/>
                    <a:p>
                      <a:endParaRPr lang="en-ZA"/>
                    </a:p>
                  </a:txBody>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Anglo-American Platinum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12.3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4077493279"/>
                  </a:ext>
                </a:extLst>
              </a:tr>
              <a:tr h="258465">
                <a:tc vMerge="1">
                  <a:txBody>
                    <a:bodyPr/>
                    <a:lstStyle/>
                    <a:p>
                      <a:endParaRPr lang="en-ZA"/>
                    </a:p>
                  </a:txBody>
                  <a:tcPr/>
                </a:tc>
                <a:tc>
                  <a:txBody>
                    <a:bodyPr/>
                    <a:lstStyle/>
                    <a:p>
                      <a:pPr algn="just">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Anglo-American Coal South Africa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xmlns="" val="1188182531"/>
                  </a:ext>
                </a:extLst>
              </a:tr>
            </a:tbl>
          </a:graphicData>
        </a:graphic>
      </p:graphicFrame>
    </p:spTree>
    <p:extLst>
      <p:ext uri="{BB962C8B-B14F-4D97-AF65-F5344CB8AC3E}">
        <p14:creationId xmlns:p14="http://schemas.microsoft.com/office/powerpoint/2010/main" xmlns="" val="195003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0DE9EEBD-10FF-4B44-A724-CBE1354AD28E}" type="slidenum">
              <a:rPr lang="en-GB" smtClean="0"/>
              <a:pPr/>
              <a:t>29</a:t>
            </a:fld>
            <a:endParaRPr lang="en-GB" dirty="0"/>
          </a:p>
        </p:txBody>
      </p:sp>
      <p:sp>
        <p:nvSpPr>
          <p:cNvPr id="9220" name="Rectangle 2"/>
          <p:cNvSpPr>
            <a:spLocks noGrp="1" noChangeArrowheads="1"/>
          </p:cNvSpPr>
          <p:nvPr>
            <p:ph type="ctrTitle"/>
          </p:nvPr>
        </p:nvSpPr>
        <p:spPr>
          <a:xfrm>
            <a:off x="755650" y="1857375"/>
            <a:ext cx="7772400" cy="428625"/>
          </a:xfrm>
        </p:spPr>
        <p:txBody>
          <a:bodyPr/>
          <a:lstStyle/>
          <a:p>
            <a:pPr eaLnBrk="1" hangingPunct="1"/>
            <a:r>
              <a:rPr lang="en-US" sz="2000" b="1" u="sng" dirty="0">
                <a:solidFill>
                  <a:schemeClr val="tx1"/>
                </a:solidFill>
                <a:latin typeface="Century Gothic" pitchFamily="34" charset="0"/>
                <a:sym typeface="Century Gothic" pitchFamily="34" charset="0"/>
              </a:rPr>
              <a:t>RECOMMENDATIONS</a:t>
            </a:r>
            <a:endParaRPr lang="en-GB" sz="2000" b="1" u="sng"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251520" y="2465388"/>
            <a:ext cx="8035230" cy="3643312"/>
          </a:xfrm>
        </p:spPr>
        <p:txBody>
          <a:bodyPr/>
          <a:lstStyle/>
          <a:p>
            <a:pPr lvl="0" algn="just">
              <a:buFont typeface="Wingdings" pitchFamily="2" charset="2"/>
              <a:buChar char="q"/>
              <a:defRPr/>
            </a:pPr>
            <a:r>
              <a:rPr lang="en-US" sz="1400" dirty="0">
                <a:latin typeface="Century Gothic" panose="020B0502020202020204" pitchFamily="34" charset="0"/>
              </a:rPr>
              <a:t>All the mining companies covered in this assessment should engage the services of competent, trained and qualified gender transformation experts/specialists to provide advice to company senior management on gender mainstreaming as a strategy to advance gender equality in the workplace. Such trained gender transformation experts/specialists should articulate what gender mainstreaming is, its benefits towards the strategic interests of the company as well as provide advice on best practices, strategies and practical approaches towards integrating gender mainstreaming in company strategic plans.</a:t>
            </a:r>
          </a:p>
          <a:p>
            <a:pPr lvl="0" algn="just">
              <a:buFont typeface="Wingdings" pitchFamily="2" charset="2"/>
              <a:buChar char="q"/>
              <a:defRPr/>
            </a:pPr>
            <a:r>
              <a:rPr lang="en-US" sz="1400" dirty="0">
                <a:latin typeface="Century Gothic" panose="020B0502020202020204" pitchFamily="34" charset="0"/>
              </a:rPr>
              <a:t> </a:t>
            </a:r>
          </a:p>
          <a:p>
            <a:pPr algn="just">
              <a:buFont typeface="Wingdings" pitchFamily="2" charset="2"/>
              <a:buChar char="q"/>
              <a:defRPr/>
            </a:pPr>
            <a:r>
              <a:rPr lang="en-US" sz="1400" dirty="0">
                <a:latin typeface="Century Gothic" panose="020B0502020202020204" pitchFamily="34" charset="0"/>
              </a:rPr>
              <a:t>An effective and sustainable process of introducing gender mainstreaming in the company should be provided with the necessary resources and sufficient time frames to gain buy-in from all the relevant internal stakeholders. This process should be led by, and involve, the direct participation of all the senior managers including relevant Heads of Divisions or Departments who should be equipped with the necessary skills training to manage gender mainstreaming processes to ensure its sustainability in the long term.</a:t>
            </a:r>
            <a:endParaRPr lang="en-ZA" sz="1400" dirty="0">
              <a:latin typeface="Century Gothic" panose="020B0502020202020204" pitchFamily="34" charset="0"/>
            </a:endParaRPr>
          </a:p>
          <a:p>
            <a:pPr lvl="0" algn="just">
              <a:buFont typeface="Wingdings" pitchFamily="2" charset="2"/>
              <a:buChar char="q"/>
              <a:defRPr/>
            </a:pPr>
            <a:endParaRPr lang="en-US" sz="1400" dirty="0">
              <a:latin typeface="Century Gothic" panose="020B0502020202020204" pitchFamily="34" charset="0"/>
            </a:endParaRPr>
          </a:p>
          <a:p>
            <a:pPr lvl="0" algn="just">
              <a:buFont typeface="Wingdings" pitchFamily="2" charset="2"/>
              <a:buChar char="Ø"/>
              <a:defRPr/>
            </a:pPr>
            <a:endParaRPr lang="en-GB" sz="1200" dirty="0">
              <a:latin typeface="Century Gothic" pitchFamily="34" charset="0"/>
            </a:endParaRPr>
          </a:p>
        </p:txBody>
      </p:sp>
    </p:spTree>
    <p:extLst>
      <p:ext uri="{BB962C8B-B14F-4D97-AF65-F5344CB8AC3E}">
        <p14:creationId xmlns:p14="http://schemas.microsoft.com/office/powerpoint/2010/main" xmlns="" val="1158299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3</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ZA" sz="2000" b="1" u="sng" dirty="0">
                <a:solidFill>
                  <a:schemeClr val="tx1"/>
                </a:solidFill>
                <a:latin typeface="Century Gothic" pitchFamily="34" charset="0"/>
                <a:sym typeface="Century Gothic" pitchFamily="34" charset="0"/>
              </a:rPr>
              <a:t>CONTENTS OF PRESENTATION</a:t>
            </a:r>
            <a:endParaRPr lang="en-GB" sz="2000" b="1" u="sng"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611560" y="2357740"/>
            <a:ext cx="7916490" cy="4218753"/>
          </a:xfrm>
        </p:spPr>
        <p:txBody>
          <a:bodyPr/>
          <a:lstStyle/>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r>
              <a:rPr lang="en-US" sz="1400" b="1" dirty="0">
                <a:latin typeface="Calibri" panose="020F0502020204030204" pitchFamily="34" charset="0"/>
                <a:ea typeface="Calibri" panose="020F0502020204030204" pitchFamily="34" charset="0"/>
                <a:cs typeface="Times New Roman" panose="02020603050405020304" pitchFamily="18" charset="0"/>
              </a:rPr>
              <a:t>FINDINGS – ANGLO AMERICAN MINING HOUSE</a:t>
            </a:r>
          </a:p>
          <a:p>
            <a:pPr marL="742950" lvl="1" indent="-285750" algn="just">
              <a:lnSpc>
                <a:spcPct val="115000"/>
              </a:lnSpc>
              <a:spcBef>
                <a:spcPts val="0"/>
              </a:spcBef>
              <a:spcAft>
                <a:spcPts val="1000"/>
              </a:spcAft>
              <a:buFont typeface="Wingdings" panose="05000000000000000000" pitchFamily="2" charset="2"/>
              <a:buChar char="q"/>
            </a:pPr>
            <a:r>
              <a:rPr lang="en-US" sz="1000" dirty="0">
                <a:latin typeface="Calibri" panose="020F0502020204030204" pitchFamily="34" charset="0"/>
                <a:ea typeface="Calibri" panose="020F0502020204030204" pitchFamily="34" charset="0"/>
                <a:cs typeface="Times New Roman" panose="02020603050405020304" pitchFamily="18" charset="0"/>
              </a:rPr>
              <a:t>ANGLO CORPORATE DIVISION</a:t>
            </a:r>
          </a:p>
          <a:p>
            <a:pPr marL="742950" lvl="1" indent="-285750" algn="just">
              <a:lnSpc>
                <a:spcPct val="115000"/>
              </a:lnSpc>
              <a:spcBef>
                <a:spcPts val="0"/>
              </a:spcBef>
              <a:spcAft>
                <a:spcPts val="1000"/>
              </a:spcAft>
              <a:buFont typeface="Wingdings" panose="05000000000000000000" pitchFamily="2" charset="2"/>
              <a:buChar char="q"/>
            </a:pPr>
            <a:r>
              <a:rPr lang="en-US" sz="1000" dirty="0">
                <a:latin typeface="Calibri" panose="020F0502020204030204" pitchFamily="34" charset="0"/>
                <a:ea typeface="Calibri" panose="020F0502020204030204" pitchFamily="34" charset="0"/>
                <a:cs typeface="Times New Roman" panose="02020603050405020304" pitchFamily="18" charset="0"/>
              </a:rPr>
              <a:t>KUMBA IRONE ORE</a:t>
            </a:r>
          </a:p>
          <a:p>
            <a:pPr marL="742950" lvl="1" indent="-285750" algn="just">
              <a:lnSpc>
                <a:spcPct val="115000"/>
              </a:lnSpc>
              <a:spcBef>
                <a:spcPts val="0"/>
              </a:spcBef>
              <a:spcAft>
                <a:spcPts val="1000"/>
              </a:spcAft>
              <a:buFont typeface="Wingdings" panose="05000000000000000000" pitchFamily="2" charset="2"/>
              <a:buChar char="q"/>
            </a:pPr>
            <a:r>
              <a:rPr lang="en-US" sz="1000" dirty="0">
                <a:latin typeface="Calibri" panose="020F0502020204030204" pitchFamily="34" charset="0"/>
                <a:ea typeface="Calibri" panose="020F0502020204030204" pitchFamily="34" charset="0"/>
                <a:cs typeface="Times New Roman" panose="02020603050405020304" pitchFamily="18" charset="0"/>
              </a:rPr>
              <a:t>ANGLO-PLATINUM</a:t>
            </a:r>
          </a:p>
          <a:p>
            <a:pPr marL="742950" lvl="1" indent="-285750" algn="just">
              <a:lnSpc>
                <a:spcPct val="115000"/>
              </a:lnSpc>
              <a:spcBef>
                <a:spcPts val="0"/>
              </a:spcBef>
              <a:spcAft>
                <a:spcPts val="1000"/>
              </a:spcAft>
              <a:buFont typeface="Wingdings" panose="05000000000000000000" pitchFamily="2" charset="2"/>
              <a:buChar char="q"/>
            </a:pPr>
            <a:r>
              <a:rPr lang="en-US" sz="1000" dirty="0">
                <a:latin typeface="Calibri" panose="020F0502020204030204" pitchFamily="34" charset="0"/>
                <a:ea typeface="Calibri" panose="020F0502020204030204" pitchFamily="34" charset="0"/>
                <a:cs typeface="Times New Roman" panose="02020603050405020304" pitchFamily="18" charset="0"/>
              </a:rPr>
              <a:t>ANGLO COAL MINE</a:t>
            </a:r>
          </a:p>
          <a:p>
            <a:pPr marL="285750" indent="-285750" algn="just">
              <a:buFont typeface="Wingdings" panose="05000000000000000000" pitchFamily="2" charset="2"/>
              <a:buChar char="q"/>
            </a:pPr>
            <a:r>
              <a:rPr lang="en-US" sz="1400" b="1" dirty="0">
                <a:latin typeface="Century Gothic" panose="020B0502020202020204" pitchFamily="34" charset="0"/>
                <a:cs typeface="Times New Roman" panose="02020603050405020304" pitchFamily="18" charset="0"/>
              </a:rPr>
              <a:t>RECOMMENDATIONS</a:t>
            </a:r>
          </a:p>
          <a:p>
            <a:pPr marL="285750" indent="-285750" algn="just">
              <a:buFont typeface="Wingdings" panose="05000000000000000000" pitchFamily="2" charset="2"/>
              <a:buChar char="q"/>
            </a:pPr>
            <a:endParaRPr lang="en-US" sz="1400" b="1" dirty="0">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q"/>
            </a:pPr>
            <a:r>
              <a:rPr lang="en-US" sz="1400" b="1" dirty="0">
                <a:latin typeface="Century Gothic" panose="020B0502020202020204" pitchFamily="34" charset="0"/>
                <a:cs typeface="Times New Roman" panose="02020603050405020304" pitchFamily="18" charset="0"/>
              </a:rPr>
              <a:t>POST – PROJECT DEVELOPMENTS</a:t>
            </a:r>
          </a:p>
          <a:p>
            <a:pPr marL="285750" indent="-285750" algn="l">
              <a:buFont typeface="Wingdings" panose="05000000000000000000" pitchFamily="2" charset="2"/>
              <a:buChar char="q"/>
            </a:pPr>
            <a:endParaRPr lang="en-ZA" sz="1400" b="1" dirty="0">
              <a:latin typeface="Century Gothic" panose="020B0502020202020204" pitchFamily="34" charset="0"/>
            </a:endParaRPr>
          </a:p>
          <a:p>
            <a:pPr marL="285750" indent="-285750" algn="l">
              <a:buFont typeface="Wingdings" panose="05000000000000000000" pitchFamily="2" charset="2"/>
              <a:buChar char="q"/>
            </a:pPr>
            <a:endParaRPr lang="en-ZA" sz="1400" b="1" dirty="0">
              <a:latin typeface="Century Gothic" panose="020B0502020202020204" pitchFamily="34" charset="0"/>
            </a:endParaRPr>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Tree>
    <p:extLst>
      <p:ext uri="{BB962C8B-B14F-4D97-AF65-F5344CB8AC3E}">
        <p14:creationId xmlns:p14="http://schemas.microsoft.com/office/powerpoint/2010/main" xmlns="" val="2902869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0DE9EEBD-10FF-4B44-A724-CBE1354AD28E}" type="slidenum">
              <a:rPr lang="en-GB" smtClean="0"/>
              <a:pPr/>
              <a:t>30</a:t>
            </a:fld>
            <a:endParaRPr lang="en-GB" dirty="0"/>
          </a:p>
        </p:txBody>
      </p:sp>
      <p:sp>
        <p:nvSpPr>
          <p:cNvPr id="9220" name="Rectangle 2"/>
          <p:cNvSpPr>
            <a:spLocks noGrp="1" noChangeArrowheads="1"/>
          </p:cNvSpPr>
          <p:nvPr>
            <p:ph type="ctrTitle"/>
          </p:nvPr>
        </p:nvSpPr>
        <p:spPr>
          <a:xfrm>
            <a:off x="755650" y="1857375"/>
            <a:ext cx="7772400" cy="428625"/>
          </a:xfrm>
        </p:spPr>
        <p:txBody>
          <a:bodyPr/>
          <a:lstStyle/>
          <a:p>
            <a:pPr eaLnBrk="1" hangingPunct="1"/>
            <a:r>
              <a:rPr lang="en-US" sz="2000" b="1" u="sng" dirty="0">
                <a:solidFill>
                  <a:schemeClr val="tx1"/>
                </a:solidFill>
                <a:latin typeface="Century Gothic" pitchFamily="34" charset="0"/>
                <a:sym typeface="Century Gothic" pitchFamily="34" charset="0"/>
              </a:rPr>
              <a:t>RECOMMENDATIONS (cont.)</a:t>
            </a:r>
            <a:endParaRPr lang="en-GB" sz="2000" b="1" u="sng"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251520" y="2569341"/>
            <a:ext cx="8435280" cy="3643312"/>
          </a:xfrm>
        </p:spPr>
        <p:txBody>
          <a:bodyPr/>
          <a:lstStyle/>
          <a:p>
            <a:pPr algn="just">
              <a:buFont typeface="Wingdings" pitchFamily="2" charset="2"/>
              <a:buChar char="q"/>
              <a:defRPr/>
            </a:pPr>
            <a:r>
              <a:rPr lang="en-US" sz="1400" dirty="0">
                <a:latin typeface="Century Gothic" panose="020B0502020202020204" pitchFamily="34" charset="0"/>
              </a:rPr>
              <a:t>Company-wide consultative workshops that involves all categories of employees at all levels to introduce them to gender mainstreaming as a constitutional, legislative and strategic imperative should be pursued within the workplace. This process should be led and supported by senior company management, with the involvement of all divisional heads, and facilitated by an independent gender transformation specialist/expert.</a:t>
            </a:r>
          </a:p>
          <a:p>
            <a:pPr algn="just">
              <a:buFont typeface="Wingdings" pitchFamily="2" charset="2"/>
              <a:buChar char="q"/>
              <a:defRPr/>
            </a:pPr>
            <a:endParaRPr lang="en-ZA" sz="1400" dirty="0">
              <a:latin typeface="Century Gothic" panose="020B0502020202020204" pitchFamily="34" charset="0"/>
            </a:endParaRPr>
          </a:p>
          <a:p>
            <a:pPr algn="just">
              <a:buFont typeface="Wingdings" pitchFamily="2" charset="2"/>
              <a:buChar char="q"/>
              <a:defRPr/>
            </a:pPr>
            <a:r>
              <a:rPr lang="en-US" sz="1400" dirty="0">
                <a:latin typeface="Century Gothic" panose="020B0502020202020204" pitchFamily="34" charset="0"/>
              </a:rPr>
              <a:t>The creation of internal consultative corporate process, led by senior management and facilitated by an external gender policy expert, and involving all key internal stakeholders including staff, to draft a gender equality policy document which explains what gender equality is, its legislative and policy basis and the need for the integration of gender mainstreaming to broader corporate strategic objectives. This process should lead to a completed draft policy document on gender mainstreaming to be widely disseminated and understood by all employees across the company.</a:t>
            </a:r>
            <a:endParaRPr lang="en-ZA" sz="1400" dirty="0">
              <a:latin typeface="Century Gothic" panose="020B0502020202020204" pitchFamily="34" charset="0"/>
            </a:endParaRPr>
          </a:p>
          <a:p>
            <a:pPr lvl="0" algn="just">
              <a:buFont typeface="Wingdings" pitchFamily="2" charset="2"/>
              <a:buChar char="q"/>
              <a:defRPr/>
            </a:pPr>
            <a:endParaRPr lang="en-US" sz="1400" dirty="0">
              <a:latin typeface="Century Gothic" panose="020B0502020202020204" pitchFamily="34" charset="0"/>
            </a:endParaRPr>
          </a:p>
          <a:p>
            <a:pPr lvl="0" algn="just">
              <a:buFont typeface="Wingdings" pitchFamily="2" charset="2"/>
              <a:buChar char="Ø"/>
              <a:defRPr/>
            </a:pPr>
            <a:endParaRPr lang="en-GB" sz="1200" dirty="0">
              <a:latin typeface="Century Gothic" pitchFamily="34" charset="0"/>
            </a:endParaRPr>
          </a:p>
        </p:txBody>
      </p:sp>
    </p:spTree>
    <p:extLst>
      <p:ext uri="{BB962C8B-B14F-4D97-AF65-F5344CB8AC3E}">
        <p14:creationId xmlns:p14="http://schemas.microsoft.com/office/powerpoint/2010/main" xmlns="" val="664974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0DE9EEBD-10FF-4B44-A724-CBE1354AD28E}" type="slidenum">
              <a:rPr lang="en-GB" smtClean="0"/>
              <a:pPr/>
              <a:t>31</a:t>
            </a:fld>
            <a:endParaRPr lang="en-GB" dirty="0"/>
          </a:p>
        </p:txBody>
      </p:sp>
      <p:sp>
        <p:nvSpPr>
          <p:cNvPr id="9220" name="Rectangle 2"/>
          <p:cNvSpPr>
            <a:spLocks noGrp="1" noChangeArrowheads="1"/>
          </p:cNvSpPr>
          <p:nvPr>
            <p:ph type="ctrTitle"/>
          </p:nvPr>
        </p:nvSpPr>
        <p:spPr>
          <a:xfrm>
            <a:off x="755650" y="1857375"/>
            <a:ext cx="7772400" cy="428625"/>
          </a:xfrm>
        </p:spPr>
        <p:txBody>
          <a:bodyPr/>
          <a:lstStyle/>
          <a:p>
            <a:pPr eaLnBrk="1" hangingPunct="1"/>
            <a:r>
              <a:rPr lang="en-US" sz="2000" b="1" u="sng" dirty="0">
                <a:solidFill>
                  <a:schemeClr val="tx1"/>
                </a:solidFill>
                <a:latin typeface="Century Gothic" pitchFamily="34" charset="0"/>
                <a:sym typeface="Century Gothic" pitchFamily="34" charset="0"/>
              </a:rPr>
              <a:t>POST PROJECT FOLLOW-UP DEVELOPMENTS</a:t>
            </a:r>
            <a:endParaRPr lang="en-GB" sz="2000" b="1" u="sng"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251520" y="2357741"/>
            <a:ext cx="8435280" cy="3854912"/>
          </a:xfrm>
        </p:spPr>
        <p:txBody>
          <a:bodyPr/>
          <a:lstStyle/>
          <a:p>
            <a:pPr algn="just">
              <a:buFont typeface="Wingdings" pitchFamily="2" charset="2"/>
              <a:buChar char="q"/>
              <a:defRPr/>
            </a:pPr>
            <a:r>
              <a:rPr lang="en-US" sz="1400" dirty="0">
                <a:latin typeface="Century Gothic" panose="020B0502020202020204" pitchFamily="34" charset="0"/>
              </a:rPr>
              <a:t> CGE conducted a policy dialogue with both companies and relevant stakeholders to discuss the findings of the report.</a:t>
            </a:r>
          </a:p>
          <a:p>
            <a:pPr algn="just">
              <a:buFont typeface="Wingdings" pitchFamily="2" charset="2"/>
              <a:buChar char="q"/>
              <a:defRPr/>
            </a:pPr>
            <a:endParaRPr lang="en-US" sz="1400" dirty="0">
              <a:latin typeface="Century Gothic" panose="020B0502020202020204" pitchFamily="34" charset="0"/>
            </a:endParaRPr>
          </a:p>
          <a:p>
            <a:pPr algn="just">
              <a:buFont typeface="Wingdings" pitchFamily="2" charset="2"/>
              <a:buChar char="q"/>
              <a:defRPr/>
            </a:pPr>
            <a:r>
              <a:rPr lang="en-US" sz="1400" dirty="0">
                <a:latin typeface="Century Gothic" panose="020B0502020202020204" pitchFamily="34" charset="0"/>
              </a:rPr>
              <a:t>The legal department will use this research report to conduct its public hearing on progress made in response to the findings.</a:t>
            </a:r>
          </a:p>
          <a:p>
            <a:pPr algn="just">
              <a:buFont typeface="Wingdings" pitchFamily="2" charset="2"/>
              <a:buChar char="q"/>
              <a:defRPr/>
            </a:pPr>
            <a:endParaRPr lang="en-US" sz="1400" dirty="0">
              <a:latin typeface="Century Gothic" panose="020B0502020202020204" pitchFamily="34" charset="0"/>
            </a:endParaRPr>
          </a:p>
          <a:p>
            <a:pPr algn="just">
              <a:buFont typeface="Wingdings" pitchFamily="2" charset="2"/>
              <a:buChar char="q"/>
              <a:defRPr/>
            </a:pPr>
            <a:r>
              <a:rPr lang="en-US" sz="1400" dirty="0">
                <a:latin typeface="Century Gothic" panose="020B0502020202020204" pitchFamily="34" charset="0"/>
              </a:rPr>
              <a:t> CGE was invited to conduct consultative gender mainstreaming workshops involving  seniors employees by ARM and Kumba Iron Ore. </a:t>
            </a:r>
          </a:p>
          <a:p>
            <a:pPr algn="just">
              <a:buFont typeface="Wingdings" pitchFamily="2" charset="2"/>
              <a:buChar char="q"/>
              <a:defRPr/>
            </a:pPr>
            <a:endParaRPr lang="en-US" sz="1400" dirty="0">
              <a:latin typeface="Century Gothic" panose="020B0502020202020204" pitchFamily="34" charset="0"/>
            </a:endParaRPr>
          </a:p>
          <a:p>
            <a:pPr algn="just">
              <a:buFont typeface="Wingdings" pitchFamily="2" charset="2"/>
              <a:buChar char="q"/>
              <a:defRPr/>
            </a:pPr>
            <a:r>
              <a:rPr lang="en-US" sz="1400" dirty="0">
                <a:latin typeface="Century Gothic" panose="020B0502020202020204" pitchFamily="34" charset="0"/>
              </a:rPr>
              <a:t>The research team was involved with both mining companies, while the CGE Public education department attended ARM.</a:t>
            </a:r>
          </a:p>
          <a:p>
            <a:pPr lvl="0" algn="just">
              <a:buFont typeface="Wingdings" pitchFamily="2" charset="2"/>
              <a:buChar char="q"/>
              <a:defRPr/>
            </a:pPr>
            <a:endParaRPr lang="en-US" sz="1400" dirty="0">
              <a:latin typeface="Century Gothic" panose="020B0502020202020204" pitchFamily="34" charset="0"/>
            </a:endParaRPr>
          </a:p>
          <a:p>
            <a:pPr lvl="0" algn="just">
              <a:buFont typeface="Wingdings" pitchFamily="2" charset="2"/>
              <a:buChar char="q"/>
              <a:defRPr/>
            </a:pPr>
            <a:r>
              <a:rPr lang="en-US" sz="1400" dirty="0">
                <a:latin typeface="Century Gothic" panose="020B0502020202020204" pitchFamily="34" charset="0"/>
              </a:rPr>
              <a:t> As a result of CGE report, ARM has recently set up a gender desk in accordance with the National gender policy framework.</a:t>
            </a:r>
          </a:p>
          <a:p>
            <a:pPr lvl="0" algn="just">
              <a:buFont typeface="Wingdings" pitchFamily="2" charset="2"/>
              <a:buChar char="q"/>
              <a:defRPr/>
            </a:pPr>
            <a:endParaRPr lang="en-US" sz="1400" dirty="0">
              <a:latin typeface="Century Gothic" panose="020B0502020202020204" pitchFamily="34" charset="0"/>
            </a:endParaRPr>
          </a:p>
          <a:p>
            <a:pPr lvl="0" algn="just">
              <a:buFont typeface="Wingdings" pitchFamily="2" charset="2"/>
              <a:buChar char="q"/>
              <a:defRPr/>
            </a:pPr>
            <a:r>
              <a:rPr lang="en-US" sz="1400" dirty="0">
                <a:latin typeface="Century Gothic" panose="020B0502020202020204" pitchFamily="34" charset="0"/>
              </a:rPr>
              <a:t>ARM is reviewing some of its policies to make them gender sensitive and has submitted draft policy documents (gender policy, recruitment policy) to CGE for review.</a:t>
            </a:r>
          </a:p>
          <a:p>
            <a:pPr lvl="0" algn="just">
              <a:buFont typeface="Wingdings" pitchFamily="2" charset="2"/>
              <a:buChar char="q"/>
              <a:defRPr/>
            </a:pPr>
            <a:endParaRPr lang="en-US" sz="1400" dirty="0">
              <a:latin typeface="Century Gothic" panose="020B0502020202020204" pitchFamily="34" charset="0"/>
            </a:endParaRPr>
          </a:p>
          <a:p>
            <a:pPr lvl="0" algn="just">
              <a:buFont typeface="Wingdings" pitchFamily="2" charset="2"/>
              <a:buChar char="Ø"/>
              <a:defRPr/>
            </a:pPr>
            <a:endParaRPr lang="en-GB" sz="1000" dirty="0">
              <a:latin typeface="Century Gothic" pitchFamily="34" charset="0"/>
            </a:endParaRPr>
          </a:p>
          <a:p>
            <a:pPr lvl="0" algn="just">
              <a:buFont typeface="Wingdings" pitchFamily="2" charset="2"/>
              <a:buChar char="Ø"/>
              <a:defRPr/>
            </a:pPr>
            <a:endParaRPr lang="en-GB" sz="1200" dirty="0">
              <a:latin typeface="Century Gothic" pitchFamily="34" charset="0"/>
            </a:endParaRPr>
          </a:p>
        </p:txBody>
      </p:sp>
    </p:spTree>
    <p:extLst>
      <p:ext uri="{BB962C8B-B14F-4D97-AF65-F5344CB8AC3E}">
        <p14:creationId xmlns:p14="http://schemas.microsoft.com/office/powerpoint/2010/main" xmlns="" val="2373813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A1F11F3E-911D-450F-B357-380D36AB3477}" type="slidenum">
              <a:rPr lang="en-GB" smtClean="0"/>
              <a:pPr/>
              <a:t>32</a:t>
            </a:fld>
            <a:endParaRPr lang="en-GB" dirty="0"/>
          </a:p>
        </p:txBody>
      </p:sp>
      <p:sp>
        <p:nvSpPr>
          <p:cNvPr id="10243" name="Rectangle 2"/>
          <p:cNvSpPr>
            <a:spLocks noGrp="1" noChangeArrowheads="1"/>
          </p:cNvSpPr>
          <p:nvPr>
            <p:ph type="ctrTitle"/>
          </p:nvPr>
        </p:nvSpPr>
        <p:spPr>
          <a:xfrm>
            <a:off x="755650" y="2060575"/>
            <a:ext cx="7772400" cy="439738"/>
          </a:xfrm>
        </p:spPr>
        <p:txBody>
          <a:bodyPr/>
          <a:lstStyle/>
          <a:p>
            <a:pPr eaLnBrk="1" hangingPunct="1"/>
            <a:r>
              <a:rPr lang="en-GB" sz="2000" b="1" dirty="0">
                <a:solidFill>
                  <a:schemeClr val="tx1"/>
                </a:solidFill>
                <a:latin typeface="Century Gothic" pitchFamily="34" charset="0"/>
                <a:sym typeface="Century Gothic" pitchFamily="34" charset="0"/>
              </a:rPr>
              <a:t>END</a:t>
            </a:r>
          </a:p>
        </p:txBody>
      </p:sp>
      <p:sp>
        <p:nvSpPr>
          <p:cNvPr id="10244" name="Rectangle 3"/>
          <p:cNvSpPr>
            <a:spLocks noGrp="1" noChangeArrowheads="1"/>
          </p:cNvSpPr>
          <p:nvPr>
            <p:ph type="subTitle" idx="1"/>
          </p:nvPr>
        </p:nvSpPr>
        <p:spPr>
          <a:xfrm>
            <a:off x="0" y="2997200"/>
            <a:ext cx="9144000" cy="3103563"/>
          </a:xfrm>
        </p:spPr>
        <p:txBody>
          <a:bodyPr/>
          <a:lstStyle/>
          <a:p>
            <a:pPr eaLnBrk="1" hangingPunct="1">
              <a:lnSpc>
                <a:spcPct val="90000"/>
              </a:lnSpc>
              <a:spcBef>
                <a:spcPct val="0"/>
              </a:spcBef>
            </a:pPr>
            <a:r>
              <a:rPr lang="en-ZA" sz="2000" b="1" dirty="0">
                <a:latin typeface="Century Gothic" pitchFamily="34" charset="0"/>
              </a:rPr>
              <a:t>COMMISSION FOR GENDER EQUALITY</a:t>
            </a:r>
            <a:br>
              <a:rPr lang="en-ZA" sz="2000" b="1" dirty="0">
                <a:latin typeface="Century Gothic" pitchFamily="34" charset="0"/>
              </a:rPr>
            </a:br>
            <a:r>
              <a:rPr lang="en-ZA" sz="2000" b="1" dirty="0">
                <a:latin typeface="Century Gothic" pitchFamily="34" charset="0"/>
              </a:rPr>
              <a:t>(CGE)</a:t>
            </a:r>
            <a:r>
              <a:rPr lang="en-ZA" sz="5400" b="1" dirty="0"/>
              <a:t/>
            </a:r>
            <a:br>
              <a:rPr lang="en-ZA" sz="5400" b="1" dirty="0"/>
            </a:br>
            <a:r>
              <a:rPr lang="en-ZA" sz="2000" b="1" dirty="0">
                <a:latin typeface="Century Gothic" pitchFamily="34" charset="0"/>
                <a:hlinkClick r:id="rId3"/>
              </a:rPr>
              <a:t>www.cge.org.za</a:t>
            </a:r>
            <a:r>
              <a:rPr lang="en-ZA" sz="2000" b="1" dirty="0">
                <a:latin typeface="Century Gothic" pitchFamily="34" charset="0"/>
              </a:rPr>
              <a:t/>
            </a:r>
            <a:br>
              <a:rPr lang="en-ZA" sz="2000" b="1" dirty="0">
                <a:latin typeface="Century Gothic" pitchFamily="34" charset="0"/>
              </a:rPr>
            </a:br>
            <a:r>
              <a:rPr lang="en-ZA" sz="2000" b="1" dirty="0">
                <a:latin typeface="Century Gothic" pitchFamily="34" charset="0"/>
              </a:rPr>
              <a:t>Tel: 011 403 7182 </a:t>
            </a:r>
            <a:br>
              <a:rPr lang="en-ZA" sz="2000" b="1" dirty="0">
                <a:latin typeface="Century Gothic" pitchFamily="34" charset="0"/>
              </a:rPr>
            </a:br>
            <a:r>
              <a:rPr lang="en-ZA" sz="2000" b="1" dirty="0">
                <a:latin typeface="Century Gothic" pitchFamily="34" charset="0"/>
              </a:rPr>
              <a:t/>
            </a:r>
            <a:br>
              <a:rPr lang="en-ZA" sz="2000" b="1" dirty="0">
                <a:latin typeface="Century Gothic" pitchFamily="34" charset="0"/>
              </a:rPr>
            </a:br>
            <a:r>
              <a:rPr lang="en-ZA" sz="2000" b="1" dirty="0">
                <a:latin typeface="Century Gothic" pitchFamily="34" charset="0"/>
              </a:rPr>
              <a:t>Toll Free: 0800 007  709 (Report Gender Discrimination)</a:t>
            </a:r>
            <a:endParaRPr lang="en-US" sz="2000" dirty="0">
              <a:solidFill>
                <a:srgbClr val="002060"/>
              </a:solidFill>
              <a:latin typeface="Century Gothic" pitchFamily="34" charset="0"/>
            </a:endParaRPr>
          </a:p>
        </p:txBody>
      </p:sp>
      <p:pic>
        <p:nvPicPr>
          <p:cNvPr id="10245" name="Picture 4" descr="Banner6"/>
          <p:cNvPicPr>
            <a:picLocks noChangeAspect="1" noChangeArrowheads="1"/>
          </p:cNvPicPr>
          <p:nvPr/>
        </p:nvPicPr>
        <p:blipFill>
          <a:blip r:embed="rId4" cstate="print"/>
          <a:srcRect t="9167" b="8321"/>
          <a:stretch>
            <a:fillRect/>
          </a:stretch>
        </p:blipFill>
        <p:spPr bwMode="auto">
          <a:xfrm>
            <a:off x="0" y="0"/>
            <a:ext cx="9144000" cy="1700213"/>
          </a:xfrm>
          <a:prstGeom prst="rect">
            <a:avLst/>
          </a:prstGeom>
          <a:noFill/>
          <a:ln w="9525">
            <a:noFill/>
            <a:miter lim="800000"/>
            <a:headEnd/>
            <a:tailEnd/>
          </a:ln>
        </p:spPr>
      </p:pic>
      <p:grpSp>
        <p:nvGrpSpPr>
          <p:cNvPr id="10246" name="Group 8"/>
          <p:cNvGrpSpPr>
            <a:grpSpLocks/>
          </p:cNvGrpSpPr>
          <p:nvPr/>
        </p:nvGrpSpPr>
        <p:grpSpPr bwMode="auto">
          <a:xfrm>
            <a:off x="0" y="0"/>
            <a:ext cx="9144000" cy="6856413"/>
            <a:chOff x="0" y="1"/>
            <a:chExt cx="9144000" cy="6856204"/>
          </a:xfrm>
        </p:grpSpPr>
        <p:pic>
          <p:nvPicPr>
            <p:cNvPr id="10247" name="Picture 5" descr="CGE Banner1"/>
            <p:cNvPicPr>
              <a:picLocks noChangeAspect="1" noChangeArrowheads="1"/>
            </p:cNvPicPr>
            <p:nvPr/>
          </p:nvPicPr>
          <p:blipFill>
            <a:blip r:embed="rId5" cstate="print"/>
            <a:srcRect/>
            <a:stretch>
              <a:fillRect/>
            </a:stretch>
          </p:blipFill>
          <p:spPr bwMode="auto">
            <a:xfrm>
              <a:off x="0" y="1"/>
              <a:ext cx="9144000" cy="1928802"/>
            </a:xfrm>
            <a:prstGeom prst="rect">
              <a:avLst/>
            </a:prstGeom>
            <a:noFill/>
            <a:ln w="9525">
              <a:noFill/>
              <a:miter lim="800000"/>
              <a:headEnd/>
              <a:tailEnd/>
            </a:ln>
          </p:spPr>
        </p:pic>
        <p:pic>
          <p:nvPicPr>
            <p:cNvPr id="10248" name="Picture 6"/>
            <p:cNvPicPr>
              <a:picLocks noChangeAspect="1" noChangeArrowheads="1"/>
            </p:cNvPicPr>
            <p:nvPr/>
          </p:nvPicPr>
          <p:blipFill>
            <a:blip r:embed="rId6" cstate="print"/>
            <a:srcRect/>
            <a:stretch>
              <a:fillRect/>
            </a:stretch>
          </p:blipFill>
          <p:spPr bwMode="auto">
            <a:xfrm flipV="1">
              <a:off x="0" y="6702425"/>
              <a:ext cx="9144000" cy="153780"/>
            </a:xfrm>
            <a:prstGeom prst="rect">
              <a:avLst/>
            </a:prstGeom>
            <a:noFill/>
            <a:ln w="9525">
              <a:noFill/>
              <a:miter lim="800000"/>
              <a:headEnd/>
              <a:tailEnd/>
            </a:ln>
          </p:spPr>
        </p:pic>
      </p:grpSp>
    </p:spTree>
    <p:extLst>
      <p:ext uri="{BB962C8B-B14F-4D97-AF65-F5344CB8AC3E}">
        <p14:creationId xmlns:p14="http://schemas.microsoft.com/office/powerpoint/2010/main" xmlns="" val="41761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4</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ZA" sz="2000" b="1" u="sng" dirty="0">
                <a:solidFill>
                  <a:schemeClr val="tx1"/>
                </a:solidFill>
                <a:latin typeface="Century Gothic" pitchFamily="34" charset="0"/>
                <a:sym typeface="Century Gothic" pitchFamily="34" charset="0"/>
              </a:rPr>
              <a:t>INTRODUCTION</a:t>
            </a:r>
            <a:endParaRPr lang="en-GB" sz="2000" b="1" u="sng"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611560" y="2357741"/>
            <a:ext cx="7916490" cy="3714750"/>
          </a:xfrm>
        </p:spPr>
        <p:txBody>
          <a:bodyPr/>
          <a:lstStyle/>
          <a:p>
            <a:pPr marL="285750" indent="-285750" algn="just">
              <a:buFont typeface="Wingdings" panose="05000000000000000000" pitchFamily="2" charset="2"/>
              <a:buChar char="q"/>
            </a:pPr>
            <a:r>
              <a:rPr lang="en-US" sz="1600" dirty="0">
                <a:latin typeface="Century Gothic" panose="020B0502020202020204" pitchFamily="34" charset="0"/>
              </a:rPr>
              <a:t>The purpose of this presentation is to provide overview of findings and recommendations of the CGE (Gender Barometer) assessment of FY 2015/16</a:t>
            </a:r>
            <a:r>
              <a:rPr lang="en-ZA" sz="1600" dirty="0">
                <a:latin typeface="Century Gothic" panose="020B0502020202020204" pitchFamily="34" charset="0"/>
              </a:rPr>
              <a:t>.</a:t>
            </a:r>
          </a:p>
          <a:p>
            <a:pPr marL="285750" indent="-285750" algn="just">
              <a:buFont typeface="Wingdings" panose="05000000000000000000" pitchFamily="2" charset="2"/>
              <a:buChar char="q"/>
            </a:pPr>
            <a:r>
              <a:rPr lang="en-US" sz="1600" dirty="0">
                <a:latin typeface="Century Gothic" panose="020B0502020202020204" pitchFamily="34" charset="0"/>
                <a:ea typeface="Calibri" panose="020F0502020204030204" pitchFamily="34" charset="0"/>
                <a:cs typeface="Times New Roman" panose="02020603050405020304" pitchFamily="18" charset="0"/>
              </a:rPr>
              <a:t>The assessment was conducted on ANGLO-AMERICAN MINING HOUSE &amp; three subsidiaries; and also on the AFRICAN RAIMBOW MINERALS GROUP &amp; three subsidiaries</a:t>
            </a:r>
          </a:p>
          <a:p>
            <a:pPr marL="285750" indent="-285750" algn="just">
              <a:lnSpc>
                <a:spcPct val="115000"/>
              </a:lnSpc>
              <a:spcBef>
                <a:spcPts val="0"/>
              </a:spcBef>
              <a:spcAft>
                <a:spcPts val="1000"/>
              </a:spcAft>
              <a:buFont typeface="Wingdings" panose="05000000000000000000" pitchFamily="2" charset="2"/>
              <a:buChar char="q"/>
            </a:pPr>
            <a:r>
              <a:rPr lang="en-US" sz="1600" dirty="0">
                <a:latin typeface="Century Gothic" panose="020B0502020202020204" pitchFamily="34" charset="0"/>
                <a:ea typeface="Calibri" panose="020F0502020204030204" pitchFamily="34" charset="0"/>
                <a:cs typeface="Times New Roman" panose="02020603050405020304" pitchFamily="18" charset="0"/>
              </a:rPr>
              <a:t>Part of CGE Annual Assessments started in 2010 to assess progress in gender mainstreaming and gender transformation by public and private sector entities. </a:t>
            </a:r>
          </a:p>
          <a:p>
            <a:pPr marL="285750" indent="-285750" algn="just">
              <a:lnSpc>
                <a:spcPct val="115000"/>
              </a:lnSpc>
              <a:spcBef>
                <a:spcPts val="0"/>
              </a:spcBef>
              <a:spcAft>
                <a:spcPts val="1000"/>
              </a:spcAft>
              <a:buFont typeface="Wingdings" panose="05000000000000000000" pitchFamily="2" charset="2"/>
              <a:buChar char="q"/>
            </a:pPr>
            <a:r>
              <a:rPr lang="en-ZA" sz="1600" dirty="0">
                <a:latin typeface="Century Gothic" panose="020B0502020202020204" pitchFamily="34" charset="0"/>
              </a:rPr>
              <a:t>The UN Economic and Social Council’s Agreed Conclusion 1997/2 defined gender mainstreaming as the process of assessing the implications for men and women in any planned action including legislations, policies and programmes at all levels of the economy including the extractive sector.</a:t>
            </a:r>
          </a:p>
          <a:p>
            <a:pPr marL="285750" indent="-285750" algn="just">
              <a:lnSpc>
                <a:spcPct val="115000"/>
              </a:lnSpc>
              <a:spcBef>
                <a:spcPts val="0"/>
              </a:spcBef>
              <a:spcAft>
                <a:spcPts val="1000"/>
              </a:spcAft>
              <a:buFont typeface="Wingdings" panose="05000000000000000000" pitchFamily="2" charset="2"/>
              <a:buChar char="q"/>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1400" dirty="0">
              <a:latin typeface="Century Gothic" panose="020B0502020202020204" pitchFamily="34" charset="0"/>
              <a:cs typeface="Times New Roman" panose="02020603050405020304" pitchFamily="18"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Tree>
    <p:extLst>
      <p:ext uri="{BB962C8B-B14F-4D97-AF65-F5344CB8AC3E}">
        <p14:creationId xmlns:p14="http://schemas.microsoft.com/office/powerpoint/2010/main" xmlns="" val="395347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5</a:t>
            </a:fld>
            <a:endParaRPr lang="en-GB" dirty="0"/>
          </a:p>
        </p:txBody>
      </p:sp>
      <p:sp>
        <p:nvSpPr>
          <p:cNvPr id="6148" name="Rectangle 2"/>
          <p:cNvSpPr>
            <a:spLocks noGrp="1" noChangeArrowheads="1"/>
          </p:cNvSpPr>
          <p:nvPr>
            <p:ph type="ctrTitle"/>
          </p:nvPr>
        </p:nvSpPr>
        <p:spPr>
          <a:xfrm>
            <a:off x="211950" y="2406725"/>
            <a:ext cx="7772400" cy="428625"/>
          </a:xfrm>
        </p:spPr>
        <p:txBody>
          <a:bodyPr/>
          <a:lstStyle/>
          <a:p>
            <a:pPr eaLnBrk="1" hangingPunct="1"/>
            <a:r>
              <a:rPr lang="en-ZA" sz="1800" b="1" dirty="0">
                <a:latin typeface="Century Gothic" panose="020B0502020202020204" pitchFamily="34" charset="0"/>
              </a:rPr>
              <a:t/>
            </a:r>
            <a:br>
              <a:rPr lang="en-ZA" sz="1800" b="1" dirty="0">
                <a:latin typeface="Century Gothic" panose="020B0502020202020204" pitchFamily="34" charset="0"/>
              </a:rPr>
            </a:br>
            <a:r>
              <a:rPr lang="en-ZA" sz="1800" b="1" dirty="0">
                <a:latin typeface="Century Gothic" panose="020B0502020202020204" pitchFamily="34" charset="0"/>
              </a:rPr>
              <a:t>Key Legislative, Policy &amp; Other Relevant Frameworks: </a:t>
            </a:r>
            <a:r>
              <a:rPr lang="en-ZA" sz="1800" dirty="0">
                <a:latin typeface="Century Gothic" panose="020B0502020202020204" pitchFamily="34" charset="0"/>
              </a:rPr>
              <a:t/>
            </a:r>
            <a:br>
              <a:rPr lang="en-ZA" sz="1800" dirty="0">
                <a:latin typeface="Century Gothic" panose="020B0502020202020204" pitchFamily="34" charset="0"/>
              </a:rPr>
            </a:br>
            <a:endParaRPr lang="en-GB" sz="2400" b="1"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395536" y="2764372"/>
            <a:ext cx="7588814" cy="3714750"/>
          </a:xfrm>
        </p:spPr>
        <p:txBody>
          <a:bodyPr/>
          <a:lstStyle/>
          <a:p>
            <a:pPr marL="285750" indent="-285750" algn="just">
              <a:lnSpc>
                <a:spcPct val="115000"/>
              </a:lnSpc>
              <a:spcBef>
                <a:spcPts val="0"/>
              </a:spcBef>
              <a:spcAft>
                <a:spcPts val="1000"/>
              </a:spcAft>
              <a:buFont typeface="Wingdings" panose="05000000000000000000" pitchFamily="2" charset="2"/>
              <a:buChar char="q"/>
            </a:pPr>
            <a:r>
              <a:rPr lang="en-US" sz="1600" dirty="0">
                <a:latin typeface="Century Gothic" panose="020B0502020202020204" pitchFamily="34" charset="0"/>
                <a:ea typeface="Calibri" panose="020F0502020204030204" pitchFamily="34" charset="0"/>
                <a:cs typeface="Times New Roman" panose="02020603050405020304" pitchFamily="18" charset="0"/>
              </a:rPr>
              <a:t>The work of the CGE is carried out in line with a number of legislative, policy and other frameworks aimed at promoting gender equality and transformation:</a:t>
            </a:r>
          </a:p>
          <a:p>
            <a:pPr lvl="0" algn="just">
              <a:buFont typeface="Wingdings" pitchFamily="2" charset="2"/>
              <a:buChar char="q"/>
            </a:pPr>
            <a:r>
              <a:rPr lang="en-GB" sz="1400" dirty="0">
                <a:latin typeface="Century Gothic" pitchFamily="34" charset="0"/>
              </a:rPr>
              <a:t> </a:t>
            </a:r>
            <a:r>
              <a:rPr lang="en-GB" sz="1400" i="1" dirty="0">
                <a:latin typeface="Century Gothic" pitchFamily="34" charset="0"/>
              </a:rPr>
              <a:t>The Convention on the Elimination of All forms of Discrimination Against Women</a:t>
            </a:r>
            <a:r>
              <a:rPr lang="en-GB" sz="1400" dirty="0">
                <a:latin typeface="Century Gothic" pitchFamily="34" charset="0"/>
              </a:rPr>
              <a:t> (CEDAW): among others it promotes equity in the workplace.</a:t>
            </a:r>
            <a:endParaRPr lang="en-US" sz="1400" dirty="0">
              <a:latin typeface="Century Gothic" pitchFamily="34" charset="0"/>
            </a:endParaRPr>
          </a:p>
          <a:p>
            <a:pPr lvl="0" algn="just">
              <a:buFont typeface="Wingdings" pitchFamily="2" charset="2"/>
              <a:buChar char="q"/>
            </a:pPr>
            <a:endParaRPr lang="en-GB" sz="1400" dirty="0">
              <a:latin typeface="Century Gothic" pitchFamily="34" charset="0"/>
            </a:endParaRPr>
          </a:p>
          <a:p>
            <a:pPr algn="just">
              <a:buFont typeface="Wingdings" pitchFamily="2" charset="2"/>
              <a:buChar char="q"/>
            </a:pPr>
            <a:r>
              <a:rPr lang="en-GB" sz="1400" dirty="0">
                <a:latin typeface="Century Gothic" pitchFamily="34" charset="0"/>
              </a:rPr>
              <a:t> The Beijing Platform for Action (BPA): requires all state parties to make available the necessary financial and budgetary resources for gender mainstreaming.</a:t>
            </a:r>
            <a:endParaRPr lang="en-US" sz="1400" dirty="0">
              <a:latin typeface="Century Gothic" pitchFamily="34" charset="0"/>
            </a:endParaRPr>
          </a:p>
          <a:p>
            <a:pPr lvl="0" algn="just">
              <a:buFont typeface="Wingdings" pitchFamily="2" charset="2"/>
              <a:buChar char="q"/>
            </a:pPr>
            <a:endParaRPr lang="en-GB" sz="1400" dirty="0">
              <a:latin typeface="Century Gothic" pitchFamily="34" charset="0"/>
            </a:endParaRPr>
          </a:p>
          <a:p>
            <a:pPr lvl="0" algn="just">
              <a:buFont typeface="Wingdings" pitchFamily="2" charset="2"/>
              <a:buChar char="q"/>
            </a:pPr>
            <a:r>
              <a:rPr lang="en-GB" sz="1400" i="1" dirty="0">
                <a:latin typeface="Century Gothic" pitchFamily="34" charset="0"/>
              </a:rPr>
              <a:t>The Commission on the Status of Women (CSW)</a:t>
            </a:r>
            <a:r>
              <a:rPr lang="en-GB" sz="1400" dirty="0">
                <a:latin typeface="Century Gothic" pitchFamily="34" charset="0"/>
              </a:rPr>
              <a:t>: advocates for equal representation in decision-making.</a:t>
            </a:r>
          </a:p>
          <a:p>
            <a:pPr algn="just">
              <a:buFont typeface="Wingdings" pitchFamily="2" charset="2"/>
              <a:buChar char="q"/>
            </a:pPr>
            <a:endParaRPr lang="en-GB" sz="1400" dirty="0">
              <a:latin typeface="Century Gothic" pitchFamily="34" charset="0"/>
            </a:endParaRPr>
          </a:p>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entury Gothic" panose="020B050202020202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endParaRPr lang="en-ZA" sz="14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
        <p:nvSpPr>
          <p:cNvPr id="2" name="Rectangle 1"/>
          <p:cNvSpPr/>
          <p:nvPr/>
        </p:nvSpPr>
        <p:spPr>
          <a:xfrm>
            <a:off x="2365306" y="1856856"/>
            <a:ext cx="3704860" cy="400110"/>
          </a:xfrm>
          <a:prstGeom prst="rect">
            <a:avLst/>
          </a:prstGeom>
        </p:spPr>
        <p:txBody>
          <a:bodyPr wrap="none">
            <a:spAutoFit/>
          </a:bodyPr>
          <a:lstStyle/>
          <a:p>
            <a:r>
              <a:rPr lang="en-ZA" sz="2000" b="1" u="sng" dirty="0">
                <a:latin typeface="Century Gothic" pitchFamily="34" charset="0"/>
                <a:sym typeface="Century Gothic" pitchFamily="34" charset="0"/>
              </a:rPr>
              <a:t>BACKGROUND OF THE STUDY</a:t>
            </a:r>
            <a:endParaRPr lang="en-US" sz="2000" u="sng" dirty="0"/>
          </a:p>
        </p:txBody>
      </p:sp>
    </p:spTree>
    <p:extLst>
      <p:ext uri="{BB962C8B-B14F-4D97-AF65-F5344CB8AC3E}">
        <p14:creationId xmlns:p14="http://schemas.microsoft.com/office/powerpoint/2010/main" xmlns="" val="360045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6</a:t>
            </a:fld>
            <a:endParaRPr lang="en-GB" dirty="0"/>
          </a:p>
        </p:txBody>
      </p:sp>
      <p:sp>
        <p:nvSpPr>
          <p:cNvPr id="7172" name="Rectangle 2"/>
          <p:cNvSpPr>
            <a:spLocks noGrp="1" noChangeArrowheads="1"/>
          </p:cNvSpPr>
          <p:nvPr>
            <p:ph type="ctrTitle"/>
          </p:nvPr>
        </p:nvSpPr>
        <p:spPr>
          <a:xfrm>
            <a:off x="323528" y="2313882"/>
            <a:ext cx="7772400" cy="357187"/>
          </a:xfrm>
        </p:spPr>
        <p:txBody>
          <a:bodyPr/>
          <a:lstStyle/>
          <a:p>
            <a:pPr eaLnBrk="1" hangingPunct="1"/>
            <a:r>
              <a:rPr lang="en-GB" sz="2000" b="1" dirty="0">
                <a:solidFill>
                  <a:schemeClr val="tx1"/>
                </a:solidFill>
                <a:latin typeface="Century Gothic" pitchFamily="34" charset="0"/>
                <a:sym typeface="Century Gothic" pitchFamily="34" charset="0"/>
              </a:rPr>
              <a:t>Key Legislative, Policy &amp; Other Relevant Frameworks</a:t>
            </a:r>
          </a:p>
        </p:txBody>
      </p:sp>
      <p:sp>
        <p:nvSpPr>
          <p:cNvPr id="7173" name="Rectangle 3"/>
          <p:cNvSpPr>
            <a:spLocks noGrp="1" noChangeArrowheads="1"/>
          </p:cNvSpPr>
          <p:nvPr>
            <p:ph type="subTitle" idx="1"/>
          </p:nvPr>
        </p:nvSpPr>
        <p:spPr>
          <a:xfrm>
            <a:off x="323528" y="2774678"/>
            <a:ext cx="8136904" cy="3643312"/>
          </a:xfrm>
        </p:spPr>
        <p:txBody>
          <a:bodyPr/>
          <a:lstStyle/>
          <a:p>
            <a:pPr lvl="0" algn="just">
              <a:buFont typeface="Wingdings" pitchFamily="2" charset="2"/>
              <a:buChar char="q"/>
            </a:pPr>
            <a:r>
              <a:rPr lang="en-GB" sz="1600" i="1" dirty="0">
                <a:latin typeface="Century Gothic" pitchFamily="34" charset="0"/>
              </a:rPr>
              <a:t>National Policy Framework for Women’s Empowerment and Gender Equality</a:t>
            </a:r>
            <a:r>
              <a:rPr lang="en-GB" sz="1600" dirty="0">
                <a:latin typeface="Century Gothic" pitchFamily="34" charset="0"/>
              </a:rPr>
              <a:t> (often called the National Gender Policy Framework (NGPF): informs gender mainstreaming and related processes in general.</a:t>
            </a:r>
          </a:p>
          <a:p>
            <a:pPr lvl="0" algn="just"/>
            <a:endParaRPr lang="en-GB" sz="1600" dirty="0">
              <a:latin typeface="Century Gothic" pitchFamily="34" charset="0"/>
            </a:endParaRPr>
          </a:p>
          <a:p>
            <a:pPr marL="285750" indent="-285750" algn="just">
              <a:buFont typeface="Wingdings" panose="05000000000000000000" pitchFamily="2" charset="2"/>
              <a:buChar char="q"/>
            </a:pPr>
            <a:r>
              <a:rPr lang="en-GB" sz="1400" dirty="0">
                <a:latin typeface="Century Gothic" pitchFamily="34" charset="0"/>
              </a:rPr>
              <a:t>The Employment Equity Act No. 55 of 1998 (EEA): prohibits discrimination against designated groups.</a:t>
            </a:r>
            <a:endParaRPr lang="en-US" sz="1400" dirty="0">
              <a:latin typeface="Century Gothic" pitchFamily="34" charset="0"/>
            </a:endParaRPr>
          </a:p>
          <a:p>
            <a:pPr lvl="0" algn="just"/>
            <a:endParaRPr lang="en-US" sz="1400" dirty="0"/>
          </a:p>
          <a:p>
            <a:pPr algn="just">
              <a:buFont typeface="Wingdings" pitchFamily="2" charset="2"/>
              <a:buChar char="q"/>
            </a:pPr>
            <a:r>
              <a:rPr lang="en-ZA" sz="1400" dirty="0">
                <a:latin typeface="Century Gothic" pitchFamily="34" charset="0"/>
              </a:rPr>
              <a:t>Targets set by the Mining Charter: 10% entire staff to be women by 2009. The Charter also calls for the expansion of</a:t>
            </a:r>
            <a:r>
              <a:rPr lang="en-US" sz="1400" dirty="0">
                <a:latin typeface="Century Gothic" panose="020B0502020202020204" pitchFamily="34" charset="0"/>
              </a:rPr>
              <a:t> opportunities for historically disadvantaged individuals including women</a:t>
            </a:r>
            <a:endParaRPr lang="en-GB" sz="1400" dirty="0">
              <a:latin typeface="Century Gothic" pitchFamily="34" charset="0"/>
            </a:endParaRPr>
          </a:p>
          <a:p>
            <a:pPr algn="just">
              <a:buFont typeface="Wingdings" pitchFamily="2" charset="2"/>
              <a:buChar char="q"/>
            </a:pPr>
            <a:endParaRPr lang="en-ZA" sz="1400" dirty="0">
              <a:latin typeface="Century Gothic" pitchFamily="34" charset="0"/>
            </a:endParaRPr>
          </a:p>
          <a:p>
            <a:pPr algn="just">
              <a:buFont typeface="Wingdings" pitchFamily="2" charset="2"/>
              <a:buChar char="q"/>
            </a:pPr>
            <a:r>
              <a:rPr lang="en-ZA" sz="1400" dirty="0">
                <a:latin typeface="Century Gothic" pitchFamily="34" charset="0"/>
              </a:rPr>
              <a:t> </a:t>
            </a:r>
            <a:r>
              <a:rPr lang="en-ZA" sz="1200" dirty="0">
                <a:latin typeface="Century Gothic" pitchFamily="34" charset="0"/>
              </a:rPr>
              <a:t> Other important pieces of domestic legislation included to be observed:</a:t>
            </a:r>
          </a:p>
          <a:p>
            <a:pPr marL="285750" indent="-285750" algn="just">
              <a:buFont typeface="Wingdings" panose="05000000000000000000" pitchFamily="2" charset="2"/>
              <a:buChar char="Ø"/>
            </a:pPr>
            <a:endParaRPr lang="en-ZA" sz="1400" dirty="0">
              <a:latin typeface="Century Gothic" pitchFamily="34" charset="0"/>
            </a:endParaRPr>
          </a:p>
          <a:p>
            <a:pPr marL="285750" indent="-285750" algn="just">
              <a:buFont typeface="Wingdings" panose="05000000000000000000" pitchFamily="2" charset="2"/>
              <a:buChar char="Ø"/>
            </a:pPr>
            <a:r>
              <a:rPr lang="en-ZA" sz="1400" dirty="0">
                <a:latin typeface="Century Gothic" pitchFamily="34" charset="0"/>
              </a:rPr>
              <a:t>Labour Relations Act 66 of 1995</a:t>
            </a:r>
          </a:p>
          <a:p>
            <a:pPr marL="285750" indent="-285750" algn="just">
              <a:buFont typeface="Wingdings" panose="05000000000000000000" pitchFamily="2" charset="2"/>
              <a:buChar char="Ø"/>
            </a:pPr>
            <a:r>
              <a:rPr lang="en-GB" sz="1400" dirty="0">
                <a:latin typeface="Century Gothic" panose="020B0502020202020204" pitchFamily="34" charset="0"/>
              </a:rPr>
              <a:t>Basic Conditions of Employment Act 75 of 1997</a:t>
            </a:r>
          </a:p>
          <a:p>
            <a:pPr algn="just"/>
            <a:endParaRPr lang="en-ZA" sz="1400" dirty="0">
              <a:latin typeface="Century Gothic" pitchFamily="34" charset="0"/>
            </a:endParaRPr>
          </a:p>
          <a:p>
            <a:r>
              <a:rPr lang="en-ZA" sz="1800" dirty="0"/>
              <a:t> </a:t>
            </a:r>
          </a:p>
          <a:p>
            <a:pPr algn="just" eaLnBrk="1" hangingPunct="1"/>
            <a:endParaRPr lang="en-GB" sz="1800" dirty="0">
              <a:latin typeface="Century Gothic" pitchFamily="34" charset="0"/>
            </a:endParaRPr>
          </a:p>
        </p:txBody>
      </p:sp>
      <p:sp>
        <p:nvSpPr>
          <p:cNvPr id="3" name="Rectangle 2"/>
          <p:cNvSpPr/>
          <p:nvPr/>
        </p:nvSpPr>
        <p:spPr>
          <a:xfrm>
            <a:off x="2365306" y="1845219"/>
            <a:ext cx="4602542" cy="400110"/>
          </a:xfrm>
          <a:prstGeom prst="rect">
            <a:avLst/>
          </a:prstGeom>
        </p:spPr>
        <p:txBody>
          <a:bodyPr wrap="none">
            <a:spAutoFit/>
          </a:bodyPr>
          <a:lstStyle/>
          <a:p>
            <a:r>
              <a:rPr lang="en-ZA" sz="2000" b="1" u="sng" dirty="0">
                <a:latin typeface="Century Gothic" pitchFamily="34" charset="0"/>
                <a:sym typeface="Century Gothic" pitchFamily="34" charset="0"/>
              </a:rPr>
              <a:t>BACKGROUND OF THE STUDY (cont.)</a:t>
            </a:r>
            <a:endParaRPr lang="en-US" sz="2000" u="sng" dirty="0"/>
          </a:p>
        </p:txBody>
      </p:sp>
    </p:spTree>
    <p:extLst>
      <p:ext uri="{BB962C8B-B14F-4D97-AF65-F5344CB8AC3E}">
        <p14:creationId xmlns:p14="http://schemas.microsoft.com/office/powerpoint/2010/main" xmlns="" val="383174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7</a:t>
            </a:fld>
            <a:endParaRPr lang="en-GB" dirty="0"/>
          </a:p>
        </p:txBody>
      </p:sp>
      <p:sp>
        <p:nvSpPr>
          <p:cNvPr id="6148" name="Rectangle 2"/>
          <p:cNvSpPr>
            <a:spLocks noGrp="1" noChangeArrowheads="1"/>
          </p:cNvSpPr>
          <p:nvPr>
            <p:ph type="ctrTitle"/>
          </p:nvPr>
        </p:nvSpPr>
        <p:spPr>
          <a:xfrm>
            <a:off x="685800" y="2339975"/>
            <a:ext cx="7772400" cy="428625"/>
          </a:xfrm>
        </p:spPr>
        <p:txBody>
          <a:bodyPr/>
          <a:lstStyle/>
          <a:p>
            <a:pPr eaLnBrk="1" hangingPunct="1"/>
            <a:r>
              <a:rPr lang="en-ZA" sz="2000" b="1" dirty="0">
                <a:latin typeface="Century Gothic" panose="020B0502020202020204" pitchFamily="34" charset="0"/>
              </a:rPr>
              <a:t/>
            </a:r>
            <a:br>
              <a:rPr lang="en-ZA" sz="2000" b="1" dirty="0">
                <a:latin typeface="Century Gothic" panose="020B0502020202020204" pitchFamily="34" charset="0"/>
              </a:rPr>
            </a:br>
            <a:r>
              <a:rPr lang="en-ZA" sz="2000" b="1" dirty="0">
                <a:latin typeface="Century Gothic" panose="020B0502020202020204" pitchFamily="34" charset="0"/>
              </a:rPr>
              <a:t>Key Legislative, Policy &amp; Other Relevant Frameworks</a:t>
            </a:r>
            <a:r>
              <a:rPr lang="en-ZA" sz="1800" dirty="0">
                <a:latin typeface="Century Gothic" panose="020B0502020202020204" pitchFamily="34" charset="0"/>
              </a:rPr>
              <a:t/>
            </a:r>
            <a:br>
              <a:rPr lang="en-ZA" sz="1800" dirty="0">
                <a:latin typeface="Century Gothic" panose="020B0502020202020204" pitchFamily="34" charset="0"/>
              </a:rPr>
            </a:br>
            <a:endParaRPr lang="en-GB" sz="2400" b="1"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395536" y="2768600"/>
            <a:ext cx="7563072" cy="3714750"/>
          </a:xfrm>
        </p:spPr>
        <p:txBody>
          <a:bodyPr/>
          <a:lstStyle/>
          <a:p>
            <a:pPr marL="285750" lvl="0" indent="-285750" algn="just">
              <a:buFont typeface="Wingdings" panose="05000000000000000000" pitchFamily="2" charset="2"/>
              <a:buChar char="Ø"/>
            </a:pPr>
            <a:r>
              <a:rPr lang="en-GB" sz="1600" dirty="0">
                <a:latin typeface="Century Gothic" panose="020B0502020202020204" pitchFamily="34" charset="0"/>
              </a:rPr>
              <a:t>Skills Development Act 97 of 1998</a:t>
            </a:r>
            <a:endParaRPr lang="en-ZA" sz="1600" dirty="0">
              <a:latin typeface="Century Gothic" panose="020B0502020202020204" pitchFamily="34" charset="0"/>
            </a:endParaRPr>
          </a:p>
          <a:p>
            <a:pPr marL="285750" lvl="0" indent="-285750" algn="just">
              <a:buFont typeface="Wingdings" panose="05000000000000000000" pitchFamily="2" charset="2"/>
              <a:buChar char="Ø"/>
            </a:pPr>
            <a:r>
              <a:rPr lang="en-ZA" sz="1600" dirty="0">
                <a:latin typeface="Century Gothic" panose="020B0502020202020204" pitchFamily="34" charset="0"/>
              </a:rPr>
              <a:t>Promotion of Equality and Prevention of Unfair Discrimination Act 2000</a:t>
            </a:r>
          </a:p>
          <a:p>
            <a:pPr marL="285750" lvl="0" indent="-285750" algn="just">
              <a:buFont typeface="Wingdings" panose="05000000000000000000" pitchFamily="2" charset="2"/>
              <a:buChar char="Ø"/>
            </a:pPr>
            <a:r>
              <a:rPr lang="en-GB" sz="1600" dirty="0">
                <a:latin typeface="Century Gothic" panose="020B0502020202020204" pitchFamily="34" charset="0"/>
              </a:rPr>
              <a:t>Minerals and Petroleum Resources Development Act 28 of 2002 </a:t>
            </a:r>
          </a:p>
          <a:p>
            <a:pPr marL="285750" lvl="0" indent="-285750" algn="just">
              <a:buFont typeface="Wingdings" panose="05000000000000000000" pitchFamily="2" charset="2"/>
              <a:buChar char="Ø"/>
            </a:pPr>
            <a:r>
              <a:rPr lang="en-GB" sz="1600" dirty="0">
                <a:latin typeface="Century Gothic" panose="020B0502020202020204" pitchFamily="34" charset="0"/>
              </a:rPr>
              <a:t>Broad-Based Black Economic Empowerment Act </a:t>
            </a:r>
          </a:p>
          <a:p>
            <a:pPr marL="285750" lvl="0" indent="-285750" algn="just">
              <a:buFont typeface="Wingdings" panose="05000000000000000000" pitchFamily="2" charset="2"/>
              <a:buChar char="Ø"/>
            </a:pPr>
            <a:r>
              <a:rPr lang="en-ZA" sz="1600" dirty="0">
                <a:latin typeface="Century Gothic" pitchFamily="34" charset="0"/>
              </a:rPr>
              <a:t>Preferential Procurement Act 5 of 2000</a:t>
            </a:r>
          </a:p>
          <a:p>
            <a:pPr marL="285750" lvl="0" indent="-285750" algn="just">
              <a:buFont typeface="Wingdings" panose="05000000000000000000" pitchFamily="2" charset="2"/>
              <a:buChar char="Ø"/>
            </a:pPr>
            <a:r>
              <a:rPr lang="en-ZA" sz="1600" dirty="0">
                <a:latin typeface="Century Gothic" pitchFamily="34" charset="0"/>
              </a:rPr>
              <a:t>Occupational Health and Safety Act</a:t>
            </a:r>
          </a:p>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entury Gothic" panose="020B050202020202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r>
              <a:rPr lang="en-ZA" sz="1400" dirty="0">
                <a:latin typeface="Century Gothic" panose="020B0502020202020204" pitchFamily="34" charset="0"/>
              </a:rPr>
              <a:t>Despite all the various legislative, policy and other instruments promoting gender mainstreaming and transformation, progress has been extremely slow in the mining sector</a:t>
            </a:r>
          </a:p>
          <a:p>
            <a:pPr marL="285750" indent="-285750" algn="l">
              <a:buFont typeface="Wingdings" panose="05000000000000000000" pitchFamily="2" charset="2"/>
              <a:buChar char="q"/>
            </a:pPr>
            <a:endParaRPr lang="en-ZA" sz="16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
        <p:nvSpPr>
          <p:cNvPr id="8" name="Rectangle 7"/>
          <p:cNvSpPr/>
          <p:nvPr/>
        </p:nvSpPr>
        <p:spPr>
          <a:xfrm>
            <a:off x="2555776" y="1785634"/>
            <a:ext cx="4602542" cy="400110"/>
          </a:xfrm>
          <a:prstGeom prst="rect">
            <a:avLst/>
          </a:prstGeom>
        </p:spPr>
        <p:txBody>
          <a:bodyPr wrap="none">
            <a:spAutoFit/>
          </a:bodyPr>
          <a:lstStyle/>
          <a:p>
            <a:r>
              <a:rPr lang="en-ZA" sz="2000" b="1" u="sng" dirty="0">
                <a:latin typeface="Century Gothic" pitchFamily="34" charset="0"/>
                <a:sym typeface="Century Gothic" pitchFamily="34" charset="0"/>
              </a:rPr>
              <a:t>BACKGROUND OF THE STUDY (cont.)</a:t>
            </a:r>
            <a:endParaRPr lang="en-US" sz="2000" u="sng" dirty="0"/>
          </a:p>
        </p:txBody>
      </p:sp>
    </p:spTree>
    <p:extLst>
      <p:ext uri="{BB962C8B-B14F-4D97-AF65-F5344CB8AC3E}">
        <p14:creationId xmlns:p14="http://schemas.microsoft.com/office/powerpoint/2010/main" xmlns="" val="346840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8</a:t>
            </a:fld>
            <a:endParaRPr lang="en-GB" dirty="0"/>
          </a:p>
        </p:txBody>
      </p:sp>
      <p:sp>
        <p:nvSpPr>
          <p:cNvPr id="6149" name="Rectangle 3"/>
          <p:cNvSpPr>
            <a:spLocks noGrp="1" noChangeArrowheads="1"/>
          </p:cNvSpPr>
          <p:nvPr>
            <p:ph type="subTitle" idx="1"/>
          </p:nvPr>
        </p:nvSpPr>
        <p:spPr>
          <a:xfrm>
            <a:off x="395536" y="2708964"/>
            <a:ext cx="8064896" cy="3714750"/>
          </a:xfrm>
        </p:spPr>
        <p:txBody>
          <a:bodyPr/>
          <a:lstStyle/>
          <a:p>
            <a:pPr algn="just">
              <a:buFont typeface="Wingdings" pitchFamily="2" charset="2"/>
              <a:buChar char="q"/>
            </a:pPr>
            <a:endParaRPr lang="en-ZA" sz="1600" dirty="0">
              <a:latin typeface="Century Gothic" pitchFamily="34" charset="0"/>
            </a:endParaRPr>
          </a:p>
          <a:p>
            <a:pPr algn="just">
              <a:buFont typeface="Wingdings" pitchFamily="2" charset="2"/>
              <a:buChar char="q"/>
            </a:pPr>
            <a:r>
              <a:rPr lang="en-ZA" sz="1600" dirty="0">
                <a:latin typeface="Century Gothic" pitchFamily="34" charset="0"/>
              </a:rPr>
              <a:t>Existing evidence shows that entry/presence of women, especially underground workforce, remains limited (mainly due to the male-oriented/patriarchal recruitment practices/occupational culture and control structures within the mining sector).</a:t>
            </a:r>
          </a:p>
          <a:p>
            <a:pPr algn="just">
              <a:buFont typeface="Wingdings" pitchFamily="2" charset="2"/>
              <a:buChar char="q"/>
            </a:pPr>
            <a:endParaRPr lang="en-US" sz="1600" dirty="0">
              <a:latin typeface="Century Gothic" panose="020B0502020202020204" pitchFamily="34" charset="0"/>
            </a:endParaRPr>
          </a:p>
          <a:p>
            <a:pPr algn="just">
              <a:buFont typeface="Wingdings" pitchFamily="2" charset="2"/>
              <a:buChar char="q"/>
            </a:pPr>
            <a:r>
              <a:rPr lang="en-US" sz="1600" dirty="0">
                <a:latin typeface="Century Gothic" panose="020B0502020202020204" pitchFamily="34" charset="0"/>
              </a:rPr>
              <a:t>Women still face practical challenges and safety issues on a daily basis, such as verbal/sexual harassment and physical abuse</a:t>
            </a:r>
          </a:p>
          <a:p>
            <a:pPr algn="just">
              <a:buFont typeface="Wingdings" pitchFamily="2" charset="2"/>
              <a:buChar char="q"/>
            </a:pPr>
            <a:endParaRPr lang="en-US" sz="1600" dirty="0">
              <a:latin typeface="Century Gothic" panose="020B0502020202020204" pitchFamily="34" charset="0"/>
            </a:endParaRPr>
          </a:p>
          <a:p>
            <a:pPr algn="just">
              <a:buFont typeface="Wingdings" pitchFamily="2" charset="2"/>
              <a:buChar char="q"/>
            </a:pPr>
            <a:r>
              <a:rPr lang="en-US" sz="1600" dirty="0">
                <a:latin typeface="Century Gothic" panose="020B0502020202020204" pitchFamily="34" charset="0"/>
              </a:rPr>
              <a:t>In some instances, women in mining are pressured to offer sexual favours for promotion (those who refuse often subjected to ongoing sexual harassment which often goes unreported).</a:t>
            </a:r>
          </a:p>
          <a:p>
            <a:pPr algn="just">
              <a:buFont typeface="Wingdings" pitchFamily="2" charset="2"/>
              <a:buChar char="q"/>
            </a:pPr>
            <a:endParaRPr lang="en-ZA" sz="1600" dirty="0">
              <a:latin typeface="Century Gothic" pitchFamily="34" charset="0"/>
            </a:endParaRPr>
          </a:p>
          <a:p>
            <a:pPr algn="just">
              <a:buFont typeface="Wingdings" pitchFamily="2" charset="2"/>
              <a:buChar char="q"/>
            </a:pPr>
            <a:endParaRPr lang="en-ZA" sz="1600" dirty="0">
              <a:latin typeface="Century Gothic" pitchFamily="34" charset="0"/>
            </a:endParaRPr>
          </a:p>
          <a:p>
            <a:pPr marL="285750" indent="-285750" algn="l">
              <a:buFont typeface="Wingdings" panose="05000000000000000000" pitchFamily="2" charset="2"/>
              <a:buChar char="q"/>
            </a:pPr>
            <a:endParaRPr lang="en-ZA" sz="1600" dirty="0"/>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
        <p:nvSpPr>
          <p:cNvPr id="9" name="Rectangle 8"/>
          <p:cNvSpPr/>
          <p:nvPr/>
        </p:nvSpPr>
        <p:spPr>
          <a:xfrm>
            <a:off x="741928" y="2247299"/>
            <a:ext cx="6226384" cy="400110"/>
          </a:xfrm>
          <a:prstGeom prst="rect">
            <a:avLst/>
          </a:prstGeom>
        </p:spPr>
        <p:txBody>
          <a:bodyPr wrap="none">
            <a:spAutoFit/>
          </a:bodyPr>
          <a:lstStyle/>
          <a:p>
            <a:r>
              <a:rPr lang="en-ZA" sz="2000" b="1" kern="0" dirty="0">
                <a:solidFill>
                  <a:srgbClr val="000000"/>
                </a:solidFill>
                <a:latin typeface="Century Gothic" pitchFamily="34" charset="0"/>
                <a:ea typeface="+mj-ea"/>
                <a:cs typeface="Arial"/>
                <a:sym typeface="Century Gothic" pitchFamily="34" charset="0"/>
              </a:rPr>
              <a:t>Challenges Women Continue to Face in Mining</a:t>
            </a:r>
            <a:endParaRPr lang="en-US" sz="2000" dirty="0"/>
          </a:p>
        </p:txBody>
      </p:sp>
      <p:sp>
        <p:nvSpPr>
          <p:cNvPr id="8" name="Rectangle 7"/>
          <p:cNvSpPr/>
          <p:nvPr/>
        </p:nvSpPr>
        <p:spPr>
          <a:xfrm>
            <a:off x="2555776" y="1785634"/>
            <a:ext cx="4602542" cy="400110"/>
          </a:xfrm>
          <a:prstGeom prst="rect">
            <a:avLst/>
          </a:prstGeom>
        </p:spPr>
        <p:txBody>
          <a:bodyPr wrap="none">
            <a:spAutoFit/>
          </a:bodyPr>
          <a:lstStyle/>
          <a:p>
            <a:r>
              <a:rPr lang="en-ZA" sz="2000" b="1" u="sng" dirty="0">
                <a:latin typeface="Century Gothic" pitchFamily="34" charset="0"/>
                <a:sym typeface="Century Gothic" pitchFamily="34" charset="0"/>
              </a:rPr>
              <a:t>BACKGROUND OF THE STUDY (cont.)</a:t>
            </a:r>
            <a:endParaRPr lang="en-US" sz="2000" u="sng" dirty="0"/>
          </a:p>
        </p:txBody>
      </p:sp>
    </p:spTree>
    <p:extLst>
      <p:ext uri="{BB962C8B-B14F-4D97-AF65-F5344CB8AC3E}">
        <p14:creationId xmlns:p14="http://schemas.microsoft.com/office/powerpoint/2010/main" xmlns="" val="1956066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9</a:t>
            </a:fld>
            <a:endParaRPr lang="en-GB" dirty="0"/>
          </a:p>
        </p:txBody>
      </p:sp>
      <p:sp>
        <p:nvSpPr>
          <p:cNvPr id="6149" name="Rectangle 3"/>
          <p:cNvSpPr>
            <a:spLocks noGrp="1" noChangeArrowheads="1"/>
          </p:cNvSpPr>
          <p:nvPr>
            <p:ph type="subTitle" idx="1"/>
          </p:nvPr>
        </p:nvSpPr>
        <p:spPr>
          <a:xfrm>
            <a:off x="395536" y="2708964"/>
            <a:ext cx="8064896" cy="3714750"/>
          </a:xfrm>
        </p:spPr>
        <p:txBody>
          <a:bodyPr/>
          <a:lstStyle/>
          <a:p>
            <a:pPr algn="just">
              <a:buFont typeface="Wingdings" pitchFamily="2" charset="2"/>
              <a:buChar char="q"/>
            </a:pPr>
            <a:endParaRPr lang="en-US" sz="1600" dirty="0">
              <a:latin typeface="Century Gothic" panose="020B0502020202020204" pitchFamily="34" charset="0"/>
            </a:endParaRPr>
          </a:p>
          <a:p>
            <a:pPr algn="just">
              <a:buFont typeface="Wingdings" pitchFamily="2" charset="2"/>
              <a:buChar char="q"/>
            </a:pPr>
            <a:r>
              <a:rPr lang="en-US" sz="1600" dirty="0">
                <a:latin typeface="Century Gothic" panose="020B0502020202020204" pitchFamily="34" charset="0"/>
              </a:rPr>
              <a:t>The protective personal equipment (i.e. work overalls) are usually designed for men, and not comfortable or practical for women.</a:t>
            </a:r>
          </a:p>
          <a:p>
            <a:pPr algn="just">
              <a:buFont typeface="Wingdings" pitchFamily="2" charset="2"/>
              <a:buChar char="q"/>
            </a:pPr>
            <a:endParaRPr lang="en-US" sz="1600" dirty="0">
              <a:latin typeface="Century Gothic" panose="020B0502020202020204" pitchFamily="34" charset="0"/>
            </a:endParaRPr>
          </a:p>
          <a:p>
            <a:pPr algn="just">
              <a:buFont typeface="Wingdings" pitchFamily="2" charset="2"/>
              <a:buChar char="q"/>
            </a:pPr>
            <a:r>
              <a:rPr lang="en-US" sz="1600" dirty="0">
                <a:latin typeface="Century Gothic" panose="020B0502020202020204" pitchFamily="34" charset="0"/>
              </a:rPr>
              <a:t> In many cases, women do not have separate toilet facilities especially underground, which increases risks of sexual assault/rape.</a:t>
            </a:r>
            <a:endParaRPr lang="en-ZA" sz="1600" dirty="0">
              <a:latin typeface="Century Gothic" pitchFamily="34" charset="0"/>
            </a:endParaRPr>
          </a:p>
          <a:p>
            <a:pPr algn="just">
              <a:buFont typeface="Wingdings" pitchFamily="2" charset="2"/>
              <a:buChar char="q"/>
            </a:pPr>
            <a:endParaRPr lang="en-ZA" sz="1600" dirty="0">
              <a:latin typeface="Century Gothic" pitchFamily="34" charset="0"/>
            </a:endParaRPr>
          </a:p>
          <a:p>
            <a:pPr algn="just">
              <a:buFont typeface="Wingdings" pitchFamily="2" charset="2"/>
              <a:buChar char="q"/>
            </a:pPr>
            <a:endParaRPr lang="en-ZA" sz="1600" dirty="0">
              <a:latin typeface="Century Gothic" pitchFamily="34" charset="0"/>
            </a:endParaRPr>
          </a:p>
          <a:p>
            <a:pPr marL="285750" indent="-285750" algn="l">
              <a:buFont typeface="Wingdings" panose="05000000000000000000" pitchFamily="2" charset="2"/>
              <a:buChar char="q"/>
            </a:pPr>
            <a:endParaRPr lang="en-ZA" sz="1600" dirty="0"/>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
        <p:nvSpPr>
          <p:cNvPr id="9" name="Rectangle 8"/>
          <p:cNvSpPr/>
          <p:nvPr/>
        </p:nvSpPr>
        <p:spPr>
          <a:xfrm>
            <a:off x="741928" y="2247299"/>
            <a:ext cx="6226384" cy="400110"/>
          </a:xfrm>
          <a:prstGeom prst="rect">
            <a:avLst/>
          </a:prstGeom>
        </p:spPr>
        <p:txBody>
          <a:bodyPr wrap="none">
            <a:spAutoFit/>
          </a:bodyPr>
          <a:lstStyle/>
          <a:p>
            <a:r>
              <a:rPr lang="en-ZA" sz="2000" b="1" kern="0" dirty="0">
                <a:solidFill>
                  <a:srgbClr val="000000"/>
                </a:solidFill>
                <a:latin typeface="Century Gothic" pitchFamily="34" charset="0"/>
                <a:ea typeface="+mj-ea"/>
                <a:cs typeface="Arial"/>
                <a:sym typeface="Century Gothic" pitchFamily="34" charset="0"/>
              </a:rPr>
              <a:t>Challenges Women Continue to Face in Mining</a:t>
            </a:r>
            <a:endParaRPr lang="en-US" sz="2000" dirty="0"/>
          </a:p>
        </p:txBody>
      </p:sp>
      <p:sp>
        <p:nvSpPr>
          <p:cNvPr id="8" name="Rectangle 7"/>
          <p:cNvSpPr/>
          <p:nvPr/>
        </p:nvSpPr>
        <p:spPr>
          <a:xfrm>
            <a:off x="2555776" y="1785634"/>
            <a:ext cx="4602542" cy="400110"/>
          </a:xfrm>
          <a:prstGeom prst="rect">
            <a:avLst/>
          </a:prstGeom>
        </p:spPr>
        <p:txBody>
          <a:bodyPr wrap="none">
            <a:spAutoFit/>
          </a:bodyPr>
          <a:lstStyle/>
          <a:p>
            <a:r>
              <a:rPr lang="en-ZA" sz="2000" b="1" u="sng" dirty="0">
                <a:latin typeface="Century Gothic" pitchFamily="34" charset="0"/>
                <a:sym typeface="Century Gothic" pitchFamily="34" charset="0"/>
              </a:rPr>
              <a:t>BACKGROUND OF THE STUDY (cont.)</a:t>
            </a:r>
            <a:endParaRPr lang="en-US" sz="2000" u="sng" dirty="0"/>
          </a:p>
        </p:txBody>
      </p:sp>
    </p:spTree>
    <p:extLst>
      <p:ext uri="{BB962C8B-B14F-4D97-AF65-F5344CB8AC3E}">
        <p14:creationId xmlns:p14="http://schemas.microsoft.com/office/powerpoint/2010/main" xmlns="" val="15916034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60070</TotalTime>
  <Words>2835</Words>
  <Application>Microsoft Office PowerPoint</Application>
  <PresentationFormat>On-screen Show (4:3)</PresentationFormat>
  <Paragraphs>448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WOMEN,MINING AND GENDER MAINSTREAMING IN SOUTH AFRICA   </vt:lpstr>
      <vt:lpstr>CONTENTS OF PRESENTATION</vt:lpstr>
      <vt:lpstr>CONTENTS OF PRESENTATION</vt:lpstr>
      <vt:lpstr>INTRODUCTION</vt:lpstr>
      <vt:lpstr> Key Legislative, Policy &amp; Other Relevant Frameworks:  </vt:lpstr>
      <vt:lpstr>Key Legislative, Policy &amp; Other Relevant Frameworks</vt:lpstr>
      <vt:lpstr> Key Legislative, Policy &amp; Other Relevant Frameworks </vt:lpstr>
      <vt:lpstr>Slide 8</vt:lpstr>
      <vt:lpstr>Slide 9</vt:lpstr>
      <vt:lpstr>METHODOLOGY</vt:lpstr>
      <vt:lpstr>METHODOLOGY (cont.)</vt:lpstr>
      <vt:lpstr>METHODOLOGY (cont.)</vt:lpstr>
      <vt:lpstr>METHODOLOGY (Themes) </vt:lpstr>
      <vt:lpstr>FINDINGS: AFRICAN RAINBOW MINERALS (ARM) </vt:lpstr>
      <vt:lpstr> 1.ARM CORPORATE DIVISION </vt:lpstr>
      <vt:lpstr> 2.KHUMANI IRON ORE MINE</vt:lpstr>
      <vt:lpstr> 2.KHUMANI IRON ORE MINE</vt:lpstr>
      <vt:lpstr>Slide 18</vt:lpstr>
      <vt:lpstr>Slide 19</vt:lpstr>
      <vt:lpstr>4. NKOMATI NICKEL MINE</vt:lpstr>
      <vt:lpstr>FINDINGS: ANGLO AMERICAN </vt:lpstr>
      <vt:lpstr>Slide 22</vt:lpstr>
      <vt:lpstr>Slide 23</vt:lpstr>
      <vt:lpstr>Slide 24</vt:lpstr>
      <vt:lpstr>Slide 25</vt:lpstr>
      <vt:lpstr>Slide 26</vt:lpstr>
      <vt:lpstr>Slide 27</vt:lpstr>
      <vt:lpstr>SUMMARY OF RATINGS ON GENDER REPRESENTATION SCALE</vt:lpstr>
      <vt:lpstr>RECOMMENDATIONS</vt:lpstr>
      <vt:lpstr>RECOMMENDATIONS (cont.)</vt:lpstr>
      <vt:lpstr>POST PROJECT FOLLOW-UP DEVELOPMENTS</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Bibi Bazola</dc:creator>
  <cp:lastModifiedBy>PUMZA</cp:lastModifiedBy>
  <cp:revision>323</cp:revision>
  <dcterms:created xsi:type="dcterms:W3CDTF">2015-05-20T12:02:58Z</dcterms:created>
  <dcterms:modified xsi:type="dcterms:W3CDTF">2017-11-08T08:42:37Z</dcterms:modified>
</cp:coreProperties>
</file>