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handoutMasterIdLst>
    <p:handoutMasterId r:id="rId44"/>
  </p:handoutMasterIdLst>
  <p:sldIdLst>
    <p:sldId id="256" r:id="rId2"/>
    <p:sldId id="257" r:id="rId3"/>
    <p:sldId id="382" r:id="rId4"/>
    <p:sldId id="259" r:id="rId5"/>
    <p:sldId id="352" r:id="rId6"/>
    <p:sldId id="258" r:id="rId7"/>
    <p:sldId id="286" r:id="rId8"/>
    <p:sldId id="348" r:id="rId9"/>
    <p:sldId id="377" r:id="rId10"/>
    <p:sldId id="350" r:id="rId11"/>
    <p:sldId id="349" r:id="rId12"/>
    <p:sldId id="314" r:id="rId13"/>
    <p:sldId id="315" r:id="rId14"/>
    <p:sldId id="373" r:id="rId15"/>
    <p:sldId id="356" r:id="rId16"/>
    <p:sldId id="358" r:id="rId17"/>
    <p:sldId id="376" r:id="rId18"/>
    <p:sldId id="359" r:id="rId19"/>
    <p:sldId id="360" r:id="rId20"/>
    <p:sldId id="361" r:id="rId21"/>
    <p:sldId id="362" r:id="rId22"/>
    <p:sldId id="363" r:id="rId23"/>
    <p:sldId id="364" r:id="rId24"/>
    <p:sldId id="365" r:id="rId25"/>
    <p:sldId id="378" r:id="rId26"/>
    <p:sldId id="366" r:id="rId27"/>
    <p:sldId id="368" r:id="rId28"/>
    <p:sldId id="379" r:id="rId29"/>
    <p:sldId id="380" r:id="rId30"/>
    <p:sldId id="374" r:id="rId31"/>
    <p:sldId id="343" r:id="rId32"/>
    <p:sldId id="292" r:id="rId33"/>
    <p:sldId id="293" r:id="rId34"/>
    <p:sldId id="294" r:id="rId35"/>
    <p:sldId id="381" r:id="rId36"/>
    <p:sldId id="383" r:id="rId37"/>
    <p:sldId id="385" r:id="rId38"/>
    <p:sldId id="384" r:id="rId39"/>
    <p:sldId id="386" r:id="rId40"/>
    <p:sldId id="372" r:id="rId41"/>
    <p:sldId id="282" r:id="rId42"/>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12FB13CF-938B-234A-8641-BF93546E5258}" type="datetimeFigureOut">
              <a:rPr lang="en-US" smtClean="0"/>
              <a:pPr/>
              <a:t>11/8/2017</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99095C43-8536-1049-A821-D9A0380275CB}" type="slidenum">
              <a:rPr lang="en-US" smtClean="0"/>
              <a:pPr/>
              <a:t>‹#›</a:t>
            </a:fld>
            <a:endParaRPr lang="en-US"/>
          </a:p>
        </p:txBody>
      </p:sp>
    </p:spTree>
    <p:extLst>
      <p:ext uri="{BB962C8B-B14F-4D97-AF65-F5344CB8AC3E}">
        <p14:creationId xmlns:p14="http://schemas.microsoft.com/office/powerpoint/2010/main" xmlns="" val="34238435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9436B6E0-EFED-DF4D-9662-6FCFC059A390}" type="datetimeFigureOut">
              <a:rPr lang="en-US" smtClean="0"/>
              <a:pPr/>
              <a:t>11/8/2017</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E553F363-8F83-5043-B9BF-BB3CC694F36D}" type="slidenum">
              <a:rPr lang="en-US" smtClean="0"/>
              <a:pPr/>
              <a:t>‹#›</a:t>
            </a:fld>
            <a:endParaRPr lang="en-US"/>
          </a:p>
        </p:txBody>
      </p:sp>
    </p:spTree>
    <p:extLst>
      <p:ext uri="{BB962C8B-B14F-4D97-AF65-F5344CB8AC3E}">
        <p14:creationId xmlns:p14="http://schemas.microsoft.com/office/powerpoint/2010/main" xmlns="" val="11944385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DD3BA9-01F9-4185-9D60-6F706A54C4D2}" type="datetime1">
              <a:rPr lang="en-US" smtClean="0"/>
              <a:pPr/>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14DCD9-1F6B-0E4A-9846-41EAF1CD698E}" type="slidenum">
              <a:rPr lang="en-US" smtClean="0"/>
              <a:pPr/>
              <a:t>‹#›</a:t>
            </a:fld>
            <a:endParaRPr lang="en-US"/>
          </a:p>
        </p:txBody>
      </p:sp>
      <p:pic>
        <p:nvPicPr>
          <p:cNvPr id="7" name="Picture 6" descr="2c.jp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3632383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FFEE51-8DEE-4C88-81A9-A98050970B67}" type="datetime1">
              <a:rPr lang="en-US" smtClean="0"/>
              <a:pPr/>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14DCD9-1F6B-0E4A-9846-41EAF1CD698E}" type="slidenum">
              <a:rPr lang="en-US" smtClean="0"/>
              <a:pPr/>
              <a:t>‹#›</a:t>
            </a:fld>
            <a:endParaRPr lang="en-US"/>
          </a:p>
        </p:txBody>
      </p:sp>
    </p:spTree>
    <p:extLst>
      <p:ext uri="{BB962C8B-B14F-4D97-AF65-F5344CB8AC3E}">
        <p14:creationId xmlns:p14="http://schemas.microsoft.com/office/powerpoint/2010/main" xmlns="" val="2770087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98397C-F656-47C6-8E7E-0CED6243835B}" type="datetime1">
              <a:rPr lang="en-US" smtClean="0"/>
              <a:pPr/>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14DCD9-1F6B-0E4A-9846-41EAF1CD698E}" type="slidenum">
              <a:rPr lang="en-US" smtClean="0"/>
              <a:pPr/>
              <a:t>‹#›</a:t>
            </a:fld>
            <a:endParaRPr lang="en-US"/>
          </a:p>
        </p:txBody>
      </p:sp>
    </p:spTree>
    <p:extLst>
      <p:ext uri="{BB962C8B-B14F-4D97-AF65-F5344CB8AC3E}">
        <p14:creationId xmlns:p14="http://schemas.microsoft.com/office/powerpoint/2010/main" xmlns="" val="3072564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C52706-0D04-4389-B73C-9674A6387910}" type="datetime1">
              <a:rPr lang="en-US" smtClean="0"/>
              <a:pPr/>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14DCD9-1F6B-0E4A-9846-41EAF1CD698E}" type="slidenum">
              <a:rPr lang="en-US" smtClean="0"/>
              <a:pPr/>
              <a:t>‹#›</a:t>
            </a:fld>
            <a:endParaRPr lang="en-US"/>
          </a:p>
        </p:txBody>
      </p:sp>
    </p:spTree>
    <p:extLst>
      <p:ext uri="{BB962C8B-B14F-4D97-AF65-F5344CB8AC3E}">
        <p14:creationId xmlns:p14="http://schemas.microsoft.com/office/powerpoint/2010/main" xmlns="" val="1434400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573D83-86F4-4BF2-AEAE-4A391B92F133}" type="datetime1">
              <a:rPr lang="en-US" smtClean="0"/>
              <a:pPr/>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14DCD9-1F6B-0E4A-9846-41EAF1CD698E}" type="slidenum">
              <a:rPr lang="en-US" smtClean="0"/>
              <a:pPr/>
              <a:t>‹#›</a:t>
            </a:fld>
            <a:endParaRPr lang="en-US"/>
          </a:p>
        </p:txBody>
      </p:sp>
    </p:spTree>
    <p:extLst>
      <p:ext uri="{BB962C8B-B14F-4D97-AF65-F5344CB8AC3E}">
        <p14:creationId xmlns:p14="http://schemas.microsoft.com/office/powerpoint/2010/main" xmlns="" val="3353808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96CF911-DD51-4163-A454-4F7C35EB50F7}" type="datetime1">
              <a:rPr lang="en-US" smtClean="0"/>
              <a:pPr/>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14DCD9-1F6B-0E4A-9846-41EAF1CD698E}" type="slidenum">
              <a:rPr lang="en-US" smtClean="0"/>
              <a:pPr/>
              <a:t>‹#›</a:t>
            </a:fld>
            <a:endParaRPr lang="en-US"/>
          </a:p>
        </p:txBody>
      </p:sp>
    </p:spTree>
    <p:extLst>
      <p:ext uri="{BB962C8B-B14F-4D97-AF65-F5344CB8AC3E}">
        <p14:creationId xmlns:p14="http://schemas.microsoft.com/office/powerpoint/2010/main" xmlns="" val="3855793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C6CAA0-6A87-4843-B759-601A15C552A5}" type="datetime1">
              <a:rPr lang="en-US" smtClean="0"/>
              <a:pPr/>
              <a:t>11/8/2017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14DCD9-1F6B-0E4A-9846-41EAF1CD698E}" type="slidenum">
              <a:rPr lang="en-US" smtClean="0"/>
              <a:pPr/>
              <a:t>‹#›</a:t>
            </a:fld>
            <a:endParaRPr lang="en-US"/>
          </a:p>
        </p:txBody>
      </p:sp>
    </p:spTree>
    <p:extLst>
      <p:ext uri="{BB962C8B-B14F-4D97-AF65-F5344CB8AC3E}">
        <p14:creationId xmlns:p14="http://schemas.microsoft.com/office/powerpoint/2010/main" xmlns="" val="1153037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77C161-60CF-41FF-B2FB-98FB2A690E7B}" type="datetime1">
              <a:rPr lang="en-US" smtClean="0"/>
              <a:pPr/>
              <a:t>11/8/2017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14DCD9-1F6B-0E4A-9846-41EAF1CD698E}" type="slidenum">
              <a:rPr lang="en-US" smtClean="0"/>
              <a:pPr/>
              <a:t>‹#›</a:t>
            </a:fld>
            <a:endParaRPr lang="en-US"/>
          </a:p>
        </p:txBody>
      </p:sp>
    </p:spTree>
    <p:extLst>
      <p:ext uri="{BB962C8B-B14F-4D97-AF65-F5344CB8AC3E}">
        <p14:creationId xmlns:p14="http://schemas.microsoft.com/office/powerpoint/2010/main" xmlns="" val="3787450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E31198-0309-4E19-9915-961155E79465}" type="datetime1">
              <a:rPr lang="en-US" smtClean="0"/>
              <a:pPr/>
              <a:t>11/8/2017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14DCD9-1F6B-0E4A-9846-41EAF1CD698E}" type="slidenum">
              <a:rPr lang="en-US" smtClean="0"/>
              <a:pPr/>
              <a:t>‹#›</a:t>
            </a:fld>
            <a:endParaRPr lang="en-US"/>
          </a:p>
        </p:txBody>
      </p:sp>
    </p:spTree>
    <p:extLst>
      <p:ext uri="{BB962C8B-B14F-4D97-AF65-F5344CB8AC3E}">
        <p14:creationId xmlns:p14="http://schemas.microsoft.com/office/powerpoint/2010/main" xmlns="" val="1846644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E8502C-BBE5-4224-AEF3-F5DD255AB95E}" type="datetime1">
              <a:rPr lang="en-US" smtClean="0"/>
              <a:pPr/>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14DCD9-1F6B-0E4A-9846-41EAF1CD698E}" type="slidenum">
              <a:rPr lang="en-US" smtClean="0"/>
              <a:pPr/>
              <a:t>‹#›</a:t>
            </a:fld>
            <a:endParaRPr lang="en-US"/>
          </a:p>
        </p:txBody>
      </p:sp>
    </p:spTree>
    <p:extLst>
      <p:ext uri="{BB962C8B-B14F-4D97-AF65-F5344CB8AC3E}">
        <p14:creationId xmlns:p14="http://schemas.microsoft.com/office/powerpoint/2010/main" xmlns="" val="401815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F6E74F-15B4-45B4-8EAD-B4BD85CDA1F3}" type="datetime1">
              <a:rPr lang="en-US" smtClean="0"/>
              <a:pPr/>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14DCD9-1F6B-0E4A-9846-41EAF1CD698E}" type="slidenum">
              <a:rPr lang="en-US" smtClean="0"/>
              <a:pPr/>
              <a:t>‹#›</a:t>
            </a:fld>
            <a:endParaRPr lang="en-US"/>
          </a:p>
        </p:txBody>
      </p:sp>
    </p:spTree>
    <p:extLst>
      <p:ext uri="{BB962C8B-B14F-4D97-AF65-F5344CB8AC3E}">
        <p14:creationId xmlns:p14="http://schemas.microsoft.com/office/powerpoint/2010/main" xmlns="" val="2488318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43F46E-41EB-4802-8631-D04DDE6DCFE3}" type="datetime1">
              <a:rPr lang="en-US" smtClean="0"/>
              <a:pPr/>
              <a:t>11/8/2017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14DCD9-1F6B-0E4A-9846-41EAF1CD698E}" type="slidenum">
              <a:rPr lang="en-US" smtClean="0"/>
              <a:pPr/>
              <a:t>‹#›</a:t>
            </a:fld>
            <a:endParaRPr lang="en-US"/>
          </a:p>
        </p:txBody>
      </p:sp>
      <p:pic>
        <p:nvPicPr>
          <p:cNvPr id="7" name="Picture 6" descr="2b.jpg"/>
          <p:cNvPicPr>
            <a:picLocks noChangeAspect="1"/>
          </p:cNvPicPr>
          <p:nvPr userDrawn="1"/>
        </p:nvPicPr>
        <p:blipFill>
          <a:blip r:embed="rId1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26483325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21016784">
            <a:off x="-1335" y="475470"/>
            <a:ext cx="5615302" cy="2062103"/>
          </a:xfrm>
          <a:prstGeom prst="rect">
            <a:avLst/>
          </a:prstGeom>
        </p:spPr>
        <p:txBody>
          <a:bodyPr wrap="square">
            <a:spAutoFit/>
          </a:bodyPr>
          <a:lstStyle/>
          <a:p>
            <a:pPr lvl="0" algn="ctr" defTabSz="914400" fontAlgn="base">
              <a:spcBef>
                <a:spcPct val="0"/>
              </a:spcBef>
              <a:spcAft>
                <a:spcPct val="0"/>
              </a:spcAft>
              <a:defRPr/>
            </a:pP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rPr>
              <a:t>REPORT TO THE PORTFOLIO COMMITTEE ON THE STATUS OF LITIGATION </a:t>
            </a:r>
          </a:p>
        </p:txBody>
      </p:sp>
      <p:sp>
        <p:nvSpPr>
          <p:cNvPr id="6" name="Rectangle 5"/>
          <p:cNvSpPr/>
          <p:nvPr/>
        </p:nvSpPr>
        <p:spPr>
          <a:xfrm rot="20869050">
            <a:off x="171416" y="4123180"/>
            <a:ext cx="6027360" cy="800219"/>
          </a:xfrm>
          <a:prstGeom prst="rect">
            <a:avLst/>
          </a:prstGeom>
        </p:spPr>
        <p:txBody>
          <a:bodyPr wrap="square">
            <a:spAutoFit/>
          </a:bodyPr>
          <a:lstStyle/>
          <a:p>
            <a:pPr algn="ctr"/>
            <a:r>
              <a:rPr lang="en-ZA" altLang="en-US" sz="2600" b="1" dirty="0" smtClean="0">
                <a:solidFill>
                  <a:srgbClr val="800000"/>
                </a:solidFill>
                <a:latin typeface="Arial" pitchFamily="34" charset="0"/>
                <a:cs typeface="Arial" pitchFamily="34" charset="0"/>
              </a:rPr>
              <a:t>7 NOVEMBER 2017</a:t>
            </a:r>
          </a:p>
          <a:p>
            <a:pPr algn="ctr"/>
            <a:r>
              <a:rPr lang="en-ZA" altLang="en-US" sz="2000" b="1" dirty="0" smtClean="0">
                <a:solidFill>
                  <a:schemeClr val="tx1">
                    <a:lumMod val="50000"/>
                    <a:lumOff val="50000"/>
                  </a:schemeClr>
                </a:solidFill>
                <a:latin typeface="Arial" pitchFamily="34" charset="0"/>
                <a:cs typeface="Arial" pitchFamily="34" charset="0"/>
              </a:rPr>
              <a:t>DIRECTOR-GENERAL</a:t>
            </a:r>
            <a:endParaRPr lang="en-US" altLang="en-US" sz="2000" b="1" dirty="0">
              <a:solidFill>
                <a:schemeClr val="tx1">
                  <a:lumMod val="50000"/>
                  <a:lumOff val="50000"/>
                </a:schemeClr>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r>
              <a:rPr lang="en-US" dirty="0" smtClean="0"/>
              <a:t>1</a:t>
            </a:r>
          </a:p>
          <a:p>
            <a:endParaRPr lang="en-US" dirty="0"/>
          </a:p>
        </p:txBody>
      </p:sp>
      <p:sp>
        <p:nvSpPr>
          <p:cNvPr id="2" name="Footer Placeholder 1"/>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xmlns="" val="2683160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7842"/>
          </a:xfrm>
        </p:spPr>
        <p:txBody>
          <a:bodyPr>
            <a:noAutofit/>
          </a:bodyPr>
          <a:lstStyle/>
          <a:p>
            <a:r>
              <a:rPr lang="en-ZA" sz="2400" b="1" dirty="0" smtClean="0">
                <a:solidFill>
                  <a:schemeClr val="bg1"/>
                </a:solidFill>
                <a:latin typeface="Arial" pitchFamily="34" charset="0"/>
                <a:cs typeface="Arial" pitchFamily="34" charset="0"/>
              </a:rPr>
              <a:t>MANAGEMENT OF LITIGATION PROCESSES</a:t>
            </a:r>
            <a:endParaRPr lang="en-ZA" sz="2400" b="1" dirty="0">
              <a:solidFill>
                <a:schemeClr val="bg1"/>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lvl="0"/>
            <a:r>
              <a:rPr lang="en-ZA" sz="1600" dirty="0">
                <a:solidFill>
                  <a:prstClr val="black"/>
                </a:solidFill>
                <a:latin typeface="Helvetica Neue"/>
              </a:rPr>
              <a:t>Line functions are the main sources of litigation against the Department although instances arises </a:t>
            </a:r>
            <a:r>
              <a:rPr lang="en-ZA" sz="1600" dirty="0" smtClean="0">
                <a:solidFill>
                  <a:prstClr val="black"/>
                </a:solidFill>
                <a:latin typeface="Helvetica Neue"/>
              </a:rPr>
              <a:t>where </a:t>
            </a:r>
            <a:r>
              <a:rPr lang="en-ZA" sz="1600" dirty="0">
                <a:solidFill>
                  <a:prstClr val="black"/>
                </a:solidFill>
                <a:latin typeface="Helvetica Neue"/>
              </a:rPr>
              <a:t>litigations emanates from support services. </a:t>
            </a:r>
            <a:endParaRPr lang="en-ZA" sz="1600" dirty="0" smtClean="0">
              <a:solidFill>
                <a:prstClr val="black"/>
              </a:solidFill>
              <a:latin typeface="Helvetica Neue"/>
            </a:endParaRPr>
          </a:p>
          <a:p>
            <a:pPr lvl="0"/>
            <a:endParaRPr lang="en-ZA" sz="1600" dirty="0">
              <a:solidFill>
                <a:prstClr val="black"/>
              </a:solidFill>
              <a:latin typeface="Helvetica Neue"/>
            </a:endParaRPr>
          </a:p>
          <a:p>
            <a:pPr lvl="0" algn="just" defTabSz="914400" fontAlgn="base">
              <a:spcBef>
                <a:spcPct val="0"/>
              </a:spcBef>
              <a:spcAft>
                <a:spcPct val="0"/>
              </a:spcAft>
              <a:buFont typeface="Arial" pitchFamily="34" charset="0"/>
              <a:buChar char="•"/>
            </a:pPr>
            <a:r>
              <a:rPr lang="en-ZA" sz="1600" dirty="0" smtClean="0">
                <a:solidFill>
                  <a:prstClr val="black"/>
                </a:solidFill>
                <a:latin typeface="Helvetica Neue"/>
              </a:rPr>
              <a:t>Directorate Litigation within the Department is responsible for </a:t>
            </a:r>
            <a:r>
              <a:rPr lang="en-GB" sz="1600" dirty="0">
                <a:solidFill>
                  <a:srgbClr val="000000"/>
                </a:solidFill>
                <a:latin typeface="Helvetica Neue"/>
                <a:cs typeface="Arial" charset="0"/>
              </a:rPr>
              <a:t>civil litigation by or against the Department, as well as legal enquiries and legal opinions pertaining to possible civil litigation by and against the Department</a:t>
            </a:r>
            <a:r>
              <a:rPr lang="en-GB" sz="1600" dirty="0" smtClean="0">
                <a:solidFill>
                  <a:srgbClr val="000000"/>
                </a:solidFill>
                <a:latin typeface="Helvetica Neue"/>
                <a:cs typeface="Arial" charset="0"/>
              </a:rPr>
              <a:t>.</a:t>
            </a:r>
            <a:endParaRPr lang="en-ZA" sz="1600" dirty="0">
              <a:solidFill>
                <a:prstClr val="black"/>
              </a:solidFill>
              <a:latin typeface="Helvetica Neue"/>
            </a:endParaRPr>
          </a:p>
          <a:p>
            <a:pPr marL="0" lvl="0" indent="0">
              <a:buNone/>
            </a:pPr>
            <a:r>
              <a:rPr lang="en-ZA" sz="1600" dirty="0" smtClean="0">
                <a:solidFill>
                  <a:prstClr val="black"/>
                </a:solidFill>
                <a:latin typeface="Helvetica Neue"/>
              </a:rPr>
              <a:t>.  </a:t>
            </a:r>
            <a:endParaRPr lang="en-ZA" sz="1600" dirty="0">
              <a:solidFill>
                <a:prstClr val="black"/>
              </a:solidFill>
              <a:latin typeface="Helvetica Neue"/>
            </a:endParaRPr>
          </a:p>
          <a:p>
            <a:endParaRPr lang="en-ZA" sz="1600" dirty="0">
              <a:latin typeface="Helvetica Neue"/>
            </a:endParaRPr>
          </a:p>
        </p:txBody>
      </p:sp>
      <p:sp>
        <p:nvSpPr>
          <p:cNvPr id="4" name="Slide Number Placeholder 3"/>
          <p:cNvSpPr>
            <a:spLocks noGrp="1"/>
          </p:cNvSpPr>
          <p:nvPr>
            <p:ph type="sldNum" sz="quarter" idx="12"/>
          </p:nvPr>
        </p:nvSpPr>
        <p:spPr/>
        <p:txBody>
          <a:bodyPr/>
          <a:lstStyle/>
          <a:p>
            <a:fld id="{2014DCD9-1F6B-0E4A-9846-41EAF1CD698E}" type="slidenum">
              <a:rPr lang="en-US" smtClean="0"/>
              <a:pPr/>
              <a:t>10</a:t>
            </a:fld>
            <a:endParaRPr lang="en-US"/>
          </a:p>
        </p:txBody>
      </p:sp>
      <p:sp>
        <p:nvSpPr>
          <p:cNvPr id="5" name="Footer Placeholder 4"/>
          <p:cNvSpPr>
            <a:spLocks noGrp="1"/>
          </p:cNvSpPr>
          <p:nvPr>
            <p:ph type="ftr" sz="quarter" idx="11"/>
          </p:nvPr>
        </p:nvSpPr>
        <p:spPr/>
        <p:txBody>
          <a:bodyPr/>
          <a:lstStyle/>
          <a:p>
            <a:endParaRPr lang="en-US"/>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98194" y="3520440"/>
            <a:ext cx="7172325" cy="19507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2608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02602"/>
          </a:xfrm>
        </p:spPr>
        <p:txBody>
          <a:bodyPr>
            <a:normAutofit/>
          </a:bodyPr>
          <a:lstStyle/>
          <a:p>
            <a:r>
              <a:rPr lang="en-ZA" sz="2400" b="1" dirty="0">
                <a:solidFill>
                  <a:prstClr val="white"/>
                </a:solidFill>
                <a:latin typeface="Arial" pitchFamily="34" charset="0"/>
                <a:cs typeface="Arial" pitchFamily="34" charset="0"/>
              </a:rPr>
              <a:t>MANAGEMENT OF LITIGATION PROCESSES</a:t>
            </a:r>
            <a:endParaRPr lang="en-ZA" sz="2400" b="1"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457200" y="1264920"/>
            <a:ext cx="8229600" cy="4861243"/>
          </a:xfrm>
        </p:spPr>
        <p:txBody>
          <a:bodyPr>
            <a:normAutofit/>
          </a:bodyPr>
          <a:lstStyle/>
          <a:p>
            <a:r>
              <a:rPr lang="en-ZA" sz="1600" b="1" dirty="0" smtClean="0">
                <a:latin typeface="Helvetica Neue"/>
              </a:rPr>
              <a:t>Contingent Liability</a:t>
            </a:r>
            <a:r>
              <a:rPr lang="en-ZA" sz="1600" dirty="0" smtClean="0">
                <a:latin typeface="Helvetica Neue"/>
              </a:rPr>
              <a:t>: a contingency liability is a potential liability that may occur, depending on the outcome of an uncertain further event, in this case, the outcome of a civil suit again the Department.   </a:t>
            </a:r>
          </a:p>
          <a:p>
            <a:endParaRPr lang="en-ZA" sz="1600" dirty="0" smtClean="0">
              <a:latin typeface="Helvetica Neue"/>
            </a:endParaRPr>
          </a:p>
          <a:p>
            <a:r>
              <a:rPr lang="en-ZA" sz="1600" dirty="0" smtClean="0">
                <a:latin typeface="Helvetica Neue"/>
              </a:rPr>
              <a:t>The Department currently has a contingent liability amounting to R2, 074 billion made out of civil claims. </a:t>
            </a:r>
          </a:p>
          <a:p>
            <a:endParaRPr lang="en-ZA" sz="1600" dirty="0">
              <a:latin typeface="Helvetica Neue"/>
            </a:endParaRPr>
          </a:p>
          <a:p>
            <a:pPr lvl="0"/>
            <a:r>
              <a:rPr lang="en-ZA" sz="1600" dirty="0">
                <a:solidFill>
                  <a:prstClr val="black"/>
                </a:solidFill>
                <a:latin typeface="Helvetica Neue"/>
              </a:rPr>
              <a:t>Departmental legal officials, although suitably qualified, are excluded from appearing in court on behalf of the State.  </a:t>
            </a:r>
          </a:p>
          <a:p>
            <a:endParaRPr lang="en-ZA" sz="1600" dirty="0" smtClean="0">
              <a:latin typeface="Helvetica Neue"/>
            </a:endParaRPr>
          </a:p>
        </p:txBody>
      </p:sp>
      <p:sp>
        <p:nvSpPr>
          <p:cNvPr id="4" name="Slide Number Placeholder 3"/>
          <p:cNvSpPr>
            <a:spLocks noGrp="1"/>
          </p:cNvSpPr>
          <p:nvPr>
            <p:ph type="sldNum" sz="quarter" idx="12"/>
          </p:nvPr>
        </p:nvSpPr>
        <p:spPr/>
        <p:txBody>
          <a:bodyPr/>
          <a:lstStyle/>
          <a:p>
            <a:r>
              <a:rPr lang="en-US" dirty="0" smtClean="0">
                <a:solidFill>
                  <a:prstClr val="black">
                    <a:tint val="75000"/>
                  </a:prstClr>
                </a:solidFill>
              </a:rPr>
              <a:t>11</a:t>
            </a:r>
            <a:endParaRPr lang="en-US" dirty="0">
              <a:solidFill>
                <a:prstClr val="black">
                  <a:tint val="75000"/>
                </a:prstClr>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98195" y="3764280"/>
            <a:ext cx="6267450" cy="17068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xmlns="" val="3899945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spcBef>
                <a:spcPct val="50000"/>
              </a:spcBef>
              <a:spcAft>
                <a:spcPts val="1800"/>
              </a:spcAft>
            </a:pPr>
            <a:r>
              <a:rPr lang="en-US" sz="2700" b="1" dirty="0">
                <a:solidFill>
                  <a:prstClr val="white"/>
                </a:solidFill>
                <a:latin typeface="Arial" charset="0"/>
                <a:ea typeface="+mn-ea"/>
                <a:cs typeface="Arial" charset="0"/>
              </a:rPr>
              <a:t>THE ROLE AND MANDATE OF THE OFFICE OF THE STATE ATTORNEY IN STATE LITIGATION</a:t>
            </a:r>
            <a:r>
              <a:rPr lang="en-US" sz="2400" b="1" dirty="0">
                <a:solidFill>
                  <a:prstClr val="white"/>
                </a:solidFill>
                <a:latin typeface="Arial" charset="0"/>
                <a:ea typeface="+mn-ea"/>
                <a:cs typeface="Arial" charset="0"/>
              </a:rPr>
              <a:t/>
            </a:r>
            <a:br>
              <a:rPr lang="en-US" sz="2400" b="1" dirty="0">
                <a:solidFill>
                  <a:prstClr val="white"/>
                </a:solidFill>
                <a:latin typeface="Arial" charset="0"/>
                <a:ea typeface="+mn-ea"/>
                <a:cs typeface="Arial" charset="0"/>
              </a:rPr>
            </a:br>
            <a:r>
              <a:rPr lang="en-US" altLang="en-US" sz="2400" b="1" dirty="0">
                <a:solidFill>
                  <a:prstClr val="white"/>
                </a:solidFill>
                <a:latin typeface="Arial" pitchFamily="34" charset="0"/>
                <a:ea typeface="+mn-ea"/>
                <a:cs typeface="Arial" pitchFamily="34" charset="0"/>
              </a:rPr>
              <a:t/>
            </a:r>
            <a:br>
              <a:rPr lang="en-US" altLang="en-US" sz="2400" b="1" dirty="0">
                <a:solidFill>
                  <a:prstClr val="white"/>
                </a:solidFill>
                <a:latin typeface="Arial" pitchFamily="34" charset="0"/>
                <a:ea typeface="+mn-ea"/>
                <a:cs typeface="Arial" pitchFamily="34" charset="0"/>
              </a:rPr>
            </a:br>
            <a:endParaRPr lang="en-ZA" dirty="0"/>
          </a:p>
        </p:txBody>
      </p:sp>
      <p:sp>
        <p:nvSpPr>
          <p:cNvPr id="3" name="Content Placeholder 2"/>
          <p:cNvSpPr>
            <a:spLocks noGrp="1"/>
          </p:cNvSpPr>
          <p:nvPr>
            <p:ph idx="1"/>
          </p:nvPr>
        </p:nvSpPr>
        <p:spPr>
          <a:xfrm>
            <a:off x="457200" y="1112520"/>
            <a:ext cx="8229600" cy="5013643"/>
          </a:xfrm>
        </p:spPr>
        <p:txBody>
          <a:bodyPr>
            <a:normAutofit/>
          </a:bodyPr>
          <a:lstStyle/>
          <a:p>
            <a:pPr lvl="0"/>
            <a:r>
              <a:rPr lang="en-US" sz="1600" dirty="0">
                <a:solidFill>
                  <a:srgbClr val="000000"/>
                </a:solidFill>
                <a:latin typeface="Helvetica Neue"/>
                <a:cs typeface="Arial" charset="0"/>
              </a:rPr>
              <a:t>The mandate, role, status and functions of the State Attorney is provided for in Section 3 (1) of the State Attorney Amendment Act, 2014, namely, “</a:t>
            </a:r>
            <a:r>
              <a:rPr lang="en-US" sz="1600" i="1" dirty="0">
                <a:solidFill>
                  <a:srgbClr val="000000"/>
                </a:solidFill>
                <a:latin typeface="Helvetica Neue"/>
                <a:cs typeface="Arial" charset="0"/>
              </a:rPr>
              <a:t>to perform in any court or in any part in the Republic any such work on behalf of the Government of the Republic as is by law, practice or custom performed by attorneys, notaries and </a:t>
            </a:r>
            <a:r>
              <a:rPr lang="en-US" sz="1600" i="1" dirty="0" err="1">
                <a:solidFill>
                  <a:srgbClr val="000000"/>
                </a:solidFill>
                <a:latin typeface="Helvetica Neue"/>
                <a:cs typeface="Arial" charset="0"/>
              </a:rPr>
              <a:t>conveyancers</a:t>
            </a:r>
            <a:r>
              <a:rPr lang="en-US" sz="1600" i="1" dirty="0">
                <a:solidFill>
                  <a:srgbClr val="000000"/>
                </a:solidFill>
                <a:latin typeface="Helvetica Neue"/>
                <a:cs typeface="Arial" charset="0"/>
              </a:rPr>
              <a:t>”</a:t>
            </a:r>
            <a:r>
              <a:rPr lang="en-US" sz="1600" dirty="0">
                <a:solidFill>
                  <a:srgbClr val="000000"/>
                </a:solidFill>
                <a:latin typeface="Helvetica Neue"/>
                <a:cs typeface="Arial" charset="0"/>
              </a:rPr>
              <a:t>.</a:t>
            </a:r>
          </a:p>
          <a:p>
            <a:pPr marL="0" lvl="0" indent="0">
              <a:buNone/>
            </a:pPr>
            <a:endParaRPr lang="en-US" sz="1600" dirty="0">
              <a:solidFill>
                <a:srgbClr val="000000"/>
              </a:solidFill>
              <a:latin typeface="Helvetica Neue"/>
              <a:cs typeface="Arial" charset="0"/>
            </a:endParaRPr>
          </a:p>
          <a:p>
            <a:pPr lvl="0"/>
            <a:r>
              <a:rPr lang="en-US" sz="1600" dirty="0">
                <a:solidFill>
                  <a:srgbClr val="000000"/>
                </a:solidFill>
                <a:latin typeface="Helvetica Neue"/>
                <a:cs typeface="Arial" charset="0"/>
              </a:rPr>
              <a:t>The primary objective of the State Attorney is the rendering of  cost-effective, efficient and professional service on behalf of the State. The State Attorney’s role is to ensure efficiency by reducing costs and keeping client departments informed of any developments in the legal field.</a:t>
            </a:r>
          </a:p>
          <a:p>
            <a:pPr lvl="0"/>
            <a:endParaRPr lang="en-US" sz="1600" dirty="0">
              <a:solidFill>
                <a:srgbClr val="000000"/>
              </a:solidFill>
              <a:latin typeface="Helvetica Neue"/>
              <a:cs typeface="Arial" charset="0"/>
            </a:endParaRPr>
          </a:p>
          <a:p>
            <a:pPr lvl="0"/>
            <a:r>
              <a:rPr lang="en-US" sz="1600" dirty="0" smtClean="0">
                <a:latin typeface="Helvetica Neue"/>
                <a:cs typeface="Arial" charset="0"/>
              </a:rPr>
              <a:t>The </a:t>
            </a:r>
            <a:r>
              <a:rPr lang="en-US" sz="1600" dirty="0">
                <a:latin typeface="Helvetica Neue"/>
                <a:cs typeface="Arial" charset="0"/>
              </a:rPr>
              <a:t>mandate of the State Attorney </a:t>
            </a:r>
            <a:r>
              <a:rPr lang="en-US" sz="1600" dirty="0" smtClean="0">
                <a:latin typeface="Helvetica Neue"/>
                <a:cs typeface="Arial" charset="0"/>
              </a:rPr>
              <a:t>also include providing </a:t>
            </a:r>
            <a:r>
              <a:rPr lang="en-US" sz="1600" dirty="0" smtClean="0">
                <a:solidFill>
                  <a:srgbClr val="000000"/>
                </a:solidFill>
                <a:latin typeface="Helvetica Neue"/>
                <a:cs typeface="Arial" charset="0"/>
              </a:rPr>
              <a:t>advise </a:t>
            </a:r>
            <a:r>
              <a:rPr lang="en-US" sz="1600" dirty="0">
                <a:solidFill>
                  <a:srgbClr val="000000"/>
                </a:solidFill>
                <a:latin typeface="Helvetica Neue"/>
                <a:cs typeface="Arial" charset="0"/>
              </a:rPr>
              <a:t>to State departments on contracts, personnel related issues and </a:t>
            </a:r>
            <a:r>
              <a:rPr lang="en-US" sz="1600" dirty="0" smtClean="0">
                <a:solidFill>
                  <a:srgbClr val="000000"/>
                </a:solidFill>
                <a:latin typeface="Helvetica Neue"/>
                <a:cs typeface="Arial" charset="0"/>
              </a:rPr>
              <a:t>provision of </a:t>
            </a:r>
            <a:r>
              <a:rPr lang="en-US" sz="1600" dirty="0">
                <a:solidFill>
                  <a:srgbClr val="000000"/>
                </a:solidFill>
                <a:latin typeface="Helvetica Neue"/>
                <a:cs typeface="Arial" charset="0"/>
              </a:rPr>
              <a:t>legal </a:t>
            </a:r>
            <a:r>
              <a:rPr lang="en-US" sz="1600" dirty="0" smtClean="0">
                <a:solidFill>
                  <a:srgbClr val="000000"/>
                </a:solidFill>
                <a:latin typeface="Helvetica Neue"/>
                <a:cs typeface="Arial" charset="0"/>
              </a:rPr>
              <a:t>opinions.</a:t>
            </a:r>
            <a:endParaRPr lang="en-US" sz="1600" dirty="0">
              <a:solidFill>
                <a:srgbClr val="000000"/>
              </a:solidFill>
              <a:latin typeface="Helvetica Neue"/>
              <a:cs typeface="Arial" charset="0"/>
            </a:endParaRPr>
          </a:p>
          <a:p>
            <a:pPr lvl="0"/>
            <a:endParaRPr lang="en-US" sz="1600" dirty="0">
              <a:solidFill>
                <a:srgbClr val="000000"/>
              </a:solidFill>
              <a:latin typeface="Helvetica Neue"/>
              <a:cs typeface="Arial" charset="0"/>
            </a:endParaRPr>
          </a:p>
          <a:p>
            <a:pPr lvl="0"/>
            <a:r>
              <a:rPr lang="en-US" sz="1600" dirty="0" smtClean="0">
                <a:solidFill>
                  <a:srgbClr val="000000"/>
                </a:solidFill>
                <a:latin typeface="Helvetica Neue"/>
                <a:cs typeface="Arial" charset="0"/>
              </a:rPr>
              <a:t>Furthermore, the </a:t>
            </a:r>
            <a:r>
              <a:rPr lang="en-US" sz="1600" dirty="0">
                <a:solidFill>
                  <a:srgbClr val="000000"/>
                </a:solidFill>
                <a:latin typeface="Helvetica Neue"/>
                <a:cs typeface="Arial" charset="0"/>
              </a:rPr>
              <a:t>collection of legal fees on behalf of the state in instances where the state has been awarded costs is also a primary objective of the State </a:t>
            </a:r>
            <a:r>
              <a:rPr lang="en-US" sz="1600" dirty="0" smtClean="0">
                <a:solidFill>
                  <a:srgbClr val="000000"/>
                </a:solidFill>
                <a:latin typeface="Helvetica Neue"/>
                <a:cs typeface="Arial" charset="0"/>
              </a:rPr>
              <a:t>Attorney.</a:t>
            </a:r>
            <a:endParaRPr lang="en-US" sz="1600" dirty="0">
              <a:solidFill>
                <a:srgbClr val="000000"/>
              </a:solidFill>
              <a:latin typeface="Helvetica Neue"/>
              <a:cs typeface="Arial" charset="0"/>
            </a:endParaRPr>
          </a:p>
          <a:p>
            <a:endParaRPr lang="en-ZA" dirty="0"/>
          </a:p>
        </p:txBody>
      </p:sp>
      <p:sp>
        <p:nvSpPr>
          <p:cNvPr id="4" name="Slide Number Placeholder 3"/>
          <p:cNvSpPr>
            <a:spLocks noGrp="1"/>
          </p:cNvSpPr>
          <p:nvPr>
            <p:ph type="sldNum" sz="quarter" idx="12"/>
          </p:nvPr>
        </p:nvSpPr>
        <p:spPr/>
        <p:txBody>
          <a:bodyPr/>
          <a:lstStyle/>
          <a:p>
            <a:r>
              <a:rPr lang="en-US" dirty="0" smtClean="0"/>
              <a:t>12</a:t>
            </a:r>
            <a:endParaRPr lang="en-US" dirty="0"/>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xmlns="" val="2508104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spcBef>
                <a:spcPct val="50000"/>
              </a:spcBef>
              <a:spcAft>
                <a:spcPts val="1800"/>
              </a:spcAft>
            </a:pPr>
            <a:r>
              <a:rPr lang="en-US" sz="2400" b="1" dirty="0">
                <a:solidFill>
                  <a:prstClr val="white"/>
                </a:solidFill>
                <a:latin typeface="Arial" charset="0"/>
                <a:ea typeface="+mn-ea"/>
                <a:cs typeface="Arial" charset="0"/>
              </a:rPr>
              <a:t>THE ROLE AND MANDATE OF THE OFFICE OF THE STATE ATTORNEY IN STATE LITIGATION</a:t>
            </a:r>
            <a:br>
              <a:rPr lang="en-US" sz="2400" b="1" dirty="0">
                <a:solidFill>
                  <a:prstClr val="white"/>
                </a:solidFill>
                <a:latin typeface="Arial" charset="0"/>
                <a:ea typeface="+mn-ea"/>
                <a:cs typeface="Arial" charset="0"/>
              </a:rPr>
            </a:br>
            <a:r>
              <a:rPr lang="en-US" altLang="en-US" sz="2400" b="1" dirty="0">
                <a:solidFill>
                  <a:prstClr val="white"/>
                </a:solidFill>
                <a:latin typeface="Arial" pitchFamily="34" charset="0"/>
                <a:ea typeface="+mn-ea"/>
                <a:cs typeface="Arial" pitchFamily="34" charset="0"/>
              </a:rPr>
              <a:t/>
            </a:r>
            <a:br>
              <a:rPr lang="en-US" altLang="en-US" sz="2400" b="1" dirty="0">
                <a:solidFill>
                  <a:prstClr val="white"/>
                </a:solidFill>
                <a:latin typeface="Arial" pitchFamily="34" charset="0"/>
                <a:ea typeface="+mn-ea"/>
                <a:cs typeface="Arial" pitchFamily="34" charset="0"/>
              </a:rPr>
            </a:br>
            <a:endParaRPr lang="en-ZA" sz="2400" dirty="0"/>
          </a:p>
        </p:txBody>
      </p:sp>
      <p:sp>
        <p:nvSpPr>
          <p:cNvPr id="3" name="Content Placeholder 2"/>
          <p:cNvSpPr>
            <a:spLocks noGrp="1"/>
          </p:cNvSpPr>
          <p:nvPr>
            <p:ph idx="1"/>
          </p:nvPr>
        </p:nvSpPr>
        <p:spPr>
          <a:xfrm>
            <a:off x="457200" y="1249680"/>
            <a:ext cx="8229600" cy="4876483"/>
          </a:xfrm>
        </p:spPr>
        <p:txBody>
          <a:bodyPr>
            <a:normAutofit/>
          </a:bodyPr>
          <a:lstStyle/>
          <a:p>
            <a:r>
              <a:rPr lang="en-ZA" sz="1600" dirty="0" smtClean="0">
                <a:latin typeface="Helvetica Neue"/>
              </a:rPr>
              <a:t>In terms of the State Attorneys Act, as amended, only State Attorneys have right of appearance on behalf of the State in court proceedings. </a:t>
            </a:r>
            <a:endParaRPr lang="en-ZA" sz="1600" dirty="0">
              <a:latin typeface="Helvetica Neue"/>
            </a:endParaRPr>
          </a:p>
        </p:txBody>
      </p:sp>
      <p:sp>
        <p:nvSpPr>
          <p:cNvPr id="4" name="Slide Number Placeholder 3"/>
          <p:cNvSpPr>
            <a:spLocks noGrp="1"/>
          </p:cNvSpPr>
          <p:nvPr>
            <p:ph type="sldNum" sz="quarter" idx="12"/>
          </p:nvPr>
        </p:nvSpPr>
        <p:spPr/>
        <p:txBody>
          <a:bodyPr/>
          <a:lstStyle/>
          <a:p>
            <a:r>
              <a:rPr lang="en-US" dirty="0" smtClean="0"/>
              <a:t>13</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98194" y="2104418"/>
            <a:ext cx="7477126" cy="33667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xmlns="" val="12943211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0722"/>
          </a:xfrm>
        </p:spPr>
        <p:txBody>
          <a:bodyPr>
            <a:normAutofit/>
          </a:bodyPr>
          <a:lstStyle/>
          <a:p>
            <a:r>
              <a:rPr lang="en-ZA" sz="2400" b="1" dirty="0" smtClean="0">
                <a:solidFill>
                  <a:prstClr val="white"/>
                </a:solidFill>
                <a:latin typeface="Arial" pitchFamily="34" charset="0"/>
                <a:cs typeface="Arial" pitchFamily="34" charset="0"/>
              </a:rPr>
              <a:t>LITIGATION TRENDS</a:t>
            </a:r>
            <a:endParaRPr lang="en-ZA" sz="2400" b="1" dirty="0">
              <a:latin typeface="Arial" pitchFamily="34" charset="0"/>
              <a:cs typeface="Arial"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033604192"/>
              </p:ext>
            </p:extLst>
          </p:nvPr>
        </p:nvGraphicFramePr>
        <p:xfrm>
          <a:off x="777237" y="1188719"/>
          <a:ext cx="7620002" cy="4739639"/>
        </p:xfrm>
        <a:graphic>
          <a:graphicData uri="http://schemas.openxmlformats.org/drawingml/2006/table">
            <a:tbl>
              <a:tblPr firstRow="1" firstCol="1" bandRow="1">
                <a:tableStyleId>{5C22544A-7EE6-4342-B048-85BDC9FD1C3A}</a:tableStyleId>
              </a:tblPr>
              <a:tblGrid>
                <a:gridCol w="1500640">
                  <a:extLst>
                    <a:ext uri="{9D8B030D-6E8A-4147-A177-3AD203B41FA5}">
                      <a16:colId xmlns:a16="http://schemas.microsoft.com/office/drawing/2014/main" xmlns="" val="20000"/>
                    </a:ext>
                  </a:extLst>
                </a:gridCol>
                <a:gridCol w="1259895">
                  <a:extLst>
                    <a:ext uri="{9D8B030D-6E8A-4147-A177-3AD203B41FA5}">
                      <a16:colId xmlns:a16="http://schemas.microsoft.com/office/drawing/2014/main" xmlns="" val="20001"/>
                    </a:ext>
                  </a:extLst>
                </a:gridCol>
                <a:gridCol w="1204613">
                  <a:extLst>
                    <a:ext uri="{9D8B030D-6E8A-4147-A177-3AD203B41FA5}">
                      <a16:colId xmlns:a16="http://schemas.microsoft.com/office/drawing/2014/main" xmlns="" val="20002"/>
                    </a:ext>
                  </a:extLst>
                </a:gridCol>
                <a:gridCol w="1245628">
                  <a:extLst>
                    <a:ext uri="{9D8B030D-6E8A-4147-A177-3AD203B41FA5}">
                      <a16:colId xmlns:a16="http://schemas.microsoft.com/office/drawing/2014/main" xmlns="" val="20003"/>
                    </a:ext>
                  </a:extLst>
                </a:gridCol>
                <a:gridCol w="1204613">
                  <a:extLst>
                    <a:ext uri="{9D8B030D-6E8A-4147-A177-3AD203B41FA5}">
                      <a16:colId xmlns:a16="http://schemas.microsoft.com/office/drawing/2014/main" xmlns="" val="20004"/>
                    </a:ext>
                  </a:extLst>
                </a:gridCol>
                <a:gridCol w="1204613">
                  <a:extLst>
                    <a:ext uri="{9D8B030D-6E8A-4147-A177-3AD203B41FA5}">
                      <a16:colId xmlns:a16="http://schemas.microsoft.com/office/drawing/2014/main" xmlns="" val="20005"/>
                    </a:ext>
                  </a:extLst>
                </a:gridCol>
              </a:tblGrid>
              <a:tr h="401124">
                <a:tc>
                  <a:txBody>
                    <a:bodyPr/>
                    <a:lstStyle/>
                    <a:p>
                      <a:pPr>
                        <a:lnSpc>
                          <a:spcPct val="115000"/>
                        </a:lnSpc>
                        <a:spcAft>
                          <a:spcPts val="0"/>
                        </a:spcAft>
                      </a:pPr>
                      <a:r>
                        <a:rPr lang="en-ZA" sz="1200" dirty="0">
                          <a:effectLst/>
                        </a:rPr>
                        <a:t>Description</a:t>
                      </a:r>
                      <a:endParaRPr lang="en-ZA" sz="1100" dirty="0">
                        <a:effectLst/>
                        <a:latin typeface="Calibri"/>
                        <a:ea typeface="Calibri"/>
                        <a:cs typeface="Times New Roman"/>
                      </a:endParaRPr>
                    </a:p>
                  </a:txBody>
                  <a:tcPr marL="68580" marR="68580" marT="0" marB="0"/>
                </a:tc>
                <a:tc>
                  <a:txBody>
                    <a:bodyPr/>
                    <a:lstStyle/>
                    <a:p>
                      <a:pPr>
                        <a:lnSpc>
                          <a:spcPct val="115000"/>
                        </a:lnSpc>
                        <a:spcAft>
                          <a:spcPts val="0"/>
                        </a:spcAft>
                      </a:pPr>
                      <a:r>
                        <a:rPr lang="en-ZA" sz="1200">
                          <a:effectLst/>
                        </a:rPr>
                        <a:t>2012/2013</a:t>
                      </a:r>
                      <a:endParaRPr lang="en-ZA" sz="1100">
                        <a:effectLst/>
                        <a:latin typeface="Calibri"/>
                        <a:ea typeface="Calibri"/>
                        <a:cs typeface="Times New Roman"/>
                      </a:endParaRPr>
                    </a:p>
                  </a:txBody>
                  <a:tcPr marL="68580" marR="68580" marT="0" marB="0"/>
                </a:tc>
                <a:tc>
                  <a:txBody>
                    <a:bodyPr/>
                    <a:lstStyle/>
                    <a:p>
                      <a:pPr>
                        <a:lnSpc>
                          <a:spcPct val="115000"/>
                        </a:lnSpc>
                        <a:spcAft>
                          <a:spcPts val="0"/>
                        </a:spcAft>
                      </a:pPr>
                      <a:r>
                        <a:rPr lang="en-ZA" sz="1200">
                          <a:effectLst/>
                        </a:rPr>
                        <a:t>2013/2014</a:t>
                      </a:r>
                      <a:endParaRPr lang="en-ZA" sz="1100">
                        <a:effectLst/>
                        <a:latin typeface="Calibri"/>
                        <a:ea typeface="Calibri"/>
                        <a:cs typeface="Times New Roman"/>
                      </a:endParaRPr>
                    </a:p>
                  </a:txBody>
                  <a:tcPr marL="68580" marR="68580" marT="0" marB="0"/>
                </a:tc>
                <a:tc>
                  <a:txBody>
                    <a:bodyPr/>
                    <a:lstStyle/>
                    <a:p>
                      <a:pPr>
                        <a:lnSpc>
                          <a:spcPct val="115000"/>
                        </a:lnSpc>
                        <a:spcAft>
                          <a:spcPts val="0"/>
                        </a:spcAft>
                      </a:pPr>
                      <a:r>
                        <a:rPr lang="en-ZA" sz="1200">
                          <a:effectLst/>
                        </a:rPr>
                        <a:t>2014/2015</a:t>
                      </a:r>
                      <a:endParaRPr lang="en-ZA" sz="1100">
                        <a:effectLst/>
                        <a:latin typeface="Calibri"/>
                        <a:ea typeface="Calibri"/>
                        <a:cs typeface="Times New Roman"/>
                      </a:endParaRPr>
                    </a:p>
                  </a:txBody>
                  <a:tcPr marL="68580" marR="68580" marT="0" marB="0"/>
                </a:tc>
                <a:tc>
                  <a:txBody>
                    <a:bodyPr/>
                    <a:lstStyle/>
                    <a:p>
                      <a:pPr>
                        <a:lnSpc>
                          <a:spcPct val="115000"/>
                        </a:lnSpc>
                        <a:spcAft>
                          <a:spcPts val="0"/>
                        </a:spcAft>
                      </a:pPr>
                      <a:r>
                        <a:rPr lang="en-ZA" sz="1200">
                          <a:effectLst/>
                        </a:rPr>
                        <a:t>2015/2016</a:t>
                      </a:r>
                      <a:endParaRPr lang="en-ZA" sz="1100">
                        <a:effectLst/>
                        <a:latin typeface="Calibri"/>
                        <a:ea typeface="Calibri"/>
                        <a:cs typeface="Times New Roman"/>
                      </a:endParaRPr>
                    </a:p>
                  </a:txBody>
                  <a:tcPr marL="68580" marR="68580" marT="0" marB="0"/>
                </a:tc>
                <a:tc>
                  <a:txBody>
                    <a:bodyPr/>
                    <a:lstStyle/>
                    <a:p>
                      <a:pPr>
                        <a:lnSpc>
                          <a:spcPct val="115000"/>
                        </a:lnSpc>
                        <a:spcAft>
                          <a:spcPts val="0"/>
                        </a:spcAft>
                      </a:pPr>
                      <a:r>
                        <a:rPr lang="en-ZA" sz="1200">
                          <a:effectLst/>
                        </a:rPr>
                        <a:t>2016/2017</a:t>
                      </a:r>
                      <a:endParaRPr lang="en-ZA" sz="1100">
                        <a:effectLst/>
                        <a:latin typeface="Calibri"/>
                        <a:ea typeface="Calibri"/>
                        <a:cs typeface="Times New Roman"/>
                      </a:endParaRPr>
                    </a:p>
                  </a:txBody>
                  <a:tcPr marL="68580" marR="68580" marT="0" marB="0"/>
                </a:tc>
                <a:extLst>
                  <a:ext uri="{0D108BD9-81ED-4DB2-BD59-A6C34878D82A}">
                    <a16:rowId xmlns:a16="http://schemas.microsoft.com/office/drawing/2014/main" xmlns="" val="10000"/>
                  </a:ext>
                </a:extLst>
              </a:tr>
              <a:tr h="850360">
                <a:tc>
                  <a:txBody>
                    <a:bodyPr/>
                    <a:lstStyle/>
                    <a:p>
                      <a:pPr>
                        <a:lnSpc>
                          <a:spcPct val="115000"/>
                        </a:lnSpc>
                        <a:spcAft>
                          <a:spcPts val="0"/>
                        </a:spcAft>
                      </a:pPr>
                      <a:r>
                        <a:rPr lang="en-ZA" sz="1200">
                          <a:effectLst/>
                        </a:rPr>
                        <a:t>Immigration</a:t>
                      </a:r>
                      <a:endParaRPr lang="en-ZA" sz="1100">
                        <a:effectLst/>
                        <a:latin typeface="Calibri"/>
                        <a:ea typeface="Calibri"/>
                        <a:cs typeface="Times New Roman"/>
                      </a:endParaRPr>
                    </a:p>
                  </a:txBody>
                  <a:tcPr marL="68580" marR="68580" marT="0" marB="0"/>
                </a:tc>
                <a:tc>
                  <a:txBody>
                    <a:bodyPr/>
                    <a:lstStyle/>
                    <a:p>
                      <a:pPr>
                        <a:lnSpc>
                          <a:spcPct val="115000"/>
                        </a:lnSpc>
                        <a:spcAft>
                          <a:spcPts val="0"/>
                        </a:spcAft>
                      </a:pPr>
                      <a:r>
                        <a:rPr lang="en-ZA" sz="1200" dirty="0" smtClean="0">
                          <a:effectLst/>
                        </a:rPr>
                        <a:t>1 907</a:t>
                      </a:r>
                      <a:endParaRPr lang="en-ZA" sz="1100" dirty="0">
                        <a:effectLst/>
                        <a:latin typeface="Calibri"/>
                        <a:ea typeface="Calibri"/>
                        <a:cs typeface="Times New Roman"/>
                      </a:endParaRPr>
                    </a:p>
                  </a:txBody>
                  <a:tcPr marL="68580" marR="68580" marT="0" marB="0"/>
                </a:tc>
                <a:tc>
                  <a:txBody>
                    <a:bodyPr/>
                    <a:lstStyle/>
                    <a:p>
                      <a:pPr>
                        <a:lnSpc>
                          <a:spcPct val="115000"/>
                        </a:lnSpc>
                        <a:spcAft>
                          <a:spcPts val="0"/>
                        </a:spcAft>
                      </a:pPr>
                      <a:r>
                        <a:rPr lang="en-ZA" sz="1200" dirty="0">
                          <a:effectLst/>
                        </a:rPr>
                        <a:t>876</a:t>
                      </a:r>
                      <a:endParaRPr lang="en-ZA" sz="1100" dirty="0">
                        <a:effectLst/>
                        <a:latin typeface="Calibri"/>
                        <a:ea typeface="Calibri"/>
                        <a:cs typeface="Times New Roman"/>
                      </a:endParaRPr>
                    </a:p>
                  </a:txBody>
                  <a:tcPr marL="68580" marR="68580" marT="0" marB="0"/>
                </a:tc>
                <a:tc>
                  <a:txBody>
                    <a:bodyPr/>
                    <a:lstStyle/>
                    <a:p>
                      <a:pPr>
                        <a:lnSpc>
                          <a:spcPct val="115000"/>
                        </a:lnSpc>
                        <a:spcAft>
                          <a:spcPts val="0"/>
                        </a:spcAft>
                      </a:pPr>
                      <a:r>
                        <a:rPr lang="en-ZA" sz="1200">
                          <a:effectLst/>
                        </a:rPr>
                        <a:t>609</a:t>
                      </a:r>
                      <a:endParaRPr lang="en-ZA" sz="1100">
                        <a:effectLst/>
                        <a:latin typeface="Calibri"/>
                        <a:ea typeface="Calibri"/>
                        <a:cs typeface="Times New Roman"/>
                      </a:endParaRPr>
                    </a:p>
                  </a:txBody>
                  <a:tcPr marL="68580" marR="68580" marT="0" marB="0"/>
                </a:tc>
                <a:tc>
                  <a:txBody>
                    <a:bodyPr/>
                    <a:lstStyle/>
                    <a:p>
                      <a:pPr>
                        <a:lnSpc>
                          <a:spcPct val="115000"/>
                        </a:lnSpc>
                        <a:spcAft>
                          <a:spcPts val="0"/>
                        </a:spcAft>
                      </a:pPr>
                      <a:r>
                        <a:rPr lang="en-ZA" sz="1200">
                          <a:effectLst/>
                        </a:rPr>
                        <a:t>995</a:t>
                      </a:r>
                      <a:endParaRPr lang="en-ZA" sz="1100">
                        <a:effectLst/>
                        <a:latin typeface="Calibri"/>
                        <a:ea typeface="Calibri"/>
                        <a:cs typeface="Times New Roman"/>
                      </a:endParaRPr>
                    </a:p>
                  </a:txBody>
                  <a:tcPr marL="68580" marR="68580" marT="0" marB="0"/>
                </a:tc>
                <a:tc>
                  <a:txBody>
                    <a:bodyPr/>
                    <a:lstStyle/>
                    <a:p>
                      <a:pPr>
                        <a:lnSpc>
                          <a:spcPct val="115000"/>
                        </a:lnSpc>
                        <a:spcAft>
                          <a:spcPts val="0"/>
                        </a:spcAft>
                      </a:pPr>
                      <a:r>
                        <a:rPr lang="en-ZA" sz="1200" dirty="0" smtClean="0">
                          <a:effectLst/>
                        </a:rPr>
                        <a:t>1 232</a:t>
                      </a:r>
                      <a:endParaRPr lang="en-ZA" sz="11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1"/>
                  </a:ext>
                </a:extLst>
              </a:tr>
              <a:tr h="827205">
                <a:tc>
                  <a:txBody>
                    <a:bodyPr/>
                    <a:lstStyle/>
                    <a:p>
                      <a:pPr>
                        <a:lnSpc>
                          <a:spcPct val="115000"/>
                        </a:lnSpc>
                        <a:spcAft>
                          <a:spcPts val="0"/>
                        </a:spcAft>
                      </a:pPr>
                      <a:r>
                        <a:rPr lang="en-ZA" sz="1200">
                          <a:effectLst/>
                        </a:rPr>
                        <a:t>Asylum Seeker Management </a:t>
                      </a:r>
                      <a:endParaRPr lang="en-ZA" sz="1100">
                        <a:effectLst/>
                        <a:latin typeface="Calibri"/>
                        <a:ea typeface="Calibri"/>
                        <a:cs typeface="Times New Roman"/>
                      </a:endParaRPr>
                    </a:p>
                  </a:txBody>
                  <a:tcPr marL="68580" marR="68580" marT="0" marB="0"/>
                </a:tc>
                <a:tc>
                  <a:txBody>
                    <a:bodyPr/>
                    <a:lstStyle/>
                    <a:p>
                      <a:pPr>
                        <a:lnSpc>
                          <a:spcPct val="115000"/>
                        </a:lnSpc>
                        <a:spcAft>
                          <a:spcPts val="0"/>
                        </a:spcAft>
                      </a:pPr>
                      <a:r>
                        <a:rPr lang="en-ZA" sz="1200" dirty="0">
                          <a:effectLst/>
                        </a:rPr>
                        <a:t>867</a:t>
                      </a:r>
                      <a:endParaRPr lang="en-ZA" sz="1100" dirty="0">
                        <a:effectLst/>
                        <a:latin typeface="Calibri"/>
                        <a:ea typeface="Calibri"/>
                        <a:cs typeface="Times New Roman"/>
                      </a:endParaRPr>
                    </a:p>
                  </a:txBody>
                  <a:tcPr marL="68580" marR="68580" marT="0" marB="0"/>
                </a:tc>
                <a:tc>
                  <a:txBody>
                    <a:bodyPr/>
                    <a:lstStyle/>
                    <a:p>
                      <a:pPr>
                        <a:lnSpc>
                          <a:spcPct val="115000"/>
                        </a:lnSpc>
                        <a:spcAft>
                          <a:spcPts val="0"/>
                        </a:spcAft>
                      </a:pPr>
                      <a:r>
                        <a:rPr lang="en-ZA" sz="1200">
                          <a:effectLst/>
                        </a:rPr>
                        <a:t>749</a:t>
                      </a:r>
                      <a:endParaRPr lang="en-ZA" sz="1100">
                        <a:effectLst/>
                        <a:latin typeface="Calibri"/>
                        <a:ea typeface="Calibri"/>
                        <a:cs typeface="Times New Roman"/>
                      </a:endParaRPr>
                    </a:p>
                  </a:txBody>
                  <a:tcPr marL="68580" marR="68580" marT="0" marB="0"/>
                </a:tc>
                <a:tc>
                  <a:txBody>
                    <a:bodyPr/>
                    <a:lstStyle/>
                    <a:p>
                      <a:pPr>
                        <a:lnSpc>
                          <a:spcPct val="115000"/>
                        </a:lnSpc>
                        <a:spcAft>
                          <a:spcPts val="0"/>
                        </a:spcAft>
                      </a:pPr>
                      <a:r>
                        <a:rPr lang="en-ZA" sz="1200">
                          <a:effectLst/>
                        </a:rPr>
                        <a:t>955</a:t>
                      </a:r>
                      <a:endParaRPr lang="en-ZA" sz="1100">
                        <a:effectLst/>
                        <a:latin typeface="Calibri"/>
                        <a:ea typeface="Calibri"/>
                        <a:cs typeface="Times New Roman"/>
                      </a:endParaRPr>
                    </a:p>
                  </a:txBody>
                  <a:tcPr marL="68580" marR="68580" marT="0" marB="0"/>
                </a:tc>
                <a:tc>
                  <a:txBody>
                    <a:bodyPr/>
                    <a:lstStyle/>
                    <a:p>
                      <a:pPr>
                        <a:lnSpc>
                          <a:spcPct val="115000"/>
                        </a:lnSpc>
                        <a:spcAft>
                          <a:spcPts val="0"/>
                        </a:spcAft>
                      </a:pPr>
                      <a:r>
                        <a:rPr lang="en-ZA" sz="1200" dirty="0" smtClean="0">
                          <a:effectLst/>
                        </a:rPr>
                        <a:t>1 700</a:t>
                      </a:r>
                      <a:endParaRPr lang="en-ZA" sz="1100" dirty="0">
                        <a:effectLst/>
                        <a:latin typeface="Calibri"/>
                        <a:ea typeface="Calibri"/>
                        <a:cs typeface="Times New Roman"/>
                      </a:endParaRPr>
                    </a:p>
                  </a:txBody>
                  <a:tcPr marL="68580" marR="68580" marT="0" marB="0"/>
                </a:tc>
                <a:tc>
                  <a:txBody>
                    <a:bodyPr/>
                    <a:lstStyle/>
                    <a:p>
                      <a:pPr>
                        <a:lnSpc>
                          <a:spcPct val="115000"/>
                        </a:lnSpc>
                        <a:spcAft>
                          <a:spcPts val="0"/>
                        </a:spcAft>
                      </a:pPr>
                      <a:r>
                        <a:rPr lang="en-ZA" sz="1200" dirty="0" smtClean="0">
                          <a:effectLst/>
                        </a:rPr>
                        <a:t>1 900</a:t>
                      </a:r>
                      <a:endParaRPr lang="en-ZA" sz="11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2"/>
                  </a:ext>
                </a:extLst>
              </a:tr>
              <a:tr h="913398">
                <a:tc>
                  <a:txBody>
                    <a:bodyPr/>
                    <a:lstStyle/>
                    <a:p>
                      <a:pPr>
                        <a:lnSpc>
                          <a:spcPct val="115000"/>
                        </a:lnSpc>
                        <a:spcAft>
                          <a:spcPts val="0"/>
                        </a:spcAft>
                      </a:pPr>
                      <a:r>
                        <a:rPr lang="en-ZA" sz="1200">
                          <a:effectLst/>
                        </a:rPr>
                        <a:t>Civic Services</a:t>
                      </a:r>
                      <a:endParaRPr lang="en-ZA" sz="1100">
                        <a:effectLst/>
                        <a:latin typeface="Calibri"/>
                        <a:ea typeface="Calibri"/>
                        <a:cs typeface="Times New Roman"/>
                      </a:endParaRPr>
                    </a:p>
                  </a:txBody>
                  <a:tcPr marL="68580" marR="68580" marT="0" marB="0"/>
                </a:tc>
                <a:tc>
                  <a:txBody>
                    <a:bodyPr/>
                    <a:lstStyle/>
                    <a:p>
                      <a:pPr>
                        <a:lnSpc>
                          <a:spcPct val="115000"/>
                        </a:lnSpc>
                        <a:spcAft>
                          <a:spcPts val="0"/>
                        </a:spcAft>
                      </a:pPr>
                      <a:r>
                        <a:rPr lang="en-ZA" sz="1200" dirty="0">
                          <a:effectLst/>
                        </a:rPr>
                        <a:t>319</a:t>
                      </a:r>
                      <a:endParaRPr lang="en-ZA" sz="1100" dirty="0">
                        <a:effectLst/>
                        <a:latin typeface="Calibri"/>
                        <a:ea typeface="Calibri"/>
                        <a:cs typeface="Times New Roman"/>
                      </a:endParaRPr>
                    </a:p>
                  </a:txBody>
                  <a:tcPr marL="68580" marR="68580" marT="0" marB="0"/>
                </a:tc>
                <a:tc>
                  <a:txBody>
                    <a:bodyPr/>
                    <a:lstStyle/>
                    <a:p>
                      <a:pPr>
                        <a:lnSpc>
                          <a:spcPct val="115000"/>
                        </a:lnSpc>
                        <a:spcAft>
                          <a:spcPts val="0"/>
                        </a:spcAft>
                      </a:pPr>
                      <a:r>
                        <a:rPr lang="en-ZA" sz="1200">
                          <a:effectLst/>
                        </a:rPr>
                        <a:t>362</a:t>
                      </a:r>
                      <a:endParaRPr lang="en-ZA" sz="1100">
                        <a:effectLst/>
                        <a:latin typeface="Calibri"/>
                        <a:ea typeface="Calibri"/>
                        <a:cs typeface="Times New Roman"/>
                      </a:endParaRPr>
                    </a:p>
                  </a:txBody>
                  <a:tcPr marL="68580" marR="68580" marT="0" marB="0"/>
                </a:tc>
                <a:tc>
                  <a:txBody>
                    <a:bodyPr/>
                    <a:lstStyle/>
                    <a:p>
                      <a:pPr>
                        <a:lnSpc>
                          <a:spcPct val="115000"/>
                        </a:lnSpc>
                        <a:spcAft>
                          <a:spcPts val="0"/>
                        </a:spcAft>
                      </a:pPr>
                      <a:r>
                        <a:rPr lang="en-ZA" sz="1200">
                          <a:effectLst/>
                        </a:rPr>
                        <a:t>208</a:t>
                      </a:r>
                      <a:endParaRPr lang="en-ZA" sz="1100">
                        <a:effectLst/>
                        <a:latin typeface="Calibri"/>
                        <a:ea typeface="Calibri"/>
                        <a:cs typeface="Times New Roman"/>
                      </a:endParaRPr>
                    </a:p>
                  </a:txBody>
                  <a:tcPr marL="68580" marR="68580" marT="0" marB="0"/>
                </a:tc>
                <a:tc>
                  <a:txBody>
                    <a:bodyPr/>
                    <a:lstStyle/>
                    <a:p>
                      <a:pPr>
                        <a:lnSpc>
                          <a:spcPct val="115000"/>
                        </a:lnSpc>
                        <a:spcAft>
                          <a:spcPts val="0"/>
                        </a:spcAft>
                      </a:pPr>
                      <a:r>
                        <a:rPr lang="en-ZA" sz="1200">
                          <a:effectLst/>
                        </a:rPr>
                        <a:t>908</a:t>
                      </a:r>
                      <a:endParaRPr lang="en-ZA" sz="1100">
                        <a:effectLst/>
                        <a:latin typeface="Calibri"/>
                        <a:ea typeface="Calibri"/>
                        <a:cs typeface="Times New Roman"/>
                      </a:endParaRPr>
                    </a:p>
                  </a:txBody>
                  <a:tcPr marL="68580" marR="68580" marT="0" marB="0"/>
                </a:tc>
                <a:tc>
                  <a:txBody>
                    <a:bodyPr/>
                    <a:lstStyle/>
                    <a:p>
                      <a:pPr>
                        <a:lnSpc>
                          <a:spcPct val="115000"/>
                        </a:lnSpc>
                        <a:spcAft>
                          <a:spcPts val="0"/>
                        </a:spcAft>
                      </a:pPr>
                      <a:r>
                        <a:rPr lang="en-ZA" sz="1200">
                          <a:effectLst/>
                        </a:rPr>
                        <a:t>456</a:t>
                      </a:r>
                      <a:endParaRPr lang="en-ZA" sz="1100">
                        <a:effectLst/>
                        <a:latin typeface="Calibri"/>
                        <a:ea typeface="Calibri"/>
                        <a:cs typeface="Times New Roman"/>
                      </a:endParaRPr>
                    </a:p>
                  </a:txBody>
                  <a:tcPr marL="68580" marR="68580" marT="0" marB="0"/>
                </a:tc>
                <a:extLst>
                  <a:ext uri="{0D108BD9-81ED-4DB2-BD59-A6C34878D82A}">
                    <a16:rowId xmlns:a16="http://schemas.microsoft.com/office/drawing/2014/main" xmlns="" val="10003"/>
                  </a:ext>
                </a:extLst>
              </a:tr>
              <a:tr h="544180">
                <a:tc>
                  <a:txBody>
                    <a:bodyPr/>
                    <a:lstStyle/>
                    <a:p>
                      <a:pPr>
                        <a:lnSpc>
                          <a:spcPct val="115000"/>
                        </a:lnSpc>
                        <a:spcAft>
                          <a:spcPts val="0"/>
                        </a:spcAft>
                      </a:pPr>
                      <a:r>
                        <a:rPr lang="en-ZA" sz="1200">
                          <a:effectLst/>
                        </a:rPr>
                        <a:t>Summons </a:t>
                      </a:r>
                      <a:endParaRPr lang="en-ZA" sz="1100">
                        <a:effectLst/>
                        <a:latin typeface="Calibri"/>
                        <a:ea typeface="Calibri"/>
                        <a:cs typeface="Times New Roman"/>
                      </a:endParaRPr>
                    </a:p>
                  </a:txBody>
                  <a:tcPr marL="68580" marR="68580" marT="0" marB="0"/>
                </a:tc>
                <a:tc>
                  <a:txBody>
                    <a:bodyPr/>
                    <a:lstStyle/>
                    <a:p>
                      <a:pPr>
                        <a:lnSpc>
                          <a:spcPct val="115000"/>
                        </a:lnSpc>
                        <a:spcAft>
                          <a:spcPts val="0"/>
                        </a:spcAft>
                      </a:pPr>
                      <a:r>
                        <a:rPr lang="en-ZA" sz="1200" dirty="0">
                          <a:effectLst/>
                        </a:rPr>
                        <a:t>117</a:t>
                      </a:r>
                      <a:endParaRPr lang="en-ZA" sz="1100" dirty="0">
                        <a:effectLst/>
                        <a:latin typeface="Calibri"/>
                        <a:ea typeface="Calibri"/>
                        <a:cs typeface="Times New Roman"/>
                      </a:endParaRPr>
                    </a:p>
                  </a:txBody>
                  <a:tcPr marL="68580" marR="68580" marT="0" marB="0"/>
                </a:tc>
                <a:tc>
                  <a:txBody>
                    <a:bodyPr/>
                    <a:lstStyle/>
                    <a:p>
                      <a:pPr>
                        <a:lnSpc>
                          <a:spcPct val="115000"/>
                        </a:lnSpc>
                        <a:spcAft>
                          <a:spcPts val="0"/>
                        </a:spcAft>
                      </a:pPr>
                      <a:r>
                        <a:rPr lang="en-ZA" sz="1200">
                          <a:effectLst/>
                        </a:rPr>
                        <a:t>83</a:t>
                      </a:r>
                      <a:endParaRPr lang="en-ZA" sz="1100">
                        <a:effectLst/>
                        <a:latin typeface="Calibri"/>
                        <a:ea typeface="Calibri"/>
                        <a:cs typeface="Times New Roman"/>
                      </a:endParaRPr>
                    </a:p>
                  </a:txBody>
                  <a:tcPr marL="68580" marR="68580" marT="0" marB="0"/>
                </a:tc>
                <a:tc>
                  <a:txBody>
                    <a:bodyPr/>
                    <a:lstStyle/>
                    <a:p>
                      <a:pPr>
                        <a:lnSpc>
                          <a:spcPct val="115000"/>
                        </a:lnSpc>
                        <a:spcAft>
                          <a:spcPts val="0"/>
                        </a:spcAft>
                      </a:pPr>
                      <a:r>
                        <a:rPr lang="en-ZA" sz="1200">
                          <a:effectLst/>
                        </a:rPr>
                        <a:t>30</a:t>
                      </a:r>
                      <a:endParaRPr lang="en-ZA" sz="1100">
                        <a:effectLst/>
                        <a:latin typeface="Calibri"/>
                        <a:ea typeface="Calibri"/>
                        <a:cs typeface="Times New Roman"/>
                      </a:endParaRPr>
                    </a:p>
                  </a:txBody>
                  <a:tcPr marL="68580" marR="68580" marT="0" marB="0"/>
                </a:tc>
                <a:tc>
                  <a:txBody>
                    <a:bodyPr/>
                    <a:lstStyle/>
                    <a:p>
                      <a:pPr>
                        <a:lnSpc>
                          <a:spcPct val="115000"/>
                        </a:lnSpc>
                        <a:spcAft>
                          <a:spcPts val="0"/>
                        </a:spcAft>
                      </a:pPr>
                      <a:r>
                        <a:rPr lang="en-ZA" sz="1200">
                          <a:effectLst/>
                        </a:rPr>
                        <a:t>60</a:t>
                      </a:r>
                      <a:endParaRPr lang="en-ZA" sz="1100">
                        <a:effectLst/>
                        <a:latin typeface="Calibri"/>
                        <a:ea typeface="Calibri"/>
                        <a:cs typeface="Times New Roman"/>
                      </a:endParaRPr>
                    </a:p>
                  </a:txBody>
                  <a:tcPr marL="68580" marR="68580" marT="0" marB="0"/>
                </a:tc>
                <a:tc>
                  <a:txBody>
                    <a:bodyPr/>
                    <a:lstStyle/>
                    <a:p>
                      <a:pPr>
                        <a:lnSpc>
                          <a:spcPct val="115000"/>
                        </a:lnSpc>
                        <a:spcAft>
                          <a:spcPts val="0"/>
                        </a:spcAft>
                      </a:pPr>
                      <a:r>
                        <a:rPr lang="en-ZA" sz="1200">
                          <a:effectLst/>
                        </a:rPr>
                        <a:t>134</a:t>
                      </a:r>
                      <a:endParaRPr lang="en-ZA" sz="1100">
                        <a:effectLst/>
                        <a:latin typeface="Calibri"/>
                        <a:ea typeface="Calibri"/>
                        <a:cs typeface="Times New Roman"/>
                      </a:endParaRPr>
                    </a:p>
                  </a:txBody>
                  <a:tcPr marL="68580" marR="68580" marT="0" marB="0"/>
                </a:tc>
                <a:extLst>
                  <a:ext uri="{0D108BD9-81ED-4DB2-BD59-A6C34878D82A}">
                    <a16:rowId xmlns:a16="http://schemas.microsoft.com/office/drawing/2014/main" xmlns="" val="10004"/>
                  </a:ext>
                </a:extLst>
              </a:tr>
              <a:tr h="401124">
                <a:tc>
                  <a:txBody>
                    <a:bodyPr/>
                    <a:lstStyle/>
                    <a:p>
                      <a:pPr>
                        <a:lnSpc>
                          <a:spcPct val="115000"/>
                        </a:lnSpc>
                        <a:spcAft>
                          <a:spcPts val="0"/>
                        </a:spcAft>
                      </a:pPr>
                      <a:r>
                        <a:rPr lang="en-ZA" sz="1200">
                          <a:effectLst/>
                        </a:rPr>
                        <a:t>Labour </a:t>
                      </a:r>
                      <a:endParaRPr lang="en-ZA" sz="1100">
                        <a:effectLst/>
                        <a:latin typeface="Calibri"/>
                        <a:ea typeface="Calibri"/>
                        <a:cs typeface="Times New Roman"/>
                      </a:endParaRPr>
                    </a:p>
                  </a:txBody>
                  <a:tcPr marL="68580" marR="68580" marT="0" marB="0"/>
                </a:tc>
                <a:tc>
                  <a:txBody>
                    <a:bodyPr/>
                    <a:lstStyle/>
                    <a:p>
                      <a:pPr>
                        <a:lnSpc>
                          <a:spcPct val="115000"/>
                        </a:lnSpc>
                        <a:spcAft>
                          <a:spcPts val="0"/>
                        </a:spcAft>
                      </a:pPr>
                      <a:r>
                        <a:rPr lang="en-ZA" sz="1200">
                          <a:effectLst/>
                        </a:rPr>
                        <a:t>69</a:t>
                      </a:r>
                      <a:endParaRPr lang="en-ZA" sz="1100">
                        <a:effectLst/>
                        <a:latin typeface="Calibri"/>
                        <a:ea typeface="Calibri"/>
                        <a:cs typeface="Times New Roman"/>
                      </a:endParaRPr>
                    </a:p>
                  </a:txBody>
                  <a:tcPr marL="68580" marR="68580" marT="0" marB="0"/>
                </a:tc>
                <a:tc>
                  <a:txBody>
                    <a:bodyPr/>
                    <a:lstStyle/>
                    <a:p>
                      <a:pPr>
                        <a:lnSpc>
                          <a:spcPct val="115000"/>
                        </a:lnSpc>
                        <a:spcAft>
                          <a:spcPts val="0"/>
                        </a:spcAft>
                      </a:pPr>
                      <a:r>
                        <a:rPr lang="en-ZA" sz="1200">
                          <a:effectLst/>
                        </a:rPr>
                        <a:t>54</a:t>
                      </a:r>
                      <a:endParaRPr lang="en-ZA" sz="1100">
                        <a:effectLst/>
                        <a:latin typeface="Calibri"/>
                        <a:ea typeface="Calibri"/>
                        <a:cs typeface="Times New Roman"/>
                      </a:endParaRPr>
                    </a:p>
                  </a:txBody>
                  <a:tcPr marL="68580" marR="68580" marT="0" marB="0"/>
                </a:tc>
                <a:tc>
                  <a:txBody>
                    <a:bodyPr/>
                    <a:lstStyle/>
                    <a:p>
                      <a:pPr>
                        <a:lnSpc>
                          <a:spcPct val="115000"/>
                        </a:lnSpc>
                        <a:spcAft>
                          <a:spcPts val="0"/>
                        </a:spcAft>
                      </a:pPr>
                      <a:r>
                        <a:rPr lang="en-ZA" sz="1200">
                          <a:effectLst/>
                        </a:rPr>
                        <a:t>47</a:t>
                      </a:r>
                      <a:endParaRPr lang="en-ZA" sz="1100">
                        <a:effectLst/>
                        <a:latin typeface="Calibri"/>
                        <a:ea typeface="Calibri"/>
                        <a:cs typeface="Times New Roman"/>
                      </a:endParaRPr>
                    </a:p>
                  </a:txBody>
                  <a:tcPr marL="68580" marR="68580" marT="0" marB="0"/>
                </a:tc>
                <a:tc>
                  <a:txBody>
                    <a:bodyPr/>
                    <a:lstStyle/>
                    <a:p>
                      <a:pPr>
                        <a:lnSpc>
                          <a:spcPct val="115000"/>
                        </a:lnSpc>
                        <a:spcAft>
                          <a:spcPts val="0"/>
                        </a:spcAft>
                      </a:pPr>
                      <a:r>
                        <a:rPr lang="en-ZA" sz="1200">
                          <a:effectLst/>
                        </a:rPr>
                        <a:t>69</a:t>
                      </a:r>
                      <a:endParaRPr lang="en-ZA" sz="1100">
                        <a:effectLst/>
                        <a:latin typeface="Calibri"/>
                        <a:ea typeface="Calibri"/>
                        <a:cs typeface="Times New Roman"/>
                      </a:endParaRPr>
                    </a:p>
                  </a:txBody>
                  <a:tcPr marL="68580" marR="68580" marT="0" marB="0"/>
                </a:tc>
                <a:tc>
                  <a:txBody>
                    <a:bodyPr/>
                    <a:lstStyle/>
                    <a:p>
                      <a:pPr>
                        <a:lnSpc>
                          <a:spcPct val="115000"/>
                        </a:lnSpc>
                        <a:spcAft>
                          <a:spcPts val="0"/>
                        </a:spcAft>
                      </a:pPr>
                      <a:r>
                        <a:rPr lang="en-ZA" sz="1200">
                          <a:effectLst/>
                        </a:rPr>
                        <a:t>92</a:t>
                      </a:r>
                      <a:endParaRPr lang="en-ZA" sz="1100">
                        <a:effectLst/>
                        <a:latin typeface="Calibri"/>
                        <a:ea typeface="Calibri"/>
                        <a:cs typeface="Times New Roman"/>
                      </a:endParaRPr>
                    </a:p>
                  </a:txBody>
                  <a:tcPr marL="68580" marR="68580" marT="0" marB="0"/>
                </a:tc>
                <a:extLst>
                  <a:ext uri="{0D108BD9-81ED-4DB2-BD59-A6C34878D82A}">
                    <a16:rowId xmlns:a16="http://schemas.microsoft.com/office/drawing/2014/main" xmlns="" val="10005"/>
                  </a:ext>
                </a:extLst>
              </a:tr>
              <a:tr h="401124">
                <a:tc>
                  <a:txBody>
                    <a:bodyPr/>
                    <a:lstStyle/>
                    <a:p>
                      <a:pPr>
                        <a:lnSpc>
                          <a:spcPct val="115000"/>
                        </a:lnSpc>
                        <a:spcAft>
                          <a:spcPts val="0"/>
                        </a:spcAft>
                      </a:pPr>
                      <a:r>
                        <a:rPr lang="en-ZA" sz="1200" dirty="0">
                          <a:effectLst/>
                        </a:rPr>
                        <a:t>Others </a:t>
                      </a:r>
                      <a:endParaRPr lang="en-ZA" sz="1100" dirty="0">
                        <a:effectLst/>
                        <a:latin typeface="Calibri"/>
                        <a:ea typeface="Calibri"/>
                        <a:cs typeface="Times New Roman"/>
                      </a:endParaRPr>
                    </a:p>
                  </a:txBody>
                  <a:tcPr marL="68580" marR="68580" marT="0" marB="0"/>
                </a:tc>
                <a:tc>
                  <a:txBody>
                    <a:bodyPr/>
                    <a:lstStyle/>
                    <a:p>
                      <a:pPr>
                        <a:lnSpc>
                          <a:spcPct val="115000"/>
                        </a:lnSpc>
                        <a:spcAft>
                          <a:spcPts val="0"/>
                        </a:spcAft>
                      </a:pPr>
                      <a:r>
                        <a:rPr lang="en-ZA" sz="1200">
                          <a:effectLst/>
                        </a:rPr>
                        <a:t>185</a:t>
                      </a:r>
                      <a:endParaRPr lang="en-ZA" sz="1100">
                        <a:effectLst/>
                        <a:latin typeface="Calibri"/>
                        <a:ea typeface="Calibri"/>
                        <a:cs typeface="Times New Roman"/>
                      </a:endParaRPr>
                    </a:p>
                  </a:txBody>
                  <a:tcPr marL="68580" marR="68580" marT="0" marB="0"/>
                </a:tc>
                <a:tc>
                  <a:txBody>
                    <a:bodyPr/>
                    <a:lstStyle/>
                    <a:p>
                      <a:pPr>
                        <a:lnSpc>
                          <a:spcPct val="115000"/>
                        </a:lnSpc>
                        <a:spcAft>
                          <a:spcPts val="0"/>
                        </a:spcAft>
                      </a:pPr>
                      <a:r>
                        <a:rPr lang="en-ZA" sz="1200">
                          <a:effectLst/>
                        </a:rPr>
                        <a:t>92</a:t>
                      </a:r>
                      <a:endParaRPr lang="en-ZA" sz="1100">
                        <a:effectLst/>
                        <a:latin typeface="Calibri"/>
                        <a:ea typeface="Calibri"/>
                        <a:cs typeface="Times New Roman"/>
                      </a:endParaRPr>
                    </a:p>
                  </a:txBody>
                  <a:tcPr marL="68580" marR="68580" marT="0" marB="0"/>
                </a:tc>
                <a:tc>
                  <a:txBody>
                    <a:bodyPr/>
                    <a:lstStyle/>
                    <a:p>
                      <a:pPr>
                        <a:lnSpc>
                          <a:spcPct val="115000"/>
                        </a:lnSpc>
                        <a:spcAft>
                          <a:spcPts val="0"/>
                        </a:spcAft>
                      </a:pPr>
                      <a:r>
                        <a:rPr lang="en-ZA" sz="1200" dirty="0">
                          <a:effectLst/>
                        </a:rPr>
                        <a:t>45</a:t>
                      </a:r>
                      <a:endParaRPr lang="en-ZA" sz="1100" dirty="0">
                        <a:effectLst/>
                        <a:latin typeface="Calibri"/>
                        <a:ea typeface="Calibri"/>
                        <a:cs typeface="Times New Roman"/>
                      </a:endParaRPr>
                    </a:p>
                  </a:txBody>
                  <a:tcPr marL="68580" marR="68580" marT="0" marB="0"/>
                </a:tc>
                <a:tc>
                  <a:txBody>
                    <a:bodyPr/>
                    <a:lstStyle/>
                    <a:p>
                      <a:pPr>
                        <a:lnSpc>
                          <a:spcPct val="115000"/>
                        </a:lnSpc>
                        <a:spcAft>
                          <a:spcPts val="0"/>
                        </a:spcAft>
                      </a:pPr>
                      <a:r>
                        <a:rPr lang="en-ZA" sz="1200">
                          <a:effectLst/>
                        </a:rPr>
                        <a:t>55</a:t>
                      </a:r>
                      <a:endParaRPr lang="en-ZA" sz="1100">
                        <a:effectLst/>
                        <a:latin typeface="Calibri"/>
                        <a:ea typeface="Calibri"/>
                        <a:cs typeface="Times New Roman"/>
                      </a:endParaRPr>
                    </a:p>
                  </a:txBody>
                  <a:tcPr marL="68580" marR="68580" marT="0" marB="0"/>
                </a:tc>
                <a:tc>
                  <a:txBody>
                    <a:bodyPr/>
                    <a:lstStyle/>
                    <a:p>
                      <a:pPr>
                        <a:lnSpc>
                          <a:spcPct val="115000"/>
                        </a:lnSpc>
                        <a:spcAft>
                          <a:spcPts val="0"/>
                        </a:spcAft>
                      </a:pPr>
                      <a:r>
                        <a:rPr lang="en-ZA" sz="1200" dirty="0">
                          <a:effectLst/>
                        </a:rPr>
                        <a:t>60</a:t>
                      </a:r>
                      <a:endParaRPr lang="en-ZA" sz="11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6"/>
                  </a:ext>
                </a:extLst>
              </a:tr>
              <a:tr h="401124">
                <a:tc>
                  <a:txBody>
                    <a:bodyPr/>
                    <a:lstStyle/>
                    <a:p>
                      <a:pPr>
                        <a:lnSpc>
                          <a:spcPct val="115000"/>
                        </a:lnSpc>
                        <a:spcAft>
                          <a:spcPts val="0"/>
                        </a:spcAft>
                      </a:pPr>
                      <a:r>
                        <a:rPr lang="en-ZA" sz="1100" dirty="0" smtClean="0">
                          <a:effectLst/>
                          <a:latin typeface="Calibri"/>
                          <a:ea typeface="Calibri"/>
                          <a:cs typeface="Times New Roman"/>
                        </a:rPr>
                        <a:t>Total</a:t>
                      </a:r>
                      <a:endParaRPr lang="en-ZA" sz="1100" dirty="0">
                        <a:effectLst/>
                        <a:latin typeface="Calibri"/>
                        <a:ea typeface="Calibri"/>
                        <a:cs typeface="Times New Roman"/>
                      </a:endParaRPr>
                    </a:p>
                  </a:txBody>
                  <a:tcPr marL="68580" marR="68580" marT="0" marB="0"/>
                </a:tc>
                <a:tc>
                  <a:txBody>
                    <a:bodyPr/>
                    <a:lstStyle/>
                    <a:p>
                      <a:pPr>
                        <a:lnSpc>
                          <a:spcPct val="115000"/>
                        </a:lnSpc>
                        <a:spcAft>
                          <a:spcPts val="0"/>
                        </a:spcAft>
                      </a:pPr>
                      <a:r>
                        <a:rPr lang="en-ZA" sz="1100" dirty="0" smtClean="0">
                          <a:effectLst/>
                          <a:latin typeface="Calibri"/>
                          <a:ea typeface="Calibri"/>
                          <a:cs typeface="Times New Roman"/>
                        </a:rPr>
                        <a:t>3 464</a:t>
                      </a:r>
                      <a:endParaRPr lang="en-ZA" sz="1100" dirty="0">
                        <a:effectLst/>
                        <a:latin typeface="Calibri"/>
                        <a:ea typeface="Calibri"/>
                        <a:cs typeface="Times New Roman"/>
                      </a:endParaRPr>
                    </a:p>
                  </a:txBody>
                  <a:tcPr marL="68580" marR="68580" marT="0" marB="0"/>
                </a:tc>
                <a:tc>
                  <a:txBody>
                    <a:bodyPr/>
                    <a:lstStyle/>
                    <a:p>
                      <a:pPr>
                        <a:lnSpc>
                          <a:spcPct val="115000"/>
                        </a:lnSpc>
                        <a:spcAft>
                          <a:spcPts val="0"/>
                        </a:spcAft>
                      </a:pPr>
                      <a:r>
                        <a:rPr lang="en-ZA" sz="1100" dirty="0" smtClean="0">
                          <a:effectLst/>
                          <a:latin typeface="Calibri"/>
                          <a:ea typeface="Calibri"/>
                          <a:cs typeface="Times New Roman"/>
                        </a:rPr>
                        <a:t>2 216</a:t>
                      </a:r>
                      <a:endParaRPr lang="en-ZA" sz="1100" dirty="0">
                        <a:effectLst/>
                        <a:latin typeface="Calibri"/>
                        <a:ea typeface="Calibri"/>
                        <a:cs typeface="Times New Roman"/>
                      </a:endParaRPr>
                    </a:p>
                  </a:txBody>
                  <a:tcPr marL="68580" marR="68580" marT="0" marB="0"/>
                </a:tc>
                <a:tc>
                  <a:txBody>
                    <a:bodyPr/>
                    <a:lstStyle/>
                    <a:p>
                      <a:pPr>
                        <a:lnSpc>
                          <a:spcPct val="115000"/>
                        </a:lnSpc>
                        <a:spcAft>
                          <a:spcPts val="0"/>
                        </a:spcAft>
                      </a:pPr>
                      <a:r>
                        <a:rPr lang="en-ZA" sz="1100" dirty="0" smtClean="0">
                          <a:effectLst/>
                          <a:latin typeface="Calibri"/>
                          <a:ea typeface="Calibri"/>
                          <a:cs typeface="Times New Roman"/>
                        </a:rPr>
                        <a:t>1 894</a:t>
                      </a:r>
                      <a:endParaRPr lang="en-ZA" sz="1100" dirty="0">
                        <a:effectLst/>
                        <a:latin typeface="Calibri"/>
                        <a:ea typeface="Calibri"/>
                        <a:cs typeface="Times New Roman"/>
                      </a:endParaRPr>
                    </a:p>
                  </a:txBody>
                  <a:tcPr marL="68580" marR="68580" marT="0" marB="0"/>
                </a:tc>
                <a:tc>
                  <a:txBody>
                    <a:bodyPr/>
                    <a:lstStyle/>
                    <a:p>
                      <a:pPr>
                        <a:lnSpc>
                          <a:spcPct val="115000"/>
                        </a:lnSpc>
                        <a:spcAft>
                          <a:spcPts val="0"/>
                        </a:spcAft>
                      </a:pPr>
                      <a:r>
                        <a:rPr lang="en-ZA" sz="1100" dirty="0" smtClean="0">
                          <a:effectLst/>
                          <a:latin typeface="Calibri"/>
                          <a:ea typeface="Calibri"/>
                          <a:cs typeface="Times New Roman"/>
                        </a:rPr>
                        <a:t>3 857</a:t>
                      </a:r>
                      <a:endParaRPr lang="en-ZA" sz="1100" dirty="0">
                        <a:effectLst/>
                        <a:latin typeface="Calibri"/>
                        <a:ea typeface="Calibri"/>
                        <a:cs typeface="Times New Roman"/>
                      </a:endParaRPr>
                    </a:p>
                  </a:txBody>
                  <a:tcPr marL="68580" marR="68580" marT="0" marB="0"/>
                </a:tc>
                <a:tc>
                  <a:txBody>
                    <a:bodyPr/>
                    <a:lstStyle/>
                    <a:p>
                      <a:pPr>
                        <a:lnSpc>
                          <a:spcPct val="115000"/>
                        </a:lnSpc>
                        <a:spcAft>
                          <a:spcPts val="0"/>
                        </a:spcAft>
                      </a:pPr>
                      <a:r>
                        <a:rPr lang="en-ZA" sz="1100" dirty="0" smtClean="0">
                          <a:effectLst/>
                          <a:latin typeface="Calibri"/>
                          <a:ea typeface="Calibri"/>
                          <a:cs typeface="Times New Roman"/>
                        </a:rPr>
                        <a:t>3 874</a:t>
                      </a:r>
                      <a:endParaRPr lang="en-ZA" sz="11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7"/>
                  </a:ext>
                </a:extLst>
              </a:tr>
            </a:tbl>
          </a:graphicData>
        </a:graphic>
      </p:graphicFrame>
      <p:sp>
        <p:nvSpPr>
          <p:cNvPr id="4" name="Slide Number Placeholder 3"/>
          <p:cNvSpPr>
            <a:spLocks noGrp="1"/>
          </p:cNvSpPr>
          <p:nvPr>
            <p:ph type="sldNum" sz="quarter" idx="12"/>
          </p:nvPr>
        </p:nvSpPr>
        <p:spPr/>
        <p:txBody>
          <a:bodyPr/>
          <a:lstStyle/>
          <a:p>
            <a:fld id="{2014DCD9-1F6B-0E4A-9846-41EAF1CD698E}" type="slidenum">
              <a:rPr lang="en-US" smtClean="0"/>
              <a:pPr/>
              <a:t>14</a:t>
            </a:fld>
            <a:endParaRPr lang="en-US"/>
          </a:p>
        </p:txBody>
      </p:sp>
      <p:sp>
        <p:nvSpPr>
          <p:cNvPr id="6" name="Rectangle 1"/>
          <p:cNvSpPr>
            <a:spLocks noChangeArrowheads="1"/>
          </p:cNvSpPr>
          <p:nvPr/>
        </p:nvSpPr>
        <p:spPr bwMode="auto">
          <a:xfrm>
            <a:off x="1858963" y="2662238"/>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7" name="Footer Placeholder 6"/>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xmlns="" val="36502539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46442"/>
          </a:xfrm>
        </p:spPr>
        <p:txBody>
          <a:bodyPr>
            <a:normAutofit fontScale="90000"/>
          </a:bodyPr>
          <a:lstStyle/>
          <a:p>
            <a:r>
              <a:rPr lang="en-ZA" dirty="0" smtClean="0">
                <a:solidFill>
                  <a:schemeClr val="bg1"/>
                </a:solidFill>
              </a:rPr>
              <a:t>CONTINGENT LIABILITIES</a:t>
            </a:r>
            <a:endParaRPr lang="en-ZA" dirty="0">
              <a:solidFill>
                <a:schemeClr val="bg1"/>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726185499"/>
              </p:ext>
            </p:extLst>
          </p:nvPr>
        </p:nvGraphicFramePr>
        <p:xfrm>
          <a:off x="594359" y="1143002"/>
          <a:ext cx="7924803" cy="4802827"/>
        </p:xfrm>
        <a:graphic>
          <a:graphicData uri="http://schemas.openxmlformats.org/drawingml/2006/table">
            <a:tbl>
              <a:tblPr/>
              <a:tblGrid>
                <a:gridCol w="1433938">
                  <a:extLst>
                    <a:ext uri="{9D8B030D-6E8A-4147-A177-3AD203B41FA5}">
                      <a16:colId xmlns:a16="http://schemas.microsoft.com/office/drawing/2014/main" xmlns="" val="20000"/>
                    </a:ext>
                  </a:extLst>
                </a:gridCol>
                <a:gridCol w="1430127">
                  <a:extLst>
                    <a:ext uri="{9D8B030D-6E8A-4147-A177-3AD203B41FA5}">
                      <a16:colId xmlns:a16="http://schemas.microsoft.com/office/drawing/2014/main" xmlns="" val="20001"/>
                    </a:ext>
                  </a:extLst>
                </a:gridCol>
                <a:gridCol w="1433938">
                  <a:extLst>
                    <a:ext uri="{9D8B030D-6E8A-4147-A177-3AD203B41FA5}">
                      <a16:colId xmlns:a16="http://schemas.microsoft.com/office/drawing/2014/main" xmlns="" val="20002"/>
                    </a:ext>
                  </a:extLst>
                </a:gridCol>
                <a:gridCol w="1430127">
                  <a:extLst>
                    <a:ext uri="{9D8B030D-6E8A-4147-A177-3AD203B41FA5}">
                      <a16:colId xmlns:a16="http://schemas.microsoft.com/office/drawing/2014/main" xmlns="" val="20003"/>
                    </a:ext>
                  </a:extLst>
                </a:gridCol>
                <a:gridCol w="1247070">
                  <a:extLst>
                    <a:ext uri="{9D8B030D-6E8A-4147-A177-3AD203B41FA5}">
                      <a16:colId xmlns:a16="http://schemas.microsoft.com/office/drawing/2014/main" xmlns="" val="20004"/>
                    </a:ext>
                  </a:extLst>
                </a:gridCol>
                <a:gridCol w="949603">
                  <a:extLst>
                    <a:ext uri="{9D8B030D-6E8A-4147-A177-3AD203B41FA5}">
                      <a16:colId xmlns:a16="http://schemas.microsoft.com/office/drawing/2014/main" xmlns="" val="20005"/>
                    </a:ext>
                  </a:extLst>
                </a:gridCol>
              </a:tblGrid>
              <a:tr h="194884">
                <a:tc rowSpan="3">
                  <a:txBody>
                    <a:bodyPr/>
                    <a:lstStyle/>
                    <a:p>
                      <a:pPr algn="ctr" fontAlgn="ctr"/>
                      <a:r>
                        <a:rPr lang="en-ZA" sz="1100" b="1" i="0" u="none" strike="noStrike" dirty="0">
                          <a:solidFill>
                            <a:srgbClr val="000000"/>
                          </a:solidFill>
                          <a:effectLst/>
                          <a:latin typeface="Calibri"/>
                        </a:rPr>
                        <a:t>FINANCIAL YEAR</a:t>
                      </a:r>
                    </a:p>
                  </a:txBody>
                  <a:tcPr marL="9317" marR="9317" marT="93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ctr" fontAlgn="b"/>
                      <a:r>
                        <a:rPr lang="en-ZA" sz="1100" b="1" i="0" u="none" strike="noStrike">
                          <a:solidFill>
                            <a:srgbClr val="000000"/>
                          </a:solidFill>
                          <a:effectLst/>
                          <a:latin typeface="Calibri"/>
                        </a:rPr>
                        <a:t>DETAILS </a:t>
                      </a:r>
                    </a:p>
                  </a:txBody>
                  <a:tcPr marL="9317" marR="9317" marT="9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1169306">
                <a:tc vMerge="1">
                  <a:txBody>
                    <a:bodyPr/>
                    <a:lstStyle/>
                    <a:p>
                      <a:endParaRPr lang="en-ZA"/>
                    </a:p>
                  </a:txBody>
                  <a:tcPr/>
                </a:tc>
                <a:tc>
                  <a:txBody>
                    <a:bodyPr/>
                    <a:lstStyle/>
                    <a:p>
                      <a:pPr algn="ctr" fontAlgn="b"/>
                      <a:r>
                        <a:rPr lang="en-ZA" sz="1100" b="0" i="0" u="none" strike="noStrike">
                          <a:solidFill>
                            <a:srgbClr val="000000"/>
                          </a:solidFill>
                          <a:effectLst/>
                          <a:latin typeface="Calibri"/>
                        </a:rPr>
                        <a:t>CORE BUSINESS :IMMIGRATION &amp; CIVIC AFFAIRS</a:t>
                      </a:r>
                    </a:p>
                  </a:txBody>
                  <a:tcPr marL="9317" marR="9317" marT="9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a:rPr>
                        <a:t>LABOUR DISPUTES</a:t>
                      </a:r>
                    </a:p>
                  </a:txBody>
                  <a:tcPr marL="9317" marR="9317" marT="9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100" b="0" i="0" u="none" strike="noStrike">
                          <a:solidFill>
                            <a:srgbClr val="000000"/>
                          </a:solidFill>
                          <a:effectLst/>
                          <a:latin typeface="Calibri"/>
                        </a:rPr>
                        <a:t>FINANCE &amp;SUPPLY CHAIN MANAGEMENT DISPUTED  TENDERS &amp; CONTRACTS</a:t>
                      </a:r>
                    </a:p>
                  </a:txBody>
                  <a:tcPr marL="9317" marR="9317" marT="93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100" b="0" i="0" u="none" strike="noStrike">
                          <a:solidFill>
                            <a:srgbClr val="000000"/>
                          </a:solidFill>
                          <a:effectLst/>
                          <a:latin typeface="Calibri"/>
                        </a:rPr>
                        <a:t>OTHERS</a:t>
                      </a:r>
                    </a:p>
                  </a:txBody>
                  <a:tcPr marL="9317" marR="9317" marT="93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a:rPr>
                        <a:t>TOTAL LITIGATION  AND LEGAL ENQUIRIES</a:t>
                      </a:r>
                    </a:p>
                  </a:txBody>
                  <a:tcPr marL="9317" marR="9317" marT="9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94884">
                <a:tc vMerge="1">
                  <a:txBody>
                    <a:bodyPr/>
                    <a:lstStyle/>
                    <a:p>
                      <a:endParaRPr lang="en-ZA"/>
                    </a:p>
                  </a:txBody>
                  <a:tcPr/>
                </a:tc>
                <a:tc>
                  <a:txBody>
                    <a:bodyPr/>
                    <a:lstStyle/>
                    <a:p>
                      <a:pPr algn="ctr" fontAlgn="b"/>
                      <a:r>
                        <a:rPr lang="en-ZA" sz="1100" b="0" i="0" u="none" strike="noStrike">
                          <a:solidFill>
                            <a:srgbClr val="000000"/>
                          </a:solidFill>
                          <a:effectLst/>
                          <a:latin typeface="Calibri"/>
                        </a:rPr>
                        <a:t>R'000</a:t>
                      </a:r>
                    </a:p>
                  </a:txBody>
                  <a:tcPr marL="9317" marR="9317" marT="9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a:rPr>
                        <a:t>R'000</a:t>
                      </a:r>
                    </a:p>
                  </a:txBody>
                  <a:tcPr marL="9317" marR="9317" marT="9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a:rPr>
                        <a:t>R'000</a:t>
                      </a:r>
                    </a:p>
                  </a:txBody>
                  <a:tcPr marL="9317" marR="9317" marT="9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a:rPr>
                        <a:t> </a:t>
                      </a:r>
                    </a:p>
                  </a:txBody>
                  <a:tcPr marL="9317" marR="9317" marT="9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a:rPr>
                        <a:t>R'000</a:t>
                      </a:r>
                    </a:p>
                  </a:txBody>
                  <a:tcPr marL="9317" marR="9317" marT="9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60417">
                <a:tc>
                  <a:txBody>
                    <a:bodyPr/>
                    <a:lstStyle/>
                    <a:p>
                      <a:pPr algn="l" fontAlgn="b"/>
                      <a:r>
                        <a:rPr lang="en-ZA" sz="1100" b="0" i="0" u="none" strike="noStrike">
                          <a:solidFill>
                            <a:srgbClr val="000000"/>
                          </a:solidFill>
                          <a:effectLst/>
                          <a:latin typeface="Calibri"/>
                        </a:rPr>
                        <a:t>2009/10 FY</a:t>
                      </a:r>
                    </a:p>
                  </a:txBody>
                  <a:tcPr marL="9317" marR="9317" marT="9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1100" b="0" i="0" u="none" strike="noStrike" dirty="0">
                          <a:solidFill>
                            <a:srgbClr val="000000"/>
                          </a:solidFill>
                          <a:effectLst/>
                          <a:latin typeface="Calibri"/>
                        </a:rPr>
                        <a:t>                       414,000 </a:t>
                      </a:r>
                    </a:p>
                  </a:txBody>
                  <a:tcPr marL="9317" marR="9317" marT="9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1100" b="0" i="0" u="none" strike="noStrike" dirty="0">
                          <a:solidFill>
                            <a:srgbClr val="000000"/>
                          </a:solidFill>
                          <a:effectLst/>
                          <a:latin typeface="Calibri"/>
                        </a:rPr>
                        <a:t>                     -   </a:t>
                      </a:r>
                    </a:p>
                  </a:txBody>
                  <a:tcPr marL="9317" marR="9317" marT="9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1100" b="0" i="0" u="none" strike="noStrike" dirty="0">
                          <a:solidFill>
                            <a:srgbClr val="000000"/>
                          </a:solidFill>
                          <a:effectLst/>
                          <a:latin typeface="Calibri"/>
                        </a:rPr>
                        <a:t>                    </a:t>
                      </a:r>
                      <a:r>
                        <a:rPr lang="en-ZA" sz="1100" b="0" i="0" u="none" strike="noStrike" dirty="0" smtClean="0">
                          <a:solidFill>
                            <a:srgbClr val="000000"/>
                          </a:solidFill>
                          <a:effectLst/>
                          <a:latin typeface="Calibri"/>
                        </a:rPr>
                        <a:t>6,447,300 </a:t>
                      </a:r>
                      <a:endParaRPr lang="en-ZA" sz="1100" b="0" i="0" u="none" strike="noStrike" dirty="0">
                        <a:solidFill>
                          <a:srgbClr val="000000"/>
                        </a:solidFill>
                        <a:effectLst/>
                        <a:latin typeface="Calibri"/>
                      </a:endParaRPr>
                    </a:p>
                  </a:txBody>
                  <a:tcPr marL="9317" marR="9317" marT="9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1100" b="0" i="0" u="none" strike="noStrike" dirty="0">
                          <a:solidFill>
                            <a:srgbClr val="000000"/>
                          </a:solidFill>
                          <a:effectLst/>
                          <a:latin typeface="Calibri"/>
                        </a:rPr>
                        <a:t>                          </a:t>
                      </a:r>
                      <a:r>
                        <a:rPr lang="en-ZA" sz="1100" b="0" i="0" u="none" strike="noStrike" dirty="0" smtClean="0">
                          <a:solidFill>
                            <a:srgbClr val="000000"/>
                          </a:solidFill>
                          <a:effectLst/>
                          <a:latin typeface="Calibri"/>
                        </a:rPr>
                        <a:t>700      </a:t>
                      </a:r>
                      <a:endParaRPr lang="en-ZA" sz="1100" b="0" i="0" u="none" strike="noStrike" dirty="0">
                        <a:solidFill>
                          <a:srgbClr val="000000"/>
                        </a:solidFill>
                        <a:effectLst/>
                        <a:latin typeface="Calibri"/>
                      </a:endParaRPr>
                    </a:p>
                  </a:txBody>
                  <a:tcPr marL="9317" marR="9317" marT="9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1100" b="0" i="0" u="none" strike="noStrike" dirty="0">
                          <a:solidFill>
                            <a:srgbClr val="000000"/>
                          </a:solidFill>
                          <a:effectLst/>
                          <a:latin typeface="Calibri"/>
                        </a:rPr>
                        <a:t>      6,862,000 </a:t>
                      </a:r>
                    </a:p>
                  </a:txBody>
                  <a:tcPr marL="9317" marR="9317" marT="9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3"/>
                  </a:ext>
                </a:extLst>
              </a:tr>
              <a:tr h="360417">
                <a:tc>
                  <a:txBody>
                    <a:bodyPr/>
                    <a:lstStyle/>
                    <a:p>
                      <a:pPr algn="l" fontAlgn="b"/>
                      <a:r>
                        <a:rPr lang="en-ZA" sz="1100" b="0" i="0" u="none" strike="noStrike">
                          <a:solidFill>
                            <a:srgbClr val="000000"/>
                          </a:solidFill>
                          <a:effectLst/>
                          <a:latin typeface="Calibri"/>
                        </a:rPr>
                        <a:t>2010/11 FY</a:t>
                      </a:r>
                    </a:p>
                  </a:txBody>
                  <a:tcPr marL="9317" marR="9317" marT="9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100" b="0" i="0" u="none" strike="noStrike">
                          <a:solidFill>
                            <a:srgbClr val="000000"/>
                          </a:solidFill>
                          <a:effectLst/>
                          <a:latin typeface="Calibri"/>
                        </a:rPr>
                        <a:t>                       469,000 </a:t>
                      </a:r>
                    </a:p>
                  </a:txBody>
                  <a:tcPr marL="9317" marR="9317" marT="9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100" b="0" i="0" u="none" strike="noStrike">
                          <a:solidFill>
                            <a:srgbClr val="000000"/>
                          </a:solidFill>
                          <a:effectLst/>
                          <a:latin typeface="Calibri"/>
                        </a:rPr>
                        <a:t>                     -   </a:t>
                      </a:r>
                    </a:p>
                  </a:txBody>
                  <a:tcPr marL="9317" marR="9317" marT="9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100" b="0" i="0" u="none" strike="noStrike" dirty="0">
                          <a:solidFill>
                            <a:srgbClr val="000000"/>
                          </a:solidFill>
                          <a:effectLst/>
                          <a:latin typeface="Calibri"/>
                        </a:rPr>
                        <a:t>                       734,100 </a:t>
                      </a:r>
                    </a:p>
                  </a:txBody>
                  <a:tcPr marL="9317" marR="9317" marT="9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100" b="0" i="0" u="none" strike="noStrike" dirty="0">
                          <a:solidFill>
                            <a:srgbClr val="000000"/>
                          </a:solidFill>
                          <a:effectLst/>
                          <a:latin typeface="Calibri"/>
                        </a:rPr>
                        <a:t>                       6,094 </a:t>
                      </a:r>
                    </a:p>
                  </a:txBody>
                  <a:tcPr marL="9317" marR="9317" marT="9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100" b="0" i="0" u="none" strike="noStrike">
                          <a:solidFill>
                            <a:srgbClr val="000000"/>
                          </a:solidFill>
                          <a:effectLst/>
                          <a:latin typeface="Calibri"/>
                        </a:rPr>
                        <a:t>      1,209,194 </a:t>
                      </a:r>
                    </a:p>
                  </a:txBody>
                  <a:tcPr marL="9317" marR="9317" marT="9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4"/>
                  </a:ext>
                </a:extLst>
              </a:tr>
              <a:tr h="360417">
                <a:tc>
                  <a:txBody>
                    <a:bodyPr/>
                    <a:lstStyle/>
                    <a:p>
                      <a:pPr algn="l" fontAlgn="b"/>
                      <a:r>
                        <a:rPr lang="en-ZA" sz="1100" b="0" i="0" u="none" strike="noStrike">
                          <a:solidFill>
                            <a:srgbClr val="000000"/>
                          </a:solidFill>
                          <a:effectLst/>
                          <a:latin typeface="Calibri"/>
                        </a:rPr>
                        <a:t>2011/12 FY</a:t>
                      </a:r>
                    </a:p>
                  </a:txBody>
                  <a:tcPr marL="9317" marR="9317" marT="9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100" b="0" i="0" u="none" strike="noStrike">
                          <a:solidFill>
                            <a:srgbClr val="000000"/>
                          </a:solidFill>
                          <a:effectLst/>
                          <a:latin typeface="Calibri"/>
                        </a:rPr>
                        <a:t>                       466,400 </a:t>
                      </a:r>
                    </a:p>
                  </a:txBody>
                  <a:tcPr marL="9317" marR="9317" marT="9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100" b="0" i="0" u="none" strike="noStrike">
                          <a:solidFill>
                            <a:srgbClr val="000000"/>
                          </a:solidFill>
                          <a:effectLst/>
                          <a:latin typeface="Calibri"/>
                        </a:rPr>
                        <a:t>                     -   </a:t>
                      </a:r>
                    </a:p>
                  </a:txBody>
                  <a:tcPr marL="9317" marR="9317" marT="9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100" b="0" i="0" u="none" strike="noStrike">
                          <a:solidFill>
                            <a:srgbClr val="000000"/>
                          </a:solidFill>
                          <a:effectLst/>
                          <a:latin typeface="Calibri"/>
                        </a:rPr>
                        <a:t>                       734,500 </a:t>
                      </a:r>
                    </a:p>
                  </a:txBody>
                  <a:tcPr marL="9317" marR="9317" marT="9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100" b="0" i="0" u="none" strike="noStrike">
                          <a:solidFill>
                            <a:srgbClr val="000000"/>
                          </a:solidFill>
                          <a:effectLst/>
                          <a:latin typeface="Calibri"/>
                        </a:rPr>
                        <a:t>                       1,415 </a:t>
                      </a:r>
                    </a:p>
                  </a:txBody>
                  <a:tcPr marL="9317" marR="9317" marT="9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100" b="0" i="0" u="none" strike="noStrike">
                          <a:solidFill>
                            <a:srgbClr val="000000"/>
                          </a:solidFill>
                          <a:effectLst/>
                          <a:latin typeface="Calibri"/>
                        </a:rPr>
                        <a:t>      1,202,315 </a:t>
                      </a:r>
                    </a:p>
                  </a:txBody>
                  <a:tcPr marL="9317" marR="9317" marT="9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5"/>
                  </a:ext>
                </a:extLst>
              </a:tr>
              <a:tr h="360417">
                <a:tc>
                  <a:txBody>
                    <a:bodyPr/>
                    <a:lstStyle/>
                    <a:p>
                      <a:pPr algn="l" fontAlgn="b"/>
                      <a:r>
                        <a:rPr lang="en-ZA" sz="1100" b="0" i="0" u="none" strike="noStrike">
                          <a:solidFill>
                            <a:srgbClr val="000000"/>
                          </a:solidFill>
                          <a:effectLst/>
                          <a:latin typeface="Calibri"/>
                        </a:rPr>
                        <a:t>2012/13 FY</a:t>
                      </a:r>
                    </a:p>
                  </a:txBody>
                  <a:tcPr marL="9317" marR="9317" marT="9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100" b="0" i="0" u="none" strike="noStrike">
                          <a:solidFill>
                            <a:srgbClr val="000000"/>
                          </a:solidFill>
                          <a:effectLst/>
                          <a:latin typeface="Calibri"/>
                        </a:rPr>
                        <a:t>                       507,100 </a:t>
                      </a:r>
                    </a:p>
                  </a:txBody>
                  <a:tcPr marL="9317" marR="9317" marT="9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100" b="0" i="0" u="none" strike="noStrike">
                          <a:solidFill>
                            <a:srgbClr val="000000"/>
                          </a:solidFill>
                          <a:effectLst/>
                          <a:latin typeface="Calibri"/>
                        </a:rPr>
                        <a:t>                     -   </a:t>
                      </a:r>
                    </a:p>
                  </a:txBody>
                  <a:tcPr marL="9317" marR="9317" marT="9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100" b="0" i="0" u="none" strike="noStrike">
                          <a:solidFill>
                            <a:srgbClr val="000000"/>
                          </a:solidFill>
                          <a:effectLst/>
                          <a:latin typeface="Calibri"/>
                        </a:rPr>
                        <a:t>                       830,000 </a:t>
                      </a:r>
                    </a:p>
                  </a:txBody>
                  <a:tcPr marL="9317" marR="9317" marT="9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100" b="0" i="0" u="none" strike="noStrike">
                          <a:solidFill>
                            <a:srgbClr val="000000"/>
                          </a:solidFill>
                          <a:effectLst/>
                          <a:latin typeface="Calibri"/>
                        </a:rPr>
                        <a:t>                       3,477 </a:t>
                      </a:r>
                    </a:p>
                  </a:txBody>
                  <a:tcPr marL="9317" marR="9317" marT="9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100" b="0" i="0" u="none" strike="noStrike">
                          <a:solidFill>
                            <a:srgbClr val="000000"/>
                          </a:solidFill>
                          <a:effectLst/>
                          <a:latin typeface="Calibri"/>
                        </a:rPr>
                        <a:t>      1,340,577 </a:t>
                      </a:r>
                    </a:p>
                  </a:txBody>
                  <a:tcPr marL="9317" marR="9317" marT="9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6"/>
                  </a:ext>
                </a:extLst>
              </a:tr>
              <a:tr h="360417">
                <a:tc>
                  <a:txBody>
                    <a:bodyPr/>
                    <a:lstStyle/>
                    <a:p>
                      <a:pPr algn="l" fontAlgn="b"/>
                      <a:r>
                        <a:rPr lang="en-ZA" sz="1100" b="0" i="0" u="none" strike="noStrike" dirty="0">
                          <a:solidFill>
                            <a:srgbClr val="000000"/>
                          </a:solidFill>
                          <a:effectLst/>
                          <a:latin typeface="Calibri"/>
                        </a:rPr>
                        <a:t>2013/14 FY</a:t>
                      </a:r>
                    </a:p>
                  </a:txBody>
                  <a:tcPr marL="9317" marR="9317" marT="9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ZA" sz="1100" b="0" i="0" u="none" strike="noStrike" dirty="0">
                          <a:solidFill>
                            <a:srgbClr val="000000"/>
                          </a:solidFill>
                          <a:effectLst/>
                          <a:latin typeface="Calibri"/>
                        </a:rPr>
                        <a:t>                       593,100 </a:t>
                      </a:r>
                    </a:p>
                  </a:txBody>
                  <a:tcPr marL="9317" marR="9317" marT="9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100" b="0" i="0" u="none" strike="noStrike">
                          <a:solidFill>
                            <a:srgbClr val="000000"/>
                          </a:solidFill>
                          <a:effectLst/>
                          <a:latin typeface="Calibri"/>
                        </a:rPr>
                        <a:t>                     -   </a:t>
                      </a:r>
                    </a:p>
                  </a:txBody>
                  <a:tcPr marL="9317" marR="9317" marT="9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100" b="0" i="0" u="none" strike="noStrike" dirty="0">
                          <a:solidFill>
                            <a:srgbClr val="000000"/>
                          </a:solidFill>
                          <a:effectLst/>
                          <a:latin typeface="Calibri"/>
                        </a:rPr>
                        <a:t>                       </a:t>
                      </a:r>
                      <a:r>
                        <a:rPr lang="en-ZA" sz="1100" b="0" i="0" u="none" strike="noStrike" dirty="0" smtClean="0">
                          <a:solidFill>
                            <a:srgbClr val="000000"/>
                          </a:solidFill>
                          <a:effectLst/>
                          <a:latin typeface="Calibri"/>
                        </a:rPr>
                        <a:t>837,373 </a:t>
                      </a:r>
                      <a:endParaRPr lang="en-ZA" sz="1100" b="0" i="0" u="none" strike="noStrike" dirty="0">
                        <a:solidFill>
                          <a:srgbClr val="000000"/>
                        </a:solidFill>
                        <a:effectLst/>
                        <a:latin typeface="Calibri"/>
                      </a:endParaRPr>
                    </a:p>
                  </a:txBody>
                  <a:tcPr marL="9317" marR="9317" marT="9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100" b="0" i="0" u="none" strike="noStrike" dirty="0">
                          <a:solidFill>
                            <a:srgbClr val="000000"/>
                          </a:solidFill>
                          <a:effectLst/>
                          <a:latin typeface="Calibri"/>
                        </a:rPr>
                        <a:t>                  </a:t>
                      </a:r>
                      <a:r>
                        <a:rPr lang="en-ZA" sz="1100" b="0" i="0" u="none" strike="noStrike" dirty="0" smtClean="0">
                          <a:solidFill>
                            <a:srgbClr val="000000"/>
                          </a:solidFill>
                          <a:effectLst/>
                          <a:latin typeface="Calibri"/>
                        </a:rPr>
                        <a:t>4.100 </a:t>
                      </a:r>
                      <a:endParaRPr lang="en-ZA" sz="1100" b="0" i="0" u="none" strike="noStrike" dirty="0">
                        <a:solidFill>
                          <a:srgbClr val="000000"/>
                        </a:solidFill>
                        <a:effectLst/>
                        <a:latin typeface="Calibri"/>
                      </a:endParaRPr>
                    </a:p>
                  </a:txBody>
                  <a:tcPr marL="9317" marR="9317" marT="9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100" b="0" i="0" u="none" strike="noStrike" dirty="0">
                          <a:solidFill>
                            <a:srgbClr val="000000"/>
                          </a:solidFill>
                          <a:effectLst/>
                          <a:latin typeface="Calibri"/>
                        </a:rPr>
                        <a:t>      </a:t>
                      </a:r>
                      <a:r>
                        <a:rPr lang="en-ZA" sz="1100" b="0" i="0" u="none" strike="noStrike" dirty="0" smtClean="0">
                          <a:solidFill>
                            <a:srgbClr val="000000"/>
                          </a:solidFill>
                          <a:effectLst/>
                          <a:latin typeface="Calibri"/>
                        </a:rPr>
                        <a:t>1,434,573</a:t>
                      </a:r>
                      <a:endParaRPr lang="en-ZA" sz="1100" b="0" i="0" u="none" strike="noStrike" dirty="0">
                        <a:solidFill>
                          <a:srgbClr val="000000"/>
                        </a:solidFill>
                        <a:effectLst/>
                        <a:latin typeface="Calibri"/>
                      </a:endParaRPr>
                    </a:p>
                  </a:txBody>
                  <a:tcPr marL="9317" marR="9317" marT="9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7"/>
                  </a:ext>
                </a:extLst>
              </a:tr>
              <a:tr h="360417">
                <a:tc>
                  <a:txBody>
                    <a:bodyPr/>
                    <a:lstStyle/>
                    <a:p>
                      <a:pPr algn="l" fontAlgn="b"/>
                      <a:r>
                        <a:rPr lang="en-ZA" sz="1100" b="0" i="0" u="none" strike="noStrike">
                          <a:solidFill>
                            <a:srgbClr val="000000"/>
                          </a:solidFill>
                          <a:effectLst/>
                          <a:latin typeface="Calibri"/>
                        </a:rPr>
                        <a:t>2014/15 FY</a:t>
                      </a:r>
                    </a:p>
                  </a:txBody>
                  <a:tcPr marL="9317" marR="9317" marT="9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ZA" sz="1100" b="0" i="0" u="none" strike="noStrike">
                          <a:solidFill>
                            <a:srgbClr val="000000"/>
                          </a:solidFill>
                          <a:effectLst/>
                          <a:latin typeface="Calibri"/>
                        </a:rPr>
                        <a:t>                       209,500 </a:t>
                      </a:r>
                    </a:p>
                  </a:txBody>
                  <a:tcPr marL="9317" marR="9317" marT="9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100" b="0" i="0" u="none" strike="noStrike">
                          <a:solidFill>
                            <a:srgbClr val="000000"/>
                          </a:solidFill>
                          <a:effectLst/>
                          <a:latin typeface="Calibri"/>
                        </a:rPr>
                        <a:t>                     -   </a:t>
                      </a:r>
                    </a:p>
                  </a:txBody>
                  <a:tcPr marL="9317" marR="9317" marT="9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100" b="0" i="0" u="none" strike="noStrike">
                          <a:solidFill>
                            <a:srgbClr val="000000"/>
                          </a:solidFill>
                          <a:effectLst/>
                          <a:latin typeface="Calibri"/>
                        </a:rPr>
                        <a:t>                       828,600 </a:t>
                      </a:r>
                    </a:p>
                  </a:txBody>
                  <a:tcPr marL="9317" marR="9317" marT="9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100" b="0" i="0" u="none" strike="noStrike">
                          <a:solidFill>
                            <a:srgbClr val="000000"/>
                          </a:solidFill>
                          <a:effectLst/>
                          <a:latin typeface="Calibri"/>
                        </a:rPr>
                        <a:t>                       8,797 </a:t>
                      </a:r>
                    </a:p>
                  </a:txBody>
                  <a:tcPr marL="9317" marR="9317" marT="9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100" b="0" i="0" u="none" strike="noStrike">
                          <a:solidFill>
                            <a:srgbClr val="000000"/>
                          </a:solidFill>
                          <a:effectLst/>
                          <a:latin typeface="Calibri"/>
                        </a:rPr>
                        <a:t>      1,046,897 </a:t>
                      </a:r>
                    </a:p>
                  </a:txBody>
                  <a:tcPr marL="9317" marR="9317" marT="9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8"/>
                  </a:ext>
                </a:extLst>
              </a:tr>
              <a:tr h="360417">
                <a:tc>
                  <a:txBody>
                    <a:bodyPr/>
                    <a:lstStyle/>
                    <a:p>
                      <a:pPr algn="l" fontAlgn="b"/>
                      <a:r>
                        <a:rPr lang="en-ZA" sz="1100" b="0" i="0" u="none" strike="noStrike">
                          <a:solidFill>
                            <a:srgbClr val="000000"/>
                          </a:solidFill>
                          <a:effectLst/>
                          <a:latin typeface="Calibri"/>
                        </a:rPr>
                        <a:t>2015/16 FY</a:t>
                      </a:r>
                    </a:p>
                  </a:txBody>
                  <a:tcPr marL="9317" marR="9317" marT="9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100" b="0" i="0" u="none" strike="noStrike">
                          <a:solidFill>
                            <a:srgbClr val="000000"/>
                          </a:solidFill>
                          <a:effectLst/>
                          <a:latin typeface="Calibri"/>
                        </a:rPr>
                        <a:t>                       228,400 </a:t>
                      </a:r>
                    </a:p>
                  </a:txBody>
                  <a:tcPr marL="9317" marR="9317" marT="9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100" b="0" i="0" u="none" strike="noStrike">
                          <a:solidFill>
                            <a:srgbClr val="000000"/>
                          </a:solidFill>
                          <a:effectLst/>
                          <a:latin typeface="Calibri"/>
                        </a:rPr>
                        <a:t>            39,500 </a:t>
                      </a:r>
                    </a:p>
                  </a:txBody>
                  <a:tcPr marL="9317" marR="9317" marT="9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100" b="0" i="0" u="none" strike="noStrike" dirty="0">
                          <a:solidFill>
                            <a:srgbClr val="000000"/>
                          </a:solidFill>
                          <a:effectLst/>
                          <a:latin typeface="Calibri"/>
                        </a:rPr>
                        <a:t>                       827,600 </a:t>
                      </a:r>
                    </a:p>
                  </a:txBody>
                  <a:tcPr marL="9317" marR="9317" marT="9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100" b="0" i="0" u="none" strike="noStrike">
                          <a:solidFill>
                            <a:srgbClr val="000000"/>
                          </a:solidFill>
                          <a:effectLst/>
                          <a:latin typeface="Calibri"/>
                        </a:rPr>
                        <a:t>                       7,054 </a:t>
                      </a:r>
                    </a:p>
                  </a:txBody>
                  <a:tcPr marL="9317" marR="9317" marT="9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100" b="0" i="0" u="none" strike="noStrike" dirty="0">
                          <a:solidFill>
                            <a:srgbClr val="000000"/>
                          </a:solidFill>
                          <a:effectLst/>
                          <a:latin typeface="Calibri"/>
                        </a:rPr>
                        <a:t>      1,102,554 </a:t>
                      </a:r>
                    </a:p>
                  </a:txBody>
                  <a:tcPr marL="9317" marR="9317" marT="9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9"/>
                  </a:ext>
                </a:extLst>
              </a:tr>
              <a:tr h="360417">
                <a:tc>
                  <a:txBody>
                    <a:bodyPr/>
                    <a:lstStyle/>
                    <a:p>
                      <a:pPr algn="l" fontAlgn="b"/>
                      <a:r>
                        <a:rPr lang="en-ZA" sz="1100" b="0" i="0" u="none" strike="noStrike">
                          <a:solidFill>
                            <a:srgbClr val="000000"/>
                          </a:solidFill>
                          <a:effectLst/>
                          <a:latin typeface="Calibri"/>
                        </a:rPr>
                        <a:t>2016/17 FY</a:t>
                      </a:r>
                    </a:p>
                  </a:txBody>
                  <a:tcPr marL="9317" marR="9317" marT="9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a:rPr>
                        <a:t>                    1,090,700 </a:t>
                      </a:r>
                    </a:p>
                  </a:txBody>
                  <a:tcPr marL="9317" marR="9317" marT="9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a:rPr>
                        <a:t>            63,000 </a:t>
                      </a:r>
                    </a:p>
                  </a:txBody>
                  <a:tcPr marL="9317" marR="9317" marT="9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dirty="0">
                          <a:solidFill>
                            <a:srgbClr val="000000"/>
                          </a:solidFill>
                          <a:effectLst/>
                          <a:latin typeface="Calibri"/>
                        </a:rPr>
                        <a:t>                       920,200 </a:t>
                      </a:r>
                    </a:p>
                  </a:txBody>
                  <a:tcPr marL="9317" marR="9317" marT="9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dirty="0">
                          <a:solidFill>
                            <a:srgbClr val="000000"/>
                          </a:solidFill>
                          <a:effectLst/>
                          <a:latin typeface="Calibri"/>
                        </a:rPr>
                        <a:t>                       1,084 </a:t>
                      </a:r>
                    </a:p>
                  </a:txBody>
                  <a:tcPr marL="9317" marR="9317" marT="9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dirty="0">
                          <a:solidFill>
                            <a:srgbClr val="000000"/>
                          </a:solidFill>
                          <a:effectLst/>
                          <a:latin typeface="Calibri"/>
                        </a:rPr>
                        <a:t>      2,074,984 </a:t>
                      </a:r>
                    </a:p>
                  </a:txBody>
                  <a:tcPr marL="9317" marR="9317" marT="9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360417">
                <a:tc>
                  <a:txBody>
                    <a:bodyPr/>
                    <a:lstStyle/>
                    <a:p>
                      <a:pPr algn="l" fontAlgn="b"/>
                      <a:endParaRPr lang="en-ZA" sz="1100" b="0" i="0" u="none" strike="noStrike">
                        <a:solidFill>
                          <a:srgbClr val="000000"/>
                        </a:solidFill>
                        <a:effectLst/>
                        <a:latin typeface="Calibri"/>
                      </a:endParaRPr>
                    </a:p>
                  </a:txBody>
                  <a:tcPr marL="9317" marR="9317" marT="931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ZA" sz="1100" b="1" i="0" u="none" strike="noStrike" dirty="0">
                        <a:solidFill>
                          <a:srgbClr val="000000"/>
                        </a:solidFill>
                        <a:effectLst/>
                        <a:latin typeface="Calibri"/>
                      </a:endParaRPr>
                    </a:p>
                  </a:txBody>
                  <a:tcPr marL="9317" marR="9317" marT="9317"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ZA" sz="1100" b="1" i="0" u="none" strike="noStrike" dirty="0">
                        <a:solidFill>
                          <a:srgbClr val="000000"/>
                        </a:solidFill>
                        <a:effectLst/>
                        <a:latin typeface="Calibri"/>
                      </a:endParaRPr>
                    </a:p>
                  </a:txBody>
                  <a:tcPr marL="9317" marR="9317" marT="9317"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ZA" sz="1100" b="1" i="0" u="none" strike="noStrike" dirty="0">
                        <a:solidFill>
                          <a:srgbClr val="000000"/>
                        </a:solidFill>
                        <a:effectLst/>
                        <a:latin typeface="Calibri"/>
                      </a:endParaRPr>
                    </a:p>
                  </a:txBody>
                  <a:tcPr marL="9317" marR="9317" marT="9317"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ZA" sz="1100" b="1" i="0" u="none" strike="noStrike" dirty="0">
                        <a:solidFill>
                          <a:srgbClr val="000000"/>
                        </a:solidFill>
                        <a:effectLst/>
                        <a:latin typeface="Calibri"/>
                      </a:endParaRPr>
                    </a:p>
                  </a:txBody>
                  <a:tcPr marL="9317" marR="9317" marT="9317"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ZA" sz="1100" b="1" i="0" u="none" strike="noStrike" dirty="0">
                        <a:solidFill>
                          <a:srgbClr val="000000"/>
                        </a:solidFill>
                        <a:effectLst/>
                        <a:latin typeface="Calibri"/>
                      </a:endParaRPr>
                    </a:p>
                  </a:txBody>
                  <a:tcPr marL="9317" marR="9317" marT="9317"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bl>
          </a:graphicData>
        </a:graphic>
      </p:graphicFrame>
      <p:sp>
        <p:nvSpPr>
          <p:cNvPr id="4" name="Slide Number Placeholder 3"/>
          <p:cNvSpPr>
            <a:spLocks noGrp="1"/>
          </p:cNvSpPr>
          <p:nvPr>
            <p:ph type="sldNum" sz="quarter" idx="12"/>
          </p:nvPr>
        </p:nvSpPr>
        <p:spPr/>
        <p:txBody>
          <a:bodyPr/>
          <a:lstStyle/>
          <a:p>
            <a:r>
              <a:rPr lang="en-US" dirty="0" smtClean="0">
                <a:solidFill>
                  <a:prstClr val="black">
                    <a:tint val="75000"/>
                  </a:prstClr>
                </a:solidFill>
              </a:rPr>
              <a:t>15</a:t>
            </a:r>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xmlns="" val="35827546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Autofit/>
          </a:bodyPr>
          <a:lstStyle/>
          <a:p>
            <a:r>
              <a:rPr lang="en-ZA" sz="2400" dirty="0" smtClean="0">
                <a:solidFill>
                  <a:schemeClr val="bg1"/>
                </a:solidFill>
                <a:latin typeface="Arial" pitchFamily="34" charset="0"/>
                <a:cs typeface="Arial" pitchFamily="34" charset="0"/>
              </a:rPr>
              <a:t>DISCUSSION OF SOME OF THE IMPORTANT CASES</a:t>
            </a:r>
            <a:endParaRPr lang="en-ZA" sz="2400"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457200" y="914400"/>
            <a:ext cx="8229600" cy="5211763"/>
          </a:xfrm>
        </p:spPr>
        <p:txBody>
          <a:bodyPr>
            <a:noAutofit/>
          </a:bodyPr>
          <a:lstStyle/>
          <a:p>
            <a:pPr marL="0" indent="0">
              <a:buNone/>
            </a:pPr>
            <a:r>
              <a:rPr lang="en-ZA" sz="1600" b="1" u="sng" dirty="0" smtClean="0">
                <a:latin typeface="Helvetica Neue"/>
              </a:rPr>
              <a:t>FIREBLADE AVIATION (PTY) LTD / MINISTER OF HOME AFFAIRS</a:t>
            </a:r>
          </a:p>
          <a:p>
            <a:endParaRPr lang="en-ZA" sz="1600" dirty="0" smtClean="0">
              <a:latin typeface="Helvetica Neue"/>
            </a:endParaRPr>
          </a:p>
          <a:p>
            <a:r>
              <a:rPr lang="en-ZA" sz="1600" dirty="0" smtClean="0">
                <a:latin typeface="Helvetica Neue"/>
              </a:rPr>
              <a:t>The applicant (“Fireblade”) brought an application at the North Gauteng High Court seeking orders among others, declaring that on 28 January 2016, the Minister approved an </a:t>
            </a:r>
            <a:r>
              <a:rPr lang="en-ZA" sz="1600" i="1" dirty="0" smtClean="0">
                <a:latin typeface="Helvetica Neue"/>
              </a:rPr>
              <a:t>ad hoc </a:t>
            </a:r>
            <a:r>
              <a:rPr lang="en-ZA" sz="1600" dirty="0" smtClean="0">
                <a:latin typeface="Helvetica Neue"/>
              </a:rPr>
              <a:t>international customs and immigration service of a corporate fixed based aviation operation to be conducted by officials of the Border Control Operational Co-ordinating Committee (“BCOCC”).</a:t>
            </a:r>
          </a:p>
          <a:p>
            <a:pPr marL="0" indent="0">
              <a:buNone/>
            </a:pPr>
            <a:endParaRPr lang="en-ZA" sz="1600" dirty="0" smtClean="0">
              <a:latin typeface="Helvetica Neue"/>
            </a:endParaRPr>
          </a:p>
          <a:p>
            <a:r>
              <a:rPr lang="en-ZA" sz="1600" dirty="0" smtClean="0">
                <a:latin typeface="Helvetica Neue"/>
              </a:rPr>
              <a:t>The Minister opposed this application on the basis that the Minister did not approve such an application by Fireblade and had by then not yet made a decision.</a:t>
            </a:r>
          </a:p>
          <a:p>
            <a:pPr marL="0" indent="0">
              <a:buNone/>
            </a:pPr>
            <a:endParaRPr lang="en-ZA" sz="1600" dirty="0" smtClean="0">
              <a:latin typeface="Helvetica Neue"/>
            </a:endParaRPr>
          </a:p>
          <a:p>
            <a:r>
              <a:rPr lang="en-ZA" sz="1600" dirty="0" smtClean="0">
                <a:latin typeface="Helvetica Neue"/>
              </a:rPr>
              <a:t>According to the Minister, a decision was only taken on 27 October 2016 where the Minister rejected Fireblade application.  </a:t>
            </a:r>
          </a:p>
          <a:p>
            <a:pPr marL="0" indent="0">
              <a:buNone/>
            </a:pPr>
            <a:endParaRPr lang="en-ZA" sz="1600" dirty="0">
              <a:latin typeface="Helvetica Neue"/>
            </a:endParaRPr>
          </a:p>
        </p:txBody>
      </p:sp>
      <p:sp>
        <p:nvSpPr>
          <p:cNvPr id="4" name="Slide Number Placeholder 3"/>
          <p:cNvSpPr>
            <a:spLocks noGrp="1"/>
          </p:cNvSpPr>
          <p:nvPr>
            <p:ph type="sldNum" sz="quarter" idx="12"/>
          </p:nvPr>
        </p:nvSpPr>
        <p:spPr/>
        <p:txBody>
          <a:bodyPr/>
          <a:lstStyle/>
          <a:p>
            <a:r>
              <a:rPr lang="en-US" dirty="0" smtClean="0">
                <a:solidFill>
                  <a:prstClr val="black">
                    <a:tint val="75000"/>
                  </a:prstClr>
                </a:solidFill>
              </a:rPr>
              <a:t>16</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xmlns="" val="3511488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6635"/>
          </a:xfrm>
        </p:spPr>
        <p:txBody>
          <a:bodyPr>
            <a:normAutofit/>
          </a:bodyPr>
          <a:lstStyle/>
          <a:p>
            <a:r>
              <a:rPr lang="en-ZA" sz="2400" b="1" dirty="0">
                <a:solidFill>
                  <a:prstClr val="white"/>
                </a:solidFill>
                <a:latin typeface="Arial" pitchFamily="34" charset="0"/>
                <a:cs typeface="Arial" pitchFamily="34" charset="0"/>
              </a:rPr>
              <a:t>DISCUSSION OF SOME OF THE IMPORTANT CASES</a:t>
            </a:r>
            <a:endParaRPr lang="en-ZA" sz="2400" b="1" dirty="0">
              <a:latin typeface="Arial" pitchFamily="34" charset="0"/>
              <a:cs typeface="Arial" pitchFamily="34" charset="0"/>
            </a:endParaRPr>
          </a:p>
        </p:txBody>
      </p:sp>
      <p:sp>
        <p:nvSpPr>
          <p:cNvPr id="3" name="Content Placeholder 2"/>
          <p:cNvSpPr>
            <a:spLocks noGrp="1"/>
          </p:cNvSpPr>
          <p:nvPr>
            <p:ph idx="1"/>
          </p:nvPr>
        </p:nvSpPr>
        <p:spPr>
          <a:xfrm>
            <a:off x="457200" y="929640"/>
            <a:ext cx="8229600" cy="5196523"/>
          </a:xfrm>
        </p:spPr>
        <p:txBody>
          <a:bodyPr>
            <a:normAutofit/>
          </a:bodyPr>
          <a:lstStyle/>
          <a:p>
            <a:pPr lvl="0"/>
            <a:endParaRPr lang="en-ZA" sz="1600" dirty="0">
              <a:solidFill>
                <a:prstClr val="black"/>
              </a:solidFill>
              <a:latin typeface="Helvetica Neue"/>
            </a:endParaRPr>
          </a:p>
          <a:p>
            <a:pPr lvl="0"/>
            <a:r>
              <a:rPr lang="en-ZA" sz="1700" dirty="0" smtClean="0">
                <a:solidFill>
                  <a:prstClr val="black"/>
                </a:solidFill>
                <a:latin typeface="Helvetica Neue"/>
              </a:rPr>
              <a:t>Pursuant </a:t>
            </a:r>
            <a:r>
              <a:rPr lang="en-ZA" sz="1700" dirty="0">
                <a:solidFill>
                  <a:prstClr val="black"/>
                </a:solidFill>
                <a:latin typeface="Helvetica Neue"/>
              </a:rPr>
              <a:t>to Minister’s decision of 27 October 2016, Fireblade launched a second application to review and set aside the decision of the Minister. The court held that the Minister did approve such application on 28 January 2016 and therefore, such decision is of force and effect and may not be renounced or revoked by the Minister </a:t>
            </a:r>
            <a:r>
              <a:rPr lang="en-ZA" sz="1700" dirty="0" smtClean="0">
                <a:solidFill>
                  <a:prstClr val="black"/>
                </a:solidFill>
                <a:latin typeface="Helvetica Neue"/>
              </a:rPr>
              <a:t>without due </a:t>
            </a:r>
            <a:r>
              <a:rPr lang="en-ZA" sz="1700" dirty="0">
                <a:solidFill>
                  <a:prstClr val="black"/>
                </a:solidFill>
                <a:latin typeface="Helvetica Neue"/>
              </a:rPr>
              <a:t>course and may be implemented and relied on by Fireblade.</a:t>
            </a:r>
          </a:p>
          <a:p>
            <a:pPr marL="0" lvl="0" indent="0">
              <a:buNone/>
            </a:pPr>
            <a:endParaRPr lang="en-ZA" sz="1700" dirty="0">
              <a:solidFill>
                <a:prstClr val="black"/>
              </a:solidFill>
              <a:latin typeface="Helvetica Neue"/>
            </a:endParaRPr>
          </a:p>
          <a:p>
            <a:pPr lvl="0"/>
            <a:r>
              <a:rPr lang="en-ZA" sz="1700" dirty="0" smtClean="0">
                <a:solidFill>
                  <a:prstClr val="black"/>
                </a:solidFill>
                <a:latin typeface="Helvetica Neue"/>
              </a:rPr>
              <a:t>The Department is currently studying the judgment in order to decide on a way forward. </a:t>
            </a:r>
            <a:endParaRPr lang="en-ZA" sz="1700" dirty="0"/>
          </a:p>
        </p:txBody>
      </p:sp>
      <p:sp>
        <p:nvSpPr>
          <p:cNvPr id="4" name="Slide Number Placeholder 3"/>
          <p:cNvSpPr>
            <a:spLocks noGrp="1"/>
          </p:cNvSpPr>
          <p:nvPr>
            <p:ph type="sldNum" sz="quarter" idx="12"/>
          </p:nvPr>
        </p:nvSpPr>
        <p:spPr/>
        <p:txBody>
          <a:bodyPr/>
          <a:lstStyle/>
          <a:p>
            <a:fld id="{2014DCD9-1F6B-0E4A-9846-41EAF1CD698E}" type="slidenum">
              <a:rPr lang="en-US" smtClean="0"/>
              <a:pPr/>
              <a:t>17</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xmlns="" val="40829401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037" y="274638"/>
            <a:ext cx="8229600" cy="456882"/>
          </a:xfrm>
        </p:spPr>
        <p:txBody>
          <a:bodyPr>
            <a:noAutofit/>
          </a:bodyPr>
          <a:lstStyle/>
          <a:p>
            <a:r>
              <a:rPr lang="en-ZA" sz="2400" b="1" dirty="0">
                <a:solidFill>
                  <a:prstClr val="white"/>
                </a:solidFill>
                <a:latin typeface="Arial" pitchFamily="34" charset="0"/>
                <a:cs typeface="Arial" pitchFamily="34" charset="0"/>
              </a:rPr>
              <a:t>DISCUSSION OF SOME OF THE IMPORTANT CASES</a:t>
            </a:r>
            <a:endParaRPr lang="en-ZA" sz="2400" b="1" dirty="0">
              <a:latin typeface="Arial" pitchFamily="34" charset="0"/>
              <a:cs typeface="Arial" pitchFamily="34" charset="0"/>
            </a:endParaRPr>
          </a:p>
        </p:txBody>
      </p:sp>
      <p:sp>
        <p:nvSpPr>
          <p:cNvPr id="3" name="Content Placeholder 2"/>
          <p:cNvSpPr>
            <a:spLocks noGrp="1"/>
          </p:cNvSpPr>
          <p:nvPr>
            <p:ph idx="1"/>
          </p:nvPr>
        </p:nvSpPr>
        <p:spPr>
          <a:xfrm>
            <a:off x="457200" y="1021080"/>
            <a:ext cx="8229600" cy="5105083"/>
          </a:xfrm>
        </p:spPr>
        <p:txBody>
          <a:bodyPr>
            <a:normAutofit/>
          </a:bodyPr>
          <a:lstStyle/>
          <a:p>
            <a:pPr marL="0" indent="0">
              <a:buNone/>
            </a:pPr>
            <a:r>
              <a:rPr lang="en-ZA" sz="1600" b="1" u="sng" dirty="0" smtClean="0">
                <a:latin typeface="Helvetica Neue"/>
              </a:rPr>
              <a:t>SAMOTSE / MINISTER OF HOME AFFAIRS AND ANOTHER</a:t>
            </a:r>
          </a:p>
          <a:p>
            <a:endParaRPr lang="en-ZA" sz="1600" dirty="0" smtClean="0">
              <a:latin typeface="Helvetica Neue"/>
            </a:endParaRPr>
          </a:p>
          <a:p>
            <a:r>
              <a:rPr lang="en-ZA" sz="1600" dirty="0" smtClean="0">
                <a:latin typeface="Helvetica Neue"/>
              </a:rPr>
              <a:t>Samotse is a Botswana national who entered the Republic illegally running away from the authorities in Botswana following accusations of murder. He was jailed for six years in the Republic following crimes he committed whilst in the Republic. Upon his release, he was handed over to immigration as required by the Immigration Act for the purposes of deportation as an illegal foreigner.  </a:t>
            </a:r>
          </a:p>
          <a:p>
            <a:endParaRPr lang="en-ZA" sz="1600" dirty="0">
              <a:latin typeface="Helvetica Neue"/>
            </a:endParaRPr>
          </a:p>
          <a:p>
            <a:r>
              <a:rPr lang="en-ZA" sz="1600" dirty="0" smtClean="0">
                <a:latin typeface="Helvetica Neue"/>
              </a:rPr>
              <a:t>However, the Department was aware that following the constitutional Court judgment of Tsebe, Phale and Others, Samotse could not be handed over to Botswana authorities without first seeking and obtaining assurance from Botswana authorities that even if he was convicted of a crime that carries capital punishment, and that such capital punishment is imposed, it will not be executed. Botswana vehemently refused to honour the terms of the Treaty entered into with South Africa and as such, South Africa was duty bound not to hand over Samotse to Botswana. </a:t>
            </a:r>
          </a:p>
          <a:p>
            <a:endParaRPr lang="en-ZA" sz="1600" dirty="0">
              <a:latin typeface="Helvetica Neue"/>
            </a:endParaRPr>
          </a:p>
          <a:p>
            <a:r>
              <a:rPr lang="en-ZA" sz="1600" dirty="0" smtClean="0">
                <a:latin typeface="Helvetica Neue"/>
              </a:rPr>
              <a:t>However, in an unfortunate twist of events, Samotse was handed over to Botswana authorities by immigration officials stationed at </a:t>
            </a:r>
            <a:r>
              <a:rPr lang="en-ZA" sz="1600" dirty="0">
                <a:latin typeface="Helvetica Neue"/>
              </a:rPr>
              <a:t>P</a:t>
            </a:r>
            <a:r>
              <a:rPr lang="en-ZA" sz="1600" dirty="0" smtClean="0">
                <a:latin typeface="Helvetica Neue"/>
              </a:rPr>
              <a:t>olokwane. The said officials were disciplined.   </a:t>
            </a:r>
            <a:endParaRPr lang="en-ZA" sz="1600" dirty="0">
              <a:latin typeface="Helvetica Neue"/>
            </a:endParaRPr>
          </a:p>
          <a:p>
            <a:endParaRPr lang="en-ZA" sz="1600" b="1" u="sng" dirty="0">
              <a:latin typeface="Helvetica Neue"/>
            </a:endParaRPr>
          </a:p>
        </p:txBody>
      </p:sp>
      <p:sp>
        <p:nvSpPr>
          <p:cNvPr id="4" name="Slide Number Placeholder 3"/>
          <p:cNvSpPr>
            <a:spLocks noGrp="1"/>
          </p:cNvSpPr>
          <p:nvPr>
            <p:ph type="sldNum" sz="quarter" idx="12"/>
          </p:nvPr>
        </p:nvSpPr>
        <p:spPr/>
        <p:txBody>
          <a:bodyPr/>
          <a:lstStyle/>
          <a:p>
            <a:r>
              <a:rPr lang="en-US" dirty="0" smtClean="0">
                <a:solidFill>
                  <a:prstClr val="black">
                    <a:tint val="75000"/>
                  </a:prstClr>
                </a:solidFill>
              </a:rPr>
              <a:t>18</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xmlns="" val="38005530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8802"/>
          </a:xfrm>
        </p:spPr>
        <p:txBody>
          <a:bodyPr>
            <a:normAutofit/>
          </a:bodyPr>
          <a:lstStyle/>
          <a:p>
            <a:r>
              <a:rPr lang="en-ZA" sz="2400" b="1" dirty="0">
                <a:solidFill>
                  <a:prstClr val="white"/>
                </a:solidFill>
                <a:latin typeface="Arial" pitchFamily="34" charset="0"/>
                <a:cs typeface="Arial" pitchFamily="34" charset="0"/>
              </a:rPr>
              <a:t>DISCUSSION OF SOME OF THE IMPORTANT CASES</a:t>
            </a:r>
            <a:endParaRPr lang="en-ZA" sz="2400" b="1" dirty="0">
              <a:latin typeface="Arial" pitchFamily="34" charset="0"/>
              <a:cs typeface="Arial" pitchFamily="34" charset="0"/>
            </a:endParaRPr>
          </a:p>
        </p:txBody>
      </p:sp>
      <p:sp>
        <p:nvSpPr>
          <p:cNvPr id="3" name="Content Placeholder 2"/>
          <p:cNvSpPr>
            <a:spLocks noGrp="1"/>
          </p:cNvSpPr>
          <p:nvPr>
            <p:ph idx="1"/>
          </p:nvPr>
        </p:nvSpPr>
        <p:spPr>
          <a:xfrm>
            <a:off x="457200" y="960120"/>
            <a:ext cx="8229600" cy="5166043"/>
          </a:xfrm>
        </p:spPr>
        <p:txBody>
          <a:bodyPr>
            <a:normAutofit/>
          </a:bodyPr>
          <a:lstStyle/>
          <a:p>
            <a:r>
              <a:rPr lang="en-ZA" sz="1600" dirty="0" smtClean="0">
                <a:latin typeface="Helvetica Neue"/>
              </a:rPr>
              <a:t>This conduct by immigration officials, resulted in the Lawyers for Human Rights (“LHR”) launching an urgent application at the North Gauteng </a:t>
            </a:r>
            <a:r>
              <a:rPr lang="en-ZA" sz="1600" dirty="0">
                <a:latin typeface="Helvetica Neue"/>
              </a:rPr>
              <a:t>H</a:t>
            </a:r>
            <a:r>
              <a:rPr lang="en-ZA" sz="1600" dirty="0" smtClean="0">
                <a:latin typeface="Helvetica Neue"/>
              </a:rPr>
              <a:t>igh Court against the Department. The court ordered that the Department must do everything possible to secure the safe return of Samotse and declared the conduct of the Department unconstitutional and unlawful. </a:t>
            </a:r>
          </a:p>
          <a:p>
            <a:endParaRPr lang="en-ZA" sz="1600" dirty="0">
              <a:latin typeface="Helvetica Neue"/>
            </a:endParaRPr>
          </a:p>
          <a:p>
            <a:r>
              <a:rPr lang="en-ZA" sz="1600" dirty="0" smtClean="0">
                <a:latin typeface="Helvetica Neue"/>
              </a:rPr>
              <a:t>Whilst this is happening, Samotse somehow managed to safely return to the Republic on his own thereby saving the Department possible contempt proceedings.</a:t>
            </a:r>
          </a:p>
          <a:p>
            <a:pPr marL="0" indent="0">
              <a:buNone/>
            </a:pPr>
            <a:endParaRPr lang="en-ZA" sz="1600" dirty="0">
              <a:latin typeface="Helvetica Neue"/>
            </a:endParaRPr>
          </a:p>
          <a:p>
            <a:r>
              <a:rPr lang="en-ZA" sz="1600" dirty="0" smtClean="0">
                <a:latin typeface="Helvetica Neue"/>
              </a:rPr>
              <a:t>Unfortunately, following the Constitutional Court Judgment, South Africa continues to be a save heaven for Botswana citizens who have committed serious crimes such as murder in Botswana. The latest case is that of Keitikile Jampe, also a Botswana national who run to South Africa after killing his girlfriend. Jampe remains in the Republic and cannot be deported. He is required to report monthly to inspectorate and the conundrum that has been created by our jurisprudence is that non of these people can be legitimately legalised either under the Immigration Act or Refugee Act.     </a:t>
            </a:r>
            <a:endParaRPr lang="en-ZA" sz="1600" dirty="0">
              <a:latin typeface="Helvetica Neue"/>
            </a:endParaRPr>
          </a:p>
        </p:txBody>
      </p:sp>
      <p:sp>
        <p:nvSpPr>
          <p:cNvPr id="4" name="Slide Number Placeholder 3"/>
          <p:cNvSpPr>
            <a:spLocks noGrp="1"/>
          </p:cNvSpPr>
          <p:nvPr>
            <p:ph type="sldNum" sz="quarter" idx="12"/>
          </p:nvPr>
        </p:nvSpPr>
        <p:spPr/>
        <p:txBody>
          <a:bodyPr/>
          <a:lstStyle/>
          <a:p>
            <a:r>
              <a:rPr lang="en-US" dirty="0" smtClean="0">
                <a:solidFill>
                  <a:prstClr val="black">
                    <a:tint val="75000"/>
                  </a:prstClr>
                </a:solidFill>
              </a:rPr>
              <a:t>19</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xmlns="" val="1675976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Diagonal Corner Rectangle 5"/>
          <p:cNvSpPr/>
          <p:nvPr/>
        </p:nvSpPr>
        <p:spPr>
          <a:xfrm>
            <a:off x="469194" y="1043354"/>
            <a:ext cx="8183295" cy="4854000"/>
          </a:xfrm>
          <a:prstGeom prst="round2DiagRect">
            <a:avLst>
              <a:gd name="adj1" fmla="val 16667"/>
              <a:gd name="adj2" fmla="val 602"/>
            </a:avLst>
          </a:prstGeom>
          <a:solidFill>
            <a:schemeClr val="accent3">
              <a:lumMod val="60000"/>
              <a:lumOff val="40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2890982" y="332846"/>
            <a:ext cx="3662218" cy="461665"/>
          </a:xfrm>
          <a:prstGeom prst="rect">
            <a:avLst/>
          </a:prstGeom>
        </p:spPr>
        <p:txBody>
          <a:bodyPr wrap="square">
            <a:spAutoFit/>
          </a:bodyPr>
          <a:lstStyle/>
          <a:p>
            <a:pPr algn="ctr">
              <a:spcBef>
                <a:spcPct val="50000"/>
              </a:spcBef>
              <a:spcAft>
                <a:spcPts val="1800"/>
              </a:spcAft>
            </a:pPr>
            <a:r>
              <a:rPr lang="en-US" altLang="en-US" sz="2400" b="1" dirty="0" smtClean="0">
                <a:solidFill>
                  <a:schemeClr val="bg1">
                    <a:lumMod val="95000"/>
                  </a:schemeClr>
                </a:solidFill>
                <a:latin typeface="Arial" pitchFamily="34" charset="0"/>
                <a:cs typeface="Arial" pitchFamily="34" charset="0"/>
              </a:rPr>
              <a:t>TABLE OF CONTENTS</a:t>
            </a:r>
            <a:endParaRPr lang="en-US" altLang="en-US" sz="2400" b="1" dirty="0">
              <a:solidFill>
                <a:schemeClr val="bg1">
                  <a:lumMod val="95000"/>
                </a:schemeClr>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r>
              <a:rPr lang="en-US" dirty="0" smtClean="0"/>
              <a:t>2</a:t>
            </a:r>
          </a:p>
          <a:p>
            <a:endParaRPr lang="en-US" dirty="0"/>
          </a:p>
        </p:txBody>
      </p:sp>
      <p:sp>
        <p:nvSpPr>
          <p:cNvPr id="8" name="Content Placeholder 2"/>
          <p:cNvSpPr>
            <a:spLocks noGrp="1"/>
          </p:cNvSpPr>
          <p:nvPr>
            <p:ph idx="1"/>
          </p:nvPr>
        </p:nvSpPr>
        <p:spPr>
          <a:xfrm>
            <a:off x="469194" y="1341120"/>
            <a:ext cx="8217606" cy="4785043"/>
          </a:xfrm>
        </p:spPr>
        <p:txBody>
          <a:bodyPr>
            <a:normAutofit/>
          </a:bodyPr>
          <a:lstStyle/>
          <a:p>
            <a:pPr lvl="0" defTabSz="914400" fontAlgn="base">
              <a:spcBef>
                <a:spcPct val="0"/>
              </a:spcBef>
              <a:spcAft>
                <a:spcPts val="1600"/>
              </a:spcAft>
              <a:buFont typeface="+mj-lt"/>
              <a:buAutoNum type="arabicPeriod"/>
              <a:defRPr/>
            </a:pPr>
            <a:r>
              <a:rPr lang="en-US" sz="1600" b="1" dirty="0" smtClean="0">
                <a:solidFill>
                  <a:srgbClr val="000000"/>
                </a:solidFill>
                <a:latin typeface="Helvetica Neue"/>
                <a:cs typeface="Arial" charset="0"/>
              </a:rPr>
              <a:t>PURPOSE</a:t>
            </a:r>
          </a:p>
          <a:p>
            <a:pPr lvl="0" defTabSz="914400" fontAlgn="base">
              <a:spcBef>
                <a:spcPct val="0"/>
              </a:spcBef>
              <a:spcAft>
                <a:spcPts val="1600"/>
              </a:spcAft>
              <a:buFont typeface="+mj-lt"/>
              <a:buAutoNum type="arabicPeriod"/>
              <a:defRPr/>
            </a:pPr>
            <a:r>
              <a:rPr lang="en-US" sz="1600" b="1" dirty="0" smtClean="0">
                <a:solidFill>
                  <a:srgbClr val="000000"/>
                </a:solidFill>
                <a:latin typeface="Helvetica Neue"/>
                <a:cs typeface="Arial" charset="0"/>
              </a:rPr>
              <a:t>MANDATE OF THE DEPARTMENT</a:t>
            </a:r>
            <a:endParaRPr lang="en-US" sz="1600" b="1" dirty="0">
              <a:solidFill>
                <a:srgbClr val="000000"/>
              </a:solidFill>
              <a:latin typeface="Helvetica Neue"/>
              <a:cs typeface="Arial" charset="0"/>
            </a:endParaRPr>
          </a:p>
          <a:p>
            <a:pPr defTabSz="914400" fontAlgn="base">
              <a:spcBef>
                <a:spcPct val="0"/>
              </a:spcBef>
              <a:spcAft>
                <a:spcPts val="1600"/>
              </a:spcAft>
              <a:buFont typeface="+mj-lt"/>
              <a:buAutoNum type="arabicPeriod"/>
              <a:defRPr/>
            </a:pPr>
            <a:r>
              <a:rPr lang="en-US" sz="1600" b="1" dirty="0" smtClean="0">
                <a:solidFill>
                  <a:srgbClr val="000000"/>
                </a:solidFill>
                <a:latin typeface="Helvetica Neue"/>
                <a:cs typeface="Arial" charset="0"/>
              </a:rPr>
              <a:t>SERVICES PROVIDED BY THE DEPARTMENT    </a:t>
            </a:r>
            <a:endParaRPr lang="en-US" sz="1600" b="1" dirty="0">
              <a:solidFill>
                <a:srgbClr val="000000"/>
              </a:solidFill>
              <a:latin typeface="Helvetica Neue"/>
              <a:cs typeface="Arial" charset="0"/>
            </a:endParaRPr>
          </a:p>
          <a:p>
            <a:pPr defTabSz="914400" fontAlgn="base">
              <a:spcBef>
                <a:spcPct val="0"/>
              </a:spcBef>
              <a:spcAft>
                <a:spcPts val="1600"/>
              </a:spcAft>
              <a:buFont typeface="+mj-lt"/>
              <a:buAutoNum type="arabicPeriod"/>
              <a:defRPr/>
            </a:pPr>
            <a:r>
              <a:rPr lang="en-US" sz="1600" b="1" dirty="0" smtClean="0">
                <a:solidFill>
                  <a:srgbClr val="000000"/>
                </a:solidFill>
                <a:latin typeface="Helvetica Neue"/>
                <a:cs typeface="Arial" charset="0"/>
              </a:rPr>
              <a:t>NATURE OF LITIGATION</a:t>
            </a:r>
          </a:p>
          <a:p>
            <a:pPr defTabSz="914400" fontAlgn="base">
              <a:spcBef>
                <a:spcPct val="0"/>
              </a:spcBef>
              <a:spcAft>
                <a:spcPts val="1600"/>
              </a:spcAft>
              <a:buFont typeface="+mj-lt"/>
              <a:buAutoNum type="arabicPeriod"/>
              <a:defRPr/>
            </a:pPr>
            <a:r>
              <a:rPr lang="en-US" sz="1600" b="1" dirty="0" smtClean="0">
                <a:solidFill>
                  <a:srgbClr val="000000"/>
                </a:solidFill>
                <a:latin typeface="Helvetica Neue"/>
                <a:cs typeface="Arial" charset="0"/>
              </a:rPr>
              <a:t>MANAGEMENT OF LITIGATION PROCESSES</a:t>
            </a:r>
          </a:p>
          <a:p>
            <a:pPr defTabSz="914400" fontAlgn="base">
              <a:spcBef>
                <a:spcPct val="0"/>
              </a:spcBef>
              <a:spcAft>
                <a:spcPts val="1600"/>
              </a:spcAft>
              <a:buFont typeface="+mj-lt"/>
              <a:buAutoNum type="arabicPeriod"/>
              <a:defRPr/>
            </a:pPr>
            <a:r>
              <a:rPr lang="en-US" sz="1600" b="1" dirty="0" smtClean="0">
                <a:solidFill>
                  <a:srgbClr val="000000"/>
                </a:solidFill>
                <a:latin typeface="Helvetica Neue"/>
                <a:cs typeface="Arial" charset="0"/>
              </a:rPr>
              <a:t>THE ROLE AND THE MANDATE OF THE OFFICE OF THE STATE ATTORNEY</a:t>
            </a:r>
          </a:p>
          <a:p>
            <a:pPr lvl="0" defTabSz="914400" fontAlgn="base">
              <a:spcBef>
                <a:spcPct val="0"/>
              </a:spcBef>
              <a:spcAft>
                <a:spcPts val="1600"/>
              </a:spcAft>
              <a:buFont typeface="+mj-lt"/>
              <a:buAutoNum type="arabicPeriod"/>
              <a:defRPr/>
            </a:pPr>
            <a:r>
              <a:rPr lang="en-US" sz="1600" b="1" dirty="0" smtClean="0">
                <a:solidFill>
                  <a:srgbClr val="000000"/>
                </a:solidFill>
                <a:latin typeface="Helvetica Neue"/>
                <a:cs typeface="Arial" charset="0"/>
              </a:rPr>
              <a:t>LITIGATION TRENDS</a:t>
            </a:r>
          </a:p>
          <a:p>
            <a:pPr defTabSz="914400" fontAlgn="base">
              <a:spcBef>
                <a:spcPct val="0"/>
              </a:spcBef>
              <a:spcAft>
                <a:spcPts val="1600"/>
              </a:spcAft>
              <a:buFont typeface="+mj-lt"/>
              <a:buAutoNum type="arabicPeriod"/>
              <a:defRPr/>
            </a:pPr>
            <a:r>
              <a:rPr lang="en-US" sz="1600" b="1" dirty="0" smtClean="0">
                <a:solidFill>
                  <a:srgbClr val="000000"/>
                </a:solidFill>
                <a:latin typeface="Helvetica Neue"/>
                <a:cs typeface="Arial" charset="0"/>
              </a:rPr>
              <a:t>CONTINGENT LIABILITIES</a:t>
            </a:r>
          </a:p>
          <a:p>
            <a:pPr lvl="0" defTabSz="914400" fontAlgn="base">
              <a:spcBef>
                <a:spcPct val="0"/>
              </a:spcBef>
              <a:spcAft>
                <a:spcPts val="1600"/>
              </a:spcAft>
              <a:buFont typeface="+mj-lt"/>
              <a:buAutoNum type="arabicPeriod"/>
              <a:defRPr/>
            </a:pPr>
            <a:r>
              <a:rPr lang="en-US" sz="1600" b="1" dirty="0" smtClean="0">
                <a:solidFill>
                  <a:srgbClr val="000000"/>
                </a:solidFill>
                <a:latin typeface="Helvetica Neue"/>
                <a:cs typeface="Arial" charset="0"/>
              </a:rPr>
              <a:t>DISCUSSION OF SOME OF THE IMPORTANT CASES</a:t>
            </a:r>
          </a:p>
          <a:p>
            <a:pPr defTabSz="914400" fontAlgn="base">
              <a:spcBef>
                <a:spcPct val="0"/>
              </a:spcBef>
              <a:spcAft>
                <a:spcPts val="1600"/>
              </a:spcAft>
              <a:buFont typeface="+mj-lt"/>
              <a:buAutoNum type="arabicPeriod"/>
              <a:defRPr/>
            </a:pPr>
            <a:r>
              <a:rPr lang="en-US" sz="1600" b="1" dirty="0" smtClean="0">
                <a:solidFill>
                  <a:srgbClr val="000000"/>
                </a:solidFill>
                <a:latin typeface="Helvetica Neue"/>
                <a:cs typeface="Arial" charset="0"/>
              </a:rPr>
              <a:t>LEGAL FEES</a:t>
            </a:r>
          </a:p>
        </p:txBody>
      </p:sp>
      <p:sp>
        <p:nvSpPr>
          <p:cNvPr id="2" name="Footer Placeholder 1"/>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xmlns="" val="35725079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
            <a:ext cx="8229600" cy="731520"/>
          </a:xfrm>
        </p:spPr>
        <p:txBody>
          <a:bodyPr>
            <a:normAutofit/>
          </a:bodyPr>
          <a:lstStyle/>
          <a:p>
            <a:r>
              <a:rPr lang="en-ZA" sz="2400" b="1" dirty="0">
                <a:solidFill>
                  <a:prstClr val="white"/>
                </a:solidFill>
                <a:latin typeface="Arial" pitchFamily="34" charset="0"/>
                <a:cs typeface="Arial" pitchFamily="34" charset="0"/>
              </a:rPr>
              <a:t>DISCUSSION OF SOME OF THE IMPORTANT CASES</a:t>
            </a:r>
            <a:endParaRPr lang="en-ZA" sz="2400" b="1" dirty="0">
              <a:latin typeface="Arial" pitchFamily="34" charset="0"/>
              <a:cs typeface="Arial" pitchFamily="34" charset="0"/>
            </a:endParaRPr>
          </a:p>
        </p:txBody>
      </p:sp>
      <p:sp>
        <p:nvSpPr>
          <p:cNvPr id="3" name="Content Placeholder 2"/>
          <p:cNvSpPr>
            <a:spLocks noGrp="1"/>
          </p:cNvSpPr>
          <p:nvPr>
            <p:ph idx="1"/>
          </p:nvPr>
        </p:nvSpPr>
        <p:spPr/>
        <p:txBody>
          <a:bodyPr/>
          <a:lstStyle/>
          <a:p>
            <a:pPr marL="0" lvl="0" indent="0" algn="just" defTabSz="914400" fontAlgn="base">
              <a:spcBef>
                <a:spcPct val="0"/>
              </a:spcBef>
              <a:spcAft>
                <a:spcPct val="0"/>
              </a:spcAft>
              <a:buNone/>
            </a:pPr>
            <a:r>
              <a:rPr lang="en-US" sz="1600" b="1" u="sng" dirty="0" smtClean="0">
                <a:solidFill>
                  <a:srgbClr val="000000"/>
                </a:solidFill>
                <a:latin typeface="Helvetica Neue"/>
                <a:cs typeface="Arial" charset="0"/>
              </a:rPr>
              <a:t>SCALABRINI CENTRE AND OTHERS / MINISTER OF HOME AFFAIRS AND OTHERS</a:t>
            </a:r>
          </a:p>
          <a:p>
            <a:pPr lvl="0" algn="just" defTabSz="914400" fontAlgn="base">
              <a:spcBef>
                <a:spcPct val="0"/>
              </a:spcBef>
              <a:spcAft>
                <a:spcPct val="0"/>
              </a:spcAft>
              <a:buFont typeface="Arial"/>
              <a:buAutoNum type="arabicPeriod" startAt="2"/>
            </a:pPr>
            <a:endParaRPr lang="en-US" sz="1600" b="1" dirty="0">
              <a:solidFill>
                <a:srgbClr val="000000"/>
              </a:solidFill>
              <a:latin typeface="Helvetica Neue"/>
              <a:cs typeface="Arial" charset="0"/>
            </a:endParaRPr>
          </a:p>
          <a:p>
            <a:pPr marL="0" lvl="0" indent="0" algn="just" defTabSz="914400" fontAlgn="base">
              <a:spcBef>
                <a:spcPct val="0"/>
              </a:spcBef>
              <a:spcAft>
                <a:spcPct val="0"/>
              </a:spcAft>
              <a:buNone/>
            </a:pPr>
            <a:endParaRPr lang="en-US" sz="1600" dirty="0">
              <a:solidFill>
                <a:srgbClr val="000000"/>
              </a:solidFill>
              <a:latin typeface="Helvetica Neue"/>
              <a:cs typeface="Arial" charset="0"/>
            </a:endParaRPr>
          </a:p>
          <a:p>
            <a:pPr lvl="0" algn="just" defTabSz="914400" fontAlgn="base">
              <a:spcBef>
                <a:spcPct val="0"/>
              </a:spcBef>
              <a:spcAft>
                <a:spcPct val="0"/>
              </a:spcAft>
              <a:buFont typeface="Arial" pitchFamily="34" charset="0"/>
              <a:buChar char="•"/>
            </a:pPr>
            <a:r>
              <a:rPr lang="en-US" sz="1600" dirty="0">
                <a:solidFill>
                  <a:srgbClr val="000000"/>
                </a:solidFill>
                <a:latin typeface="Helvetica Neue"/>
                <a:cs typeface="Arial" charset="0"/>
              </a:rPr>
              <a:t>This is an application brought at the Western Cape High Court in terms of which Scalabrini Centre, (an institution representing asylum seekers) seek orders for the reopening of the Refugee Reception Centre in Cape </a:t>
            </a:r>
            <a:r>
              <a:rPr lang="en-US" sz="1600" dirty="0" smtClean="0">
                <a:solidFill>
                  <a:srgbClr val="000000"/>
                </a:solidFill>
                <a:latin typeface="Helvetica Neue"/>
                <a:cs typeface="Arial" charset="0"/>
              </a:rPr>
              <a:t>Town, </a:t>
            </a:r>
            <a:r>
              <a:rPr lang="en-US" sz="1600" dirty="0">
                <a:solidFill>
                  <a:srgbClr val="000000"/>
                </a:solidFill>
                <a:latin typeface="Helvetica Neue"/>
                <a:cs typeface="Arial" charset="0"/>
              </a:rPr>
              <a:t>which the Department after careful consideration, took a policy decision to close.</a:t>
            </a:r>
          </a:p>
          <a:p>
            <a:pPr lvl="0" algn="just" defTabSz="914400" fontAlgn="base">
              <a:spcBef>
                <a:spcPct val="0"/>
              </a:spcBef>
              <a:spcAft>
                <a:spcPct val="0"/>
              </a:spcAft>
              <a:buFont typeface="Arial" pitchFamily="34" charset="0"/>
              <a:buChar char="•"/>
            </a:pPr>
            <a:endParaRPr lang="en-US" sz="1600" dirty="0">
              <a:solidFill>
                <a:srgbClr val="000000"/>
              </a:solidFill>
              <a:latin typeface="Helvetica Neue"/>
              <a:cs typeface="Arial" charset="0"/>
            </a:endParaRPr>
          </a:p>
          <a:p>
            <a:pPr lvl="0" algn="just" defTabSz="914400" fontAlgn="base">
              <a:spcBef>
                <a:spcPct val="0"/>
              </a:spcBef>
              <a:spcAft>
                <a:spcPct val="0"/>
              </a:spcAft>
              <a:buFont typeface="Arial" pitchFamily="34" charset="0"/>
              <a:buChar char="•"/>
            </a:pPr>
            <a:r>
              <a:rPr lang="en-US" sz="1600" dirty="0" smtClean="0">
                <a:solidFill>
                  <a:srgbClr val="000000"/>
                </a:solidFill>
                <a:latin typeface="Helvetica Neue"/>
                <a:cs typeface="Arial" charset="0"/>
              </a:rPr>
              <a:t>The </a:t>
            </a:r>
            <a:r>
              <a:rPr lang="en-US" sz="1600" dirty="0">
                <a:solidFill>
                  <a:srgbClr val="000000"/>
                </a:solidFill>
                <a:latin typeface="Helvetica Neue"/>
                <a:cs typeface="Arial" charset="0"/>
              </a:rPr>
              <a:t>Department successfully  opposed this application at the Western Cape High Court. However, Scalabrini Centre appealed to the Supreme Court of Appeal and were successful. The Department in turn has petitioned the Constitutional Court and the matter is still pending.</a:t>
            </a:r>
          </a:p>
          <a:p>
            <a:pPr lvl="0" defTabSz="914400" fontAlgn="base">
              <a:spcBef>
                <a:spcPct val="0"/>
              </a:spcBef>
              <a:spcAft>
                <a:spcPct val="0"/>
              </a:spcAft>
              <a:buFont typeface="Arial" pitchFamily="34" charset="0"/>
              <a:buChar char="•"/>
            </a:pPr>
            <a:endParaRPr lang="en-US" sz="1800" dirty="0">
              <a:solidFill>
                <a:srgbClr val="000000"/>
              </a:solidFill>
              <a:latin typeface="Arial" charset="0"/>
              <a:cs typeface="Arial" charset="0"/>
            </a:endParaRPr>
          </a:p>
          <a:p>
            <a:endParaRPr lang="en-ZA" dirty="0"/>
          </a:p>
        </p:txBody>
      </p:sp>
      <p:sp>
        <p:nvSpPr>
          <p:cNvPr id="4" name="Slide Number Placeholder 3"/>
          <p:cNvSpPr>
            <a:spLocks noGrp="1"/>
          </p:cNvSpPr>
          <p:nvPr>
            <p:ph type="sldNum" sz="quarter" idx="12"/>
          </p:nvPr>
        </p:nvSpPr>
        <p:spPr/>
        <p:txBody>
          <a:bodyPr/>
          <a:lstStyle/>
          <a:p>
            <a:r>
              <a:rPr lang="en-US" dirty="0" smtClean="0">
                <a:solidFill>
                  <a:prstClr val="black">
                    <a:tint val="75000"/>
                  </a:prstClr>
                </a:solidFill>
              </a:rPr>
              <a:t>20</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xmlns="" val="33522935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4417"/>
          </a:xfrm>
        </p:spPr>
        <p:txBody>
          <a:bodyPr>
            <a:normAutofit/>
          </a:bodyPr>
          <a:lstStyle/>
          <a:p>
            <a:r>
              <a:rPr lang="en-ZA" sz="2400" b="1" dirty="0">
                <a:solidFill>
                  <a:prstClr val="white"/>
                </a:solidFill>
                <a:latin typeface="Arial" pitchFamily="34" charset="0"/>
                <a:cs typeface="Arial" pitchFamily="34" charset="0"/>
              </a:rPr>
              <a:t>DISCUSSION OF SOME OF THE IMPORTANT CASES</a:t>
            </a:r>
            <a:endParaRPr lang="en-ZA" sz="2400" b="1" dirty="0">
              <a:latin typeface="Arial" pitchFamily="34" charset="0"/>
              <a:cs typeface="Arial" pitchFamily="34" charset="0"/>
            </a:endParaRPr>
          </a:p>
        </p:txBody>
      </p:sp>
      <p:sp>
        <p:nvSpPr>
          <p:cNvPr id="3" name="Content Placeholder 2"/>
          <p:cNvSpPr>
            <a:spLocks noGrp="1"/>
          </p:cNvSpPr>
          <p:nvPr>
            <p:ph idx="1"/>
          </p:nvPr>
        </p:nvSpPr>
        <p:spPr/>
        <p:txBody>
          <a:bodyPr>
            <a:noAutofit/>
          </a:bodyPr>
          <a:lstStyle/>
          <a:p>
            <a:pPr marL="0" lvl="0" indent="0" defTabSz="914400" fontAlgn="base">
              <a:spcBef>
                <a:spcPct val="0"/>
              </a:spcBef>
              <a:spcAft>
                <a:spcPct val="0"/>
              </a:spcAft>
              <a:buNone/>
              <a:defRPr/>
            </a:pPr>
            <a:r>
              <a:rPr lang="en-US" sz="1600" b="1" u="sng" dirty="0" smtClean="0">
                <a:solidFill>
                  <a:srgbClr val="000000"/>
                </a:solidFill>
                <a:latin typeface="Helvetica Neue"/>
                <a:cs typeface="Arial" charset="0"/>
              </a:rPr>
              <a:t>LAWYERS FOR HUMAN RIGHTS / MINISTER OF HOME AFFAIRS AND OTHERS</a:t>
            </a:r>
          </a:p>
          <a:p>
            <a:pPr marL="0" lvl="0" indent="0" defTabSz="914400" fontAlgn="base">
              <a:spcBef>
                <a:spcPct val="0"/>
              </a:spcBef>
              <a:spcAft>
                <a:spcPct val="0"/>
              </a:spcAft>
              <a:buNone/>
              <a:defRPr/>
            </a:pPr>
            <a:endParaRPr lang="en-US" sz="1600" u="sng" dirty="0">
              <a:solidFill>
                <a:srgbClr val="000000"/>
              </a:solidFill>
              <a:latin typeface="Helvetica Neue"/>
              <a:cs typeface="Arial" charset="0"/>
            </a:endParaRPr>
          </a:p>
          <a:p>
            <a:pPr marL="0" lvl="0" indent="0" defTabSz="914400" fontAlgn="base">
              <a:spcBef>
                <a:spcPct val="0"/>
              </a:spcBef>
              <a:spcAft>
                <a:spcPct val="0"/>
              </a:spcAft>
              <a:buNone/>
              <a:defRPr/>
            </a:pPr>
            <a:r>
              <a:rPr lang="en-US" sz="1600" dirty="0">
                <a:solidFill>
                  <a:srgbClr val="000000"/>
                </a:solidFill>
                <a:latin typeface="Helvetica Neue"/>
                <a:cs typeface="Arial" charset="0"/>
              </a:rPr>
              <a:t>In this application, Lawyers for Human Rights (“LHR”) is representing foreign nationals seeking orders to declare Section 34 (1) (a) and (d) of the Immigration Act invalid and unconstitutional on the basis that illegal foreigners do not automatically appear before a Magistrate to confirm their detention within 48 hours of their detention.    </a:t>
            </a:r>
          </a:p>
          <a:p>
            <a:pPr marL="0" lvl="0" indent="0" defTabSz="914400" fontAlgn="base">
              <a:spcBef>
                <a:spcPct val="0"/>
              </a:spcBef>
              <a:spcAft>
                <a:spcPct val="0"/>
              </a:spcAft>
              <a:buNone/>
              <a:defRPr/>
            </a:pPr>
            <a:endParaRPr lang="en-US" sz="1600" dirty="0">
              <a:solidFill>
                <a:srgbClr val="000000"/>
              </a:solidFill>
              <a:latin typeface="Helvetica Neue"/>
              <a:cs typeface="Arial" charset="0"/>
            </a:endParaRPr>
          </a:p>
          <a:p>
            <a:pPr marL="0" lvl="0" indent="0" defTabSz="914400" fontAlgn="base">
              <a:spcBef>
                <a:spcPct val="0"/>
              </a:spcBef>
              <a:spcAft>
                <a:spcPct val="0"/>
              </a:spcAft>
              <a:buNone/>
              <a:defRPr/>
            </a:pPr>
            <a:r>
              <a:rPr lang="en-US" sz="1600" dirty="0">
                <a:solidFill>
                  <a:srgbClr val="000000"/>
                </a:solidFill>
                <a:latin typeface="Helvetica Neue"/>
                <a:cs typeface="Arial" charset="0"/>
              </a:rPr>
              <a:t>The legislation </a:t>
            </a:r>
            <a:r>
              <a:rPr lang="en-US" sz="1600" dirty="0" smtClean="0">
                <a:solidFill>
                  <a:srgbClr val="000000"/>
                </a:solidFill>
                <a:latin typeface="Helvetica Neue"/>
                <a:cs typeface="Arial" charset="0"/>
              </a:rPr>
              <a:t>currently provides an </a:t>
            </a:r>
            <a:r>
              <a:rPr lang="en-US" sz="1600" dirty="0">
                <a:solidFill>
                  <a:srgbClr val="000000"/>
                </a:solidFill>
                <a:latin typeface="Helvetica Neue"/>
                <a:cs typeface="Arial" charset="0"/>
              </a:rPr>
              <a:t>illegal foreigner </a:t>
            </a:r>
            <a:r>
              <a:rPr lang="en-US" sz="1600" dirty="0" smtClean="0">
                <a:solidFill>
                  <a:srgbClr val="000000"/>
                </a:solidFill>
                <a:latin typeface="Helvetica Neue"/>
                <a:cs typeface="Arial" charset="0"/>
              </a:rPr>
              <a:t>with an </a:t>
            </a:r>
            <a:r>
              <a:rPr lang="en-US" sz="1600" dirty="0">
                <a:solidFill>
                  <a:srgbClr val="000000"/>
                </a:solidFill>
                <a:latin typeface="Helvetica Neue"/>
                <a:cs typeface="Arial" charset="0"/>
              </a:rPr>
              <a:t>option whether or not he or she wants the detention to be confirmed by a Magistrate. This matter was litigated up to the level of the Constitutional Court where the Constitutional Court declared Section 34 (1) (a) &amp; (d) of the Immigration Act  unconstitutional and invalid. The court held that all illegal foreigners detained must automatically appear before a Magistrate to have their detention confirmed.</a:t>
            </a:r>
          </a:p>
          <a:p>
            <a:pPr marL="0" lvl="0" indent="0" defTabSz="914400" fontAlgn="base">
              <a:spcBef>
                <a:spcPct val="0"/>
              </a:spcBef>
              <a:spcAft>
                <a:spcPct val="0"/>
              </a:spcAft>
              <a:buNone/>
              <a:defRPr/>
            </a:pPr>
            <a:endParaRPr lang="en-US" sz="1600" dirty="0">
              <a:solidFill>
                <a:srgbClr val="000000"/>
              </a:solidFill>
              <a:latin typeface="Helvetica Neue"/>
              <a:cs typeface="Arial" charset="0"/>
            </a:endParaRPr>
          </a:p>
          <a:p>
            <a:pPr marL="0" lvl="0" indent="0" defTabSz="914400" fontAlgn="base">
              <a:spcBef>
                <a:spcPct val="0"/>
              </a:spcBef>
              <a:spcAft>
                <a:spcPct val="0"/>
              </a:spcAft>
              <a:buNone/>
              <a:defRPr/>
            </a:pPr>
            <a:r>
              <a:rPr lang="en-US" sz="1600" dirty="0">
                <a:solidFill>
                  <a:srgbClr val="000000"/>
                </a:solidFill>
                <a:latin typeface="Helvetica Neue"/>
                <a:cs typeface="Arial" charset="0"/>
              </a:rPr>
              <a:t>As a consequence, the Department was given a </a:t>
            </a:r>
            <a:r>
              <a:rPr lang="en-US" sz="1600" dirty="0" smtClean="0">
                <a:solidFill>
                  <a:srgbClr val="000000"/>
                </a:solidFill>
                <a:latin typeface="Helvetica Neue"/>
                <a:cs typeface="Arial" charset="0"/>
              </a:rPr>
              <a:t>period of two years </a:t>
            </a:r>
            <a:r>
              <a:rPr lang="en-US" sz="1600" dirty="0">
                <a:solidFill>
                  <a:srgbClr val="000000"/>
                </a:solidFill>
                <a:latin typeface="Helvetica Neue"/>
                <a:cs typeface="Arial" charset="0"/>
              </a:rPr>
              <a:t>to amend the legislation accordingly. In the interim, the Department was ordered to implement the 48 hour appearance whilst it is in the process of amending the legislation.</a:t>
            </a:r>
          </a:p>
          <a:p>
            <a:endParaRPr lang="en-ZA" sz="1600" dirty="0">
              <a:latin typeface="Helvetica Neue"/>
            </a:endParaRPr>
          </a:p>
        </p:txBody>
      </p:sp>
      <p:sp>
        <p:nvSpPr>
          <p:cNvPr id="4" name="Slide Number Placeholder 3"/>
          <p:cNvSpPr>
            <a:spLocks noGrp="1"/>
          </p:cNvSpPr>
          <p:nvPr>
            <p:ph type="sldNum" sz="quarter" idx="12"/>
          </p:nvPr>
        </p:nvSpPr>
        <p:spPr/>
        <p:txBody>
          <a:bodyPr/>
          <a:lstStyle/>
          <a:p>
            <a:r>
              <a:rPr lang="en-US" dirty="0" smtClean="0">
                <a:solidFill>
                  <a:prstClr val="black">
                    <a:tint val="75000"/>
                  </a:prstClr>
                </a:solidFill>
              </a:rPr>
              <a:t>21</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xmlns="" val="34749895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21080"/>
          </a:xfrm>
        </p:spPr>
        <p:txBody>
          <a:bodyPr>
            <a:normAutofit/>
          </a:bodyPr>
          <a:lstStyle/>
          <a:p>
            <a:r>
              <a:rPr lang="en-ZA" sz="2400" b="1" dirty="0">
                <a:solidFill>
                  <a:prstClr val="white"/>
                </a:solidFill>
                <a:latin typeface="Arial" pitchFamily="34" charset="0"/>
                <a:cs typeface="Arial" pitchFamily="34" charset="0"/>
              </a:rPr>
              <a:t>DISCUSSION OF SOME OF THE IMPORTANT CASES</a:t>
            </a:r>
            <a:endParaRPr lang="en-ZA" sz="2400" b="1" dirty="0">
              <a:latin typeface="Arial" pitchFamily="34" charset="0"/>
              <a:cs typeface="Arial" pitchFamily="34" charset="0"/>
            </a:endParaRPr>
          </a:p>
        </p:txBody>
      </p:sp>
      <p:sp>
        <p:nvSpPr>
          <p:cNvPr id="3" name="Content Placeholder 2"/>
          <p:cNvSpPr>
            <a:spLocks noGrp="1"/>
          </p:cNvSpPr>
          <p:nvPr>
            <p:ph idx="1"/>
          </p:nvPr>
        </p:nvSpPr>
        <p:spPr/>
        <p:txBody>
          <a:bodyPr/>
          <a:lstStyle/>
          <a:p>
            <a:pPr marL="0" lvl="0" indent="0" defTabSz="914400" fontAlgn="base">
              <a:spcBef>
                <a:spcPct val="0"/>
              </a:spcBef>
              <a:spcAft>
                <a:spcPct val="0"/>
              </a:spcAft>
              <a:buNone/>
              <a:defRPr/>
            </a:pPr>
            <a:endParaRPr lang="en-US" sz="1600" dirty="0">
              <a:solidFill>
                <a:srgbClr val="000000"/>
              </a:solidFill>
              <a:latin typeface="Helvetica Neue"/>
              <a:cs typeface="Arial" charset="0"/>
            </a:endParaRPr>
          </a:p>
          <a:p>
            <a:pPr marL="0" lvl="0" indent="0" defTabSz="914400" fontAlgn="base">
              <a:spcBef>
                <a:spcPct val="0"/>
              </a:spcBef>
              <a:spcAft>
                <a:spcPct val="0"/>
              </a:spcAft>
              <a:buNone/>
              <a:defRPr/>
            </a:pPr>
            <a:r>
              <a:rPr lang="en-US" sz="1600" dirty="0">
                <a:solidFill>
                  <a:srgbClr val="000000"/>
                </a:solidFill>
                <a:latin typeface="Helvetica Neue"/>
                <a:cs typeface="Arial" charset="0"/>
              </a:rPr>
              <a:t>To this end, the Department liaised with the Department of Justice and Constitutional Development, the National Prosecuting Authority as well as the South African Police Service in order to implement the judgment. A Magistrates Court was established and designated at Lindela Repatriation Centre specifically to ensure that the Constitutional Court judgment is given effect to.                              </a:t>
            </a:r>
          </a:p>
          <a:p>
            <a:pPr marL="0" indent="0">
              <a:buNone/>
            </a:pPr>
            <a:endParaRPr lang="en-ZA" dirty="0"/>
          </a:p>
        </p:txBody>
      </p:sp>
      <p:sp>
        <p:nvSpPr>
          <p:cNvPr id="4" name="Slide Number Placeholder 3"/>
          <p:cNvSpPr>
            <a:spLocks noGrp="1"/>
          </p:cNvSpPr>
          <p:nvPr>
            <p:ph type="sldNum" sz="quarter" idx="12"/>
          </p:nvPr>
        </p:nvSpPr>
        <p:spPr/>
        <p:txBody>
          <a:bodyPr/>
          <a:lstStyle/>
          <a:p>
            <a:r>
              <a:rPr lang="en-US" dirty="0" smtClean="0">
                <a:solidFill>
                  <a:prstClr val="black">
                    <a:tint val="75000"/>
                  </a:prstClr>
                </a:solidFill>
              </a:rPr>
              <a:t>22</a:t>
            </a:r>
            <a:endParaRPr lang="en-US" dirty="0">
              <a:solidFill>
                <a:prstClr val="black">
                  <a:tint val="75000"/>
                </a:prstClr>
              </a:solidFill>
            </a:endParaRPr>
          </a:p>
        </p:txBody>
      </p:sp>
      <p:pic>
        <p:nvPicPr>
          <p:cNvPr id="5" name="Content Placeholder 4" descr="Constitutional_Court_of_South_Africa-combo.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57200" y="3459480"/>
            <a:ext cx="8229600" cy="2091554"/>
          </a:xfrm>
          <a:prstGeom prst="rect">
            <a:avLst/>
          </a:prstGeom>
        </p:spPr>
      </p:pic>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xmlns="" val="15679311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44880"/>
          </a:xfrm>
        </p:spPr>
        <p:txBody>
          <a:bodyPr>
            <a:normAutofit/>
          </a:bodyPr>
          <a:lstStyle/>
          <a:p>
            <a:r>
              <a:rPr lang="en-ZA" sz="2400" b="1" dirty="0">
                <a:solidFill>
                  <a:prstClr val="white"/>
                </a:solidFill>
                <a:latin typeface="Arial" pitchFamily="34" charset="0"/>
                <a:cs typeface="Arial" pitchFamily="34" charset="0"/>
              </a:rPr>
              <a:t>DISCUSSION OF SOME OF THE IMPORTANT CASES</a:t>
            </a:r>
            <a:endParaRPr lang="en-ZA" sz="2400" b="1" dirty="0">
              <a:latin typeface="Arial" pitchFamily="34" charset="0"/>
              <a:cs typeface="Arial" pitchFamily="34" charset="0"/>
            </a:endParaRPr>
          </a:p>
        </p:txBody>
      </p:sp>
      <p:sp>
        <p:nvSpPr>
          <p:cNvPr id="3" name="Content Placeholder 2"/>
          <p:cNvSpPr>
            <a:spLocks noGrp="1"/>
          </p:cNvSpPr>
          <p:nvPr>
            <p:ph idx="1"/>
          </p:nvPr>
        </p:nvSpPr>
        <p:spPr>
          <a:xfrm>
            <a:off x="457200" y="1097280"/>
            <a:ext cx="8229600" cy="5028883"/>
          </a:xfrm>
        </p:spPr>
        <p:txBody>
          <a:bodyPr>
            <a:normAutofit/>
          </a:bodyPr>
          <a:lstStyle/>
          <a:p>
            <a:pPr marL="0" indent="0">
              <a:buNone/>
            </a:pPr>
            <a:r>
              <a:rPr lang="en-ZA" sz="1600" b="1" u="sng" dirty="0" smtClean="0">
                <a:latin typeface="Helvetica Neue"/>
              </a:rPr>
              <a:t>MOREMI AND 34 OTHERS / DEPARTMENT OF HOME AFFAIRS </a:t>
            </a:r>
          </a:p>
          <a:p>
            <a:endParaRPr lang="en-ZA" sz="1600" dirty="0">
              <a:latin typeface="Helvetica Neue"/>
            </a:endParaRPr>
          </a:p>
          <a:p>
            <a:r>
              <a:rPr lang="en-ZA" sz="1600" dirty="0" smtClean="0">
                <a:latin typeface="Helvetica Neue"/>
              </a:rPr>
              <a:t>The applicant (“the Department”) sought to set aside the Review Arbitration Award issued by the commissioner on 17 April 2017 in terms of which the commissioner ordered the Department to upgrade the positions of the 31 employees (Fingerprint officers) from level six (6) to level eight (8) and to adjust their salaries accordingly (back dated to 1 April 2009). The cost of the award is some R14 million.</a:t>
            </a:r>
          </a:p>
          <a:p>
            <a:endParaRPr lang="en-ZA" sz="1600" dirty="0">
              <a:latin typeface="Helvetica Neue"/>
            </a:endParaRPr>
          </a:p>
          <a:p>
            <a:r>
              <a:rPr lang="en-ZA" sz="1600" dirty="0" smtClean="0">
                <a:latin typeface="Helvetica Neue"/>
              </a:rPr>
              <a:t>The Department successfully Reviewed this Arbitration Award at the Labour Court. The Award was reviewed and set aside and the matter remitted to the General Public Service Sectorial Bargaining Council for fresh arbitration before a new commissioner.</a:t>
            </a:r>
          </a:p>
          <a:p>
            <a:pPr marL="0" indent="0">
              <a:buNone/>
            </a:pPr>
            <a:endParaRPr lang="en-ZA" sz="1600" dirty="0">
              <a:latin typeface="Helvetica Neue"/>
            </a:endParaRPr>
          </a:p>
        </p:txBody>
      </p:sp>
      <p:sp>
        <p:nvSpPr>
          <p:cNvPr id="4" name="Slide Number Placeholder 3"/>
          <p:cNvSpPr>
            <a:spLocks noGrp="1"/>
          </p:cNvSpPr>
          <p:nvPr>
            <p:ph type="sldNum" sz="quarter" idx="12"/>
          </p:nvPr>
        </p:nvSpPr>
        <p:spPr/>
        <p:txBody>
          <a:bodyPr/>
          <a:lstStyle/>
          <a:p>
            <a:r>
              <a:rPr lang="en-US" dirty="0" smtClean="0">
                <a:solidFill>
                  <a:prstClr val="black">
                    <a:tint val="75000"/>
                  </a:prstClr>
                </a:solidFill>
              </a:rPr>
              <a:t>23</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a:p>
        </p:txBody>
      </p:sp>
      <p:pic>
        <p:nvPicPr>
          <p:cNvPr id="6" name="Content Placeholder 4" descr="Constitutional_Court_of_South_Africa-combo.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57200" y="4297680"/>
            <a:ext cx="8229600" cy="1253354"/>
          </a:xfrm>
          <a:prstGeom prst="rect">
            <a:avLst/>
          </a:prstGeom>
        </p:spPr>
      </p:pic>
    </p:spTree>
    <p:extLst>
      <p:ext uri="{BB962C8B-B14F-4D97-AF65-F5344CB8AC3E}">
        <p14:creationId xmlns:p14="http://schemas.microsoft.com/office/powerpoint/2010/main" xmlns="" val="15219053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85482"/>
          </a:xfrm>
        </p:spPr>
        <p:txBody>
          <a:bodyPr>
            <a:normAutofit/>
          </a:bodyPr>
          <a:lstStyle/>
          <a:p>
            <a:r>
              <a:rPr lang="en-ZA" sz="2400" b="1" dirty="0">
                <a:solidFill>
                  <a:prstClr val="white"/>
                </a:solidFill>
                <a:latin typeface="Arial" pitchFamily="34" charset="0"/>
                <a:cs typeface="Arial" pitchFamily="34" charset="0"/>
              </a:rPr>
              <a:t>DISCUSSION OF SOME OF THE IMPORTANT CASES</a:t>
            </a:r>
            <a:endParaRPr lang="en-ZA" sz="2400" b="1" dirty="0">
              <a:latin typeface="Arial" pitchFamily="34" charset="0"/>
              <a:cs typeface="Arial" pitchFamily="34" charset="0"/>
            </a:endParaRPr>
          </a:p>
        </p:txBody>
      </p:sp>
      <p:sp>
        <p:nvSpPr>
          <p:cNvPr id="3" name="Content Placeholder 2"/>
          <p:cNvSpPr>
            <a:spLocks noGrp="1"/>
          </p:cNvSpPr>
          <p:nvPr>
            <p:ph idx="1"/>
          </p:nvPr>
        </p:nvSpPr>
        <p:spPr>
          <a:xfrm>
            <a:off x="457200" y="1112520"/>
            <a:ext cx="8229600" cy="5013643"/>
          </a:xfrm>
        </p:spPr>
        <p:txBody>
          <a:bodyPr>
            <a:noAutofit/>
          </a:bodyPr>
          <a:lstStyle/>
          <a:p>
            <a:pPr marL="0" indent="0">
              <a:buNone/>
            </a:pPr>
            <a:r>
              <a:rPr lang="en-US" sz="1600" b="1" u="sng" dirty="0" smtClean="0">
                <a:latin typeface="Helvetica Neue"/>
              </a:rPr>
              <a:t>KOS AND 6 OTHERS / MINISTER OF HOME AFFAIRS</a:t>
            </a:r>
          </a:p>
          <a:p>
            <a:endParaRPr lang="en-US" sz="1600" u="sng" dirty="0" smtClean="0">
              <a:latin typeface="Helvetica Neue"/>
            </a:endParaRPr>
          </a:p>
          <a:p>
            <a:r>
              <a:rPr lang="en-US" sz="1600" dirty="0" smtClean="0">
                <a:latin typeface="Helvetica Neue"/>
              </a:rPr>
              <a:t>The applicants (all </a:t>
            </a:r>
            <a:r>
              <a:rPr lang="en-US" sz="1600" dirty="0" err="1" smtClean="0">
                <a:latin typeface="Helvetica Neue"/>
              </a:rPr>
              <a:t>transgenders</a:t>
            </a:r>
            <a:r>
              <a:rPr lang="en-US" sz="1600" dirty="0" smtClean="0">
                <a:latin typeface="Helvetica Neue"/>
              </a:rPr>
              <a:t>) approached the Western Cape High </a:t>
            </a:r>
            <a:r>
              <a:rPr lang="en-US" sz="1600" dirty="0">
                <a:latin typeface="Helvetica Neue"/>
              </a:rPr>
              <a:t>C</a:t>
            </a:r>
            <a:r>
              <a:rPr lang="en-US" sz="1600" dirty="0" smtClean="0">
                <a:latin typeface="Helvetica Neue"/>
              </a:rPr>
              <a:t>ourt for an order to compel the Department to change their genders and issue their spouses / wives the new identity numbers reflecting their new gender change. The current legislation, </a:t>
            </a:r>
            <a:r>
              <a:rPr lang="en-US" sz="1600" dirty="0" err="1" smtClean="0">
                <a:latin typeface="Helvetica Neue"/>
              </a:rPr>
              <a:t>i.e</a:t>
            </a:r>
            <a:r>
              <a:rPr lang="en-US" sz="1600" dirty="0" smtClean="0">
                <a:latin typeface="Helvetica Neue"/>
              </a:rPr>
              <a:t> Alteration of </a:t>
            </a:r>
            <a:r>
              <a:rPr lang="en-US" sz="1600" dirty="0">
                <a:latin typeface="Helvetica Neue"/>
              </a:rPr>
              <a:t>S</a:t>
            </a:r>
            <a:r>
              <a:rPr lang="en-US" sz="1600" dirty="0" smtClean="0">
                <a:latin typeface="Helvetica Neue"/>
              </a:rPr>
              <a:t>ex Description and Sex </a:t>
            </a:r>
            <a:r>
              <a:rPr lang="en-US" sz="1600" dirty="0">
                <a:latin typeface="Helvetica Neue"/>
              </a:rPr>
              <a:t>S</a:t>
            </a:r>
            <a:r>
              <a:rPr lang="en-US" sz="1600" dirty="0" smtClean="0">
                <a:latin typeface="Helvetica Neue"/>
              </a:rPr>
              <a:t>tatus Act, allows any person to change his or her gender and be </a:t>
            </a:r>
            <a:r>
              <a:rPr lang="en-US" sz="1600" dirty="0" err="1" smtClean="0">
                <a:latin typeface="Helvetica Neue"/>
              </a:rPr>
              <a:t>recognised</a:t>
            </a:r>
            <a:r>
              <a:rPr lang="en-US" sz="1600" dirty="0" smtClean="0">
                <a:latin typeface="Helvetica Neue"/>
              </a:rPr>
              <a:t> as such provided that is full compliance with the requisites. In this case, however, the Department has challenges with the change of gender as these applicants changed their genders whilst still married to the opposite sex. Marriage act does not allow for same sex spouses and these applicants did not want to be removed from the marriage register or divorce and this posed a legal challenge to the Department.</a:t>
            </a:r>
          </a:p>
          <a:p>
            <a:endParaRPr lang="en-US" sz="1600" dirty="0">
              <a:latin typeface="Helvetica Neue"/>
            </a:endParaRPr>
          </a:p>
          <a:p>
            <a:r>
              <a:rPr lang="en-US" sz="1600" dirty="0" smtClean="0">
                <a:latin typeface="Helvetica Neue"/>
              </a:rPr>
              <a:t>The Department has legislative regime for same sex marriages which is the Civil Union Act under which these applicants could be accommodated and were advised accordingly. However, these applicants refused this advise and insisted that although they have undergone a sex change, they are still happily married and do not want to divorce their spouses. </a:t>
            </a:r>
          </a:p>
          <a:p>
            <a:endParaRPr lang="en-US" sz="1600" dirty="0">
              <a:latin typeface="Helvetica Neue"/>
            </a:endParaRPr>
          </a:p>
          <a:p>
            <a:endParaRPr lang="en-US" sz="1600" dirty="0" smtClean="0">
              <a:latin typeface="Helvetica Neue"/>
            </a:endParaRPr>
          </a:p>
          <a:p>
            <a:endParaRPr lang="en-ZA" sz="1600" dirty="0">
              <a:latin typeface="Helvetica Neue"/>
            </a:endParaRPr>
          </a:p>
        </p:txBody>
      </p:sp>
      <p:sp>
        <p:nvSpPr>
          <p:cNvPr id="4" name="Slide Number Placeholder 3"/>
          <p:cNvSpPr>
            <a:spLocks noGrp="1"/>
          </p:cNvSpPr>
          <p:nvPr>
            <p:ph type="sldNum" sz="quarter" idx="12"/>
          </p:nvPr>
        </p:nvSpPr>
        <p:spPr/>
        <p:txBody>
          <a:bodyPr/>
          <a:lstStyle/>
          <a:p>
            <a:r>
              <a:rPr lang="en-US" dirty="0" smtClean="0">
                <a:solidFill>
                  <a:prstClr val="black">
                    <a:tint val="75000"/>
                  </a:prstClr>
                </a:solidFill>
              </a:rPr>
              <a:t>24</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xmlns="" val="11209742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ZA" sz="2400" b="1" dirty="0">
                <a:solidFill>
                  <a:prstClr val="white"/>
                </a:solidFill>
                <a:latin typeface="Arial" pitchFamily="34" charset="0"/>
                <a:cs typeface="Arial" pitchFamily="34" charset="0"/>
              </a:rPr>
              <a:t>DISCUSSION OF SOME OF THE IMPORTANT CASES</a:t>
            </a:r>
            <a:endParaRPr lang="en-ZA" sz="2400" b="1" dirty="0">
              <a:latin typeface="Arial" pitchFamily="34" charset="0"/>
              <a:cs typeface="Arial" pitchFamily="34" charset="0"/>
            </a:endParaRPr>
          </a:p>
        </p:txBody>
      </p:sp>
      <p:sp>
        <p:nvSpPr>
          <p:cNvPr id="3" name="Content Placeholder 2"/>
          <p:cNvSpPr>
            <a:spLocks noGrp="1"/>
          </p:cNvSpPr>
          <p:nvPr>
            <p:ph idx="1"/>
          </p:nvPr>
        </p:nvSpPr>
        <p:spPr/>
        <p:txBody>
          <a:bodyPr/>
          <a:lstStyle/>
          <a:p>
            <a:pPr lvl="0"/>
            <a:r>
              <a:rPr lang="en-US" sz="1600" dirty="0">
                <a:solidFill>
                  <a:prstClr val="black"/>
                </a:solidFill>
                <a:latin typeface="Helvetica Neue"/>
              </a:rPr>
              <a:t>Further, applicants contended that they did not qualify for divorce as their marriages were not irretrievably broken down and neither of the spouses were mentally ill. </a:t>
            </a:r>
            <a:endParaRPr lang="en-US" sz="1600" dirty="0" smtClean="0">
              <a:solidFill>
                <a:prstClr val="black"/>
              </a:solidFill>
              <a:latin typeface="Helvetica Neue"/>
            </a:endParaRPr>
          </a:p>
          <a:p>
            <a:pPr lvl="0"/>
            <a:endParaRPr lang="en-US" sz="1600" dirty="0">
              <a:solidFill>
                <a:prstClr val="black"/>
              </a:solidFill>
              <a:latin typeface="Helvetica Neue"/>
            </a:endParaRPr>
          </a:p>
          <a:p>
            <a:pPr lvl="0"/>
            <a:r>
              <a:rPr lang="en-US" sz="1600" dirty="0" smtClean="0">
                <a:solidFill>
                  <a:prstClr val="black"/>
                </a:solidFill>
                <a:latin typeface="Helvetica Neue"/>
              </a:rPr>
              <a:t>The </a:t>
            </a:r>
            <a:r>
              <a:rPr lang="en-US" sz="1600" dirty="0">
                <a:solidFill>
                  <a:prstClr val="black"/>
                </a:solidFill>
                <a:latin typeface="Helvetica Neue"/>
              </a:rPr>
              <a:t>court held that the Department may not simply refuse to accept an application. The Department is obliged to accept and make a decision under PAJA on such applications instead of simply not making a decision.</a:t>
            </a:r>
            <a:endParaRPr lang="en-ZA" sz="1600" dirty="0">
              <a:solidFill>
                <a:prstClr val="black"/>
              </a:solidFill>
              <a:latin typeface="Helvetica Neue"/>
            </a:endParaRPr>
          </a:p>
          <a:p>
            <a:endParaRPr lang="en-ZA" dirty="0"/>
          </a:p>
        </p:txBody>
      </p:sp>
      <p:sp>
        <p:nvSpPr>
          <p:cNvPr id="4" name="Slide Number Placeholder 3"/>
          <p:cNvSpPr>
            <a:spLocks noGrp="1"/>
          </p:cNvSpPr>
          <p:nvPr>
            <p:ph type="sldNum" sz="quarter" idx="12"/>
          </p:nvPr>
        </p:nvSpPr>
        <p:spPr/>
        <p:txBody>
          <a:bodyPr/>
          <a:lstStyle/>
          <a:p>
            <a:fld id="{2014DCD9-1F6B-0E4A-9846-41EAF1CD698E}" type="slidenum">
              <a:rPr lang="en-US" smtClean="0"/>
              <a:pPr/>
              <a:t>25</a:t>
            </a:fld>
            <a:endParaRPr lang="en-US"/>
          </a:p>
        </p:txBody>
      </p:sp>
      <p:pic>
        <p:nvPicPr>
          <p:cNvPr id="5" name="Content Placeholder 4" descr="Constitutional_Court_of_South_Africa-combo.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57200" y="3459480"/>
            <a:ext cx="8229600" cy="2091554"/>
          </a:xfrm>
          <a:prstGeom prst="rect">
            <a:avLst/>
          </a:prstGeom>
        </p:spPr>
      </p:pic>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xmlns="" val="31804017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 y="274638"/>
            <a:ext cx="8229600" cy="676707"/>
          </a:xfrm>
        </p:spPr>
        <p:txBody>
          <a:bodyPr>
            <a:normAutofit/>
          </a:bodyPr>
          <a:lstStyle/>
          <a:p>
            <a:r>
              <a:rPr lang="en-ZA" sz="2400" b="1" dirty="0">
                <a:solidFill>
                  <a:prstClr val="white"/>
                </a:solidFill>
                <a:latin typeface="Arial" pitchFamily="34" charset="0"/>
                <a:cs typeface="Arial" pitchFamily="34" charset="0"/>
              </a:rPr>
              <a:t>DISCUSSION OF SOME OF THE IMPORTANT CASES</a:t>
            </a:r>
            <a:endParaRPr lang="en-ZA" sz="2400" b="1" dirty="0">
              <a:latin typeface="Arial" pitchFamily="34" charset="0"/>
              <a:cs typeface="Arial" pitchFamily="34" charset="0"/>
            </a:endParaRPr>
          </a:p>
        </p:txBody>
      </p:sp>
      <p:sp>
        <p:nvSpPr>
          <p:cNvPr id="3" name="Content Placeholder 2"/>
          <p:cNvSpPr>
            <a:spLocks noGrp="1"/>
          </p:cNvSpPr>
          <p:nvPr>
            <p:ph idx="1"/>
          </p:nvPr>
        </p:nvSpPr>
        <p:spPr>
          <a:xfrm>
            <a:off x="457200" y="1158240"/>
            <a:ext cx="8229600" cy="4967923"/>
          </a:xfrm>
        </p:spPr>
        <p:txBody>
          <a:bodyPr>
            <a:normAutofit/>
          </a:bodyPr>
          <a:lstStyle/>
          <a:p>
            <a:pPr marL="0" indent="0">
              <a:buNone/>
            </a:pPr>
            <a:r>
              <a:rPr lang="en-US" sz="1600" b="1" u="sng" dirty="0" smtClean="0">
                <a:latin typeface="Helvetica Neue"/>
              </a:rPr>
              <a:t>MATLOGA AND OTHERS / MINISTER OF HOME AFFAIRS AND ANOTHER</a:t>
            </a:r>
          </a:p>
          <a:p>
            <a:endParaRPr lang="en-US" sz="1600" dirty="0">
              <a:latin typeface="Helvetica Neue"/>
            </a:endParaRPr>
          </a:p>
          <a:p>
            <a:r>
              <a:rPr lang="en-US" sz="1600" dirty="0" smtClean="0">
                <a:latin typeface="Helvetica Neue"/>
              </a:rPr>
              <a:t>The Applicant (the father) brought an application at the North Gauteng High Court to compel the Department to register the birth of the child which was already registered. Upon Department’s investigation, it was discovered that the child’s birth was registered and that an Identity number was allocated to the child. Further, investigations revealed that the father tempered with the clinic records of the child with the intent of securing the registration of the child under his particulars. The Department opposed this application and the matter is still pending.</a:t>
            </a:r>
          </a:p>
          <a:p>
            <a:endParaRPr lang="en-US" sz="1600" dirty="0">
              <a:latin typeface="Helvetica Neue"/>
            </a:endParaRPr>
          </a:p>
          <a:p>
            <a:r>
              <a:rPr lang="en-US" sz="1600" dirty="0" smtClean="0">
                <a:latin typeface="Helvetica Neue"/>
              </a:rPr>
              <a:t>In terms of the Birth and Deaths Registration Act, only mothers are allowed to register the birth of the child, but however, father’s details are included in the register. In essence what this applicant was seeking was contrary to the current Birth and Registration Act requirements.</a:t>
            </a:r>
          </a:p>
          <a:p>
            <a:endParaRPr lang="en-US" sz="1600" dirty="0">
              <a:latin typeface="Helvetica Neue"/>
            </a:endParaRPr>
          </a:p>
          <a:p>
            <a:r>
              <a:rPr lang="en-US" sz="1600" dirty="0" smtClean="0">
                <a:latin typeface="Helvetica Neue"/>
              </a:rPr>
              <a:t>The Department is contemplating pursuing criminal charges of fraud against the Applicant.</a:t>
            </a:r>
          </a:p>
        </p:txBody>
      </p:sp>
      <p:sp>
        <p:nvSpPr>
          <p:cNvPr id="4" name="Slide Number Placeholder 3"/>
          <p:cNvSpPr>
            <a:spLocks noGrp="1"/>
          </p:cNvSpPr>
          <p:nvPr>
            <p:ph type="sldNum" sz="quarter" idx="12"/>
          </p:nvPr>
        </p:nvSpPr>
        <p:spPr/>
        <p:txBody>
          <a:bodyPr/>
          <a:lstStyle/>
          <a:p>
            <a:r>
              <a:rPr lang="en-US" dirty="0" smtClean="0">
                <a:solidFill>
                  <a:prstClr val="black">
                    <a:tint val="75000"/>
                  </a:prstClr>
                </a:solidFill>
              </a:rPr>
              <a:t>26</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xmlns="" val="940512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648998"/>
          </a:xfrm>
        </p:spPr>
        <p:txBody>
          <a:bodyPr>
            <a:normAutofit/>
          </a:bodyPr>
          <a:lstStyle/>
          <a:p>
            <a:r>
              <a:rPr lang="en-ZA" sz="2400" b="1" dirty="0">
                <a:solidFill>
                  <a:prstClr val="white"/>
                </a:solidFill>
                <a:latin typeface="Arial" pitchFamily="34" charset="0"/>
                <a:cs typeface="Arial" pitchFamily="34" charset="0"/>
              </a:rPr>
              <a:t>DISCUSSION OF SOME OF THE IMPORTANT CASES</a:t>
            </a:r>
            <a:endParaRPr lang="en-ZA" sz="2400" b="1" dirty="0">
              <a:latin typeface="Arial" pitchFamily="34" charset="0"/>
              <a:cs typeface="Arial" pitchFamily="34" charset="0"/>
            </a:endParaRPr>
          </a:p>
        </p:txBody>
      </p:sp>
      <p:sp>
        <p:nvSpPr>
          <p:cNvPr id="3" name="Content Placeholder 2"/>
          <p:cNvSpPr>
            <a:spLocks noGrp="1"/>
          </p:cNvSpPr>
          <p:nvPr>
            <p:ph idx="1"/>
          </p:nvPr>
        </p:nvSpPr>
        <p:spPr/>
        <p:txBody>
          <a:bodyPr/>
          <a:lstStyle/>
          <a:p>
            <a:pPr marL="0" lvl="0" indent="0" defTabSz="914400" fontAlgn="base">
              <a:spcBef>
                <a:spcPct val="0"/>
              </a:spcBef>
              <a:spcAft>
                <a:spcPts val="1600"/>
              </a:spcAft>
              <a:buNone/>
              <a:defRPr/>
            </a:pPr>
            <a:r>
              <a:rPr lang="en-US" sz="1600" b="1" u="sng" dirty="0" smtClean="0">
                <a:solidFill>
                  <a:srgbClr val="000000"/>
                </a:solidFill>
                <a:latin typeface="Helvetica Neue"/>
                <a:cs typeface="Arial" charset="0"/>
              </a:rPr>
              <a:t>TASHIQ AHMED AND OTHERS / MINISTER OF HOME AFFAIRS AND ANOTHER</a:t>
            </a:r>
            <a:endParaRPr lang="en-US" sz="1600" dirty="0">
              <a:solidFill>
                <a:srgbClr val="000000"/>
              </a:solidFill>
              <a:latin typeface="Helvetica Neue"/>
              <a:cs typeface="Arial" charset="0"/>
            </a:endParaRPr>
          </a:p>
          <a:p>
            <a:pPr lvl="0" defTabSz="914400" fontAlgn="base">
              <a:spcBef>
                <a:spcPct val="0"/>
              </a:spcBef>
              <a:spcAft>
                <a:spcPts val="1600"/>
              </a:spcAft>
              <a:buFont typeface="Arial" pitchFamily="34" charset="0"/>
              <a:buChar char="•"/>
              <a:defRPr/>
            </a:pPr>
            <a:r>
              <a:rPr lang="en-US" sz="1600" dirty="0">
                <a:solidFill>
                  <a:srgbClr val="000000"/>
                </a:solidFill>
                <a:latin typeface="Helvetica Neue"/>
                <a:cs typeface="Arial" charset="0"/>
              </a:rPr>
              <a:t>This is an application in terms of which asylum seekers approached the Western Cape High Court to seek an order to change status from asylum seekers regulated under the Refugee Act to a different visa regime regulated under the Immigration Act. The Department opposed this application on the basis that the Immigration Act does not allow change of status within the Republic. Further, the Department wanted to curb the abuse </a:t>
            </a:r>
            <a:r>
              <a:rPr lang="en-US" sz="1600" dirty="0" smtClean="0">
                <a:solidFill>
                  <a:srgbClr val="000000"/>
                </a:solidFill>
                <a:latin typeface="Helvetica Neue"/>
                <a:cs typeface="Arial" charset="0"/>
              </a:rPr>
              <a:t>of </a:t>
            </a:r>
            <a:r>
              <a:rPr lang="en-US" sz="1600" dirty="0">
                <a:solidFill>
                  <a:srgbClr val="000000"/>
                </a:solidFill>
                <a:latin typeface="Helvetica Neue"/>
                <a:cs typeface="Arial" charset="0"/>
              </a:rPr>
              <a:t>our legislative </a:t>
            </a:r>
            <a:r>
              <a:rPr lang="en-US" sz="1600" dirty="0" smtClean="0">
                <a:solidFill>
                  <a:srgbClr val="000000"/>
                </a:solidFill>
                <a:latin typeface="Helvetica Neue"/>
                <a:cs typeface="Arial" charset="0"/>
              </a:rPr>
              <a:t>regimes</a:t>
            </a:r>
            <a:r>
              <a:rPr lang="en-US" sz="1600" dirty="0">
                <a:solidFill>
                  <a:srgbClr val="000000"/>
                </a:solidFill>
                <a:latin typeface="Helvetica Neue"/>
                <a:cs typeface="Arial" charset="0"/>
              </a:rPr>
              <a:t> by asylum seekers</a:t>
            </a:r>
            <a:r>
              <a:rPr lang="en-US" sz="1600" dirty="0" smtClean="0">
                <a:solidFill>
                  <a:srgbClr val="000000"/>
                </a:solidFill>
                <a:latin typeface="Helvetica Neue"/>
                <a:cs typeface="Arial" charset="0"/>
              </a:rPr>
              <a:t>.</a:t>
            </a:r>
            <a:endParaRPr lang="en-US" sz="1600" dirty="0">
              <a:solidFill>
                <a:srgbClr val="000000"/>
              </a:solidFill>
              <a:latin typeface="Helvetica Neue"/>
              <a:cs typeface="Arial" charset="0"/>
            </a:endParaRPr>
          </a:p>
          <a:p>
            <a:pPr lvl="0" defTabSz="914400" fontAlgn="base">
              <a:spcBef>
                <a:spcPct val="0"/>
              </a:spcBef>
              <a:spcAft>
                <a:spcPts val="1600"/>
              </a:spcAft>
              <a:buFont typeface="Arial" pitchFamily="34" charset="0"/>
              <a:buChar char="•"/>
              <a:defRPr/>
            </a:pPr>
            <a:r>
              <a:rPr lang="en-US" sz="1600" dirty="0">
                <a:solidFill>
                  <a:srgbClr val="000000"/>
                </a:solidFill>
                <a:latin typeface="Helvetica Neue"/>
                <a:cs typeface="Arial" charset="0"/>
              </a:rPr>
              <a:t>The Western Cape High Court ruled in </a:t>
            </a:r>
            <a:r>
              <a:rPr lang="en-US" sz="1600" dirty="0" smtClean="0">
                <a:solidFill>
                  <a:srgbClr val="000000"/>
                </a:solidFill>
                <a:latin typeface="Helvetica Neue"/>
                <a:cs typeface="Arial" charset="0"/>
              </a:rPr>
              <a:t>favour </a:t>
            </a:r>
            <a:r>
              <a:rPr lang="en-US" sz="1600" dirty="0">
                <a:solidFill>
                  <a:srgbClr val="000000"/>
                </a:solidFill>
                <a:latin typeface="Helvetica Neue"/>
                <a:cs typeface="Arial" charset="0"/>
              </a:rPr>
              <a:t>of the asylum seekers. The Department then appealed to the Supreme Court of Appeal which ruled in </a:t>
            </a:r>
            <a:r>
              <a:rPr lang="en-US" sz="1600" dirty="0" smtClean="0">
                <a:solidFill>
                  <a:srgbClr val="000000"/>
                </a:solidFill>
                <a:latin typeface="Helvetica Neue"/>
                <a:cs typeface="Arial" charset="0"/>
              </a:rPr>
              <a:t>favour </a:t>
            </a:r>
            <a:r>
              <a:rPr lang="en-US" sz="1600" dirty="0">
                <a:solidFill>
                  <a:srgbClr val="000000"/>
                </a:solidFill>
                <a:latin typeface="Helvetica Neue"/>
                <a:cs typeface="Arial" charset="0"/>
              </a:rPr>
              <a:t>of the Department.</a:t>
            </a:r>
          </a:p>
          <a:p>
            <a:pPr lvl="0" defTabSz="914400" fontAlgn="base">
              <a:spcBef>
                <a:spcPct val="0"/>
              </a:spcBef>
              <a:spcAft>
                <a:spcPts val="1600"/>
              </a:spcAft>
              <a:buFont typeface="Arial" pitchFamily="34" charset="0"/>
              <a:buChar char="•"/>
              <a:defRPr/>
            </a:pPr>
            <a:r>
              <a:rPr lang="en-US" sz="1600" dirty="0">
                <a:solidFill>
                  <a:srgbClr val="000000"/>
                </a:solidFill>
                <a:latin typeface="Helvetica Neue"/>
                <a:cs typeface="Arial" charset="0"/>
              </a:rPr>
              <a:t>The Department has been notified that the asylum seekers have petitioned the Constitutional </a:t>
            </a:r>
            <a:r>
              <a:rPr lang="en-US" sz="1600" dirty="0" smtClean="0">
                <a:solidFill>
                  <a:srgbClr val="000000"/>
                </a:solidFill>
                <a:latin typeface="Helvetica Neue"/>
                <a:cs typeface="Arial" charset="0"/>
              </a:rPr>
              <a:t>Court. </a:t>
            </a:r>
            <a:r>
              <a:rPr lang="en-US" sz="1600" dirty="0">
                <a:solidFill>
                  <a:srgbClr val="000000"/>
                </a:solidFill>
                <a:latin typeface="Helvetica Neue"/>
                <a:cs typeface="Arial" charset="0"/>
              </a:rPr>
              <a:t>T</a:t>
            </a:r>
            <a:r>
              <a:rPr lang="en-US" sz="1600" dirty="0" smtClean="0">
                <a:solidFill>
                  <a:srgbClr val="000000"/>
                </a:solidFill>
                <a:latin typeface="Helvetica Neue"/>
                <a:cs typeface="Arial" charset="0"/>
              </a:rPr>
              <a:t>he </a:t>
            </a:r>
            <a:r>
              <a:rPr lang="en-US" sz="1600" dirty="0">
                <a:solidFill>
                  <a:srgbClr val="000000"/>
                </a:solidFill>
                <a:latin typeface="Helvetica Neue"/>
                <a:cs typeface="Arial" charset="0"/>
              </a:rPr>
              <a:t>Department is </a:t>
            </a:r>
            <a:r>
              <a:rPr lang="en-US" sz="1600" dirty="0" smtClean="0">
                <a:solidFill>
                  <a:srgbClr val="000000"/>
                </a:solidFill>
                <a:latin typeface="Helvetica Neue"/>
                <a:cs typeface="Arial" charset="0"/>
              </a:rPr>
              <a:t>opposing this application. </a:t>
            </a:r>
            <a:endParaRPr lang="en-US" sz="1600" dirty="0">
              <a:solidFill>
                <a:srgbClr val="000000"/>
              </a:solidFill>
              <a:latin typeface="Helvetica Neue"/>
              <a:cs typeface="Arial" charset="0"/>
            </a:endParaRPr>
          </a:p>
          <a:p>
            <a:pPr>
              <a:buFont typeface="Arial" pitchFamily="34" charset="0"/>
              <a:buChar char="•"/>
            </a:pPr>
            <a:endParaRPr lang="en-ZA" dirty="0"/>
          </a:p>
        </p:txBody>
      </p:sp>
      <p:sp>
        <p:nvSpPr>
          <p:cNvPr id="4" name="Slide Number Placeholder 3"/>
          <p:cNvSpPr>
            <a:spLocks noGrp="1"/>
          </p:cNvSpPr>
          <p:nvPr>
            <p:ph type="sldNum" sz="quarter" idx="12"/>
          </p:nvPr>
        </p:nvSpPr>
        <p:spPr/>
        <p:txBody>
          <a:bodyPr/>
          <a:lstStyle/>
          <a:p>
            <a:r>
              <a:rPr lang="en-US" dirty="0" smtClean="0">
                <a:solidFill>
                  <a:prstClr val="black">
                    <a:tint val="75000"/>
                  </a:prstClr>
                </a:solidFill>
              </a:rPr>
              <a:t>27</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xmlns="" val="5402598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70242"/>
          </a:xfrm>
        </p:spPr>
        <p:txBody>
          <a:bodyPr>
            <a:normAutofit/>
          </a:bodyPr>
          <a:lstStyle/>
          <a:p>
            <a:r>
              <a:rPr lang="en-ZA" sz="2400" b="1" dirty="0">
                <a:solidFill>
                  <a:prstClr val="white"/>
                </a:solidFill>
                <a:latin typeface="Arial" pitchFamily="34" charset="0"/>
                <a:cs typeface="Arial" pitchFamily="34" charset="0"/>
              </a:rPr>
              <a:t>DISCUSSION OF SOME OF THE IMPORTANT CASES</a:t>
            </a:r>
            <a:endParaRPr lang="en-ZA" sz="2400" b="1" dirty="0">
              <a:latin typeface="Arial" pitchFamily="34" charset="0"/>
              <a:cs typeface="Arial" pitchFamily="34" charset="0"/>
            </a:endParaRPr>
          </a:p>
        </p:txBody>
      </p:sp>
      <p:sp>
        <p:nvSpPr>
          <p:cNvPr id="3" name="Content Placeholder 2"/>
          <p:cNvSpPr>
            <a:spLocks noGrp="1"/>
          </p:cNvSpPr>
          <p:nvPr>
            <p:ph idx="1"/>
          </p:nvPr>
        </p:nvSpPr>
        <p:spPr>
          <a:xfrm>
            <a:off x="457200" y="944880"/>
            <a:ext cx="8229600" cy="5181283"/>
          </a:xfrm>
        </p:spPr>
        <p:txBody>
          <a:bodyPr>
            <a:normAutofit/>
          </a:bodyPr>
          <a:lstStyle/>
          <a:p>
            <a:pPr marL="0" indent="0">
              <a:buNone/>
            </a:pPr>
            <a:r>
              <a:rPr lang="en-ZA" sz="1600" b="1" u="sng" dirty="0" smtClean="0">
                <a:latin typeface="Helvetica Neue"/>
              </a:rPr>
              <a:t>NEW DAWN TECHNOLOGIES</a:t>
            </a:r>
          </a:p>
          <a:p>
            <a:endParaRPr lang="en-ZA" sz="1600" dirty="0">
              <a:latin typeface="Helvetica Neue"/>
            </a:endParaRPr>
          </a:p>
          <a:p>
            <a:r>
              <a:rPr lang="en-ZA" sz="1600" dirty="0">
                <a:latin typeface="Helvetica Neue"/>
              </a:rPr>
              <a:t>This is a claim that the tender invitation for the Expansion of an Electronic Document Management System (“EDMS”), of which SITA recommended New Dawn Technologies, was binding to the Department of Home Affairs. The matter is being defended on the basis that no signed contract exists between the Department and New Dawn Technologies (Pty) Ltd. We received Plaintiff’s application for summary judgment set down for 10 September 2010. However, we filed our Notice of Exception on 11 June 2010 and had requested Plaintiff to withdraw his application for summary judgment based on our Exception. The amount of R1 375 228 622.00 was reduced to R602 million</a:t>
            </a:r>
            <a:r>
              <a:rPr lang="en-ZA" sz="1600" dirty="0" smtClean="0">
                <a:latin typeface="Helvetica Neue"/>
              </a:rPr>
              <a:t>.</a:t>
            </a:r>
          </a:p>
        </p:txBody>
      </p:sp>
      <p:sp>
        <p:nvSpPr>
          <p:cNvPr id="4" name="Slide Number Placeholder 3"/>
          <p:cNvSpPr>
            <a:spLocks noGrp="1"/>
          </p:cNvSpPr>
          <p:nvPr>
            <p:ph type="sldNum" sz="quarter" idx="12"/>
          </p:nvPr>
        </p:nvSpPr>
        <p:spPr/>
        <p:txBody>
          <a:bodyPr/>
          <a:lstStyle/>
          <a:p>
            <a:fld id="{2014DCD9-1F6B-0E4A-9846-41EAF1CD698E}" type="slidenum">
              <a:rPr lang="en-US" smtClean="0"/>
              <a:pPr/>
              <a:t>28</a:t>
            </a:fld>
            <a:endParaRPr lang="en-US"/>
          </a:p>
        </p:txBody>
      </p:sp>
      <p:pic>
        <p:nvPicPr>
          <p:cNvPr id="5" name="Picture 4" descr="20130715_Trade-106_0319_w.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48342" y="4023360"/>
            <a:ext cx="7972697" cy="2026402"/>
          </a:xfrm>
          <a:prstGeom prst="rect">
            <a:avLst/>
          </a:prstGeom>
        </p:spPr>
      </p:pic>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xmlns="" val="21770390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ZA" sz="2400" b="1" dirty="0">
                <a:solidFill>
                  <a:prstClr val="white"/>
                </a:solidFill>
                <a:latin typeface="Arial" pitchFamily="34" charset="0"/>
                <a:cs typeface="Arial" pitchFamily="34" charset="0"/>
              </a:rPr>
              <a:t>DISCUSSION OF SOME OF THE IMPORTANT CASES</a:t>
            </a:r>
            <a:endParaRPr lang="en-ZA" sz="2400" b="1" dirty="0">
              <a:latin typeface="Arial" pitchFamily="34" charset="0"/>
              <a:cs typeface="Arial" pitchFamily="34" charset="0"/>
            </a:endParaRPr>
          </a:p>
        </p:txBody>
      </p:sp>
      <p:sp>
        <p:nvSpPr>
          <p:cNvPr id="3" name="Content Placeholder 2"/>
          <p:cNvSpPr>
            <a:spLocks noGrp="1"/>
          </p:cNvSpPr>
          <p:nvPr>
            <p:ph idx="1"/>
          </p:nvPr>
        </p:nvSpPr>
        <p:spPr>
          <a:xfrm>
            <a:off x="457200" y="914400"/>
            <a:ext cx="8229600" cy="5211763"/>
          </a:xfrm>
        </p:spPr>
        <p:txBody>
          <a:bodyPr/>
          <a:lstStyle/>
          <a:p>
            <a:pPr lvl="0"/>
            <a:endParaRPr lang="en-ZA" sz="1300" dirty="0">
              <a:solidFill>
                <a:prstClr val="black"/>
              </a:solidFill>
              <a:latin typeface="Helvetica Neue"/>
            </a:endParaRPr>
          </a:p>
          <a:p>
            <a:pPr marL="0" lvl="0" indent="0">
              <a:buNone/>
            </a:pPr>
            <a:r>
              <a:rPr lang="en-ZA" sz="1600" b="1" u="sng" dirty="0">
                <a:solidFill>
                  <a:prstClr val="black"/>
                </a:solidFill>
                <a:latin typeface="Helvetica Neue"/>
              </a:rPr>
              <a:t>DOUBLE RING (PTY) LTD</a:t>
            </a:r>
          </a:p>
          <a:p>
            <a:pPr marL="0" lvl="0" indent="0">
              <a:buNone/>
            </a:pPr>
            <a:endParaRPr lang="en-ZA" sz="1600" b="1" u="sng" dirty="0">
              <a:solidFill>
                <a:prstClr val="black"/>
              </a:solidFill>
              <a:latin typeface="Helvetica Neue"/>
            </a:endParaRPr>
          </a:p>
          <a:p>
            <a:pPr lvl="0">
              <a:buFont typeface="Arial" pitchFamily="34" charset="0"/>
              <a:buChar char="•"/>
            </a:pPr>
            <a:r>
              <a:rPr lang="en-ZA" sz="1600" dirty="0">
                <a:solidFill>
                  <a:prstClr val="black"/>
                </a:solidFill>
                <a:latin typeface="Helvetica Neue"/>
              </a:rPr>
              <a:t>This is a claim for payment in respect of agreed maintenance services provided to DHA in terms of the SLA. We are opposing this claim. Answering affidavits were filed. On 21 October 2010, by agreement between the parties, the Applicant removed the matter from the Court roll and further agreed to issue summons within 30 days from the date thereof. Applicant paid our costs</a:t>
            </a:r>
            <a:r>
              <a:rPr lang="en-ZA" sz="1600" dirty="0" smtClean="0">
                <a:solidFill>
                  <a:prstClr val="black"/>
                </a:solidFill>
                <a:latin typeface="Helvetica Neue"/>
              </a:rPr>
              <a:t>.</a:t>
            </a:r>
          </a:p>
          <a:p>
            <a:pPr lvl="0">
              <a:buFont typeface="Arial" pitchFamily="34" charset="0"/>
              <a:buChar char="•"/>
            </a:pPr>
            <a:endParaRPr lang="en-ZA" sz="1600" dirty="0">
              <a:solidFill>
                <a:prstClr val="black"/>
              </a:solidFill>
              <a:latin typeface="Helvetica Neue"/>
            </a:endParaRPr>
          </a:p>
          <a:p>
            <a:pPr lvl="0">
              <a:buFont typeface="Arial" pitchFamily="34" charset="0"/>
              <a:buChar char="•"/>
            </a:pPr>
            <a:r>
              <a:rPr lang="en-ZA" sz="1600" dirty="0">
                <a:solidFill>
                  <a:prstClr val="black"/>
                </a:solidFill>
                <a:latin typeface="Helvetica Neue"/>
              </a:rPr>
              <a:t>On 22 November 2010, summons was received from the Plaintiff as agreed between the parties. The State Attorney has been instructed to enter an appearance to defend and issue a brief to Adv CE Puckrin, SC and Adv Herschensohn to represent the </a:t>
            </a:r>
            <a:r>
              <a:rPr lang="en-ZA" sz="1600" dirty="0" smtClean="0">
                <a:solidFill>
                  <a:prstClr val="black"/>
                </a:solidFill>
                <a:latin typeface="Helvetica Neue"/>
              </a:rPr>
              <a:t>Department. The </a:t>
            </a:r>
            <a:r>
              <a:rPr lang="en-ZA" sz="1600" dirty="0">
                <a:solidFill>
                  <a:prstClr val="black"/>
                </a:solidFill>
                <a:latin typeface="Helvetica Neue"/>
              </a:rPr>
              <a:t>state Attorneys requested that the Plaintiff’s provide us with documents to assist with settling the matter. The requested documents are still outstanding</a:t>
            </a:r>
            <a:r>
              <a:rPr lang="en-ZA" sz="1600" dirty="0" smtClean="0">
                <a:solidFill>
                  <a:prstClr val="black"/>
                </a:solidFill>
                <a:latin typeface="Helvetica Neue"/>
              </a:rPr>
              <a:t>.</a:t>
            </a:r>
          </a:p>
          <a:p>
            <a:pPr marL="0" lvl="0" indent="0">
              <a:buNone/>
            </a:pPr>
            <a:endParaRPr lang="en-ZA" sz="1600" dirty="0">
              <a:solidFill>
                <a:prstClr val="black"/>
              </a:solidFill>
              <a:latin typeface="Helvetica Neue"/>
            </a:endParaRPr>
          </a:p>
          <a:p>
            <a:pPr lvl="0">
              <a:buFont typeface="Arial" pitchFamily="34" charset="0"/>
              <a:buChar char="•"/>
            </a:pPr>
            <a:r>
              <a:rPr lang="en-ZA" sz="1600" dirty="0">
                <a:solidFill>
                  <a:prstClr val="black"/>
                </a:solidFill>
                <a:latin typeface="Helvetica Neue"/>
              </a:rPr>
              <a:t>The matter was heard on 6 June 2014 and postponed. Double is currently under liquidation, however, the liquidators have advised the State Attorneys that they will still pursue with the litigation </a:t>
            </a:r>
            <a:r>
              <a:rPr lang="en-ZA" sz="1600" dirty="0" smtClean="0">
                <a:solidFill>
                  <a:prstClr val="black"/>
                </a:solidFill>
                <a:latin typeface="Helvetica Neue"/>
              </a:rPr>
              <a:t>against </a:t>
            </a:r>
            <a:r>
              <a:rPr lang="en-ZA" sz="1600" dirty="0">
                <a:solidFill>
                  <a:prstClr val="black"/>
                </a:solidFill>
                <a:latin typeface="Helvetica Neue"/>
              </a:rPr>
              <a:t>the Department. </a:t>
            </a:r>
          </a:p>
          <a:p>
            <a:pPr>
              <a:buFont typeface="Arial" pitchFamily="34" charset="0"/>
              <a:buChar char="•"/>
            </a:pPr>
            <a:endParaRPr lang="en-ZA" dirty="0"/>
          </a:p>
        </p:txBody>
      </p:sp>
      <p:sp>
        <p:nvSpPr>
          <p:cNvPr id="4" name="Slide Number Placeholder 3"/>
          <p:cNvSpPr>
            <a:spLocks noGrp="1"/>
          </p:cNvSpPr>
          <p:nvPr>
            <p:ph type="sldNum" sz="quarter" idx="12"/>
          </p:nvPr>
        </p:nvSpPr>
        <p:spPr/>
        <p:txBody>
          <a:bodyPr/>
          <a:lstStyle/>
          <a:p>
            <a:fld id="{2014DCD9-1F6B-0E4A-9846-41EAF1CD698E}" type="slidenum">
              <a:rPr lang="en-US" smtClean="0"/>
              <a:pPr/>
              <a:t>29</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xmlns="" val="844196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spcBef>
                <a:spcPct val="50000"/>
              </a:spcBef>
              <a:spcAft>
                <a:spcPts val="1800"/>
              </a:spcAft>
            </a:pPr>
            <a:r>
              <a:rPr lang="en-US" altLang="en-US" sz="2400" b="1" dirty="0" smtClean="0">
                <a:solidFill>
                  <a:prstClr val="white">
                    <a:lumMod val="95000"/>
                  </a:prstClr>
                </a:solidFill>
                <a:latin typeface="Arial" pitchFamily="34" charset="0"/>
                <a:ea typeface="+mn-ea"/>
                <a:cs typeface="Arial" pitchFamily="34" charset="0"/>
              </a:rPr>
              <a:t>TABLE OF CONTENTS</a:t>
            </a:r>
            <a:r>
              <a:rPr lang="en-US" altLang="en-US" sz="2400" b="1" dirty="0">
                <a:solidFill>
                  <a:prstClr val="white">
                    <a:lumMod val="95000"/>
                  </a:prstClr>
                </a:solidFill>
                <a:latin typeface="Arial" pitchFamily="34" charset="0"/>
                <a:ea typeface="+mn-ea"/>
                <a:cs typeface="Arial" pitchFamily="34" charset="0"/>
              </a:rPr>
              <a:t/>
            </a:r>
            <a:br>
              <a:rPr lang="en-US" altLang="en-US" sz="2400" b="1" dirty="0">
                <a:solidFill>
                  <a:prstClr val="white">
                    <a:lumMod val="95000"/>
                  </a:prstClr>
                </a:solidFill>
                <a:latin typeface="Arial" pitchFamily="34" charset="0"/>
                <a:ea typeface="+mn-ea"/>
                <a:cs typeface="Arial" pitchFamily="34" charset="0"/>
              </a:rPr>
            </a:br>
            <a:endParaRPr lang="en-ZA" dirty="0"/>
          </a:p>
        </p:txBody>
      </p:sp>
      <p:sp>
        <p:nvSpPr>
          <p:cNvPr id="3" name="Content Placeholder 2"/>
          <p:cNvSpPr>
            <a:spLocks noGrp="1"/>
          </p:cNvSpPr>
          <p:nvPr>
            <p:ph idx="1"/>
          </p:nvPr>
        </p:nvSpPr>
        <p:spPr>
          <a:xfrm>
            <a:off x="457200" y="1280160"/>
            <a:ext cx="8229600" cy="4846003"/>
          </a:xfrm>
          <a:solidFill>
            <a:schemeClr val="accent3">
              <a:lumMod val="60000"/>
              <a:lumOff val="40000"/>
            </a:schemeClr>
          </a:solidFill>
        </p:spPr>
        <p:txBody>
          <a:bodyPr/>
          <a:lstStyle/>
          <a:p>
            <a:pPr marL="0" indent="0" defTabSz="914400" fontAlgn="base">
              <a:spcBef>
                <a:spcPct val="0"/>
              </a:spcBef>
              <a:spcAft>
                <a:spcPts val="1600"/>
              </a:spcAft>
              <a:buNone/>
              <a:defRPr/>
            </a:pPr>
            <a:r>
              <a:rPr lang="en-US" sz="1600" b="1" dirty="0" smtClean="0">
                <a:solidFill>
                  <a:srgbClr val="000000"/>
                </a:solidFill>
                <a:latin typeface="Helvetica Neue"/>
                <a:cs typeface="Arial" charset="0"/>
              </a:rPr>
              <a:t>11. </a:t>
            </a:r>
            <a:r>
              <a:rPr lang="en-US" sz="1600" b="1" dirty="0">
                <a:solidFill>
                  <a:srgbClr val="000000"/>
                </a:solidFill>
                <a:latin typeface="Helvetica Neue"/>
                <a:cs typeface="Arial" charset="0"/>
              </a:rPr>
              <a:t>STRUCTURE OF LEGAL </a:t>
            </a:r>
            <a:r>
              <a:rPr lang="en-US" sz="1600" b="1" dirty="0" smtClean="0">
                <a:solidFill>
                  <a:srgbClr val="000000"/>
                </a:solidFill>
                <a:latin typeface="Helvetica Neue"/>
                <a:cs typeface="Arial" charset="0"/>
              </a:rPr>
              <a:t>SERVICES</a:t>
            </a:r>
          </a:p>
          <a:p>
            <a:pPr marL="0" lvl="0" indent="0" defTabSz="914400" fontAlgn="base">
              <a:spcBef>
                <a:spcPct val="0"/>
              </a:spcBef>
              <a:spcAft>
                <a:spcPts val="1600"/>
              </a:spcAft>
              <a:buNone/>
              <a:defRPr/>
            </a:pPr>
            <a:r>
              <a:rPr lang="en-US" sz="1600" b="1" dirty="0" smtClean="0">
                <a:solidFill>
                  <a:srgbClr val="000000"/>
                </a:solidFill>
                <a:latin typeface="Helvetica Neue"/>
                <a:cs typeface="Arial" charset="0"/>
              </a:rPr>
              <a:t>12. </a:t>
            </a:r>
            <a:r>
              <a:rPr lang="en-US" sz="1600" b="1" dirty="0">
                <a:solidFill>
                  <a:srgbClr val="000000"/>
                </a:solidFill>
                <a:latin typeface="Helvetica Neue"/>
                <a:cs typeface="Arial" charset="0"/>
              </a:rPr>
              <a:t>STRUCTURE OF LABOUR </a:t>
            </a:r>
            <a:r>
              <a:rPr lang="en-US" sz="1600" b="1" dirty="0" smtClean="0">
                <a:solidFill>
                  <a:srgbClr val="000000"/>
                </a:solidFill>
                <a:latin typeface="Helvetica Neue"/>
                <a:cs typeface="Arial" charset="0"/>
              </a:rPr>
              <a:t>RELATION</a:t>
            </a:r>
          </a:p>
          <a:p>
            <a:pPr marL="0" lvl="0" indent="0" defTabSz="914400" fontAlgn="base">
              <a:spcBef>
                <a:spcPct val="0"/>
              </a:spcBef>
              <a:spcAft>
                <a:spcPts val="1600"/>
              </a:spcAft>
              <a:buNone/>
              <a:defRPr/>
            </a:pPr>
            <a:r>
              <a:rPr lang="en-US" sz="1600" b="1" dirty="0" smtClean="0">
                <a:solidFill>
                  <a:srgbClr val="000000"/>
                </a:solidFill>
                <a:latin typeface="Helvetica Neue"/>
                <a:cs typeface="Arial" charset="0"/>
              </a:rPr>
              <a:t>13. CHALLENGES</a:t>
            </a:r>
          </a:p>
          <a:p>
            <a:pPr marL="0" lvl="0" indent="0" defTabSz="914400" fontAlgn="base">
              <a:spcBef>
                <a:spcPct val="0"/>
              </a:spcBef>
              <a:spcAft>
                <a:spcPts val="1600"/>
              </a:spcAft>
              <a:buNone/>
              <a:defRPr/>
            </a:pPr>
            <a:r>
              <a:rPr lang="en-US" sz="1600" b="1" dirty="0" smtClean="0">
                <a:solidFill>
                  <a:srgbClr val="000000"/>
                </a:solidFill>
                <a:latin typeface="Helvetica Neue"/>
                <a:cs typeface="Arial" charset="0"/>
              </a:rPr>
              <a:t>14. MEASURE </a:t>
            </a:r>
            <a:r>
              <a:rPr lang="en-US" sz="1600" b="1" dirty="0">
                <a:solidFill>
                  <a:srgbClr val="000000"/>
                </a:solidFill>
                <a:latin typeface="Helvetica Neue"/>
                <a:cs typeface="Arial" charset="0"/>
              </a:rPr>
              <a:t>TAKEN TO </a:t>
            </a:r>
            <a:r>
              <a:rPr lang="en-US" sz="1600" b="1" dirty="0" smtClean="0">
                <a:solidFill>
                  <a:srgbClr val="000000"/>
                </a:solidFill>
                <a:latin typeface="Helvetica Neue"/>
                <a:cs typeface="Arial" charset="0"/>
              </a:rPr>
              <a:t>ALLEVIATE SOME OF THE CHALLENGES</a:t>
            </a:r>
          </a:p>
          <a:p>
            <a:pPr marL="0" lvl="0" indent="0" defTabSz="914400" fontAlgn="base">
              <a:spcBef>
                <a:spcPct val="0"/>
              </a:spcBef>
              <a:spcAft>
                <a:spcPts val="1600"/>
              </a:spcAft>
              <a:buNone/>
              <a:defRPr/>
            </a:pPr>
            <a:r>
              <a:rPr lang="en-US" sz="1600" b="1" dirty="0" smtClean="0">
                <a:solidFill>
                  <a:srgbClr val="000000"/>
                </a:solidFill>
                <a:latin typeface="Helvetica Neue"/>
                <a:cs typeface="Arial" charset="0"/>
              </a:rPr>
              <a:t>15. WAY </a:t>
            </a:r>
            <a:r>
              <a:rPr lang="en-US" sz="1600" b="1" dirty="0">
                <a:solidFill>
                  <a:srgbClr val="000000"/>
                </a:solidFill>
                <a:latin typeface="Helvetica Neue"/>
                <a:cs typeface="Arial" charset="0"/>
              </a:rPr>
              <a:t>FORWARD</a:t>
            </a:r>
          </a:p>
          <a:p>
            <a:pPr marL="0" lvl="0" indent="0" defTabSz="914400" fontAlgn="base">
              <a:spcBef>
                <a:spcPct val="0"/>
              </a:spcBef>
              <a:spcAft>
                <a:spcPts val="1600"/>
              </a:spcAft>
              <a:buNone/>
              <a:defRPr/>
            </a:pPr>
            <a:endParaRPr lang="en-US" sz="400" b="1" dirty="0">
              <a:solidFill>
                <a:srgbClr val="000000"/>
              </a:solidFill>
              <a:latin typeface="Helvetica Neue"/>
              <a:cs typeface="Arial" charset="0"/>
            </a:endParaRPr>
          </a:p>
          <a:p>
            <a:pPr lvl="0" defTabSz="914400" fontAlgn="base">
              <a:spcBef>
                <a:spcPct val="0"/>
              </a:spcBef>
              <a:spcAft>
                <a:spcPts val="1600"/>
              </a:spcAft>
              <a:buFont typeface="Arial"/>
              <a:buAutoNum type="arabicPeriod" startAt="4"/>
              <a:defRPr/>
            </a:pPr>
            <a:endParaRPr lang="en-US" sz="500" dirty="0">
              <a:solidFill>
                <a:srgbClr val="000000"/>
              </a:solidFill>
              <a:latin typeface="Arial" charset="0"/>
              <a:cs typeface="Arial" charset="0"/>
            </a:endParaRPr>
          </a:p>
          <a:p>
            <a:pPr marL="0" lvl="0" indent="0">
              <a:buNone/>
            </a:pPr>
            <a:endParaRPr lang="en-US" sz="800" dirty="0">
              <a:solidFill>
                <a:prstClr val="black"/>
              </a:solidFill>
            </a:endParaRPr>
          </a:p>
          <a:p>
            <a:endParaRPr lang="en-ZA" dirty="0"/>
          </a:p>
        </p:txBody>
      </p:sp>
      <p:sp>
        <p:nvSpPr>
          <p:cNvPr id="4" name="Slide Number Placeholder 3"/>
          <p:cNvSpPr>
            <a:spLocks noGrp="1"/>
          </p:cNvSpPr>
          <p:nvPr>
            <p:ph type="sldNum" sz="quarter" idx="12"/>
          </p:nvPr>
        </p:nvSpPr>
        <p:spPr/>
        <p:txBody>
          <a:bodyPr/>
          <a:lstStyle/>
          <a:p>
            <a:fld id="{2014DCD9-1F6B-0E4A-9846-41EAF1CD698E}" type="slidenum">
              <a:rPr lang="en-US" smtClean="0"/>
              <a:pPr/>
              <a:t>3</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xmlns="" val="28998523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spcBef>
                <a:spcPct val="50000"/>
              </a:spcBef>
              <a:spcAft>
                <a:spcPts val="1800"/>
              </a:spcAft>
            </a:pPr>
            <a:r>
              <a:rPr lang="en-US" sz="2700" b="1" dirty="0">
                <a:solidFill>
                  <a:prstClr val="white"/>
                </a:solidFill>
                <a:latin typeface="Arial" charset="0"/>
                <a:ea typeface="+mn-ea"/>
                <a:cs typeface="Arial" charset="0"/>
              </a:rPr>
              <a:t>LEGAL </a:t>
            </a:r>
            <a:r>
              <a:rPr lang="en-US" sz="2700" b="1" dirty="0" smtClean="0">
                <a:solidFill>
                  <a:prstClr val="white"/>
                </a:solidFill>
                <a:latin typeface="Arial" charset="0"/>
                <a:ea typeface="+mn-ea"/>
                <a:cs typeface="Arial" charset="0"/>
              </a:rPr>
              <a:t>FEES</a:t>
            </a:r>
            <a:r>
              <a:rPr lang="en-US" altLang="en-US" sz="2800" b="1" dirty="0">
                <a:solidFill>
                  <a:prstClr val="white"/>
                </a:solidFill>
                <a:latin typeface="Arial" pitchFamily="34" charset="0"/>
                <a:ea typeface="+mn-ea"/>
                <a:cs typeface="Arial" pitchFamily="34" charset="0"/>
              </a:rPr>
              <a:t/>
            </a:r>
            <a:br>
              <a:rPr lang="en-US" altLang="en-US" sz="2800" b="1" dirty="0">
                <a:solidFill>
                  <a:prstClr val="white"/>
                </a:solidFill>
                <a:latin typeface="Arial" pitchFamily="34" charset="0"/>
                <a:ea typeface="+mn-ea"/>
                <a:cs typeface="Arial" pitchFamily="34" charset="0"/>
              </a:rPr>
            </a:br>
            <a:endParaRPr lang="en-ZA"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580507804"/>
              </p:ext>
            </p:extLst>
          </p:nvPr>
        </p:nvGraphicFramePr>
        <p:xfrm>
          <a:off x="1188720" y="1417641"/>
          <a:ext cx="7147560" cy="1824829"/>
        </p:xfrm>
        <a:graphic>
          <a:graphicData uri="http://schemas.openxmlformats.org/drawingml/2006/table">
            <a:tbl>
              <a:tblPr/>
              <a:tblGrid>
                <a:gridCol w="5184759">
                  <a:extLst>
                    <a:ext uri="{9D8B030D-6E8A-4147-A177-3AD203B41FA5}">
                      <a16:colId xmlns:a16="http://schemas.microsoft.com/office/drawing/2014/main" xmlns="" val="20000"/>
                    </a:ext>
                  </a:extLst>
                </a:gridCol>
                <a:gridCol w="1962801">
                  <a:extLst>
                    <a:ext uri="{9D8B030D-6E8A-4147-A177-3AD203B41FA5}">
                      <a16:colId xmlns:a16="http://schemas.microsoft.com/office/drawing/2014/main" xmlns="" val="20001"/>
                    </a:ext>
                  </a:extLst>
                </a:gridCol>
              </a:tblGrid>
              <a:tr h="254155">
                <a:tc>
                  <a:txBody>
                    <a:bodyPr/>
                    <a:lstStyle/>
                    <a:p>
                      <a:pPr algn="l" fontAlgn="b"/>
                      <a:endParaRPr lang="en-ZA" sz="1000" b="0" i="0" u="none" strike="noStrike" dirty="0">
                        <a:solidFill>
                          <a:srgbClr val="FF0000"/>
                        </a:solidFill>
                        <a:effectLst/>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1000" b="0" i="0" u="none" strike="noStrike">
                        <a:solidFill>
                          <a:srgbClr val="FF0000"/>
                        </a:solidFill>
                        <a:effectLst/>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66862">
                <a:tc gridSpan="2">
                  <a:txBody>
                    <a:bodyPr/>
                    <a:lstStyle/>
                    <a:p>
                      <a:pPr algn="l" fontAlgn="b"/>
                      <a:r>
                        <a:rPr lang="en-ZA" sz="1200" b="1" i="0" u="none" strike="noStrike" dirty="0">
                          <a:effectLst/>
                          <a:latin typeface="Arial"/>
                        </a:rPr>
                        <a:t>2011 / 2012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en-ZA"/>
                    </a:p>
                  </a:txBody>
                  <a:tcPr/>
                </a:tc>
                <a:extLst>
                  <a:ext uri="{0D108BD9-81ED-4DB2-BD59-A6C34878D82A}">
                    <a16:rowId xmlns:a16="http://schemas.microsoft.com/office/drawing/2014/main" xmlns="" val="10001"/>
                  </a:ext>
                </a:extLst>
              </a:tr>
              <a:tr h="256696">
                <a:tc>
                  <a:txBody>
                    <a:bodyPr/>
                    <a:lstStyle/>
                    <a:p>
                      <a:pPr algn="l" fontAlgn="b"/>
                      <a:endParaRPr lang="en-ZA" sz="1200" b="0" i="0" u="none" strike="noStrike" dirty="0">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ZA" sz="1200" b="0" i="0" u="none" strike="noStrike">
                          <a:effectLst/>
                          <a:latin typeface="Arial"/>
                        </a:rPr>
                        <a:t>       39,254,487.80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0002"/>
                  </a:ext>
                </a:extLst>
              </a:tr>
              <a:tr h="266862">
                <a:tc gridSpan="2">
                  <a:txBody>
                    <a:bodyPr/>
                    <a:lstStyle/>
                    <a:p>
                      <a:pPr algn="l" fontAlgn="b"/>
                      <a:r>
                        <a:rPr lang="en-ZA" sz="1200" b="1" i="0" u="none" strike="noStrike" dirty="0">
                          <a:effectLst/>
                          <a:latin typeface="Arial"/>
                        </a:rPr>
                        <a:t>2012 / 2013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en-ZA"/>
                    </a:p>
                  </a:txBody>
                  <a:tcPr/>
                </a:tc>
                <a:extLst>
                  <a:ext uri="{0D108BD9-81ED-4DB2-BD59-A6C34878D82A}">
                    <a16:rowId xmlns:a16="http://schemas.microsoft.com/office/drawing/2014/main" xmlns="" val="10003"/>
                  </a:ext>
                </a:extLst>
              </a:tr>
              <a:tr h="256696">
                <a:tc>
                  <a:txBody>
                    <a:bodyPr/>
                    <a:lstStyle/>
                    <a:p>
                      <a:pPr algn="l" fontAlgn="b"/>
                      <a:endParaRPr lang="en-ZA" sz="1200" b="0" i="0" u="none" strike="noStrike" dirty="0">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ZA" sz="1200" b="0" i="0" u="none" strike="noStrike" dirty="0">
                          <a:effectLst/>
                          <a:latin typeface="Arial"/>
                        </a:rPr>
                        <a:t>       46,293,725.75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0004"/>
                  </a:ext>
                </a:extLst>
              </a:tr>
              <a:tr h="266862">
                <a:tc gridSpan="2">
                  <a:txBody>
                    <a:bodyPr/>
                    <a:lstStyle/>
                    <a:p>
                      <a:pPr algn="l" fontAlgn="b"/>
                      <a:r>
                        <a:rPr lang="en-ZA" sz="1200" b="1" i="0" u="none" strike="noStrike" dirty="0">
                          <a:effectLst/>
                          <a:latin typeface="Arial"/>
                        </a:rPr>
                        <a:t>2013 / 2014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en-ZA"/>
                    </a:p>
                  </a:txBody>
                  <a:tcPr/>
                </a:tc>
                <a:extLst>
                  <a:ext uri="{0D108BD9-81ED-4DB2-BD59-A6C34878D82A}">
                    <a16:rowId xmlns:a16="http://schemas.microsoft.com/office/drawing/2014/main" xmlns="" val="10005"/>
                  </a:ext>
                </a:extLst>
              </a:tr>
              <a:tr h="256696">
                <a:tc>
                  <a:txBody>
                    <a:bodyPr/>
                    <a:lstStyle/>
                    <a:p>
                      <a:pPr algn="l" fontAlgn="b"/>
                      <a:endParaRPr lang="en-ZA" sz="1200" b="0" i="0" u="none" strike="noStrike" dirty="0">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ZA" sz="1200" b="0" i="0" u="none" strike="noStrike" dirty="0">
                          <a:effectLst/>
                          <a:latin typeface="Arial"/>
                        </a:rPr>
                        <a:t>       33,374,981.24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0006"/>
                  </a:ext>
                </a:extLst>
              </a:tr>
            </a:tbl>
          </a:graphicData>
        </a:graphic>
      </p:graphicFrame>
      <p:sp>
        <p:nvSpPr>
          <p:cNvPr id="4" name="Slide Number Placeholder 3"/>
          <p:cNvSpPr>
            <a:spLocks noGrp="1"/>
          </p:cNvSpPr>
          <p:nvPr>
            <p:ph type="sldNum" sz="quarter" idx="12"/>
          </p:nvPr>
        </p:nvSpPr>
        <p:spPr/>
        <p:txBody>
          <a:bodyPr/>
          <a:lstStyle/>
          <a:p>
            <a:r>
              <a:rPr lang="en-US" dirty="0" smtClean="0"/>
              <a:t>30</a:t>
            </a:r>
            <a:endParaRPr lang="en-US" dirty="0"/>
          </a:p>
        </p:txBody>
      </p:sp>
      <p:sp>
        <p:nvSpPr>
          <p:cNvPr id="7" name="Footer Placeholder 6"/>
          <p:cNvSpPr>
            <a:spLocks noGrp="1"/>
          </p:cNvSpPr>
          <p:nvPr>
            <p:ph type="ftr" sz="quarter" idx="11"/>
          </p:nvPr>
        </p:nvSpPr>
        <p:spPr/>
        <p:txBody>
          <a:bodyPr/>
          <a:lstStyle/>
          <a:p>
            <a:endParaRPr lang="en-US"/>
          </a:p>
        </p:txBody>
      </p:sp>
      <p:graphicFrame>
        <p:nvGraphicFramePr>
          <p:cNvPr id="3" name="Table 2"/>
          <p:cNvGraphicFramePr>
            <a:graphicFrameLocks noGrp="1"/>
          </p:cNvGraphicFramePr>
          <p:nvPr>
            <p:extLst>
              <p:ext uri="{D42A27DB-BD31-4B8C-83A1-F6EECF244321}">
                <p14:modId xmlns:p14="http://schemas.microsoft.com/office/powerpoint/2010/main" xmlns="" val="1152527202"/>
              </p:ext>
            </p:extLst>
          </p:nvPr>
        </p:nvGraphicFramePr>
        <p:xfrm>
          <a:off x="1188720" y="3242471"/>
          <a:ext cx="7147560" cy="1619826"/>
        </p:xfrm>
        <a:graphic>
          <a:graphicData uri="http://schemas.openxmlformats.org/drawingml/2006/table">
            <a:tbl>
              <a:tblPr/>
              <a:tblGrid>
                <a:gridCol w="5188119">
                  <a:extLst>
                    <a:ext uri="{9D8B030D-6E8A-4147-A177-3AD203B41FA5}">
                      <a16:colId xmlns:a16="http://schemas.microsoft.com/office/drawing/2014/main" xmlns="" val="20000"/>
                    </a:ext>
                  </a:extLst>
                </a:gridCol>
                <a:gridCol w="1959441">
                  <a:extLst>
                    <a:ext uri="{9D8B030D-6E8A-4147-A177-3AD203B41FA5}">
                      <a16:colId xmlns:a16="http://schemas.microsoft.com/office/drawing/2014/main" xmlns="" val="20001"/>
                    </a:ext>
                  </a:extLst>
                </a:gridCol>
              </a:tblGrid>
              <a:tr h="207417">
                <a:tc gridSpan="2">
                  <a:txBody>
                    <a:bodyPr/>
                    <a:lstStyle/>
                    <a:p>
                      <a:pPr algn="l" fontAlgn="b"/>
                      <a:r>
                        <a:rPr lang="en-ZA" sz="1200" b="1" i="0" u="none" strike="noStrike" dirty="0">
                          <a:effectLst/>
                          <a:latin typeface="Arial"/>
                        </a:rPr>
                        <a:t>2014 / 2015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en-ZA"/>
                    </a:p>
                  </a:txBody>
                  <a:tcPr/>
                </a:tc>
                <a:extLst>
                  <a:ext uri="{0D108BD9-81ED-4DB2-BD59-A6C34878D82A}">
                    <a16:rowId xmlns:a16="http://schemas.microsoft.com/office/drawing/2014/main" xmlns="" val="10000"/>
                  </a:ext>
                </a:extLst>
              </a:tr>
              <a:tr h="199515">
                <a:tc>
                  <a:txBody>
                    <a:bodyPr/>
                    <a:lstStyle/>
                    <a:p>
                      <a:pPr algn="l" fontAlgn="b"/>
                      <a:endParaRPr lang="en-ZA" sz="1200" b="0" i="0" u="none" strike="noStrike" dirty="0">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ZA" sz="1200" b="0" i="0" u="none" strike="noStrike" dirty="0">
                          <a:effectLst/>
                          <a:latin typeface="Arial"/>
                        </a:rPr>
                        <a:t>       33,788,013.21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0001"/>
                  </a:ext>
                </a:extLst>
              </a:tr>
              <a:tr h="207417">
                <a:tc gridSpan="2">
                  <a:txBody>
                    <a:bodyPr/>
                    <a:lstStyle/>
                    <a:p>
                      <a:pPr algn="l" fontAlgn="b"/>
                      <a:r>
                        <a:rPr lang="en-ZA" sz="1200" b="1" i="0" u="none" strike="noStrike" dirty="0">
                          <a:effectLst/>
                          <a:latin typeface="Arial"/>
                        </a:rPr>
                        <a:t>2015 / 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en-ZA"/>
                    </a:p>
                  </a:txBody>
                  <a:tcPr/>
                </a:tc>
                <a:extLst>
                  <a:ext uri="{0D108BD9-81ED-4DB2-BD59-A6C34878D82A}">
                    <a16:rowId xmlns:a16="http://schemas.microsoft.com/office/drawing/2014/main" xmlns="" val="10002"/>
                  </a:ext>
                </a:extLst>
              </a:tr>
              <a:tr h="199515">
                <a:tc>
                  <a:txBody>
                    <a:bodyPr/>
                    <a:lstStyle/>
                    <a:p>
                      <a:pPr algn="l" fontAlgn="b"/>
                      <a:endParaRPr lang="en-ZA" sz="1200" b="0" i="0" u="none" strike="noStrike" dirty="0">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ZA" sz="1200" b="0" i="0" u="none" strike="noStrike">
                          <a:effectLst/>
                          <a:latin typeface="Arial"/>
                        </a:rPr>
                        <a:t>       50,536,813.18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0003"/>
                  </a:ext>
                </a:extLst>
              </a:tr>
              <a:tr h="207417">
                <a:tc gridSpan="2">
                  <a:txBody>
                    <a:bodyPr/>
                    <a:lstStyle/>
                    <a:p>
                      <a:pPr algn="l" fontAlgn="b"/>
                      <a:r>
                        <a:rPr lang="en-ZA" sz="1200" b="1" i="0" u="none" strike="noStrike" dirty="0">
                          <a:effectLst/>
                          <a:latin typeface="Arial"/>
                        </a:rPr>
                        <a:t>2016 / 2017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en-ZA"/>
                    </a:p>
                  </a:txBody>
                  <a:tcPr/>
                </a:tc>
                <a:extLst>
                  <a:ext uri="{0D108BD9-81ED-4DB2-BD59-A6C34878D82A}">
                    <a16:rowId xmlns:a16="http://schemas.microsoft.com/office/drawing/2014/main" xmlns="" val="10004"/>
                  </a:ext>
                </a:extLst>
              </a:tr>
              <a:tr h="199515">
                <a:tc>
                  <a:txBody>
                    <a:bodyPr/>
                    <a:lstStyle/>
                    <a:p>
                      <a:pPr algn="l" fontAlgn="b"/>
                      <a:endParaRPr lang="en-ZA" sz="1200" b="0" i="0" u="none" strike="noStrike" dirty="0">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ZA" sz="1200" b="0" i="0" u="none" strike="noStrike">
                          <a:effectLst/>
                          <a:latin typeface="Arial"/>
                        </a:rPr>
                        <a:t>       37,880,218.46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0005"/>
                  </a:ext>
                </a:extLst>
              </a:tr>
              <a:tr h="199515">
                <a:tc>
                  <a:txBody>
                    <a:bodyPr/>
                    <a:lstStyle/>
                    <a:p>
                      <a:pPr algn="l" fontAlgn="b"/>
                      <a:endParaRPr lang="en-ZA" sz="1200" b="1" i="1" u="none" strike="noStrike" dirty="0">
                        <a:effectLst/>
                        <a:latin typeface="Arial"/>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ZA" sz="1200" b="1" i="1" u="none" strike="noStrike" dirty="0">
                        <a:effectLst/>
                        <a:latin typeface="Arial"/>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6"/>
                  </a:ext>
                </a:extLst>
              </a:tr>
              <a:tr h="199515">
                <a:tc>
                  <a:txBody>
                    <a:bodyPr/>
                    <a:lstStyle/>
                    <a:p>
                      <a:pPr algn="l" fontAlgn="b"/>
                      <a:endParaRPr lang="en-ZA" sz="1200" b="0" i="0" u="none" strike="noStrike" dirty="0">
                        <a:effectLst/>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1200" b="0" i="0" u="none" strike="noStrike" dirty="0">
                        <a:effectLst/>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xmlns="" val="7980123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4522"/>
          </a:xfrm>
        </p:spPr>
        <p:txBody>
          <a:bodyPr>
            <a:normAutofit/>
          </a:bodyPr>
          <a:lstStyle/>
          <a:p>
            <a:r>
              <a:rPr lang="en-ZA" sz="2400" b="1" dirty="0">
                <a:solidFill>
                  <a:prstClr val="white"/>
                </a:solidFill>
                <a:latin typeface="Arial" pitchFamily="34" charset="0"/>
                <a:cs typeface="Arial" pitchFamily="34" charset="0"/>
              </a:rPr>
              <a:t>STRUCTURE OF LEGAL SERVICES</a:t>
            </a:r>
            <a:endParaRPr lang="en-ZA" sz="2400" b="1" dirty="0">
              <a:latin typeface="Arial" pitchFamily="34" charset="0"/>
              <a:cs typeface="Arial" pitchFamily="34" charset="0"/>
            </a:endParaRPr>
          </a:p>
        </p:txBody>
      </p:sp>
      <p:sp>
        <p:nvSpPr>
          <p:cNvPr id="3" name="Content Placeholder 2"/>
          <p:cNvSpPr>
            <a:spLocks noGrp="1"/>
          </p:cNvSpPr>
          <p:nvPr>
            <p:ph idx="1"/>
          </p:nvPr>
        </p:nvSpPr>
        <p:spPr>
          <a:xfrm>
            <a:off x="457200" y="1249680"/>
            <a:ext cx="8229600" cy="4876483"/>
          </a:xfrm>
        </p:spPr>
        <p:txBody>
          <a:bodyPr>
            <a:normAutofit/>
          </a:bodyPr>
          <a:lstStyle/>
          <a:p>
            <a:pPr marL="0" lvl="0" indent="0" defTabSz="914400" eaLnBrk="0" fontAlgn="base" hangingPunct="0">
              <a:lnSpc>
                <a:spcPct val="150000"/>
              </a:lnSpc>
              <a:spcBef>
                <a:spcPct val="90000"/>
              </a:spcBef>
              <a:spcAft>
                <a:spcPct val="0"/>
              </a:spcAft>
              <a:buClr>
                <a:srgbClr val="7D0900"/>
              </a:buClr>
              <a:buNone/>
            </a:pPr>
            <a:r>
              <a:rPr lang="en-ZA" sz="1600" b="1" kern="0" dirty="0" smtClean="0">
                <a:latin typeface="Arial"/>
                <a:cs typeface="Arial"/>
              </a:rPr>
              <a:t>		TOTAL STRUCTURE </a:t>
            </a:r>
          </a:p>
          <a:p>
            <a:pPr marL="268288" lvl="0" indent="-268288" defTabSz="914400" eaLnBrk="0" fontAlgn="base" hangingPunct="0">
              <a:lnSpc>
                <a:spcPct val="150000"/>
              </a:lnSpc>
              <a:spcBef>
                <a:spcPct val="90000"/>
              </a:spcBef>
              <a:spcAft>
                <a:spcPct val="0"/>
              </a:spcAft>
              <a:buClr>
                <a:srgbClr val="7D0900"/>
              </a:buClr>
              <a:buFont typeface="Arial" pitchFamily="34" charset="0"/>
              <a:buChar char="•"/>
            </a:pPr>
            <a:r>
              <a:rPr lang="en-ZA" sz="1600" kern="0" dirty="0" smtClean="0">
                <a:latin typeface="Arial"/>
                <a:cs typeface="Arial"/>
              </a:rPr>
              <a:t>The following is the approved structure of Legal Services:</a:t>
            </a:r>
          </a:p>
          <a:p>
            <a:pPr marL="0" lvl="0" indent="0" defTabSz="914400" eaLnBrk="0" fontAlgn="base" hangingPunct="0">
              <a:lnSpc>
                <a:spcPct val="150000"/>
              </a:lnSpc>
              <a:spcBef>
                <a:spcPct val="90000"/>
              </a:spcBef>
              <a:spcAft>
                <a:spcPct val="0"/>
              </a:spcAft>
              <a:buClr>
                <a:srgbClr val="7D0900"/>
              </a:buClr>
              <a:buNone/>
            </a:pPr>
            <a:endParaRPr lang="en-ZA" sz="1600" u="sng" kern="0" dirty="0">
              <a:latin typeface="Arial"/>
              <a:cs typeface="Arial"/>
            </a:endParaRPr>
          </a:p>
          <a:p>
            <a:pPr lvl="0" defTabSz="914400" eaLnBrk="0" fontAlgn="base" hangingPunct="0">
              <a:lnSpc>
                <a:spcPct val="150000"/>
              </a:lnSpc>
              <a:spcBef>
                <a:spcPct val="0"/>
              </a:spcBef>
              <a:spcAft>
                <a:spcPct val="0"/>
              </a:spcAft>
              <a:buClr>
                <a:srgbClr val="7D0900"/>
              </a:buClr>
              <a:buFont typeface="Arial" pitchFamily="34" charset="0"/>
              <a:buChar char="•"/>
            </a:pPr>
            <a:r>
              <a:rPr lang="en-ZA" sz="1600" kern="0" dirty="0" smtClean="0">
                <a:latin typeface="Arial"/>
                <a:cs typeface="Arial"/>
              </a:rPr>
              <a:t>X1 Chief </a:t>
            </a:r>
            <a:r>
              <a:rPr lang="en-ZA" sz="1600" kern="0" dirty="0">
                <a:latin typeface="Arial"/>
                <a:cs typeface="Arial"/>
              </a:rPr>
              <a:t>Director: Legal Services </a:t>
            </a:r>
            <a:r>
              <a:rPr lang="en-ZA" sz="1600" kern="0" dirty="0" smtClean="0">
                <a:latin typeface="Arial"/>
                <a:cs typeface="Arial"/>
              </a:rPr>
              <a:t>= Funded and Filled</a:t>
            </a:r>
          </a:p>
          <a:p>
            <a:pPr lvl="0" defTabSz="914400" eaLnBrk="0" fontAlgn="base" hangingPunct="0">
              <a:lnSpc>
                <a:spcPct val="150000"/>
              </a:lnSpc>
              <a:spcBef>
                <a:spcPct val="0"/>
              </a:spcBef>
              <a:spcAft>
                <a:spcPct val="0"/>
              </a:spcAft>
              <a:buClr>
                <a:srgbClr val="7D0900"/>
              </a:buClr>
              <a:buFont typeface="Arial" pitchFamily="34" charset="0"/>
              <a:buChar char="•"/>
            </a:pPr>
            <a:r>
              <a:rPr lang="en-ZA" sz="1600" kern="0" dirty="0" smtClean="0">
                <a:latin typeface="Arial"/>
                <a:cs typeface="Arial"/>
              </a:rPr>
              <a:t>X1 </a:t>
            </a:r>
            <a:r>
              <a:rPr lang="en-ZA" sz="1600" kern="0" dirty="0" err="1" smtClean="0">
                <a:latin typeface="Arial"/>
                <a:cs typeface="Arial"/>
              </a:rPr>
              <a:t>Snr</a:t>
            </a:r>
            <a:r>
              <a:rPr lang="en-ZA" sz="1600" kern="0" dirty="0" smtClean="0">
                <a:latin typeface="Arial"/>
                <a:cs typeface="Arial"/>
              </a:rPr>
              <a:t> </a:t>
            </a:r>
            <a:r>
              <a:rPr lang="en-ZA" sz="1600" kern="0" dirty="0">
                <a:latin typeface="Arial"/>
                <a:cs typeface="Arial"/>
              </a:rPr>
              <a:t>Secretary </a:t>
            </a:r>
            <a:r>
              <a:rPr lang="en-ZA" sz="1600" kern="0" dirty="0" smtClean="0">
                <a:latin typeface="Arial"/>
                <a:cs typeface="Arial"/>
              </a:rPr>
              <a:t>= </a:t>
            </a:r>
            <a:r>
              <a:rPr lang="en-ZA" sz="1600" kern="0" dirty="0" smtClean="0">
                <a:solidFill>
                  <a:prstClr val="black"/>
                </a:solidFill>
                <a:latin typeface="Arial"/>
                <a:cs typeface="Arial"/>
              </a:rPr>
              <a:t>Funded </a:t>
            </a:r>
            <a:r>
              <a:rPr lang="en-ZA" sz="1600" kern="0" dirty="0">
                <a:solidFill>
                  <a:prstClr val="black"/>
                </a:solidFill>
                <a:latin typeface="Arial"/>
                <a:cs typeface="Arial"/>
              </a:rPr>
              <a:t>and </a:t>
            </a:r>
            <a:r>
              <a:rPr lang="en-ZA" sz="1600" kern="0" dirty="0" smtClean="0">
                <a:solidFill>
                  <a:prstClr val="black"/>
                </a:solidFill>
                <a:latin typeface="Arial"/>
                <a:cs typeface="Arial"/>
              </a:rPr>
              <a:t>Filled</a:t>
            </a:r>
            <a:endParaRPr lang="en-ZA" sz="1600" kern="0" dirty="0">
              <a:latin typeface="Arial"/>
              <a:cs typeface="Arial"/>
            </a:endParaRPr>
          </a:p>
          <a:p>
            <a:pPr lvl="0" defTabSz="914400" eaLnBrk="0" fontAlgn="base" hangingPunct="0">
              <a:lnSpc>
                <a:spcPct val="150000"/>
              </a:lnSpc>
              <a:spcBef>
                <a:spcPct val="0"/>
              </a:spcBef>
              <a:spcAft>
                <a:spcPct val="0"/>
              </a:spcAft>
              <a:buClr>
                <a:srgbClr val="7D0900"/>
              </a:buClr>
              <a:buFont typeface="Arial" pitchFamily="34" charset="0"/>
              <a:buChar char="•"/>
            </a:pPr>
            <a:r>
              <a:rPr lang="en-ZA" sz="1600" kern="0" dirty="0" smtClean="0">
                <a:latin typeface="Arial"/>
                <a:cs typeface="Arial"/>
              </a:rPr>
              <a:t>X1 Assistant </a:t>
            </a:r>
            <a:r>
              <a:rPr lang="en-ZA" sz="1600" kern="0" dirty="0">
                <a:latin typeface="Arial"/>
                <a:cs typeface="Arial"/>
              </a:rPr>
              <a:t>Director: Admin Support </a:t>
            </a:r>
            <a:r>
              <a:rPr lang="en-ZA" sz="1600" kern="0" dirty="0" smtClean="0">
                <a:latin typeface="Arial"/>
                <a:cs typeface="Arial"/>
              </a:rPr>
              <a:t>=</a:t>
            </a:r>
            <a:r>
              <a:rPr lang="en-ZA" sz="1600" kern="0" dirty="0">
                <a:solidFill>
                  <a:prstClr val="black"/>
                </a:solidFill>
                <a:latin typeface="Arial"/>
                <a:cs typeface="Arial"/>
              </a:rPr>
              <a:t> Funded and Filled</a:t>
            </a:r>
            <a:endParaRPr lang="en-ZA" sz="1600" kern="0" dirty="0">
              <a:latin typeface="Arial"/>
              <a:cs typeface="Arial"/>
            </a:endParaRPr>
          </a:p>
          <a:p>
            <a:pPr marL="0" lvl="0" indent="0" defTabSz="914400" eaLnBrk="0" fontAlgn="base" hangingPunct="0">
              <a:lnSpc>
                <a:spcPct val="150000"/>
              </a:lnSpc>
              <a:spcBef>
                <a:spcPct val="0"/>
              </a:spcBef>
              <a:spcAft>
                <a:spcPct val="0"/>
              </a:spcAft>
              <a:buClr>
                <a:srgbClr val="7D0900"/>
              </a:buClr>
              <a:buNone/>
            </a:pPr>
            <a:endParaRPr lang="en-ZA" sz="1600" kern="0" dirty="0">
              <a:latin typeface="Arial"/>
              <a:cs typeface="Arial"/>
            </a:endParaRPr>
          </a:p>
          <a:p>
            <a:pPr marL="0" indent="0">
              <a:buNone/>
            </a:pPr>
            <a:endParaRPr lang="en-ZA" dirty="0"/>
          </a:p>
        </p:txBody>
      </p:sp>
      <p:sp>
        <p:nvSpPr>
          <p:cNvPr id="4" name="Slide Number Placeholder 3"/>
          <p:cNvSpPr>
            <a:spLocks noGrp="1"/>
          </p:cNvSpPr>
          <p:nvPr>
            <p:ph type="sldNum" sz="quarter" idx="12"/>
          </p:nvPr>
        </p:nvSpPr>
        <p:spPr/>
        <p:txBody>
          <a:bodyPr/>
          <a:lstStyle/>
          <a:p>
            <a:r>
              <a:rPr lang="en-US" dirty="0" smtClean="0"/>
              <a:t>31</a:t>
            </a:r>
            <a:endParaRPr lang="en-US" dirty="0"/>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xmlns="" val="8585440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6922"/>
          </a:xfrm>
        </p:spPr>
        <p:txBody>
          <a:bodyPr>
            <a:normAutofit/>
          </a:bodyPr>
          <a:lstStyle/>
          <a:p>
            <a:r>
              <a:rPr lang="en-ZA" sz="2400" b="1" dirty="0">
                <a:solidFill>
                  <a:prstClr val="white"/>
                </a:solidFill>
                <a:latin typeface="Arial" pitchFamily="34" charset="0"/>
                <a:cs typeface="Arial" pitchFamily="34" charset="0"/>
              </a:rPr>
              <a:t>STRUCTURE OF LEGAL SERVICES</a:t>
            </a:r>
            <a:endParaRPr lang="en-ZA" sz="2400" b="1" dirty="0">
              <a:latin typeface="Arial" pitchFamily="34" charset="0"/>
              <a:cs typeface="Arial" pitchFamily="34" charset="0"/>
            </a:endParaRPr>
          </a:p>
        </p:txBody>
      </p:sp>
      <p:sp>
        <p:nvSpPr>
          <p:cNvPr id="3" name="Content Placeholder 2"/>
          <p:cNvSpPr>
            <a:spLocks noGrp="1"/>
          </p:cNvSpPr>
          <p:nvPr>
            <p:ph idx="1"/>
          </p:nvPr>
        </p:nvSpPr>
        <p:spPr>
          <a:xfrm>
            <a:off x="457200" y="1051560"/>
            <a:ext cx="8229600" cy="5074603"/>
          </a:xfrm>
        </p:spPr>
        <p:txBody>
          <a:bodyPr>
            <a:normAutofit/>
          </a:bodyPr>
          <a:lstStyle/>
          <a:p>
            <a:pPr marL="0" lvl="0" indent="0" algn="just" defTabSz="914400" fontAlgn="base">
              <a:lnSpc>
                <a:spcPct val="150000"/>
              </a:lnSpc>
              <a:spcBef>
                <a:spcPct val="0"/>
              </a:spcBef>
              <a:spcAft>
                <a:spcPct val="0"/>
              </a:spcAft>
              <a:buNone/>
            </a:pPr>
            <a:r>
              <a:rPr lang="en-GB" sz="1600" b="1" dirty="0" smtClean="0">
                <a:solidFill>
                  <a:srgbClr val="000000"/>
                </a:solidFill>
                <a:latin typeface="Helvetica Neue"/>
                <a:cs typeface="Arial" charset="0"/>
              </a:rPr>
              <a:t>Directorate</a:t>
            </a:r>
            <a:r>
              <a:rPr lang="en-GB" sz="1600" b="1" dirty="0">
                <a:solidFill>
                  <a:srgbClr val="000000"/>
                </a:solidFill>
                <a:latin typeface="Helvetica Neue"/>
                <a:cs typeface="Arial" charset="0"/>
              </a:rPr>
              <a:t>: Contracts</a:t>
            </a:r>
            <a:r>
              <a:rPr lang="en-GB" sz="1600" dirty="0">
                <a:solidFill>
                  <a:srgbClr val="000000"/>
                </a:solidFill>
                <a:latin typeface="Helvetica Neue"/>
                <a:cs typeface="Arial" charset="0"/>
              </a:rPr>
              <a:t> </a:t>
            </a:r>
          </a:p>
          <a:p>
            <a:pPr marL="0" lvl="0" indent="0" algn="just" defTabSz="914400" fontAlgn="base">
              <a:spcBef>
                <a:spcPct val="0"/>
              </a:spcBef>
              <a:spcAft>
                <a:spcPct val="0"/>
              </a:spcAft>
              <a:buNone/>
            </a:pPr>
            <a:r>
              <a:rPr lang="en-GB" sz="1600" dirty="0" smtClean="0">
                <a:solidFill>
                  <a:srgbClr val="000000"/>
                </a:solidFill>
                <a:latin typeface="Helvetica Neue"/>
                <a:cs typeface="Arial" charset="0"/>
              </a:rPr>
              <a:t>Mandate: responsible for the scrutiny/drafting of commercial contract, service level agreement and legal opinions</a:t>
            </a:r>
            <a:endParaRPr lang="en-GB" sz="1600" dirty="0">
              <a:solidFill>
                <a:srgbClr val="000000"/>
              </a:solidFill>
              <a:latin typeface="Helvetica Neue"/>
              <a:cs typeface="Arial" charset="0"/>
            </a:endParaRPr>
          </a:p>
          <a:p>
            <a:pPr marL="0" lvl="0" indent="0" defTabSz="914400" fontAlgn="base">
              <a:lnSpc>
                <a:spcPct val="150000"/>
              </a:lnSpc>
              <a:spcBef>
                <a:spcPct val="0"/>
              </a:spcBef>
              <a:spcAft>
                <a:spcPct val="0"/>
              </a:spcAft>
              <a:buNone/>
            </a:pPr>
            <a:endParaRPr lang="en-GB" sz="1600" dirty="0" smtClean="0">
              <a:solidFill>
                <a:srgbClr val="000000"/>
              </a:solidFill>
              <a:latin typeface="Helvetica Neue"/>
              <a:cs typeface="Arial" charset="0"/>
            </a:endParaRPr>
          </a:p>
          <a:p>
            <a:pPr lvl="0" defTabSz="914400" fontAlgn="base">
              <a:lnSpc>
                <a:spcPct val="150000"/>
              </a:lnSpc>
              <a:spcBef>
                <a:spcPct val="0"/>
              </a:spcBef>
              <a:spcAft>
                <a:spcPct val="0"/>
              </a:spcAft>
              <a:buFont typeface="Arial" pitchFamily="34" charset="0"/>
              <a:buChar char="•"/>
            </a:pPr>
            <a:r>
              <a:rPr lang="en-GB" sz="1600" dirty="0" smtClean="0">
                <a:solidFill>
                  <a:srgbClr val="000000"/>
                </a:solidFill>
                <a:latin typeface="Helvetica Neue"/>
                <a:cs typeface="Arial" charset="0"/>
              </a:rPr>
              <a:t>X1 Director</a:t>
            </a:r>
            <a:r>
              <a:rPr lang="en-GB" sz="1600" dirty="0">
                <a:solidFill>
                  <a:srgbClr val="000000"/>
                </a:solidFill>
                <a:latin typeface="Helvetica Neue"/>
                <a:cs typeface="Arial" charset="0"/>
              </a:rPr>
              <a:t>: </a:t>
            </a:r>
            <a:r>
              <a:rPr lang="en-GB" sz="1600" dirty="0" smtClean="0">
                <a:solidFill>
                  <a:srgbClr val="000000"/>
                </a:solidFill>
                <a:latin typeface="Helvetica Neue"/>
                <a:cs typeface="Arial" charset="0"/>
              </a:rPr>
              <a:t>Contracts = </a:t>
            </a:r>
            <a:r>
              <a:rPr lang="en-ZA" sz="1600" kern="0" dirty="0">
                <a:solidFill>
                  <a:prstClr val="black"/>
                </a:solidFill>
                <a:latin typeface="Arial"/>
                <a:cs typeface="Arial"/>
              </a:rPr>
              <a:t>Funded and Filled</a:t>
            </a:r>
            <a:endParaRPr lang="en-GB" sz="1600" dirty="0">
              <a:solidFill>
                <a:srgbClr val="000000"/>
              </a:solidFill>
              <a:latin typeface="Helvetica Neue"/>
              <a:cs typeface="Arial" charset="0"/>
            </a:endParaRPr>
          </a:p>
          <a:p>
            <a:pPr lvl="0" defTabSz="914400" fontAlgn="base">
              <a:lnSpc>
                <a:spcPct val="150000"/>
              </a:lnSpc>
              <a:spcBef>
                <a:spcPct val="0"/>
              </a:spcBef>
              <a:spcAft>
                <a:spcPct val="0"/>
              </a:spcAft>
              <a:buFont typeface="Arial" pitchFamily="34" charset="0"/>
              <a:buChar char="•"/>
            </a:pPr>
            <a:r>
              <a:rPr lang="en-GB" sz="1600" dirty="0" smtClean="0">
                <a:solidFill>
                  <a:srgbClr val="000000"/>
                </a:solidFill>
                <a:latin typeface="Helvetica Neue"/>
                <a:cs typeface="Arial" charset="0"/>
              </a:rPr>
              <a:t>X1 Secretary = </a:t>
            </a:r>
            <a:r>
              <a:rPr lang="en-ZA" sz="1600" kern="0" dirty="0">
                <a:solidFill>
                  <a:prstClr val="black"/>
                </a:solidFill>
                <a:latin typeface="Arial"/>
                <a:cs typeface="Arial"/>
              </a:rPr>
              <a:t>Funded and Filled</a:t>
            </a:r>
            <a:r>
              <a:rPr lang="en-GB" sz="1600" dirty="0" smtClean="0">
                <a:solidFill>
                  <a:srgbClr val="000000"/>
                </a:solidFill>
                <a:latin typeface="Helvetica Neue"/>
                <a:cs typeface="Arial" charset="0"/>
              </a:rPr>
              <a:t> </a:t>
            </a:r>
            <a:endParaRPr lang="en-GB" sz="1600" dirty="0">
              <a:solidFill>
                <a:srgbClr val="000000"/>
              </a:solidFill>
              <a:latin typeface="Helvetica Neue"/>
              <a:cs typeface="Arial" charset="0"/>
            </a:endParaRPr>
          </a:p>
          <a:p>
            <a:pPr marL="0" lvl="0" indent="0" defTabSz="914400" fontAlgn="base">
              <a:lnSpc>
                <a:spcPct val="150000"/>
              </a:lnSpc>
              <a:spcBef>
                <a:spcPct val="0"/>
              </a:spcBef>
              <a:spcAft>
                <a:spcPct val="0"/>
              </a:spcAft>
              <a:buNone/>
            </a:pPr>
            <a:endParaRPr lang="en-GB" sz="1600" dirty="0" smtClean="0">
              <a:solidFill>
                <a:srgbClr val="000000"/>
              </a:solidFill>
              <a:latin typeface="Helvetica Neue"/>
              <a:cs typeface="Arial" charset="0"/>
            </a:endParaRPr>
          </a:p>
          <a:p>
            <a:pPr marL="0" lvl="0" indent="0" defTabSz="914400" fontAlgn="base">
              <a:lnSpc>
                <a:spcPct val="150000"/>
              </a:lnSpc>
              <a:spcBef>
                <a:spcPct val="0"/>
              </a:spcBef>
              <a:spcAft>
                <a:spcPct val="0"/>
              </a:spcAft>
              <a:buNone/>
            </a:pPr>
            <a:endParaRPr lang="en-GB" sz="1600" dirty="0">
              <a:solidFill>
                <a:srgbClr val="000000"/>
              </a:solidFill>
              <a:latin typeface="Helvetica Neue"/>
              <a:cs typeface="Arial" charset="0"/>
            </a:endParaRPr>
          </a:p>
          <a:p>
            <a:endParaRPr lang="en-ZA" dirty="0"/>
          </a:p>
        </p:txBody>
      </p:sp>
      <p:sp>
        <p:nvSpPr>
          <p:cNvPr id="4" name="Slide Number Placeholder 3"/>
          <p:cNvSpPr>
            <a:spLocks noGrp="1"/>
          </p:cNvSpPr>
          <p:nvPr>
            <p:ph type="sldNum" sz="quarter" idx="12"/>
          </p:nvPr>
        </p:nvSpPr>
        <p:spPr/>
        <p:txBody>
          <a:bodyPr/>
          <a:lstStyle/>
          <a:p>
            <a:r>
              <a:rPr lang="en-US" dirty="0" smtClean="0"/>
              <a:t>32</a:t>
            </a:r>
            <a:endParaRPr lang="en-US" dirty="0"/>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xmlns="" val="11141276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85482"/>
          </a:xfrm>
        </p:spPr>
        <p:txBody>
          <a:bodyPr>
            <a:normAutofit/>
          </a:bodyPr>
          <a:lstStyle/>
          <a:p>
            <a:r>
              <a:rPr lang="en-ZA" sz="2400" b="1" dirty="0">
                <a:solidFill>
                  <a:prstClr val="white"/>
                </a:solidFill>
                <a:latin typeface="Arial" pitchFamily="34" charset="0"/>
                <a:cs typeface="Arial" pitchFamily="34" charset="0"/>
              </a:rPr>
              <a:t>STRUCTURE OF LEGAL SERVICES</a:t>
            </a:r>
            <a:endParaRPr lang="en-ZA" sz="2400" b="1" dirty="0">
              <a:latin typeface="Arial" pitchFamily="34" charset="0"/>
              <a:cs typeface="Arial" pitchFamily="34" charset="0"/>
            </a:endParaRPr>
          </a:p>
        </p:txBody>
      </p:sp>
      <p:sp>
        <p:nvSpPr>
          <p:cNvPr id="3" name="Content Placeholder 2"/>
          <p:cNvSpPr>
            <a:spLocks noGrp="1"/>
          </p:cNvSpPr>
          <p:nvPr>
            <p:ph idx="1"/>
          </p:nvPr>
        </p:nvSpPr>
        <p:spPr>
          <a:xfrm>
            <a:off x="457200" y="1417638"/>
            <a:ext cx="8229600" cy="4708525"/>
          </a:xfrm>
        </p:spPr>
        <p:txBody>
          <a:bodyPr>
            <a:noAutofit/>
          </a:bodyPr>
          <a:lstStyle/>
          <a:p>
            <a:pPr marL="0" lvl="0" indent="0" algn="just" defTabSz="914400" fontAlgn="base">
              <a:spcBef>
                <a:spcPct val="0"/>
              </a:spcBef>
              <a:spcAft>
                <a:spcPct val="0"/>
              </a:spcAft>
              <a:buNone/>
            </a:pPr>
            <a:r>
              <a:rPr lang="en-GB" sz="1600" b="1" dirty="0" smtClean="0">
                <a:solidFill>
                  <a:srgbClr val="000000"/>
                </a:solidFill>
                <a:latin typeface="Helvetica Neue"/>
                <a:cs typeface="Arial" charset="0"/>
              </a:rPr>
              <a:t>Directorate</a:t>
            </a:r>
            <a:r>
              <a:rPr lang="en-GB" sz="1600" b="1" dirty="0">
                <a:solidFill>
                  <a:srgbClr val="000000"/>
                </a:solidFill>
                <a:latin typeface="Helvetica Neue"/>
                <a:cs typeface="Arial" charset="0"/>
              </a:rPr>
              <a:t>: Drafting</a:t>
            </a:r>
            <a:r>
              <a:rPr lang="en-GB" sz="1600" dirty="0">
                <a:solidFill>
                  <a:srgbClr val="000000"/>
                </a:solidFill>
                <a:latin typeface="Helvetica Neue"/>
                <a:cs typeface="Arial" charset="0"/>
              </a:rPr>
              <a:t> </a:t>
            </a:r>
            <a:endParaRPr lang="en-GB" sz="1600" dirty="0" smtClean="0">
              <a:solidFill>
                <a:srgbClr val="000000"/>
              </a:solidFill>
              <a:latin typeface="Helvetica Neue"/>
              <a:cs typeface="Arial" charset="0"/>
            </a:endParaRPr>
          </a:p>
          <a:p>
            <a:pPr marL="0" lvl="0" indent="0" algn="just" defTabSz="914400" fontAlgn="base">
              <a:spcBef>
                <a:spcPct val="0"/>
              </a:spcBef>
              <a:spcAft>
                <a:spcPct val="0"/>
              </a:spcAft>
              <a:buNone/>
            </a:pPr>
            <a:endParaRPr lang="en-GB" sz="1600" dirty="0" smtClean="0">
              <a:solidFill>
                <a:srgbClr val="000000"/>
              </a:solidFill>
              <a:latin typeface="Helvetica Neue"/>
              <a:cs typeface="Arial" charset="0"/>
            </a:endParaRPr>
          </a:p>
          <a:p>
            <a:pPr marL="0" lvl="0" indent="0" algn="just" defTabSz="914400" fontAlgn="base">
              <a:spcBef>
                <a:spcPct val="0"/>
              </a:spcBef>
              <a:spcAft>
                <a:spcPct val="0"/>
              </a:spcAft>
              <a:buNone/>
            </a:pPr>
            <a:r>
              <a:rPr lang="en-GB" sz="1600" dirty="0" smtClean="0">
                <a:solidFill>
                  <a:srgbClr val="000000"/>
                </a:solidFill>
                <a:latin typeface="Helvetica Neue"/>
                <a:cs typeface="Arial" charset="0"/>
              </a:rPr>
              <a:t>Mandate: </a:t>
            </a:r>
            <a:r>
              <a:rPr lang="en-GB" sz="1600" dirty="0">
                <a:solidFill>
                  <a:srgbClr val="000000"/>
                </a:solidFill>
                <a:latin typeface="Helvetica Neue"/>
                <a:cs typeface="Arial" charset="0"/>
              </a:rPr>
              <a:t>R</a:t>
            </a:r>
            <a:r>
              <a:rPr lang="en-GB" sz="1600" dirty="0" smtClean="0">
                <a:solidFill>
                  <a:srgbClr val="000000"/>
                </a:solidFill>
                <a:latin typeface="Helvetica Neue"/>
                <a:cs typeface="Arial" charset="0"/>
              </a:rPr>
              <a:t>esponsible </a:t>
            </a:r>
            <a:r>
              <a:rPr lang="en-GB" sz="1600" dirty="0">
                <a:solidFill>
                  <a:srgbClr val="000000"/>
                </a:solidFill>
                <a:latin typeface="Helvetica Neue"/>
                <a:cs typeface="Arial" charset="0"/>
              </a:rPr>
              <a:t>for the drafting of legislation (both primary and secondary legislation), preparation of legal opinions and scrutiny/drafting of International Agreements and Memoranda of Understanding.</a:t>
            </a:r>
          </a:p>
          <a:p>
            <a:pPr marL="0" lvl="0" indent="0" defTabSz="914400" fontAlgn="base">
              <a:lnSpc>
                <a:spcPct val="150000"/>
              </a:lnSpc>
              <a:spcBef>
                <a:spcPct val="0"/>
              </a:spcBef>
              <a:spcAft>
                <a:spcPct val="0"/>
              </a:spcAft>
              <a:buNone/>
            </a:pPr>
            <a:endParaRPr lang="en-GB" sz="1600" dirty="0" smtClean="0">
              <a:solidFill>
                <a:srgbClr val="000000"/>
              </a:solidFill>
              <a:latin typeface="Helvetica Neue"/>
              <a:cs typeface="Arial" charset="0"/>
            </a:endParaRPr>
          </a:p>
          <a:p>
            <a:pPr marL="0" lvl="0" indent="0" defTabSz="914400" fontAlgn="base">
              <a:lnSpc>
                <a:spcPct val="150000"/>
              </a:lnSpc>
              <a:spcBef>
                <a:spcPct val="0"/>
              </a:spcBef>
              <a:spcAft>
                <a:spcPct val="0"/>
              </a:spcAft>
              <a:buNone/>
            </a:pPr>
            <a:r>
              <a:rPr lang="en-GB" sz="1600" dirty="0" smtClean="0">
                <a:solidFill>
                  <a:srgbClr val="000000"/>
                </a:solidFill>
                <a:latin typeface="Helvetica Neue"/>
                <a:cs typeface="Arial" charset="0"/>
              </a:rPr>
              <a:t>X1 Director</a:t>
            </a:r>
            <a:r>
              <a:rPr lang="en-GB" sz="1600" dirty="0">
                <a:solidFill>
                  <a:srgbClr val="000000"/>
                </a:solidFill>
                <a:latin typeface="Helvetica Neue"/>
                <a:cs typeface="Arial" charset="0"/>
              </a:rPr>
              <a:t>: </a:t>
            </a:r>
            <a:r>
              <a:rPr lang="en-GB" sz="1600" dirty="0" smtClean="0">
                <a:solidFill>
                  <a:srgbClr val="000000"/>
                </a:solidFill>
                <a:latin typeface="Helvetica Neue"/>
                <a:cs typeface="Arial" charset="0"/>
              </a:rPr>
              <a:t>Drafting = </a:t>
            </a:r>
            <a:r>
              <a:rPr lang="en-ZA" sz="1600" kern="0" dirty="0">
                <a:solidFill>
                  <a:prstClr val="black"/>
                </a:solidFill>
                <a:latin typeface="Arial"/>
                <a:cs typeface="Arial"/>
              </a:rPr>
              <a:t>Funded and Filled</a:t>
            </a:r>
            <a:endParaRPr lang="en-GB" sz="1600" dirty="0" smtClean="0">
              <a:solidFill>
                <a:srgbClr val="000000"/>
              </a:solidFill>
              <a:latin typeface="Helvetica Neue"/>
              <a:cs typeface="Arial" charset="0"/>
            </a:endParaRPr>
          </a:p>
          <a:p>
            <a:pPr marL="0" lvl="0" indent="0" defTabSz="914400" fontAlgn="base">
              <a:lnSpc>
                <a:spcPct val="150000"/>
              </a:lnSpc>
              <a:spcBef>
                <a:spcPct val="0"/>
              </a:spcBef>
              <a:spcAft>
                <a:spcPct val="0"/>
              </a:spcAft>
              <a:buNone/>
            </a:pPr>
            <a:r>
              <a:rPr lang="en-GB" sz="1600" dirty="0" smtClean="0">
                <a:solidFill>
                  <a:srgbClr val="000000"/>
                </a:solidFill>
                <a:latin typeface="Helvetica Neue"/>
                <a:cs typeface="Arial" charset="0"/>
              </a:rPr>
              <a:t>X1 Secretary</a:t>
            </a:r>
            <a:r>
              <a:rPr lang="en-GB" sz="1600" dirty="0">
                <a:solidFill>
                  <a:srgbClr val="000000"/>
                </a:solidFill>
                <a:latin typeface="Helvetica Neue"/>
                <a:cs typeface="Arial" charset="0"/>
              </a:rPr>
              <a:t> </a:t>
            </a:r>
            <a:r>
              <a:rPr lang="en-GB" sz="1600" dirty="0" smtClean="0">
                <a:solidFill>
                  <a:srgbClr val="000000"/>
                </a:solidFill>
                <a:latin typeface="Helvetica Neue"/>
                <a:cs typeface="Arial" charset="0"/>
              </a:rPr>
              <a:t>= </a:t>
            </a:r>
            <a:r>
              <a:rPr lang="en-ZA" sz="1600" kern="0" dirty="0">
                <a:solidFill>
                  <a:prstClr val="black"/>
                </a:solidFill>
                <a:latin typeface="Arial"/>
                <a:cs typeface="Arial"/>
              </a:rPr>
              <a:t>Funded and Filled</a:t>
            </a:r>
            <a:endParaRPr lang="en-GB" sz="1600" dirty="0" smtClean="0">
              <a:solidFill>
                <a:srgbClr val="000000"/>
              </a:solidFill>
              <a:latin typeface="Helvetica Neue"/>
              <a:cs typeface="Arial" charset="0"/>
            </a:endParaRPr>
          </a:p>
          <a:p>
            <a:pPr marL="0" lvl="0" indent="0" defTabSz="914400" fontAlgn="base">
              <a:lnSpc>
                <a:spcPct val="150000"/>
              </a:lnSpc>
              <a:spcBef>
                <a:spcPct val="0"/>
              </a:spcBef>
              <a:spcAft>
                <a:spcPct val="0"/>
              </a:spcAft>
              <a:buNone/>
            </a:pPr>
            <a:r>
              <a:rPr lang="en-GB" sz="1600" dirty="0" smtClean="0">
                <a:solidFill>
                  <a:srgbClr val="000000"/>
                </a:solidFill>
                <a:latin typeface="Helvetica Neue"/>
                <a:cs typeface="Arial" charset="0"/>
              </a:rPr>
              <a:t>X1 </a:t>
            </a:r>
            <a:r>
              <a:rPr lang="en-GB" sz="1600" dirty="0" err="1" smtClean="0">
                <a:solidFill>
                  <a:srgbClr val="000000"/>
                </a:solidFill>
                <a:latin typeface="Helvetica Neue"/>
                <a:cs typeface="Arial" charset="0"/>
              </a:rPr>
              <a:t>Snr</a:t>
            </a:r>
            <a:r>
              <a:rPr lang="en-GB" sz="1600" dirty="0" smtClean="0">
                <a:solidFill>
                  <a:srgbClr val="000000"/>
                </a:solidFill>
                <a:latin typeface="Helvetica Neue"/>
                <a:cs typeface="Arial" charset="0"/>
              </a:rPr>
              <a:t> </a:t>
            </a:r>
            <a:r>
              <a:rPr lang="en-GB" sz="1600" dirty="0">
                <a:solidFill>
                  <a:srgbClr val="000000"/>
                </a:solidFill>
                <a:latin typeface="Helvetica Neue"/>
                <a:cs typeface="Arial" charset="0"/>
              </a:rPr>
              <a:t>Admin Officer </a:t>
            </a:r>
            <a:r>
              <a:rPr lang="en-GB" sz="1600" dirty="0" smtClean="0">
                <a:solidFill>
                  <a:srgbClr val="000000"/>
                </a:solidFill>
                <a:latin typeface="Helvetica Neue"/>
                <a:cs typeface="Arial" charset="0"/>
              </a:rPr>
              <a:t>= </a:t>
            </a:r>
            <a:r>
              <a:rPr lang="en-ZA" sz="1600" kern="0" dirty="0">
                <a:solidFill>
                  <a:prstClr val="black"/>
                </a:solidFill>
                <a:latin typeface="Arial"/>
                <a:cs typeface="Arial"/>
              </a:rPr>
              <a:t>Funded and Filled</a:t>
            </a:r>
            <a:endParaRPr lang="en-GB" sz="1600" dirty="0">
              <a:solidFill>
                <a:srgbClr val="000000"/>
              </a:solidFill>
              <a:latin typeface="Helvetica Neue"/>
              <a:cs typeface="Arial" charset="0"/>
            </a:endParaRPr>
          </a:p>
          <a:p>
            <a:pPr marL="0" lvl="0" indent="0" defTabSz="914400" fontAlgn="base">
              <a:lnSpc>
                <a:spcPct val="150000"/>
              </a:lnSpc>
              <a:spcBef>
                <a:spcPct val="0"/>
              </a:spcBef>
              <a:spcAft>
                <a:spcPct val="0"/>
              </a:spcAft>
              <a:buNone/>
            </a:pPr>
            <a:r>
              <a:rPr lang="en-GB" sz="1600" dirty="0" smtClean="0">
                <a:solidFill>
                  <a:srgbClr val="000000"/>
                </a:solidFill>
                <a:latin typeface="Helvetica Neue"/>
                <a:cs typeface="Arial" charset="0"/>
              </a:rPr>
              <a:t>X6 </a:t>
            </a:r>
            <a:r>
              <a:rPr lang="en-GB" sz="1600" dirty="0" err="1" smtClean="0">
                <a:solidFill>
                  <a:srgbClr val="000000"/>
                </a:solidFill>
                <a:latin typeface="Helvetica Neue"/>
                <a:cs typeface="Arial" charset="0"/>
              </a:rPr>
              <a:t>Snr</a:t>
            </a:r>
            <a:r>
              <a:rPr lang="en-GB" sz="1600" dirty="0" smtClean="0">
                <a:solidFill>
                  <a:srgbClr val="000000"/>
                </a:solidFill>
                <a:latin typeface="Helvetica Neue"/>
                <a:cs typeface="Arial" charset="0"/>
              </a:rPr>
              <a:t> </a:t>
            </a:r>
            <a:r>
              <a:rPr lang="en-GB" sz="1600" dirty="0">
                <a:solidFill>
                  <a:srgbClr val="000000"/>
                </a:solidFill>
                <a:latin typeface="Helvetica Neue"/>
                <a:cs typeface="Arial" charset="0"/>
              </a:rPr>
              <a:t>Legal Admin Officer </a:t>
            </a:r>
            <a:r>
              <a:rPr lang="en-GB" sz="1600" dirty="0" smtClean="0">
                <a:solidFill>
                  <a:srgbClr val="000000"/>
                </a:solidFill>
                <a:latin typeface="Helvetica Neue"/>
                <a:cs typeface="Arial" charset="0"/>
              </a:rPr>
              <a:t>= </a:t>
            </a:r>
            <a:r>
              <a:rPr lang="en-ZA" sz="1600" kern="0" dirty="0">
                <a:solidFill>
                  <a:prstClr val="black"/>
                </a:solidFill>
                <a:latin typeface="Arial"/>
                <a:cs typeface="Arial"/>
              </a:rPr>
              <a:t>Funded and </a:t>
            </a:r>
            <a:r>
              <a:rPr lang="en-ZA" sz="1600" kern="0" dirty="0" smtClean="0">
                <a:solidFill>
                  <a:prstClr val="black"/>
                </a:solidFill>
                <a:latin typeface="Arial"/>
                <a:cs typeface="Arial"/>
              </a:rPr>
              <a:t>Filled</a:t>
            </a:r>
            <a:endParaRPr lang="en-GB" sz="1600" dirty="0" smtClean="0">
              <a:solidFill>
                <a:srgbClr val="000000"/>
              </a:solidFill>
              <a:latin typeface="Helvetica Neue"/>
              <a:cs typeface="Arial" charset="0"/>
            </a:endParaRPr>
          </a:p>
        </p:txBody>
      </p:sp>
      <p:sp>
        <p:nvSpPr>
          <p:cNvPr id="4" name="Slide Number Placeholder 3"/>
          <p:cNvSpPr>
            <a:spLocks noGrp="1"/>
          </p:cNvSpPr>
          <p:nvPr>
            <p:ph type="sldNum" sz="quarter" idx="12"/>
          </p:nvPr>
        </p:nvSpPr>
        <p:spPr/>
        <p:txBody>
          <a:bodyPr/>
          <a:lstStyle/>
          <a:p>
            <a:fld id="{2014DCD9-1F6B-0E4A-9846-41EAF1CD698E}" type="slidenum">
              <a:rPr lang="en-US" smtClean="0"/>
              <a:pPr/>
              <a:t>33</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xmlns="" val="36493996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5002"/>
          </a:xfrm>
        </p:spPr>
        <p:txBody>
          <a:bodyPr>
            <a:normAutofit/>
          </a:bodyPr>
          <a:lstStyle/>
          <a:p>
            <a:r>
              <a:rPr lang="en-ZA" sz="2400" b="1" dirty="0">
                <a:solidFill>
                  <a:prstClr val="white"/>
                </a:solidFill>
                <a:latin typeface="Arial" pitchFamily="34" charset="0"/>
                <a:cs typeface="Arial" pitchFamily="34" charset="0"/>
              </a:rPr>
              <a:t>STRUCTURE OF LEGAL SERVICES</a:t>
            </a:r>
            <a:endParaRPr lang="en-ZA" sz="2400" b="1" dirty="0">
              <a:latin typeface="Arial" pitchFamily="34" charset="0"/>
              <a:cs typeface="Arial" pitchFamily="34" charset="0"/>
            </a:endParaRPr>
          </a:p>
        </p:txBody>
      </p:sp>
      <p:sp>
        <p:nvSpPr>
          <p:cNvPr id="3" name="Content Placeholder 2"/>
          <p:cNvSpPr>
            <a:spLocks noGrp="1"/>
          </p:cNvSpPr>
          <p:nvPr>
            <p:ph idx="1"/>
          </p:nvPr>
        </p:nvSpPr>
        <p:spPr>
          <a:xfrm>
            <a:off x="457200" y="1066800"/>
            <a:ext cx="8229600" cy="5059363"/>
          </a:xfrm>
        </p:spPr>
        <p:txBody>
          <a:bodyPr>
            <a:normAutofit/>
          </a:bodyPr>
          <a:lstStyle/>
          <a:p>
            <a:pPr marL="0" lvl="0" indent="0" algn="just" defTabSz="914400" fontAlgn="base">
              <a:spcBef>
                <a:spcPct val="0"/>
              </a:spcBef>
              <a:spcAft>
                <a:spcPct val="0"/>
              </a:spcAft>
              <a:buNone/>
            </a:pPr>
            <a:r>
              <a:rPr lang="en-GB" sz="1700" b="1" dirty="0" smtClean="0">
                <a:solidFill>
                  <a:srgbClr val="000000"/>
                </a:solidFill>
                <a:latin typeface="Helvetica Neue"/>
                <a:cs typeface="Arial" charset="0"/>
              </a:rPr>
              <a:t>Directorate</a:t>
            </a:r>
            <a:r>
              <a:rPr lang="en-GB" sz="1700" b="1" dirty="0">
                <a:solidFill>
                  <a:srgbClr val="000000"/>
                </a:solidFill>
                <a:latin typeface="Helvetica Neue"/>
                <a:cs typeface="Arial" charset="0"/>
              </a:rPr>
              <a:t>: Litigation</a:t>
            </a:r>
            <a:r>
              <a:rPr lang="en-GB" sz="1700" dirty="0">
                <a:solidFill>
                  <a:srgbClr val="000000"/>
                </a:solidFill>
                <a:latin typeface="Helvetica Neue"/>
                <a:cs typeface="Arial" charset="0"/>
              </a:rPr>
              <a:t> </a:t>
            </a:r>
            <a:endParaRPr lang="en-GB" sz="1700" dirty="0" smtClean="0">
              <a:solidFill>
                <a:srgbClr val="000000"/>
              </a:solidFill>
              <a:latin typeface="Helvetica Neue"/>
              <a:cs typeface="Arial" charset="0"/>
            </a:endParaRPr>
          </a:p>
          <a:p>
            <a:pPr marL="0" lvl="0" indent="0" algn="just" defTabSz="914400" fontAlgn="base">
              <a:spcBef>
                <a:spcPct val="0"/>
              </a:spcBef>
              <a:spcAft>
                <a:spcPct val="0"/>
              </a:spcAft>
              <a:buNone/>
            </a:pPr>
            <a:endParaRPr lang="en-GB" sz="1700" dirty="0">
              <a:solidFill>
                <a:srgbClr val="000000"/>
              </a:solidFill>
              <a:latin typeface="Helvetica Neue"/>
              <a:cs typeface="Arial" charset="0"/>
            </a:endParaRPr>
          </a:p>
          <a:p>
            <a:pPr marL="0" lvl="0" indent="0" algn="just" defTabSz="914400" fontAlgn="base">
              <a:spcBef>
                <a:spcPct val="0"/>
              </a:spcBef>
              <a:spcAft>
                <a:spcPct val="0"/>
              </a:spcAft>
              <a:buNone/>
            </a:pPr>
            <a:r>
              <a:rPr lang="en-GB" sz="1700" dirty="0" smtClean="0">
                <a:solidFill>
                  <a:srgbClr val="000000"/>
                </a:solidFill>
                <a:latin typeface="Helvetica Neue"/>
                <a:cs typeface="Arial" charset="0"/>
              </a:rPr>
              <a:t>Mandate : Responsible </a:t>
            </a:r>
            <a:r>
              <a:rPr lang="en-GB" sz="1700" dirty="0">
                <a:solidFill>
                  <a:srgbClr val="000000"/>
                </a:solidFill>
                <a:latin typeface="Helvetica Neue"/>
                <a:cs typeface="Arial" charset="0"/>
              </a:rPr>
              <a:t>to deal with civil litigation by or against the Department, as well as legal enquiries and legal opinions pertaining to possible civil litigation by and against the Department</a:t>
            </a:r>
            <a:r>
              <a:rPr lang="en-GB" sz="1700" dirty="0" smtClean="0">
                <a:solidFill>
                  <a:srgbClr val="000000"/>
                </a:solidFill>
                <a:latin typeface="Helvetica Neue"/>
                <a:cs typeface="Arial" charset="0"/>
              </a:rPr>
              <a:t>.</a:t>
            </a:r>
          </a:p>
          <a:p>
            <a:pPr marL="0" lvl="0" indent="0" defTabSz="914400" fontAlgn="base">
              <a:lnSpc>
                <a:spcPct val="150000"/>
              </a:lnSpc>
              <a:spcBef>
                <a:spcPts val="0"/>
              </a:spcBef>
              <a:spcAft>
                <a:spcPct val="0"/>
              </a:spcAft>
              <a:buClr>
                <a:srgbClr val="7D0900"/>
              </a:buClr>
              <a:buNone/>
            </a:pPr>
            <a:endParaRPr lang="en-US" sz="1700" u="sng" dirty="0">
              <a:latin typeface="Helvetica Neue"/>
              <a:cs typeface="Arial" charset="0"/>
            </a:endParaRPr>
          </a:p>
          <a:p>
            <a:pPr lvl="0" defTabSz="914400" fontAlgn="base">
              <a:lnSpc>
                <a:spcPct val="150000"/>
              </a:lnSpc>
              <a:spcBef>
                <a:spcPts val="0"/>
              </a:spcBef>
              <a:spcAft>
                <a:spcPct val="0"/>
              </a:spcAft>
              <a:buClr>
                <a:srgbClr val="7D0900"/>
              </a:buClr>
              <a:buFont typeface="Arial" pitchFamily="34" charset="0"/>
              <a:buChar char="•"/>
            </a:pPr>
            <a:r>
              <a:rPr lang="en-US" sz="1700" dirty="0" smtClean="0">
                <a:latin typeface="Helvetica Neue"/>
                <a:cs typeface="Arial" charset="0"/>
              </a:rPr>
              <a:t>X1 Director</a:t>
            </a:r>
            <a:r>
              <a:rPr lang="en-US" sz="1700" dirty="0">
                <a:latin typeface="Helvetica Neue"/>
                <a:cs typeface="Arial" charset="0"/>
              </a:rPr>
              <a:t>: </a:t>
            </a:r>
            <a:r>
              <a:rPr lang="en-US" sz="1700" dirty="0" smtClean="0">
                <a:latin typeface="Helvetica Neue"/>
                <a:cs typeface="Arial" charset="0"/>
              </a:rPr>
              <a:t>Litigation</a:t>
            </a:r>
            <a:r>
              <a:rPr lang="en-US" sz="1700" dirty="0">
                <a:latin typeface="Helvetica Neue"/>
                <a:cs typeface="Arial" charset="0"/>
              </a:rPr>
              <a:t> </a:t>
            </a:r>
            <a:r>
              <a:rPr lang="en-US" sz="1700" dirty="0" smtClean="0">
                <a:latin typeface="Helvetica Neue"/>
                <a:cs typeface="Arial" charset="0"/>
              </a:rPr>
              <a:t>= </a:t>
            </a:r>
            <a:r>
              <a:rPr lang="en-ZA" sz="1700" kern="0" dirty="0">
                <a:latin typeface="Helvetica Neue"/>
                <a:cs typeface="Arial"/>
              </a:rPr>
              <a:t>Funded and Filled</a:t>
            </a:r>
            <a:endParaRPr lang="en-US" sz="1700" dirty="0" smtClean="0">
              <a:latin typeface="Helvetica Neue"/>
              <a:cs typeface="Arial" charset="0"/>
            </a:endParaRPr>
          </a:p>
          <a:p>
            <a:pPr lvl="0" defTabSz="914400" fontAlgn="base">
              <a:lnSpc>
                <a:spcPct val="150000"/>
              </a:lnSpc>
              <a:spcBef>
                <a:spcPts val="0"/>
              </a:spcBef>
              <a:spcAft>
                <a:spcPct val="0"/>
              </a:spcAft>
              <a:buClr>
                <a:srgbClr val="7D0900"/>
              </a:buClr>
              <a:buFont typeface="Arial" pitchFamily="34" charset="0"/>
              <a:buChar char="•"/>
            </a:pPr>
            <a:r>
              <a:rPr lang="en-US" sz="1700" dirty="0" smtClean="0">
                <a:latin typeface="Helvetica Neue"/>
                <a:cs typeface="Arial" charset="0"/>
              </a:rPr>
              <a:t>X1 Secretary = </a:t>
            </a:r>
            <a:r>
              <a:rPr lang="en-ZA" sz="1700" kern="0" dirty="0">
                <a:latin typeface="Helvetica Neue"/>
                <a:cs typeface="Arial"/>
              </a:rPr>
              <a:t>Funded and </a:t>
            </a:r>
            <a:r>
              <a:rPr lang="en-ZA" sz="1700" kern="0" dirty="0" smtClean="0">
                <a:latin typeface="Helvetica Neue"/>
                <a:cs typeface="Arial"/>
              </a:rPr>
              <a:t>Filled</a:t>
            </a:r>
            <a:endParaRPr lang="en-US" sz="1700" dirty="0">
              <a:latin typeface="Helvetica Neue"/>
              <a:cs typeface="Arial" charset="0"/>
            </a:endParaRPr>
          </a:p>
          <a:p>
            <a:pPr lvl="0" defTabSz="914400" fontAlgn="base">
              <a:lnSpc>
                <a:spcPct val="150000"/>
              </a:lnSpc>
              <a:spcBef>
                <a:spcPts val="0"/>
              </a:spcBef>
              <a:spcAft>
                <a:spcPct val="0"/>
              </a:spcAft>
              <a:buClr>
                <a:srgbClr val="7D0900"/>
              </a:buClr>
              <a:buFont typeface="Arial" pitchFamily="34" charset="0"/>
              <a:buChar char="•"/>
            </a:pPr>
            <a:r>
              <a:rPr lang="en-US" sz="1700" dirty="0" smtClean="0">
                <a:latin typeface="Helvetica Neue"/>
                <a:cs typeface="Arial" charset="0"/>
              </a:rPr>
              <a:t>X3 </a:t>
            </a:r>
            <a:r>
              <a:rPr lang="en-US" sz="1700" dirty="0" err="1" smtClean="0">
                <a:latin typeface="Helvetica Neue"/>
                <a:cs typeface="Arial" charset="0"/>
              </a:rPr>
              <a:t>Snr</a:t>
            </a:r>
            <a:r>
              <a:rPr lang="en-US" sz="1700" dirty="0" smtClean="0">
                <a:latin typeface="Helvetica Neue"/>
                <a:cs typeface="Arial" charset="0"/>
              </a:rPr>
              <a:t> </a:t>
            </a:r>
            <a:r>
              <a:rPr lang="en-US" sz="1700" dirty="0">
                <a:latin typeface="Helvetica Neue"/>
                <a:cs typeface="Arial" charset="0"/>
              </a:rPr>
              <a:t>Legal Admin Officer </a:t>
            </a:r>
            <a:r>
              <a:rPr lang="en-US" sz="1700" dirty="0" smtClean="0">
                <a:latin typeface="Helvetica Neue"/>
                <a:cs typeface="Arial" charset="0"/>
              </a:rPr>
              <a:t>= </a:t>
            </a:r>
            <a:r>
              <a:rPr lang="en-ZA" sz="1700" kern="0" dirty="0">
                <a:latin typeface="Helvetica Neue"/>
                <a:cs typeface="Arial"/>
              </a:rPr>
              <a:t>Funded and </a:t>
            </a:r>
            <a:r>
              <a:rPr lang="en-ZA" sz="1700" kern="0" dirty="0" smtClean="0">
                <a:latin typeface="Helvetica Neue"/>
                <a:cs typeface="Arial"/>
              </a:rPr>
              <a:t>Filled</a:t>
            </a:r>
            <a:endParaRPr lang="en-US" sz="1700" dirty="0">
              <a:latin typeface="Helvetica Neue"/>
              <a:cs typeface="Arial" charset="0"/>
            </a:endParaRPr>
          </a:p>
          <a:p>
            <a:pPr lvl="0" defTabSz="914400" fontAlgn="base">
              <a:lnSpc>
                <a:spcPct val="150000"/>
              </a:lnSpc>
              <a:spcBef>
                <a:spcPts val="0"/>
              </a:spcBef>
              <a:spcAft>
                <a:spcPct val="0"/>
              </a:spcAft>
              <a:buClr>
                <a:srgbClr val="7D0900"/>
              </a:buClr>
              <a:buFont typeface="Arial" pitchFamily="34" charset="0"/>
              <a:buChar char="•"/>
            </a:pPr>
            <a:r>
              <a:rPr lang="en-US" sz="1700" dirty="0" smtClean="0">
                <a:latin typeface="Helvetica Neue"/>
                <a:cs typeface="Arial" charset="0"/>
              </a:rPr>
              <a:t>X4 Legal </a:t>
            </a:r>
            <a:r>
              <a:rPr lang="en-US" sz="1700" dirty="0">
                <a:latin typeface="Helvetica Neue"/>
                <a:cs typeface="Arial" charset="0"/>
              </a:rPr>
              <a:t>Admin Officer </a:t>
            </a:r>
            <a:r>
              <a:rPr lang="en-US" sz="1700" dirty="0" smtClean="0">
                <a:latin typeface="Helvetica Neue"/>
                <a:cs typeface="Arial" charset="0"/>
              </a:rPr>
              <a:t> = </a:t>
            </a:r>
            <a:r>
              <a:rPr lang="en-ZA" sz="1700" kern="0" dirty="0">
                <a:latin typeface="Helvetica Neue"/>
                <a:cs typeface="Arial"/>
              </a:rPr>
              <a:t>Funded and Filled</a:t>
            </a:r>
            <a:endParaRPr lang="en-US" sz="1700" dirty="0" smtClean="0">
              <a:latin typeface="Helvetica Neue"/>
              <a:cs typeface="Arial" charset="0"/>
            </a:endParaRPr>
          </a:p>
          <a:p>
            <a:pPr marL="0" indent="0">
              <a:buNone/>
            </a:pPr>
            <a:endParaRPr lang="en-ZA" sz="2600" dirty="0"/>
          </a:p>
        </p:txBody>
      </p:sp>
      <p:sp>
        <p:nvSpPr>
          <p:cNvPr id="4" name="Slide Number Placeholder 3"/>
          <p:cNvSpPr>
            <a:spLocks noGrp="1"/>
          </p:cNvSpPr>
          <p:nvPr>
            <p:ph type="sldNum" sz="quarter" idx="12"/>
          </p:nvPr>
        </p:nvSpPr>
        <p:spPr/>
        <p:txBody>
          <a:bodyPr/>
          <a:lstStyle/>
          <a:p>
            <a:fld id="{2014DCD9-1F6B-0E4A-9846-41EAF1CD698E}" type="slidenum">
              <a:rPr lang="en-US" smtClean="0"/>
              <a:pPr/>
              <a:t>34</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xmlns="" val="10044585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ZA" sz="2400" b="1" dirty="0">
                <a:solidFill>
                  <a:prstClr val="white"/>
                </a:solidFill>
                <a:latin typeface="Arial" pitchFamily="34" charset="0"/>
                <a:cs typeface="Arial" pitchFamily="34" charset="0"/>
              </a:rPr>
              <a:t>STRUCTURE OF </a:t>
            </a:r>
            <a:r>
              <a:rPr lang="en-ZA" sz="2400" b="1" dirty="0" smtClean="0">
                <a:solidFill>
                  <a:prstClr val="white"/>
                </a:solidFill>
                <a:latin typeface="Arial" pitchFamily="34" charset="0"/>
                <a:cs typeface="Arial" pitchFamily="34" charset="0"/>
              </a:rPr>
              <a:t>LABOUR RELATIONS</a:t>
            </a:r>
            <a:endParaRPr lang="en-ZA" sz="2400" b="1"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marL="0" lvl="0" indent="0" algn="just" defTabSz="914400" fontAlgn="base">
              <a:spcBef>
                <a:spcPct val="0"/>
              </a:spcBef>
              <a:spcAft>
                <a:spcPct val="0"/>
              </a:spcAft>
              <a:buNone/>
            </a:pPr>
            <a:r>
              <a:rPr lang="en-GB" sz="1700" b="1" dirty="0">
                <a:solidFill>
                  <a:srgbClr val="000000"/>
                </a:solidFill>
                <a:latin typeface="Helvetica Neue"/>
                <a:cs typeface="Arial" charset="0"/>
              </a:rPr>
              <a:t>Directorate: </a:t>
            </a:r>
            <a:r>
              <a:rPr lang="en-GB" sz="1700" b="1" dirty="0" smtClean="0">
                <a:solidFill>
                  <a:srgbClr val="000000"/>
                </a:solidFill>
                <a:latin typeface="Helvetica Neue"/>
                <a:cs typeface="Arial" charset="0"/>
              </a:rPr>
              <a:t>Labour Relations</a:t>
            </a:r>
            <a:r>
              <a:rPr lang="en-GB" sz="1700" dirty="0" smtClean="0">
                <a:solidFill>
                  <a:srgbClr val="000000"/>
                </a:solidFill>
                <a:latin typeface="Helvetica Neue"/>
                <a:cs typeface="Arial" charset="0"/>
              </a:rPr>
              <a:t> </a:t>
            </a:r>
            <a:endParaRPr lang="en-GB" sz="1700" dirty="0">
              <a:solidFill>
                <a:srgbClr val="000000"/>
              </a:solidFill>
              <a:latin typeface="Helvetica Neue"/>
              <a:cs typeface="Arial" charset="0"/>
            </a:endParaRPr>
          </a:p>
          <a:p>
            <a:pPr marL="0" lvl="0" indent="0" algn="just" defTabSz="914400" fontAlgn="base">
              <a:spcBef>
                <a:spcPct val="0"/>
              </a:spcBef>
              <a:spcAft>
                <a:spcPct val="0"/>
              </a:spcAft>
              <a:buNone/>
            </a:pPr>
            <a:endParaRPr lang="en-GB" sz="1700" dirty="0">
              <a:solidFill>
                <a:srgbClr val="000000"/>
              </a:solidFill>
              <a:latin typeface="Helvetica Neue"/>
              <a:cs typeface="Arial" charset="0"/>
            </a:endParaRPr>
          </a:p>
          <a:p>
            <a:pPr marL="0" lvl="0" indent="0" algn="just" defTabSz="914400" fontAlgn="base">
              <a:spcBef>
                <a:spcPct val="0"/>
              </a:spcBef>
              <a:spcAft>
                <a:spcPct val="0"/>
              </a:spcAft>
              <a:buNone/>
            </a:pPr>
            <a:r>
              <a:rPr lang="en-GB" sz="1700" dirty="0">
                <a:solidFill>
                  <a:srgbClr val="000000"/>
                </a:solidFill>
                <a:latin typeface="Helvetica Neue"/>
                <a:cs typeface="Arial" charset="0"/>
              </a:rPr>
              <a:t>Mandate : Responsible </a:t>
            </a:r>
            <a:r>
              <a:rPr lang="en-GB" sz="1700" dirty="0" smtClean="0">
                <a:solidFill>
                  <a:srgbClr val="000000"/>
                </a:solidFill>
                <a:latin typeface="Helvetica Neue"/>
                <a:cs typeface="Arial" charset="0"/>
              </a:rPr>
              <a:t>for managing collective bargaining, grievances, disputes and disciplinary matters.</a:t>
            </a:r>
          </a:p>
          <a:p>
            <a:pPr marL="0" lvl="0" indent="0" algn="just" defTabSz="914400" fontAlgn="base">
              <a:spcBef>
                <a:spcPct val="0"/>
              </a:spcBef>
              <a:spcAft>
                <a:spcPct val="0"/>
              </a:spcAft>
              <a:buNone/>
            </a:pPr>
            <a:r>
              <a:rPr lang="en-GB" sz="1700" dirty="0" smtClean="0">
                <a:solidFill>
                  <a:srgbClr val="000000"/>
                </a:solidFill>
                <a:latin typeface="Helvetica Neue"/>
                <a:cs typeface="Arial" charset="0"/>
              </a:rPr>
              <a:t> </a:t>
            </a:r>
            <a:endParaRPr lang="en-US" sz="1700" u="sng" dirty="0">
              <a:solidFill>
                <a:prstClr val="black"/>
              </a:solidFill>
              <a:latin typeface="Helvetica Neue"/>
              <a:cs typeface="Arial" charset="0"/>
            </a:endParaRPr>
          </a:p>
          <a:p>
            <a:pPr lvl="0" defTabSz="914400" fontAlgn="base">
              <a:lnSpc>
                <a:spcPct val="150000"/>
              </a:lnSpc>
              <a:spcBef>
                <a:spcPts val="0"/>
              </a:spcBef>
              <a:spcAft>
                <a:spcPct val="0"/>
              </a:spcAft>
              <a:buClr>
                <a:srgbClr val="7D0900"/>
              </a:buClr>
              <a:buFont typeface="Arial" pitchFamily="34" charset="0"/>
              <a:buChar char="•"/>
            </a:pPr>
            <a:r>
              <a:rPr lang="en-US" sz="1700" dirty="0">
                <a:solidFill>
                  <a:prstClr val="black"/>
                </a:solidFill>
                <a:latin typeface="Helvetica Neue"/>
                <a:cs typeface="Arial" charset="0"/>
              </a:rPr>
              <a:t>X1 Director: </a:t>
            </a:r>
            <a:r>
              <a:rPr lang="en-US" sz="1700" dirty="0" smtClean="0">
                <a:solidFill>
                  <a:prstClr val="black"/>
                </a:solidFill>
                <a:latin typeface="Helvetica Neue"/>
                <a:cs typeface="Arial" charset="0"/>
              </a:rPr>
              <a:t>Labour Relations </a:t>
            </a:r>
            <a:r>
              <a:rPr lang="en-US" sz="1700" dirty="0">
                <a:solidFill>
                  <a:prstClr val="black"/>
                </a:solidFill>
                <a:latin typeface="Helvetica Neue"/>
                <a:cs typeface="Arial" charset="0"/>
              </a:rPr>
              <a:t>= </a:t>
            </a:r>
            <a:r>
              <a:rPr lang="en-ZA" sz="1700" kern="0" dirty="0">
                <a:solidFill>
                  <a:prstClr val="black"/>
                </a:solidFill>
                <a:latin typeface="Helvetica Neue"/>
                <a:cs typeface="Arial"/>
              </a:rPr>
              <a:t>Funded and Filled</a:t>
            </a:r>
            <a:endParaRPr lang="en-US" sz="1700" dirty="0">
              <a:solidFill>
                <a:prstClr val="black"/>
              </a:solidFill>
              <a:latin typeface="Helvetica Neue"/>
              <a:cs typeface="Arial" charset="0"/>
            </a:endParaRPr>
          </a:p>
          <a:p>
            <a:pPr lvl="0" defTabSz="914400" fontAlgn="base">
              <a:lnSpc>
                <a:spcPct val="150000"/>
              </a:lnSpc>
              <a:spcBef>
                <a:spcPts val="0"/>
              </a:spcBef>
              <a:spcAft>
                <a:spcPct val="0"/>
              </a:spcAft>
              <a:buClr>
                <a:srgbClr val="7D0900"/>
              </a:buClr>
              <a:buFont typeface="Arial" pitchFamily="34" charset="0"/>
              <a:buChar char="•"/>
            </a:pPr>
            <a:r>
              <a:rPr lang="en-US" sz="1700" dirty="0">
                <a:solidFill>
                  <a:prstClr val="black"/>
                </a:solidFill>
                <a:latin typeface="Helvetica Neue"/>
                <a:cs typeface="Arial" charset="0"/>
              </a:rPr>
              <a:t>X1 Secretary = </a:t>
            </a:r>
            <a:r>
              <a:rPr lang="en-ZA" sz="1700" kern="0" dirty="0">
                <a:solidFill>
                  <a:prstClr val="black"/>
                </a:solidFill>
                <a:latin typeface="Helvetica Neue"/>
                <a:cs typeface="Arial"/>
              </a:rPr>
              <a:t>Funded and Filled</a:t>
            </a:r>
            <a:endParaRPr lang="en-US" sz="1700" dirty="0">
              <a:solidFill>
                <a:prstClr val="black"/>
              </a:solidFill>
              <a:latin typeface="Helvetica Neue"/>
              <a:cs typeface="Arial" charset="0"/>
            </a:endParaRPr>
          </a:p>
          <a:p>
            <a:pPr lvl="0" defTabSz="914400" fontAlgn="base">
              <a:lnSpc>
                <a:spcPct val="150000"/>
              </a:lnSpc>
              <a:spcBef>
                <a:spcPts val="0"/>
              </a:spcBef>
              <a:spcAft>
                <a:spcPct val="0"/>
              </a:spcAft>
              <a:buClr>
                <a:srgbClr val="7D0900"/>
              </a:buClr>
              <a:buFont typeface="Arial" pitchFamily="34" charset="0"/>
              <a:buChar char="•"/>
            </a:pPr>
            <a:r>
              <a:rPr lang="en-US" sz="1700" dirty="0" smtClean="0">
                <a:solidFill>
                  <a:prstClr val="black"/>
                </a:solidFill>
                <a:latin typeface="Helvetica Neue"/>
                <a:cs typeface="Arial" charset="0"/>
              </a:rPr>
              <a:t>X2 ASD Labour Relations= </a:t>
            </a:r>
            <a:r>
              <a:rPr lang="en-ZA" sz="1700" kern="0" dirty="0">
                <a:solidFill>
                  <a:prstClr val="black"/>
                </a:solidFill>
                <a:latin typeface="Helvetica Neue"/>
                <a:cs typeface="Arial"/>
              </a:rPr>
              <a:t>Funded and Filled</a:t>
            </a:r>
            <a:endParaRPr lang="en-US" sz="1700" dirty="0">
              <a:solidFill>
                <a:prstClr val="black"/>
              </a:solidFill>
              <a:latin typeface="Helvetica Neue"/>
              <a:cs typeface="Arial" charset="0"/>
            </a:endParaRPr>
          </a:p>
          <a:p>
            <a:pPr lvl="0" defTabSz="914400" fontAlgn="base">
              <a:lnSpc>
                <a:spcPct val="150000"/>
              </a:lnSpc>
              <a:spcBef>
                <a:spcPts val="0"/>
              </a:spcBef>
              <a:spcAft>
                <a:spcPct val="0"/>
              </a:spcAft>
              <a:buClr>
                <a:srgbClr val="7D0900"/>
              </a:buClr>
              <a:buFont typeface="Arial" pitchFamily="34" charset="0"/>
              <a:buChar char="•"/>
            </a:pPr>
            <a:r>
              <a:rPr lang="en-US" sz="1700" dirty="0">
                <a:solidFill>
                  <a:prstClr val="black"/>
                </a:solidFill>
                <a:latin typeface="Helvetica Neue"/>
                <a:cs typeface="Arial" charset="0"/>
              </a:rPr>
              <a:t>X4 </a:t>
            </a:r>
            <a:r>
              <a:rPr lang="en-US" sz="1700" dirty="0" smtClean="0">
                <a:solidFill>
                  <a:prstClr val="black"/>
                </a:solidFill>
                <a:latin typeface="Helvetica Neue"/>
                <a:cs typeface="Arial" charset="0"/>
              </a:rPr>
              <a:t>Labour Relations Officer  </a:t>
            </a:r>
            <a:r>
              <a:rPr lang="en-US" sz="1700" dirty="0">
                <a:solidFill>
                  <a:prstClr val="black"/>
                </a:solidFill>
                <a:latin typeface="Helvetica Neue"/>
                <a:cs typeface="Arial" charset="0"/>
              </a:rPr>
              <a:t>= </a:t>
            </a:r>
            <a:r>
              <a:rPr lang="en-ZA" sz="1700" kern="0" dirty="0">
                <a:solidFill>
                  <a:prstClr val="black"/>
                </a:solidFill>
                <a:latin typeface="Helvetica Neue"/>
                <a:cs typeface="Arial"/>
              </a:rPr>
              <a:t>Funded and Filled</a:t>
            </a:r>
            <a:endParaRPr lang="en-US" sz="1700" dirty="0">
              <a:solidFill>
                <a:prstClr val="black"/>
              </a:solidFill>
              <a:latin typeface="Helvetica Neue"/>
              <a:cs typeface="Arial" charset="0"/>
            </a:endParaRPr>
          </a:p>
          <a:p>
            <a:endParaRPr lang="en-ZA" sz="1600" dirty="0">
              <a:latin typeface="Helvetica Neue"/>
            </a:endParaRPr>
          </a:p>
        </p:txBody>
      </p:sp>
      <p:sp>
        <p:nvSpPr>
          <p:cNvPr id="4" name="Slide Number Placeholder 3"/>
          <p:cNvSpPr>
            <a:spLocks noGrp="1"/>
          </p:cNvSpPr>
          <p:nvPr>
            <p:ph type="sldNum" sz="quarter" idx="12"/>
          </p:nvPr>
        </p:nvSpPr>
        <p:spPr/>
        <p:txBody>
          <a:bodyPr/>
          <a:lstStyle/>
          <a:p>
            <a:fld id="{2014DCD9-1F6B-0E4A-9846-41EAF1CD698E}" type="slidenum">
              <a:rPr lang="en-US" smtClean="0"/>
              <a:pPr/>
              <a:t>35</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xmlns="" val="11666996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18240" y="281753"/>
            <a:ext cx="7810082" cy="461665"/>
          </a:xfrm>
          <a:prstGeom prst="rect">
            <a:avLst/>
          </a:prstGeom>
        </p:spPr>
        <p:txBody>
          <a:bodyPr wrap="square">
            <a:spAutoFit/>
          </a:bodyPr>
          <a:lstStyle/>
          <a:p>
            <a:pPr algn="ctr">
              <a:spcBef>
                <a:spcPct val="50000"/>
              </a:spcBef>
              <a:spcAft>
                <a:spcPts val="1800"/>
              </a:spcAft>
            </a:pPr>
            <a:r>
              <a:rPr lang="en-US" altLang="en-US" sz="2400" b="1" dirty="0">
                <a:solidFill>
                  <a:prstClr val="white"/>
                </a:solidFill>
                <a:latin typeface="Arial" charset="0"/>
                <a:cs typeface="Arial" charset="0"/>
              </a:rPr>
              <a:t>CHALLENGES</a:t>
            </a:r>
            <a:endParaRPr lang="en-US" altLang="en-US" sz="2400" b="1" dirty="0">
              <a:solidFill>
                <a:prstClr val="white"/>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2014DCD9-1F6B-0E4A-9846-41EAF1CD698E}" type="slidenum">
              <a:rPr lang="en-US" smtClean="0">
                <a:solidFill>
                  <a:prstClr val="black">
                    <a:tint val="75000"/>
                  </a:prstClr>
                </a:solidFill>
              </a:rPr>
              <a:pPr/>
              <a:t>36</a:t>
            </a:fld>
            <a:endParaRPr lang="en-US" dirty="0">
              <a:solidFill>
                <a:prstClr val="black">
                  <a:tint val="75000"/>
                </a:prstClr>
              </a:solidFill>
            </a:endParaRPr>
          </a:p>
        </p:txBody>
      </p:sp>
      <p:sp>
        <p:nvSpPr>
          <p:cNvPr id="6" name="Content Placeholder 2"/>
          <p:cNvSpPr>
            <a:spLocks noGrp="1"/>
          </p:cNvSpPr>
          <p:nvPr>
            <p:ph idx="1"/>
          </p:nvPr>
        </p:nvSpPr>
        <p:spPr>
          <a:xfrm>
            <a:off x="457200" y="987411"/>
            <a:ext cx="8229600" cy="5168220"/>
          </a:xfrm>
        </p:spPr>
        <p:txBody>
          <a:bodyPr>
            <a:normAutofit fontScale="92500" lnSpcReduction="10000"/>
          </a:bodyPr>
          <a:lstStyle/>
          <a:p>
            <a:pPr marL="0" lvl="0" indent="0" defTabSz="914400" eaLnBrk="0" fontAlgn="base" hangingPunct="0">
              <a:lnSpc>
                <a:spcPct val="90000"/>
              </a:lnSpc>
              <a:spcBef>
                <a:spcPct val="90000"/>
              </a:spcBef>
              <a:spcAft>
                <a:spcPct val="0"/>
              </a:spcAft>
              <a:buClr>
                <a:srgbClr val="7D0900"/>
              </a:buClr>
              <a:buNone/>
            </a:pPr>
            <a:r>
              <a:rPr lang="en-ZA" sz="1800" b="1" kern="0" dirty="0" smtClean="0">
                <a:solidFill>
                  <a:srgbClr val="000000"/>
                </a:solidFill>
                <a:latin typeface="Arial"/>
                <a:cs typeface="Arial"/>
              </a:rPr>
              <a:t>Taxation </a:t>
            </a:r>
            <a:r>
              <a:rPr lang="en-ZA" sz="1800" kern="0" dirty="0" smtClean="0">
                <a:solidFill>
                  <a:srgbClr val="000000"/>
                </a:solidFill>
                <a:latin typeface="Arial"/>
                <a:cs typeface="Arial"/>
              </a:rPr>
              <a:t> </a:t>
            </a:r>
            <a:endParaRPr lang="en-ZA" sz="1800" kern="0" dirty="0">
              <a:solidFill>
                <a:srgbClr val="000000"/>
              </a:solidFill>
              <a:latin typeface="Arial"/>
              <a:cs typeface="Arial"/>
            </a:endParaRPr>
          </a:p>
          <a:p>
            <a:pPr lvl="0" defTabSz="914400" fontAlgn="base">
              <a:spcBef>
                <a:spcPct val="0"/>
              </a:spcBef>
              <a:spcAft>
                <a:spcPct val="0"/>
              </a:spcAft>
              <a:buFont typeface="Wingdings" pitchFamily="2" charset="2"/>
              <a:buChar char="Ø"/>
              <a:defRPr/>
            </a:pPr>
            <a:endParaRPr lang="en-GB" sz="1800" dirty="0" smtClean="0">
              <a:solidFill>
                <a:srgbClr val="000000"/>
              </a:solidFill>
              <a:latin typeface="Arial"/>
              <a:cs typeface="Arial"/>
            </a:endParaRPr>
          </a:p>
          <a:p>
            <a:pPr lvl="0" defTabSz="914400" fontAlgn="base">
              <a:spcBef>
                <a:spcPct val="0"/>
              </a:spcBef>
              <a:spcAft>
                <a:spcPct val="0"/>
              </a:spcAft>
              <a:buFont typeface="Wingdings" pitchFamily="2" charset="2"/>
              <a:buChar char="Ø"/>
              <a:defRPr/>
            </a:pPr>
            <a:r>
              <a:rPr lang="en-GB" sz="1700" dirty="0" smtClean="0">
                <a:solidFill>
                  <a:srgbClr val="000000"/>
                </a:solidFill>
                <a:latin typeface="Helvetica Neue"/>
                <a:cs typeface="Arial"/>
              </a:rPr>
              <a:t>There </a:t>
            </a:r>
            <a:r>
              <a:rPr lang="en-GB" sz="1700" dirty="0">
                <a:solidFill>
                  <a:srgbClr val="000000"/>
                </a:solidFill>
                <a:latin typeface="Helvetica Neue"/>
                <a:cs typeface="Arial"/>
              </a:rPr>
              <a:t>is a duty on a client attorney to litigate the cheapest way possible. This in effect means that attorneys have a duty of care to ensure that either party is not billed exorbitantly and unfairly. It is for this reason that the courts have appointed Taxing Masters whose role is to tax the bills before they are settled and paid.</a:t>
            </a:r>
          </a:p>
          <a:p>
            <a:pPr lvl="0" defTabSz="914400" fontAlgn="base">
              <a:spcBef>
                <a:spcPct val="0"/>
              </a:spcBef>
              <a:spcAft>
                <a:spcPct val="0"/>
              </a:spcAft>
              <a:buFont typeface="Wingdings" pitchFamily="2" charset="2"/>
              <a:buChar char="Ø"/>
              <a:defRPr/>
            </a:pPr>
            <a:endParaRPr lang="en-GB" sz="1700" dirty="0">
              <a:solidFill>
                <a:srgbClr val="000000"/>
              </a:solidFill>
              <a:latin typeface="Helvetica Neue"/>
              <a:cs typeface="Arial"/>
            </a:endParaRPr>
          </a:p>
          <a:p>
            <a:pPr lvl="0" defTabSz="914400" fontAlgn="base">
              <a:spcBef>
                <a:spcPct val="0"/>
              </a:spcBef>
              <a:spcAft>
                <a:spcPct val="0"/>
              </a:spcAft>
              <a:buFont typeface="Wingdings" pitchFamily="2" charset="2"/>
              <a:buChar char="Ø"/>
              <a:defRPr/>
            </a:pPr>
            <a:r>
              <a:rPr lang="en-GB" sz="1700" dirty="0">
                <a:solidFill>
                  <a:srgbClr val="000000"/>
                </a:solidFill>
                <a:latin typeface="Helvetica Neue"/>
                <a:cs typeface="Arial"/>
              </a:rPr>
              <a:t>The Department’s biggest concern is that the Offices of the State Attorney are not </a:t>
            </a:r>
            <a:r>
              <a:rPr lang="en-GB" sz="1700" dirty="0" smtClean="0">
                <a:solidFill>
                  <a:srgbClr val="000000"/>
                </a:solidFill>
                <a:latin typeface="Helvetica Neue"/>
                <a:cs typeface="Arial"/>
              </a:rPr>
              <a:t>always geared up to </a:t>
            </a:r>
            <a:r>
              <a:rPr lang="en-GB" sz="1700" dirty="0">
                <a:solidFill>
                  <a:srgbClr val="000000"/>
                </a:solidFill>
                <a:latin typeface="Helvetica Neue"/>
                <a:cs typeface="Arial"/>
              </a:rPr>
              <a:t>deal with taxations. Taxations are a specialised field of the law and hence there are several firms that specialises in legal costs. Due to </a:t>
            </a:r>
            <a:r>
              <a:rPr lang="en-GB" sz="1700" dirty="0" smtClean="0">
                <a:solidFill>
                  <a:srgbClr val="000000"/>
                </a:solidFill>
                <a:latin typeface="Helvetica Neue"/>
                <a:cs typeface="Arial"/>
              </a:rPr>
              <a:t>inability by </a:t>
            </a:r>
            <a:r>
              <a:rPr lang="en-GB" sz="1700" dirty="0">
                <a:solidFill>
                  <a:srgbClr val="000000"/>
                </a:solidFill>
                <a:latin typeface="Helvetica Neue"/>
                <a:cs typeface="Arial"/>
              </a:rPr>
              <a:t>State Attorneys in taxation matters, the Department is seized with bills that are not properly taxed the result of which is that the Department ends up paying far more than it should have.</a:t>
            </a:r>
            <a:endParaRPr lang="en-US" sz="1700" dirty="0">
              <a:solidFill>
                <a:srgbClr val="000000"/>
              </a:solidFill>
              <a:latin typeface="Helvetica Neue"/>
              <a:cs typeface="Arial"/>
            </a:endParaRPr>
          </a:p>
          <a:p>
            <a:pPr lvl="0" defTabSz="914400" fontAlgn="base">
              <a:spcBef>
                <a:spcPct val="0"/>
              </a:spcBef>
              <a:spcAft>
                <a:spcPct val="0"/>
              </a:spcAft>
              <a:buFont typeface="Wingdings" pitchFamily="2" charset="2"/>
              <a:buChar char="Ø"/>
              <a:defRPr/>
            </a:pPr>
            <a:endParaRPr lang="en-US" sz="1700" dirty="0">
              <a:solidFill>
                <a:srgbClr val="000000"/>
              </a:solidFill>
              <a:latin typeface="Helvetica Neue"/>
              <a:cs typeface="Arial"/>
            </a:endParaRPr>
          </a:p>
          <a:p>
            <a:pPr lvl="0" defTabSz="914400" fontAlgn="base">
              <a:spcBef>
                <a:spcPct val="0"/>
              </a:spcBef>
              <a:spcAft>
                <a:spcPct val="0"/>
              </a:spcAft>
              <a:buFont typeface="Wingdings" pitchFamily="2" charset="2"/>
              <a:buChar char="Ø"/>
              <a:defRPr/>
            </a:pPr>
            <a:r>
              <a:rPr lang="en-GB" sz="1700" dirty="0" smtClean="0">
                <a:solidFill>
                  <a:srgbClr val="000000"/>
                </a:solidFill>
                <a:latin typeface="Helvetica Neue"/>
                <a:cs typeface="Arial"/>
              </a:rPr>
              <a:t>The </a:t>
            </a:r>
            <a:r>
              <a:rPr lang="en-GB" sz="1700" dirty="0">
                <a:solidFill>
                  <a:srgbClr val="000000"/>
                </a:solidFill>
                <a:latin typeface="Helvetica Neue"/>
                <a:cs typeface="Arial"/>
              </a:rPr>
              <a:t>problem of exorbitant taxed bills was experienced in various offices of the State Attorneys, these include </a:t>
            </a:r>
            <a:r>
              <a:rPr lang="en-GB" sz="1700" dirty="0" smtClean="0">
                <a:solidFill>
                  <a:srgbClr val="000000"/>
                </a:solidFill>
                <a:latin typeface="Helvetica Neue"/>
                <a:cs typeface="Arial"/>
              </a:rPr>
              <a:t>Venda and </a:t>
            </a:r>
            <a:r>
              <a:rPr lang="en-GB" sz="1700" dirty="0" err="1" smtClean="0">
                <a:solidFill>
                  <a:srgbClr val="000000"/>
                </a:solidFill>
                <a:latin typeface="Helvetica Neue"/>
                <a:cs typeface="Arial"/>
              </a:rPr>
              <a:t>Mthatha</a:t>
            </a:r>
            <a:r>
              <a:rPr lang="en-GB" sz="1700" dirty="0" smtClean="0">
                <a:solidFill>
                  <a:srgbClr val="000000"/>
                </a:solidFill>
                <a:latin typeface="Helvetica Neue"/>
                <a:cs typeface="Arial"/>
              </a:rPr>
              <a:t>.</a:t>
            </a:r>
          </a:p>
          <a:p>
            <a:pPr lvl="0" defTabSz="914400" fontAlgn="base">
              <a:spcBef>
                <a:spcPct val="0"/>
              </a:spcBef>
              <a:spcAft>
                <a:spcPct val="0"/>
              </a:spcAft>
              <a:buFont typeface="Wingdings" pitchFamily="2" charset="2"/>
              <a:buChar char="Ø"/>
              <a:defRPr/>
            </a:pPr>
            <a:endParaRPr lang="en-GB" sz="1700" dirty="0" smtClean="0">
              <a:solidFill>
                <a:srgbClr val="000000"/>
              </a:solidFill>
              <a:latin typeface="Helvetica Neue"/>
              <a:cs typeface="Arial"/>
            </a:endParaRPr>
          </a:p>
          <a:p>
            <a:pPr lvl="0" defTabSz="914400" fontAlgn="base">
              <a:spcBef>
                <a:spcPct val="0"/>
              </a:spcBef>
              <a:spcAft>
                <a:spcPct val="0"/>
              </a:spcAft>
              <a:buFont typeface="Wingdings" pitchFamily="2" charset="2"/>
              <a:buChar char="Ø"/>
              <a:defRPr/>
            </a:pPr>
            <a:r>
              <a:rPr lang="en-ZA" sz="1700" dirty="0">
                <a:solidFill>
                  <a:prstClr val="black"/>
                </a:solidFill>
                <a:latin typeface="Helvetica Neue"/>
              </a:rPr>
              <a:t>The Department incurs legal costs even in instances where the Department has successfully defended or opposed matters, such as where the plaintiff is a foreign national and has no realisable assets for the Department to attach in order to defray the costs</a:t>
            </a:r>
            <a:endParaRPr lang="en-US" sz="1700" dirty="0">
              <a:solidFill>
                <a:srgbClr val="000000"/>
              </a:solidFill>
              <a:latin typeface="Helvetica Neue"/>
              <a:cs typeface="Arial"/>
            </a:endParaRPr>
          </a:p>
          <a:p>
            <a:endParaRPr lang="en-ZA" dirty="0"/>
          </a:p>
        </p:txBody>
      </p:sp>
      <p:sp>
        <p:nvSpPr>
          <p:cNvPr id="2" name="Footer Placeholder 1"/>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xmlns="" val="22474168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18240" y="281753"/>
            <a:ext cx="7810082" cy="461665"/>
          </a:xfrm>
          <a:prstGeom prst="rect">
            <a:avLst/>
          </a:prstGeom>
        </p:spPr>
        <p:txBody>
          <a:bodyPr wrap="square">
            <a:spAutoFit/>
          </a:bodyPr>
          <a:lstStyle/>
          <a:p>
            <a:pPr algn="ctr">
              <a:spcBef>
                <a:spcPct val="50000"/>
              </a:spcBef>
              <a:spcAft>
                <a:spcPts val="1800"/>
              </a:spcAft>
            </a:pPr>
            <a:r>
              <a:rPr lang="en-US" altLang="en-US" sz="2400" b="1" dirty="0">
                <a:solidFill>
                  <a:prstClr val="white"/>
                </a:solidFill>
                <a:latin typeface="Arial" charset="0"/>
                <a:cs typeface="Arial" charset="0"/>
              </a:rPr>
              <a:t>CHALLENGES</a:t>
            </a:r>
            <a:endParaRPr lang="en-US" altLang="en-US" sz="2400" b="1" dirty="0">
              <a:solidFill>
                <a:prstClr val="white"/>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r>
              <a:rPr lang="en-US" dirty="0" smtClean="0">
                <a:solidFill>
                  <a:prstClr val="black">
                    <a:tint val="75000"/>
                  </a:prstClr>
                </a:solidFill>
              </a:rPr>
              <a:t>37</a:t>
            </a:r>
            <a:endParaRPr lang="en-US" dirty="0">
              <a:solidFill>
                <a:prstClr val="black">
                  <a:tint val="75000"/>
                </a:prstClr>
              </a:solidFill>
            </a:endParaRPr>
          </a:p>
        </p:txBody>
      </p:sp>
      <p:sp>
        <p:nvSpPr>
          <p:cNvPr id="9" name="Content Placeholder 2"/>
          <p:cNvSpPr>
            <a:spLocks noGrp="1"/>
          </p:cNvSpPr>
          <p:nvPr>
            <p:ph idx="1"/>
          </p:nvPr>
        </p:nvSpPr>
        <p:spPr>
          <a:xfrm>
            <a:off x="457200" y="1206444"/>
            <a:ext cx="8229600" cy="5226278"/>
          </a:xfrm>
        </p:spPr>
        <p:txBody>
          <a:bodyPr>
            <a:normAutofit/>
          </a:bodyPr>
          <a:lstStyle/>
          <a:p>
            <a:pPr marL="0" lvl="0" indent="0" defTabSz="914400" fontAlgn="base">
              <a:spcBef>
                <a:spcPct val="0"/>
              </a:spcBef>
              <a:spcAft>
                <a:spcPct val="0"/>
              </a:spcAft>
              <a:buNone/>
              <a:defRPr/>
            </a:pPr>
            <a:r>
              <a:rPr lang="en-US" sz="1600" b="1" dirty="0" smtClean="0">
                <a:solidFill>
                  <a:srgbClr val="000000"/>
                </a:solidFill>
                <a:latin typeface="Helvetica Neue"/>
                <a:cs typeface="Arial" charset="0"/>
              </a:rPr>
              <a:t>Legal Fees</a:t>
            </a:r>
          </a:p>
          <a:p>
            <a:pPr marL="0" lvl="0" indent="0" defTabSz="914400" fontAlgn="base">
              <a:spcBef>
                <a:spcPct val="0"/>
              </a:spcBef>
              <a:spcAft>
                <a:spcPct val="0"/>
              </a:spcAft>
              <a:buNone/>
              <a:defRPr/>
            </a:pPr>
            <a:endParaRPr lang="en-US" sz="1600" dirty="0">
              <a:solidFill>
                <a:srgbClr val="000000"/>
              </a:solidFill>
              <a:latin typeface="Helvetica Neue"/>
              <a:cs typeface="Arial" charset="0"/>
            </a:endParaRPr>
          </a:p>
          <a:p>
            <a:pPr marL="285750" lvl="0" indent="-285750" defTabSz="914400" fontAlgn="base">
              <a:spcBef>
                <a:spcPct val="0"/>
              </a:spcBef>
              <a:spcAft>
                <a:spcPct val="0"/>
              </a:spcAft>
              <a:buFont typeface="Wingdings" pitchFamily="2" charset="2"/>
              <a:buChar char="Ø"/>
              <a:defRPr/>
            </a:pPr>
            <a:r>
              <a:rPr lang="en-US" sz="1600" dirty="0">
                <a:solidFill>
                  <a:srgbClr val="000000"/>
                </a:solidFill>
                <a:latin typeface="Helvetica Neue"/>
                <a:cs typeface="Arial" charset="0"/>
              </a:rPr>
              <a:t>Legal Costs have increased considerably over the years, compared to previous years where legal fees would hardly exceed R5 million. The increase is mainly due to opportunistic litigation, as well as delays by the Department in timeously adjudicating applications for visas, processes followed by SCRA , RAB and continued detentions of illegal foreigners by the Inspectorate at Lindela.</a:t>
            </a:r>
          </a:p>
          <a:p>
            <a:pPr marL="285750" lvl="0" indent="-285750" defTabSz="914400" fontAlgn="base">
              <a:spcBef>
                <a:spcPct val="0"/>
              </a:spcBef>
              <a:spcAft>
                <a:spcPct val="0"/>
              </a:spcAft>
              <a:buFont typeface="Wingdings" pitchFamily="2" charset="2"/>
              <a:buChar char="Ø"/>
              <a:defRPr/>
            </a:pPr>
            <a:endParaRPr lang="en-US" sz="1600" dirty="0">
              <a:solidFill>
                <a:srgbClr val="000000"/>
              </a:solidFill>
              <a:latin typeface="Helvetica Neue"/>
              <a:cs typeface="Arial" charset="0"/>
            </a:endParaRPr>
          </a:p>
          <a:p>
            <a:pPr marL="285750" lvl="0" indent="-285750" defTabSz="914400" fontAlgn="base">
              <a:spcBef>
                <a:spcPct val="0"/>
              </a:spcBef>
              <a:spcAft>
                <a:spcPct val="0"/>
              </a:spcAft>
              <a:buFont typeface="Wingdings" pitchFamily="2" charset="2"/>
              <a:buChar char="Ø"/>
              <a:defRPr/>
            </a:pPr>
            <a:r>
              <a:rPr lang="en-US" sz="1600" dirty="0">
                <a:solidFill>
                  <a:srgbClr val="000000"/>
                </a:solidFill>
                <a:latin typeface="Helvetica Neue"/>
                <a:cs typeface="Arial" charset="0"/>
              </a:rPr>
              <a:t>Costs in such matters are always awarded against the Department. However, in instances where costs have been awarded in favour of the Department, the Department is unable to recover such costs, as applicants are indigent foreigners and in most instances, asylum seekers.</a:t>
            </a:r>
          </a:p>
          <a:p>
            <a:pPr marL="0" lvl="0" indent="0" defTabSz="914400" fontAlgn="base">
              <a:spcBef>
                <a:spcPct val="0"/>
              </a:spcBef>
              <a:spcAft>
                <a:spcPct val="0"/>
              </a:spcAft>
              <a:buNone/>
              <a:defRPr/>
            </a:pPr>
            <a:endParaRPr lang="en-US" sz="1600" dirty="0">
              <a:solidFill>
                <a:srgbClr val="000000"/>
              </a:solidFill>
              <a:latin typeface="Helvetica Neue"/>
              <a:cs typeface="Arial" charset="0"/>
            </a:endParaRPr>
          </a:p>
          <a:p>
            <a:pPr marL="285750" lvl="0" indent="-285750" defTabSz="914400" fontAlgn="base">
              <a:spcBef>
                <a:spcPct val="0"/>
              </a:spcBef>
              <a:spcAft>
                <a:spcPct val="0"/>
              </a:spcAft>
              <a:buFont typeface="Wingdings" pitchFamily="2" charset="2"/>
              <a:buChar char="Ø"/>
              <a:defRPr/>
            </a:pPr>
            <a:r>
              <a:rPr lang="en-US" sz="1600" dirty="0" smtClean="0">
                <a:solidFill>
                  <a:srgbClr val="000000"/>
                </a:solidFill>
                <a:latin typeface="Helvetica Neue"/>
                <a:cs typeface="Arial" charset="0"/>
              </a:rPr>
              <a:t>Payment of legal fees(Agency Arrangement) </a:t>
            </a:r>
            <a:r>
              <a:rPr lang="en-US" sz="1600" dirty="0">
                <a:solidFill>
                  <a:srgbClr val="000000"/>
                </a:solidFill>
                <a:latin typeface="Helvetica Neue"/>
                <a:cs typeface="Arial" charset="0"/>
              </a:rPr>
              <a:t>– </a:t>
            </a:r>
            <a:r>
              <a:rPr lang="en-US" sz="1600" dirty="0" smtClean="0">
                <a:solidFill>
                  <a:srgbClr val="000000"/>
                </a:solidFill>
                <a:latin typeface="Helvetica Neue"/>
                <a:cs typeface="Arial" charset="0"/>
              </a:rPr>
              <a:t>The Department receives </a:t>
            </a:r>
            <a:r>
              <a:rPr lang="en-US" sz="1600" dirty="0">
                <a:solidFill>
                  <a:srgbClr val="000000"/>
                </a:solidFill>
                <a:latin typeface="Helvetica Neue"/>
                <a:cs typeface="Arial" charset="0"/>
              </a:rPr>
              <a:t> </a:t>
            </a:r>
            <a:r>
              <a:rPr lang="en-US" sz="1600" dirty="0" smtClean="0">
                <a:solidFill>
                  <a:srgbClr val="000000"/>
                </a:solidFill>
                <a:latin typeface="Helvetica Neue"/>
                <a:cs typeface="Arial" charset="0"/>
              </a:rPr>
              <a:t>invoices </a:t>
            </a:r>
            <a:r>
              <a:rPr lang="en-US" sz="1600" dirty="0">
                <a:solidFill>
                  <a:srgbClr val="000000"/>
                </a:solidFill>
                <a:latin typeface="Helvetica Neue"/>
                <a:cs typeface="Arial" charset="0"/>
              </a:rPr>
              <a:t>from the Department of </a:t>
            </a:r>
            <a:r>
              <a:rPr lang="en-US" sz="1600" dirty="0" smtClean="0">
                <a:solidFill>
                  <a:srgbClr val="000000"/>
                </a:solidFill>
                <a:latin typeface="Helvetica Neue"/>
                <a:cs typeface="Arial" charset="0"/>
              </a:rPr>
              <a:t>Justice and Constitutional Development for all legal fees settled on its behalf in terms of the Agency Arrangement.  </a:t>
            </a:r>
            <a:endParaRPr lang="en-ZA" sz="1600" dirty="0">
              <a:latin typeface="Helvetica Neue"/>
            </a:endParaRPr>
          </a:p>
        </p:txBody>
      </p:sp>
      <p:sp>
        <p:nvSpPr>
          <p:cNvPr id="2" name="Footer Placeholder 1"/>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xmlns="" val="16810362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18240" y="281753"/>
            <a:ext cx="7810082" cy="461665"/>
          </a:xfrm>
          <a:prstGeom prst="rect">
            <a:avLst/>
          </a:prstGeom>
        </p:spPr>
        <p:txBody>
          <a:bodyPr wrap="square">
            <a:spAutoFit/>
          </a:bodyPr>
          <a:lstStyle/>
          <a:p>
            <a:pPr algn="ctr">
              <a:spcBef>
                <a:spcPct val="50000"/>
              </a:spcBef>
              <a:spcAft>
                <a:spcPts val="1800"/>
              </a:spcAft>
            </a:pPr>
            <a:r>
              <a:rPr lang="en-US" altLang="en-US" sz="2400" b="1" dirty="0" smtClean="0">
                <a:solidFill>
                  <a:prstClr val="white"/>
                </a:solidFill>
                <a:latin typeface="Arial" charset="0"/>
                <a:cs typeface="Arial" charset="0"/>
              </a:rPr>
              <a:t>INTERVENTIONS</a:t>
            </a:r>
            <a:endParaRPr lang="en-US" altLang="en-US" sz="2400" b="1" dirty="0">
              <a:solidFill>
                <a:prstClr val="white"/>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2014DCD9-1F6B-0E4A-9846-41EAF1CD698E}" type="slidenum">
              <a:rPr lang="en-US" smtClean="0">
                <a:solidFill>
                  <a:prstClr val="black">
                    <a:tint val="75000"/>
                  </a:prstClr>
                </a:solidFill>
              </a:rPr>
              <a:pPr/>
              <a:t>38</a:t>
            </a:fld>
            <a:endParaRPr lang="en-US">
              <a:solidFill>
                <a:prstClr val="black">
                  <a:tint val="75000"/>
                </a:prstClr>
              </a:solidFill>
            </a:endParaRPr>
          </a:p>
        </p:txBody>
      </p:sp>
      <p:sp>
        <p:nvSpPr>
          <p:cNvPr id="8" name="Content Placeholder 2"/>
          <p:cNvSpPr>
            <a:spLocks noGrp="1"/>
          </p:cNvSpPr>
          <p:nvPr>
            <p:ph idx="1"/>
          </p:nvPr>
        </p:nvSpPr>
        <p:spPr>
          <a:xfrm>
            <a:off x="249381" y="1159101"/>
            <a:ext cx="8603673" cy="5197249"/>
          </a:xfrm>
        </p:spPr>
        <p:txBody>
          <a:bodyPr>
            <a:normAutofit lnSpcReduction="10000"/>
          </a:bodyPr>
          <a:lstStyle/>
          <a:p>
            <a:pPr marL="0" lvl="0" indent="0" defTabSz="914400" fontAlgn="base">
              <a:spcBef>
                <a:spcPct val="0"/>
              </a:spcBef>
              <a:spcAft>
                <a:spcPct val="0"/>
              </a:spcAft>
              <a:buNone/>
              <a:defRPr/>
            </a:pPr>
            <a:r>
              <a:rPr lang="en-GB" sz="1600" b="1" dirty="0" smtClean="0">
                <a:solidFill>
                  <a:srgbClr val="000000"/>
                </a:solidFill>
                <a:latin typeface="Arial"/>
                <a:cs typeface="Arial"/>
              </a:rPr>
              <a:t>Measures taken</a:t>
            </a:r>
          </a:p>
          <a:p>
            <a:pPr lvl="0" defTabSz="914400" fontAlgn="base">
              <a:spcBef>
                <a:spcPct val="0"/>
              </a:spcBef>
              <a:spcAft>
                <a:spcPct val="0"/>
              </a:spcAft>
              <a:buFont typeface="Wingdings" pitchFamily="2" charset="2"/>
              <a:buChar char="Ø"/>
              <a:defRPr/>
            </a:pPr>
            <a:endParaRPr lang="en-GB" sz="1600" dirty="0" smtClean="0">
              <a:solidFill>
                <a:srgbClr val="000000"/>
              </a:solidFill>
              <a:latin typeface="Arial"/>
              <a:cs typeface="Arial"/>
            </a:endParaRPr>
          </a:p>
          <a:p>
            <a:pPr lvl="0" defTabSz="914400" fontAlgn="base">
              <a:spcBef>
                <a:spcPct val="0"/>
              </a:spcBef>
              <a:spcAft>
                <a:spcPct val="0"/>
              </a:spcAft>
              <a:buFont typeface="Wingdings" pitchFamily="2" charset="2"/>
              <a:buChar char="Ø"/>
              <a:defRPr/>
            </a:pPr>
            <a:r>
              <a:rPr lang="en-GB" sz="1600" dirty="0" smtClean="0">
                <a:solidFill>
                  <a:srgbClr val="000000"/>
                </a:solidFill>
                <a:latin typeface="Arial"/>
                <a:cs typeface="Arial"/>
              </a:rPr>
              <a:t>The </a:t>
            </a:r>
            <a:r>
              <a:rPr lang="en-GB" sz="1600" dirty="0">
                <a:solidFill>
                  <a:srgbClr val="000000"/>
                </a:solidFill>
                <a:latin typeface="Arial"/>
                <a:cs typeface="Arial"/>
              </a:rPr>
              <a:t>challenge with taxation is that though State Attorneys are found wanting in taxation matters, they nonetheless proceed with taxation without first forwarding untaxed bills to the Department to decide whether to oppose such bills.</a:t>
            </a:r>
            <a:endParaRPr lang="en-US" sz="1600" dirty="0">
              <a:solidFill>
                <a:srgbClr val="000000"/>
              </a:solidFill>
              <a:latin typeface="Arial"/>
              <a:cs typeface="Arial"/>
            </a:endParaRPr>
          </a:p>
          <a:p>
            <a:pPr lvl="0" defTabSz="914400" fontAlgn="base">
              <a:spcBef>
                <a:spcPct val="0"/>
              </a:spcBef>
              <a:spcAft>
                <a:spcPct val="0"/>
              </a:spcAft>
              <a:buFont typeface="Wingdings" pitchFamily="2" charset="2"/>
              <a:buChar char="Ø"/>
              <a:defRPr/>
            </a:pPr>
            <a:endParaRPr lang="en-US" sz="1600" dirty="0">
              <a:solidFill>
                <a:srgbClr val="000000"/>
              </a:solidFill>
              <a:latin typeface="Arial"/>
              <a:cs typeface="Arial"/>
            </a:endParaRPr>
          </a:p>
          <a:p>
            <a:pPr lvl="0" defTabSz="914400" fontAlgn="base">
              <a:spcBef>
                <a:spcPct val="0"/>
              </a:spcBef>
              <a:spcAft>
                <a:spcPct val="0"/>
              </a:spcAft>
              <a:buFont typeface="Wingdings" pitchFamily="2" charset="2"/>
              <a:buChar char="Ø"/>
              <a:defRPr/>
            </a:pPr>
            <a:r>
              <a:rPr lang="en-GB" sz="1600" dirty="0">
                <a:solidFill>
                  <a:srgbClr val="000000"/>
                </a:solidFill>
                <a:latin typeface="Arial"/>
                <a:cs typeface="Arial"/>
              </a:rPr>
              <a:t>The situation was </a:t>
            </a:r>
            <a:r>
              <a:rPr lang="en-GB" sz="1600" dirty="0" smtClean="0">
                <a:solidFill>
                  <a:srgbClr val="000000"/>
                </a:solidFill>
                <a:latin typeface="Arial"/>
                <a:cs typeface="Arial"/>
              </a:rPr>
              <a:t>prevalent </a:t>
            </a:r>
            <a:r>
              <a:rPr lang="en-GB" sz="1600" dirty="0">
                <a:solidFill>
                  <a:srgbClr val="000000"/>
                </a:solidFill>
                <a:latin typeface="Arial"/>
                <a:cs typeface="Arial"/>
              </a:rPr>
              <a:t>in the Eastern Cape that the Department was left with no choice but to engage the services of private legal costs consultant to </a:t>
            </a:r>
            <a:r>
              <a:rPr lang="en-GB" sz="1600" dirty="0" smtClean="0">
                <a:solidFill>
                  <a:srgbClr val="000000"/>
                </a:solidFill>
                <a:latin typeface="Arial"/>
                <a:cs typeface="Arial"/>
              </a:rPr>
              <a:t>stem </a:t>
            </a:r>
            <a:r>
              <a:rPr lang="en-GB" sz="1600" dirty="0">
                <a:solidFill>
                  <a:srgbClr val="000000"/>
                </a:solidFill>
                <a:latin typeface="Arial"/>
                <a:cs typeface="Arial"/>
              </a:rPr>
              <a:t>the tide</a:t>
            </a:r>
            <a:r>
              <a:rPr lang="en-GB" sz="1600" dirty="0" smtClean="0">
                <a:solidFill>
                  <a:srgbClr val="000000"/>
                </a:solidFill>
                <a:latin typeface="Arial"/>
                <a:cs typeface="Arial"/>
              </a:rPr>
              <a:t>.</a:t>
            </a:r>
          </a:p>
          <a:p>
            <a:pPr marL="0" lvl="0" indent="0" defTabSz="914400" fontAlgn="base">
              <a:spcBef>
                <a:spcPct val="0"/>
              </a:spcBef>
              <a:spcAft>
                <a:spcPct val="0"/>
              </a:spcAft>
              <a:buNone/>
              <a:defRPr/>
            </a:pPr>
            <a:r>
              <a:rPr lang="en-GB" sz="1600" dirty="0" smtClean="0">
                <a:solidFill>
                  <a:srgbClr val="000000"/>
                </a:solidFill>
                <a:latin typeface="Arial"/>
                <a:cs typeface="Arial"/>
              </a:rPr>
              <a:t> </a:t>
            </a:r>
          </a:p>
          <a:p>
            <a:pPr lvl="0" defTabSz="914400" fontAlgn="base">
              <a:spcBef>
                <a:spcPct val="0"/>
              </a:spcBef>
              <a:spcAft>
                <a:spcPct val="0"/>
              </a:spcAft>
              <a:buFont typeface="Wingdings" pitchFamily="2" charset="2"/>
              <a:buChar char="Ø"/>
              <a:defRPr/>
            </a:pPr>
            <a:r>
              <a:rPr lang="en-GB" sz="1600" dirty="0" smtClean="0">
                <a:solidFill>
                  <a:srgbClr val="000000"/>
                </a:solidFill>
                <a:latin typeface="Arial"/>
                <a:cs typeface="Arial"/>
              </a:rPr>
              <a:t>The Department is in the process of embarking on appointing experienced Legal Consultants to assist with taxation of legal bills. Their mandate  includes representing the Department at taxation proceedings to ensure that bills are taxed fairly, transparently and that  the Department pays what is  liable for.</a:t>
            </a:r>
          </a:p>
          <a:p>
            <a:pPr marL="0" lvl="0" indent="0" defTabSz="914400" fontAlgn="base">
              <a:spcBef>
                <a:spcPct val="0"/>
              </a:spcBef>
              <a:spcAft>
                <a:spcPct val="0"/>
              </a:spcAft>
              <a:buNone/>
              <a:defRPr/>
            </a:pPr>
            <a:endParaRPr lang="en-GB" sz="1600" dirty="0" smtClean="0">
              <a:solidFill>
                <a:srgbClr val="000000"/>
              </a:solidFill>
              <a:latin typeface="Arial"/>
              <a:cs typeface="Arial"/>
            </a:endParaRPr>
          </a:p>
          <a:p>
            <a:pPr lvl="0" defTabSz="914400" fontAlgn="base">
              <a:spcBef>
                <a:spcPct val="0"/>
              </a:spcBef>
              <a:spcAft>
                <a:spcPct val="0"/>
              </a:spcAft>
              <a:buFont typeface="Wingdings" pitchFamily="2" charset="2"/>
              <a:buChar char="Ø"/>
              <a:defRPr/>
            </a:pPr>
            <a:r>
              <a:rPr lang="en-GB" sz="1600" dirty="0" smtClean="0">
                <a:solidFill>
                  <a:srgbClr val="000000"/>
                </a:solidFill>
                <a:latin typeface="Arial"/>
                <a:cs typeface="Arial"/>
              </a:rPr>
              <a:t>In a further effort to reduce legal costs, the Department addressed correspondence to few identified attorneys who regularly litigate against the Department, particularly those who bring litigation for non-adjudication /delay in adjudicating </a:t>
            </a:r>
            <a:r>
              <a:rPr lang="en-GB" sz="1600" dirty="0">
                <a:solidFill>
                  <a:srgbClr val="000000"/>
                </a:solidFill>
                <a:latin typeface="Arial"/>
                <a:cs typeface="Arial"/>
              </a:rPr>
              <a:t>i</a:t>
            </a:r>
            <a:r>
              <a:rPr lang="en-GB" sz="1600" dirty="0" smtClean="0">
                <a:solidFill>
                  <a:srgbClr val="000000"/>
                </a:solidFill>
                <a:latin typeface="Arial"/>
                <a:cs typeface="Arial"/>
              </a:rPr>
              <a:t>mmigration permits/visas to provide lists of clients outstanding applications, to  avoid unnecessary litigation.</a:t>
            </a:r>
          </a:p>
          <a:p>
            <a:pPr marL="0" lvl="0" indent="0" defTabSz="914400" fontAlgn="base">
              <a:spcBef>
                <a:spcPct val="0"/>
              </a:spcBef>
              <a:spcAft>
                <a:spcPct val="0"/>
              </a:spcAft>
              <a:buNone/>
              <a:defRPr/>
            </a:pPr>
            <a:endParaRPr lang="en-GB" sz="1600" dirty="0" smtClean="0">
              <a:solidFill>
                <a:srgbClr val="000000"/>
              </a:solidFill>
              <a:latin typeface="Arial"/>
              <a:cs typeface="Arial"/>
            </a:endParaRPr>
          </a:p>
          <a:p>
            <a:pPr lvl="0" defTabSz="914400" fontAlgn="base">
              <a:spcBef>
                <a:spcPct val="0"/>
              </a:spcBef>
              <a:spcAft>
                <a:spcPct val="0"/>
              </a:spcAft>
              <a:buFont typeface="Wingdings" pitchFamily="2" charset="2"/>
              <a:buChar char="Ø"/>
              <a:defRPr/>
            </a:pPr>
            <a:r>
              <a:rPr lang="en-GB" sz="1600" dirty="0">
                <a:solidFill>
                  <a:srgbClr val="000000"/>
                </a:solidFill>
                <a:latin typeface="Arial"/>
                <a:cs typeface="Arial"/>
              </a:rPr>
              <a:t>A</a:t>
            </a:r>
            <a:r>
              <a:rPr lang="en-GB" sz="1600" dirty="0" smtClean="0">
                <a:solidFill>
                  <a:srgbClr val="000000"/>
                </a:solidFill>
                <a:latin typeface="Arial"/>
                <a:cs typeface="Arial"/>
              </a:rPr>
              <a:t> visible reduction of similar litigation is noted following this intervention. This will hopefully result in reduced litigation costs against the Department. </a:t>
            </a:r>
            <a:endParaRPr lang="en-ZA" dirty="0">
              <a:solidFill>
                <a:srgbClr val="FF0000"/>
              </a:solidFill>
            </a:endParaRPr>
          </a:p>
        </p:txBody>
      </p:sp>
      <p:sp>
        <p:nvSpPr>
          <p:cNvPr id="2" name="Footer Placeholder 1"/>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xmlns="" val="23811992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9739"/>
            <a:ext cx="8229600" cy="350202"/>
          </a:xfrm>
        </p:spPr>
        <p:txBody>
          <a:bodyPr>
            <a:noAutofit/>
          </a:bodyPr>
          <a:lstStyle/>
          <a:p>
            <a:pPr marL="342900" lvl="0" indent="-342900" defTabSz="914400" fontAlgn="base">
              <a:spcAft>
                <a:spcPts val="1600"/>
              </a:spcAft>
              <a:defRPr/>
            </a:pPr>
            <a:r>
              <a:rPr lang="en-US" sz="2400" b="1" dirty="0">
                <a:solidFill>
                  <a:schemeClr val="bg1"/>
                </a:solidFill>
                <a:latin typeface="Arial" pitchFamily="34" charset="0"/>
                <a:ea typeface="+mn-ea"/>
                <a:cs typeface="Arial" pitchFamily="34" charset="0"/>
              </a:rPr>
              <a:t>M</a:t>
            </a:r>
            <a:r>
              <a:rPr lang="en-US" sz="2400" b="1" dirty="0" smtClean="0">
                <a:solidFill>
                  <a:schemeClr val="bg1"/>
                </a:solidFill>
                <a:latin typeface="Arial" pitchFamily="34" charset="0"/>
                <a:ea typeface="+mn-ea"/>
                <a:cs typeface="Arial" pitchFamily="34" charset="0"/>
              </a:rPr>
              <a:t>EASURES </a:t>
            </a:r>
            <a:r>
              <a:rPr lang="en-US" sz="2400" b="1" dirty="0">
                <a:solidFill>
                  <a:schemeClr val="bg1"/>
                </a:solidFill>
                <a:latin typeface="Arial" pitchFamily="34" charset="0"/>
                <a:ea typeface="+mn-ea"/>
                <a:cs typeface="Arial" pitchFamily="34" charset="0"/>
              </a:rPr>
              <a:t>TAKEN TO ALLEVIATE SOME OF THE </a:t>
            </a:r>
            <a:r>
              <a:rPr lang="en-US" sz="2400" b="1" dirty="0" smtClean="0">
                <a:solidFill>
                  <a:schemeClr val="bg1"/>
                </a:solidFill>
                <a:latin typeface="Arial" pitchFamily="34" charset="0"/>
                <a:ea typeface="+mn-ea"/>
                <a:cs typeface="Arial" pitchFamily="34" charset="0"/>
              </a:rPr>
              <a:t>CHALLENGES</a:t>
            </a:r>
            <a:r>
              <a:rPr lang="en-US" sz="1700" b="1" dirty="0" smtClean="0">
                <a:solidFill>
                  <a:schemeClr val="bg1"/>
                </a:solidFill>
                <a:latin typeface="Helvetica Neue"/>
                <a:ea typeface="+mn-ea"/>
                <a:cs typeface="Arial" charset="0"/>
              </a:rPr>
              <a:t> </a:t>
            </a:r>
            <a:r>
              <a:rPr lang="en-US" sz="1700" b="1" dirty="0">
                <a:solidFill>
                  <a:schemeClr val="bg1"/>
                </a:solidFill>
                <a:latin typeface="Helvetica Neue"/>
                <a:ea typeface="+mn-ea"/>
                <a:cs typeface="Arial" charset="0"/>
              </a:rPr>
              <a:t/>
            </a:r>
            <a:br>
              <a:rPr lang="en-US" sz="1700" b="1" dirty="0">
                <a:solidFill>
                  <a:schemeClr val="bg1"/>
                </a:solidFill>
                <a:latin typeface="Helvetica Neue"/>
                <a:ea typeface="+mn-ea"/>
                <a:cs typeface="Arial" charset="0"/>
              </a:rPr>
            </a:br>
            <a:endParaRPr lang="en-ZA" sz="3600" dirty="0">
              <a:solidFill>
                <a:schemeClr val="bg1"/>
              </a:solidFill>
            </a:endParaRPr>
          </a:p>
        </p:txBody>
      </p:sp>
      <p:sp>
        <p:nvSpPr>
          <p:cNvPr id="3" name="Content Placeholder 2"/>
          <p:cNvSpPr>
            <a:spLocks noGrp="1"/>
          </p:cNvSpPr>
          <p:nvPr>
            <p:ph idx="1"/>
          </p:nvPr>
        </p:nvSpPr>
        <p:spPr/>
        <p:txBody>
          <a:bodyPr>
            <a:normAutofit/>
          </a:bodyPr>
          <a:lstStyle/>
          <a:p>
            <a:r>
              <a:rPr lang="en-ZA" sz="1600" dirty="0" smtClean="0">
                <a:latin typeface="Helvetica Neue"/>
              </a:rPr>
              <a:t>Applications compelling the Department to adjudicate and make decision on outstanding immigration visas/permits, unabridged birth certificates, certifications in terms of section 27 (C) of the Refugee Act by the Standing Committee for Refugee Affairs (“SCRA”), hearing of appeals by the Refugee Appeal Board (“RAB”), review by failed asylum seekers, release of illegal foreigners based at Lindela Repatriation Centre for the purpose of deportation as well as notable instances of fraudulent litigation.     </a:t>
            </a:r>
          </a:p>
          <a:p>
            <a:endParaRPr lang="en-ZA" sz="1600" dirty="0">
              <a:latin typeface="Helvetica Neue"/>
            </a:endParaRPr>
          </a:p>
          <a:p>
            <a:r>
              <a:rPr lang="en-ZA" sz="1600" dirty="0" smtClean="0">
                <a:latin typeface="Helvetica Neue"/>
              </a:rPr>
              <a:t>In order to alleviate these trends, the Department has invoked various measures to curb the proliferation of these kind of litigation trends. These includes meetings and consultations with various offices of the State Attorneys were trends were identified to be prevalent. In some instances, efforts were made to engage the judiciary on fraudulent litigation.    </a:t>
            </a:r>
          </a:p>
          <a:p>
            <a:endParaRPr lang="en-ZA" sz="1600" dirty="0">
              <a:latin typeface="Helvetica Neue"/>
            </a:endParaRPr>
          </a:p>
          <a:p>
            <a:r>
              <a:rPr lang="en-ZA" sz="1600" dirty="0" smtClean="0">
                <a:latin typeface="Helvetica Neue"/>
              </a:rPr>
              <a:t>Attorneys in private practice representing foreign nationals in outstanding immigration permits/visas were engaged to first advise the Department clients outstanding application before resorting to litigation. </a:t>
            </a:r>
            <a:endParaRPr lang="en-ZA" sz="1600" dirty="0">
              <a:latin typeface="Helvetica Neue"/>
            </a:endParaRPr>
          </a:p>
        </p:txBody>
      </p:sp>
      <p:sp>
        <p:nvSpPr>
          <p:cNvPr id="4" name="Slide Number Placeholder 3"/>
          <p:cNvSpPr>
            <a:spLocks noGrp="1"/>
          </p:cNvSpPr>
          <p:nvPr>
            <p:ph type="sldNum" sz="quarter" idx="12"/>
          </p:nvPr>
        </p:nvSpPr>
        <p:spPr/>
        <p:txBody>
          <a:bodyPr/>
          <a:lstStyle/>
          <a:p>
            <a:r>
              <a:rPr lang="en-US" dirty="0" smtClean="0">
                <a:solidFill>
                  <a:prstClr val="black">
                    <a:tint val="75000"/>
                  </a:prstClr>
                </a:solidFill>
              </a:rPr>
              <a:t>39</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xmlns="" val="4110346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643048" y="332846"/>
            <a:ext cx="2444435" cy="461665"/>
          </a:xfrm>
          <a:prstGeom prst="rect">
            <a:avLst/>
          </a:prstGeom>
        </p:spPr>
        <p:txBody>
          <a:bodyPr wrap="square">
            <a:spAutoFit/>
          </a:bodyPr>
          <a:lstStyle/>
          <a:p>
            <a:pPr algn="ctr">
              <a:spcBef>
                <a:spcPct val="50000"/>
              </a:spcBef>
              <a:spcAft>
                <a:spcPts val="1800"/>
              </a:spcAft>
            </a:pPr>
            <a:r>
              <a:rPr lang="en-GB" sz="2400" b="1" dirty="0">
                <a:solidFill>
                  <a:schemeClr val="bg1"/>
                </a:solidFill>
                <a:latin typeface="Arial" charset="0"/>
                <a:cs typeface="Arial" charset="0"/>
              </a:rPr>
              <a:t>PURPOSE</a:t>
            </a:r>
            <a:endParaRPr lang="en-US" altLang="en-US" sz="2400" b="1" dirty="0">
              <a:solidFill>
                <a:schemeClr val="bg1"/>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r>
              <a:rPr lang="en-US" dirty="0"/>
              <a:t>4</a:t>
            </a:r>
            <a:endParaRPr lang="en-US" dirty="0" smtClean="0"/>
          </a:p>
          <a:p>
            <a:endParaRPr lang="en-US" dirty="0"/>
          </a:p>
        </p:txBody>
      </p:sp>
      <p:sp>
        <p:nvSpPr>
          <p:cNvPr id="8" name="Content Placeholder 2"/>
          <p:cNvSpPr>
            <a:spLocks noGrp="1"/>
          </p:cNvSpPr>
          <p:nvPr>
            <p:ph idx="1"/>
          </p:nvPr>
        </p:nvSpPr>
        <p:spPr>
          <a:xfrm>
            <a:off x="348343" y="975360"/>
            <a:ext cx="8338457" cy="4114800"/>
          </a:xfrm>
        </p:spPr>
        <p:txBody>
          <a:bodyPr>
            <a:normAutofit/>
          </a:bodyPr>
          <a:lstStyle/>
          <a:p>
            <a:pPr marL="0" lvl="0" indent="0" defTabSz="914400" fontAlgn="base">
              <a:spcBef>
                <a:spcPct val="0"/>
              </a:spcBef>
              <a:spcAft>
                <a:spcPct val="0"/>
              </a:spcAft>
              <a:buNone/>
            </a:pPr>
            <a:endParaRPr lang="en-US" sz="2600" dirty="0">
              <a:solidFill>
                <a:srgbClr val="000000"/>
              </a:solidFill>
              <a:latin typeface="Helvetica Neue"/>
              <a:cs typeface="Arial" charset="0"/>
            </a:endParaRPr>
          </a:p>
          <a:p>
            <a:pPr lvl="0" defTabSz="914400" fontAlgn="base">
              <a:spcBef>
                <a:spcPct val="0"/>
              </a:spcBef>
              <a:spcAft>
                <a:spcPct val="0"/>
              </a:spcAft>
              <a:buFont typeface="Arial" pitchFamily="34" charset="0"/>
              <a:buChar char="•"/>
            </a:pPr>
            <a:r>
              <a:rPr lang="en-US" sz="1600" dirty="0" smtClean="0">
                <a:solidFill>
                  <a:srgbClr val="000000"/>
                </a:solidFill>
                <a:latin typeface="Helvetica Neue"/>
                <a:cs typeface="Arial" charset="0"/>
              </a:rPr>
              <a:t>TO BRIEF THE COMMITTEE ON THE MANAGEMENT OF LITIGATION PROCESSES IN THE DEPARTMENT. </a:t>
            </a:r>
          </a:p>
          <a:p>
            <a:pPr marL="0" lvl="0" indent="0" defTabSz="914400" fontAlgn="base">
              <a:spcBef>
                <a:spcPct val="0"/>
              </a:spcBef>
              <a:spcAft>
                <a:spcPct val="0"/>
              </a:spcAft>
              <a:buNone/>
            </a:pPr>
            <a:endParaRPr lang="en-US" sz="2800" dirty="0" smtClean="0">
              <a:solidFill>
                <a:srgbClr val="000000"/>
              </a:solidFill>
              <a:latin typeface="Helvetica Neue"/>
              <a:cs typeface="Arial" charset="0"/>
            </a:endParaRPr>
          </a:p>
          <a:p>
            <a:pPr marL="261938" lvl="0" indent="-261938" defTabSz="914400" fontAlgn="base">
              <a:spcBef>
                <a:spcPct val="0"/>
              </a:spcBef>
              <a:spcAft>
                <a:spcPct val="0"/>
              </a:spcAft>
              <a:buNone/>
            </a:pPr>
            <a:endParaRPr lang="en-US" sz="1600" dirty="0">
              <a:solidFill>
                <a:srgbClr val="000000"/>
              </a:solidFill>
              <a:latin typeface="Helvetica Neue"/>
              <a:cs typeface="Arial" charset="0"/>
            </a:endParaRPr>
          </a:p>
          <a:p>
            <a:pPr marL="0" lvl="0" indent="0" defTabSz="914400" fontAlgn="base">
              <a:spcBef>
                <a:spcPct val="0"/>
              </a:spcBef>
              <a:spcAft>
                <a:spcPct val="0"/>
              </a:spcAft>
              <a:buNone/>
            </a:pPr>
            <a:endParaRPr lang="en-US" sz="1800" dirty="0" smtClean="0">
              <a:solidFill>
                <a:srgbClr val="000000"/>
              </a:solidFill>
              <a:latin typeface="Arial" charset="0"/>
              <a:cs typeface="Arial" charset="0"/>
            </a:endParaRPr>
          </a:p>
          <a:p>
            <a:pPr marL="0" lvl="0" indent="0" defTabSz="914400" fontAlgn="base">
              <a:spcBef>
                <a:spcPct val="0"/>
              </a:spcBef>
              <a:spcAft>
                <a:spcPct val="0"/>
              </a:spcAft>
              <a:buNone/>
            </a:pPr>
            <a:endParaRPr lang="en-US" sz="1800" dirty="0">
              <a:solidFill>
                <a:srgbClr val="000000"/>
              </a:solidFill>
              <a:latin typeface="Arial" charset="0"/>
              <a:cs typeface="Arial" charset="0"/>
            </a:endParaRPr>
          </a:p>
          <a:p>
            <a:pPr marL="0" indent="0">
              <a:buNone/>
            </a:pPr>
            <a:endParaRPr lang="en-US" dirty="0"/>
          </a:p>
        </p:txBody>
      </p:sp>
      <p:pic>
        <p:nvPicPr>
          <p:cNvPr id="6" name="Picture 5" descr="20130715_Trade-106_0319_w.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48342" y="2057400"/>
            <a:ext cx="8388999" cy="3992362"/>
          </a:xfrm>
          <a:prstGeom prst="rect">
            <a:avLst/>
          </a:prstGeom>
        </p:spPr>
      </p:pic>
      <p:sp>
        <p:nvSpPr>
          <p:cNvPr id="2" name="Footer Placeholder 1"/>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xmlns="" val="15567409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5002"/>
          </a:xfrm>
        </p:spPr>
        <p:txBody>
          <a:bodyPr>
            <a:normAutofit/>
          </a:bodyPr>
          <a:lstStyle/>
          <a:p>
            <a:r>
              <a:rPr lang="en-ZA" sz="2400" b="1" dirty="0" smtClean="0">
                <a:solidFill>
                  <a:schemeClr val="bg1"/>
                </a:solidFill>
                <a:latin typeface="Arial" pitchFamily="34" charset="0"/>
                <a:cs typeface="Arial" pitchFamily="34" charset="0"/>
              </a:rPr>
              <a:t>WAY FORWARD</a:t>
            </a:r>
            <a:endParaRPr lang="en-ZA" sz="2400" b="1" dirty="0">
              <a:solidFill>
                <a:schemeClr val="bg1"/>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ZA" sz="1600" dirty="0" smtClean="0">
                <a:latin typeface="Helvetica Neue"/>
              </a:rPr>
              <a:t>Engage State Attorney’s Office – Payment of Fees</a:t>
            </a:r>
          </a:p>
          <a:p>
            <a:endParaRPr lang="en-ZA" sz="1600" dirty="0">
              <a:latin typeface="Helvetica Neue"/>
            </a:endParaRPr>
          </a:p>
          <a:p>
            <a:r>
              <a:rPr lang="en-ZA" sz="1600" dirty="0" smtClean="0">
                <a:latin typeface="Helvetica Neue"/>
              </a:rPr>
              <a:t>Appoint Legal Officials Per Branch – Civic and Immigration Services </a:t>
            </a:r>
          </a:p>
          <a:p>
            <a:endParaRPr lang="en-ZA" sz="1600" dirty="0">
              <a:latin typeface="Helvetica Neue"/>
            </a:endParaRPr>
          </a:p>
          <a:p>
            <a:r>
              <a:rPr lang="en-ZA" sz="1600" dirty="0" smtClean="0">
                <a:latin typeface="Helvetica Neue"/>
              </a:rPr>
              <a:t>Budget Split </a:t>
            </a:r>
            <a:r>
              <a:rPr lang="en-ZA" sz="1600" dirty="0">
                <a:latin typeface="Helvetica Neue"/>
              </a:rPr>
              <a:t>P</a:t>
            </a:r>
            <a:r>
              <a:rPr lang="en-ZA" sz="1600" dirty="0" smtClean="0">
                <a:latin typeface="Helvetica Neue"/>
              </a:rPr>
              <a:t>er Branch For Legal Costs </a:t>
            </a:r>
            <a:endParaRPr lang="en-ZA" sz="1600" dirty="0">
              <a:latin typeface="Helvetica Neue"/>
            </a:endParaRPr>
          </a:p>
        </p:txBody>
      </p:sp>
      <p:sp>
        <p:nvSpPr>
          <p:cNvPr id="4" name="Slide Number Placeholder 3"/>
          <p:cNvSpPr>
            <a:spLocks noGrp="1"/>
          </p:cNvSpPr>
          <p:nvPr>
            <p:ph type="sldNum" sz="quarter" idx="12"/>
          </p:nvPr>
        </p:nvSpPr>
        <p:spPr/>
        <p:txBody>
          <a:bodyPr/>
          <a:lstStyle/>
          <a:p>
            <a:fld id="{2014DCD9-1F6B-0E4A-9846-41EAF1CD698E}" type="slidenum">
              <a:rPr lang="en-US" smtClean="0"/>
              <a:pPr/>
              <a:t>40</a:t>
            </a:fld>
            <a:endParaRPr lang="en-US"/>
          </a:p>
        </p:txBody>
      </p:sp>
      <p:pic>
        <p:nvPicPr>
          <p:cNvPr id="5" name="Content Placeholder 4" descr="Constitutional_Court_of_South_Africa-combo.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57200" y="3459480"/>
            <a:ext cx="8229600" cy="2091554"/>
          </a:xfrm>
          <a:prstGeom prst="rect">
            <a:avLst/>
          </a:prstGeom>
        </p:spPr>
      </p:pic>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xmlns="" val="38368247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r>
              <a:rPr lang="en-US" dirty="0" smtClean="0"/>
              <a:t>41</a:t>
            </a:r>
            <a:endParaRPr lang="en-US" dirty="0"/>
          </a:p>
        </p:txBody>
      </p:sp>
      <p:sp>
        <p:nvSpPr>
          <p:cNvPr id="9" name="Content Placeholder 2"/>
          <p:cNvSpPr>
            <a:spLocks noGrp="1"/>
          </p:cNvSpPr>
          <p:nvPr>
            <p:ph idx="1"/>
          </p:nvPr>
        </p:nvSpPr>
        <p:spPr>
          <a:xfrm>
            <a:off x="457200" y="1600200"/>
            <a:ext cx="8229600" cy="4525963"/>
          </a:xfrm>
        </p:spPr>
        <p:txBody>
          <a:bodyPr/>
          <a:lstStyle/>
          <a:p>
            <a:pPr marL="0" indent="0">
              <a:buNone/>
            </a:pPr>
            <a:endParaRPr lang="en-US" sz="2800" b="1" kern="0" dirty="0" smtClean="0">
              <a:solidFill>
                <a:srgbClr val="000000"/>
              </a:solidFill>
              <a:latin typeface="Arial"/>
              <a:ea typeface="+mj-ea"/>
              <a:cs typeface="Arial"/>
            </a:endParaRPr>
          </a:p>
          <a:p>
            <a:pPr marL="0" indent="0">
              <a:buNone/>
            </a:pPr>
            <a:endParaRPr lang="en-US" sz="2800" b="1" kern="0" dirty="0">
              <a:solidFill>
                <a:srgbClr val="000000"/>
              </a:solidFill>
              <a:latin typeface="Arial"/>
              <a:ea typeface="+mj-ea"/>
              <a:cs typeface="Arial"/>
            </a:endParaRPr>
          </a:p>
          <a:p>
            <a:pPr marL="0" indent="0" algn="ctr">
              <a:buNone/>
            </a:pPr>
            <a:r>
              <a:rPr lang="en-US" sz="2800" b="1" kern="0" dirty="0" smtClean="0">
                <a:solidFill>
                  <a:srgbClr val="000000"/>
                </a:solidFill>
                <a:latin typeface="Arial"/>
                <a:ea typeface="+mj-ea"/>
                <a:cs typeface="Arial"/>
              </a:rPr>
              <a:t>THANK YOU</a:t>
            </a:r>
            <a:endParaRPr lang="en-ZA" dirty="0"/>
          </a:p>
        </p:txBody>
      </p:sp>
      <p:sp>
        <p:nvSpPr>
          <p:cNvPr id="2" name="Footer Placeholder 1"/>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xmlns="" val="3424111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6922"/>
          </a:xfrm>
        </p:spPr>
        <p:txBody>
          <a:bodyPr/>
          <a:lstStyle/>
          <a:p>
            <a:r>
              <a:rPr lang="en-US" altLang="en-US" sz="2400" b="1" dirty="0">
                <a:solidFill>
                  <a:prstClr val="white"/>
                </a:solidFill>
                <a:latin typeface="Arial" pitchFamily="34" charset="0"/>
                <a:cs typeface="Arial" pitchFamily="34" charset="0"/>
              </a:rPr>
              <a:t>MANDATE OF THE DEPARTMENT</a:t>
            </a:r>
            <a:endParaRPr lang="en-ZA" dirty="0"/>
          </a:p>
        </p:txBody>
      </p:sp>
      <p:sp>
        <p:nvSpPr>
          <p:cNvPr id="3" name="Content Placeholder 2"/>
          <p:cNvSpPr>
            <a:spLocks noGrp="1"/>
          </p:cNvSpPr>
          <p:nvPr>
            <p:ph idx="1"/>
          </p:nvPr>
        </p:nvSpPr>
        <p:spPr>
          <a:xfrm>
            <a:off x="457200" y="1051560"/>
            <a:ext cx="8229600" cy="5074603"/>
          </a:xfrm>
        </p:spPr>
        <p:txBody>
          <a:bodyPr>
            <a:normAutofit/>
          </a:bodyPr>
          <a:lstStyle/>
          <a:p>
            <a:pPr marL="0" lvl="0" indent="0">
              <a:buNone/>
            </a:pPr>
            <a:r>
              <a:rPr lang="en-ZA" sz="2000" b="1" dirty="0" smtClean="0">
                <a:solidFill>
                  <a:srgbClr val="323333"/>
                </a:solidFill>
                <a:latin typeface="Helvetica Neue"/>
              </a:rPr>
              <a:t>The </a:t>
            </a:r>
            <a:r>
              <a:rPr lang="en-ZA" sz="2000" b="1" dirty="0">
                <a:solidFill>
                  <a:srgbClr val="323333"/>
                </a:solidFill>
                <a:latin typeface="Helvetica Neue"/>
              </a:rPr>
              <a:t>mandate of the Department is two-fold</a:t>
            </a:r>
            <a:r>
              <a:rPr lang="en-ZA" sz="2000" b="1" dirty="0" smtClean="0">
                <a:solidFill>
                  <a:srgbClr val="323333"/>
                </a:solidFill>
                <a:latin typeface="Helvetica Neue"/>
              </a:rPr>
              <a:t>:</a:t>
            </a:r>
          </a:p>
          <a:p>
            <a:pPr marL="0" lvl="0" indent="0">
              <a:buNone/>
            </a:pPr>
            <a:endParaRPr lang="en-ZA" sz="2000" dirty="0">
              <a:solidFill>
                <a:srgbClr val="323333"/>
              </a:solidFill>
              <a:latin typeface="Helvetica Neue"/>
            </a:endParaRPr>
          </a:p>
          <a:p>
            <a:pPr lvl="0"/>
            <a:r>
              <a:rPr lang="en-ZA" sz="1600" dirty="0">
                <a:solidFill>
                  <a:srgbClr val="323333"/>
                </a:solidFill>
                <a:latin typeface="Helvetica Neue"/>
              </a:rPr>
              <a:t>Firstly, the DHA is custodian, protector and verifier of the identity and status of citizens and other persons resident in South Africa. This makes it possible for people to realize their rights and access benefits and opportunities in both the public and private domains. By expanding these services to marginalized communities, the department plays is a key enabler in deepening democracy and social justice</a:t>
            </a:r>
            <a:r>
              <a:rPr lang="en-ZA" sz="1600" dirty="0" smtClean="0">
                <a:solidFill>
                  <a:srgbClr val="323333"/>
                </a:solidFill>
                <a:latin typeface="Helvetica Neue"/>
              </a:rPr>
              <a:t>.</a:t>
            </a:r>
          </a:p>
          <a:p>
            <a:pPr marL="0" lvl="0" indent="0">
              <a:buNone/>
            </a:pPr>
            <a:endParaRPr lang="en-ZA" sz="1600" dirty="0">
              <a:solidFill>
                <a:srgbClr val="323333"/>
              </a:solidFill>
              <a:latin typeface="Helvetica Neue"/>
            </a:endParaRPr>
          </a:p>
          <a:p>
            <a:pPr lvl="0"/>
            <a:r>
              <a:rPr lang="en-ZA" sz="1600" dirty="0">
                <a:solidFill>
                  <a:srgbClr val="323333"/>
                </a:solidFill>
                <a:latin typeface="Helvetica Neue"/>
              </a:rPr>
              <a:t>Secondly, the DHA controls, regulates and facilitates immigration and the movement of persons through ports of entry. It also provides civics and immigration services at foreign missions; and determines the status of asylum seekers and refugees in accordance with international obligations. The department thus makes a significant contribution to ensuring national security, enabling economic development and promoting good international relations.</a:t>
            </a:r>
          </a:p>
          <a:p>
            <a:endParaRPr lang="en-ZA" dirty="0"/>
          </a:p>
        </p:txBody>
      </p:sp>
      <p:sp>
        <p:nvSpPr>
          <p:cNvPr id="4" name="Slide Number Placeholder 3"/>
          <p:cNvSpPr>
            <a:spLocks noGrp="1"/>
          </p:cNvSpPr>
          <p:nvPr>
            <p:ph type="sldNum" sz="quarter" idx="12"/>
          </p:nvPr>
        </p:nvSpPr>
        <p:spPr/>
        <p:txBody>
          <a:bodyPr/>
          <a:lstStyle/>
          <a:p>
            <a:r>
              <a:rPr lang="en-US" dirty="0">
                <a:solidFill>
                  <a:prstClr val="black">
                    <a:tint val="75000"/>
                  </a:prstClr>
                </a:solidFill>
              </a:rPr>
              <a:t>5</a:t>
            </a:r>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xmlns="" val="2915766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00727" y="0"/>
            <a:ext cx="7352146" cy="461665"/>
          </a:xfrm>
          <a:prstGeom prst="rect">
            <a:avLst/>
          </a:prstGeom>
        </p:spPr>
        <p:txBody>
          <a:bodyPr wrap="square">
            <a:spAutoFit/>
          </a:bodyPr>
          <a:lstStyle/>
          <a:p>
            <a:pPr algn="ctr">
              <a:spcBef>
                <a:spcPct val="50000"/>
              </a:spcBef>
              <a:spcAft>
                <a:spcPts val="1800"/>
              </a:spcAft>
            </a:pPr>
            <a:r>
              <a:rPr lang="en-US" altLang="en-US" sz="2400" b="1" dirty="0" smtClean="0">
                <a:solidFill>
                  <a:schemeClr val="bg1"/>
                </a:solidFill>
                <a:latin typeface="Arial" pitchFamily="34" charset="0"/>
                <a:cs typeface="Arial" pitchFamily="34" charset="0"/>
              </a:rPr>
              <a:t>SERVICES PROVIDED BY THE DEPARTMENT </a:t>
            </a:r>
            <a:endParaRPr lang="en-US" altLang="en-US" sz="2400" b="1" dirty="0">
              <a:solidFill>
                <a:schemeClr val="bg1"/>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r>
              <a:rPr lang="en-US" dirty="0"/>
              <a:t>6</a:t>
            </a:r>
          </a:p>
        </p:txBody>
      </p:sp>
      <p:sp>
        <p:nvSpPr>
          <p:cNvPr id="11" name="Content Placeholder 2"/>
          <p:cNvSpPr>
            <a:spLocks noGrp="1"/>
          </p:cNvSpPr>
          <p:nvPr>
            <p:ph idx="1"/>
          </p:nvPr>
        </p:nvSpPr>
        <p:spPr>
          <a:xfrm>
            <a:off x="457200" y="1016410"/>
            <a:ext cx="8229600" cy="5124678"/>
          </a:xfrm>
        </p:spPr>
        <p:txBody>
          <a:bodyPr>
            <a:normAutofit fontScale="92500" lnSpcReduction="10000"/>
          </a:bodyPr>
          <a:lstStyle/>
          <a:p>
            <a:pPr marL="0" lvl="0" indent="0" defTabSz="914400" fontAlgn="base">
              <a:spcBef>
                <a:spcPct val="0"/>
              </a:spcBef>
              <a:spcAft>
                <a:spcPct val="0"/>
              </a:spcAft>
              <a:buNone/>
              <a:defRPr/>
            </a:pPr>
            <a:r>
              <a:rPr lang="en-ZA" sz="1600" dirty="0" smtClean="0">
                <a:solidFill>
                  <a:srgbClr val="323333"/>
                </a:solidFill>
                <a:latin typeface="Helvetica Neue"/>
              </a:rPr>
              <a:t>The </a:t>
            </a:r>
            <a:r>
              <a:rPr lang="en-ZA" sz="1600" dirty="0">
                <a:solidFill>
                  <a:srgbClr val="323333"/>
                </a:solidFill>
                <a:latin typeface="Helvetica Neue"/>
              </a:rPr>
              <a:t>Department of Home Affairs offers a multitude of services to the citizens of South Africa, as well as foreigners who wish to visit, work or stay in South Africa. </a:t>
            </a:r>
            <a:r>
              <a:rPr lang="en-ZA" sz="1600" dirty="0" smtClean="0">
                <a:solidFill>
                  <a:srgbClr val="323333"/>
                </a:solidFill>
                <a:latin typeface="Helvetica Neue"/>
              </a:rPr>
              <a:t>In summary the following are the </a:t>
            </a:r>
            <a:r>
              <a:rPr lang="en-ZA" sz="1600" dirty="0">
                <a:solidFill>
                  <a:srgbClr val="323333"/>
                </a:solidFill>
                <a:latin typeface="Helvetica Neue"/>
              </a:rPr>
              <a:t>Department’s core </a:t>
            </a:r>
            <a:r>
              <a:rPr lang="en-ZA" sz="1600" dirty="0" smtClean="0">
                <a:solidFill>
                  <a:srgbClr val="323333"/>
                </a:solidFill>
                <a:latin typeface="Helvetica Neue"/>
              </a:rPr>
              <a:t>services:</a:t>
            </a:r>
          </a:p>
          <a:p>
            <a:pPr marL="363538" lvl="0" indent="-363538" defTabSz="914400" fontAlgn="base">
              <a:spcBef>
                <a:spcPct val="0"/>
              </a:spcBef>
              <a:spcAft>
                <a:spcPct val="0"/>
              </a:spcAft>
              <a:buFont typeface="Arial" charset="0"/>
              <a:buChar char="•"/>
              <a:defRPr/>
            </a:pPr>
            <a:endParaRPr lang="en-ZA" sz="1600" dirty="0">
              <a:solidFill>
                <a:srgbClr val="323333"/>
              </a:solidFill>
              <a:latin typeface="Helvetica Neue"/>
              <a:cs typeface="Arial" charset="0"/>
            </a:endParaRPr>
          </a:p>
          <a:p>
            <a:pPr marL="0" lvl="0" indent="0" defTabSz="914400" fontAlgn="base">
              <a:spcBef>
                <a:spcPct val="0"/>
              </a:spcBef>
              <a:spcAft>
                <a:spcPct val="0"/>
              </a:spcAft>
              <a:buNone/>
              <a:defRPr/>
            </a:pPr>
            <a:r>
              <a:rPr lang="en-ZA" sz="1600" b="1" u="sng" dirty="0" smtClean="0">
                <a:solidFill>
                  <a:srgbClr val="323333"/>
                </a:solidFill>
                <a:latin typeface="Helvetica Neue"/>
                <a:cs typeface="Arial" charset="0"/>
              </a:rPr>
              <a:t>CIVIC SERVICES</a:t>
            </a:r>
            <a:endParaRPr lang="en-US" sz="1600" b="1" u="sng" dirty="0">
              <a:solidFill>
                <a:srgbClr val="000000"/>
              </a:solidFill>
              <a:latin typeface="Arial" charset="0"/>
              <a:cs typeface="Arial" charset="0"/>
            </a:endParaRPr>
          </a:p>
          <a:p>
            <a:pPr marL="363538" lvl="0" indent="-363538" defTabSz="914400" fontAlgn="base">
              <a:spcBef>
                <a:spcPct val="0"/>
              </a:spcBef>
              <a:spcAft>
                <a:spcPct val="0"/>
              </a:spcAft>
              <a:buFont typeface="Arial" charset="0"/>
              <a:buChar char="•"/>
              <a:defRPr/>
            </a:pPr>
            <a:endParaRPr lang="en-US" sz="1600" dirty="0" smtClean="0">
              <a:solidFill>
                <a:srgbClr val="000000"/>
              </a:solidFill>
              <a:latin typeface="Arial" charset="0"/>
              <a:cs typeface="Arial" charset="0"/>
            </a:endParaRPr>
          </a:p>
          <a:p>
            <a:pPr lvl="1"/>
            <a:r>
              <a:rPr lang="en-ZA" sz="1600" dirty="0">
                <a:solidFill>
                  <a:srgbClr val="323333"/>
                </a:solidFill>
                <a:latin typeface="Helvetica Neue"/>
              </a:rPr>
              <a:t>Maintaining the National Population Register (NPR)</a:t>
            </a:r>
          </a:p>
          <a:p>
            <a:pPr lvl="1"/>
            <a:r>
              <a:rPr lang="en-ZA" sz="1600" dirty="0">
                <a:solidFill>
                  <a:srgbClr val="323333"/>
                </a:solidFill>
                <a:latin typeface="Helvetica Neue"/>
              </a:rPr>
              <a:t>Managing the birth, marriage and death records</a:t>
            </a:r>
          </a:p>
          <a:p>
            <a:pPr lvl="1"/>
            <a:r>
              <a:rPr lang="en-ZA" sz="1600" dirty="0">
                <a:solidFill>
                  <a:srgbClr val="323333"/>
                </a:solidFill>
                <a:latin typeface="Helvetica Neue"/>
              </a:rPr>
              <a:t>Determining and granting citizenship</a:t>
            </a:r>
          </a:p>
          <a:p>
            <a:pPr lvl="1"/>
            <a:r>
              <a:rPr lang="en-ZA" sz="1600" dirty="0">
                <a:solidFill>
                  <a:srgbClr val="323333"/>
                </a:solidFill>
                <a:latin typeface="Helvetica Neue"/>
              </a:rPr>
              <a:t>Issuing travel documents and passports</a:t>
            </a:r>
          </a:p>
          <a:p>
            <a:pPr lvl="1"/>
            <a:r>
              <a:rPr lang="en-ZA" sz="1600" dirty="0">
                <a:solidFill>
                  <a:srgbClr val="323333"/>
                </a:solidFill>
                <a:latin typeface="Helvetica Neue"/>
              </a:rPr>
              <a:t>Issuing identity documents (ID</a:t>
            </a:r>
            <a:r>
              <a:rPr lang="en-ZA" sz="1600" dirty="0" smtClean="0">
                <a:solidFill>
                  <a:srgbClr val="323333"/>
                </a:solidFill>
                <a:latin typeface="Helvetica Neue"/>
              </a:rPr>
              <a:t>)</a:t>
            </a:r>
          </a:p>
          <a:p>
            <a:pPr lvl="1"/>
            <a:r>
              <a:rPr lang="en-ZA" sz="1600" dirty="0" smtClean="0">
                <a:solidFill>
                  <a:srgbClr val="323333"/>
                </a:solidFill>
                <a:latin typeface="Helvetica Neue"/>
              </a:rPr>
              <a:t>Policy directives</a:t>
            </a:r>
          </a:p>
          <a:p>
            <a:endParaRPr lang="en-ZA" sz="1600" dirty="0">
              <a:solidFill>
                <a:srgbClr val="323333"/>
              </a:solidFill>
              <a:latin typeface="Helvetica Neue"/>
            </a:endParaRPr>
          </a:p>
          <a:p>
            <a:pPr marL="0" indent="0">
              <a:buNone/>
            </a:pPr>
            <a:r>
              <a:rPr lang="en-ZA" sz="1600" b="1" u="sng" dirty="0" smtClean="0">
                <a:solidFill>
                  <a:srgbClr val="323333"/>
                </a:solidFill>
                <a:latin typeface="Helvetica Neue"/>
              </a:rPr>
              <a:t>IMMIGRATION SERVICES</a:t>
            </a:r>
            <a:r>
              <a:rPr lang="en-ZA" sz="1600" dirty="0" smtClean="0">
                <a:solidFill>
                  <a:srgbClr val="323333"/>
                </a:solidFill>
                <a:latin typeface="Helvetica Neue"/>
              </a:rPr>
              <a:t> </a:t>
            </a:r>
          </a:p>
          <a:p>
            <a:pPr marL="0" indent="0">
              <a:buNone/>
            </a:pPr>
            <a:endParaRPr lang="en-ZA" sz="1600" dirty="0">
              <a:solidFill>
                <a:srgbClr val="323333"/>
              </a:solidFill>
              <a:latin typeface="Helvetica Neue"/>
            </a:endParaRPr>
          </a:p>
          <a:p>
            <a:pPr lvl="1"/>
            <a:r>
              <a:rPr lang="en-ZA" sz="1600" dirty="0">
                <a:solidFill>
                  <a:srgbClr val="323333"/>
                </a:solidFill>
                <a:latin typeface="Helvetica Neue"/>
              </a:rPr>
              <a:t>Administering </a:t>
            </a:r>
            <a:r>
              <a:rPr lang="en-ZA" sz="1600" dirty="0" smtClean="0">
                <a:solidFill>
                  <a:srgbClr val="323333"/>
                </a:solidFill>
                <a:latin typeface="Helvetica Neue"/>
              </a:rPr>
              <a:t>admissions (entry and exit) </a:t>
            </a:r>
            <a:r>
              <a:rPr lang="en-ZA" sz="1600" dirty="0">
                <a:solidFill>
                  <a:srgbClr val="323333"/>
                </a:solidFill>
                <a:latin typeface="Helvetica Neue"/>
              </a:rPr>
              <a:t>into the country</a:t>
            </a:r>
          </a:p>
          <a:p>
            <a:pPr lvl="1"/>
            <a:r>
              <a:rPr lang="en-ZA" sz="1600" dirty="0">
                <a:solidFill>
                  <a:srgbClr val="323333"/>
                </a:solidFill>
                <a:latin typeface="Helvetica Neue"/>
              </a:rPr>
              <a:t>Determining the residency status of foreigners and issuing </a:t>
            </a:r>
            <a:r>
              <a:rPr lang="en-ZA" sz="1600" dirty="0" smtClean="0">
                <a:solidFill>
                  <a:srgbClr val="323333"/>
                </a:solidFill>
                <a:latin typeface="Helvetica Neue"/>
              </a:rPr>
              <a:t>visas/permits </a:t>
            </a:r>
            <a:r>
              <a:rPr lang="en-ZA" sz="1600" dirty="0">
                <a:solidFill>
                  <a:srgbClr val="323333"/>
                </a:solidFill>
                <a:latin typeface="Helvetica Neue"/>
              </a:rPr>
              <a:t>thereof</a:t>
            </a:r>
          </a:p>
          <a:p>
            <a:pPr lvl="1"/>
            <a:r>
              <a:rPr lang="en-ZA" sz="1600" dirty="0">
                <a:solidFill>
                  <a:srgbClr val="323333"/>
                </a:solidFill>
                <a:latin typeface="Helvetica Neue"/>
              </a:rPr>
              <a:t>Custodianship of refugee affairs</a:t>
            </a:r>
          </a:p>
          <a:p>
            <a:pPr lvl="1"/>
            <a:r>
              <a:rPr lang="en-ZA" sz="1600" dirty="0">
                <a:solidFill>
                  <a:srgbClr val="323333"/>
                </a:solidFill>
                <a:latin typeface="Helvetica Neue"/>
              </a:rPr>
              <a:t>Inspectorate</a:t>
            </a:r>
          </a:p>
          <a:p>
            <a:pPr lvl="1"/>
            <a:r>
              <a:rPr lang="en-ZA" sz="1600" dirty="0">
                <a:solidFill>
                  <a:srgbClr val="323333"/>
                </a:solidFill>
                <a:latin typeface="Helvetica Neue"/>
              </a:rPr>
              <a:t>Policy directives</a:t>
            </a:r>
          </a:p>
          <a:p>
            <a:pPr marL="0" indent="0">
              <a:buNone/>
            </a:pPr>
            <a:endParaRPr lang="en-ZA" sz="1600" dirty="0">
              <a:solidFill>
                <a:srgbClr val="323333"/>
              </a:solidFill>
              <a:latin typeface="Helvetica Neue"/>
            </a:endParaRPr>
          </a:p>
          <a:p>
            <a:pPr marL="363538" lvl="0" indent="-363538" defTabSz="914400" fontAlgn="base">
              <a:spcBef>
                <a:spcPct val="0"/>
              </a:spcBef>
              <a:spcAft>
                <a:spcPct val="0"/>
              </a:spcAft>
              <a:buFont typeface="Arial" charset="0"/>
              <a:buChar char="•"/>
              <a:defRPr/>
            </a:pPr>
            <a:endParaRPr lang="en-US" sz="1600" dirty="0" smtClean="0">
              <a:solidFill>
                <a:srgbClr val="000000"/>
              </a:solidFill>
              <a:latin typeface="Arial" charset="0"/>
              <a:cs typeface="Arial" charset="0"/>
            </a:endParaRPr>
          </a:p>
          <a:p>
            <a:pPr marL="363538" lvl="0" indent="-363538" defTabSz="914400" fontAlgn="base">
              <a:spcBef>
                <a:spcPct val="0"/>
              </a:spcBef>
              <a:spcAft>
                <a:spcPct val="0"/>
              </a:spcAft>
              <a:buFont typeface="Arial" charset="0"/>
              <a:buChar char="•"/>
              <a:defRPr/>
            </a:pPr>
            <a:endParaRPr lang="en-US" sz="1600" dirty="0">
              <a:solidFill>
                <a:srgbClr val="000000"/>
              </a:solidFill>
              <a:latin typeface="Arial" charset="0"/>
              <a:cs typeface="Arial" charset="0"/>
            </a:endParaRPr>
          </a:p>
          <a:p>
            <a:pPr marL="363538" lvl="0" indent="-363538" defTabSz="914400" fontAlgn="base">
              <a:spcBef>
                <a:spcPct val="0"/>
              </a:spcBef>
              <a:spcAft>
                <a:spcPct val="0"/>
              </a:spcAft>
              <a:buFont typeface="Arial" charset="0"/>
              <a:buChar char="•"/>
              <a:defRPr/>
            </a:pPr>
            <a:endParaRPr lang="en-US" sz="1600" dirty="0">
              <a:solidFill>
                <a:srgbClr val="000000"/>
              </a:solidFill>
              <a:latin typeface="Arial" charset="0"/>
              <a:cs typeface="Arial" charset="0"/>
            </a:endParaRPr>
          </a:p>
          <a:p>
            <a:pPr marL="0" indent="0">
              <a:buNone/>
            </a:pPr>
            <a:endParaRPr lang="en-US" dirty="0"/>
          </a:p>
        </p:txBody>
      </p:sp>
      <p:sp>
        <p:nvSpPr>
          <p:cNvPr id="2" name="Footer Placeholder 1"/>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xmlns="" val="29798954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spcBef>
                <a:spcPct val="50000"/>
              </a:spcBef>
              <a:spcAft>
                <a:spcPts val="1800"/>
              </a:spcAft>
            </a:pPr>
            <a:r>
              <a:rPr lang="en-US" altLang="en-US" sz="2400" b="1" dirty="0">
                <a:solidFill>
                  <a:prstClr val="white"/>
                </a:solidFill>
                <a:latin typeface="Arial" pitchFamily="34" charset="0"/>
                <a:ea typeface="+mn-ea"/>
                <a:cs typeface="Arial" pitchFamily="34" charset="0"/>
              </a:rPr>
              <a:t>SERVICES PROVIDED </a:t>
            </a:r>
            <a:r>
              <a:rPr lang="en-US" altLang="en-US" sz="2400" b="1" dirty="0" smtClean="0">
                <a:solidFill>
                  <a:prstClr val="white"/>
                </a:solidFill>
                <a:latin typeface="Arial" pitchFamily="34" charset="0"/>
                <a:ea typeface="+mn-ea"/>
                <a:cs typeface="Arial" pitchFamily="34" charset="0"/>
              </a:rPr>
              <a:t>BY THE </a:t>
            </a:r>
            <a:r>
              <a:rPr lang="en-US" altLang="en-US" sz="2400" b="1" dirty="0">
                <a:solidFill>
                  <a:prstClr val="white"/>
                </a:solidFill>
                <a:latin typeface="Arial" pitchFamily="34" charset="0"/>
                <a:ea typeface="+mn-ea"/>
                <a:cs typeface="Arial" pitchFamily="34" charset="0"/>
              </a:rPr>
              <a:t>DEPARTMENT </a:t>
            </a:r>
            <a:br>
              <a:rPr lang="en-US" altLang="en-US" sz="2400" b="1" dirty="0">
                <a:solidFill>
                  <a:prstClr val="white"/>
                </a:solidFill>
                <a:latin typeface="Arial" pitchFamily="34" charset="0"/>
                <a:ea typeface="+mn-ea"/>
                <a:cs typeface="Arial" pitchFamily="34" charset="0"/>
              </a:rPr>
            </a:br>
            <a:r>
              <a:rPr lang="en-US" altLang="en-US" sz="2400" b="1" dirty="0">
                <a:solidFill>
                  <a:prstClr val="white"/>
                </a:solidFill>
                <a:latin typeface="Arial" pitchFamily="34" charset="0"/>
                <a:ea typeface="+mn-ea"/>
                <a:cs typeface="Arial" pitchFamily="34" charset="0"/>
              </a:rPr>
              <a:t/>
            </a:r>
            <a:br>
              <a:rPr lang="en-US" altLang="en-US" sz="2400" b="1" dirty="0">
                <a:solidFill>
                  <a:prstClr val="white"/>
                </a:solidFill>
                <a:latin typeface="Arial" pitchFamily="34" charset="0"/>
                <a:ea typeface="+mn-ea"/>
                <a:cs typeface="Arial" pitchFamily="34" charset="0"/>
              </a:rPr>
            </a:br>
            <a:endParaRPr lang="en-ZA" dirty="0"/>
          </a:p>
        </p:txBody>
      </p:sp>
      <p:sp>
        <p:nvSpPr>
          <p:cNvPr id="3" name="Content Placeholder 2"/>
          <p:cNvSpPr>
            <a:spLocks noGrp="1"/>
          </p:cNvSpPr>
          <p:nvPr>
            <p:ph idx="1"/>
          </p:nvPr>
        </p:nvSpPr>
        <p:spPr/>
        <p:txBody>
          <a:bodyPr/>
          <a:lstStyle/>
          <a:p>
            <a:pPr marL="0" indent="0">
              <a:buNone/>
            </a:pPr>
            <a:r>
              <a:rPr lang="en-ZA" sz="1600" b="1" u="sng" dirty="0" smtClean="0">
                <a:latin typeface="Helvetica Neue"/>
              </a:rPr>
              <a:t>SUPPORT SERVICES</a:t>
            </a:r>
          </a:p>
          <a:p>
            <a:endParaRPr lang="en-ZA" sz="1600" dirty="0" smtClean="0">
              <a:latin typeface="Helvetica Neue"/>
            </a:endParaRPr>
          </a:p>
          <a:p>
            <a:r>
              <a:rPr lang="en-ZA" sz="1600" dirty="0" smtClean="0">
                <a:latin typeface="Helvetica Neue"/>
              </a:rPr>
              <a:t>Over and above the two core functions of the Department, the following are support services: </a:t>
            </a:r>
          </a:p>
          <a:p>
            <a:pPr marL="0" indent="0">
              <a:buNone/>
            </a:pPr>
            <a:endParaRPr lang="en-ZA" sz="1600" dirty="0">
              <a:latin typeface="Helvetica Neue"/>
            </a:endParaRPr>
          </a:p>
          <a:p>
            <a:pPr lvl="1"/>
            <a:r>
              <a:rPr lang="en-ZA" sz="1600" dirty="0" smtClean="0">
                <a:latin typeface="Helvetica Neue"/>
              </a:rPr>
              <a:t>Human Resources Management and Development </a:t>
            </a:r>
          </a:p>
          <a:p>
            <a:pPr lvl="1"/>
            <a:r>
              <a:rPr lang="en-ZA" sz="1600" dirty="0" smtClean="0">
                <a:latin typeface="Helvetica Neue"/>
              </a:rPr>
              <a:t>Finance and Supply Chain Management</a:t>
            </a:r>
          </a:p>
          <a:p>
            <a:pPr lvl="1"/>
            <a:r>
              <a:rPr lang="en-ZA" sz="1600" dirty="0" smtClean="0">
                <a:latin typeface="Helvetica Neue"/>
              </a:rPr>
              <a:t>Information Services</a:t>
            </a:r>
          </a:p>
          <a:p>
            <a:pPr lvl="1"/>
            <a:r>
              <a:rPr lang="en-ZA" sz="1600" dirty="0" smtClean="0">
                <a:latin typeface="Helvetica Neue"/>
              </a:rPr>
              <a:t>Institutional Planning and Support </a:t>
            </a:r>
          </a:p>
          <a:p>
            <a:pPr lvl="1"/>
            <a:r>
              <a:rPr lang="en-ZA" sz="1600" dirty="0" smtClean="0">
                <a:latin typeface="Helvetica Neue"/>
              </a:rPr>
              <a:t>Counter Corruption and Security</a:t>
            </a:r>
          </a:p>
          <a:p>
            <a:pPr lvl="1"/>
            <a:r>
              <a:rPr lang="en-ZA" sz="1600" dirty="0" smtClean="0">
                <a:latin typeface="Helvetica Neue"/>
              </a:rPr>
              <a:t>Communication</a:t>
            </a:r>
          </a:p>
        </p:txBody>
      </p:sp>
      <p:sp>
        <p:nvSpPr>
          <p:cNvPr id="4" name="Slide Number Placeholder 3"/>
          <p:cNvSpPr>
            <a:spLocks noGrp="1"/>
          </p:cNvSpPr>
          <p:nvPr>
            <p:ph type="sldNum" sz="quarter" idx="12"/>
          </p:nvPr>
        </p:nvSpPr>
        <p:spPr/>
        <p:txBody>
          <a:bodyPr/>
          <a:lstStyle/>
          <a:p>
            <a:r>
              <a:rPr lang="en-US" dirty="0"/>
              <a:t>7</a:t>
            </a:r>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xmlns="" val="3606772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ZA" sz="2400" b="1" dirty="0" smtClean="0">
                <a:solidFill>
                  <a:schemeClr val="bg1"/>
                </a:solidFill>
                <a:latin typeface="Arial" pitchFamily="34" charset="0"/>
                <a:cs typeface="Arial" pitchFamily="34" charset="0"/>
              </a:rPr>
              <a:t>NATURE OF LITIGATION </a:t>
            </a:r>
            <a:endParaRPr lang="en-ZA" sz="2400" b="1"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457200" y="1021080"/>
            <a:ext cx="8229600" cy="5105083"/>
          </a:xfrm>
        </p:spPr>
        <p:txBody>
          <a:bodyPr>
            <a:normAutofit/>
          </a:bodyPr>
          <a:lstStyle/>
          <a:p>
            <a:r>
              <a:rPr lang="en-ZA" sz="1600" dirty="0" smtClean="0">
                <a:latin typeface="Helvetica Neue"/>
              </a:rPr>
              <a:t>Litigation against the Department is primarily by way of motion and action proceedings. </a:t>
            </a:r>
          </a:p>
          <a:p>
            <a:endParaRPr lang="en-ZA" sz="1600" dirty="0">
              <a:latin typeface="Helvetica Neue"/>
            </a:endParaRPr>
          </a:p>
          <a:p>
            <a:pPr lvl="1"/>
            <a:r>
              <a:rPr lang="en-ZA" sz="1600" b="1" dirty="0" smtClean="0">
                <a:latin typeface="Helvetica Neue"/>
              </a:rPr>
              <a:t>Motion proceedings</a:t>
            </a:r>
            <a:r>
              <a:rPr lang="en-ZA" sz="1600" dirty="0" smtClean="0">
                <a:latin typeface="Helvetica Neue"/>
              </a:rPr>
              <a:t> involve instances where the applicants approach the court seeking a specific relief such as release from detention, compelling the Department to make decisions on outstanding applications or where decisions have been made, reviewing such decision, etc.  </a:t>
            </a:r>
          </a:p>
          <a:p>
            <a:endParaRPr lang="en-ZA" sz="1600" dirty="0">
              <a:latin typeface="Helvetica Neue"/>
            </a:endParaRPr>
          </a:p>
          <a:p>
            <a:pPr lvl="1"/>
            <a:r>
              <a:rPr lang="en-ZA" sz="1600" b="1" dirty="0" smtClean="0">
                <a:latin typeface="Helvetica Neue"/>
              </a:rPr>
              <a:t>Action proceedings </a:t>
            </a:r>
            <a:r>
              <a:rPr lang="en-ZA" sz="1600" dirty="0" smtClean="0">
                <a:latin typeface="Helvetica Neue"/>
              </a:rPr>
              <a:t>entails plaintiffs seeking damages following arrests which are alleged to be unlawful, motor vehicle accidents involving departmental vehicles, disputes around tenders and contracts between the Department and Suppliers, etc.</a:t>
            </a:r>
          </a:p>
          <a:p>
            <a:endParaRPr lang="en-ZA" sz="1600" dirty="0">
              <a:latin typeface="Helvetica Neue"/>
            </a:endParaRPr>
          </a:p>
          <a:p>
            <a:pPr lvl="1"/>
            <a:r>
              <a:rPr lang="en-ZA" sz="1600" b="1" dirty="0" smtClean="0">
                <a:latin typeface="Helvetica Neue"/>
              </a:rPr>
              <a:t>Labour issues</a:t>
            </a:r>
            <a:r>
              <a:rPr lang="en-ZA" sz="1600" dirty="0" smtClean="0">
                <a:latin typeface="Helvetica Neue"/>
              </a:rPr>
              <a:t>: entails employees who were disciplined by the Department and received negative outcome from the disciplinary proceeding by either being dismissed or any other adverse outcome and then launch review application at the Labour court seeking to set aside the negative award against them. </a:t>
            </a:r>
          </a:p>
          <a:p>
            <a:endParaRPr lang="en-ZA" sz="1600" dirty="0">
              <a:latin typeface="Helvetica Neue"/>
            </a:endParaRPr>
          </a:p>
          <a:p>
            <a:endParaRPr lang="en-ZA" sz="1600" dirty="0" smtClean="0">
              <a:latin typeface="Helvetica Neue"/>
            </a:endParaRPr>
          </a:p>
          <a:p>
            <a:endParaRPr lang="en-ZA" sz="1600" dirty="0">
              <a:latin typeface="Helvetica Neue"/>
            </a:endParaRPr>
          </a:p>
          <a:p>
            <a:pPr marL="0" indent="0">
              <a:buNone/>
            </a:pPr>
            <a:endParaRPr lang="en-ZA" sz="1600" dirty="0">
              <a:latin typeface="Helvetica Neue"/>
            </a:endParaRPr>
          </a:p>
          <a:p>
            <a:endParaRPr lang="en-ZA" sz="1600" dirty="0" smtClean="0">
              <a:latin typeface="Helvetica Neue"/>
            </a:endParaRPr>
          </a:p>
          <a:p>
            <a:endParaRPr lang="en-ZA" sz="1600" dirty="0">
              <a:latin typeface="Helvetica Neue"/>
            </a:endParaRPr>
          </a:p>
          <a:p>
            <a:endParaRPr lang="en-ZA" sz="1600" dirty="0">
              <a:latin typeface="Helvetica Neue"/>
            </a:endParaRPr>
          </a:p>
        </p:txBody>
      </p:sp>
      <p:sp>
        <p:nvSpPr>
          <p:cNvPr id="4" name="Slide Number Placeholder 3"/>
          <p:cNvSpPr>
            <a:spLocks noGrp="1"/>
          </p:cNvSpPr>
          <p:nvPr>
            <p:ph type="sldNum" sz="quarter" idx="12"/>
          </p:nvPr>
        </p:nvSpPr>
        <p:spPr/>
        <p:txBody>
          <a:bodyPr/>
          <a:lstStyle/>
          <a:p>
            <a:r>
              <a:rPr lang="en-US" dirty="0">
                <a:solidFill>
                  <a:prstClr val="black">
                    <a:tint val="75000"/>
                  </a:prstClr>
                </a:solidFill>
              </a:rPr>
              <a:t>8</a:t>
            </a:r>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xmlns="" val="3721658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46442"/>
          </a:xfrm>
        </p:spPr>
        <p:txBody>
          <a:bodyPr>
            <a:normAutofit/>
          </a:bodyPr>
          <a:lstStyle/>
          <a:p>
            <a:r>
              <a:rPr lang="en-ZA" sz="2400" b="1" dirty="0">
                <a:solidFill>
                  <a:prstClr val="white"/>
                </a:solidFill>
                <a:latin typeface="Arial" pitchFamily="34" charset="0"/>
                <a:cs typeface="Arial" pitchFamily="34" charset="0"/>
              </a:rPr>
              <a:t>NATURE OF LITIGATION </a:t>
            </a:r>
            <a:endParaRPr lang="en-ZA" sz="2400" b="1" dirty="0">
              <a:latin typeface="Arial" pitchFamily="34" charset="0"/>
              <a:cs typeface="Arial" pitchFamily="34" charset="0"/>
            </a:endParaRPr>
          </a:p>
        </p:txBody>
      </p:sp>
      <p:sp>
        <p:nvSpPr>
          <p:cNvPr id="3" name="Content Placeholder 2"/>
          <p:cNvSpPr>
            <a:spLocks noGrp="1"/>
          </p:cNvSpPr>
          <p:nvPr>
            <p:ph idx="1"/>
          </p:nvPr>
        </p:nvSpPr>
        <p:spPr/>
        <p:txBody>
          <a:bodyPr/>
          <a:lstStyle/>
          <a:p>
            <a:pPr lvl="0"/>
            <a:r>
              <a:rPr lang="en-ZA" sz="1600" b="1" dirty="0">
                <a:solidFill>
                  <a:prstClr val="black"/>
                </a:solidFill>
                <a:latin typeface="Helvetica Neue"/>
              </a:rPr>
              <a:t>Principle of Dominus </a:t>
            </a:r>
            <a:r>
              <a:rPr lang="en-ZA" sz="1600" b="1" dirty="0" err="1">
                <a:solidFill>
                  <a:prstClr val="black"/>
                </a:solidFill>
                <a:latin typeface="Helvetica Neue"/>
              </a:rPr>
              <a:t>litis</a:t>
            </a:r>
            <a:r>
              <a:rPr lang="en-ZA" sz="1600" dirty="0">
                <a:solidFill>
                  <a:prstClr val="black"/>
                </a:solidFill>
                <a:latin typeface="Helvetica Neue"/>
              </a:rPr>
              <a:t>: master of the suit:- the person </a:t>
            </a:r>
            <a:r>
              <a:rPr lang="en-ZA" sz="1600" dirty="0" smtClean="0">
                <a:solidFill>
                  <a:prstClr val="black"/>
                </a:solidFill>
                <a:latin typeface="Helvetica Neue"/>
              </a:rPr>
              <a:t>who has </a:t>
            </a:r>
            <a:r>
              <a:rPr lang="en-ZA" sz="1600" dirty="0">
                <a:solidFill>
                  <a:prstClr val="black"/>
                </a:solidFill>
                <a:latin typeface="Helvetica Neue"/>
              </a:rPr>
              <a:t>real interest in the </a:t>
            </a:r>
            <a:r>
              <a:rPr lang="en-ZA" sz="1600" dirty="0" smtClean="0">
                <a:solidFill>
                  <a:prstClr val="black"/>
                </a:solidFill>
                <a:latin typeface="Helvetica Neue"/>
              </a:rPr>
              <a:t>decision </a:t>
            </a:r>
            <a:r>
              <a:rPr lang="en-ZA" sz="1600" dirty="0">
                <a:solidFill>
                  <a:prstClr val="black"/>
                </a:solidFill>
                <a:latin typeface="Helvetica Neue"/>
              </a:rPr>
              <a:t>of the </a:t>
            </a:r>
            <a:r>
              <a:rPr lang="en-ZA" sz="1600" dirty="0" smtClean="0">
                <a:solidFill>
                  <a:prstClr val="black"/>
                </a:solidFill>
                <a:latin typeface="Helvetica Neue"/>
              </a:rPr>
              <a:t>case is the plaintiff </a:t>
            </a:r>
            <a:r>
              <a:rPr lang="en-ZA" sz="1600" dirty="0">
                <a:solidFill>
                  <a:prstClr val="black"/>
                </a:solidFill>
                <a:latin typeface="Helvetica Neue"/>
              </a:rPr>
              <a:t>and not the defendant. This means therefore</a:t>
            </a:r>
            <a:r>
              <a:rPr lang="en-ZA" sz="1600" dirty="0" smtClean="0">
                <a:solidFill>
                  <a:prstClr val="black"/>
                </a:solidFill>
                <a:latin typeface="Helvetica Neue"/>
              </a:rPr>
              <a:t>, </a:t>
            </a:r>
            <a:r>
              <a:rPr lang="en-ZA" sz="1600" dirty="0">
                <a:solidFill>
                  <a:prstClr val="black"/>
                </a:solidFill>
                <a:latin typeface="Helvetica Neue"/>
              </a:rPr>
              <a:t>the Department has no control of the litigation in terms of finality thereof. Such claims remain in the Department’s contingency liability report until either the matter proceeds to trial and finalised or the plaintiff withdraws the claim against the Department.  </a:t>
            </a:r>
          </a:p>
          <a:p>
            <a:endParaRPr lang="en-ZA" dirty="0"/>
          </a:p>
        </p:txBody>
      </p:sp>
      <p:sp>
        <p:nvSpPr>
          <p:cNvPr id="4" name="Slide Number Placeholder 3"/>
          <p:cNvSpPr>
            <a:spLocks noGrp="1"/>
          </p:cNvSpPr>
          <p:nvPr>
            <p:ph type="sldNum" sz="quarter" idx="12"/>
          </p:nvPr>
        </p:nvSpPr>
        <p:spPr/>
        <p:txBody>
          <a:bodyPr/>
          <a:lstStyle/>
          <a:p>
            <a:r>
              <a:rPr lang="en-US" dirty="0"/>
              <a:t>9</a:t>
            </a:r>
          </a:p>
        </p:txBody>
      </p:sp>
      <p:pic>
        <p:nvPicPr>
          <p:cNvPr id="5" name="Content Placeholder 4" descr="Constitutional_Court_of_South_Africa-combo.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57200" y="3459480"/>
            <a:ext cx="8229600" cy="2091554"/>
          </a:xfrm>
          <a:prstGeom prst="rect">
            <a:avLst/>
          </a:prstGeom>
        </p:spPr>
      </p:pic>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xmlns="" val="3734169819"/>
      </p:ext>
    </p:extLst>
  </p:cSld>
  <p:clrMapOvr>
    <a:masterClrMapping/>
  </p:clrMapOvr>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9404</TotalTime>
  <Words>4338</Words>
  <Application>Microsoft Office PowerPoint</Application>
  <PresentationFormat>On-screen Show (4:3)</PresentationFormat>
  <Paragraphs>441</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Default Theme</vt:lpstr>
      <vt:lpstr>Slide 1</vt:lpstr>
      <vt:lpstr>Slide 2</vt:lpstr>
      <vt:lpstr>TABLE OF CONTENTS </vt:lpstr>
      <vt:lpstr>Slide 4</vt:lpstr>
      <vt:lpstr>MANDATE OF THE DEPARTMENT</vt:lpstr>
      <vt:lpstr>Slide 6</vt:lpstr>
      <vt:lpstr>SERVICES PROVIDED BY THE DEPARTMENT   </vt:lpstr>
      <vt:lpstr>NATURE OF LITIGATION </vt:lpstr>
      <vt:lpstr>NATURE OF LITIGATION </vt:lpstr>
      <vt:lpstr>MANAGEMENT OF LITIGATION PROCESSES</vt:lpstr>
      <vt:lpstr>MANAGEMENT OF LITIGATION PROCESSES</vt:lpstr>
      <vt:lpstr>THE ROLE AND MANDATE OF THE OFFICE OF THE STATE ATTORNEY IN STATE LITIGATION  </vt:lpstr>
      <vt:lpstr>THE ROLE AND MANDATE OF THE OFFICE OF THE STATE ATTORNEY IN STATE LITIGATION  </vt:lpstr>
      <vt:lpstr>LITIGATION TRENDS</vt:lpstr>
      <vt:lpstr>CONTINGENT LIABILITIES</vt:lpstr>
      <vt:lpstr>DISCUSSION OF SOME OF THE IMPORTANT CASES</vt:lpstr>
      <vt:lpstr>DISCUSSION OF SOME OF THE IMPORTANT CASES</vt:lpstr>
      <vt:lpstr>DISCUSSION OF SOME OF THE IMPORTANT CASES</vt:lpstr>
      <vt:lpstr>DISCUSSION OF SOME OF THE IMPORTANT CASES</vt:lpstr>
      <vt:lpstr>DISCUSSION OF SOME OF THE IMPORTANT CASES</vt:lpstr>
      <vt:lpstr>DISCUSSION OF SOME OF THE IMPORTANT CASES</vt:lpstr>
      <vt:lpstr>DISCUSSION OF SOME OF THE IMPORTANT CASES</vt:lpstr>
      <vt:lpstr>DISCUSSION OF SOME OF THE IMPORTANT CASES</vt:lpstr>
      <vt:lpstr>DISCUSSION OF SOME OF THE IMPORTANT CASES</vt:lpstr>
      <vt:lpstr>DISCUSSION OF SOME OF THE IMPORTANT CASES</vt:lpstr>
      <vt:lpstr>DISCUSSION OF SOME OF THE IMPORTANT CASES</vt:lpstr>
      <vt:lpstr>DISCUSSION OF SOME OF THE IMPORTANT CASES</vt:lpstr>
      <vt:lpstr>DISCUSSION OF SOME OF THE IMPORTANT CASES</vt:lpstr>
      <vt:lpstr>DISCUSSION OF SOME OF THE IMPORTANT CASES</vt:lpstr>
      <vt:lpstr>LEGAL FEES </vt:lpstr>
      <vt:lpstr>STRUCTURE OF LEGAL SERVICES</vt:lpstr>
      <vt:lpstr>STRUCTURE OF LEGAL SERVICES</vt:lpstr>
      <vt:lpstr>STRUCTURE OF LEGAL SERVICES</vt:lpstr>
      <vt:lpstr>STRUCTURE OF LEGAL SERVICES</vt:lpstr>
      <vt:lpstr>STRUCTURE OF LABOUR RELATIONS</vt:lpstr>
      <vt:lpstr>Slide 36</vt:lpstr>
      <vt:lpstr>Slide 37</vt:lpstr>
      <vt:lpstr>Slide 38</vt:lpstr>
      <vt:lpstr>MEASURES TAKEN TO ALLEVIATE SOME OF THE CHALLENGES  </vt:lpstr>
      <vt:lpstr>WAY FORWARD</vt:lpstr>
      <vt:lpstr>Slide 41</vt:lpstr>
    </vt:vector>
  </TitlesOfParts>
  <Company>Home Affairs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Mathonsi</dc:creator>
  <cp:lastModifiedBy>PUMZA</cp:lastModifiedBy>
  <cp:revision>169</cp:revision>
  <cp:lastPrinted>2017-11-02T17:45:42Z</cp:lastPrinted>
  <dcterms:created xsi:type="dcterms:W3CDTF">2017-08-24T08:17:48Z</dcterms:created>
  <dcterms:modified xsi:type="dcterms:W3CDTF">2017-11-08T08:30:29Z</dcterms:modified>
</cp:coreProperties>
</file>