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0" r:id="rId2"/>
    <p:sldId id="307" r:id="rId3"/>
    <p:sldId id="337" r:id="rId4"/>
    <p:sldId id="338" r:id="rId5"/>
    <p:sldId id="339" r:id="rId6"/>
    <p:sldId id="340" r:id="rId7"/>
    <p:sldId id="341" r:id="rId8"/>
    <p:sldId id="343" r:id="rId9"/>
    <p:sldId id="344" r:id="rId10"/>
    <p:sldId id="345" r:id="rId11"/>
    <p:sldId id="346" r:id="rId12"/>
    <p:sldId id="347" r:id="rId13"/>
    <p:sldId id="348" r:id="rId14"/>
    <p:sldId id="350" r:id="rId15"/>
    <p:sldId id="349" r:id="rId16"/>
    <p:sldId id="351" r:id="rId17"/>
    <p:sldId id="352" r:id="rId18"/>
    <p:sldId id="353" r:id="rId19"/>
    <p:sldId id="354" r:id="rId20"/>
    <p:sldId id="292" r:id="rId2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E2877279-AEC2-4ABD-8C05-CDC97FF28E69}" type="datetimeFigureOut">
              <a:rPr lang="en-ZA" smtClean="0"/>
              <a:pPr/>
              <a:t>2017/11/13</a:t>
            </a:fld>
            <a:endParaRPr lang="en-ZA"/>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D092E305-21F2-42AF-9ABA-286CB6B3CCCD}" type="slidenum">
              <a:rPr lang="en-ZA" smtClean="0"/>
              <a:pPr/>
              <a:t>‹#›</a:t>
            </a:fld>
            <a:endParaRPr lang="en-ZA"/>
          </a:p>
        </p:txBody>
      </p:sp>
    </p:spTree>
    <p:extLst>
      <p:ext uri="{BB962C8B-B14F-4D97-AF65-F5344CB8AC3E}">
        <p14:creationId xmlns:p14="http://schemas.microsoft.com/office/powerpoint/2010/main" xmlns="" val="290598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6DAB99C-9979-4944-8432-3E6A6B215E9D}" type="datetimeFigureOut">
              <a:rPr lang="en-ZA" smtClean="0"/>
              <a:pPr/>
              <a:t>2017/11/13</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1B78BD4-860F-4236-A4FF-E5730776BB7C}" type="slidenum">
              <a:rPr lang="en-ZA" smtClean="0"/>
              <a:pPr/>
              <a:t>‹#›</a:t>
            </a:fld>
            <a:endParaRPr lang="en-ZA"/>
          </a:p>
        </p:txBody>
      </p:sp>
    </p:spTree>
    <p:extLst>
      <p:ext uri="{BB962C8B-B14F-4D97-AF65-F5344CB8AC3E}">
        <p14:creationId xmlns:p14="http://schemas.microsoft.com/office/powerpoint/2010/main" xmlns="" val="154836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8623D12-30D0-4716-8D86-AA2AB886BF7C}" type="slidenum">
              <a:rPr lang="en-ZA" smtClean="0"/>
              <a:pPr/>
              <a:t>1</a:t>
            </a:fld>
            <a:endParaRPr lang="en-ZA" dirty="0"/>
          </a:p>
        </p:txBody>
      </p:sp>
    </p:spTree>
    <p:extLst>
      <p:ext uri="{BB962C8B-B14F-4D97-AF65-F5344CB8AC3E}">
        <p14:creationId xmlns:p14="http://schemas.microsoft.com/office/powerpoint/2010/main" xmlns="" val="385018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286111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255825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51646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202092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1728605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1138332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2341466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156419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332002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403121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54B67-FC05-4B35-AF3C-475262C7A4C3}" type="datetimeFigureOut">
              <a:rPr lang="en-ZA" smtClean="0"/>
              <a:pPr/>
              <a:t>2017/11/13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428571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54B67-FC05-4B35-AF3C-475262C7A4C3}" type="datetimeFigureOut">
              <a:rPr lang="en-ZA" smtClean="0"/>
              <a:pPr/>
              <a:t>2017/11/13</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2F256-991B-4405-BC19-E6894A5542D9}" type="slidenum">
              <a:rPr lang="en-ZA" smtClean="0"/>
              <a:pPr/>
              <a:t>‹#›</a:t>
            </a:fld>
            <a:endParaRPr lang="en-ZA"/>
          </a:p>
        </p:txBody>
      </p:sp>
    </p:spTree>
    <p:extLst>
      <p:ext uri="{BB962C8B-B14F-4D97-AF65-F5344CB8AC3E}">
        <p14:creationId xmlns:p14="http://schemas.microsoft.com/office/powerpoint/2010/main" xmlns="" val="1347155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er.org.za/"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888634" y="2407024"/>
            <a:ext cx="8414733" cy="1842247"/>
          </a:xfrm>
        </p:spPr>
        <p:txBody>
          <a:bodyPr>
            <a:noAutofit/>
          </a:bodyPr>
          <a:lstStyle/>
          <a:p>
            <a:r>
              <a:rPr lang="en-ZA" sz="4800" b="1" dirty="0" smtClean="0"/>
              <a:t>Enforcing compliance with Minimum Emission Standards in Priority Areas</a:t>
            </a:r>
            <a:r>
              <a:rPr lang="en-ZA" sz="4800" b="1" dirty="0" smtClean="0">
                <a:solidFill>
                  <a:schemeClr val="tx1">
                    <a:lumMod val="75000"/>
                    <a:lumOff val="25000"/>
                  </a:schemeClr>
                </a:solidFill>
                <a:latin typeface="+mn-lt"/>
              </a:rPr>
              <a:t/>
            </a:r>
            <a:br>
              <a:rPr lang="en-ZA" sz="4800" b="1" dirty="0" smtClean="0">
                <a:solidFill>
                  <a:schemeClr val="tx1">
                    <a:lumMod val="75000"/>
                    <a:lumOff val="25000"/>
                  </a:schemeClr>
                </a:solidFill>
                <a:latin typeface="+mn-lt"/>
              </a:rPr>
            </a:br>
            <a:endParaRPr lang="en-ZA" sz="3200" b="1" dirty="0">
              <a:solidFill>
                <a:schemeClr val="tx1">
                  <a:lumMod val="75000"/>
                  <a:lumOff val="25000"/>
                </a:schemeClr>
              </a:solidFill>
              <a:latin typeface="+mn-lt"/>
            </a:endParaRPr>
          </a:p>
        </p:txBody>
      </p:sp>
      <p:sp>
        <p:nvSpPr>
          <p:cNvPr id="3" name="Subtitle 2"/>
          <p:cNvSpPr>
            <a:spLocks noGrp="1"/>
          </p:cNvSpPr>
          <p:nvPr>
            <p:ph type="subTitle" idx="1"/>
          </p:nvPr>
        </p:nvSpPr>
        <p:spPr>
          <a:xfrm>
            <a:off x="2667000" y="3870515"/>
            <a:ext cx="6944932" cy="2140320"/>
          </a:xfrm>
        </p:spPr>
        <p:txBody>
          <a:bodyPr>
            <a:normAutofit fontScale="55000" lnSpcReduction="20000"/>
          </a:bodyPr>
          <a:lstStyle/>
          <a:p>
            <a:endParaRPr lang="en-ZA" sz="2800" dirty="0" smtClean="0">
              <a:solidFill>
                <a:schemeClr val="tx1">
                  <a:lumMod val="75000"/>
                  <a:lumOff val="25000"/>
                </a:schemeClr>
              </a:solidFill>
            </a:endParaRPr>
          </a:p>
          <a:p>
            <a:r>
              <a:rPr lang="en-ZA" sz="5100" dirty="0" smtClean="0">
                <a:solidFill>
                  <a:schemeClr val="tx1">
                    <a:lumMod val="75000"/>
                    <a:lumOff val="25000"/>
                  </a:schemeClr>
                </a:solidFill>
              </a:rPr>
              <a:t>Workshop on Minimum Emission Standards</a:t>
            </a:r>
            <a:endParaRPr lang="en-ZA" sz="5100" dirty="0">
              <a:solidFill>
                <a:schemeClr val="tx1">
                  <a:lumMod val="75000"/>
                  <a:lumOff val="25000"/>
                </a:schemeClr>
              </a:solidFill>
            </a:endParaRPr>
          </a:p>
          <a:p>
            <a:r>
              <a:rPr lang="en-ZA" sz="5100" dirty="0" smtClean="0">
                <a:solidFill>
                  <a:schemeClr val="tx1">
                    <a:lumMod val="75000"/>
                    <a:lumOff val="25000"/>
                  </a:schemeClr>
                </a:solidFill>
              </a:rPr>
              <a:t>Portfolio Committee on Environmental Affairs</a:t>
            </a:r>
            <a:endParaRPr lang="en-ZA" sz="5100" dirty="0">
              <a:solidFill>
                <a:schemeClr val="tx1">
                  <a:lumMod val="75000"/>
                  <a:lumOff val="25000"/>
                </a:schemeClr>
              </a:solidFill>
            </a:endParaRPr>
          </a:p>
          <a:p>
            <a:r>
              <a:rPr lang="en-ZA" sz="5100" dirty="0" smtClean="0">
                <a:solidFill>
                  <a:schemeClr val="tx1">
                    <a:lumMod val="75000"/>
                    <a:lumOff val="25000"/>
                  </a:schemeClr>
                </a:solidFill>
              </a:rPr>
              <a:t>7 November 2017</a:t>
            </a:r>
            <a:endParaRPr lang="en-ZA" sz="5100" dirty="0">
              <a:solidFill>
                <a:schemeClr val="tx1">
                  <a:lumMod val="75000"/>
                  <a:lumOff val="25000"/>
                </a:schemeClr>
              </a:solidFill>
            </a:endParaRPr>
          </a:p>
          <a:p>
            <a:r>
              <a:rPr lang="en-US" sz="5100" dirty="0">
                <a:solidFill>
                  <a:schemeClr val="tx1">
                    <a:lumMod val="75000"/>
                    <a:lumOff val="25000"/>
                  </a:schemeClr>
                </a:solidFill>
              </a:rPr>
              <a:t>Centre for Environmental Rights </a:t>
            </a:r>
            <a:endParaRPr lang="en-US" sz="5100" dirty="0" smtClean="0">
              <a:solidFill>
                <a:schemeClr val="tx1">
                  <a:lumMod val="75000"/>
                  <a:lumOff val="25000"/>
                </a:schemeClr>
              </a:solidFill>
            </a:endParaRPr>
          </a:p>
        </p:txBody>
      </p:sp>
    </p:spTree>
    <p:extLst>
      <p:ext uri="{BB962C8B-B14F-4D97-AF65-F5344CB8AC3E}">
        <p14:creationId xmlns:p14="http://schemas.microsoft.com/office/powerpoint/2010/main" xmlns="" val="2211320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Broken Promises demands</a:t>
            </a:r>
            <a:endParaRPr lang="en-ZA" b="1" dirty="0"/>
          </a:p>
        </p:txBody>
      </p:sp>
      <p:sp>
        <p:nvSpPr>
          <p:cNvPr id="3" name="Content Placeholder 2"/>
          <p:cNvSpPr>
            <a:spLocks noGrp="1"/>
          </p:cNvSpPr>
          <p:nvPr>
            <p:ph idx="1"/>
          </p:nvPr>
        </p:nvSpPr>
        <p:spPr>
          <a:xfrm>
            <a:off x="631065" y="1416675"/>
            <a:ext cx="10722735" cy="5035639"/>
          </a:xfrm>
        </p:spPr>
        <p:txBody>
          <a:bodyPr>
            <a:normAutofit fontScale="92500" lnSpcReduction="20000"/>
          </a:bodyPr>
          <a:lstStyle/>
          <a:p>
            <a:pPr algn="just"/>
            <a:r>
              <a:rPr lang="en-ZA" i="1" dirty="0" smtClean="0"/>
              <a:t>Broken </a:t>
            </a:r>
            <a:r>
              <a:rPr lang="en-ZA" i="1" dirty="0"/>
              <a:t>Promises: The failure of South Africa’s priority areas for air pollution</a:t>
            </a:r>
            <a:r>
              <a:rPr lang="en-ZA" dirty="0"/>
              <a:t> </a:t>
            </a:r>
            <a:r>
              <a:rPr lang="en-ZA" dirty="0" smtClean="0"/>
              <a:t>October 2017 report showed </a:t>
            </a:r>
            <a:r>
              <a:rPr lang="en-ZA" dirty="0"/>
              <a:t>that air pollution remains high in the HPA, 10 years after </a:t>
            </a:r>
            <a:r>
              <a:rPr lang="en-ZA" dirty="0" smtClean="0"/>
              <a:t>its declaration. </a:t>
            </a:r>
          </a:p>
          <a:p>
            <a:pPr algn="just"/>
            <a:r>
              <a:rPr lang="en-US" b="1" dirty="0" smtClean="0"/>
              <a:t>Found that HPA </a:t>
            </a:r>
            <a:r>
              <a:rPr lang="en-US" b="1" dirty="0"/>
              <a:t>has, to date, dismally failed in its purpose: to improve air quality so that it at least meets the </a:t>
            </a:r>
            <a:r>
              <a:rPr lang="en-US" b="1" dirty="0" smtClean="0"/>
              <a:t>AAQS</a:t>
            </a:r>
            <a:r>
              <a:rPr lang="en-US" b="1" dirty="0"/>
              <a:t>. </a:t>
            </a:r>
            <a:r>
              <a:rPr lang="en-US" b="1" dirty="0" smtClean="0"/>
              <a:t>HPA </a:t>
            </a:r>
            <a:r>
              <a:rPr lang="en-US" b="1" dirty="0"/>
              <a:t>residents are having their </a:t>
            </a:r>
            <a:r>
              <a:rPr lang="en-US" b="1" dirty="0" smtClean="0"/>
              <a:t>constitutional </a:t>
            </a:r>
            <a:r>
              <a:rPr lang="en-US" b="1" dirty="0"/>
              <a:t>rights to an environment not harmful to health and wellbeing violated</a:t>
            </a:r>
            <a:r>
              <a:rPr lang="en-US" dirty="0"/>
              <a:t>.  The significant air pollution means that people are dying prematurely, and suffering from respiratory and cardiac illnesses that inhibit their prosperity and </a:t>
            </a:r>
            <a:r>
              <a:rPr lang="en-US" dirty="0" smtClean="0"/>
              <a:t>wellbeing.</a:t>
            </a:r>
            <a:endParaRPr lang="en-ZA" dirty="0" smtClean="0"/>
          </a:p>
          <a:p>
            <a:pPr algn="just"/>
            <a:r>
              <a:rPr lang="en-ZA" dirty="0" smtClean="0"/>
              <a:t>Set </a:t>
            </a:r>
            <a:r>
              <a:rPr lang="en-ZA" dirty="0"/>
              <a:t>out various </a:t>
            </a:r>
            <a:r>
              <a:rPr lang="en-ZA" dirty="0" smtClean="0"/>
              <a:t>demands - minimum </a:t>
            </a:r>
            <a:r>
              <a:rPr lang="en-ZA" dirty="0"/>
              <a:t>required </a:t>
            </a:r>
            <a:r>
              <a:rPr lang="en-ZA" dirty="0" smtClean="0"/>
              <a:t>for </a:t>
            </a:r>
            <a:r>
              <a:rPr lang="en-ZA" dirty="0"/>
              <a:t>the DEA to meet its constitutional obligations under section </a:t>
            </a:r>
            <a:r>
              <a:rPr lang="en-ZA" dirty="0" smtClean="0"/>
              <a:t>24 </a:t>
            </a:r>
            <a:r>
              <a:rPr lang="en-ZA" dirty="0"/>
              <a:t>(the environmental right) and for all authorities to meet their obligations under the </a:t>
            </a:r>
            <a:r>
              <a:rPr lang="en-ZA" dirty="0" smtClean="0"/>
              <a:t>Air Quality Act (AQA).  Focussed on HPA, but demands apply more broadly.</a:t>
            </a:r>
            <a:endParaRPr lang="en-ZA" dirty="0"/>
          </a:p>
          <a:p>
            <a:pPr algn="just"/>
            <a:r>
              <a:rPr lang="en-ZA" dirty="0"/>
              <a:t>Although a response to these demands was promised by the DEA by 11 October 2017, to date, no response has been forthcoming</a:t>
            </a:r>
            <a:r>
              <a:rPr lang="en-US" dirty="0" smtClean="0"/>
              <a:t>. </a:t>
            </a:r>
            <a:endParaRPr lang="en-ZA" dirty="0"/>
          </a:p>
          <a:p>
            <a:endParaRPr lang="en-ZA" dirty="0" smtClean="0"/>
          </a:p>
          <a:p>
            <a:endParaRPr lang="en-ZA" dirty="0" smtClean="0"/>
          </a:p>
          <a:p>
            <a:endParaRPr lang="en-ZA" dirty="0"/>
          </a:p>
        </p:txBody>
      </p:sp>
    </p:spTree>
    <p:extLst>
      <p:ext uri="{BB962C8B-B14F-4D97-AF65-F5344CB8AC3E}">
        <p14:creationId xmlns:p14="http://schemas.microsoft.com/office/powerpoint/2010/main" xmlns="" val="305671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775" y="721217"/>
            <a:ext cx="10675512" cy="5576551"/>
          </a:xfrm>
        </p:spPr>
        <p:txBody>
          <a:bodyPr>
            <a:normAutofit lnSpcReduction="10000"/>
          </a:bodyPr>
          <a:lstStyle/>
          <a:p>
            <a:pPr lvl="0" algn="just"/>
            <a:r>
              <a:rPr lang="en-US" b="1" dirty="0"/>
              <a:t>Given the continued </a:t>
            </a:r>
            <a:r>
              <a:rPr lang="en-US" b="1" dirty="0" smtClean="0"/>
              <a:t>AAQS </a:t>
            </a:r>
            <a:r>
              <a:rPr lang="en-US" b="1" dirty="0"/>
              <a:t>non-compliance, immediate steps must be taken to reduce emissions of pollutants</a:t>
            </a:r>
            <a:r>
              <a:rPr lang="en-US" dirty="0"/>
              <a:t>:</a:t>
            </a:r>
            <a:endParaRPr lang="en-ZA" dirty="0"/>
          </a:p>
          <a:p>
            <a:pPr lvl="1" algn="just"/>
            <a:r>
              <a:rPr lang="en-US" b="1" dirty="0"/>
              <a:t>All HPA facilities must </a:t>
            </a:r>
            <a:r>
              <a:rPr lang="en-US" b="1" dirty="0" smtClean="0"/>
              <a:t>comply </a:t>
            </a:r>
            <a:r>
              <a:rPr lang="en-US" b="1" dirty="0"/>
              <a:t>at least with the MES</a:t>
            </a:r>
            <a:r>
              <a:rPr lang="en-US" dirty="0"/>
              <a:t>, but ideally with stricter emission limits. Having heard representations from the facilities and affected communities, the NAQO should use her AQA powers to consider </a:t>
            </a:r>
            <a:r>
              <a:rPr lang="en-US" b="1" dirty="0"/>
              <a:t>withdrawing the MES postponements granted to Eskom and Sasol</a:t>
            </a:r>
            <a:r>
              <a:rPr lang="en-US" dirty="0"/>
              <a:t>.</a:t>
            </a:r>
            <a:endParaRPr lang="en-ZA" dirty="0"/>
          </a:p>
          <a:p>
            <a:pPr lvl="1" algn="just"/>
            <a:r>
              <a:rPr lang="en-US" b="1" dirty="0"/>
              <a:t>No further postponements </a:t>
            </a:r>
            <a:r>
              <a:rPr lang="en-US" dirty="0"/>
              <a:t>of MES compliance or other </a:t>
            </a:r>
            <a:r>
              <a:rPr lang="en-US" dirty="0" err="1"/>
              <a:t>licence</a:t>
            </a:r>
            <a:r>
              <a:rPr lang="en-US" dirty="0"/>
              <a:t> variations that permit exceedances of </a:t>
            </a:r>
            <a:r>
              <a:rPr lang="en-US" dirty="0" err="1"/>
              <a:t>licence</a:t>
            </a:r>
            <a:r>
              <a:rPr lang="en-US" dirty="0"/>
              <a:t> emission standards should be allowed.</a:t>
            </a:r>
            <a:endParaRPr lang="en-ZA" dirty="0"/>
          </a:p>
          <a:p>
            <a:pPr lvl="1" algn="just"/>
            <a:r>
              <a:rPr lang="en-US" dirty="0"/>
              <a:t>Licensing authorities must </a:t>
            </a:r>
            <a:r>
              <a:rPr lang="en-US" b="1" dirty="0"/>
              <a:t>suspend the issuing of all new AELs in the HPA</a:t>
            </a:r>
            <a:r>
              <a:rPr lang="en-US" dirty="0"/>
              <a:t> until there is consistent compliance with all NAAQS. Approval and licensing of any expansion plans of existing industries must be contingent on a simultaneous substantial reduction in emissions.</a:t>
            </a:r>
            <a:endParaRPr lang="en-ZA" dirty="0"/>
          </a:p>
          <a:p>
            <a:pPr lvl="1" algn="just"/>
            <a:r>
              <a:rPr lang="en-US" dirty="0"/>
              <a:t>When facilities reach their scheduled end-of-life (esp. certain Eskom CFPSs), </a:t>
            </a:r>
            <a:r>
              <a:rPr lang="en-US" b="1" dirty="0"/>
              <a:t>AELs must be withdrawn</a:t>
            </a:r>
            <a:r>
              <a:rPr lang="en-US" dirty="0"/>
              <a:t>, and decommissioning and rehabilitation enforced.</a:t>
            </a:r>
            <a:endParaRPr lang="en-ZA" dirty="0"/>
          </a:p>
          <a:p>
            <a:pPr lvl="1" algn="just"/>
            <a:r>
              <a:rPr lang="en-US" dirty="0"/>
              <a:t>The Dust Control Regulations must be amended to ensure adequate monitoring, measurement, and </a:t>
            </a:r>
            <a:r>
              <a:rPr lang="en-US" b="1" dirty="0"/>
              <a:t>reduction of the significant dust emissions </a:t>
            </a:r>
            <a:r>
              <a:rPr lang="en-US" dirty="0"/>
              <a:t>in the HPA, particularly from mining sources.</a:t>
            </a:r>
            <a:endParaRPr lang="en-ZA" dirty="0"/>
          </a:p>
          <a:p>
            <a:pPr marL="0" indent="0">
              <a:buNone/>
            </a:pPr>
            <a:endParaRPr lang="en-ZA" dirty="0"/>
          </a:p>
        </p:txBody>
      </p:sp>
    </p:spTree>
    <p:extLst>
      <p:ext uri="{BB962C8B-B14F-4D97-AF65-F5344CB8AC3E}">
        <p14:creationId xmlns:p14="http://schemas.microsoft.com/office/powerpoint/2010/main" xmlns="" val="259075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Additional MES postponements made</a:t>
            </a:r>
            <a:endParaRPr lang="en-ZA" b="1" dirty="0"/>
          </a:p>
        </p:txBody>
      </p:sp>
      <p:sp>
        <p:nvSpPr>
          <p:cNvPr id="3" name="Content Placeholder 2"/>
          <p:cNvSpPr>
            <a:spLocks noGrp="1"/>
          </p:cNvSpPr>
          <p:nvPr>
            <p:ph idx="1"/>
          </p:nvPr>
        </p:nvSpPr>
        <p:spPr>
          <a:xfrm>
            <a:off x="631065" y="1416675"/>
            <a:ext cx="10722735" cy="5035639"/>
          </a:xfrm>
        </p:spPr>
        <p:txBody>
          <a:bodyPr>
            <a:normAutofit/>
          </a:bodyPr>
          <a:lstStyle/>
          <a:p>
            <a:pPr algn="just"/>
            <a:r>
              <a:rPr lang="en-ZA" dirty="0" smtClean="0"/>
              <a:t>AAQS non-compliance </a:t>
            </a:r>
            <a:r>
              <a:rPr lang="en-ZA" dirty="0"/>
              <a:t>exacerbated </a:t>
            </a:r>
            <a:r>
              <a:rPr lang="en-ZA" dirty="0" smtClean="0"/>
              <a:t>by </a:t>
            </a:r>
            <a:r>
              <a:rPr lang="en-ZA" b="1" dirty="0" smtClean="0"/>
              <a:t>further MES postponements made by </a:t>
            </a:r>
            <a:r>
              <a:rPr lang="en-ZA" b="1" dirty="0"/>
              <a:t>both Eskom and </a:t>
            </a:r>
            <a:r>
              <a:rPr lang="en-ZA" b="1" dirty="0" smtClean="0"/>
              <a:t>Sasol</a:t>
            </a:r>
            <a:r>
              <a:rPr lang="en-ZA" dirty="0" smtClean="0"/>
              <a:t>, although their </a:t>
            </a:r>
            <a:r>
              <a:rPr lang="en-ZA" dirty="0"/>
              <a:t>operations are in </a:t>
            </a:r>
            <a:r>
              <a:rPr lang="en-ZA" dirty="0" smtClean="0"/>
              <a:t>Priority Areas </a:t>
            </a:r>
            <a:r>
              <a:rPr lang="en-ZA" dirty="0"/>
              <a:t>which are already out of compliance with </a:t>
            </a:r>
            <a:r>
              <a:rPr lang="en-ZA" dirty="0" smtClean="0"/>
              <a:t>AAQS</a:t>
            </a:r>
            <a:r>
              <a:rPr lang="en-ZA" dirty="0"/>
              <a:t>. </a:t>
            </a:r>
          </a:p>
          <a:p>
            <a:pPr algn="just"/>
            <a:r>
              <a:rPr lang="en-ZA" dirty="0" smtClean="0"/>
              <a:t>Sasol has </a:t>
            </a:r>
            <a:r>
              <a:rPr lang="en-ZA" dirty="0"/>
              <a:t>applied for various MES </a:t>
            </a:r>
            <a:r>
              <a:rPr lang="en-ZA" dirty="0" smtClean="0"/>
              <a:t>additional postponements at </a:t>
            </a:r>
            <a:r>
              <a:rPr lang="en-ZA" dirty="0"/>
              <a:t>its Sasolburg, </a:t>
            </a:r>
            <a:r>
              <a:rPr lang="en-ZA" dirty="0" err="1"/>
              <a:t>Secunda</a:t>
            </a:r>
            <a:r>
              <a:rPr lang="en-ZA" dirty="0"/>
              <a:t> and </a:t>
            </a:r>
            <a:r>
              <a:rPr lang="en-ZA" dirty="0" err="1"/>
              <a:t>Natref</a:t>
            </a:r>
            <a:r>
              <a:rPr lang="en-ZA" dirty="0"/>
              <a:t> operations. In various instances, having been </a:t>
            </a:r>
            <a:r>
              <a:rPr lang="en-ZA" dirty="0" smtClean="0"/>
              <a:t>granted a shorter postponement than the requested 5 years, Sasol has applied for </a:t>
            </a:r>
            <a:r>
              <a:rPr lang="en-ZA" dirty="0"/>
              <a:t>further </a:t>
            </a:r>
            <a:r>
              <a:rPr lang="en-ZA" dirty="0" smtClean="0"/>
              <a:t>postponements of compliance.</a:t>
            </a:r>
          </a:p>
          <a:p>
            <a:pPr algn="just"/>
            <a:r>
              <a:rPr lang="en-ZA" dirty="0"/>
              <a:t>Eskom has also already reapplied for postponements of 2015 </a:t>
            </a:r>
            <a:r>
              <a:rPr lang="en-ZA" dirty="0" smtClean="0"/>
              <a:t>SO2 MES </a:t>
            </a:r>
            <a:r>
              <a:rPr lang="en-ZA" dirty="0"/>
              <a:t>for Medupi and </a:t>
            </a:r>
            <a:r>
              <a:rPr lang="en-ZA" dirty="0" err="1"/>
              <a:t>Matimba</a:t>
            </a:r>
            <a:r>
              <a:rPr lang="en-ZA" dirty="0"/>
              <a:t> – </a:t>
            </a:r>
            <a:r>
              <a:rPr lang="en-ZA" dirty="0" smtClean="0"/>
              <a:t>although </a:t>
            </a:r>
            <a:r>
              <a:rPr lang="en-ZA" dirty="0"/>
              <a:t>those MES have been in operation for more than </a:t>
            </a:r>
            <a:r>
              <a:rPr lang="en-ZA" dirty="0" smtClean="0"/>
              <a:t>2-and-a-half years </a:t>
            </a:r>
            <a:r>
              <a:rPr lang="en-ZA" dirty="0"/>
              <a:t>and </a:t>
            </a:r>
            <a:r>
              <a:rPr lang="en-ZA" dirty="0" smtClean="0"/>
              <a:t>the </a:t>
            </a:r>
            <a:r>
              <a:rPr lang="en-ZA" dirty="0"/>
              <a:t>NAQO </a:t>
            </a:r>
            <a:r>
              <a:rPr lang="en-ZA" dirty="0" smtClean="0"/>
              <a:t>refused </a:t>
            </a:r>
            <a:r>
              <a:rPr lang="en-ZA" dirty="0"/>
              <a:t>that application in early 2015. </a:t>
            </a:r>
          </a:p>
          <a:p>
            <a:endParaRPr lang="en-ZA" dirty="0" smtClean="0"/>
          </a:p>
          <a:p>
            <a:endParaRPr lang="en-ZA" dirty="0" smtClean="0"/>
          </a:p>
          <a:p>
            <a:endParaRPr lang="en-ZA" dirty="0"/>
          </a:p>
        </p:txBody>
      </p:sp>
    </p:spTree>
    <p:extLst>
      <p:ext uri="{BB962C8B-B14F-4D97-AF65-F5344CB8AC3E}">
        <p14:creationId xmlns:p14="http://schemas.microsoft.com/office/powerpoint/2010/main" xmlns="" val="3020025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Additional MES postponements planned</a:t>
            </a:r>
            <a:endParaRPr lang="en-ZA" b="1" dirty="0"/>
          </a:p>
        </p:txBody>
      </p:sp>
      <p:sp>
        <p:nvSpPr>
          <p:cNvPr id="3" name="Content Placeholder 2"/>
          <p:cNvSpPr>
            <a:spLocks noGrp="1"/>
          </p:cNvSpPr>
          <p:nvPr>
            <p:ph idx="1"/>
          </p:nvPr>
        </p:nvSpPr>
        <p:spPr>
          <a:xfrm>
            <a:off x="631065" y="1416675"/>
            <a:ext cx="10722735" cy="5035639"/>
          </a:xfrm>
        </p:spPr>
        <p:txBody>
          <a:bodyPr>
            <a:normAutofit fontScale="92500" lnSpcReduction="20000"/>
          </a:bodyPr>
          <a:lstStyle/>
          <a:p>
            <a:pPr algn="just"/>
            <a:r>
              <a:rPr lang="en-ZA" dirty="0"/>
              <a:t>Eskom’s Air Quality Improvement Plan states that it will apply for postponements in 2018/19 and in 2023/24. </a:t>
            </a:r>
            <a:endParaRPr lang="en-ZA" dirty="0" smtClean="0"/>
          </a:p>
          <a:p>
            <a:pPr algn="just"/>
            <a:r>
              <a:rPr lang="en-ZA" dirty="0" smtClean="0"/>
              <a:t>It </a:t>
            </a:r>
            <a:r>
              <a:rPr lang="en-ZA" dirty="0"/>
              <a:t>takes the </a:t>
            </a:r>
            <a:r>
              <a:rPr lang="en-ZA" dirty="0" smtClean="0"/>
              <a:t>view that </a:t>
            </a:r>
            <a:r>
              <a:rPr lang="en-ZA" b="1" dirty="0"/>
              <a:t>future postponements will be successful if these are </a:t>
            </a:r>
            <a:r>
              <a:rPr lang="en-ZA" b="1" dirty="0" smtClean="0"/>
              <a:t>“aligned </a:t>
            </a:r>
            <a:r>
              <a:rPr lang="en-ZA" b="1" dirty="0"/>
              <a:t>with the </a:t>
            </a:r>
            <a:r>
              <a:rPr lang="en-ZA" b="1" dirty="0" smtClean="0"/>
              <a:t>retrofit </a:t>
            </a:r>
            <a:r>
              <a:rPr lang="en-ZA" b="1" dirty="0"/>
              <a:t>plan committed to government</a:t>
            </a:r>
            <a:r>
              <a:rPr lang="en-ZA" dirty="0"/>
              <a:t>”. </a:t>
            </a:r>
            <a:r>
              <a:rPr lang="en-ZA" dirty="0" smtClean="0"/>
              <a:t>It identifies, </a:t>
            </a:r>
            <a:r>
              <a:rPr lang="en-ZA" dirty="0"/>
              <a:t>as a “</a:t>
            </a:r>
            <a:r>
              <a:rPr lang="en-ZA" b="1" dirty="0"/>
              <a:t>key assumption</a:t>
            </a:r>
            <a:r>
              <a:rPr lang="en-ZA" dirty="0"/>
              <a:t>” of their Environmental Management Strategy, that </a:t>
            </a:r>
            <a:r>
              <a:rPr lang="en-ZA" b="1" dirty="0"/>
              <a:t>MES postponements will be granted for a further </a:t>
            </a:r>
            <a:r>
              <a:rPr lang="en-ZA" b="1" dirty="0" smtClean="0"/>
              <a:t>5 </a:t>
            </a:r>
            <a:r>
              <a:rPr lang="en-ZA" b="1" dirty="0"/>
              <a:t>years</a:t>
            </a:r>
            <a:r>
              <a:rPr lang="en-ZA" dirty="0" smtClean="0"/>
              <a:t>.</a:t>
            </a:r>
          </a:p>
          <a:p>
            <a:pPr algn="just"/>
            <a:r>
              <a:rPr lang="en-ZA" dirty="0"/>
              <a:t>Eskom only intends to be </a:t>
            </a:r>
            <a:r>
              <a:rPr lang="en-ZA" b="1" dirty="0"/>
              <a:t>57% </a:t>
            </a:r>
            <a:r>
              <a:rPr lang="en-ZA" b="1" dirty="0" smtClean="0"/>
              <a:t>MES compliant </a:t>
            </a:r>
            <a:r>
              <a:rPr lang="en-ZA" b="1" dirty="0"/>
              <a:t>by 2025</a:t>
            </a:r>
            <a:r>
              <a:rPr lang="en-ZA" dirty="0"/>
              <a:t>; indicating that full </a:t>
            </a:r>
            <a:r>
              <a:rPr lang="en-ZA" dirty="0" smtClean="0"/>
              <a:t>compliance </a:t>
            </a:r>
            <a:r>
              <a:rPr lang="en-ZA" dirty="0"/>
              <a:t>will cost more than R300bn. </a:t>
            </a:r>
            <a:r>
              <a:rPr lang="en-ZA" dirty="0" smtClean="0"/>
              <a:t>But it </a:t>
            </a:r>
            <a:r>
              <a:rPr lang="en-ZA" dirty="0"/>
              <a:t>has identified significant financial savings on the required emission reduction costs by using different technology options, with the revised compliance cost being </a:t>
            </a:r>
            <a:r>
              <a:rPr lang="en-ZA" dirty="0" smtClean="0"/>
              <a:t>R107bn </a:t>
            </a:r>
            <a:r>
              <a:rPr lang="en-ZA" dirty="0"/>
              <a:t>(capital cost) and </a:t>
            </a:r>
            <a:r>
              <a:rPr lang="en-ZA" dirty="0" smtClean="0"/>
              <a:t>1.8bn </a:t>
            </a:r>
            <a:r>
              <a:rPr lang="en-ZA" dirty="0"/>
              <a:t>(</a:t>
            </a:r>
            <a:r>
              <a:rPr lang="en-ZA" dirty="0" err="1"/>
              <a:t>opex</a:t>
            </a:r>
            <a:r>
              <a:rPr lang="en-ZA" dirty="0"/>
              <a:t> costs). </a:t>
            </a:r>
            <a:endParaRPr lang="en-ZA" dirty="0" smtClean="0"/>
          </a:p>
          <a:p>
            <a:pPr algn="just"/>
            <a:r>
              <a:rPr lang="en-ZA" dirty="0" smtClean="0"/>
              <a:t>Although </a:t>
            </a:r>
            <a:r>
              <a:rPr lang="en-ZA" dirty="0"/>
              <a:t>this new plan apparently </a:t>
            </a:r>
            <a:r>
              <a:rPr lang="en-ZA" b="1" dirty="0"/>
              <a:t>does not meet all of Eskom’s original </a:t>
            </a:r>
            <a:r>
              <a:rPr lang="en-ZA" b="1" dirty="0" smtClean="0"/>
              <a:t>commitments</a:t>
            </a:r>
            <a:r>
              <a:rPr lang="en-ZA" dirty="0" smtClean="0"/>
              <a:t>, </a:t>
            </a:r>
            <a:r>
              <a:rPr lang="en-ZA" dirty="0"/>
              <a:t>Eskom is “</a:t>
            </a:r>
            <a:r>
              <a:rPr lang="en-ZA" b="1" dirty="0"/>
              <a:t>proactively engaging” with </a:t>
            </a:r>
            <a:r>
              <a:rPr lang="en-ZA" dirty="0"/>
              <a:t>authorities to address the risk of further postponements not being </a:t>
            </a:r>
            <a:r>
              <a:rPr lang="en-ZA" dirty="0" smtClean="0"/>
              <a:t>granted.</a:t>
            </a:r>
            <a:r>
              <a:rPr lang="en-ZA" dirty="0"/>
              <a:t> They intend to “</a:t>
            </a:r>
            <a:r>
              <a:rPr lang="en-ZA" b="1" dirty="0"/>
              <a:t>negotiate” with authorities </a:t>
            </a:r>
            <a:r>
              <a:rPr lang="en-ZA" dirty="0"/>
              <a:t>on changes in air quality technology and delayed </a:t>
            </a:r>
            <a:r>
              <a:rPr lang="en-ZA" dirty="0" smtClean="0"/>
              <a:t>implementation.</a:t>
            </a:r>
            <a:endParaRPr lang="en-ZA" dirty="0"/>
          </a:p>
          <a:p>
            <a:endParaRPr lang="en-ZA" dirty="0" smtClean="0"/>
          </a:p>
          <a:p>
            <a:endParaRPr lang="en-ZA" dirty="0" smtClean="0"/>
          </a:p>
          <a:p>
            <a:endParaRPr lang="en-ZA" dirty="0"/>
          </a:p>
        </p:txBody>
      </p:sp>
    </p:spTree>
    <p:extLst>
      <p:ext uri="{BB962C8B-B14F-4D97-AF65-F5344CB8AC3E}">
        <p14:creationId xmlns:p14="http://schemas.microsoft.com/office/powerpoint/2010/main" xmlns="" val="1117906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397" y="708339"/>
            <a:ext cx="10864403" cy="5743976"/>
          </a:xfrm>
        </p:spPr>
        <p:txBody>
          <a:bodyPr>
            <a:normAutofit fontScale="92500"/>
          </a:bodyPr>
          <a:lstStyle/>
          <a:p>
            <a:pPr algn="just"/>
            <a:r>
              <a:rPr lang="en-ZA" dirty="0"/>
              <a:t>Eskom has been explicit in its intentions to apply for </a:t>
            </a:r>
            <a:r>
              <a:rPr lang="en-ZA" dirty="0" smtClean="0"/>
              <a:t>“</a:t>
            </a:r>
            <a:r>
              <a:rPr lang="en-ZA" b="1" dirty="0"/>
              <a:t>rolling postponements” – reapplying for postponements </a:t>
            </a:r>
            <a:r>
              <a:rPr lang="en-ZA" dirty="0"/>
              <a:t>(particularly in relation to the 2020 MES for </a:t>
            </a:r>
            <a:r>
              <a:rPr lang="en-ZA" dirty="0" smtClean="0"/>
              <a:t>SO2) </a:t>
            </a:r>
            <a:r>
              <a:rPr lang="en-ZA" b="1" dirty="0"/>
              <a:t>until its stations are eventually decommissioned</a:t>
            </a:r>
            <a:r>
              <a:rPr lang="en-ZA" dirty="0"/>
              <a:t>. </a:t>
            </a:r>
            <a:endParaRPr lang="en-ZA" dirty="0" smtClean="0"/>
          </a:p>
          <a:p>
            <a:pPr algn="just"/>
            <a:r>
              <a:rPr lang="en-ZA" dirty="0" smtClean="0"/>
              <a:t>“</a:t>
            </a:r>
            <a:r>
              <a:rPr lang="en-ZA" dirty="0"/>
              <a:t>R</a:t>
            </a:r>
            <a:r>
              <a:rPr lang="en-ZA" dirty="0" smtClean="0"/>
              <a:t>olling </a:t>
            </a:r>
            <a:r>
              <a:rPr lang="en-ZA" dirty="0"/>
              <a:t>postponements” are </a:t>
            </a:r>
            <a:r>
              <a:rPr lang="en-ZA" b="1" dirty="0"/>
              <a:t>illegal, as exemptions </a:t>
            </a:r>
            <a:r>
              <a:rPr lang="en-ZA" dirty="0"/>
              <a:t>from minimum standards are </a:t>
            </a:r>
            <a:r>
              <a:rPr lang="en-ZA" b="1" dirty="0"/>
              <a:t>not legally permissible</a:t>
            </a:r>
            <a:r>
              <a:rPr lang="en-ZA" dirty="0" smtClean="0"/>
              <a:t>.</a:t>
            </a:r>
          </a:p>
          <a:p>
            <a:pPr algn="just"/>
            <a:r>
              <a:rPr lang="en-ZA" dirty="0"/>
              <a:t>Responses to requests for documents for Eskom take many months, and access is regularly refused – either to the complete </a:t>
            </a:r>
            <a:r>
              <a:rPr lang="en-ZA" dirty="0" smtClean="0"/>
              <a:t>record </a:t>
            </a:r>
            <a:r>
              <a:rPr lang="en-ZA" dirty="0"/>
              <a:t>or portions of the document. </a:t>
            </a:r>
            <a:r>
              <a:rPr lang="en-ZA" dirty="0" smtClean="0"/>
              <a:t>Eskom </a:t>
            </a:r>
            <a:r>
              <a:rPr lang="en-ZA" dirty="0"/>
              <a:t>has partially refused access to the request for documents regarding the timing and costs of their planned retrofits. </a:t>
            </a:r>
          </a:p>
          <a:p>
            <a:pPr algn="just"/>
            <a:r>
              <a:rPr lang="en-ZA" dirty="0" smtClean="0"/>
              <a:t>Although</a:t>
            </a:r>
            <a:r>
              <a:rPr lang="en-ZA" dirty="0"/>
              <a:t>, in the absence of detailed credible estimates of costs, we cannot confirm the accuracy of the costs Eskom cites, we can understand the reluctance to spend vast sums of money retrofitting stations that will be decommissioned in the near </a:t>
            </a:r>
            <a:r>
              <a:rPr lang="en-ZA" dirty="0" smtClean="0"/>
              <a:t>future.</a:t>
            </a:r>
            <a:r>
              <a:rPr lang="en-ZA" dirty="0"/>
              <a:t> However, it is </a:t>
            </a:r>
            <a:r>
              <a:rPr lang="en-ZA" b="1" dirty="0"/>
              <a:t>extremely difficult to ascertain </a:t>
            </a:r>
            <a:r>
              <a:rPr lang="en-ZA" b="1" dirty="0" smtClean="0"/>
              <a:t>Eskom’s </a:t>
            </a:r>
            <a:r>
              <a:rPr lang="en-ZA" b="1" dirty="0"/>
              <a:t>true </a:t>
            </a:r>
            <a:r>
              <a:rPr lang="en-ZA" b="1" dirty="0" smtClean="0"/>
              <a:t>plans in </a:t>
            </a:r>
            <a:r>
              <a:rPr lang="en-ZA" b="1" dirty="0"/>
              <a:t>relation to the life-spans of its </a:t>
            </a:r>
            <a:r>
              <a:rPr lang="en-ZA" b="1" dirty="0" smtClean="0"/>
              <a:t>CFPSs</a:t>
            </a:r>
            <a:r>
              <a:rPr lang="en-ZA" dirty="0" smtClean="0"/>
              <a:t>.</a:t>
            </a:r>
          </a:p>
          <a:p>
            <a:pPr algn="just"/>
            <a:endParaRPr lang="en-ZA" dirty="0"/>
          </a:p>
          <a:p>
            <a:endParaRPr lang="en-ZA" dirty="0" smtClean="0"/>
          </a:p>
          <a:p>
            <a:endParaRPr lang="en-ZA" dirty="0" smtClean="0"/>
          </a:p>
          <a:p>
            <a:endParaRPr lang="en-ZA" dirty="0"/>
          </a:p>
        </p:txBody>
      </p:sp>
    </p:spTree>
    <p:extLst>
      <p:ext uri="{BB962C8B-B14F-4D97-AF65-F5344CB8AC3E}">
        <p14:creationId xmlns:p14="http://schemas.microsoft.com/office/powerpoint/2010/main" xmlns="" val="1399530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Eskom’s plans for its CFPSs?</a:t>
            </a:r>
            <a:endParaRPr lang="en-ZA" b="1" dirty="0"/>
          </a:p>
        </p:txBody>
      </p:sp>
      <p:sp>
        <p:nvSpPr>
          <p:cNvPr id="3" name="Content Placeholder 2"/>
          <p:cNvSpPr>
            <a:spLocks noGrp="1"/>
          </p:cNvSpPr>
          <p:nvPr>
            <p:ph idx="1"/>
          </p:nvPr>
        </p:nvSpPr>
        <p:spPr>
          <a:xfrm>
            <a:off x="631065" y="1416675"/>
            <a:ext cx="10985679" cy="5331855"/>
          </a:xfrm>
        </p:spPr>
        <p:txBody>
          <a:bodyPr>
            <a:normAutofit fontScale="92500"/>
          </a:bodyPr>
          <a:lstStyle/>
          <a:p>
            <a:pPr algn="just"/>
            <a:r>
              <a:rPr lang="en-ZA" dirty="0" smtClean="0"/>
              <a:t>Eskom has, in the past indicated </a:t>
            </a:r>
            <a:r>
              <a:rPr lang="en-ZA" dirty="0"/>
              <a:t>that it will </a:t>
            </a:r>
            <a:r>
              <a:rPr lang="en-ZA" b="1" dirty="0"/>
              <a:t>extend the </a:t>
            </a:r>
            <a:r>
              <a:rPr lang="en-ZA" b="1" dirty="0" smtClean="0"/>
              <a:t>CFPSs lives</a:t>
            </a:r>
            <a:r>
              <a:rPr lang="en-ZA" dirty="0" smtClean="0"/>
              <a:t>, </a:t>
            </a:r>
            <a:r>
              <a:rPr lang="en-ZA" dirty="0"/>
              <a:t>but on other occasions, said that it may </a:t>
            </a:r>
            <a:r>
              <a:rPr lang="en-ZA" b="1" dirty="0"/>
              <a:t>decommission a few stations early</a:t>
            </a:r>
            <a:r>
              <a:rPr lang="en-ZA" dirty="0"/>
              <a:t>. </a:t>
            </a:r>
            <a:endParaRPr lang="en-ZA" dirty="0" smtClean="0"/>
          </a:p>
          <a:p>
            <a:pPr algn="just"/>
            <a:r>
              <a:rPr lang="en-ZA" dirty="0" smtClean="0"/>
              <a:t>Air </a:t>
            </a:r>
            <a:r>
              <a:rPr lang="en-ZA" dirty="0"/>
              <a:t>Quality Improvement Plan </a:t>
            </a:r>
            <a:r>
              <a:rPr lang="en-ZA" b="1" dirty="0"/>
              <a:t>assumes a 60-year life for its </a:t>
            </a:r>
            <a:r>
              <a:rPr lang="en-ZA" b="1" dirty="0" smtClean="0"/>
              <a:t>CFPSs </a:t>
            </a:r>
            <a:r>
              <a:rPr lang="en-ZA" dirty="0" smtClean="0"/>
              <a:t>–although these have </a:t>
            </a:r>
            <a:r>
              <a:rPr lang="en-ZA" b="1" dirty="0" smtClean="0"/>
              <a:t>50-year design lifespans</a:t>
            </a:r>
            <a:r>
              <a:rPr lang="en-ZA" dirty="0" smtClean="0"/>
              <a:t> and the Department of Energy’s </a:t>
            </a:r>
            <a:r>
              <a:rPr lang="en-ZA" b="1" dirty="0" smtClean="0"/>
              <a:t>Integrated Resource Plan for Electricity assumes 50-year lives </a:t>
            </a:r>
            <a:r>
              <a:rPr lang="en-ZA" dirty="0" smtClean="0"/>
              <a:t>for the CFPSs.</a:t>
            </a:r>
          </a:p>
          <a:p>
            <a:pPr algn="just"/>
            <a:r>
              <a:rPr lang="en-ZA" dirty="0" smtClean="0"/>
              <a:t>Eskom’s 2017 </a:t>
            </a:r>
            <a:r>
              <a:rPr lang="en-ZA" dirty="0"/>
              <a:t>I</a:t>
            </a:r>
            <a:r>
              <a:rPr lang="en-ZA" dirty="0" smtClean="0"/>
              <a:t>ntegrated </a:t>
            </a:r>
            <a:r>
              <a:rPr lang="en-ZA" dirty="0"/>
              <a:t>R</a:t>
            </a:r>
            <a:r>
              <a:rPr lang="en-ZA" dirty="0" smtClean="0"/>
              <a:t>eport: </a:t>
            </a:r>
            <a:r>
              <a:rPr lang="en-ZA" dirty="0"/>
              <a:t>no decision on the possible decommissioning of </a:t>
            </a:r>
            <a:r>
              <a:rPr lang="en-ZA" dirty="0" smtClean="0"/>
              <a:t>CFPSs </a:t>
            </a:r>
            <a:r>
              <a:rPr lang="en-ZA" dirty="0"/>
              <a:t>has </a:t>
            </a:r>
            <a:r>
              <a:rPr lang="en-ZA" dirty="0" smtClean="0"/>
              <a:t>been made - </a:t>
            </a:r>
            <a:r>
              <a:rPr lang="en-ZA" dirty="0"/>
              <a:t>Eskom </a:t>
            </a:r>
            <a:r>
              <a:rPr lang="en-ZA" dirty="0" smtClean="0"/>
              <a:t>has </a:t>
            </a:r>
            <a:r>
              <a:rPr lang="en-ZA" dirty="0"/>
              <a:t>no decommissioning plans or funding for the environmental impact </a:t>
            </a:r>
            <a:r>
              <a:rPr lang="en-ZA" dirty="0" smtClean="0"/>
              <a:t>assessments </a:t>
            </a:r>
            <a:r>
              <a:rPr lang="en-ZA" dirty="0"/>
              <a:t>required for decommissioning. </a:t>
            </a:r>
            <a:endParaRPr lang="en-ZA" dirty="0" smtClean="0"/>
          </a:p>
          <a:p>
            <a:pPr algn="just"/>
            <a:r>
              <a:rPr lang="en-ZA" dirty="0" smtClean="0"/>
              <a:t>Feasibility </a:t>
            </a:r>
            <a:r>
              <a:rPr lang="en-ZA" dirty="0"/>
              <a:t>studies </a:t>
            </a:r>
            <a:r>
              <a:rPr lang="en-ZA" dirty="0" smtClean="0"/>
              <a:t>underway </a:t>
            </a:r>
            <a:r>
              <a:rPr lang="en-ZA" dirty="0"/>
              <a:t>to reassess the lifespan of power stations, to inform the available options, such as cold reserve, lean preservation, mothballing or decommissioning of stations. </a:t>
            </a:r>
            <a:r>
              <a:rPr lang="en-ZA" dirty="0" smtClean="0"/>
              <a:t>We were </a:t>
            </a:r>
            <a:r>
              <a:rPr lang="en-ZA" b="1" dirty="0" smtClean="0"/>
              <a:t>refused </a:t>
            </a:r>
            <a:r>
              <a:rPr lang="en-ZA" b="1" dirty="0"/>
              <a:t>access to key components of the life-extension feasibility study</a:t>
            </a:r>
            <a:r>
              <a:rPr lang="en-ZA" dirty="0"/>
              <a:t>, and </a:t>
            </a:r>
            <a:r>
              <a:rPr lang="en-ZA" dirty="0" smtClean="0"/>
              <a:t>to </a:t>
            </a:r>
            <a:r>
              <a:rPr lang="en-ZA" dirty="0"/>
              <a:t>the </a:t>
            </a:r>
            <a:r>
              <a:rPr lang="en-ZA" b="1" dirty="0"/>
              <a:t>whole socio-economic impact assessment for early closure of </a:t>
            </a:r>
            <a:r>
              <a:rPr lang="en-ZA" b="1" dirty="0" smtClean="0"/>
              <a:t>CFPSs</a:t>
            </a:r>
            <a:r>
              <a:rPr lang="en-ZA" dirty="0" smtClean="0"/>
              <a:t>. </a:t>
            </a:r>
          </a:p>
          <a:p>
            <a:pPr algn="just"/>
            <a:endParaRPr lang="en-ZA" dirty="0"/>
          </a:p>
          <a:p>
            <a:endParaRPr lang="en-ZA" dirty="0" smtClean="0"/>
          </a:p>
          <a:p>
            <a:endParaRPr lang="en-ZA" dirty="0" smtClean="0"/>
          </a:p>
          <a:p>
            <a:endParaRPr lang="en-ZA" dirty="0"/>
          </a:p>
        </p:txBody>
      </p:sp>
    </p:spTree>
    <p:extLst>
      <p:ext uri="{BB962C8B-B14F-4D97-AF65-F5344CB8AC3E}">
        <p14:creationId xmlns:p14="http://schemas.microsoft.com/office/powerpoint/2010/main" xmlns="" val="409546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276" y="476519"/>
            <a:ext cx="11062952" cy="6194738"/>
          </a:xfrm>
        </p:spPr>
        <p:txBody>
          <a:bodyPr>
            <a:normAutofit fontScale="92500" lnSpcReduction="10000"/>
          </a:bodyPr>
          <a:lstStyle/>
          <a:p>
            <a:r>
              <a:rPr lang="en-ZA" dirty="0"/>
              <a:t>Integrated report: </a:t>
            </a:r>
            <a:r>
              <a:rPr lang="en-ZA" dirty="0" err="1"/>
              <a:t>Hendrina</a:t>
            </a:r>
            <a:r>
              <a:rPr lang="en-ZA" dirty="0"/>
              <a:t>, </a:t>
            </a:r>
            <a:r>
              <a:rPr lang="en-ZA" dirty="0" err="1"/>
              <a:t>Grootvlei</a:t>
            </a:r>
            <a:r>
              <a:rPr lang="en-ZA" dirty="0"/>
              <a:t> and Komati will be ramped down to zero production and placed in ‘lean preservation’ to minimise surplus capacity and optimally manage generation costs: </a:t>
            </a:r>
            <a:r>
              <a:rPr lang="en-ZA" dirty="0" err="1"/>
              <a:t>Hendrina</a:t>
            </a:r>
            <a:r>
              <a:rPr lang="en-ZA" dirty="0"/>
              <a:t> in 2018/19, </a:t>
            </a:r>
            <a:r>
              <a:rPr lang="en-ZA" dirty="0" err="1"/>
              <a:t>Grootvlei</a:t>
            </a:r>
            <a:r>
              <a:rPr lang="en-ZA" dirty="0"/>
              <a:t> in 2019/20 and Komati in 2020/21.  Units at </a:t>
            </a:r>
            <a:r>
              <a:rPr lang="en-ZA" dirty="0" err="1"/>
              <a:t>Grootvlei</a:t>
            </a:r>
            <a:r>
              <a:rPr lang="en-ZA" dirty="0"/>
              <a:t> and Komati Power Stations have been placed in extended cold reserve (taken offline) with a </a:t>
            </a:r>
            <a:r>
              <a:rPr lang="en-ZA" dirty="0" err="1"/>
              <a:t>callback</a:t>
            </a:r>
            <a:r>
              <a:rPr lang="en-ZA" dirty="0"/>
              <a:t> time of 5 days.</a:t>
            </a:r>
          </a:p>
          <a:p>
            <a:r>
              <a:rPr lang="en-ZA" dirty="0" smtClean="0"/>
              <a:t>Eskom </a:t>
            </a:r>
            <a:r>
              <a:rPr lang="en-ZA" dirty="0"/>
              <a:t>also points out that the </a:t>
            </a:r>
            <a:r>
              <a:rPr lang="en-ZA" dirty="0" smtClean="0"/>
              <a:t>IRP will </a:t>
            </a:r>
            <a:r>
              <a:rPr lang="en-ZA" dirty="0"/>
              <a:t>play a major role in determining the future of its CFPSs.</a:t>
            </a:r>
          </a:p>
          <a:p>
            <a:r>
              <a:rPr lang="en-ZA" dirty="0"/>
              <a:t>Q</a:t>
            </a:r>
            <a:r>
              <a:rPr lang="en-ZA" dirty="0" smtClean="0"/>
              <a:t>uite </a:t>
            </a:r>
            <a:r>
              <a:rPr lang="en-ZA" dirty="0"/>
              <a:t>apart from the multiple other benefits of renewable energy over coal – for human health, water, land, and the climate – </a:t>
            </a:r>
            <a:r>
              <a:rPr lang="en-ZA" dirty="0" smtClean="0"/>
              <a:t>CSIR research </a:t>
            </a:r>
            <a:r>
              <a:rPr lang="en-ZA" dirty="0"/>
              <a:t>shows that the </a:t>
            </a:r>
            <a:r>
              <a:rPr lang="en-ZA" b="1" dirty="0"/>
              <a:t>share of renewable energy </a:t>
            </a:r>
            <a:r>
              <a:rPr lang="en-ZA" dirty="0"/>
              <a:t>in an electricity mix that would also be the </a:t>
            </a:r>
            <a:r>
              <a:rPr lang="en-ZA" b="1" dirty="0"/>
              <a:t>least cost </a:t>
            </a:r>
            <a:r>
              <a:rPr lang="en-ZA" dirty="0"/>
              <a:t>for </a:t>
            </a:r>
            <a:r>
              <a:rPr lang="en-ZA" dirty="0" smtClean="0"/>
              <a:t>SA </a:t>
            </a:r>
            <a:r>
              <a:rPr lang="en-ZA" dirty="0"/>
              <a:t>could </a:t>
            </a:r>
            <a:r>
              <a:rPr lang="en-ZA" b="1" dirty="0"/>
              <a:t>grow to above 90% by 2050</a:t>
            </a:r>
            <a:r>
              <a:rPr lang="en-ZA" dirty="0"/>
              <a:t>.</a:t>
            </a:r>
          </a:p>
          <a:p>
            <a:r>
              <a:rPr lang="en-ZA" dirty="0" smtClean="0"/>
              <a:t>Research </a:t>
            </a:r>
            <a:r>
              <a:rPr lang="en-ZA" dirty="0"/>
              <a:t>by Meridian Economics presented at the </a:t>
            </a:r>
            <a:r>
              <a:rPr lang="en-ZA" dirty="0" smtClean="0"/>
              <a:t>NERSA hearings </a:t>
            </a:r>
            <a:r>
              <a:rPr lang="en-ZA" dirty="0"/>
              <a:t>– reveals that it is possible to </a:t>
            </a:r>
            <a:r>
              <a:rPr lang="en-ZA" b="1" dirty="0"/>
              <a:t>decommission </a:t>
            </a:r>
            <a:r>
              <a:rPr lang="en-ZA" b="1" dirty="0" err="1"/>
              <a:t>Grootvlei</a:t>
            </a:r>
            <a:r>
              <a:rPr lang="en-ZA" b="1" dirty="0"/>
              <a:t>, </a:t>
            </a:r>
            <a:r>
              <a:rPr lang="en-ZA" b="1" dirty="0" err="1"/>
              <a:t>Hendrina</a:t>
            </a:r>
            <a:r>
              <a:rPr lang="en-ZA" b="1" dirty="0"/>
              <a:t>, and Komati </a:t>
            </a:r>
            <a:r>
              <a:rPr lang="en-ZA" dirty="0"/>
              <a:t>and </a:t>
            </a:r>
            <a:r>
              <a:rPr lang="en-ZA" b="1" dirty="0"/>
              <a:t>avoid the completion of </a:t>
            </a:r>
            <a:r>
              <a:rPr lang="en-ZA" b="1" dirty="0" err="1"/>
              <a:t>Kusile</a:t>
            </a:r>
            <a:r>
              <a:rPr lang="en-ZA" b="1" dirty="0"/>
              <a:t> Units 5 &amp; 6</a:t>
            </a:r>
            <a:r>
              <a:rPr lang="en-ZA" dirty="0"/>
              <a:t>, giving rise to a </a:t>
            </a:r>
            <a:r>
              <a:rPr lang="en-ZA" b="1" dirty="0"/>
              <a:t>financial saving in the region of R17bn</a:t>
            </a:r>
            <a:r>
              <a:rPr lang="en-ZA" dirty="0"/>
              <a:t>.  For those stations, the study determined that it was cheaper to provide the services from other </a:t>
            </a:r>
            <a:r>
              <a:rPr lang="en-ZA" dirty="0" smtClean="0"/>
              <a:t>resources. </a:t>
            </a:r>
            <a:endParaRPr lang="en-ZA" dirty="0"/>
          </a:p>
          <a:p>
            <a:endParaRPr lang="en-ZA" dirty="0" smtClean="0"/>
          </a:p>
          <a:p>
            <a:endParaRPr lang="en-ZA" dirty="0" smtClean="0"/>
          </a:p>
          <a:p>
            <a:endParaRPr lang="en-ZA" dirty="0"/>
          </a:p>
        </p:txBody>
      </p:sp>
    </p:spTree>
    <p:extLst>
      <p:ext uri="{BB962C8B-B14F-4D97-AF65-F5344CB8AC3E}">
        <p14:creationId xmlns:p14="http://schemas.microsoft.com/office/powerpoint/2010/main" xmlns="" val="3180494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519" y="759855"/>
            <a:ext cx="10877282" cy="5692460"/>
          </a:xfrm>
        </p:spPr>
        <p:txBody>
          <a:bodyPr>
            <a:normAutofit/>
          </a:bodyPr>
          <a:lstStyle/>
          <a:p>
            <a:pPr algn="just"/>
            <a:r>
              <a:rPr lang="en-ZA" dirty="0"/>
              <a:t>C</a:t>
            </a:r>
            <a:r>
              <a:rPr lang="en-ZA" dirty="0" smtClean="0"/>
              <a:t>lear from our own analysis </a:t>
            </a:r>
            <a:r>
              <a:rPr lang="en-ZA" dirty="0"/>
              <a:t>of Eskom’s </a:t>
            </a:r>
            <a:r>
              <a:rPr lang="en-ZA" dirty="0" smtClean="0"/>
              <a:t>compliance </a:t>
            </a:r>
            <a:r>
              <a:rPr lang="en-ZA" dirty="0"/>
              <a:t>with their AELs over the period 1 April 2015 to 31 March 2016 </a:t>
            </a:r>
            <a:r>
              <a:rPr lang="en-ZA" dirty="0" smtClean="0"/>
              <a:t>(conducted by Prof </a:t>
            </a:r>
            <a:r>
              <a:rPr lang="en-ZA" dirty="0" err="1" smtClean="0"/>
              <a:t>Cairncross</a:t>
            </a:r>
            <a:r>
              <a:rPr lang="en-ZA" dirty="0" smtClean="0"/>
              <a:t>) </a:t>
            </a:r>
            <a:r>
              <a:rPr lang="en-ZA" dirty="0"/>
              <a:t>- that they are </a:t>
            </a:r>
            <a:r>
              <a:rPr lang="en-ZA" b="1" dirty="0"/>
              <a:t>not even meeting the relaxed emission standards</a:t>
            </a:r>
            <a:r>
              <a:rPr lang="en-ZA" dirty="0"/>
              <a:t>. </a:t>
            </a:r>
            <a:endParaRPr lang="en-ZA" dirty="0" smtClean="0"/>
          </a:p>
          <a:p>
            <a:pPr algn="just"/>
            <a:r>
              <a:rPr lang="en-ZA" dirty="0" smtClean="0"/>
              <a:t>31 May 2017: wrote to senior </a:t>
            </a:r>
            <a:r>
              <a:rPr lang="en-ZA" dirty="0"/>
              <a:t>DEA officials </a:t>
            </a:r>
            <a:r>
              <a:rPr lang="en-ZA" dirty="0" smtClean="0"/>
              <a:t>and </a:t>
            </a:r>
            <a:r>
              <a:rPr lang="en-ZA" dirty="0"/>
              <a:t>provided Prof </a:t>
            </a:r>
            <a:r>
              <a:rPr lang="en-ZA" dirty="0" err="1"/>
              <a:t>Cairncross’s</a:t>
            </a:r>
            <a:r>
              <a:rPr lang="en-ZA" dirty="0"/>
              <a:t> report.  This report was also presented at a meeting with the Department and licensing </a:t>
            </a:r>
            <a:r>
              <a:rPr lang="en-ZA" dirty="0" smtClean="0"/>
              <a:t>authorities, </a:t>
            </a:r>
            <a:r>
              <a:rPr lang="en-ZA" dirty="0"/>
              <a:t>and was not </a:t>
            </a:r>
            <a:r>
              <a:rPr lang="en-ZA" dirty="0" smtClean="0"/>
              <a:t>disputed.</a:t>
            </a:r>
          </a:p>
          <a:p>
            <a:pPr algn="just"/>
            <a:r>
              <a:rPr lang="en-ZA" dirty="0" smtClean="0"/>
              <a:t>However</a:t>
            </a:r>
            <a:r>
              <a:rPr lang="en-ZA" dirty="0"/>
              <a:t>, it </a:t>
            </a:r>
            <a:r>
              <a:rPr lang="en-ZA" b="1" dirty="0"/>
              <a:t>does not appear that any meaningful action has been taken against Eskom</a:t>
            </a:r>
            <a:r>
              <a:rPr lang="en-ZA" dirty="0"/>
              <a:t>.  On the contrary, Eskom seems </a:t>
            </a:r>
            <a:r>
              <a:rPr lang="en-ZA" dirty="0" smtClean="0"/>
              <a:t>quite confident </a:t>
            </a:r>
            <a:r>
              <a:rPr lang="en-ZA" dirty="0"/>
              <a:t>that it will be granted additional postponement applications. </a:t>
            </a:r>
            <a:endParaRPr lang="en-ZA" dirty="0" smtClean="0"/>
          </a:p>
          <a:p>
            <a:endParaRPr lang="en-ZA" dirty="0" smtClean="0"/>
          </a:p>
          <a:p>
            <a:endParaRPr lang="en-ZA" dirty="0" smtClean="0"/>
          </a:p>
          <a:p>
            <a:endParaRPr lang="en-ZA" dirty="0"/>
          </a:p>
        </p:txBody>
      </p:sp>
    </p:spTree>
    <p:extLst>
      <p:ext uri="{BB962C8B-B14F-4D97-AF65-F5344CB8AC3E}">
        <p14:creationId xmlns:p14="http://schemas.microsoft.com/office/powerpoint/2010/main" xmlns="" val="4272894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Conclusion and recommendations</a:t>
            </a:r>
            <a:endParaRPr lang="en-ZA" b="1" dirty="0"/>
          </a:p>
        </p:txBody>
      </p:sp>
      <p:sp>
        <p:nvSpPr>
          <p:cNvPr id="3" name="Content Placeholder 2"/>
          <p:cNvSpPr>
            <a:spLocks noGrp="1"/>
          </p:cNvSpPr>
          <p:nvPr>
            <p:ph idx="1"/>
          </p:nvPr>
        </p:nvSpPr>
        <p:spPr>
          <a:xfrm>
            <a:off x="631065" y="1416675"/>
            <a:ext cx="10722735" cy="5035639"/>
          </a:xfrm>
        </p:spPr>
        <p:txBody>
          <a:bodyPr>
            <a:normAutofit lnSpcReduction="10000"/>
          </a:bodyPr>
          <a:lstStyle/>
          <a:p>
            <a:pPr algn="just"/>
            <a:r>
              <a:rPr lang="en-ZA" dirty="0"/>
              <a:t>A</a:t>
            </a:r>
            <a:r>
              <a:rPr lang="en-ZA" dirty="0" smtClean="0"/>
              <a:t>lthough </a:t>
            </a:r>
            <a:r>
              <a:rPr lang="en-ZA" dirty="0"/>
              <a:t>the </a:t>
            </a:r>
            <a:r>
              <a:rPr lang="en-ZA" dirty="0" smtClean="0"/>
              <a:t>provision for MES postponements was </a:t>
            </a:r>
            <a:r>
              <a:rPr lang="en-ZA" dirty="0"/>
              <a:t>intended to provide industries with an opportunity to come into compliance with the MES within, at most, a 5 year period; in practice, it appears that this </a:t>
            </a:r>
            <a:r>
              <a:rPr lang="en-ZA" b="1" dirty="0"/>
              <a:t>provision has been abused</a:t>
            </a:r>
            <a:r>
              <a:rPr lang="en-ZA" dirty="0"/>
              <a:t>. </a:t>
            </a:r>
            <a:endParaRPr lang="en-ZA" dirty="0" smtClean="0"/>
          </a:p>
          <a:p>
            <a:pPr algn="just"/>
            <a:r>
              <a:rPr lang="en-ZA" dirty="0" smtClean="0"/>
              <a:t>DEA at Air Quality </a:t>
            </a:r>
            <a:r>
              <a:rPr lang="en-ZA" dirty="0" err="1" smtClean="0"/>
              <a:t>Lekgotla</a:t>
            </a:r>
            <a:r>
              <a:rPr lang="en-ZA" dirty="0" smtClean="0"/>
              <a:t>: </a:t>
            </a:r>
          </a:p>
          <a:p>
            <a:pPr lvl="1" algn="just"/>
            <a:r>
              <a:rPr lang="en-ZA" dirty="0" smtClean="0"/>
              <a:t>“</a:t>
            </a:r>
            <a:r>
              <a:rPr lang="en-ZA" i="1" dirty="0"/>
              <a:t>In our view, the shortcomings highlighted above have resulted in the abuse of the provisions, </a:t>
            </a:r>
            <a:r>
              <a:rPr lang="en-ZA" i="1" dirty="0" smtClean="0"/>
              <a:t>and </a:t>
            </a:r>
            <a:r>
              <a:rPr lang="en-ZA" i="1" dirty="0"/>
              <a:t>by extension undermines section 24 of the Constitution of the Republic of South </a:t>
            </a:r>
            <a:r>
              <a:rPr lang="en-ZA" i="1" dirty="0" smtClean="0"/>
              <a:t>Africa</a:t>
            </a:r>
            <a:r>
              <a:rPr lang="en-ZA" i="1" dirty="0"/>
              <a:t>, 1996 as well as the objectives of the </a:t>
            </a:r>
            <a:r>
              <a:rPr lang="en-ZA" i="1" dirty="0" smtClean="0"/>
              <a:t>[AQA]</a:t>
            </a:r>
            <a:r>
              <a:rPr lang="en-ZA" dirty="0" smtClean="0"/>
              <a:t>”</a:t>
            </a:r>
          </a:p>
          <a:p>
            <a:pPr lvl="1" algn="just"/>
            <a:r>
              <a:rPr lang="en-ZA" dirty="0" smtClean="0"/>
              <a:t>Proposed </a:t>
            </a:r>
            <a:r>
              <a:rPr lang="en-ZA" b="1" dirty="0" smtClean="0"/>
              <a:t>possible amendments </a:t>
            </a:r>
            <a:r>
              <a:rPr lang="en-ZA" dirty="0" smtClean="0"/>
              <a:t>to the process: to </a:t>
            </a:r>
            <a:r>
              <a:rPr lang="en-ZA" dirty="0"/>
              <a:t>clarify that all postponements were granted </a:t>
            </a:r>
            <a:r>
              <a:rPr lang="en-ZA" dirty="0" smtClean="0"/>
              <a:t>“as </a:t>
            </a:r>
            <a:r>
              <a:rPr lang="en-ZA" dirty="0"/>
              <a:t>a </a:t>
            </a:r>
            <a:r>
              <a:rPr lang="en-ZA" dirty="0" smtClean="0"/>
              <a:t>once-off” and/or to </a:t>
            </a:r>
            <a:r>
              <a:rPr lang="en-ZA" dirty="0"/>
              <a:t>provide for legal consequences for non-compliance with emission </a:t>
            </a:r>
            <a:r>
              <a:rPr lang="en-ZA" dirty="0" smtClean="0"/>
              <a:t> standards </a:t>
            </a:r>
            <a:r>
              <a:rPr lang="en-ZA" dirty="0"/>
              <a:t>during the period of the </a:t>
            </a:r>
            <a:r>
              <a:rPr lang="en-ZA" dirty="0" smtClean="0"/>
              <a:t>postponement</a:t>
            </a:r>
          </a:p>
          <a:p>
            <a:pPr lvl="1" algn="just"/>
            <a:r>
              <a:rPr lang="en-ZA" dirty="0" smtClean="0"/>
              <a:t>Indicated that </a:t>
            </a:r>
            <a:r>
              <a:rPr lang="en-ZA" b="1" dirty="0" smtClean="0"/>
              <a:t>compliance </a:t>
            </a:r>
            <a:r>
              <a:rPr lang="en-ZA" b="1" dirty="0"/>
              <a:t>with emission standards is “generally </a:t>
            </a:r>
            <a:r>
              <a:rPr lang="en-ZA" b="1" dirty="0" smtClean="0"/>
              <a:t>low”</a:t>
            </a:r>
            <a:r>
              <a:rPr lang="en-ZA" dirty="0" smtClean="0"/>
              <a:t>: only </a:t>
            </a:r>
            <a:r>
              <a:rPr lang="en-ZA" b="1" dirty="0" smtClean="0"/>
              <a:t>5 of 21 </a:t>
            </a:r>
            <a:r>
              <a:rPr lang="en-ZA" b="1" dirty="0"/>
              <a:t>facilities inspected</a:t>
            </a:r>
            <a:r>
              <a:rPr lang="en-ZA" dirty="0"/>
              <a:t> were “</a:t>
            </a:r>
            <a:r>
              <a:rPr lang="en-ZA" b="1" dirty="0"/>
              <a:t>proactively fully compliant</a:t>
            </a:r>
            <a:r>
              <a:rPr lang="en-ZA" dirty="0" smtClean="0"/>
              <a:t>”</a:t>
            </a:r>
          </a:p>
          <a:p>
            <a:pPr marL="0" indent="0">
              <a:buNone/>
            </a:pPr>
            <a:endParaRPr lang="en-ZA" dirty="0" smtClean="0"/>
          </a:p>
          <a:p>
            <a:endParaRPr lang="en-ZA" dirty="0"/>
          </a:p>
        </p:txBody>
      </p:sp>
    </p:spTree>
    <p:extLst>
      <p:ext uri="{BB962C8B-B14F-4D97-AF65-F5344CB8AC3E}">
        <p14:creationId xmlns:p14="http://schemas.microsoft.com/office/powerpoint/2010/main" xmlns="" val="3584780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759855"/>
            <a:ext cx="10890161" cy="5692460"/>
          </a:xfrm>
        </p:spPr>
        <p:txBody>
          <a:bodyPr>
            <a:normAutofit/>
          </a:bodyPr>
          <a:lstStyle/>
          <a:p>
            <a:pPr algn="just"/>
            <a:r>
              <a:rPr lang="en-ZA" dirty="0"/>
              <a:t>Sasol and Eskom, as the country’s 2 biggest </a:t>
            </a:r>
            <a:r>
              <a:rPr lang="en-ZA" dirty="0" smtClean="0"/>
              <a:t>polluters, </a:t>
            </a:r>
            <a:r>
              <a:rPr lang="en-ZA" dirty="0"/>
              <a:t>have already applied for additional postponements, and intend to continue to make further applications, </a:t>
            </a:r>
            <a:r>
              <a:rPr lang="en-ZA" b="1" dirty="0"/>
              <a:t>despite being located in </a:t>
            </a:r>
            <a:r>
              <a:rPr lang="en-ZA" b="1" dirty="0" smtClean="0"/>
              <a:t>Priority Areas</a:t>
            </a:r>
            <a:r>
              <a:rPr lang="en-ZA" dirty="0"/>
              <a:t>, in which </a:t>
            </a:r>
            <a:r>
              <a:rPr lang="en-ZA" b="1" dirty="0"/>
              <a:t>high air pollution levels negatively impact human health and the constitutional environmental right.</a:t>
            </a:r>
            <a:r>
              <a:rPr lang="en-ZA" dirty="0"/>
              <a:t>  </a:t>
            </a:r>
          </a:p>
          <a:p>
            <a:pPr algn="just"/>
            <a:r>
              <a:rPr lang="en-ZA" dirty="0" smtClean="0"/>
              <a:t>Eskom </a:t>
            </a:r>
            <a:r>
              <a:rPr lang="en-ZA" dirty="0"/>
              <a:t>is not even complying with its relaxed emission standards, and there is no clear </a:t>
            </a:r>
            <a:r>
              <a:rPr lang="en-ZA" dirty="0" smtClean="0"/>
              <a:t>indication when </a:t>
            </a:r>
            <a:r>
              <a:rPr lang="en-ZA" dirty="0"/>
              <a:t>it will </a:t>
            </a:r>
            <a:r>
              <a:rPr lang="en-ZA" dirty="0" smtClean="0"/>
              <a:t>close </a:t>
            </a:r>
            <a:r>
              <a:rPr lang="en-ZA" dirty="0"/>
              <a:t>its </a:t>
            </a:r>
            <a:r>
              <a:rPr lang="en-ZA" dirty="0" smtClean="0"/>
              <a:t>non-compliant CFPSs. </a:t>
            </a:r>
          </a:p>
          <a:p>
            <a:pPr algn="just"/>
            <a:r>
              <a:rPr lang="en-ZA" dirty="0" smtClean="0"/>
              <a:t>To </a:t>
            </a:r>
            <a:r>
              <a:rPr lang="en-ZA" dirty="0"/>
              <a:t>limit further violations of constitutional rights, the DEA </a:t>
            </a:r>
            <a:r>
              <a:rPr lang="en-ZA" b="1" dirty="0"/>
              <a:t>should take the steps identified in </a:t>
            </a:r>
            <a:r>
              <a:rPr lang="en-ZA" b="1" i="1" dirty="0"/>
              <a:t>Broken Promises</a:t>
            </a:r>
            <a:r>
              <a:rPr lang="en-ZA" dirty="0"/>
              <a:t>, starting with </a:t>
            </a:r>
            <a:r>
              <a:rPr lang="en-ZA" b="1" dirty="0" smtClean="0"/>
              <a:t>undertakings to review existing postponements </a:t>
            </a:r>
            <a:r>
              <a:rPr lang="en-ZA" dirty="0" smtClean="0"/>
              <a:t>in Priority </a:t>
            </a:r>
            <a:r>
              <a:rPr lang="en-ZA" dirty="0"/>
              <a:t>A</a:t>
            </a:r>
            <a:r>
              <a:rPr lang="en-ZA" dirty="0" smtClean="0"/>
              <a:t>reas and </a:t>
            </a:r>
            <a:r>
              <a:rPr lang="en-ZA" b="1" dirty="0" smtClean="0"/>
              <a:t>not </a:t>
            </a:r>
            <a:r>
              <a:rPr lang="en-ZA" b="1" dirty="0"/>
              <a:t>to grant further postponements</a:t>
            </a:r>
            <a:r>
              <a:rPr lang="en-ZA" dirty="0"/>
              <a:t> </a:t>
            </a:r>
            <a:r>
              <a:rPr lang="en-ZA" b="1" dirty="0"/>
              <a:t>in P</a:t>
            </a:r>
            <a:r>
              <a:rPr lang="en-ZA" b="1" dirty="0" smtClean="0"/>
              <a:t>riority </a:t>
            </a:r>
            <a:r>
              <a:rPr lang="en-ZA" b="1" dirty="0"/>
              <a:t>A</a:t>
            </a:r>
            <a:r>
              <a:rPr lang="en-ZA" b="1" dirty="0" smtClean="0"/>
              <a:t>reas</a:t>
            </a:r>
            <a:r>
              <a:rPr lang="en-ZA" dirty="0" smtClean="0"/>
              <a:t>.</a:t>
            </a:r>
            <a:endParaRPr lang="en-ZA" dirty="0"/>
          </a:p>
          <a:p>
            <a:pPr marL="0" indent="0">
              <a:buNone/>
            </a:pPr>
            <a:endParaRPr lang="en-ZA" dirty="0" smtClean="0"/>
          </a:p>
          <a:p>
            <a:endParaRPr lang="en-ZA" dirty="0"/>
          </a:p>
        </p:txBody>
      </p:sp>
    </p:spTree>
    <p:extLst>
      <p:ext uri="{BB962C8B-B14F-4D97-AF65-F5344CB8AC3E}">
        <p14:creationId xmlns:p14="http://schemas.microsoft.com/office/powerpoint/2010/main" xmlns="" val="127751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b="1" dirty="0" smtClean="0"/>
              <a:t>LIFE AFTER COAL CAMPAIGN</a:t>
            </a:r>
            <a:endParaRPr lang="en-ZA" b="1" dirty="0"/>
          </a:p>
        </p:txBody>
      </p:sp>
      <p:pic>
        <p:nvPicPr>
          <p:cNvPr id="6" name="Picture 2" descr="https://pbs.twimg.com/media/CuoV53CWcAAwn0k.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17154" y="1825625"/>
            <a:ext cx="6157691" cy="4351338"/>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085975" y="595312"/>
            <a:ext cx="8020050" cy="5667375"/>
          </a:xfrm>
          <a:prstGeom prst="rect">
            <a:avLst/>
          </a:prstGeom>
        </p:spPr>
      </p:pic>
    </p:spTree>
    <p:extLst>
      <p:ext uri="{BB962C8B-B14F-4D97-AF65-F5344CB8AC3E}">
        <p14:creationId xmlns:p14="http://schemas.microsoft.com/office/powerpoint/2010/main" xmlns="" val="3819784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05872"/>
            <a:ext cx="12192000" cy="6858000"/>
          </a:xfrm>
          <a:prstGeom prst="rect">
            <a:avLst/>
          </a:prstGeom>
        </p:spPr>
      </p:pic>
      <p:sp>
        <p:nvSpPr>
          <p:cNvPr id="3" name="Subtitle 2"/>
          <p:cNvSpPr>
            <a:spLocks noGrp="1"/>
          </p:cNvSpPr>
          <p:nvPr>
            <p:ph type="subTitle" idx="1"/>
          </p:nvPr>
        </p:nvSpPr>
        <p:spPr>
          <a:xfrm>
            <a:off x="1545464" y="1635617"/>
            <a:ext cx="7070501" cy="3309870"/>
          </a:xfrm>
        </p:spPr>
        <p:txBody>
          <a:bodyPr>
            <a:normAutofit fontScale="92500" lnSpcReduction="20000"/>
          </a:bodyPr>
          <a:lstStyle/>
          <a:p>
            <a:pPr algn="l"/>
            <a:r>
              <a:rPr lang="en-ZA" sz="3600" b="1" dirty="0" smtClean="0"/>
              <a:t>Ce</a:t>
            </a:r>
            <a:r>
              <a:rPr lang="en-ZA" sz="4300" b="1" dirty="0" smtClean="0"/>
              <a:t>ntre for Environmental Rights</a:t>
            </a:r>
          </a:p>
          <a:p>
            <a:pPr algn="l"/>
            <a:r>
              <a:rPr lang="en-ZA" sz="3600" dirty="0" smtClean="0"/>
              <a:t>Pollution &amp; Climate Change Programme </a:t>
            </a:r>
          </a:p>
          <a:p>
            <a:pPr algn="l"/>
            <a:r>
              <a:rPr lang="en-ZA" sz="3100" dirty="0" smtClean="0"/>
              <a:t>Tel: 021 447 1647</a:t>
            </a:r>
          </a:p>
          <a:p>
            <a:pPr algn="l"/>
            <a:r>
              <a:rPr lang="en-ZA" sz="3100" dirty="0" smtClean="0"/>
              <a:t>Email: rhugo@cer.org.za</a:t>
            </a:r>
          </a:p>
          <a:p>
            <a:pPr algn="l"/>
            <a:r>
              <a:rPr lang="en-ZA" sz="3100" dirty="0" smtClean="0"/>
              <a:t>Web: </a:t>
            </a:r>
            <a:r>
              <a:rPr lang="en-ZA" sz="3100" dirty="0" smtClean="0">
                <a:hlinkClick r:id="rId3"/>
              </a:rPr>
              <a:t>www.cer.org.za</a:t>
            </a:r>
            <a:endParaRPr lang="en-ZA" sz="3100" dirty="0" smtClean="0"/>
          </a:p>
          <a:p>
            <a:pPr algn="l"/>
            <a:r>
              <a:rPr lang="en-ZA" sz="3100" dirty="0" smtClean="0"/>
              <a:t>Facebook: @</a:t>
            </a:r>
            <a:r>
              <a:rPr lang="en-ZA" sz="3100" dirty="0" err="1" smtClean="0"/>
              <a:t>CentreEnvironmentalRights</a:t>
            </a:r>
            <a:r>
              <a:rPr lang="en-ZA" sz="3100" dirty="0" smtClean="0"/>
              <a:t> </a:t>
            </a:r>
          </a:p>
          <a:p>
            <a:pPr algn="l"/>
            <a:r>
              <a:rPr lang="en-ZA" sz="3100" dirty="0" smtClean="0"/>
              <a:t>Twitter @</a:t>
            </a:r>
            <a:r>
              <a:rPr lang="en-ZA" sz="3100" dirty="0" err="1" smtClean="0"/>
              <a:t>CentreEnvRights</a:t>
            </a:r>
            <a:endParaRPr lang="en-ZA" sz="3100" dirty="0" smtClean="0"/>
          </a:p>
          <a:p>
            <a:pPr algn="l"/>
            <a:endParaRPr lang="en-ZA" sz="2800" dirty="0" smtClean="0"/>
          </a:p>
          <a:p>
            <a:pPr algn="l"/>
            <a:endParaRPr lang="en-ZA" dirty="0">
              <a:solidFill>
                <a:schemeClr val="tx1">
                  <a:lumMod val="75000"/>
                  <a:lumOff val="25000"/>
                </a:schemeClr>
              </a:solidFill>
            </a:endParaRPr>
          </a:p>
        </p:txBody>
      </p:sp>
    </p:spTree>
    <p:extLst>
      <p:ext uri="{BB962C8B-B14F-4D97-AF65-F5344CB8AC3E}">
        <p14:creationId xmlns:p14="http://schemas.microsoft.com/office/powerpoint/2010/main" xmlns="" val="2734417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5336"/>
          </a:xfrm>
        </p:spPr>
        <p:txBody>
          <a:bodyPr>
            <a:normAutofit/>
          </a:bodyPr>
          <a:lstStyle/>
          <a:p>
            <a:pPr algn="ctr"/>
            <a:r>
              <a:rPr lang="en-ZA" b="1" dirty="0" smtClean="0"/>
              <a:t>15 Eskom power stations in 3 Priority </a:t>
            </a:r>
            <a:r>
              <a:rPr lang="en-ZA" b="1" dirty="0"/>
              <a:t>A</a:t>
            </a:r>
            <a:r>
              <a:rPr lang="en-ZA" b="1" dirty="0" smtClean="0"/>
              <a:t>reas</a:t>
            </a:r>
            <a:endParaRPr lang="en-ZA" b="1" dirty="0"/>
          </a:p>
        </p:txBody>
      </p:sp>
      <p:pic>
        <p:nvPicPr>
          <p:cNvPr id="4" name="Content Placeholder 3"/>
          <p:cNvPicPr>
            <a:picLocks noGrp="1" noChangeAspect="1"/>
          </p:cNvPicPr>
          <p:nvPr>
            <p:ph idx="1"/>
          </p:nvPr>
        </p:nvPicPr>
        <p:blipFill>
          <a:blip r:embed="rId2" cstate="print"/>
          <a:stretch>
            <a:fillRect/>
          </a:stretch>
        </p:blipFill>
        <p:spPr>
          <a:xfrm>
            <a:off x="566670" y="1390917"/>
            <a:ext cx="9718183" cy="5305477"/>
          </a:xfrm>
          <a:prstGeom prst="rect">
            <a:avLst/>
          </a:prstGeom>
        </p:spPr>
      </p:pic>
    </p:spTree>
    <p:extLst>
      <p:ext uri="{BB962C8B-B14F-4D97-AF65-F5344CB8AC3E}">
        <p14:creationId xmlns:p14="http://schemas.microsoft.com/office/powerpoint/2010/main" xmlns="" val="11860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Sasol operations in Priority Areas</a:t>
            </a:r>
            <a:endParaRPr lang="en-ZA" b="1" dirty="0"/>
          </a:p>
        </p:txBody>
      </p:sp>
      <p:sp>
        <p:nvSpPr>
          <p:cNvPr id="3" name="Content Placeholder 2"/>
          <p:cNvSpPr>
            <a:spLocks noGrp="1"/>
          </p:cNvSpPr>
          <p:nvPr>
            <p:ph idx="1"/>
          </p:nvPr>
        </p:nvSpPr>
        <p:spPr>
          <a:xfrm>
            <a:off x="695459" y="1558344"/>
            <a:ext cx="10658341" cy="4618619"/>
          </a:xfrm>
        </p:spPr>
        <p:txBody>
          <a:bodyPr/>
          <a:lstStyle/>
          <a:p>
            <a:endParaRPr lang="en-ZA" dirty="0" smtClean="0"/>
          </a:p>
          <a:p>
            <a:pPr marL="0" indent="0">
              <a:buNone/>
            </a:pPr>
            <a:r>
              <a:rPr lang="en-ZA" dirty="0" err="1" smtClean="0"/>
              <a:t>Secunda</a:t>
            </a:r>
            <a:r>
              <a:rPr lang="en-ZA" dirty="0" smtClean="0"/>
              <a:t> Synfuels Operations</a:t>
            </a:r>
          </a:p>
          <a:p>
            <a:pPr marL="0" indent="0">
              <a:buNone/>
            </a:pPr>
            <a:r>
              <a:rPr lang="en-ZA" dirty="0" err="1" smtClean="0"/>
              <a:t>Secunda</a:t>
            </a:r>
            <a:r>
              <a:rPr lang="en-ZA" dirty="0" smtClean="0"/>
              <a:t> Chemicals Operations</a:t>
            </a:r>
          </a:p>
          <a:p>
            <a:pPr marL="0" indent="0">
              <a:buNone/>
            </a:pPr>
            <a:r>
              <a:rPr lang="en-ZA" dirty="0" smtClean="0"/>
              <a:t>                     (HPA)</a:t>
            </a:r>
          </a:p>
          <a:p>
            <a:pPr lvl="1"/>
            <a:endParaRPr lang="en-ZA" dirty="0" smtClean="0"/>
          </a:p>
          <a:p>
            <a:pPr lvl="1"/>
            <a:endParaRPr lang="en-ZA" dirty="0" smtClean="0"/>
          </a:p>
          <a:p>
            <a:pPr marL="3657600" lvl="8" indent="0">
              <a:buNone/>
            </a:pPr>
            <a:r>
              <a:rPr lang="en-ZA" dirty="0"/>
              <a:t>	 </a:t>
            </a:r>
            <a:r>
              <a:rPr lang="en-ZA" dirty="0" smtClean="0"/>
              <a:t>           </a:t>
            </a:r>
            <a:r>
              <a:rPr lang="en-ZA" sz="2800" dirty="0" smtClean="0"/>
              <a:t>Sasolburg Operations</a:t>
            </a:r>
          </a:p>
          <a:p>
            <a:pPr lvl="8"/>
            <a:r>
              <a:rPr lang="en-ZA" sz="2800" dirty="0" smtClean="0"/>
              <a:t>                </a:t>
            </a:r>
            <a:r>
              <a:rPr lang="en-ZA" sz="2800" dirty="0" err="1" smtClean="0"/>
              <a:t>Natref</a:t>
            </a:r>
            <a:endParaRPr lang="en-ZA" sz="2800" dirty="0" smtClean="0"/>
          </a:p>
          <a:p>
            <a:pPr lvl="8"/>
            <a:r>
              <a:rPr lang="en-ZA" dirty="0" smtClean="0"/>
              <a:t>                                            </a:t>
            </a:r>
            <a:r>
              <a:rPr lang="en-ZA" sz="2800" dirty="0" smtClean="0"/>
              <a:t>(VTAPA)</a:t>
            </a:r>
            <a:endParaRPr lang="en-ZA" sz="2800" dirty="0"/>
          </a:p>
        </p:txBody>
      </p:sp>
      <p:pic>
        <p:nvPicPr>
          <p:cNvPr id="4" name="Picture 3"/>
          <p:cNvPicPr>
            <a:picLocks noChangeAspect="1"/>
          </p:cNvPicPr>
          <p:nvPr/>
        </p:nvPicPr>
        <p:blipFill>
          <a:blip r:embed="rId2" cstate="print"/>
          <a:stretch>
            <a:fillRect/>
          </a:stretch>
        </p:blipFill>
        <p:spPr>
          <a:xfrm>
            <a:off x="838200" y="3867653"/>
            <a:ext cx="4733925" cy="2228850"/>
          </a:xfrm>
          <a:prstGeom prst="rect">
            <a:avLst/>
          </a:prstGeom>
        </p:spPr>
      </p:pic>
      <p:pic>
        <p:nvPicPr>
          <p:cNvPr id="5" name="Picture 4"/>
          <p:cNvPicPr>
            <a:picLocks noChangeAspect="1"/>
          </p:cNvPicPr>
          <p:nvPr/>
        </p:nvPicPr>
        <p:blipFill>
          <a:blip r:embed="rId3" cstate="print"/>
          <a:stretch>
            <a:fillRect/>
          </a:stretch>
        </p:blipFill>
        <p:spPr>
          <a:xfrm>
            <a:off x="5815482" y="1558344"/>
            <a:ext cx="5429250" cy="2219325"/>
          </a:xfrm>
          <a:prstGeom prst="rect">
            <a:avLst/>
          </a:prstGeom>
        </p:spPr>
      </p:pic>
    </p:spTree>
    <p:extLst>
      <p:ext uri="{BB962C8B-B14F-4D97-AF65-F5344CB8AC3E}">
        <p14:creationId xmlns:p14="http://schemas.microsoft.com/office/powerpoint/2010/main" xmlns="" val="234426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MES postponements: some requirements </a:t>
            </a:r>
            <a:endParaRPr lang="en-ZA" b="1" dirty="0"/>
          </a:p>
        </p:txBody>
      </p:sp>
      <p:sp>
        <p:nvSpPr>
          <p:cNvPr id="3" name="Content Placeholder 2"/>
          <p:cNvSpPr>
            <a:spLocks noGrp="1"/>
          </p:cNvSpPr>
          <p:nvPr>
            <p:ph idx="1"/>
          </p:nvPr>
        </p:nvSpPr>
        <p:spPr>
          <a:xfrm>
            <a:off x="695459" y="1596980"/>
            <a:ext cx="10658341" cy="4579983"/>
          </a:xfrm>
        </p:spPr>
        <p:txBody>
          <a:bodyPr/>
          <a:lstStyle/>
          <a:p>
            <a:pPr algn="just"/>
            <a:r>
              <a:rPr lang="en-ZA" dirty="0" smtClean="0"/>
              <a:t>Air pollution impact assessment</a:t>
            </a:r>
          </a:p>
          <a:p>
            <a:pPr algn="just"/>
            <a:r>
              <a:rPr lang="en-ZA" b="1" dirty="0" smtClean="0"/>
              <a:t>Ambient </a:t>
            </a:r>
            <a:r>
              <a:rPr lang="en-ZA" b="1" dirty="0"/>
              <a:t>air quality </a:t>
            </a:r>
            <a:r>
              <a:rPr lang="en-ZA" b="1" dirty="0" smtClean="0"/>
              <a:t>standards (AAQS) </a:t>
            </a:r>
            <a:r>
              <a:rPr lang="en-ZA" b="1" dirty="0"/>
              <a:t>in the area are in compliance and will remain in compliance even if the postponement is </a:t>
            </a:r>
            <a:r>
              <a:rPr lang="en-ZA" b="1" dirty="0" smtClean="0"/>
              <a:t>granted</a:t>
            </a:r>
          </a:p>
          <a:p>
            <a:pPr algn="just"/>
            <a:r>
              <a:rPr lang="en-ZA" dirty="0"/>
              <a:t>Demonstration that the </a:t>
            </a:r>
            <a:r>
              <a:rPr lang="en-ZA" b="1" dirty="0"/>
              <a:t>facility’s current and proposed air emissions are </a:t>
            </a:r>
            <a:r>
              <a:rPr lang="en-ZA" b="1" dirty="0" smtClean="0"/>
              <a:t>not causing and </a:t>
            </a:r>
            <a:r>
              <a:rPr lang="en-ZA" b="1" dirty="0"/>
              <a:t>will not cause any adverse impacts on the surrounding </a:t>
            </a:r>
            <a:r>
              <a:rPr lang="en-ZA" b="1" dirty="0" smtClean="0"/>
              <a:t>environment</a:t>
            </a:r>
          </a:p>
          <a:p>
            <a:pPr algn="just"/>
            <a:r>
              <a:rPr lang="en-ZA" dirty="0" smtClean="0"/>
              <a:t>Detailed justification and reasons for the application</a:t>
            </a:r>
          </a:p>
          <a:p>
            <a:pPr algn="just"/>
            <a:r>
              <a:rPr lang="en-ZA" dirty="0" smtClean="0"/>
              <a:t>Public participation process</a:t>
            </a:r>
          </a:p>
          <a:p>
            <a:pPr algn="just"/>
            <a:r>
              <a:rPr lang="en-ZA" dirty="0" smtClean="0"/>
              <a:t>Application submitted at least 1 year before compliance date</a:t>
            </a:r>
            <a:endParaRPr lang="en-ZA" dirty="0"/>
          </a:p>
        </p:txBody>
      </p:sp>
    </p:spTree>
    <p:extLst>
      <p:ext uri="{BB962C8B-B14F-4D97-AF65-F5344CB8AC3E}">
        <p14:creationId xmlns:p14="http://schemas.microsoft.com/office/powerpoint/2010/main" xmlns="" val="400279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MES postponements: quick overview</a:t>
            </a:r>
            <a:endParaRPr lang="en-ZA" b="1" dirty="0"/>
          </a:p>
        </p:txBody>
      </p:sp>
      <p:sp>
        <p:nvSpPr>
          <p:cNvPr id="3" name="Content Placeholder 2"/>
          <p:cNvSpPr>
            <a:spLocks noGrp="1"/>
          </p:cNvSpPr>
          <p:nvPr>
            <p:ph idx="1"/>
          </p:nvPr>
        </p:nvSpPr>
        <p:spPr>
          <a:xfrm>
            <a:off x="695459" y="1596980"/>
            <a:ext cx="10658341" cy="4649274"/>
          </a:xfrm>
        </p:spPr>
        <p:txBody>
          <a:bodyPr>
            <a:normAutofit fontScale="92500" lnSpcReduction="10000"/>
          </a:bodyPr>
          <a:lstStyle/>
          <a:p>
            <a:pPr algn="just"/>
            <a:r>
              <a:rPr lang="en-ZA" dirty="0"/>
              <a:t>Despite </a:t>
            </a:r>
            <a:r>
              <a:rPr lang="en-ZA" dirty="0" smtClean="0"/>
              <a:t>detailed </a:t>
            </a:r>
            <a:r>
              <a:rPr lang="en-ZA" dirty="0"/>
              <a:t>participation in the extensive, collaborative multi-stakeholder process </a:t>
            </a:r>
            <a:r>
              <a:rPr lang="en-ZA" dirty="0" smtClean="0"/>
              <a:t>setting MES </a:t>
            </a:r>
            <a:r>
              <a:rPr lang="en-ZA" dirty="0"/>
              <a:t>over some 5 years, both Eskom and Sasol initially applied to be exempt from the MES – which </a:t>
            </a:r>
            <a:r>
              <a:rPr lang="en-ZA" dirty="0" smtClean="0"/>
              <a:t>the </a:t>
            </a:r>
            <a:r>
              <a:rPr lang="en-ZA" dirty="0"/>
              <a:t>Minister rejected as being </a:t>
            </a:r>
            <a:r>
              <a:rPr lang="en-ZA" dirty="0" smtClean="0"/>
              <a:t>legally </a:t>
            </a:r>
            <a:r>
              <a:rPr lang="en-ZA" dirty="0"/>
              <a:t>impermissible</a:t>
            </a:r>
            <a:r>
              <a:rPr lang="en-ZA" dirty="0" smtClean="0"/>
              <a:t>.</a:t>
            </a:r>
          </a:p>
          <a:p>
            <a:pPr algn="just"/>
            <a:r>
              <a:rPr lang="en-ZA" dirty="0" smtClean="0"/>
              <a:t>Both then applied for wide-ranging postponements; met with vigorous, detailed objections: the </a:t>
            </a:r>
            <a:r>
              <a:rPr lang="en-ZA" b="1" dirty="0"/>
              <a:t>negative health impacts </a:t>
            </a:r>
            <a:r>
              <a:rPr lang="en-ZA" dirty="0"/>
              <a:t>of granting </a:t>
            </a:r>
            <a:r>
              <a:rPr lang="en-ZA" dirty="0" smtClean="0"/>
              <a:t>postponements were shown </a:t>
            </a:r>
            <a:r>
              <a:rPr lang="en-ZA" dirty="0"/>
              <a:t>to be </a:t>
            </a:r>
            <a:r>
              <a:rPr lang="en-ZA" b="1" dirty="0" smtClean="0"/>
              <a:t>devastating</a:t>
            </a:r>
            <a:r>
              <a:rPr lang="en-ZA" dirty="0" smtClean="0"/>
              <a:t>, and </a:t>
            </a:r>
            <a:r>
              <a:rPr lang="en-ZA" dirty="0"/>
              <a:t>applications </a:t>
            </a:r>
            <a:r>
              <a:rPr lang="en-ZA" b="1" dirty="0"/>
              <a:t>did not comply </a:t>
            </a:r>
            <a:r>
              <a:rPr lang="en-ZA" dirty="0"/>
              <a:t>with the </a:t>
            </a:r>
            <a:r>
              <a:rPr lang="en-ZA" dirty="0" smtClean="0"/>
              <a:t>requirements</a:t>
            </a:r>
            <a:r>
              <a:rPr lang="en-ZA" dirty="0"/>
              <a:t>.</a:t>
            </a:r>
            <a:endParaRPr lang="en-ZA" dirty="0" smtClean="0"/>
          </a:p>
          <a:p>
            <a:pPr algn="just"/>
            <a:r>
              <a:rPr lang="en-ZA" dirty="0" smtClean="0"/>
              <a:t>May 2014: Sasol sued Minister and National Air Quality Officer (NAQO), seeking to set aside the MES, while postponement decisions pending. DEA opposed, defending the MES.</a:t>
            </a:r>
          </a:p>
          <a:p>
            <a:pPr algn="just"/>
            <a:r>
              <a:rPr lang="en-ZA" dirty="0" smtClean="0"/>
              <a:t>Feb 2015: postponements </a:t>
            </a:r>
            <a:r>
              <a:rPr lang="en-ZA" dirty="0"/>
              <a:t>largely </a:t>
            </a:r>
            <a:r>
              <a:rPr lang="en-ZA" dirty="0" smtClean="0"/>
              <a:t>granted </a:t>
            </a:r>
            <a:r>
              <a:rPr lang="en-ZA" dirty="0"/>
              <a:t>by the NAQO. Sasol then withdraw its </a:t>
            </a:r>
            <a:r>
              <a:rPr lang="en-ZA" dirty="0" smtClean="0"/>
              <a:t>litigation.</a:t>
            </a:r>
            <a:endParaRPr lang="en-ZA" dirty="0"/>
          </a:p>
          <a:p>
            <a:endParaRPr lang="en-ZA" dirty="0"/>
          </a:p>
        </p:txBody>
      </p:sp>
    </p:spTree>
    <p:extLst>
      <p:ext uri="{BB962C8B-B14F-4D97-AF65-F5344CB8AC3E}">
        <p14:creationId xmlns:p14="http://schemas.microsoft.com/office/powerpoint/2010/main" xmlns="" val="4019765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MES postponements: rationale</a:t>
            </a:r>
            <a:endParaRPr lang="en-ZA" b="1" dirty="0"/>
          </a:p>
        </p:txBody>
      </p:sp>
      <p:sp>
        <p:nvSpPr>
          <p:cNvPr id="3" name="Content Placeholder 2"/>
          <p:cNvSpPr>
            <a:spLocks noGrp="1"/>
          </p:cNvSpPr>
          <p:nvPr>
            <p:ph idx="1"/>
          </p:nvPr>
        </p:nvSpPr>
        <p:spPr>
          <a:xfrm>
            <a:off x="695459" y="1596980"/>
            <a:ext cx="10658341" cy="4649274"/>
          </a:xfrm>
        </p:spPr>
        <p:txBody>
          <a:bodyPr>
            <a:normAutofit fontScale="92500"/>
          </a:bodyPr>
          <a:lstStyle/>
          <a:p>
            <a:pPr algn="just"/>
            <a:r>
              <a:rPr lang="en-ZA" dirty="0" smtClean="0"/>
              <a:t>Minister indicated that:</a:t>
            </a:r>
            <a:r>
              <a:rPr lang="en-ZA" i="1" dirty="0" smtClean="0"/>
              <a:t> </a:t>
            </a:r>
          </a:p>
          <a:p>
            <a:pPr lvl="1" algn="just"/>
            <a:r>
              <a:rPr lang="en-ZA" dirty="0" smtClean="0"/>
              <a:t>“</a:t>
            </a:r>
            <a:r>
              <a:rPr lang="en-ZA" i="1" dirty="0"/>
              <a:t>P</a:t>
            </a:r>
            <a:r>
              <a:rPr lang="en-ZA" i="1" dirty="0" smtClean="0"/>
              <a:t>ostponements </a:t>
            </a:r>
            <a:r>
              <a:rPr lang="en-ZA" i="1" dirty="0"/>
              <a:t>provide an opportunity for industry to take the necessary action and retrofit their plants to enable them to comply with the standards in the near future</a:t>
            </a:r>
            <a:r>
              <a:rPr lang="en-ZA" dirty="0"/>
              <a:t>.” </a:t>
            </a:r>
          </a:p>
          <a:p>
            <a:pPr lvl="1" algn="just"/>
            <a:r>
              <a:rPr lang="en-ZA" dirty="0"/>
              <a:t>“</a:t>
            </a:r>
            <a:r>
              <a:rPr lang="en-ZA" i="1" dirty="0"/>
              <a:t>In all cases, the applicants were strictly required to submit compliance road-maps that indicate when they envisage to have completed their tasks regarding investments in pollution control technologies and they submitted this information. As such the decisions made were in view of planned future compliance</a:t>
            </a:r>
            <a:r>
              <a:rPr lang="en-ZA" i="1" dirty="0" smtClean="0"/>
              <a:t>”.</a:t>
            </a:r>
            <a:endParaRPr lang="en-ZA" dirty="0"/>
          </a:p>
          <a:p>
            <a:pPr algn="just"/>
            <a:r>
              <a:rPr lang="en-ZA" dirty="0" smtClean="0"/>
              <a:t>Eskom’s compliance roadmap shows it will </a:t>
            </a:r>
            <a:r>
              <a:rPr lang="en-ZA" b="1" dirty="0"/>
              <a:t>never comply fully with the MES – nor does it intend to do so</a:t>
            </a:r>
            <a:r>
              <a:rPr lang="en-ZA" dirty="0"/>
              <a:t>. </a:t>
            </a:r>
            <a:r>
              <a:rPr lang="en-ZA" dirty="0" smtClean="0"/>
              <a:t>Medupi is the </a:t>
            </a:r>
            <a:r>
              <a:rPr lang="en-ZA" dirty="0"/>
              <a:t>only CFPS that definitely plans to retrofit flue gas desulphurisation (FGD) technology (to abate SO</a:t>
            </a:r>
            <a:r>
              <a:rPr lang="en-ZA" baseline="-25000" dirty="0"/>
              <a:t>2</a:t>
            </a:r>
            <a:r>
              <a:rPr lang="en-ZA" dirty="0"/>
              <a:t> emissions</a:t>
            </a:r>
            <a:r>
              <a:rPr lang="en-ZA" dirty="0" smtClean="0"/>
              <a:t>); which commitment </a:t>
            </a:r>
            <a:r>
              <a:rPr lang="en-ZA" dirty="0"/>
              <a:t>stems from the World Bank loan </a:t>
            </a:r>
            <a:r>
              <a:rPr lang="en-ZA" dirty="0" smtClean="0"/>
              <a:t>conditions. </a:t>
            </a:r>
            <a:r>
              <a:rPr lang="en-ZA" dirty="0"/>
              <a:t>It appears that the first FGD retrofit may be delayed until </a:t>
            </a:r>
            <a:r>
              <a:rPr lang="en-ZA" dirty="0" smtClean="0"/>
              <a:t>2023.</a:t>
            </a:r>
          </a:p>
          <a:p>
            <a:endParaRPr lang="en-ZA" dirty="0" smtClean="0"/>
          </a:p>
        </p:txBody>
      </p:sp>
    </p:spTree>
    <p:extLst>
      <p:ext uri="{BB962C8B-B14F-4D97-AF65-F5344CB8AC3E}">
        <p14:creationId xmlns:p14="http://schemas.microsoft.com/office/powerpoint/2010/main" xmlns="" val="410180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MES postponements: offsets </a:t>
            </a:r>
            <a:endParaRPr lang="en-ZA" b="1" dirty="0"/>
          </a:p>
        </p:txBody>
      </p:sp>
      <p:sp>
        <p:nvSpPr>
          <p:cNvPr id="3" name="Content Placeholder 2"/>
          <p:cNvSpPr>
            <a:spLocks noGrp="1"/>
          </p:cNvSpPr>
          <p:nvPr>
            <p:ph idx="1"/>
          </p:nvPr>
        </p:nvSpPr>
        <p:spPr>
          <a:xfrm>
            <a:off x="695459" y="1596980"/>
            <a:ext cx="10658341" cy="4649274"/>
          </a:xfrm>
        </p:spPr>
        <p:txBody>
          <a:bodyPr>
            <a:normAutofit fontScale="85000" lnSpcReduction="20000"/>
          </a:bodyPr>
          <a:lstStyle/>
          <a:p>
            <a:pPr algn="just"/>
            <a:r>
              <a:rPr lang="en-ZA" dirty="0" smtClean="0"/>
              <a:t>“Air </a:t>
            </a:r>
            <a:r>
              <a:rPr lang="en-ZA" dirty="0"/>
              <a:t>quality </a:t>
            </a:r>
            <a:r>
              <a:rPr lang="en-ZA" dirty="0" smtClean="0"/>
              <a:t>offsets” </a:t>
            </a:r>
            <a:r>
              <a:rPr lang="en-ZA" dirty="0"/>
              <a:t>a condition of the Eskom </a:t>
            </a:r>
            <a:r>
              <a:rPr lang="en-ZA" dirty="0" smtClean="0"/>
              <a:t>(</a:t>
            </a:r>
            <a:r>
              <a:rPr lang="en-ZA" dirty="0"/>
              <a:t>apart from at </a:t>
            </a:r>
            <a:r>
              <a:rPr lang="en-ZA" dirty="0" err="1"/>
              <a:t>Matimba</a:t>
            </a:r>
            <a:r>
              <a:rPr lang="en-ZA" dirty="0"/>
              <a:t> and Medupi) and Sasol </a:t>
            </a:r>
            <a:r>
              <a:rPr lang="en-ZA" dirty="0" smtClean="0"/>
              <a:t>postponements: </a:t>
            </a:r>
          </a:p>
          <a:p>
            <a:pPr lvl="1" algn="just"/>
            <a:r>
              <a:rPr lang="en-ZA" dirty="0" smtClean="0"/>
              <a:t>Eskom: </a:t>
            </a:r>
            <a:r>
              <a:rPr lang="en-ZA" dirty="0"/>
              <a:t>“</a:t>
            </a:r>
            <a:r>
              <a:rPr lang="en-ZA" i="1" dirty="0"/>
              <a:t>in addition, you are to implement an offset programme to reduce PM pollution in the ambient/receiving environment. A definite offset implementation plan is expected from yourselves by 31 March 2016</a:t>
            </a:r>
            <a:r>
              <a:rPr lang="en-ZA" dirty="0" smtClean="0"/>
              <a:t>”.</a:t>
            </a:r>
          </a:p>
          <a:p>
            <a:pPr lvl="1" algn="just"/>
            <a:r>
              <a:rPr lang="en-ZA" dirty="0" smtClean="0"/>
              <a:t>Sasol: “</a:t>
            </a:r>
            <a:r>
              <a:rPr lang="en-ZA" i="1" dirty="0" smtClean="0"/>
              <a:t>In </a:t>
            </a:r>
            <a:r>
              <a:rPr lang="en-ZA" i="1" dirty="0"/>
              <a:t>addition, Sasol is required to implement an offset programme to reduce PM and SO2 pollution in the ambient/receiving environment. A definite offset implementation plan is expected from Sasol by 30 June 2015</a:t>
            </a:r>
            <a:r>
              <a:rPr lang="en-ZA" dirty="0" smtClean="0"/>
              <a:t>”.</a:t>
            </a:r>
          </a:p>
          <a:p>
            <a:pPr algn="just"/>
            <a:r>
              <a:rPr lang="en-ZA" dirty="0" smtClean="0"/>
              <a:t>Over a year later, Air </a:t>
            </a:r>
            <a:r>
              <a:rPr lang="en-ZA" dirty="0"/>
              <a:t>Q</a:t>
            </a:r>
            <a:r>
              <a:rPr lang="en-ZA" dirty="0" smtClean="0"/>
              <a:t>uality </a:t>
            </a:r>
            <a:r>
              <a:rPr lang="en-ZA" dirty="0"/>
              <a:t>O</a:t>
            </a:r>
            <a:r>
              <a:rPr lang="en-ZA" dirty="0" smtClean="0"/>
              <a:t>ffset </a:t>
            </a:r>
            <a:r>
              <a:rPr lang="en-ZA" dirty="0"/>
              <a:t>G</a:t>
            </a:r>
            <a:r>
              <a:rPr lang="en-ZA" dirty="0" smtClean="0"/>
              <a:t>uideline </a:t>
            </a:r>
            <a:r>
              <a:rPr lang="en-ZA" dirty="0"/>
              <a:t>was published, recommending </a:t>
            </a:r>
            <a:r>
              <a:rPr lang="en-ZA" dirty="0" smtClean="0"/>
              <a:t>offsets where </a:t>
            </a:r>
            <a:r>
              <a:rPr lang="en-ZA" dirty="0"/>
              <a:t>MES postponements are granted. </a:t>
            </a:r>
            <a:endParaRPr lang="en-ZA" dirty="0" smtClean="0"/>
          </a:p>
          <a:p>
            <a:pPr algn="just"/>
            <a:r>
              <a:rPr lang="en-ZA" dirty="0" smtClean="0"/>
              <a:t>Dispute </a:t>
            </a:r>
            <a:r>
              <a:rPr lang="en-ZA" dirty="0"/>
              <a:t>that offsets can be implemented as an alternative to compliance with the law </a:t>
            </a:r>
            <a:r>
              <a:rPr lang="en-ZA" dirty="0" smtClean="0"/>
              <a:t>(nor do they </a:t>
            </a:r>
            <a:r>
              <a:rPr lang="en-ZA" dirty="0"/>
              <a:t>meet the principles of offsetting – </a:t>
            </a:r>
            <a:r>
              <a:rPr lang="en-ZA" dirty="0" smtClean="0"/>
              <a:t>rather </a:t>
            </a:r>
            <a:r>
              <a:rPr lang="en-ZA" dirty="0" err="1" smtClean="0"/>
              <a:t>egs</a:t>
            </a:r>
            <a:r>
              <a:rPr lang="en-ZA" dirty="0" smtClean="0"/>
              <a:t> </a:t>
            </a:r>
            <a:r>
              <a:rPr lang="en-ZA" dirty="0"/>
              <a:t>of </a:t>
            </a:r>
            <a:r>
              <a:rPr lang="en-ZA" dirty="0" smtClean="0"/>
              <a:t>corporate </a:t>
            </a:r>
            <a:r>
              <a:rPr lang="en-ZA" dirty="0"/>
              <a:t>social responsibility projects). </a:t>
            </a:r>
            <a:endParaRPr lang="en-ZA" dirty="0" smtClean="0"/>
          </a:p>
          <a:p>
            <a:pPr algn="just"/>
            <a:r>
              <a:rPr lang="en-ZA" dirty="0"/>
              <a:t>After the postponements were granted, the relevant atmospheric emission licences (AELs) were varied to incorporate the relaxed emission standards and the air quality offsets. </a:t>
            </a:r>
          </a:p>
          <a:p>
            <a:pPr marL="0" indent="0" algn="just">
              <a:buNone/>
            </a:pPr>
            <a:endParaRPr lang="en-ZA" dirty="0"/>
          </a:p>
          <a:p>
            <a:endParaRPr lang="en-ZA" dirty="0" smtClean="0"/>
          </a:p>
        </p:txBody>
      </p:sp>
    </p:spTree>
    <p:extLst>
      <p:ext uri="{BB962C8B-B14F-4D97-AF65-F5344CB8AC3E}">
        <p14:creationId xmlns:p14="http://schemas.microsoft.com/office/powerpoint/2010/main" xmlns="" val="2240812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Air quality three years later</a:t>
            </a:r>
            <a:endParaRPr lang="en-ZA" b="1" dirty="0"/>
          </a:p>
        </p:txBody>
      </p:sp>
      <p:sp>
        <p:nvSpPr>
          <p:cNvPr id="3" name="Content Placeholder 2"/>
          <p:cNvSpPr>
            <a:spLocks noGrp="1"/>
          </p:cNvSpPr>
          <p:nvPr>
            <p:ph idx="1"/>
          </p:nvPr>
        </p:nvSpPr>
        <p:spPr>
          <a:xfrm>
            <a:off x="695459" y="1596980"/>
            <a:ext cx="10658341" cy="4649274"/>
          </a:xfrm>
        </p:spPr>
        <p:txBody>
          <a:bodyPr>
            <a:normAutofit fontScale="92500" lnSpcReduction="20000"/>
          </a:bodyPr>
          <a:lstStyle/>
          <a:p>
            <a:pPr algn="just"/>
            <a:r>
              <a:rPr lang="en-ZA" dirty="0" smtClean="0"/>
              <a:t>Almost 3 years later: </a:t>
            </a:r>
            <a:r>
              <a:rPr lang="en-ZA" b="1" dirty="0"/>
              <a:t>air pollution remains </a:t>
            </a:r>
            <a:r>
              <a:rPr lang="en-ZA" b="1" dirty="0" smtClean="0"/>
              <a:t>high </a:t>
            </a:r>
            <a:r>
              <a:rPr lang="en-ZA" b="1" dirty="0"/>
              <a:t>in the Priority Areas</a:t>
            </a:r>
            <a:r>
              <a:rPr lang="en-ZA" dirty="0"/>
              <a:t>. </a:t>
            </a:r>
            <a:r>
              <a:rPr lang="en-ZA" dirty="0" smtClean="0"/>
              <a:t>DEA’s draft “mid-term </a:t>
            </a:r>
            <a:r>
              <a:rPr lang="en-ZA" dirty="0"/>
              <a:t>review” (MTR) of the </a:t>
            </a:r>
            <a:r>
              <a:rPr lang="en-ZA" dirty="0" smtClean="0"/>
              <a:t>HPA Air </a:t>
            </a:r>
            <a:r>
              <a:rPr lang="en-ZA" dirty="0"/>
              <a:t>Quality Management Plan (AQMP) </a:t>
            </a:r>
            <a:r>
              <a:rPr lang="en-ZA" dirty="0" smtClean="0"/>
              <a:t>confirms </a:t>
            </a:r>
            <a:r>
              <a:rPr lang="en-ZA" dirty="0"/>
              <a:t>that, despite some </a:t>
            </a:r>
            <a:r>
              <a:rPr lang="en-ZA" dirty="0" smtClean="0"/>
              <a:t>10 </a:t>
            </a:r>
            <a:r>
              <a:rPr lang="en-ZA" dirty="0"/>
              <a:t>years since the HPA’s declaration, there is little, if any, improvement: air quality remains poor, with numerous exceedances of the health-based </a:t>
            </a:r>
            <a:r>
              <a:rPr lang="en-ZA" dirty="0" smtClean="0"/>
              <a:t>AAQS.</a:t>
            </a:r>
            <a:endParaRPr lang="en-ZA" dirty="0"/>
          </a:p>
          <a:p>
            <a:pPr algn="just"/>
            <a:r>
              <a:rPr lang="en-ZA" dirty="0"/>
              <a:t>2017 </a:t>
            </a:r>
            <a:r>
              <a:rPr lang="en-ZA" dirty="0" smtClean="0"/>
              <a:t>DEA State </a:t>
            </a:r>
            <a:r>
              <a:rPr lang="en-ZA" dirty="0"/>
              <a:t>of the Air </a:t>
            </a:r>
            <a:r>
              <a:rPr lang="en-ZA" dirty="0" smtClean="0"/>
              <a:t>Report: “</a:t>
            </a:r>
            <a:r>
              <a:rPr lang="en-ZA" i="1" dirty="0"/>
              <a:t>many South Africans may be breathing air that is harmful to their health and well-being especially in the priority </a:t>
            </a:r>
            <a:r>
              <a:rPr lang="en-ZA" i="1" dirty="0" smtClean="0"/>
              <a:t>areas</a:t>
            </a:r>
            <a:r>
              <a:rPr lang="en-ZA" dirty="0" smtClean="0"/>
              <a:t>”.</a:t>
            </a:r>
          </a:p>
          <a:p>
            <a:pPr algn="just"/>
            <a:r>
              <a:rPr lang="en-ZA" dirty="0" smtClean="0"/>
              <a:t>NAQO </a:t>
            </a:r>
            <a:r>
              <a:rPr lang="en-ZA" b="1" dirty="0" smtClean="0"/>
              <a:t>decision </a:t>
            </a:r>
            <a:r>
              <a:rPr lang="en-ZA" b="1" dirty="0"/>
              <a:t>to </a:t>
            </a:r>
            <a:r>
              <a:rPr lang="en-ZA" b="1" dirty="0" smtClean="0"/>
              <a:t>grant MES </a:t>
            </a:r>
            <a:r>
              <a:rPr lang="en-ZA" b="1" dirty="0"/>
              <a:t>postponements </a:t>
            </a:r>
            <a:r>
              <a:rPr lang="en-ZA" b="1" dirty="0" smtClean="0"/>
              <a:t>to </a:t>
            </a:r>
            <a:r>
              <a:rPr lang="en-ZA" b="1" dirty="0"/>
              <a:t>Eskom and Sasol, had a significant negative impact on </a:t>
            </a:r>
            <a:r>
              <a:rPr lang="en-ZA" b="1" dirty="0" smtClean="0"/>
              <a:t>the HPA’s </a:t>
            </a:r>
            <a:r>
              <a:rPr lang="en-ZA" b="1" dirty="0"/>
              <a:t>prospects </a:t>
            </a:r>
            <a:r>
              <a:rPr lang="en-ZA" b="1" dirty="0" smtClean="0"/>
              <a:t>of </a:t>
            </a:r>
            <a:r>
              <a:rPr lang="en-ZA" b="1" dirty="0"/>
              <a:t>ever meeting its main goal of reducing air pollution to meet the </a:t>
            </a:r>
            <a:r>
              <a:rPr lang="en-ZA" b="1" dirty="0" smtClean="0"/>
              <a:t>AAQS</a:t>
            </a:r>
            <a:r>
              <a:rPr lang="en-ZA" dirty="0"/>
              <a:t>. </a:t>
            </a:r>
            <a:endParaRPr lang="en-ZA" dirty="0" smtClean="0"/>
          </a:p>
          <a:p>
            <a:pPr algn="just"/>
            <a:r>
              <a:rPr lang="en-ZA" dirty="0" smtClean="0"/>
              <a:t>As the 2 largest </a:t>
            </a:r>
            <a:r>
              <a:rPr lang="en-ZA" dirty="0"/>
              <a:t>emitters in the HPA, </a:t>
            </a:r>
            <a:r>
              <a:rPr lang="en-ZA" dirty="0" smtClean="0"/>
              <a:t>ensuring </a:t>
            </a:r>
            <a:r>
              <a:rPr lang="en-ZA" dirty="0"/>
              <a:t>that both entities comply at least with </a:t>
            </a:r>
            <a:r>
              <a:rPr lang="en-ZA" dirty="0" smtClean="0"/>
              <a:t>the MES should </a:t>
            </a:r>
            <a:r>
              <a:rPr lang="en-ZA" dirty="0"/>
              <a:t>make a significant contribution to lowering the excessive </a:t>
            </a:r>
            <a:r>
              <a:rPr lang="en-ZA" dirty="0" smtClean="0"/>
              <a:t>air </a:t>
            </a:r>
            <a:r>
              <a:rPr lang="en-ZA" dirty="0"/>
              <a:t>pollution in the </a:t>
            </a:r>
            <a:r>
              <a:rPr lang="en-ZA" dirty="0" smtClean="0"/>
              <a:t>HPA.</a:t>
            </a:r>
          </a:p>
        </p:txBody>
      </p:sp>
    </p:spTree>
    <p:extLst>
      <p:ext uri="{BB962C8B-B14F-4D97-AF65-F5344CB8AC3E}">
        <p14:creationId xmlns:p14="http://schemas.microsoft.com/office/powerpoint/2010/main" xmlns="" val="3150000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15049</TotalTime>
  <Words>2361</Words>
  <Application>Microsoft Office PowerPoint</Application>
  <PresentationFormat>Custom</PresentationFormat>
  <Paragraphs>109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Enforcing compliance with Minimum Emission Standards in Priority Areas </vt:lpstr>
      <vt:lpstr>LIFE AFTER COAL CAMPAIGN</vt:lpstr>
      <vt:lpstr>15 Eskom power stations in 3 Priority Areas</vt:lpstr>
      <vt:lpstr>Sasol operations in Priority Areas</vt:lpstr>
      <vt:lpstr>MES postponements: some requirements </vt:lpstr>
      <vt:lpstr>MES postponements: quick overview</vt:lpstr>
      <vt:lpstr>MES postponements: rationale</vt:lpstr>
      <vt:lpstr>MES postponements: offsets </vt:lpstr>
      <vt:lpstr>Air quality three years later</vt:lpstr>
      <vt:lpstr>Broken Promises demands</vt:lpstr>
      <vt:lpstr>Slide 11</vt:lpstr>
      <vt:lpstr>Additional MES postponements made</vt:lpstr>
      <vt:lpstr>Additional MES postponements planned</vt:lpstr>
      <vt:lpstr>Slide 14</vt:lpstr>
      <vt:lpstr>Eskom’s plans for its CFPSs?</vt:lpstr>
      <vt:lpstr>Slide 16</vt:lpstr>
      <vt:lpstr>Slide 17</vt:lpstr>
      <vt:lpstr>Conclusion and recommendations</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should quit coal:</dc:title>
  <dc:creator>Robyn Hugo</dc:creator>
  <cp:lastModifiedBy>PUMZA</cp:lastModifiedBy>
  <cp:revision>194</cp:revision>
  <cp:lastPrinted>2017-11-06T19:58:27Z</cp:lastPrinted>
  <dcterms:created xsi:type="dcterms:W3CDTF">2016-10-05T14:47:53Z</dcterms:created>
  <dcterms:modified xsi:type="dcterms:W3CDTF">2017-11-13T08:45:22Z</dcterms:modified>
</cp:coreProperties>
</file>