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2" r:id="rId2"/>
    <p:sldId id="337" r:id="rId3"/>
    <p:sldId id="336" r:id="rId4"/>
    <p:sldId id="341" r:id="rId5"/>
    <p:sldId id="323" r:id="rId6"/>
    <p:sldId id="324" r:id="rId7"/>
    <p:sldId id="326" r:id="rId8"/>
    <p:sldId id="327" r:id="rId9"/>
    <p:sldId id="328" r:id="rId10"/>
    <p:sldId id="329" r:id="rId11"/>
    <p:sldId id="330" r:id="rId12"/>
    <p:sldId id="331" r:id="rId13"/>
    <p:sldId id="332" r:id="rId14"/>
    <p:sldId id="333" r:id="rId15"/>
    <p:sldId id="339" r:id="rId16"/>
    <p:sldId id="363" r:id="rId17"/>
    <p:sldId id="342" r:id="rId18"/>
    <p:sldId id="343" r:id="rId19"/>
    <p:sldId id="344" r:id="rId20"/>
    <p:sldId id="346" r:id="rId21"/>
    <p:sldId id="347" r:id="rId22"/>
    <p:sldId id="349" r:id="rId23"/>
    <p:sldId id="356" r:id="rId24"/>
    <p:sldId id="364" r:id="rId25"/>
    <p:sldId id="358" r:id="rId26"/>
    <p:sldId id="359" r:id="rId27"/>
    <p:sldId id="360" r:id="rId28"/>
    <p:sldId id="361" r:id="rId29"/>
    <p:sldId id="362" r:id="rId30"/>
    <p:sldId id="33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E8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1481" autoAdjust="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Public\Documents\Projects\20161001_Impact%20Assessment\Impact%20Assessment\Technical\Desktop%20Analysis\100_Stats-SA%20Data\Summary%20of%20Stats%20-Oct%202017.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ublic\Documents\Projects\20161001_Impact%20Assessment\Impact%20Assessment\Technical\Desktop%20Analysis\100_Stats-SA%20Data\Summary%20of%20Stats%20-Oct%202017.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Public\Documents\Projects\20161001_Impact%20Assessment\Impact%20Assessment\Technical\Desktop%20Analysis\100_Stats-SA%20Data\Summary%20of%20Stats%20-Oct%202017.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ublic\Documents\Projects\20161001_Impact%20Assessment\Impact%20Assessment\Technical\Desktop%20Analysis\100_Stats-SA%20Data\Summary%20of%20Stats%20-Oct%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NO ACCESS TO PIPED WATER</a:t>
            </a:r>
          </a:p>
        </c:rich>
      </c:tx>
      <c:layout/>
      <c:spPr>
        <a:noFill/>
        <a:ln>
          <a:noFill/>
        </a:ln>
        <a:effectLst/>
      </c:spPr>
    </c:title>
    <c:plotArea>
      <c:layout/>
      <c:barChart>
        <c:barDir val="col"/>
        <c:grouping val="clustered"/>
        <c:ser>
          <c:idx val="0"/>
          <c:order val="0"/>
          <c:tx>
            <c:strRef>
              <c:f>Sheet1!$B$1</c:f>
              <c:strCache>
                <c:ptCount val="1"/>
                <c:pt idx="0">
                  <c:v>1996</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0.19689265047491281</c:v>
                </c:pt>
              </c:numCache>
            </c:numRef>
          </c:val>
          <c:extLst xmlns:c16r2="http://schemas.microsoft.com/office/drawing/2015/06/chart">
            <c:ext xmlns:c16="http://schemas.microsoft.com/office/drawing/2014/chart" uri="{C3380CC4-5D6E-409C-BE32-E72D297353CC}">
              <c16:uniqueId val="{00000000-AB48-4594-9257-AB996C809400}"/>
            </c:ext>
          </c:extLst>
        </c:ser>
        <c:ser>
          <c:idx val="1"/>
          <c:order val="1"/>
          <c:tx>
            <c:strRef>
              <c:f>Sheet1!$C$1</c:f>
              <c:strCache>
                <c:ptCount val="1"/>
                <c:pt idx="0">
                  <c:v>2001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0.00%</c:formatCode>
                <c:ptCount val="1"/>
                <c:pt idx="0">
                  <c:v>0.15521888181064919</c:v>
                </c:pt>
              </c:numCache>
            </c:numRef>
          </c:val>
          <c:extLst xmlns:c16r2="http://schemas.microsoft.com/office/drawing/2015/06/chart">
            <c:ext xmlns:c16="http://schemas.microsoft.com/office/drawing/2014/chart" uri="{C3380CC4-5D6E-409C-BE32-E72D297353CC}">
              <c16:uniqueId val="{00000001-AB48-4594-9257-AB996C809400}"/>
            </c:ext>
          </c:extLst>
        </c:ser>
        <c:ser>
          <c:idx val="2"/>
          <c:order val="2"/>
          <c:tx>
            <c:strRef>
              <c:f>Sheet1!$D$1</c:f>
              <c:strCache>
                <c:ptCount val="1"/>
                <c:pt idx="0">
                  <c:v>2011</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8.7605592241803254E-2</c:v>
                </c:pt>
              </c:numCache>
            </c:numRef>
          </c:val>
          <c:extLst xmlns:c16r2="http://schemas.microsoft.com/office/drawing/2015/06/chart">
            <c:ext xmlns:c16="http://schemas.microsoft.com/office/drawing/2014/chart" uri="{C3380CC4-5D6E-409C-BE32-E72D297353CC}">
              <c16:uniqueId val="{00000002-AB48-4594-9257-AB996C809400}"/>
            </c:ext>
          </c:extLst>
        </c:ser>
        <c:ser>
          <c:idx val="3"/>
          <c:order val="3"/>
          <c:tx>
            <c:strRef>
              <c:f>Sheet1!$E$1</c:f>
              <c:strCache>
                <c:ptCount val="1"/>
                <c:pt idx="0">
                  <c:v>2016</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0.10071038517724178</c:v>
                </c:pt>
              </c:numCache>
            </c:numRef>
          </c:val>
          <c:extLst xmlns:c16r2="http://schemas.microsoft.com/office/drawing/2015/06/chart">
            <c:ext xmlns:c16="http://schemas.microsoft.com/office/drawing/2014/chart" uri="{C3380CC4-5D6E-409C-BE32-E72D297353CC}">
              <c16:uniqueId val="{00000003-AB48-4594-9257-AB996C809400}"/>
            </c:ext>
          </c:extLst>
        </c:ser>
        <c:dLbls/>
        <c:gapWidth val="219"/>
        <c:overlap val="-27"/>
        <c:axId val="79514624"/>
        <c:axId val="79520512"/>
      </c:barChart>
      <c:catAx>
        <c:axId val="79514624"/>
        <c:scaling>
          <c:orientation val="minMax"/>
        </c:scaling>
        <c:delete val="1"/>
        <c:axPos val="b"/>
        <c:numFmt formatCode="General" sourceLinked="1"/>
        <c:majorTickMark val="none"/>
        <c:tickLblPos val="none"/>
        <c:crossAx val="79520512"/>
        <c:crosses val="autoZero"/>
        <c:auto val="1"/>
        <c:lblAlgn val="ctr"/>
        <c:lblOffset val="100"/>
      </c:catAx>
      <c:valAx>
        <c:axId val="7952051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5146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lumMod val="95000"/>
      </a:schemeClr>
    </a:soli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5"/>
          <c:order val="0"/>
          <c:tx>
            <c:strRef>
              <c:f>WATER!$I$2</c:f>
              <c:strCache>
                <c:ptCount val="1"/>
                <c:pt idx="0">
                  <c:v>Households</c:v>
                </c:pt>
              </c:strCache>
            </c:strRef>
          </c:tx>
          <c:spPr>
            <a:solidFill>
              <a:schemeClr val="accent6"/>
            </a:solidFill>
            <a:ln>
              <a:noFill/>
            </a:ln>
            <a:effectLst/>
          </c:spPr>
          <c:cat>
            <c:strRef>
              <c:f>WATER!$B$3:$B$11</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WATER!$I$3:$I$11</c:f>
              <c:numCache>
                <c:formatCode>_(* #,##0.00_);_(* \(#,##0.00\);_(* "-"??_);_(@_)</c:formatCode>
                <c:ptCount val="9"/>
                <c:pt idx="0">
                  <c:v>1940911.666666667</c:v>
                </c:pt>
                <c:pt idx="1">
                  <c:v>2187351</c:v>
                </c:pt>
                <c:pt idx="2">
                  <c:v>381953.33333333337</c:v>
                </c:pt>
                <c:pt idx="3">
                  <c:v>915196.3333333336</c:v>
                </c:pt>
                <c:pt idx="4">
                  <c:v>3422434.3333333326</c:v>
                </c:pt>
                <c:pt idx="5">
                  <c:v>1169984.666666667</c:v>
                </c:pt>
                <c:pt idx="6">
                  <c:v>4090754.6666666665</c:v>
                </c:pt>
                <c:pt idx="7">
                  <c:v>1346645.666666667</c:v>
                </c:pt>
                <c:pt idx="8">
                  <c:v>1801622.666666667</c:v>
                </c:pt>
              </c:numCache>
            </c:numRef>
          </c:val>
          <c:extLst xmlns:c16r2="http://schemas.microsoft.com/office/drawing/2015/06/chart">
            <c:ext xmlns:c16="http://schemas.microsoft.com/office/drawing/2014/chart" uri="{C3380CC4-5D6E-409C-BE32-E72D297353CC}">
              <c16:uniqueId val="{00000000-3786-48B7-9D86-2BA674C31A87}"/>
            </c:ext>
          </c:extLst>
        </c:ser>
        <c:ser>
          <c:idx val="2"/>
          <c:order val="3"/>
          <c:tx>
            <c:strRef>
              <c:f>WATER!$E$2</c:f>
              <c:strCache>
                <c:ptCount val="1"/>
                <c:pt idx="0">
                  <c:v>2011 Water Households</c:v>
                </c:pt>
              </c:strCache>
            </c:strRef>
          </c:tx>
          <c:spPr>
            <a:solidFill>
              <a:schemeClr val="accent3"/>
            </a:solidFill>
            <a:ln>
              <a:noFill/>
            </a:ln>
            <a:effectLst/>
          </c:spPr>
          <c:val>
            <c:numRef>
              <c:f>WATER!$E$3:$E$11</c:f>
              <c:numCache>
                <c:formatCode>_(* #,##0_);_(* \(#,##0\);_(* "-"_);_(@_)</c:formatCode>
                <c:ptCount val="9"/>
                <c:pt idx="0">
                  <c:v>1634001</c:v>
                </c:pt>
                <c:pt idx="1">
                  <c:v>1687385</c:v>
                </c:pt>
                <c:pt idx="2">
                  <c:v>301403</c:v>
                </c:pt>
                <c:pt idx="3">
                  <c:v>823316</c:v>
                </c:pt>
                <c:pt idx="4">
                  <c:v>2539426</c:v>
                </c:pt>
                <c:pt idx="5">
                  <c:v>1062011</c:v>
                </c:pt>
                <c:pt idx="6">
                  <c:v>3909024</c:v>
                </c:pt>
                <c:pt idx="7">
                  <c:v>1075487</c:v>
                </c:pt>
                <c:pt idx="8">
                  <c:v>1418100</c:v>
                </c:pt>
              </c:numCache>
            </c:numRef>
          </c:val>
          <c:extLst xmlns:c16r2="http://schemas.microsoft.com/office/drawing/2015/06/chart">
            <c:ext xmlns:c16="http://schemas.microsoft.com/office/drawing/2014/chart" uri="{C3380CC4-5D6E-409C-BE32-E72D297353CC}">
              <c16:uniqueId val="{00000001-3786-48B7-9D86-2BA674C31A87}"/>
            </c:ext>
          </c:extLst>
        </c:ser>
        <c:dLbls/>
        <c:axId val="54263168"/>
        <c:axId val="54262016"/>
      </c:barChart>
      <c:lineChart>
        <c:grouping val="standard"/>
        <c:ser>
          <c:idx val="0"/>
          <c:order val="1"/>
          <c:tx>
            <c:strRef>
              <c:f>WATER!$C$2</c:f>
              <c:strCache>
                <c:ptCount val="1"/>
                <c:pt idx="0">
                  <c:v>2011 Piped water Access to piped water</c:v>
                </c:pt>
              </c:strCache>
            </c:strRef>
          </c:tx>
          <c:spPr>
            <a:ln w="28575" cap="rnd">
              <a:solidFill>
                <a:schemeClr val="accent2"/>
              </a:solidFill>
              <a:round/>
            </a:ln>
            <a:effectLst/>
          </c:spPr>
          <c:marker>
            <c:symbol val="none"/>
          </c:marker>
          <c:cat>
            <c:strRef>
              <c:f>WATER!$B$3:$B$11</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WATER!$C$3:$C$11</c:f>
              <c:numCache>
                <c:formatCode>_(* #,##0_);_(* \(#,##0\);_(* "-"_);_(@_)</c:formatCode>
                <c:ptCount val="9"/>
                <c:pt idx="0">
                  <c:v>1619763</c:v>
                </c:pt>
                <c:pt idx="1">
                  <c:v>1312829</c:v>
                </c:pt>
                <c:pt idx="2">
                  <c:v>293457</c:v>
                </c:pt>
                <c:pt idx="3">
                  <c:v>805223</c:v>
                </c:pt>
                <c:pt idx="4">
                  <c:v>2182031</c:v>
                </c:pt>
                <c:pt idx="5">
                  <c:v>972890</c:v>
                </c:pt>
                <c:pt idx="6">
                  <c:v>3838666</c:v>
                </c:pt>
                <c:pt idx="7">
                  <c:v>940288</c:v>
                </c:pt>
                <c:pt idx="8">
                  <c:v>1219099</c:v>
                </c:pt>
              </c:numCache>
            </c:numRef>
          </c:val>
          <c:extLst xmlns:c16r2="http://schemas.microsoft.com/office/drawing/2015/06/chart">
            <c:ext xmlns:c16="http://schemas.microsoft.com/office/drawing/2014/chart" uri="{C3380CC4-5D6E-409C-BE32-E72D297353CC}">
              <c16:uniqueId val="{00000002-3786-48B7-9D86-2BA674C31A87}"/>
            </c:ext>
          </c:extLst>
        </c:ser>
        <c:ser>
          <c:idx val="1"/>
          <c:order val="2"/>
          <c:tx>
            <c:strRef>
              <c:f>WATER!$D$2</c:f>
              <c:strCache>
                <c:ptCount val="1"/>
                <c:pt idx="0">
                  <c:v>2011 Piped water No access to piped water</c:v>
                </c:pt>
              </c:strCache>
            </c:strRef>
          </c:tx>
          <c:spPr>
            <a:ln w="28575" cap="rnd">
              <a:solidFill>
                <a:srgbClr val="FF33CC"/>
              </a:solidFill>
              <a:round/>
            </a:ln>
            <a:effectLst/>
          </c:spPr>
          <c:marker>
            <c:symbol val="none"/>
          </c:marker>
          <c:cat>
            <c:strRef>
              <c:f>WATER!$B$3:$B$11</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WATER!$D$3:$D$11</c:f>
              <c:numCache>
                <c:formatCode>_(* #,##0_);_(* \(#,##0\);_(* "-"_);_(@_)</c:formatCode>
                <c:ptCount val="9"/>
                <c:pt idx="0">
                  <c:v>14238</c:v>
                </c:pt>
                <c:pt idx="1">
                  <c:v>374556</c:v>
                </c:pt>
                <c:pt idx="2">
                  <c:v>7946</c:v>
                </c:pt>
                <c:pt idx="3">
                  <c:v>18093</c:v>
                </c:pt>
                <c:pt idx="4">
                  <c:v>357395</c:v>
                </c:pt>
                <c:pt idx="5">
                  <c:v>89121</c:v>
                </c:pt>
                <c:pt idx="6">
                  <c:v>70358</c:v>
                </c:pt>
                <c:pt idx="7">
                  <c:v>135199</c:v>
                </c:pt>
                <c:pt idx="8">
                  <c:v>199001</c:v>
                </c:pt>
              </c:numCache>
            </c:numRef>
          </c:val>
          <c:extLst xmlns:c16r2="http://schemas.microsoft.com/office/drawing/2015/06/chart">
            <c:ext xmlns:c16="http://schemas.microsoft.com/office/drawing/2014/chart" uri="{C3380CC4-5D6E-409C-BE32-E72D297353CC}">
              <c16:uniqueId val="{00000003-3786-48B7-9D86-2BA674C31A87}"/>
            </c:ext>
          </c:extLst>
        </c:ser>
        <c:dLbls/>
        <c:marker val="1"/>
        <c:axId val="54263168"/>
        <c:axId val="54262016"/>
      </c:lineChart>
      <c:lineChart>
        <c:grouping val="standard"/>
        <c:ser>
          <c:idx val="3"/>
          <c:order val="4"/>
          <c:tx>
            <c:strRef>
              <c:f>WATER!$F$2</c:f>
              <c:strCache>
                <c:ptCount val="1"/>
                <c:pt idx="0">
                  <c:v>2011 % Access to piped water</c:v>
                </c:pt>
              </c:strCache>
            </c:strRef>
          </c:tx>
          <c:spPr>
            <a:ln w="28575" cap="rnd">
              <a:noFill/>
              <a:round/>
            </a:ln>
            <a:effectLst/>
          </c:spPr>
          <c:marker>
            <c:symbol val="circle"/>
            <c:size val="5"/>
            <c:spPr>
              <a:solidFill>
                <a:srgbClr val="00B050"/>
              </a:solidFill>
              <a:ln w="9525">
                <a:noFill/>
              </a:ln>
              <a:effectLst/>
            </c:spPr>
          </c:marker>
          <c:cat>
            <c:strRef>
              <c:f>WATER!$B$3:$B$11</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WATER!$F$3:$F$11</c:f>
              <c:numCache>
                <c:formatCode>0.0%</c:formatCode>
                <c:ptCount val="9"/>
                <c:pt idx="0">
                  <c:v>0.99128641904135906</c:v>
                </c:pt>
                <c:pt idx="1">
                  <c:v>0.77802576175561577</c:v>
                </c:pt>
                <c:pt idx="2">
                  <c:v>0.97363662604552703</c:v>
                </c:pt>
                <c:pt idx="3">
                  <c:v>0.97802423370856395</c:v>
                </c:pt>
                <c:pt idx="4">
                  <c:v>0.85926150240251153</c:v>
                </c:pt>
                <c:pt idx="5">
                  <c:v>0.91608279010292726</c:v>
                </c:pt>
                <c:pt idx="6">
                  <c:v>0.98200113378684806</c:v>
                </c:pt>
                <c:pt idx="7">
                  <c:v>0.87429043772728088</c:v>
                </c:pt>
                <c:pt idx="8">
                  <c:v>0.85967068612932807</c:v>
                </c:pt>
              </c:numCache>
            </c:numRef>
          </c:val>
          <c:extLst xmlns:c16r2="http://schemas.microsoft.com/office/drawing/2015/06/chart">
            <c:ext xmlns:c16="http://schemas.microsoft.com/office/drawing/2014/chart" uri="{C3380CC4-5D6E-409C-BE32-E72D297353CC}">
              <c16:uniqueId val="{00000004-3786-48B7-9D86-2BA674C31A87}"/>
            </c:ext>
          </c:extLst>
        </c:ser>
        <c:ser>
          <c:idx val="4"/>
          <c:order val="5"/>
          <c:tx>
            <c:strRef>
              <c:f>WATER!$G$2</c:f>
              <c:strCache>
                <c:ptCount val="1"/>
                <c:pt idx="0">
                  <c:v>2011 % NO Access to piped water</c:v>
                </c:pt>
              </c:strCache>
            </c:strRef>
          </c:tx>
          <c:spPr>
            <a:ln w="28575" cap="rnd">
              <a:noFill/>
              <a:round/>
            </a:ln>
            <a:effectLst/>
          </c:spPr>
          <c:marker>
            <c:symbol val="circle"/>
            <c:size val="5"/>
            <c:spPr>
              <a:solidFill>
                <a:schemeClr val="accent5"/>
              </a:solidFill>
              <a:ln w="9525">
                <a:noFill/>
              </a:ln>
              <a:effectLst/>
            </c:spPr>
          </c:marker>
          <c:cat>
            <c:strRef>
              <c:f>WATER!$B$3:$B$11</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WATER!$G$3:$G$11</c:f>
              <c:numCache>
                <c:formatCode>0.0%</c:formatCode>
                <c:ptCount val="9"/>
                <c:pt idx="0">
                  <c:v>8.7135809586407868E-3</c:v>
                </c:pt>
                <c:pt idx="1">
                  <c:v>0.22197423824438409</c:v>
                </c:pt>
                <c:pt idx="2">
                  <c:v>2.636337395447292E-2</c:v>
                </c:pt>
                <c:pt idx="3">
                  <c:v>2.1975766291436095E-2</c:v>
                </c:pt>
                <c:pt idx="4">
                  <c:v>0.14073849759748866</c:v>
                </c:pt>
                <c:pt idx="5">
                  <c:v>8.3917209897072659E-2</c:v>
                </c:pt>
                <c:pt idx="6">
                  <c:v>1.7998866213151932E-2</c:v>
                </c:pt>
                <c:pt idx="7">
                  <c:v>0.12570956227271921</c:v>
                </c:pt>
                <c:pt idx="8">
                  <c:v>0.14032931387067205</c:v>
                </c:pt>
              </c:numCache>
            </c:numRef>
          </c:val>
          <c:extLst xmlns:c16r2="http://schemas.microsoft.com/office/drawing/2015/06/chart">
            <c:ext xmlns:c16="http://schemas.microsoft.com/office/drawing/2014/chart" uri="{C3380CC4-5D6E-409C-BE32-E72D297353CC}">
              <c16:uniqueId val="{00000005-3786-48B7-9D86-2BA674C31A87}"/>
            </c:ext>
          </c:extLst>
        </c:ser>
        <c:dLbls/>
        <c:marker val="1"/>
        <c:axId val="42025728"/>
        <c:axId val="42019456"/>
      </c:lineChart>
      <c:catAx>
        <c:axId val="54263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4262016"/>
        <c:crosses val="autoZero"/>
        <c:auto val="1"/>
        <c:lblAlgn val="ctr"/>
        <c:lblOffset val="100"/>
      </c:catAx>
      <c:valAx>
        <c:axId val="542620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sz="1000" b="1"/>
                  <a:t>Households</a:t>
                </a:r>
              </a:p>
            </c:rich>
          </c:tx>
          <c:layout/>
          <c:spPr>
            <a:noFill/>
            <a:ln>
              <a:noFill/>
            </a:ln>
            <a:effectLst/>
          </c:spPr>
        </c:title>
        <c:numFmt formatCode="_(* #,##0.00_);_(* \(#,##0.00\);_(* &quot;-&quot;??_);_(@_)"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4263168"/>
        <c:crosses val="autoZero"/>
        <c:crossBetween val="between"/>
      </c:valAx>
      <c:valAx>
        <c:axId val="42019456"/>
        <c:scaling>
          <c:orientation val="minMax"/>
        </c:scaling>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sz="1000" b="1"/>
                  <a:t>Percentage</a:t>
                </a:r>
              </a:p>
            </c:rich>
          </c:tx>
          <c:layout/>
          <c:spPr>
            <a:noFill/>
            <a:ln>
              <a:noFill/>
            </a:ln>
            <a:effectLst/>
          </c:spPr>
        </c:title>
        <c:numFmt formatCode="0.0%" sourceLinked="1"/>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025728"/>
        <c:crosses val="max"/>
        <c:crossBetween val="between"/>
      </c:valAx>
      <c:catAx>
        <c:axId val="42025728"/>
        <c:scaling>
          <c:orientation val="minMax"/>
        </c:scaling>
        <c:delete val="1"/>
        <c:axPos val="b"/>
        <c:numFmt formatCode="General" sourceLinked="1"/>
        <c:tickLblPos val="none"/>
        <c:crossAx val="42019456"/>
        <c:crosses val="autoZero"/>
        <c:auto val="1"/>
        <c:lblAlgn val="ctr"/>
        <c:lblOffset val="100"/>
      </c:catAx>
      <c:spPr>
        <a:noFill/>
        <a:ln>
          <a:solidFill>
            <a:schemeClr val="bg1">
              <a:lumMod val="50000"/>
            </a:schemeClr>
          </a:solidFill>
        </a:ln>
        <a:effectLst/>
      </c:spPr>
    </c:plotArea>
    <c:legend>
      <c:legendPos val="r"/>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a:noFill/>
    </a:ln>
    <a:effectLst/>
  </c:spPr>
  <c:txPr>
    <a:bodyPr/>
    <a:lstStyle/>
    <a:p>
      <a:pPr>
        <a:defRPr sz="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5"/>
          <c:order val="0"/>
          <c:tx>
            <c:strRef>
              <c:f>WATER!$I$15</c:f>
              <c:strCache>
                <c:ptCount val="1"/>
                <c:pt idx="0">
                  <c:v>Households</c:v>
                </c:pt>
              </c:strCache>
            </c:strRef>
          </c:tx>
          <c:spPr>
            <a:solidFill>
              <a:schemeClr val="accent6"/>
            </a:solidFill>
            <a:ln>
              <a:noFill/>
            </a:ln>
            <a:effectLst/>
          </c:spP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WATER!$I$16:$I$24</c:f>
              <c:numCache>
                <c:formatCode>_(* #,##0.00_);_(* \(#,##0.00\);_(* "-"??_);_(@_)</c:formatCode>
                <c:ptCount val="9"/>
                <c:pt idx="0">
                  <c:v>2093243.3333333333</c:v>
                </c:pt>
                <c:pt idx="1">
                  <c:v>2332326.3333333326</c:v>
                </c:pt>
                <c:pt idx="2">
                  <c:v>397927</c:v>
                </c:pt>
                <c:pt idx="3">
                  <c:v>944904.66666666674</c:v>
                </c:pt>
                <c:pt idx="4">
                  <c:v>3688413.6666666665</c:v>
                </c:pt>
                <c:pt idx="5">
                  <c:v>1249479</c:v>
                </c:pt>
                <c:pt idx="6">
                  <c:v>4466575.3333333321</c:v>
                </c:pt>
                <c:pt idx="7">
                  <c:v>1445322</c:v>
                </c:pt>
                <c:pt idx="8">
                  <c:v>1933030.3333333333</c:v>
                </c:pt>
              </c:numCache>
            </c:numRef>
          </c:val>
          <c:extLst xmlns:c16r2="http://schemas.microsoft.com/office/drawing/2015/06/chart">
            <c:ext xmlns:c16="http://schemas.microsoft.com/office/drawing/2014/chart" uri="{C3380CC4-5D6E-409C-BE32-E72D297353CC}">
              <c16:uniqueId val="{00000000-2DFE-454E-B324-DD261FE528DC}"/>
            </c:ext>
          </c:extLst>
        </c:ser>
        <c:ser>
          <c:idx val="2"/>
          <c:order val="3"/>
          <c:tx>
            <c:strRef>
              <c:f>WATER!$E$15</c:f>
              <c:strCache>
                <c:ptCount val="1"/>
                <c:pt idx="0">
                  <c:v>2016 Water Households</c:v>
                </c:pt>
              </c:strCache>
            </c:strRef>
          </c:tx>
          <c:spPr>
            <a:solidFill>
              <a:schemeClr val="accent3"/>
            </a:solidFill>
            <a:ln>
              <a:noFill/>
            </a:ln>
            <a:effectLst/>
          </c:spP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WATER!$E$16:$E$24</c:f>
              <c:numCache>
                <c:formatCode>_(* #,##0_);_(* \(#,##0\);_(* "-"_);_(@_)</c:formatCode>
                <c:ptCount val="9"/>
                <c:pt idx="0">
                  <c:v>1933874</c:v>
                </c:pt>
                <c:pt idx="1">
                  <c:v>1773395</c:v>
                </c:pt>
                <c:pt idx="2">
                  <c:v>353712</c:v>
                </c:pt>
                <c:pt idx="3">
                  <c:v>946638</c:v>
                </c:pt>
                <c:pt idx="4">
                  <c:v>2875845</c:v>
                </c:pt>
                <c:pt idx="5">
                  <c:v>1248769</c:v>
                </c:pt>
                <c:pt idx="6">
                  <c:v>4951137</c:v>
                </c:pt>
                <c:pt idx="7">
                  <c:v>1238861</c:v>
                </c:pt>
                <c:pt idx="8">
                  <c:v>1601084</c:v>
                </c:pt>
              </c:numCache>
            </c:numRef>
          </c:val>
          <c:extLst xmlns:c16r2="http://schemas.microsoft.com/office/drawing/2015/06/chart">
            <c:ext xmlns:c16="http://schemas.microsoft.com/office/drawing/2014/chart" uri="{C3380CC4-5D6E-409C-BE32-E72D297353CC}">
              <c16:uniqueId val="{00000001-2DFE-454E-B324-DD261FE528DC}"/>
            </c:ext>
          </c:extLst>
        </c:ser>
        <c:dLbls/>
        <c:axId val="53565696"/>
        <c:axId val="53583872"/>
      </c:barChart>
      <c:lineChart>
        <c:grouping val="standard"/>
        <c:ser>
          <c:idx val="0"/>
          <c:order val="1"/>
          <c:tx>
            <c:strRef>
              <c:f>WATER!$C$15</c:f>
              <c:strCache>
                <c:ptCount val="1"/>
                <c:pt idx="0">
                  <c:v>2016 Piped water Access to piped water</c:v>
                </c:pt>
              </c:strCache>
            </c:strRef>
          </c:tx>
          <c:spPr>
            <a:ln w="28575" cap="rnd">
              <a:solidFill>
                <a:schemeClr val="accent1"/>
              </a:solidFill>
              <a:round/>
            </a:ln>
            <a:effectLst/>
          </c:spPr>
          <c:marker>
            <c:symbol val="none"/>
          </c:marke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WATER!$C$16:$C$24</c:f>
              <c:numCache>
                <c:formatCode>_(* #,##0_);_(* \(#,##0\);_(* "-"_);_(@_)</c:formatCode>
                <c:ptCount val="9"/>
                <c:pt idx="0">
                  <c:v>1866357</c:v>
                </c:pt>
                <c:pt idx="1">
                  <c:v>1212967</c:v>
                </c:pt>
                <c:pt idx="2">
                  <c:v>304016</c:v>
                </c:pt>
                <c:pt idx="3">
                  <c:v>882760</c:v>
                </c:pt>
                <c:pt idx="4">
                  <c:v>2276625</c:v>
                </c:pt>
                <c:pt idx="5">
                  <c:v>911278</c:v>
                </c:pt>
                <c:pt idx="6">
                  <c:v>4656423</c:v>
                </c:pt>
                <c:pt idx="7">
                  <c:v>976576</c:v>
                </c:pt>
                <c:pt idx="8">
                  <c:v>1036669</c:v>
                </c:pt>
              </c:numCache>
            </c:numRef>
          </c:val>
          <c:extLst xmlns:c16r2="http://schemas.microsoft.com/office/drawing/2015/06/chart">
            <c:ext xmlns:c16="http://schemas.microsoft.com/office/drawing/2014/chart" uri="{C3380CC4-5D6E-409C-BE32-E72D297353CC}">
              <c16:uniqueId val="{00000002-2DFE-454E-B324-DD261FE528DC}"/>
            </c:ext>
          </c:extLst>
        </c:ser>
        <c:ser>
          <c:idx val="1"/>
          <c:order val="2"/>
          <c:tx>
            <c:strRef>
              <c:f>WATER!$D$15</c:f>
              <c:strCache>
                <c:ptCount val="1"/>
                <c:pt idx="0">
                  <c:v>2016 Piped water No access to piped water</c:v>
                </c:pt>
              </c:strCache>
            </c:strRef>
          </c:tx>
          <c:spPr>
            <a:ln w="28575" cap="rnd">
              <a:solidFill>
                <a:schemeClr val="accent2"/>
              </a:solidFill>
              <a:round/>
            </a:ln>
            <a:effectLst/>
          </c:spPr>
          <c:marker>
            <c:symbol val="none"/>
          </c:marke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WATER!$D$16:$D$24</c:f>
              <c:numCache>
                <c:formatCode>_(* #,##0_);_(* \(#,##0\);_(* "-"_);_(@_)</c:formatCode>
                <c:ptCount val="9"/>
                <c:pt idx="0">
                  <c:v>67517</c:v>
                </c:pt>
                <c:pt idx="1">
                  <c:v>560428</c:v>
                </c:pt>
                <c:pt idx="2">
                  <c:v>49696</c:v>
                </c:pt>
                <c:pt idx="3">
                  <c:v>63878</c:v>
                </c:pt>
                <c:pt idx="4">
                  <c:v>599220</c:v>
                </c:pt>
                <c:pt idx="5">
                  <c:v>337491</c:v>
                </c:pt>
                <c:pt idx="6">
                  <c:v>294714</c:v>
                </c:pt>
                <c:pt idx="7">
                  <c:v>262285</c:v>
                </c:pt>
                <c:pt idx="8">
                  <c:v>564415</c:v>
                </c:pt>
              </c:numCache>
            </c:numRef>
          </c:val>
          <c:extLst xmlns:c16r2="http://schemas.microsoft.com/office/drawing/2015/06/chart">
            <c:ext xmlns:c16="http://schemas.microsoft.com/office/drawing/2014/chart" uri="{C3380CC4-5D6E-409C-BE32-E72D297353CC}">
              <c16:uniqueId val="{00000003-2DFE-454E-B324-DD261FE528DC}"/>
            </c:ext>
          </c:extLst>
        </c:ser>
        <c:dLbls/>
        <c:marker val="1"/>
        <c:axId val="53565696"/>
        <c:axId val="53583872"/>
      </c:lineChart>
      <c:lineChart>
        <c:grouping val="standard"/>
        <c:ser>
          <c:idx val="3"/>
          <c:order val="4"/>
          <c:tx>
            <c:strRef>
              <c:f>WATER!$F$15</c:f>
              <c:strCache>
                <c:ptCount val="1"/>
                <c:pt idx="0">
                  <c:v>2016 % Access to piped water</c:v>
                </c:pt>
              </c:strCache>
            </c:strRef>
          </c:tx>
          <c:spPr>
            <a:ln w="28575" cap="rnd">
              <a:noFill/>
              <a:round/>
            </a:ln>
            <a:effectLst/>
          </c:spPr>
          <c:marker>
            <c:symbol val="circle"/>
            <c:size val="5"/>
            <c:spPr>
              <a:solidFill>
                <a:srgbClr val="00B050"/>
              </a:solidFill>
              <a:ln w="9525">
                <a:noFill/>
              </a:ln>
              <a:effectLst/>
            </c:spPr>
          </c:marke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WATER!$F$16:$F$24</c:f>
              <c:numCache>
                <c:formatCode>0.0%</c:formatCode>
                <c:ptCount val="9"/>
                <c:pt idx="0">
                  <c:v>0.96508717734454263</c:v>
                </c:pt>
                <c:pt idx="1">
                  <c:v>0.68398016234397863</c:v>
                </c:pt>
                <c:pt idx="2">
                  <c:v>0.85950151535712671</c:v>
                </c:pt>
                <c:pt idx="3">
                  <c:v>0.93252119606438799</c:v>
                </c:pt>
                <c:pt idx="4">
                  <c:v>0.79163689280889626</c:v>
                </c:pt>
                <c:pt idx="5">
                  <c:v>0.72974104898504055</c:v>
                </c:pt>
                <c:pt idx="6">
                  <c:v>0.9404754907812084</c:v>
                </c:pt>
                <c:pt idx="7">
                  <c:v>0.78828536857645859</c:v>
                </c:pt>
                <c:pt idx="8">
                  <c:v>0.64747945766743054</c:v>
                </c:pt>
              </c:numCache>
            </c:numRef>
          </c:val>
          <c:extLst xmlns:c16r2="http://schemas.microsoft.com/office/drawing/2015/06/chart">
            <c:ext xmlns:c16="http://schemas.microsoft.com/office/drawing/2014/chart" uri="{C3380CC4-5D6E-409C-BE32-E72D297353CC}">
              <c16:uniqueId val="{00000004-2DFE-454E-B324-DD261FE528DC}"/>
            </c:ext>
          </c:extLst>
        </c:ser>
        <c:ser>
          <c:idx val="4"/>
          <c:order val="5"/>
          <c:tx>
            <c:strRef>
              <c:f>WATER!$G$15</c:f>
              <c:strCache>
                <c:ptCount val="1"/>
                <c:pt idx="0">
                  <c:v>2016 % No Access to piped water</c:v>
                </c:pt>
              </c:strCache>
            </c:strRef>
          </c:tx>
          <c:spPr>
            <a:ln w="28575" cap="rnd">
              <a:noFill/>
              <a:round/>
            </a:ln>
            <a:effectLst/>
          </c:spPr>
          <c:marker>
            <c:symbol val="circle"/>
            <c:size val="5"/>
            <c:spPr>
              <a:solidFill>
                <a:schemeClr val="accent5"/>
              </a:solidFill>
              <a:ln w="9525">
                <a:noFill/>
              </a:ln>
              <a:effectLst/>
            </c:spPr>
          </c:marker>
          <c:cat>
            <c:strRef>
              <c:f>WATER!$B$16:$B$24</c:f>
              <c:strCache>
                <c:ptCount val="9"/>
                <c:pt idx="0">
                  <c:v> 1 Western Cape  </c:v>
                </c:pt>
                <c:pt idx="1">
                  <c:v> 2 Eastern Cape  </c:v>
                </c:pt>
                <c:pt idx="2">
                  <c:v> 3 Northern Cape  </c:v>
                </c:pt>
                <c:pt idx="3">
                  <c:v> 4 Free State  </c:v>
                </c:pt>
                <c:pt idx="4">
                  <c:v> 5 KwaZulu-Natal  </c:v>
                </c:pt>
                <c:pt idx="5">
                  <c:v> 6 North West  </c:v>
                </c:pt>
                <c:pt idx="6">
                  <c:v> 7 Gauteng  </c:v>
                </c:pt>
                <c:pt idx="7">
                  <c:v> 8 Mpumalanga  </c:v>
                </c:pt>
                <c:pt idx="8">
                  <c:v> 9 Limpopo  </c:v>
                </c:pt>
              </c:strCache>
            </c:strRef>
          </c:cat>
          <c:val>
            <c:numRef>
              <c:f>WATER!$G$16:$G$24</c:f>
              <c:numCache>
                <c:formatCode>0.0%</c:formatCode>
                <c:ptCount val="9"/>
                <c:pt idx="0">
                  <c:v>3.4912822655457386E-2</c:v>
                </c:pt>
                <c:pt idx="1">
                  <c:v>0.31601983765602137</c:v>
                </c:pt>
                <c:pt idx="2">
                  <c:v>0.14049848464287334</c:v>
                </c:pt>
                <c:pt idx="3">
                  <c:v>6.7478803935612133E-2</c:v>
                </c:pt>
                <c:pt idx="4">
                  <c:v>0.20836310719110387</c:v>
                </c:pt>
                <c:pt idx="5">
                  <c:v>0.27025895101495961</c:v>
                </c:pt>
                <c:pt idx="6">
                  <c:v>5.9524509218791564E-2</c:v>
                </c:pt>
                <c:pt idx="7">
                  <c:v>0.21171463142354149</c:v>
                </c:pt>
                <c:pt idx="8">
                  <c:v>0.3525205423325698</c:v>
                </c:pt>
              </c:numCache>
            </c:numRef>
          </c:val>
          <c:extLst xmlns:c16r2="http://schemas.microsoft.com/office/drawing/2015/06/chart">
            <c:ext xmlns:c16="http://schemas.microsoft.com/office/drawing/2014/chart" uri="{C3380CC4-5D6E-409C-BE32-E72D297353CC}">
              <c16:uniqueId val="{00000005-2DFE-454E-B324-DD261FE528DC}"/>
            </c:ext>
          </c:extLst>
        </c:ser>
        <c:dLbls/>
        <c:marker val="1"/>
        <c:axId val="53600256"/>
        <c:axId val="53585792"/>
      </c:lineChart>
      <c:catAx>
        <c:axId val="53565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3583872"/>
        <c:crosses val="autoZero"/>
        <c:auto val="1"/>
        <c:lblAlgn val="ctr"/>
        <c:lblOffset val="100"/>
      </c:catAx>
      <c:valAx>
        <c:axId val="5358387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sz="1000" b="1"/>
                  <a:t>Households</a:t>
                </a:r>
              </a:p>
            </c:rich>
          </c:tx>
          <c:layout/>
          <c:spPr>
            <a:noFill/>
            <a:ln>
              <a:noFill/>
            </a:ln>
            <a:effectLst/>
          </c:spPr>
        </c:title>
        <c:numFmt formatCode="_(* #,##0.00_);_(* \(#,##0.00\);_(* &quot;-&quot;??_);_(@_)"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3565696"/>
        <c:crosses val="autoZero"/>
        <c:crossBetween val="between"/>
      </c:valAx>
      <c:valAx>
        <c:axId val="53585792"/>
        <c:scaling>
          <c:orientation val="minMax"/>
        </c:scaling>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sz="1000" b="1"/>
                  <a:t>Percentage</a:t>
                </a:r>
              </a:p>
            </c:rich>
          </c:tx>
          <c:layout/>
          <c:spPr>
            <a:noFill/>
            <a:ln>
              <a:noFill/>
            </a:ln>
            <a:effectLst/>
          </c:spPr>
        </c:title>
        <c:numFmt formatCode="0.0%" sourceLinked="1"/>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3600256"/>
        <c:crosses val="max"/>
        <c:crossBetween val="between"/>
      </c:valAx>
      <c:catAx>
        <c:axId val="53600256"/>
        <c:scaling>
          <c:orientation val="minMax"/>
        </c:scaling>
        <c:delete val="1"/>
        <c:axPos val="b"/>
        <c:numFmt formatCode="General" sourceLinked="1"/>
        <c:tickLblPos val="none"/>
        <c:crossAx val="53585792"/>
        <c:crosses val="autoZero"/>
        <c:auto val="1"/>
        <c:lblAlgn val="ctr"/>
        <c:lblOffset val="100"/>
      </c:catAx>
      <c:spPr>
        <a:noFill/>
        <a:ln>
          <a:solidFill>
            <a:schemeClr val="bg1">
              <a:lumMod val="65000"/>
            </a:schemeClr>
          </a:solidFill>
        </a:ln>
        <a:effectLst/>
      </c:spPr>
    </c:plotArea>
    <c:legend>
      <c:legendPos val="r"/>
      <c:layout/>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a:noFill/>
    </a:ln>
    <a:effectLst/>
  </c:spPr>
  <c:txPr>
    <a:bodyPr/>
    <a:lstStyle/>
    <a:p>
      <a:pPr>
        <a:defRPr sz="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'ABS (2)'!$D$13</c:f>
              <c:strCache>
                <c:ptCount val="1"/>
                <c:pt idx="0">
                  <c:v>Total Households</c:v>
                </c:pt>
              </c:strCache>
            </c:strRef>
          </c:tx>
          <c:spPr>
            <a:solidFill>
              <a:schemeClr val="bg1">
                <a:lumMod val="85000"/>
              </a:schemeClr>
            </a:solidFill>
            <a:ln>
              <a:noFill/>
            </a:ln>
            <a:effectLst/>
          </c:spPr>
          <c:cat>
            <c:strRef>
              <c:f>'ABS (2)'!$A$14:$A$22</c:f>
              <c:strCache>
                <c:ptCount val="9"/>
                <c:pt idx="0">
                  <c:v>EC</c:v>
                </c:pt>
                <c:pt idx="1">
                  <c:v>FS</c:v>
                </c:pt>
                <c:pt idx="2">
                  <c:v>GT</c:v>
                </c:pt>
                <c:pt idx="3">
                  <c:v>KZ</c:v>
                </c:pt>
                <c:pt idx="4">
                  <c:v>LP</c:v>
                </c:pt>
                <c:pt idx="5">
                  <c:v>MP</c:v>
                </c:pt>
                <c:pt idx="6">
                  <c:v>NW</c:v>
                </c:pt>
                <c:pt idx="7">
                  <c:v>NC</c:v>
                </c:pt>
                <c:pt idx="8">
                  <c:v>WC</c:v>
                </c:pt>
              </c:strCache>
            </c:strRef>
          </c:cat>
          <c:val>
            <c:numRef>
              <c:f>'ABS (2)'!$D$14:$D$22</c:f>
              <c:numCache>
                <c:formatCode>General</c:formatCode>
                <c:ptCount val="9"/>
                <c:pt idx="0">
                  <c:v>1807050</c:v>
                </c:pt>
                <c:pt idx="1">
                  <c:v>969199</c:v>
                </c:pt>
                <c:pt idx="2">
                  <c:v>5153011</c:v>
                </c:pt>
                <c:pt idx="3">
                  <c:v>2963154</c:v>
                </c:pt>
                <c:pt idx="4">
                  <c:v>1652306</c:v>
                </c:pt>
                <c:pt idx="5">
                  <c:v>1283056</c:v>
                </c:pt>
                <c:pt idx="6">
                  <c:v>1288454</c:v>
                </c:pt>
                <c:pt idx="7">
                  <c:v>362527</c:v>
                </c:pt>
                <c:pt idx="8">
                  <c:v>1992998</c:v>
                </c:pt>
              </c:numCache>
            </c:numRef>
          </c:val>
          <c:extLst xmlns:c16r2="http://schemas.microsoft.com/office/drawing/2015/06/chart">
            <c:ext xmlns:c16="http://schemas.microsoft.com/office/drawing/2014/chart" uri="{C3380CC4-5D6E-409C-BE32-E72D297353CC}">
              <c16:uniqueId val="{00000000-34C4-4C47-B9D8-77A692043351}"/>
            </c:ext>
          </c:extLst>
        </c:ser>
        <c:dLbls/>
        <c:axId val="54269440"/>
        <c:axId val="54270976"/>
      </c:barChart>
      <c:lineChart>
        <c:grouping val="standard"/>
        <c:ser>
          <c:idx val="2"/>
          <c:order val="1"/>
          <c:tx>
            <c:strRef>
              <c:f>'ABS (2)'!$F$13</c:f>
              <c:strCache>
                <c:ptCount val="1"/>
                <c:pt idx="0">
                  <c:v>Access to Water Infastructure Households</c:v>
                </c:pt>
              </c:strCache>
            </c:strRef>
          </c:tx>
          <c:spPr>
            <a:ln w="28575" cap="rnd">
              <a:noFill/>
              <a:round/>
            </a:ln>
            <a:effectLst/>
          </c:spPr>
          <c:marker>
            <c:symbol val="square"/>
            <c:size val="6"/>
            <c:spPr>
              <a:solidFill>
                <a:srgbClr val="00FF00"/>
              </a:solidFill>
              <a:ln w="9525">
                <a:solidFill>
                  <a:schemeClr val="accent3"/>
                </a:solidFill>
              </a:ln>
              <a:effectLst/>
            </c:spPr>
          </c:marker>
          <c:cat>
            <c:strRef>
              <c:f>'ABS (2)'!$A$14:$A$22</c:f>
              <c:strCache>
                <c:ptCount val="9"/>
                <c:pt idx="0">
                  <c:v>EC</c:v>
                </c:pt>
                <c:pt idx="1">
                  <c:v>FS</c:v>
                </c:pt>
                <c:pt idx="2">
                  <c:v>GT</c:v>
                </c:pt>
                <c:pt idx="3">
                  <c:v>KZ</c:v>
                </c:pt>
                <c:pt idx="4">
                  <c:v>LP</c:v>
                </c:pt>
                <c:pt idx="5">
                  <c:v>MP</c:v>
                </c:pt>
                <c:pt idx="6">
                  <c:v>NW</c:v>
                </c:pt>
                <c:pt idx="7">
                  <c:v>NC</c:v>
                </c:pt>
                <c:pt idx="8">
                  <c:v>WC</c:v>
                </c:pt>
              </c:strCache>
            </c:strRef>
          </c:cat>
          <c:val>
            <c:numRef>
              <c:f>'ABS (2)'!$F$14:$F$22</c:f>
              <c:numCache>
                <c:formatCode>General</c:formatCode>
                <c:ptCount val="9"/>
                <c:pt idx="0">
                  <c:v>1405978</c:v>
                </c:pt>
                <c:pt idx="1">
                  <c:v>948824</c:v>
                </c:pt>
                <c:pt idx="2">
                  <c:v>5088671</c:v>
                </c:pt>
                <c:pt idx="3">
                  <c:v>2628766</c:v>
                </c:pt>
                <c:pt idx="4">
                  <c:v>1504837</c:v>
                </c:pt>
                <c:pt idx="5">
                  <c:v>1186189</c:v>
                </c:pt>
                <c:pt idx="6">
                  <c:v>1207488</c:v>
                </c:pt>
                <c:pt idx="7">
                  <c:v>355199</c:v>
                </c:pt>
                <c:pt idx="8">
                  <c:v>1979038</c:v>
                </c:pt>
              </c:numCache>
            </c:numRef>
          </c:val>
          <c:extLst xmlns:c16r2="http://schemas.microsoft.com/office/drawing/2015/06/chart">
            <c:ext xmlns:c16="http://schemas.microsoft.com/office/drawing/2014/chart" uri="{C3380CC4-5D6E-409C-BE32-E72D297353CC}">
              <c16:uniqueId val="{00000001-34C4-4C47-B9D8-77A692043351}"/>
            </c:ext>
          </c:extLst>
        </c:ser>
        <c:ser>
          <c:idx val="1"/>
          <c:order val="2"/>
          <c:tx>
            <c:strRef>
              <c:f>'ABS (2)'!$J$13</c:f>
              <c:strCache>
                <c:ptCount val="1"/>
                <c:pt idx="0">
                  <c:v>Reliable Water Households</c:v>
                </c:pt>
              </c:strCache>
            </c:strRef>
          </c:tx>
          <c:spPr>
            <a:ln w="25400" cap="rnd">
              <a:noFill/>
              <a:round/>
            </a:ln>
            <a:effectLst/>
          </c:spPr>
          <c:marker>
            <c:symbol val="circle"/>
            <c:size val="5"/>
            <c:spPr>
              <a:solidFill>
                <a:srgbClr val="FF0000"/>
              </a:solidFill>
              <a:ln w="9525">
                <a:solidFill>
                  <a:schemeClr val="accent2"/>
                </a:solidFill>
              </a:ln>
              <a:effectLst/>
            </c:spPr>
          </c:marker>
          <c:cat>
            <c:strRef>
              <c:f>'ABS (2)'!$A$14:$A$22</c:f>
              <c:strCache>
                <c:ptCount val="9"/>
                <c:pt idx="0">
                  <c:v>EC</c:v>
                </c:pt>
                <c:pt idx="1">
                  <c:v>FS</c:v>
                </c:pt>
                <c:pt idx="2">
                  <c:v>GT</c:v>
                </c:pt>
                <c:pt idx="3">
                  <c:v>KZ</c:v>
                </c:pt>
                <c:pt idx="4">
                  <c:v>LP</c:v>
                </c:pt>
                <c:pt idx="5">
                  <c:v>MP</c:v>
                </c:pt>
                <c:pt idx="6">
                  <c:v>NW</c:v>
                </c:pt>
                <c:pt idx="7">
                  <c:v>NC</c:v>
                </c:pt>
                <c:pt idx="8">
                  <c:v>WC</c:v>
                </c:pt>
              </c:strCache>
            </c:strRef>
          </c:cat>
          <c:val>
            <c:numRef>
              <c:f>'ABS (2)'!$J$14:$J$22</c:f>
              <c:numCache>
                <c:formatCode>General</c:formatCode>
                <c:ptCount val="9"/>
                <c:pt idx="0">
                  <c:v>893883</c:v>
                </c:pt>
                <c:pt idx="1">
                  <c:v>707902</c:v>
                </c:pt>
                <c:pt idx="2">
                  <c:v>4412978</c:v>
                </c:pt>
                <c:pt idx="3">
                  <c:v>1868132</c:v>
                </c:pt>
                <c:pt idx="4">
                  <c:v>870454</c:v>
                </c:pt>
                <c:pt idx="5">
                  <c:v>814126</c:v>
                </c:pt>
                <c:pt idx="6">
                  <c:v>813116</c:v>
                </c:pt>
                <c:pt idx="7">
                  <c:v>260460</c:v>
                </c:pt>
                <c:pt idx="8">
                  <c:v>1739388</c:v>
                </c:pt>
              </c:numCache>
            </c:numRef>
          </c:val>
          <c:extLst xmlns:c16r2="http://schemas.microsoft.com/office/drawing/2015/06/chart">
            <c:ext xmlns:c16="http://schemas.microsoft.com/office/drawing/2014/chart" uri="{C3380CC4-5D6E-409C-BE32-E72D297353CC}">
              <c16:uniqueId val="{00000002-34C4-4C47-B9D8-77A692043351}"/>
            </c:ext>
          </c:extLst>
        </c:ser>
        <c:dLbls/>
        <c:marker val="1"/>
        <c:axId val="54269440"/>
        <c:axId val="54270976"/>
      </c:lineChart>
      <c:catAx>
        <c:axId val="542694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70976"/>
        <c:crosses val="autoZero"/>
        <c:auto val="1"/>
        <c:lblAlgn val="ctr"/>
        <c:lblOffset val="100"/>
      </c:catAx>
      <c:valAx>
        <c:axId val="54270976"/>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6944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'ABS (2)'!$D$75</c:f>
              <c:strCache>
                <c:ptCount val="1"/>
                <c:pt idx="0">
                  <c:v>Total Households</c:v>
                </c:pt>
              </c:strCache>
            </c:strRef>
          </c:tx>
          <c:spPr>
            <a:solidFill>
              <a:schemeClr val="bg1">
                <a:lumMod val="85000"/>
              </a:schemeClr>
            </a:solidFill>
            <a:ln>
              <a:noFill/>
            </a:ln>
            <a:effectLst/>
          </c:spPr>
          <c:cat>
            <c:strRef>
              <c:f>'ABS (2)'!$A$76:$A$84</c:f>
              <c:strCache>
                <c:ptCount val="9"/>
                <c:pt idx="0">
                  <c:v>EC</c:v>
                </c:pt>
                <c:pt idx="1">
                  <c:v>FS</c:v>
                </c:pt>
                <c:pt idx="2">
                  <c:v>GT</c:v>
                </c:pt>
                <c:pt idx="3">
                  <c:v>KZ</c:v>
                </c:pt>
                <c:pt idx="4">
                  <c:v>LP</c:v>
                </c:pt>
                <c:pt idx="5">
                  <c:v>MP</c:v>
                </c:pt>
                <c:pt idx="6">
                  <c:v>NW</c:v>
                </c:pt>
                <c:pt idx="7">
                  <c:v>NC</c:v>
                </c:pt>
                <c:pt idx="8">
                  <c:v>WC</c:v>
                </c:pt>
              </c:strCache>
            </c:strRef>
          </c:cat>
          <c:val>
            <c:numRef>
              <c:f>'ABS (2)'!$D$76:$D$84</c:f>
              <c:numCache>
                <c:formatCode>_(* #,##0.00_);_(* \(#,##0.00\);_(* "-"??_);_(@_)</c:formatCode>
                <c:ptCount val="9"/>
                <c:pt idx="0">
                  <c:v>1807050</c:v>
                </c:pt>
                <c:pt idx="1">
                  <c:v>969199</c:v>
                </c:pt>
                <c:pt idx="2">
                  <c:v>5153011</c:v>
                </c:pt>
                <c:pt idx="3">
                  <c:v>2963154</c:v>
                </c:pt>
                <c:pt idx="4">
                  <c:v>1652306</c:v>
                </c:pt>
                <c:pt idx="5">
                  <c:v>1283056</c:v>
                </c:pt>
                <c:pt idx="6">
                  <c:v>1288454</c:v>
                </c:pt>
                <c:pt idx="7">
                  <c:v>362527</c:v>
                </c:pt>
                <c:pt idx="8">
                  <c:v>1992998</c:v>
                </c:pt>
              </c:numCache>
            </c:numRef>
          </c:val>
          <c:extLst xmlns:c16r2="http://schemas.microsoft.com/office/drawing/2015/06/chart">
            <c:ext xmlns:c16="http://schemas.microsoft.com/office/drawing/2014/chart" uri="{C3380CC4-5D6E-409C-BE32-E72D297353CC}">
              <c16:uniqueId val="{00000000-E0C2-4EE7-A2CD-2D4496837DFA}"/>
            </c:ext>
          </c:extLst>
        </c:ser>
        <c:dLbls/>
        <c:axId val="54142464"/>
        <c:axId val="54144000"/>
      </c:barChart>
      <c:lineChart>
        <c:grouping val="standard"/>
        <c:ser>
          <c:idx val="2"/>
          <c:order val="1"/>
          <c:tx>
            <c:strRef>
              <c:f>'ABS (2)'!$E$75</c:f>
              <c:strCache>
                <c:ptCount val="1"/>
                <c:pt idx="0">
                  <c:v>Total At and Above RDP sanitation Infrastructure Households</c:v>
                </c:pt>
              </c:strCache>
            </c:strRef>
          </c:tx>
          <c:spPr>
            <a:ln w="28575" cap="rnd">
              <a:noFill/>
              <a:round/>
            </a:ln>
            <a:effectLst/>
          </c:spPr>
          <c:marker>
            <c:symbol val="circle"/>
            <c:size val="5"/>
            <c:spPr>
              <a:solidFill>
                <a:srgbClr val="00FF00"/>
              </a:solidFill>
              <a:ln w="9525">
                <a:noFill/>
              </a:ln>
              <a:effectLst/>
            </c:spPr>
          </c:marker>
          <c:val>
            <c:numRef>
              <c:f>'ABS (2)'!$E$76:$E$84</c:f>
              <c:numCache>
                <c:formatCode>_(* #,##0.00_);_(* \(#,##0.00\);_(* "-"??_);_(@_)</c:formatCode>
                <c:ptCount val="9"/>
                <c:pt idx="0">
                  <c:v>1390659</c:v>
                </c:pt>
                <c:pt idx="1">
                  <c:v>778397</c:v>
                </c:pt>
                <c:pt idx="2">
                  <c:v>4683175</c:v>
                </c:pt>
                <c:pt idx="3">
                  <c:v>1944418</c:v>
                </c:pt>
                <c:pt idx="4">
                  <c:v>858749</c:v>
                </c:pt>
                <c:pt idx="5">
                  <c:v>788891</c:v>
                </c:pt>
                <c:pt idx="6">
                  <c:v>857451</c:v>
                </c:pt>
                <c:pt idx="7">
                  <c:v>294359</c:v>
                </c:pt>
                <c:pt idx="8">
                  <c:v>1908855</c:v>
                </c:pt>
              </c:numCache>
            </c:numRef>
          </c:val>
          <c:extLst xmlns:c16r2="http://schemas.microsoft.com/office/drawing/2015/06/chart">
            <c:ext xmlns:c16="http://schemas.microsoft.com/office/drawing/2014/chart" uri="{C3380CC4-5D6E-409C-BE32-E72D297353CC}">
              <c16:uniqueId val="{00000001-E0C2-4EE7-A2CD-2D4496837DFA}"/>
            </c:ext>
          </c:extLst>
        </c:ser>
        <c:dLbls/>
        <c:marker val="1"/>
        <c:axId val="54142464"/>
        <c:axId val="54144000"/>
      </c:lineChart>
      <c:catAx>
        <c:axId val="54142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4000"/>
        <c:crosses val="autoZero"/>
        <c:auto val="1"/>
        <c:lblAlgn val="ctr"/>
        <c:lblOffset val="100"/>
      </c:catAx>
      <c:valAx>
        <c:axId val="54144000"/>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4246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2D60A-95E5-46CC-AE96-C7A476DCD5B2}" type="doc">
      <dgm:prSet loTypeId="urn:microsoft.com/office/officeart/2005/8/layout/cycle1" loCatId="cycle" qsTypeId="urn:microsoft.com/office/officeart/2005/8/quickstyle/3d2" qsCatId="3D" csTypeId="urn:microsoft.com/office/officeart/2005/8/colors/accent1_3" csCatId="accent1" phldr="1"/>
      <dgm:spPr/>
      <dgm:t>
        <a:bodyPr/>
        <a:lstStyle/>
        <a:p>
          <a:endParaRPr lang="en-ZA"/>
        </a:p>
      </dgm:t>
    </dgm:pt>
    <dgm:pt modelId="{2AE2520C-C2D0-4F1F-8AE0-F636243FCE4F}">
      <dgm:prSet phldrT="[Text]"/>
      <dgm:spPr/>
      <dgm:t>
        <a:bodyPr/>
        <a:lstStyle/>
        <a:p>
          <a:r>
            <a:rPr lang="en-ZA" b="1" dirty="0"/>
            <a:t>OPERATE</a:t>
          </a:r>
        </a:p>
      </dgm:t>
    </dgm:pt>
    <dgm:pt modelId="{5E7027B5-3229-42AE-817E-6FFE8EB2682B}" type="parTrans" cxnId="{581A26BB-654C-4180-AC03-C5BD301B3DD4}">
      <dgm:prSet/>
      <dgm:spPr/>
      <dgm:t>
        <a:bodyPr/>
        <a:lstStyle/>
        <a:p>
          <a:endParaRPr lang="en-ZA" b="1" dirty="0"/>
        </a:p>
      </dgm:t>
    </dgm:pt>
    <dgm:pt modelId="{2633A0B3-B3C7-470D-AEC1-D6FE8C2AED8E}" type="sibTrans" cxnId="{581A26BB-654C-4180-AC03-C5BD301B3DD4}">
      <dgm:prSet/>
      <dgm:spPr/>
      <dgm:t>
        <a:bodyPr/>
        <a:lstStyle/>
        <a:p>
          <a:endParaRPr lang="en-ZA" b="1" dirty="0"/>
        </a:p>
      </dgm:t>
    </dgm:pt>
    <dgm:pt modelId="{DFE2733C-D24B-4746-8C3A-1F2F5689B3A1}">
      <dgm:prSet phldrT="[Text]"/>
      <dgm:spPr/>
      <dgm:t>
        <a:bodyPr/>
        <a:lstStyle/>
        <a:p>
          <a:r>
            <a:rPr lang="en-ZA" b="1" dirty="0"/>
            <a:t>MAINTAIN</a:t>
          </a:r>
        </a:p>
      </dgm:t>
    </dgm:pt>
    <dgm:pt modelId="{E6162A9B-0989-4B7C-BBC0-9AF6ED6223F7}" type="parTrans" cxnId="{892A5418-3F83-457F-B189-C1C6B8639E25}">
      <dgm:prSet/>
      <dgm:spPr/>
      <dgm:t>
        <a:bodyPr/>
        <a:lstStyle/>
        <a:p>
          <a:endParaRPr lang="en-ZA" b="1" dirty="0"/>
        </a:p>
      </dgm:t>
    </dgm:pt>
    <dgm:pt modelId="{FE81F2F1-DD3D-4197-A510-A148706640A4}" type="sibTrans" cxnId="{892A5418-3F83-457F-B189-C1C6B8639E25}">
      <dgm:prSet/>
      <dgm:spPr/>
      <dgm:t>
        <a:bodyPr/>
        <a:lstStyle/>
        <a:p>
          <a:endParaRPr lang="en-ZA" b="1" dirty="0"/>
        </a:p>
      </dgm:t>
    </dgm:pt>
    <dgm:pt modelId="{753B39F1-6B7C-434D-AEEE-65B66AF6F726}">
      <dgm:prSet phldrT="[Text]"/>
      <dgm:spPr/>
      <dgm:t>
        <a:bodyPr/>
        <a:lstStyle/>
        <a:p>
          <a:r>
            <a:rPr lang="en-ZA" b="1" dirty="0"/>
            <a:t>DISPOSE</a:t>
          </a:r>
        </a:p>
      </dgm:t>
    </dgm:pt>
    <dgm:pt modelId="{3AF64923-BA03-43A8-A35A-879AC87B6CDE}" type="parTrans" cxnId="{AFD48BDF-7946-43B6-ACCF-5720F9C2C6EF}">
      <dgm:prSet/>
      <dgm:spPr/>
      <dgm:t>
        <a:bodyPr/>
        <a:lstStyle/>
        <a:p>
          <a:endParaRPr lang="en-ZA" b="1" dirty="0"/>
        </a:p>
      </dgm:t>
    </dgm:pt>
    <dgm:pt modelId="{5D17DC97-613F-430C-889A-DE91E2E1AB8C}" type="sibTrans" cxnId="{AFD48BDF-7946-43B6-ACCF-5720F9C2C6EF}">
      <dgm:prSet/>
      <dgm:spPr/>
      <dgm:t>
        <a:bodyPr/>
        <a:lstStyle/>
        <a:p>
          <a:endParaRPr lang="en-ZA" b="1" dirty="0"/>
        </a:p>
      </dgm:t>
    </dgm:pt>
    <dgm:pt modelId="{478FB165-AB89-41CC-A116-CAC359C2E817}">
      <dgm:prSet phldrT="[Text]"/>
      <dgm:spPr/>
      <dgm:t>
        <a:bodyPr/>
        <a:lstStyle/>
        <a:p>
          <a:r>
            <a:rPr lang="en-ZA" b="1" dirty="0"/>
            <a:t>ACQUIRE</a:t>
          </a:r>
        </a:p>
      </dgm:t>
    </dgm:pt>
    <dgm:pt modelId="{5E54C231-AC2F-4605-8FD9-B23A0D3DF145}" type="parTrans" cxnId="{0AE744E4-B13F-4BB0-B9ED-DFDEC0025C1F}">
      <dgm:prSet/>
      <dgm:spPr/>
      <dgm:t>
        <a:bodyPr/>
        <a:lstStyle/>
        <a:p>
          <a:endParaRPr lang="en-ZA" b="1" dirty="0"/>
        </a:p>
      </dgm:t>
    </dgm:pt>
    <dgm:pt modelId="{F9424E0D-9B89-48D7-A5E1-C6A0F92EAD0F}" type="sibTrans" cxnId="{0AE744E4-B13F-4BB0-B9ED-DFDEC0025C1F}">
      <dgm:prSet/>
      <dgm:spPr/>
      <dgm:t>
        <a:bodyPr/>
        <a:lstStyle/>
        <a:p>
          <a:endParaRPr lang="en-ZA" b="1" dirty="0"/>
        </a:p>
      </dgm:t>
    </dgm:pt>
    <dgm:pt modelId="{618940B6-96E5-48EA-9370-6A6EA1C3C18A}">
      <dgm:prSet phldrT="[Text]"/>
      <dgm:spPr/>
      <dgm:t>
        <a:bodyPr/>
        <a:lstStyle/>
        <a:p>
          <a:r>
            <a:rPr lang="en-ZA" b="1" dirty="0"/>
            <a:t>PLAN</a:t>
          </a:r>
        </a:p>
      </dgm:t>
    </dgm:pt>
    <dgm:pt modelId="{0E9C4858-BD44-4030-B881-BA00F4A8A783}" type="parTrans" cxnId="{924C7D61-2579-46E1-8048-CBAC2110F54B}">
      <dgm:prSet/>
      <dgm:spPr/>
      <dgm:t>
        <a:bodyPr/>
        <a:lstStyle/>
        <a:p>
          <a:endParaRPr lang="en-US"/>
        </a:p>
      </dgm:t>
    </dgm:pt>
    <dgm:pt modelId="{245F9509-D7E5-48B7-A588-1CAB9D374B2D}" type="sibTrans" cxnId="{924C7D61-2579-46E1-8048-CBAC2110F54B}">
      <dgm:prSet/>
      <dgm:spPr/>
      <dgm:t>
        <a:bodyPr/>
        <a:lstStyle/>
        <a:p>
          <a:endParaRPr lang="en-US"/>
        </a:p>
      </dgm:t>
    </dgm:pt>
    <dgm:pt modelId="{ABCC3CF3-6302-484A-B1A5-0CD2D20E0A63}" type="pres">
      <dgm:prSet presAssocID="{91C2D60A-95E5-46CC-AE96-C7A476DCD5B2}" presName="cycle" presStyleCnt="0">
        <dgm:presLayoutVars>
          <dgm:dir/>
          <dgm:resizeHandles val="exact"/>
        </dgm:presLayoutVars>
      </dgm:prSet>
      <dgm:spPr/>
      <dgm:t>
        <a:bodyPr/>
        <a:lstStyle/>
        <a:p>
          <a:endParaRPr lang="en-ZA"/>
        </a:p>
      </dgm:t>
    </dgm:pt>
    <dgm:pt modelId="{4F3DCAA0-5A3F-4B8F-A770-78CBF9EB306E}" type="pres">
      <dgm:prSet presAssocID="{2AE2520C-C2D0-4F1F-8AE0-F636243FCE4F}" presName="dummy" presStyleCnt="0"/>
      <dgm:spPr/>
    </dgm:pt>
    <dgm:pt modelId="{099BD239-B673-42AB-A37B-43BD6FE4BA88}" type="pres">
      <dgm:prSet presAssocID="{2AE2520C-C2D0-4F1F-8AE0-F636243FCE4F}" presName="node" presStyleLbl="revTx" presStyleIdx="0" presStyleCnt="5">
        <dgm:presLayoutVars>
          <dgm:bulletEnabled val="1"/>
        </dgm:presLayoutVars>
      </dgm:prSet>
      <dgm:spPr/>
      <dgm:t>
        <a:bodyPr/>
        <a:lstStyle/>
        <a:p>
          <a:endParaRPr lang="en-ZA"/>
        </a:p>
      </dgm:t>
    </dgm:pt>
    <dgm:pt modelId="{65437080-A2D2-4FE4-93F3-49B60666414D}" type="pres">
      <dgm:prSet presAssocID="{2633A0B3-B3C7-470D-AEC1-D6FE8C2AED8E}" presName="sibTrans" presStyleLbl="node1" presStyleIdx="0" presStyleCnt="5"/>
      <dgm:spPr/>
      <dgm:t>
        <a:bodyPr/>
        <a:lstStyle/>
        <a:p>
          <a:endParaRPr lang="en-ZA"/>
        </a:p>
      </dgm:t>
    </dgm:pt>
    <dgm:pt modelId="{15345F90-CA8D-40BE-B1AF-6BC5666EF5FA}" type="pres">
      <dgm:prSet presAssocID="{DFE2733C-D24B-4746-8C3A-1F2F5689B3A1}" presName="dummy" presStyleCnt="0"/>
      <dgm:spPr/>
    </dgm:pt>
    <dgm:pt modelId="{D420DF14-975D-44CD-A893-E4DC023BBB1F}" type="pres">
      <dgm:prSet presAssocID="{DFE2733C-D24B-4746-8C3A-1F2F5689B3A1}" presName="node" presStyleLbl="revTx" presStyleIdx="1" presStyleCnt="5">
        <dgm:presLayoutVars>
          <dgm:bulletEnabled val="1"/>
        </dgm:presLayoutVars>
      </dgm:prSet>
      <dgm:spPr/>
      <dgm:t>
        <a:bodyPr/>
        <a:lstStyle/>
        <a:p>
          <a:endParaRPr lang="en-ZA"/>
        </a:p>
      </dgm:t>
    </dgm:pt>
    <dgm:pt modelId="{289B3DBA-F75A-43C9-A878-9EEDDB80D43D}" type="pres">
      <dgm:prSet presAssocID="{FE81F2F1-DD3D-4197-A510-A148706640A4}" presName="sibTrans" presStyleLbl="node1" presStyleIdx="1" presStyleCnt="5"/>
      <dgm:spPr/>
      <dgm:t>
        <a:bodyPr/>
        <a:lstStyle/>
        <a:p>
          <a:endParaRPr lang="en-ZA"/>
        </a:p>
      </dgm:t>
    </dgm:pt>
    <dgm:pt modelId="{B093437F-26D0-4561-B4E4-6673142B9713}" type="pres">
      <dgm:prSet presAssocID="{753B39F1-6B7C-434D-AEEE-65B66AF6F726}" presName="dummy" presStyleCnt="0"/>
      <dgm:spPr/>
    </dgm:pt>
    <dgm:pt modelId="{30247D2F-212C-46A9-B5E0-3A1454E7B714}" type="pres">
      <dgm:prSet presAssocID="{753B39F1-6B7C-434D-AEEE-65B66AF6F726}" presName="node" presStyleLbl="revTx" presStyleIdx="2" presStyleCnt="5">
        <dgm:presLayoutVars>
          <dgm:bulletEnabled val="1"/>
        </dgm:presLayoutVars>
      </dgm:prSet>
      <dgm:spPr/>
      <dgm:t>
        <a:bodyPr/>
        <a:lstStyle/>
        <a:p>
          <a:endParaRPr lang="en-ZA"/>
        </a:p>
      </dgm:t>
    </dgm:pt>
    <dgm:pt modelId="{19036287-F3AA-4347-A026-DE25BDD12CA0}" type="pres">
      <dgm:prSet presAssocID="{5D17DC97-613F-430C-889A-DE91E2E1AB8C}" presName="sibTrans" presStyleLbl="node1" presStyleIdx="2" presStyleCnt="5"/>
      <dgm:spPr/>
      <dgm:t>
        <a:bodyPr/>
        <a:lstStyle/>
        <a:p>
          <a:endParaRPr lang="en-ZA"/>
        </a:p>
      </dgm:t>
    </dgm:pt>
    <dgm:pt modelId="{22FDAB66-EA64-4699-A1EA-C7466DCBAAEB}" type="pres">
      <dgm:prSet presAssocID="{618940B6-96E5-48EA-9370-6A6EA1C3C18A}" presName="dummy" presStyleCnt="0"/>
      <dgm:spPr/>
    </dgm:pt>
    <dgm:pt modelId="{C75D0ED6-4BE7-4DD4-B5EC-615F2FA2B965}" type="pres">
      <dgm:prSet presAssocID="{618940B6-96E5-48EA-9370-6A6EA1C3C18A}" presName="node" presStyleLbl="revTx" presStyleIdx="3" presStyleCnt="5">
        <dgm:presLayoutVars>
          <dgm:bulletEnabled val="1"/>
        </dgm:presLayoutVars>
      </dgm:prSet>
      <dgm:spPr/>
      <dgm:t>
        <a:bodyPr/>
        <a:lstStyle/>
        <a:p>
          <a:endParaRPr lang="en-ZA"/>
        </a:p>
      </dgm:t>
    </dgm:pt>
    <dgm:pt modelId="{DD155383-8409-49ED-80C3-755372BDFB0D}" type="pres">
      <dgm:prSet presAssocID="{245F9509-D7E5-48B7-A588-1CAB9D374B2D}" presName="sibTrans" presStyleLbl="node1" presStyleIdx="3" presStyleCnt="5"/>
      <dgm:spPr/>
      <dgm:t>
        <a:bodyPr/>
        <a:lstStyle/>
        <a:p>
          <a:endParaRPr lang="en-ZA"/>
        </a:p>
      </dgm:t>
    </dgm:pt>
    <dgm:pt modelId="{D62DF99A-CC55-46EB-A43B-800D4DB1B45F}" type="pres">
      <dgm:prSet presAssocID="{478FB165-AB89-41CC-A116-CAC359C2E817}" presName="dummy" presStyleCnt="0"/>
      <dgm:spPr/>
    </dgm:pt>
    <dgm:pt modelId="{CCA213FB-BCFD-4396-BF52-F6CE0A4D07F1}" type="pres">
      <dgm:prSet presAssocID="{478FB165-AB89-41CC-A116-CAC359C2E817}" presName="node" presStyleLbl="revTx" presStyleIdx="4" presStyleCnt="5">
        <dgm:presLayoutVars>
          <dgm:bulletEnabled val="1"/>
        </dgm:presLayoutVars>
      </dgm:prSet>
      <dgm:spPr/>
      <dgm:t>
        <a:bodyPr/>
        <a:lstStyle/>
        <a:p>
          <a:endParaRPr lang="en-ZA"/>
        </a:p>
      </dgm:t>
    </dgm:pt>
    <dgm:pt modelId="{B7C1178F-2084-4B94-BAD1-CDC846289355}" type="pres">
      <dgm:prSet presAssocID="{F9424E0D-9B89-48D7-A5E1-C6A0F92EAD0F}" presName="sibTrans" presStyleLbl="node1" presStyleIdx="4" presStyleCnt="5"/>
      <dgm:spPr/>
      <dgm:t>
        <a:bodyPr/>
        <a:lstStyle/>
        <a:p>
          <a:endParaRPr lang="en-ZA"/>
        </a:p>
      </dgm:t>
    </dgm:pt>
  </dgm:ptLst>
  <dgm:cxnLst>
    <dgm:cxn modelId="{5C58E118-4B3B-46E8-BEFC-2BD3D8ED1A1E}" type="presOf" srcId="{DFE2733C-D24B-4746-8C3A-1F2F5689B3A1}" destId="{D420DF14-975D-44CD-A893-E4DC023BBB1F}" srcOrd="0" destOrd="0" presId="urn:microsoft.com/office/officeart/2005/8/layout/cycle1"/>
    <dgm:cxn modelId="{BDCD3658-8B41-4224-88DA-079D101A130E}" type="presOf" srcId="{91C2D60A-95E5-46CC-AE96-C7A476DCD5B2}" destId="{ABCC3CF3-6302-484A-B1A5-0CD2D20E0A63}" srcOrd="0" destOrd="0" presId="urn:microsoft.com/office/officeart/2005/8/layout/cycle1"/>
    <dgm:cxn modelId="{87E58633-7B9B-4EC2-B315-E969F44B95D9}" type="presOf" srcId="{478FB165-AB89-41CC-A116-CAC359C2E817}" destId="{CCA213FB-BCFD-4396-BF52-F6CE0A4D07F1}" srcOrd="0" destOrd="0" presId="urn:microsoft.com/office/officeart/2005/8/layout/cycle1"/>
    <dgm:cxn modelId="{70097030-DAC6-43DC-B2A6-F21D259B43D8}" type="presOf" srcId="{618940B6-96E5-48EA-9370-6A6EA1C3C18A}" destId="{C75D0ED6-4BE7-4DD4-B5EC-615F2FA2B965}" srcOrd="0" destOrd="0" presId="urn:microsoft.com/office/officeart/2005/8/layout/cycle1"/>
    <dgm:cxn modelId="{924C7D61-2579-46E1-8048-CBAC2110F54B}" srcId="{91C2D60A-95E5-46CC-AE96-C7A476DCD5B2}" destId="{618940B6-96E5-48EA-9370-6A6EA1C3C18A}" srcOrd="3" destOrd="0" parTransId="{0E9C4858-BD44-4030-B881-BA00F4A8A783}" sibTransId="{245F9509-D7E5-48B7-A588-1CAB9D374B2D}"/>
    <dgm:cxn modelId="{F3D3E9CD-5640-48D7-AFA3-F558A68B0142}" type="presOf" srcId="{753B39F1-6B7C-434D-AEEE-65B66AF6F726}" destId="{30247D2F-212C-46A9-B5E0-3A1454E7B714}" srcOrd="0" destOrd="0" presId="urn:microsoft.com/office/officeart/2005/8/layout/cycle1"/>
    <dgm:cxn modelId="{0AE744E4-B13F-4BB0-B9ED-DFDEC0025C1F}" srcId="{91C2D60A-95E5-46CC-AE96-C7A476DCD5B2}" destId="{478FB165-AB89-41CC-A116-CAC359C2E817}" srcOrd="4" destOrd="0" parTransId="{5E54C231-AC2F-4605-8FD9-B23A0D3DF145}" sibTransId="{F9424E0D-9B89-48D7-A5E1-C6A0F92EAD0F}"/>
    <dgm:cxn modelId="{E3275060-8F4D-4E4D-96E4-9FFF9C842A1E}" type="presOf" srcId="{245F9509-D7E5-48B7-A588-1CAB9D374B2D}" destId="{DD155383-8409-49ED-80C3-755372BDFB0D}" srcOrd="0" destOrd="0" presId="urn:microsoft.com/office/officeart/2005/8/layout/cycle1"/>
    <dgm:cxn modelId="{581A26BB-654C-4180-AC03-C5BD301B3DD4}" srcId="{91C2D60A-95E5-46CC-AE96-C7A476DCD5B2}" destId="{2AE2520C-C2D0-4F1F-8AE0-F636243FCE4F}" srcOrd="0" destOrd="0" parTransId="{5E7027B5-3229-42AE-817E-6FFE8EB2682B}" sibTransId="{2633A0B3-B3C7-470D-AEC1-D6FE8C2AED8E}"/>
    <dgm:cxn modelId="{3D8D4861-6756-4F7B-AFAF-00DFB3BE774E}" type="presOf" srcId="{5D17DC97-613F-430C-889A-DE91E2E1AB8C}" destId="{19036287-F3AA-4347-A026-DE25BDD12CA0}" srcOrd="0" destOrd="0" presId="urn:microsoft.com/office/officeart/2005/8/layout/cycle1"/>
    <dgm:cxn modelId="{AFD48BDF-7946-43B6-ACCF-5720F9C2C6EF}" srcId="{91C2D60A-95E5-46CC-AE96-C7A476DCD5B2}" destId="{753B39F1-6B7C-434D-AEEE-65B66AF6F726}" srcOrd="2" destOrd="0" parTransId="{3AF64923-BA03-43A8-A35A-879AC87B6CDE}" sibTransId="{5D17DC97-613F-430C-889A-DE91E2E1AB8C}"/>
    <dgm:cxn modelId="{BF01F390-0160-4A08-A3D8-A2B14EAE6BC0}" type="presOf" srcId="{2633A0B3-B3C7-470D-AEC1-D6FE8C2AED8E}" destId="{65437080-A2D2-4FE4-93F3-49B60666414D}" srcOrd="0" destOrd="0" presId="urn:microsoft.com/office/officeart/2005/8/layout/cycle1"/>
    <dgm:cxn modelId="{415E5D91-69F5-4441-A069-D1FBAF60CE27}" type="presOf" srcId="{2AE2520C-C2D0-4F1F-8AE0-F636243FCE4F}" destId="{099BD239-B673-42AB-A37B-43BD6FE4BA88}" srcOrd="0" destOrd="0" presId="urn:microsoft.com/office/officeart/2005/8/layout/cycle1"/>
    <dgm:cxn modelId="{1A629EAA-F910-4EFE-AA23-7B7675BB28C8}" type="presOf" srcId="{F9424E0D-9B89-48D7-A5E1-C6A0F92EAD0F}" destId="{B7C1178F-2084-4B94-BAD1-CDC846289355}" srcOrd="0" destOrd="0" presId="urn:microsoft.com/office/officeart/2005/8/layout/cycle1"/>
    <dgm:cxn modelId="{5E44F9BD-25C7-4DEE-B826-740C7EB729E9}" type="presOf" srcId="{FE81F2F1-DD3D-4197-A510-A148706640A4}" destId="{289B3DBA-F75A-43C9-A878-9EEDDB80D43D}" srcOrd="0" destOrd="0" presId="urn:microsoft.com/office/officeart/2005/8/layout/cycle1"/>
    <dgm:cxn modelId="{892A5418-3F83-457F-B189-C1C6B8639E25}" srcId="{91C2D60A-95E5-46CC-AE96-C7A476DCD5B2}" destId="{DFE2733C-D24B-4746-8C3A-1F2F5689B3A1}" srcOrd="1" destOrd="0" parTransId="{E6162A9B-0989-4B7C-BBC0-9AF6ED6223F7}" sibTransId="{FE81F2F1-DD3D-4197-A510-A148706640A4}"/>
    <dgm:cxn modelId="{688BF189-E8A4-4AB5-B914-2E8CAC9D6070}" type="presParOf" srcId="{ABCC3CF3-6302-484A-B1A5-0CD2D20E0A63}" destId="{4F3DCAA0-5A3F-4B8F-A770-78CBF9EB306E}" srcOrd="0" destOrd="0" presId="urn:microsoft.com/office/officeart/2005/8/layout/cycle1"/>
    <dgm:cxn modelId="{B460A385-337E-46F4-8C82-3FB110C74FFA}" type="presParOf" srcId="{ABCC3CF3-6302-484A-B1A5-0CD2D20E0A63}" destId="{099BD239-B673-42AB-A37B-43BD6FE4BA88}" srcOrd="1" destOrd="0" presId="urn:microsoft.com/office/officeart/2005/8/layout/cycle1"/>
    <dgm:cxn modelId="{4F454D85-031C-4CBA-9FB9-172F9669AFA2}" type="presParOf" srcId="{ABCC3CF3-6302-484A-B1A5-0CD2D20E0A63}" destId="{65437080-A2D2-4FE4-93F3-49B60666414D}" srcOrd="2" destOrd="0" presId="urn:microsoft.com/office/officeart/2005/8/layout/cycle1"/>
    <dgm:cxn modelId="{475FEC5A-38D3-47B1-8FE2-7E8C74D03ADA}" type="presParOf" srcId="{ABCC3CF3-6302-484A-B1A5-0CD2D20E0A63}" destId="{15345F90-CA8D-40BE-B1AF-6BC5666EF5FA}" srcOrd="3" destOrd="0" presId="urn:microsoft.com/office/officeart/2005/8/layout/cycle1"/>
    <dgm:cxn modelId="{89F41B96-7DA6-41E0-B641-E85C02348F3F}" type="presParOf" srcId="{ABCC3CF3-6302-484A-B1A5-0CD2D20E0A63}" destId="{D420DF14-975D-44CD-A893-E4DC023BBB1F}" srcOrd="4" destOrd="0" presId="urn:microsoft.com/office/officeart/2005/8/layout/cycle1"/>
    <dgm:cxn modelId="{11FB964C-84A9-4838-B2EC-2888A01CC604}" type="presParOf" srcId="{ABCC3CF3-6302-484A-B1A5-0CD2D20E0A63}" destId="{289B3DBA-F75A-43C9-A878-9EEDDB80D43D}" srcOrd="5" destOrd="0" presId="urn:microsoft.com/office/officeart/2005/8/layout/cycle1"/>
    <dgm:cxn modelId="{27491707-AEF3-40AD-8631-6A89BF58A1E9}" type="presParOf" srcId="{ABCC3CF3-6302-484A-B1A5-0CD2D20E0A63}" destId="{B093437F-26D0-4561-B4E4-6673142B9713}" srcOrd="6" destOrd="0" presId="urn:microsoft.com/office/officeart/2005/8/layout/cycle1"/>
    <dgm:cxn modelId="{12E53A80-31FE-489E-B229-2D964762685E}" type="presParOf" srcId="{ABCC3CF3-6302-484A-B1A5-0CD2D20E0A63}" destId="{30247D2F-212C-46A9-B5E0-3A1454E7B714}" srcOrd="7" destOrd="0" presId="urn:microsoft.com/office/officeart/2005/8/layout/cycle1"/>
    <dgm:cxn modelId="{B3433676-1365-48CA-87EB-5F97D0A25701}" type="presParOf" srcId="{ABCC3CF3-6302-484A-B1A5-0CD2D20E0A63}" destId="{19036287-F3AA-4347-A026-DE25BDD12CA0}" srcOrd="8" destOrd="0" presId="urn:microsoft.com/office/officeart/2005/8/layout/cycle1"/>
    <dgm:cxn modelId="{4D253E8C-9DA4-4992-B69A-BA8FEFD3598A}" type="presParOf" srcId="{ABCC3CF3-6302-484A-B1A5-0CD2D20E0A63}" destId="{22FDAB66-EA64-4699-A1EA-C7466DCBAAEB}" srcOrd="9" destOrd="0" presId="urn:microsoft.com/office/officeart/2005/8/layout/cycle1"/>
    <dgm:cxn modelId="{E5D3498D-BD15-4D64-92E9-09D71C1C8FCC}" type="presParOf" srcId="{ABCC3CF3-6302-484A-B1A5-0CD2D20E0A63}" destId="{C75D0ED6-4BE7-4DD4-B5EC-615F2FA2B965}" srcOrd="10" destOrd="0" presId="urn:microsoft.com/office/officeart/2005/8/layout/cycle1"/>
    <dgm:cxn modelId="{051EB677-83F7-4773-A767-039AA663041E}" type="presParOf" srcId="{ABCC3CF3-6302-484A-B1A5-0CD2D20E0A63}" destId="{DD155383-8409-49ED-80C3-755372BDFB0D}" srcOrd="11" destOrd="0" presId="urn:microsoft.com/office/officeart/2005/8/layout/cycle1"/>
    <dgm:cxn modelId="{F4DFC125-40A8-4FDC-8F79-D3C3D611C04D}" type="presParOf" srcId="{ABCC3CF3-6302-484A-B1A5-0CD2D20E0A63}" destId="{D62DF99A-CC55-46EB-A43B-800D4DB1B45F}" srcOrd="12" destOrd="0" presId="urn:microsoft.com/office/officeart/2005/8/layout/cycle1"/>
    <dgm:cxn modelId="{F863E92F-2C0D-4BBA-88C9-02EACD6DB339}" type="presParOf" srcId="{ABCC3CF3-6302-484A-B1A5-0CD2D20E0A63}" destId="{CCA213FB-BCFD-4396-BF52-F6CE0A4D07F1}" srcOrd="13" destOrd="0" presId="urn:microsoft.com/office/officeart/2005/8/layout/cycle1"/>
    <dgm:cxn modelId="{F2B35A44-AEAB-4FF2-9DBB-E6C6F134A232}" type="presParOf" srcId="{ABCC3CF3-6302-484A-B1A5-0CD2D20E0A63}" destId="{B7C1178F-2084-4B94-BAD1-CDC846289355}"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02407-7FE6-4D15-8DA4-876F03D2A013}" type="doc">
      <dgm:prSet loTypeId="urn:microsoft.com/office/officeart/2005/8/layout/arrow2" loCatId="process" qsTypeId="urn:microsoft.com/office/officeart/2005/8/quickstyle/simple1" qsCatId="simple" csTypeId="urn:microsoft.com/office/officeart/2005/8/colors/accent3_1" csCatId="accent3" phldr="1"/>
      <dgm:spPr/>
    </dgm:pt>
    <dgm:pt modelId="{4CBDE351-1ACD-4C04-A506-58F240019F53}">
      <dgm:prSet phldrT="[Text]"/>
      <dgm:spPr/>
      <dgm:t>
        <a:bodyPr/>
        <a:lstStyle/>
        <a:p>
          <a:r>
            <a:rPr lang="en-US" dirty="0"/>
            <a:t>MDGs</a:t>
          </a:r>
        </a:p>
      </dgm:t>
    </dgm:pt>
    <dgm:pt modelId="{A2DC2100-37AD-4AE5-9E32-0C77CD332C3B}" type="parTrans" cxnId="{938ACBC0-F262-4F71-89C2-2ED347CE9697}">
      <dgm:prSet/>
      <dgm:spPr/>
      <dgm:t>
        <a:bodyPr/>
        <a:lstStyle/>
        <a:p>
          <a:endParaRPr lang="en-US"/>
        </a:p>
      </dgm:t>
    </dgm:pt>
    <dgm:pt modelId="{EB8A577E-48CC-4A6A-9807-0F32814BADDC}" type="sibTrans" cxnId="{938ACBC0-F262-4F71-89C2-2ED347CE9697}">
      <dgm:prSet/>
      <dgm:spPr/>
      <dgm:t>
        <a:bodyPr/>
        <a:lstStyle/>
        <a:p>
          <a:endParaRPr lang="en-US"/>
        </a:p>
      </dgm:t>
    </dgm:pt>
    <dgm:pt modelId="{0AC588B7-8716-452B-8631-B8E4A72DBB03}">
      <dgm:prSet phldrT="[Text]"/>
      <dgm:spPr/>
      <dgm:t>
        <a:bodyPr/>
        <a:lstStyle/>
        <a:p>
          <a:r>
            <a:rPr lang="en-US" dirty="0">
              <a:solidFill>
                <a:srgbClr val="FF0000"/>
              </a:solidFill>
            </a:rPr>
            <a:t>SDGs</a:t>
          </a:r>
        </a:p>
      </dgm:t>
    </dgm:pt>
    <dgm:pt modelId="{28083960-BB8E-4E5A-994A-DC888C6C528C}" type="parTrans" cxnId="{F298B034-D490-4F98-918C-41F480D16146}">
      <dgm:prSet/>
      <dgm:spPr/>
      <dgm:t>
        <a:bodyPr/>
        <a:lstStyle/>
        <a:p>
          <a:endParaRPr lang="en-US"/>
        </a:p>
      </dgm:t>
    </dgm:pt>
    <dgm:pt modelId="{AED64E13-7065-4999-A022-E3EC900BE36D}" type="sibTrans" cxnId="{F298B034-D490-4F98-918C-41F480D16146}">
      <dgm:prSet/>
      <dgm:spPr/>
      <dgm:t>
        <a:bodyPr/>
        <a:lstStyle/>
        <a:p>
          <a:endParaRPr lang="en-US"/>
        </a:p>
      </dgm:t>
    </dgm:pt>
    <dgm:pt modelId="{968B3099-A2E0-4678-B061-1C7A4589F65A}">
      <dgm:prSet phldrT="[Text]"/>
      <dgm:spPr/>
      <dgm:t>
        <a:bodyPr/>
        <a:lstStyle/>
        <a:p>
          <a:r>
            <a:rPr lang="en-US" dirty="0" smtClean="0"/>
            <a:t>AU 2063 Agenda </a:t>
          </a:r>
          <a:endParaRPr lang="en-US" dirty="0"/>
        </a:p>
      </dgm:t>
    </dgm:pt>
    <dgm:pt modelId="{0006AB6C-746B-4766-8109-EFA3E6A7D63B}" type="parTrans" cxnId="{198FA54A-6469-452F-82F9-2062F809E7D2}">
      <dgm:prSet/>
      <dgm:spPr/>
      <dgm:t>
        <a:bodyPr/>
        <a:lstStyle/>
        <a:p>
          <a:endParaRPr lang="en-US"/>
        </a:p>
      </dgm:t>
    </dgm:pt>
    <dgm:pt modelId="{F28C70F3-372A-49D2-B330-3405BD9A332F}" type="sibTrans" cxnId="{198FA54A-6469-452F-82F9-2062F809E7D2}">
      <dgm:prSet/>
      <dgm:spPr/>
      <dgm:t>
        <a:bodyPr/>
        <a:lstStyle/>
        <a:p>
          <a:endParaRPr lang="en-US"/>
        </a:p>
      </dgm:t>
    </dgm:pt>
    <dgm:pt modelId="{6FDD4108-3BB1-4765-ACC7-0672AD847CC9}" type="pres">
      <dgm:prSet presAssocID="{90A02407-7FE6-4D15-8DA4-876F03D2A013}" presName="arrowDiagram" presStyleCnt="0">
        <dgm:presLayoutVars>
          <dgm:chMax val="5"/>
          <dgm:dir/>
          <dgm:resizeHandles val="exact"/>
        </dgm:presLayoutVars>
      </dgm:prSet>
      <dgm:spPr/>
    </dgm:pt>
    <dgm:pt modelId="{39D29631-8A52-4E4B-BE6C-E1524D3465DF}" type="pres">
      <dgm:prSet presAssocID="{90A02407-7FE6-4D15-8DA4-876F03D2A013}" presName="arrow" presStyleLbl="bgShp" presStyleIdx="0" presStyleCnt="1"/>
      <dgm:spPr/>
    </dgm:pt>
    <dgm:pt modelId="{130C0D87-07D9-4BFC-86C8-D659AD9E3FBD}" type="pres">
      <dgm:prSet presAssocID="{90A02407-7FE6-4D15-8DA4-876F03D2A013}" presName="arrowDiagram3" presStyleCnt="0"/>
      <dgm:spPr/>
    </dgm:pt>
    <dgm:pt modelId="{8C665ADF-5BA2-4897-966C-1771C2C70A15}" type="pres">
      <dgm:prSet presAssocID="{4CBDE351-1ACD-4C04-A506-58F240019F53}" presName="bullet3a" presStyleLbl="node1" presStyleIdx="0" presStyleCnt="3"/>
      <dgm:spPr/>
    </dgm:pt>
    <dgm:pt modelId="{00333986-FA5E-4EBC-9F08-A688335EE46A}" type="pres">
      <dgm:prSet presAssocID="{4CBDE351-1ACD-4C04-A506-58F240019F53}" presName="textBox3a" presStyleLbl="revTx" presStyleIdx="0" presStyleCnt="3" custLinFactNeighborX="30061" custLinFactNeighborY="3597">
        <dgm:presLayoutVars>
          <dgm:bulletEnabled val="1"/>
        </dgm:presLayoutVars>
      </dgm:prSet>
      <dgm:spPr/>
      <dgm:t>
        <a:bodyPr/>
        <a:lstStyle/>
        <a:p>
          <a:endParaRPr lang="en-US"/>
        </a:p>
      </dgm:t>
    </dgm:pt>
    <dgm:pt modelId="{2EE9CE93-CA4E-47C4-A8D6-1CD08B047D66}" type="pres">
      <dgm:prSet presAssocID="{0AC588B7-8716-452B-8631-B8E4A72DBB03}" presName="bullet3b" presStyleLbl="node1" presStyleIdx="1" presStyleCnt="3"/>
      <dgm:spPr/>
    </dgm:pt>
    <dgm:pt modelId="{66DA6065-89F3-4986-90A6-894245B31BED}" type="pres">
      <dgm:prSet presAssocID="{0AC588B7-8716-452B-8631-B8E4A72DBB03}" presName="textBox3b" presStyleLbl="revTx" presStyleIdx="1" presStyleCnt="3">
        <dgm:presLayoutVars>
          <dgm:bulletEnabled val="1"/>
        </dgm:presLayoutVars>
      </dgm:prSet>
      <dgm:spPr/>
      <dgm:t>
        <a:bodyPr/>
        <a:lstStyle/>
        <a:p>
          <a:endParaRPr lang="en-US"/>
        </a:p>
      </dgm:t>
    </dgm:pt>
    <dgm:pt modelId="{ED883B4F-4296-40EB-9820-99BE8D010C65}" type="pres">
      <dgm:prSet presAssocID="{968B3099-A2E0-4678-B061-1C7A4589F65A}" presName="bullet3c" presStyleLbl="node1" presStyleIdx="2" presStyleCnt="3"/>
      <dgm:spPr/>
    </dgm:pt>
    <dgm:pt modelId="{004E5544-9005-42C6-AD78-C6EF8A198D36}" type="pres">
      <dgm:prSet presAssocID="{968B3099-A2E0-4678-B061-1C7A4589F65A}" presName="textBox3c" presStyleLbl="revTx" presStyleIdx="2" presStyleCnt="3">
        <dgm:presLayoutVars>
          <dgm:bulletEnabled val="1"/>
        </dgm:presLayoutVars>
      </dgm:prSet>
      <dgm:spPr/>
      <dgm:t>
        <a:bodyPr/>
        <a:lstStyle/>
        <a:p>
          <a:endParaRPr lang="en-US"/>
        </a:p>
      </dgm:t>
    </dgm:pt>
  </dgm:ptLst>
  <dgm:cxnLst>
    <dgm:cxn modelId="{198FA54A-6469-452F-82F9-2062F809E7D2}" srcId="{90A02407-7FE6-4D15-8DA4-876F03D2A013}" destId="{968B3099-A2E0-4678-B061-1C7A4589F65A}" srcOrd="2" destOrd="0" parTransId="{0006AB6C-746B-4766-8109-EFA3E6A7D63B}" sibTransId="{F28C70F3-372A-49D2-B330-3405BD9A332F}"/>
    <dgm:cxn modelId="{938ACBC0-F262-4F71-89C2-2ED347CE9697}" srcId="{90A02407-7FE6-4D15-8DA4-876F03D2A013}" destId="{4CBDE351-1ACD-4C04-A506-58F240019F53}" srcOrd="0" destOrd="0" parTransId="{A2DC2100-37AD-4AE5-9E32-0C77CD332C3B}" sibTransId="{EB8A577E-48CC-4A6A-9807-0F32814BADDC}"/>
    <dgm:cxn modelId="{2CDC4F0C-437A-42E0-B8E0-5CD3C567F0A3}" type="presOf" srcId="{4CBDE351-1ACD-4C04-A506-58F240019F53}" destId="{00333986-FA5E-4EBC-9F08-A688335EE46A}" srcOrd="0" destOrd="0" presId="urn:microsoft.com/office/officeart/2005/8/layout/arrow2"/>
    <dgm:cxn modelId="{A1CA4596-4190-4090-B52F-D57D73FCC844}" type="presOf" srcId="{968B3099-A2E0-4678-B061-1C7A4589F65A}" destId="{004E5544-9005-42C6-AD78-C6EF8A198D36}" srcOrd="0" destOrd="0" presId="urn:microsoft.com/office/officeart/2005/8/layout/arrow2"/>
    <dgm:cxn modelId="{7EF04CFA-8252-48CF-A006-4388A0B4EB67}" type="presOf" srcId="{0AC588B7-8716-452B-8631-B8E4A72DBB03}" destId="{66DA6065-89F3-4986-90A6-894245B31BED}" srcOrd="0" destOrd="0" presId="urn:microsoft.com/office/officeart/2005/8/layout/arrow2"/>
    <dgm:cxn modelId="{F298B034-D490-4F98-918C-41F480D16146}" srcId="{90A02407-7FE6-4D15-8DA4-876F03D2A013}" destId="{0AC588B7-8716-452B-8631-B8E4A72DBB03}" srcOrd="1" destOrd="0" parTransId="{28083960-BB8E-4E5A-994A-DC888C6C528C}" sibTransId="{AED64E13-7065-4999-A022-E3EC900BE36D}"/>
    <dgm:cxn modelId="{A466AB03-316E-44C7-8C94-644FCA557BBF}" type="presOf" srcId="{90A02407-7FE6-4D15-8DA4-876F03D2A013}" destId="{6FDD4108-3BB1-4765-ACC7-0672AD847CC9}" srcOrd="0" destOrd="0" presId="urn:microsoft.com/office/officeart/2005/8/layout/arrow2"/>
    <dgm:cxn modelId="{10A65B63-5239-4008-A9CE-5E3D07675698}" type="presParOf" srcId="{6FDD4108-3BB1-4765-ACC7-0672AD847CC9}" destId="{39D29631-8A52-4E4B-BE6C-E1524D3465DF}" srcOrd="0" destOrd="0" presId="urn:microsoft.com/office/officeart/2005/8/layout/arrow2"/>
    <dgm:cxn modelId="{46D83FD2-3C57-4AC6-9C90-8D7B7E53C121}" type="presParOf" srcId="{6FDD4108-3BB1-4765-ACC7-0672AD847CC9}" destId="{130C0D87-07D9-4BFC-86C8-D659AD9E3FBD}" srcOrd="1" destOrd="0" presId="urn:microsoft.com/office/officeart/2005/8/layout/arrow2"/>
    <dgm:cxn modelId="{3C18A518-94F7-4323-9125-5C42A710F555}" type="presParOf" srcId="{130C0D87-07D9-4BFC-86C8-D659AD9E3FBD}" destId="{8C665ADF-5BA2-4897-966C-1771C2C70A15}" srcOrd="0" destOrd="0" presId="urn:microsoft.com/office/officeart/2005/8/layout/arrow2"/>
    <dgm:cxn modelId="{93C03A55-732B-4A02-9E83-889821DC08E7}" type="presParOf" srcId="{130C0D87-07D9-4BFC-86C8-D659AD9E3FBD}" destId="{00333986-FA5E-4EBC-9F08-A688335EE46A}" srcOrd="1" destOrd="0" presId="urn:microsoft.com/office/officeart/2005/8/layout/arrow2"/>
    <dgm:cxn modelId="{B12B99C5-9645-405F-B847-07549DFAE9E9}" type="presParOf" srcId="{130C0D87-07D9-4BFC-86C8-D659AD9E3FBD}" destId="{2EE9CE93-CA4E-47C4-A8D6-1CD08B047D66}" srcOrd="2" destOrd="0" presId="urn:microsoft.com/office/officeart/2005/8/layout/arrow2"/>
    <dgm:cxn modelId="{118160ED-2835-4C82-87D4-F9E9D2F35ED8}" type="presParOf" srcId="{130C0D87-07D9-4BFC-86C8-D659AD9E3FBD}" destId="{66DA6065-89F3-4986-90A6-894245B31BED}" srcOrd="3" destOrd="0" presId="urn:microsoft.com/office/officeart/2005/8/layout/arrow2"/>
    <dgm:cxn modelId="{7D8A0092-19E3-4CEF-B623-3FF970CC22DC}" type="presParOf" srcId="{130C0D87-07D9-4BFC-86C8-D659AD9E3FBD}" destId="{ED883B4F-4296-40EB-9820-99BE8D010C65}" srcOrd="4" destOrd="0" presId="urn:microsoft.com/office/officeart/2005/8/layout/arrow2"/>
    <dgm:cxn modelId="{C781D30A-94AE-4111-BE86-BEE8E3E573B4}" type="presParOf" srcId="{130C0D87-07D9-4BFC-86C8-D659AD9E3FBD}" destId="{004E5544-9005-42C6-AD78-C6EF8A198D36}" srcOrd="5" destOrd="0" presId="urn:microsoft.com/office/officeart/2005/8/layout/arrow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02407-7FE6-4D15-8DA4-876F03D2A013}" type="doc">
      <dgm:prSet loTypeId="urn:microsoft.com/office/officeart/2005/8/layout/arrow2" loCatId="process" qsTypeId="urn:microsoft.com/office/officeart/2005/8/quickstyle/simple1" qsCatId="simple" csTypeId="urn:microsoft.com/office/officeart/2005/8/colors/accent3_1" csCatId="accent3" phldr="1"/>
      <dgm:spPr/>
    </dgm:pt>
    <dgm:pt modelId="{4CBDE351-1ACD-4C04-A506-58F240019F53}">
      <dgm:prSet phldrT="[Text]"/>
      <dgm:spPr/>
      <dgm:t>
        <a:bodyPr/>
        <a:lstStyle/>
        <a:p>
          <a:r>
            <a:rPr lang="en-US" dirty="0" smtClean="0"/>
            <a:t>MDGs</a:t>
          </a:r>
        </a:p>
        <a:p>
          <a:r>
            <a:rPr lang="en-US" dirty="0" smtClean="0"/>
            <a:t>2003-2014</a:t>
          </a:r>
          <a:endParaRPr lang="en-US" dirty="0"/>
        </a:p>
      </dgm:t>
    </dgm:pt>
    <dgm:pt modelId="{A2DC2100-37AD-4AE5-9E32-0C77CD332C3B}" type="parTrans" cxnId="{938ACBC0-F262-4F71-89C2-2ED347CE9697}">
      <dgm:prSet/>
      <dgm:spPr/>
      <dgm:t>
        <a:bodyPr/>
        <a:lstStyle/>
        <a:p>
          <a:endParaRPr lang="en-US"/>
        </a:p>
      </dgm:t>
    </dgm:pt>
    <dgm:pt modelId="{EB8A577E-48CC-4A6A-9807-0F32814BADDC}" type="sibTrans" cxnId="{938ACBC0-F262-4F71-89C2-2ED347CE9697}">
      <dgm:prSet/>
      <dgm:spPr/>
      <dgm:t>
        <a:bodyPr/>
        <a:lstStyle/>
        <a:p>
          <a:endParaRPr lang="en-US"/>
        </a:p>
      </dgm:t>
    </dgm:pt>
    <dgm:pt modelId="{0AC588B7-8716-452B-8631-B8E4A72DBB03}">
      <dgm:prSet phldrT="[Text]"/>
      <dgm:spPr/>
      <dgm:t>
        <a:bodyPr/>
        <a:lstStyle/>
        <a:p>
          <a:r>
            <a:rPr lang="en-US" dirty="0" smtClean="0"/>
            <a:t>SDGs</a:t>
          </a:r>
        </a:p>
        <a:p>
          <a:r>
            <a:rPr lang="en-US" dirty="0" smtClean="0"/>
            <a:t>AfSD 2030 </a:t>
          </a:r>
        </a:p>
        <a:p>
          <a:r>
            <a:rPr lang="en-US" dirty="0" smtClean="0"/>
            <a:t>NDP 2030</a:t>
          </a:r>
          <a:endParaRPr lang="en-US" dirty="0"/>
        </a:p>
      </dgm:t>
    </dgm:pt>
    <dgm:pt modelId="{28083960-BB8E-4E5A-994A-DC888C6C528C}" type="parTrans" cxnId="{F298B034-D490-4F98-918C-41F480D16146}">
      <dgm:prSet/>
      <dgm:spPr/>
      <dgm:t>
        <a:bodyPr/>
        <a:lstStyle/>
        <a:p>
          <a:endParaRPr lang="en-US"/>
        </a:p>
      </dgm:t>
    </dgm:pt>
    <dgm:pt modelId="{AED64E13-7065-4999-A022-E3EC900BE36D}" type="sibTrans" cxnId="{F298B034-D490-4F98-918C-41F480D16146}">
      <dgm:prSet/>
      <dgm:spPr/>
      <dgm:t>
        <a:bodyPr/>
        <a:lstStyle/>
        <a:p>
          <a:endParaRPr lang="en-US"/>
        </a:p>
      </dgm:t>
    </dgm:pt>
    <dgm:pt modelId="{968B3099-A2E0-4678-B061-1C7A4589F65A}">
      <dgm:prSet phldrT="[Text]" custT="1"/>
      <dgm:spPr/>
      <dgm:t>
        <a:bodyPr/>
        <a:lstStyle/>
        <a:p>
          <a:r>
            <a:rPr lang="en-US" sz="2800" b="1" dirty="0" smtClean="0">
              <a:solidFill>
                <a:schemeClr val="accent3">
                  <a:lumMod val="75000"/>
                </a:schemeClr>
              </a:solidFill>
            </a:rPr>
            <a:t>AU Agenda 2063  </a:t>
          </a:r>
          <a:endParaRPr lang="en-US" sz="2800" b="1" dirty="0">
            <a:solidFill>
              <a:schemeClr val="accent3">
                <a:lumMod val="75000"/>
              </a:schemeClr>
            </a:solidFill>
          </a:endParaRPr>
        </a:p>
      </dgm:t>
    </dgm:pt>
    <dgm:pt modelId="{0006AB6C-746B-4766-8109-EFA3E6A7D63B}" type="parTrans" cxnId="{198FA54A-6469-452F-82F9-2062F809E7D2}">
      <dgm:prSet/>
      <dgm:spPr/>
      <dgm:t>
        <a:bodyPr/>
        <a:lstStyle/>
        <a:p>
          <a:endParaRPr lang="en-US"/>
        </a:p>
      </dgm:t>
    </dgm:pt>
    <dgm:pt modelId="{F28C70F3-372A-49D2-B330-3405BD9A332F}" type="sibTrans" cxnId="{198FA54A-6469-452F-82F9-2062F809E7D2}">
      <dgm:prSet/>
      <dgm:spPr/>
      <dgm:t>
        <a:bodyPr/>
        <a:lstStyle/>
        <a:p>
          <a:endParaRPr lang="en-US"/>
        </a:p>
      </dgm:t>
    </dgm:pt>
    <dgm:pt modelId="{6FDD4108-3BB1-4765-ACC7-0672AD847CC9}" type="pres">
      <dgm:prSet presAssocID="{90A02407-7FE6-4D15-8DA4-876F03D2A013}" presName="arrowDiagram" presStyleCnt="0">
        <dgm:presLayoutVars>
          <dgm:chMax val="5"/>
          <dgm:dir/>
          <dgm:resizeHandles val="exact"/>
        </dgm:presLayoutVars>
      </dgm:prSet>
      <dgm:spPr/>
    </dgm:pt>
    <dgm:pt modelId="{39D29631-8A52-4E4B-BE6C-E1524D3465DF}" type="pres">
      <dgm:prSet presAssocID="{90A02407-7FE6-4D15-8DA4-876F03D2A013}" presName="arrow" presStyleLbl="bgShp" presStyleIdx="0" presStyleCnt="1" custLinFactNeighborX="-1550" custLinFactNeighborY="7694"/>
      <dgm:spPr/>
    </dgm:pt>
    <dgm:pt modelId="{130C0D87-07D9-4BFC-86C8-D659AD9E3FBD}" type="pres">
      <dgm:prSet presAssocID="{90A02407-7FE6-4D15-8DA4-876F03D2A013}" presName="arrowDiagram3" presStyleCnt="0"/>
      <dgm:spPr/>
    </dgm:pt>
    <dgm:pt modelId="{8C665ADF-5BA2-4897-966C-1771C2C70A15}" type="pres">
      <dgm:prSet presAssocID="{4CBDE351-1ACD-4C04-A506-58F240019F53}" presName="bullet3a" presStyleLbl="node1" presStyleIdx="0" presStyleCnt="3"/>
      <dgm:spPr/>
    </dgm:pt>
    <dgm:pt modelId="{00333986-FA5E-4EBC-9F08-A688335EE46A}" type="pres">
      <dgm:prSet presAssocID="{4CBDE351-1ACD-4C04-A506-58F240019F53}" presName="textBox3a" presStyleLbl="revTx" presStyleIdx="0" presStyleCnt="3" custScaleX="138117" custScaleY="77521">
        <dgm:presLayoutVars>
          <dgm:bulletEnabled val="1"/>
        </dgm:presLayoutVars>
      </dgm:prSet>
      <dgm:spPr/>
      <dgm:t>
        <a:bodyPr/>
        <a:lstStyle/>
        <a:p>
          <a:endParaRPr lang="en-US"/>
        </a:p>
      </dgm:t>
    </dgm:pt>
    <dgm:pt modelId="{2EE9CE93-CA4E-47C4-A8D6-1CD08B047D66}" type="pres">
      <dgm:prSet presAssocID="{0AC588B7-8716-452B-8631-B8E4A72DBB03}" presName="bullet3b" presStyleLbl="node1" presStyleIdx="1" presStyleCnt="3"/>
      <dgm:spPr/>
    </dgm:pt>
    <dgm:pt modelId="{66DA6065-89F3-4986-90A6-894245B31BED}" type="pres">
      <dgm:prSet presAssocID="{0AC588B7-8716-452B-8631-B8E4A72DBB03}" presName="textBox3b" presStyleLbl="revTx" presStyleIdx="1" presStyleCnt="3">
        <dgm:presLayoutVars>
          <dgm:bulletEnabled val="1"/>
        </dgm:presLayoutVars>
      </dgm:prSet>
      <dgm:spPr/>
      <dgm:t>
        <a:bodyPr/>
        <a:lstStyle/>
        <a:p>
          <a:endParaRPr lang="en-US"/>
        </a:p>
      </dgm:t>
    </dgm:pt>
    <dgm:pt modelId="{ED883B4F-4296-40EB-9820-99BE8D010C65}" type="pres">
      <dgm:prSet presAssocID="{968B3099-A2E0-4678-B061-1C7A4589F65A}" presName="bullet3c" presStyleLbl="node1" presStyleIdx="2" presStyleCnt="3"/>
      <dgm:spPr/>
    </dgm:pt>
    <dgm:pt modelId="{004E5544-9005-42C6-AD78-C6EF8A198D36}" type="pres">
      <dgm:prSet presAssocID="{968B3099-A2E0-4678-B061-1C7A4589F65A}" presName="textBox3c" presStyleLbl="revTx" presStyleIdx="2" presStyleCnt="3" custScaleX="248545" custScaleY="92255" custLinFactNeighborX="66013" custLinFactNeighborY="-1827">
        <dgm:presLayoutVars>
          <dgm:bulletEnabled val="1"/>
        </dgm:presLayoutVars>
      </dgm:prSet>
      <dgm:spPr/>
      <dgm:t>
        <a:bodyPr/>
        <a:lstStyle/>
        <a:p>
          <a:endParaRPr lang="en-US"/>
        </a:p>
      </dgm:t>
    </dgm:pt>
  </dgm:ptLst>
  <dgm:cxnLst>
    <dgm:cxn modelId="{198FA54A-6469-452F-82F9-2062F809E7D2}" srcId="{90A02407-7FE6-4D15-8DA4-876F03D2A013}" destId="{968B3099-A2E0-4678-B061-1C7A4589F65A}" srcOrd="2" destOrd="0" parTransId="{0006AB6C-746B-4766-8109-EFA3E6A7D63B}" sibTransId="{F28C70F3-372A-49D2-B330-3405BD9A332F}"/>
    <dgm:cxn modelId="{938ACBC0-F262-4F71-89C2-2ED347CE9697}" srcId="{90A02407-7FE6-4D15-8DA4-876F03D2A013}" destId="{4CBDE351-1ACD-4C04-A506-58F240019F53}" srcOrd="0" destOrd="0" parTransId="{A2DC2100-37AD-4AE5-9E32-0C77CD332C3B}" sibTransId="{EB8A577E-48CC-4A6A-9807-0F32814BADDC}"/>
    <dgm:cxn modelId="{2CDC4F0C-437A-42E0-B8E0-5CD3C567F0A3}" type="presOf" srcId="{4CBDE351-1ACD-4C04-A506-58F240019F53}" destId="{00333986-FA5E-4EBC-9F08-A688335EE46A}" srcOrd="0" destOrd="0" presId="urn:microsoft.com/office/officeart/2005/8/layout/arrow2"/>
    <dgm:cxn modelId="{A1CA4596-4190-4090-B52F-D57D73FCC844}" type="presOf" srcId="{968B3099-A2E0-4678-B061-1C7A4589F65A}" destId="{004E5544-9005-42C6-AD78-C6EF8A198D36}" srcOrd="0" destOrd="0" presId="urn:microsoft.com/office/officeart/2005/8/layout/arrow2"/>
    <dgm:cxn modelId="{7EF04CFA-8252-48CF-A006-4388A0B4EB67}" type="presOf" srcId="{0AC588B7-8716-452B-8631-B8E4A72DBB03}" destId="{66DA6065-89F3-4986-90A6-894245B31BED}" srcOrd="0" destOrd="0" presId="urn:microsoft.com/office/officeart/2005/8/layout/arrow2"/>
    <dgm:cxn modelId="{F298B034-D490-4F98-918C-41F480D16146}" srcId="{90A02407-7FE6-4D15-8DA4-876F03D2A013}" destId="{0AC588B7-8716-452B-8631-B8E4A72DBB03}" srcOrd="1" destOrd="0" parTransId="{28083960-BB8E-4E5A-994A-DC888C6C528C}" sibTransId="{AED64E13-7065-4999-A022-E3EC900BE36D}"/>
    <dgm:cxn modelId="{A466AB03-316E-44C7-8C94-644FCA557BBF}" type="presOf" srcId="{90A02407-7FE6-4D15-8DA4-876F03D2A013}" destId="{6FDD4108-3BB1-4765-ACC7-0672AD847CC9}" srcOrd="0" destOrd="0" presId="urn:microsoft.com/office/officeart/2005/8/layout/arrow2"/>
    <dgm:cxn modelId="{10A65B63-5239-4008-A9CE-5E3D07675698}" type="presParOf" srcId="{6FDD4108-3BB1-4765-ACC7-0672AD847CC9}" destId="{39D29631-8A52-4E4B-BE6C-E1524D3465DF}" srcOrd="0" destOrd="0" presId="urn:microsoft.com/office/officeart/2005/8/layout/arrow2"/>
    <dgm:cxn modelId="{46D83FD2-3C57-4AC6-9C90-8D7B7E53C121}" type="presParOf" srcId="{6FDD4108-3BB1-4765-ACC7-0672AD847CC9}" destId="{130C0D87-07D9-4BFC-86C8-D659AD9E3FBD}" srcOrd="1" destOrd="0" presId="urn:microsoft.com/office/officeart/2005/8/layout/arrow2"/>
    <dgm:cxn modelId="{3C18A518-94F7-4323-9125-5C42A710F555}" type="presParOf" srcId="{130C0D87-07D9-4BFC-86C8-D659AD9E3FBD}" destId="{8C665ADF-5BA2-4897-966C-1771C2C70A15}" srcOrd="0" destOrd="0" presId="urn:microsoft.com/office/officeart/2005/8/layout/arrow2"/>
    <dgm:cxn modelId="{93C03A55-732B-4A02-9E83-889821DC08E7}" type="presParOf" srcId="{130C0D87-07D9-4BFC-86C8-D659AD9E3FBD}" destId="{00333986-FA5E-4EBC-9F08-A688335EE46A}" srcOrd="1" destOrd="0" presId="urn:microsoft.com/office/officeart/2005/8/layout/arrow2"/>
    <dgm:cxn modelId="{B12B99C5-9645-405F-B847-07549DFAE9E9}" type="presParOf" srcId="{130C0D87-07D9-4BFC-86C8-D659AD9E3FBD}" destId="{2EE9CE93-CA4E-47C4-A8D6-1CD08B047D66}" srcOrd="2" destOrd="0" presId="urn:microsoft.com/office/officeart/2005/8/layout/arrow2"/>
    <dgm:cxn modelId="{118160ED-2835-4C82-87D4-F9E9D2F35ED8}" type="presParOf" srcId="{130C0D87-07D9-4BFC-86C8-D659AD9E3FBD}" destId="{66DA6065-89F3-4986-90A6-894245B31BED}" srcOrd="3" destOrd="0" presId="urn:microsoft.com/office/officeart/2005/8/layout/arrow2"/>
    <dgm:cxn modelId="{7D8A0092-19E3-4CEF-B623-3FF970CC22DC}" type="presParOf" srcId="{130C0D87-07D9-4BFC-86C8-D659AD9E3FBD}" destId="{ED883B4F-4296-40EB-9820-99BE8D010C65}" srcOrd="4" destOrd="0" presId="urn:microsoft.com/office/officeart/2005/8/layout/arrow2"/>
    <dgm:cxn modelId="{C781D30A-94AE-4111-BE86-BEE8E3E573B4}" type="presParOf" srcId="{130C0D87-07D9-4BFC-86C8-D659AD9E3FBD}" destId="{004E5544-9005-42C6-AD78-C6EF8A198D36}" srcOrd="5" destOrd="0" presId="urn:microsoft.com/office/officeart/2005/8/layout/arrow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FC5FB-224A-4347-AB47-C76821C6CA4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1F87F74-116A-4F7B-AB13-176F28A6D465}">
      <dgm:prSet phldrT="[Text]"/>
      <dgm:spPr/>
      <dgm:t>
        <a:bodyPr/>
        <a:lstStyle/>
        <a:p>
          <a:r>
            <a:rPr lang="en-US" dirty="0"/>
            <a:t>RAW MATERIAL</a:t>
          </a:r>
        </a:p>
      </dgm:t>
    </dgm:pt>
    <dgm:pt modelId="{9CDB2C57-7972-4366-A89F-01285FCDBBF3}" type="parTrans" cxnId="{19391B5F-5C9B-4AB8-B698-A00DA729D7A1}">
      <dgm:prSet/>
      <dgm:spPr/>
      <dgm:t>
        <a:bodyPr/>
        <a:lstStyle/>
        <a:p>
          <a:endParaRPr lang="en-US"/>
        </a:p>
      </dgm:t>
    </dgm:pt>
    <dgm:pt modelId="{9DA0B19C-B0F8-4945-9B82-CA76FDABE1F0}" type="sibTrans" cxnId="{19391B5F-5C9B-4AB8-B698-A00DA729D7A1}">
      <dgm:prSet/>
      <dgm:spPr>
        <a:ln w="38100">
          <a:solidFill>
            <a:schemeClr val="accent1"/>
          </a:solidFill>
        </a:ln>
      </dgm:spPr>
      <dgm:t>
        <a:bodyPr/>
        <a:lstStyle/>
        <a:p>
          <a:endParaRPr lang="en-US"/>
        </a:p>
      </dgm:t>
    </dgm:pt>
    <dgm:pt modelId="{9B5C921D-5D2F-4003-8351-BE25782D879F}">
      <dgm:prSet phldrT="[Text]"/>
      <dgm:spPr/>
      <dgm:t>
        <a:bodyPr/>
        <a:lstStyle/>
        <a:p>
          <a:r>
            <a:rPr lang="en-US" dirty="0"/>
            <a:t>MANUFATURING</a:t>
          </a:r>
        </a:p>
      </dgm:t>
    </dgm:pt>
    <dgm:pt modelId="{69767D83-0059-45F1-B9EC-54AD64C27530}" type="parTrans" cxnId="{E71EF758-3631-4D30-9BAB-9A42D2A395D7}">
      <dgm:prSet/>
      <dgm:spPr/>
      <dgm:t>
        <a:bodyPr/>
        <a:lstStyle/>
        <a:p>
          <a:endParaRPr lang="en-US"/>
        </a:p>
      </dgm:t>
    </dgm:pt>
    <dgm:pt modelId="{1B7E39B8-D08E-40BC-A9B7-4F339AC3804B}" type="sibTrans" cxnId="{E71EF758-3631-4D30-9BAB-9A42D2A395D7}">
      <dgm:prSet/>
      <dgm:spPr>
        <a:ln w="38100">
          <a:solidFill>
            <a:schemeClr val="accent1"/>
          </a:solidFill>
        </a:ln>
      </dgm:spPr>
      <dgm:t>
        <a:bodyPr/>
        <a:lstStyle/>
        <a:p>
          <a:endParaRPr lang="en-US"/>
        </a:p>
      </dgm:t>
    </dgm:pt>
    <dgm:pt modelId="{59B1D8CF-3F28-4113-885A-FA5172562776}">
      <dgm:prSet phldrT="[Text]"/>
      <dgm:spPr/>
      <dgm:t>
        <a:bodyPr/>
        <a:lstStyle/>
        <a:p>
          <a:r>
            <a:rPr lang="en-US" dirty="0"/>
            <a:t>SPECIALIZED BENEFICIATION</a:t>
          </a:r>
        </a:p>
      </dgm:t>
    </dgm:pt>
    <dgm:pt modelId="{CCA3972C-9F2C-4419-9620-E9B510F70BE8}" type="parTrans" cxnId="{63F11D14-7D4B-4827-8942-2F679E574905}">
      <dgm:prSet/>
      <dgm:spPr/>
      <dgm:t>
        <a:bodyPr/>
        <a:lstStyle/>
        <a:p>
          <a:endParaRPr lang="en-US"/>
        </a:p>
      </dgm:t>
    </dgm:pt>
    <dgm:pt modelId="{9233AD9D-E6FF-4822-AD99-056F56209AE8}" type="sibTrans" cxnId="{63F11D14-7D4B-4827-8942-2F679E574905}">
      <dgm:prSet/>
      <dgm:spPr>
        <a:ln w="38100">
          <a:solidFill>
            <a:schemeClr val="accent1"/>
          </a:solidFill>
        </a:ln>
      </dgm:spPr>
      <dgm:t>
        <a:bodyPr/>
        <a:lstStyle/>
        <a:p>
          <a:endParaRPr lang="en-US"/>
        </a:p>
      </dgm:t>
    </dgm:pt>
    <dgm:pt modelId="{99687CC0-93E6-4399-B977-D815F198256D}">
      <dgm:prSet phldrT="[Text]"/>
      <dgm:spPr/>
      <dgm:t>
        <a:bodyPr/>
        <a:lstStyle/>
        <a:p>
          <a:r>
            <a:rPr lang="en-US" dirty="0"/>
            <a:t>DISTRIBUTION &amp; LOGISTICS</a:t>
          </a:r>
        </a:p>
      </dgm:t>
    </dgm:pt>
    <dgm:pt modelId="{D4B905A8-2F5F-4C96-8952-734317D3A965}" type="parTrans" cxnId="{702FDA23-C854-44C9-98D2-7303A2770D54}">
      <dgm:prSet/>
      <dgm:spPr/>
      <dgm:t>
        <a:bodyPr/>
        <a:lstStyle/>
        <a:p>
          <a:endParaRPr lang="en-US"/>
        </a:p>
      </dgm:t>
    </dgm:pt>
    <dgm:pt modelId="{9E356C79-F67D-4177-A363-03DCE565FA06}" type="sibTrans" cxnId="{702FDA23-C854-44C9-98D2-7303A2770D54}">
      <dgm:prSet/>
      <dgm:spPr>
        <a:ln w="38100">
          <a:solidFill>
            <a:schemeClr val="accent1"/>
          </a:solidFill>
        </a:ln>
      </dgm:spPr>
      <dgm:t>
        <a:bodyPr/>
        <a:lstStyle/>
        <a:p>
          <a:endParaRPr lang="en-US"/>
        </a:p>
      </dgm:t>
    </dgm:pt>
    <dgm:pt modelId="{C23213E4-987C-4D0E-B0B9-356FFE62AA3B}">
      <dgm:prSet phldrT="[Text]"/>
      <dgm:spPr/>
      <dgm:t>
        <a:bodyPr/>
        <a:lstStyle/>
        <a:p>
          <a:r>
            <a:rPr lang="en-US" dirty="0"/>
            <a:t>CONSTRUCTION</a:t>
          </a:r>
        </a:p>
      </dgm:t>
    </dgm:pt>
    <dgm:pt modelId="{003F39F2-2308-4B8C-84BB-4A096910ADF0}" type="parTrans" cxnId="{BADA2F58-01D9-45FB-A1E0-AD748D934463}">
      <dgm:prSet/>
      <dgm:spPr/>
      <dgm:t>
        <a:bodyPr/>
        <a:lstStyle/>
        <a:p>
          <a:endParaRPr lang="en-US"/>
        </a:p>
      </dgm:t>
    </dgm:pt>
    <dgm:pt modelId="{59165851-F0E2-41AF-8453-72AB929D0705}" type="sibTrans" cxnId="{BADA2F58-01D9-45FB-A1E0-AD748D934463}">
      <dgm:prSet/>
      <dgm:spPr>
        <a:ln w="38100">
          <a:solidFill>
            <a:schemeClr val="accent1"/>
          </a:solidFill>
        </a:ln>
      </dgm:spPr>
      <dgm:t>
        <a:bodyPr/>
        <a:lstStyle/>
        <a:p>
          <a:endParaRPr lang="en-US"/>
        </a:p>
      </dgm:t>
    </dgm:pt>
    <dgm:pt modelId="{A345EA25-4DEB-43D8-8047-96B6A6EE7625}" type="pres">
      <dgm:prSet presAssocID="{502FC5FB-224A-4347-AB47-C76821C6CA49}" presName="cycle" presStyleCnt="0">
        <dgm:presLayoutVars>
          <dgm:dir/>
          <dgm:resizeHandles val="exact"/>
        </dgm:presLayoutVars>
      </dgm:prSet>
      <dgm:spPr/>
      <dgm:t>
        <a:bodyPr/>
        <a:lstStyle/>
        <a:p>
          <a:endParaRPr lang="en-ZA"/>
        </a:p>
      </dgm:t>
    </dgm:pt>
    <dgm:pt modelId="{0D02FC8E-8500-4D9B-9C50-4594859AA18B}" type="pres">
      <dgm:prSet presAssocID="{61F87F74-116A-4F7B-AB13-176F28A6D465}" presName="node" presStyleLbl="node1" presStyleIdx="0" presStyleCnt="5" custScaleX="121000">
        <dgm:presLayoutVars>
          <dgm:bulletEnabled val="1"/>
        </dgm:presLayoutVars>
      </dgm:prSet>
      <dgm:spPr/>
      <dgm:t>
        <a:bodyPr/>
        <a:lstStyle/>
        <a:p>
          <a:endParaRPr lang="en-ZA"/>
        </a:p>
      </dgm:t>
    </dgm:pt>
    <dgm:pt modelId="{10FB4DA5-B3CC-4DA6-9A66-2D1C9E4047AF}" type="pres">
      <dgm:prSet presAssocID="{61F87F74-116A-4F7B-AB13-176F28A6D465}" presName="spNode" presStyleCnt="0"/>
      <dgm:spPr/>
    </dgm:pt>
    <dgm:pt modelId="{C7B3704B-B45F-4756-812C-20FBC86F2B8C}" type="pres">
      <dgm:prSet presAssocID="{9DA0B19C-B0F8-4945-9B82-CA76FDABE1F0}" presName="sibTrans" presStyleLbl="sibTrans1D1" presStyleIdx="0" presStyleCnt="5"/>
      <dgm:spPr/>
      <dgm:t>
        <a:bodyPr/>
        <a:lstStyle/>
        <a:p>
          <a:endParaRPr lang="en-ZA"/>
        </a:p>
      </dgm:t>
    </dgm:pt>
    <dgm:pt modelId="{ABF43F14-1065-4DE3-B2B2-CFF67C852F68}" type="pres">
      <dgm:prSet presAssocID="{9B5C921D-5D2F-4003-8351-BE25782D879F}" presName="node" presStyleLbl="node1" presStyleIdx="1" presStyleCnt="5" custScaleX="121000" custRadScaleRad="132260" custRadScaleInc="18703">
        <dgm:presLayoutVars>
          <dgm:bulletEnabled val="1"/>
        </dgm:presLayoutVars>
      </dgm:prSet>
      <dgm:spPr/>
      <dgm:t>
        <a:bodyPr/>
        <a:lstStyle/>
        <a:p>
          <a:endParaRPr lang="en-ZA"/>
        </a:p>
      </dgm:t>
    </dgm:pt>
    <dgm:pt modelId="{E9E250E4-DEA9-4B3A-AA5D-18720A502FAF}" type="pres">
      <dgm:prSet presAssocID="{9B5C921D-5D2F-4003-8351-BE25782D879F}" presName="spNode" presStyleCnt="0"/>
      <dgm:spPr/>
    </dgm:pt>
    <dgm:pt modelId="{14E25E7F-F42D-4451-A363-16C1B638FE60}" type="pres">
      <dgm:prSet presAssocID="{1B7E39B8-D08E-40BC-A9B7-4F339AC3804B}" presName="sibTrans" presStyleLbl="sibTrans1D1" presStyleIdx="1" presStyleCnt="5"/>
      <dgm:spPr/>
      <dgm:t>
        <a:bodyPr/>
        <a:lstStyle/>
        <a:p>
          <a:endParaRPr lang="en-ZA"/>
        </a:p>
      </dgm:t>
    </dgm:pt>
    <dgm:pt modelId="{E76CCD11-5F36-4617-B822-86F359A5FE76}" type="pres">
      <dgm:prSet presAssocID="{59B1D8CF-3F28-4113-885A-FA5172562776}" presName="node" presStyleLbl="node1" presStyleIdx="2" presStyleCnt="5" custScaleX="121000" custRadScaleRad="106709" custRadScaleInc="-19578">
        <dgm:presLayoutVars>
          <dgm:bulletEnabled val="1"/>
        </dgm:presLayoutVars>
      </dgm:prSet>
      <dgm:spPr/>
      <dgm:t>
        <a:bodyPr/>
        <a:lstStyle/>
        <a:p>
          <a:endParaRPr lang="en-ZA"/>
        </a:p>
      </dgm:t>
    </dgm:pt>
    <dgm:pt modelId="{93E3A72E-97AC-4F18-B982-F8283E119CAE}" type="pres">
      <dgm:prSet presAssocID="{59B1D8CF-3F28-4113-885A-FA5172562776}" presName="spNode" presStyleCnt="0"/>
      <dgm:spPr/>
    </dgm:pt>
    <dgm:pt modelId="{1CD57CE3-2E58-4373-AB98-D08B7DA3A620}" type="pres">
      <dgm:prSet presAssocID="{9233AD9D-E6FF-4822-AD99-056F56209AE8}" presName="sibTrans" presStyleLbl="sibTrans1D1" presStyleIdx="2" presStyleCnt="5"/>
      <dgm:spPr/>
      <dgm:t>
        <a:bodyPr/>
        <a:lstStyle/>
        <a:p>
          <a:endParaRPr lang="en-ZA"/>
        </a:p>
      </dgm:t>
    </dgm:pt>
    <dgm:pt modelId="{33ACCE16-0B28-44B7-86AE-3007352E9D5C}" type="pres">
      <dgm:prSet presAssocID="{99687CC0-93E6-4399-B977-D815F198256D}" presName="node" presStyleLbl="node1" presStyleIdx="3" presStyleCnt="5" custScaleX="121000" custRadScaleRad="114814" custRadScaleInc="38336">
        <dgm:presLayoutVars>
          <dgm:bulletEnabled val="1"/>
        </dgm:presLayoutVars>
      </dgm:prSet>
      <dgm:spPr/>
      <dgm:t>
        <a:bodyPr/>
        <a:lstStyle/>
        <a:p>
          <a:endParaRPr lang="en-ZA"/>
        </a:p>
      </dgm:t>
    </dgm:pt>
    <dgm:pt modelId="{5D192036-BE83-4E61-94F9-C78DFC35281E}" type="pres">
      <dgm:prSet presAssocID="{99687CC0-93E6-4399-B977-D815F198256D}" presName="spNode" presStyleCnt="0"/>
      <dgm:spPr/>
    </dgm:pt>
    <dgm:pt modelId="{8C399F72-5CB7-4DB0-A839-C02F7899B7C5}" type="pres">
      <dgm:prSet presAssocID="{9E356C79-F67D-4177-A363-03DCE565FA06}" presName="sibTrans" presStyleLbl="sibTrans1D1" presStyleIdx="3" presStyleCnt="5"/>
      <dgm:spPr/>
      <dgm:t>
        <a:bodyPr/>
        <a:lstStyle/>
        <a:p>
          <a:endParaRPr lang="en-ZA"/>
        </a:p>
      </dgm:t>
    </dgm:pt>
    <dgm:pt modelId="{4883D6D4-A77E-4998-B1A8-56BF4EA004CB}" type="pres">
      <dgm:prSet presAssocID="{C23213E4-987C-4D0E-B0B9-356FFE62AA3B}" presName="node" presStyleLbl="node1" presStyleIdx="4" presStyleCnt="5" custScaleX="121000" custRadScaleRad="144899" custRadScaleInc="-23694">
        <dgm:presLayoutVars>
          <dgm:bulletEnabled val="1"/>
        </dgm:presLayoutVars>
      </dgm:prSet>
      <dgm:spPr/>
      <dgm:t>
        <a:bodyPr/>
        <a:lstStyle/>
        <a:p>
          <a:endParaRPr lang="en-ZA"/>
        </a:p>
      </dgm:t>
    </dgm:pt>
    <dgm:pt modelId="{8CBBE6CE-EAD5-444B-AD52-D0D91937B9DD}" type="pres">
      <dgm:prSet presAssocID="{C23213E4-987C-4D0E-B0B9-356FFE62AA3B}" presName="spNode" presStyleCnt="0"/>
      <dgm:spPr/>
    </dgm:pt>
    <dgm:pt modelId="{D3FD5A44-206E-4E96-8582-0C324685B3D6}" type="pres">
      <dgm:prSet presAssocID="{59165851-F0E2-41AF-8453-72AB929D0705}" presName="sibTrans" presStyleLbl="sibTrans1D1" presStyleIdx="4" presStyleCnt="5"/>
      <dgm:spPr/>
      <dgm:t>
        <a:bodyPr/>
        <a:lstStyle/>
        <a:p>
          <a:endParaRPr lang="en-ZA"/>
        </a:p>
      </dgm:t>
    </dgm:pt>
  </dgm:ptLst>
  <dgm:cxnLst>
    <dgm:cxn modelId="{63F11D14-7D4B-4827-8942-2F679E574905}" srcId="{502FC5FB-224A-4347-AB47-C76821C6CA49}" destId="{59B1D8CF-3F28-4113-885A-FA5172562776}" srcOrd="2" destOrd="0" parTransId="{CCA3972C-9F2C-4419-9620-E9B510F70BE8}" sibTransId="{9233AD9D-E6FF-4822-AD99-056F56209AE8}"/>
    <dgm:cxn modelId="{DC132D9D-1E19-4E1B-860D-A61C0933C9E3}" type="presOf" srcId="{9E356C79-F67D-4177-A363-03DCE565FA06}" destId="{8C399F72-5CB7-4DB0-A839-C02F7899B7C5}" srcOrd="0" destOrd="0" presId="urn:microsoft.com/office/officeart/2005/8/layout/cycle5"/>
    <dgm:cxn modelId="{8D211CE9-FBB7-4EB3-A203-7A534564A80A}" type="presOf" srcId="{9233AD9D-E6FF-4822-AD99-056F56209AE8}" destId="{1CD57CE3-2E58-4373-AB98-D08B7DA3A620}" srcOrd="0" destOrd="0" presId="urn:microsoft.com/office/officeart/2005/8/layout/cycle5"/>
    <dgm:cxn modelId="{2AF3A481-0696-49E9-8E0F-CD5791BFC0EE}" type="presOf" srcId="{59165851-F0E2-41AF-8453-72AB929D0705}" destId="{D3FD5A44-206E-4E96-8582-0C324685B3D6}" srcOrd="0" destOrd="0" presId="urn:microsoft.com/office/officeart/2005/8/layout/cycle5"/>
    <dgm:cxn modelId="{8A282DC8-295D-4B15-BB4E-4886AB9CB9D4}" type="presOf" srcId="{9DA0B19C-B0F8-4945-9B82-CA76FDABE1F0}" destId="{C7B3704B-B45F-4756-812C-20FBC86F2B8C}" srcOrd="0" destOrd="0" presId="urn:microsoft.com/office/officeart/2005/8/layout/cycle5"/>
    <dgm:cxn modelId="{4607D246-14B6-4778-BA0A-56E4E8BD0C75}" type="presOf" srcId="{99687CC0-93E6-4399-B977-D815F198256D}" destId="{33ACCE16-0B28-44B7-86AE-3007352E9D5C}" srcOrd="0" destOrd="0" presId="urn:microsoft.com/office/officeart/2005/8/layout/cycle5"/>
    <dgm:cxn modelId="{702FDA23-C854-44C9-98D2-7303A2770D54}" srcId="{502FC5FB-224A-4347-AB47-C76821C6CA49}" destId="{99687CC0-93E6-4399-B977-D815F198256D}" srcOrd="3" destOrd="0" parTransId="{D4B905A8-2F5F-4C96-8952-734317D3A965}" sibTransId="{9E356C79-F67D-4177-A363-03DCE565FA06}"/>
    <dgm:cxn modelId="{A292B245-ADE6-44AC-B6D1-F4BABFE1B0E0}" type="presOf" srcId="{1B7E39B8-D08E-40BC-A9B7-4F339AC3804B}" destId="{14E25E7F-F42D-4451-A363-16C1B638FE60}" srcOrd="0" destOrd="0" presId="urn:microsoft.com/office/officeart/2005/8/layout/cycle5"/>
    <dgm:cxn modelId="{C0102F30-1D8B-4175-BCAF-7B88334C0015}" type="presOf" srcId="{C23213E4-987C-4D0E-B0B9-356FFE62AA3B}" destId="{4883D6D4-A77E-4998-B1A8-56BF4EA004CB}" srcOrd="0" destOrd="0" presId="urn:microsoft.com/office/officeart/2005/8/layout/cycle5"/>
    <dgm:cxn modelId="{68AF50C1-E5F6-46EB-8BDB-26F95937F410}" type="presOf" srcId="{59B1D8CF-3F28-4113-885A-FA5172562776}" destId="{E76CCD11-5F36-4617-B822-86F359A5FE76}" srcOrd="0" destOrd="0" presId="urn:microsoft.com/office/officeart/2005/8/layout/cycle5"/>
    <dgm:cxn modelId="{19391B5F-5C9B-4AB8-B698-A00DA729D7A1}" srcId="{502FC5FB-224A-4347-AB47-C76821C6CA49}" destId="{61F87F74-116A-4F7B-AB13-176F28A6D465}" srcOrd="0" destOrd="0" parTransId="{9CDB2C57-7972-4366-A89F-01285FCDBBF3}" sibTransId="{9DA0B19C-B0F8-4945-9B82-CA76FDABE1F0}"/>
    <dgm:cxn modelId="{E71EF758-3631-4D30-9BAB-9A42D2A395D7}" srcId="{502FC5FB-224A-4347-AB47-C76821C6CA49}" destId="{9B5C921D-5D2F-4003-8351-BE25782D879F}" srcOrd="1" destOrd="0" parTransId="{69767D83-0059-45F1-B9EC-54AD64C27530}" sibTransId="{1B7E39B8-D08E-40BC-A9B7-4F339AC3804B}"/>
    <dgm:cxn modelId="{5C98197C-FA86-439E-B58B-AEC38C4CA71F}" type="presOf" srcId="{502FC5FB-224A-4347-AB47-C76821C6CA49}" destId="{A345EA25-4DEB-43D8-8047-96B6A6EE7625}" srcOrd="0" destOrd="0" presId="urn:microsoft.com/office/officeart/2005/8/layout/cycle5"/>
    <dgm:cxn modelId="{9FFA6D61-09F1-4B2D-B197-F631B2061496}" type="presOf" srcId="{9B5C921D-5D2F-4003-8351-BE25782D879F}" destId="{ABF43F14-1065-4DE3-B2B2-CFF67C852F68}" srcOrd="0" destOrd="0" presId="urn:microsoft.com/office/officeart/2005/8/layout/cycle5"/>
    <dgm:cxn modelId="{BADA2F58-01D9-45FB-A1E0-AD748D934463}" srcId="{502FC5FB-224A-4347-AB47-C76821C6CA49}" destId="{C23213E4-987C-4D0E-B0B9-356FFE62AA3B}" srcOrd="4" destOrd="0" parTransId="{003F39F2-2308-4B8C-84BB-4A096910ADF0}" sibTransId="{59165851-F0E2-41AF-8453-72AB929D0705}"/>
    <dgm:cxn modelId="{BC6709D5-D7B2-4E36-81F5-05EF1E7DEC3F}" type="presOf" srcId="{61F87F74-116A-4F7B-AB13-176F28A6D465}" destId="{0D02FC8E-8500-4D9B-9C50-4594859AA18B}" srcOrd="0" destOrd="0" presId="urn:microsoft.com/office/officeart/2005/8/layout/cycle5"/>
    <dgm:cxn modelId="{1FAB81AA-BA2B-4B94-A7C3-FF231A655D52}" type="presParOf" srcId="{A345EA25-4DEB-43D8-8047-96B6A6EE7625}" destId="{0D02FC8E-8500-4D9B-9C50-4594859AA18B}" srcOrd="0" destOrd="0" presId="urn:microsoft.com/office/officeart/2005/8/layout/cycle5"/>
    <dgm:cxn modelId="{32E0F5CD-1E6F-497B-9A82-87FB856ACA97}" type="presParOf" srcId="{A345EA25-4DEB-43D8-8047-96B6A6EE7625}" destId="{10FB4DA5-B3CC-4DA6-9A66-2D1C9E4047AF}" srcOrd="1" destOrd="0" presId="urn:microsoft.com/office/officeart/2005/8/layout/cycle5"/>
    <dgm:cxn modelId="{117216F7-787E-46B8-B23B-7C7513C46BDB}" type="presParOf" srcId="{A345EA25-4DEB-43D8-8047-96B6A6EE7625}" destId="{C7B3704B-B45F-4756-812C-20FBC86F2B8C}" srcOrd="2" destOrd="0" presId="urn:microsoft.com/office/officeart/2005/8/layout/cycle5"/>
    <dgm:cxn modelId="{3555CE0D-969B-4B82-8583-18B704F160EC}" type="presParOf" srcId="{A345EA25-4DEB-43D8-8047-96B6A6EE7625}" destId="{ABF43F14-1065-4DE3-B2B2-CFF67C852F68}" srcOrd="3" destOrd="0" presId="urn:microsoft.com/office/officeart/2005/8/layout/cycle5"/>
    <dgm:cxn modelId="{2F1044CB-B8B1-4E4C-838D-6A360F64FD41}" type="presParOf" srcId="{A345EA25-4DEB-43D8-8047-96B6A6EE7625}" destId="{E9E250E4-DEA9-4B3A-AA5D-18720A502FAF}" srcOrd="4" destOrd="0" presId="urn:microsoft.com/office/officeart/2005/8/layout/cycle5"/>
    <dgm:cxn modelId="{96B7C4B6-5CB4-4D01-AC93-473E9A28508F}" type="presParOf" srcId="{A345EA25-4DEB-43D8-8047-96B6A6EE7625}" destId="{14E25E7F-F42D-4451-A363-16C1B638FE60}" srcOrd="5" destOrd="0" presId="urn:microsoft.com/office/officeart/2005/8/layout/cycle5"/>
    <dgm:cxn modelId="{C875BE82-71A9-41CC-8280-BD44E0289D47}" type="presParOf" srcId="{A345EA25-4DEB-43D8-8047-96B6A6EE7625}" destId="{E76CCD11-5F36-4617-B822-86F359A5FE76}" srcOrd="6" destOrd="0" presId="urn:microsoft.com/office/officeart/2005/8/layout/cycle5"/>
    <dgm:cxn modelId="{DE969059-5B42-4271-B834-0CC7244E412C}" type="presParOf" srcId="{A345EA25-4DEB-43D8-8047-96B6A6EE7625}" destId="{93E3A72E-97AC-4F18-B982-F8283E119CAE}" srcOrd="7" destOrd="0" presId="urn:microsoft.com/office/officeart/2005/8/layout/cycle5"/>
    <dgm:cxn modelId="{2431FBFE-696E-442C-A2E1-8FACC25B6CD1}" type="presParOf" srcId="{A345EA25-4DEB-43D8-8047-96B6A6EE7625}" destId="{1CD57CE3-2E58-4373-AB98-D08B7DA3A620}" srcOrd="8" destOrd="0" presId="urn:microsoft.com/office/officeart/2005/8/layout/cycle5"/>
    <dgm:cxn modelId="{5D0F0B73-7C1A-4235-99E7-67A7C780E789}" type="presParOf" srcId="{A345EA25-4DEB-43D8-8047-96B6A6EE7625}" destId="{33ACCE16-0B28-44B7-86AE-3007352E9D5C}" srcOrd="9" destOrd="0" presId="urn:microsoft.com/office/officeart/2005/8/layout/cycle5"/>
    <dgm:cxn modelId="{45496496-DF87-47F1-8233-5AAF8E1DF0B9}" type="presParOf" srcId="{A345EA25-4DEB-43D8-8047-96B6A6EE7625}" destId="{5D192036-BE83-4E61-94F9-C78DFC35281E}" srcOrd="10" destOrd="0" presId="urn:microsoft.com/office/officeart/2005/8/layout/cycle5"/>
    <dgm:cxn modelId="{66C3AF8C-E213-4768-8A7D-D1EF95DE6901}" type="presParOf" srcId="{A345EA25-4DEB-43D8-8047-96B6A6EE7625}" destId="{8C399F72-5CB7-4DB0-A839-C02F7899B7C5}" srcOrd="11" destOrd="0" presId="urn:microsoft.com/office/officeart/2005/8/layout/cycle5"/>
    <dgm:cxn modelId="{1D1BF84A-CF71-40F1-B749-6A872AB599B7}" type="presParOf" srcId="{A345EA25-4DEB-43D8-8047-96B6A6EE7625}" destId="{4883D6D4-A77E-4998-B1A8-56BF4EA004CB}" srcOrd="12" destOrd="0" presId="urn:microsoft.com/office/officeart/2005/8/layout/cycle5"/>
    <dgm:cxn modelId="{2F6ADA1B-426A-409D-AD48-033FE7D9FC5D}" type="presParOf" srcId="{A345EA25-4DEB-43D8-8047-96B6A6EE7625}" destId="{8CBBE6CE-EAD5-444B-AD52-D0D91937B9DD}" srcOrd="13" destOrd="0" presId="urn:microsoft.com/office/officeart/2005/8/layout/cycle5"/>
    <dgm:cxn modelId="{6DDABF8B-6F6C-4609-98FE-94437167147D}" type="presParOf" srcId="{A345EA25-4DEB-43D8-8047-96B6A6EE7625}" destId="{D3FD5A44-206E-4E96-8582-0C324685B3D6}"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3363D5-1E2A-4635-97A6-7839BFEE9E82}" type="datetimeFigureOut">
              <a:rPr lang="en-ZA" smtClean="0"/>
              <a:pPr/>
              <a:t>2017/11/13</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DF1653-4B7E-4C80-90F0-E759015005E4}" type="slidenum">
              <a:rPr lang="en-ZA" smtClean="0"/>
              <a:pPr/>
              <a:t>‹#›</a:t>
            </a:fld>
            <a:endParaRPr lang="en-ZA"/>
          </a:p>
        </p:txBody>
      </p:sp>
    </p:spTree>
    <p:extLst>
      <p:ext uri="{BB962C8B-B14F-4D97-AF65-F5344CB8AC3E}">
        <p14:creationId xmlns:p14="http://schemas.microsoft.com/office/powerpoint/2010/main" xmlns="" val="195663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proportion of households whose main source of water for drinking is piped water inside the yard has almost doubled from 16,6% in 1996 to 30% in 2016. There is a slight decline of 0,2% from 2011 to 2016 of households whose main source of water for drinking is piped water inside the dwellings. Just less than three-quarters of households use piped water inside the dwellings/yards as their main source of water.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Access to safe drinking water is fundamental right that also links to the health, well-being and safety of the population of the country. The quality and availability of the water services are of extreme importance for the quality of human life and living standards. The CS 2016 asked questions related to the households’ main source of water, as well as the safety of drinking water that households had access to.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Source: Statistics South Africa, Census 1996; Census 2001; Census 2011; CS 2016 Note:</a:t>
            </a:r>
          </a:p>
          <a:p>
            <a:r>
              <a:rPr lang="en-ZA" sz="1200" kern="1200" dirty="0">
                <a:solidFill>
                  <a:schemeClr val="tx1"/>
                </a:solidFill>
                <a:effectLst/>
                <a:latin typeface="+mn-lt"/>
                <a:ea typeface="+mn-ea"/>
                <a:cs typeface="+mn-cs"/>
              </a:rPr>
              <a:t>Piped water from access point outside the yard includes Piped water on community stand, Neighbour’s tap and Public/communal tap No access to piped water includes Borehole in the yard, Rain-water tank in the yard, water-carrier/tanker, Borehole outside the yard, Flowing water/stream/river, Well, Spring, Other CS 2016 asked households about their main source of water for drinking, whilst the Censuses asked whether the household had access to piped water. </a:t>
            </a:r>
          </a:p>
          <a:p>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2</a:t>
            </a:fld>
            <a:endParaRPr lang="en-ZA"/>
          </a:p>
        </p:txBody>
      </p:sp>
    </p:spTree>
    <p:extLst>
      <p:ext uri="{BB962C8B-B14F-4D97-AF65-F5344CB8AC3E}">
        <p14:creationId xmlns:p14="http://schemas.microsoft.com/office/powerpoint/2010/main" xmlns="" val="99236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Opportunities for Black business must be seen in the context of the entire value chain of the water business</a:t>
            </a:r>
          </a:p>
          <a:p>
            <a:endParaRPr lang="en-ZA" dirty="0"/>
          </a:p>
          <a:p>
            <a:r>
              <a:rPr lang="en-ZA" dirty="0"/>
              <a:t>E.g. supply of concrete and material begins at the mining operation to the processing plant and concrete mixing plants, distribution logistics (which involves plant and equipment) right to the construction site.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54EE2-4830-48EC-ABED-DAD451872B28}"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7350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25</a:t>
            </a:fld>
            <a:endParaRPr lang="en-ZA"/>
          </a:p>
        </p:txBody>
      </p:sp>
    </p:spTree>
    <p:extLst>
      <p:ext uri="{BB962C8B-B14F-4D97-AF65-F5344CB8AC3E}">
        <p14:creationId xmlns:p14="http://schemas.microsoft.com/office/powerpoint/2010/main" xmlns="" val="51151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26</a:t>
            </a:fld>
            <a:endParaRPr lang="en-ZA"/>
          </a:p>
        </p:txBody>
      </p:sp>
    </p:spTree>
    <p:extLst>
      <p:ext uri="{BB962C8B-B14F-4D97-AF65-F5344CB8AC3E}">
        <p14:creationId xmlns:p14="http://schemas.microsoft.com/office/powerpoint/2010/main" xmlns="" val="409533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27</a:t>
            </a:fld>
            <a:endParaRPr lang="en-ZA"/>
          </a:p>
        </p:txBody>
      </p:sp>
    </p:spTree>
    <p:extLst>
      <p:ext uri="{BB962C8B-B14F-4D97-AF65-F5344CB8AC3E}">
        <p14:creationId xmlns:p14="http://schemas.microsoft.com/office/powerpoint/2010/main" xmlns="" val="403500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28</a:t>
            </a:fld>
            <a:endParaRPr lang="en-ZA"/>
          </a:p>
        </p:txBody>
      </p:sp>
    </p:spTree>
    <p:extLst>
      <p:ext uri="{BB962C8B-B14F-4D97-AF65-F5344CB8AC3E}">
        <p14:creationId xmlns:p14="http://schemas.microsoft.com/office/powerpoint/2010/main" xmlns="" val="142311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proportion of households whose main source of water for drinking is piped water inside the yard has almost doubled from 16,6% in 1996 to 30% in 2016. There is a slight decline of 0,2% from 2011 to 2016 of households whose main source of water for drinking is piped water inside the dwellings. Just less than three-quarters of households use piped water inside the dwellings/yards as their main source of water.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Access to safe drinking water is fundamental right that also links to the health, well-being and safety of the population of the country. The quality and availability of the water services are of extreme importance for the quality of human life and living standards. The CS 2016 asked questions related to the households’ main source of water, as well as the safety of drinking water that households had access to.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Source: Statistics South Africa, Census 1996; Census 2001; Census 2011; CS 2016 Note:</a:t>
            </a:r>
          </a:p>
          <a:p>
            <a:r>
              <a:rPr lang="en-ZA" sz="1200" kern="1200" dirty="0">
                <a:solidFill>
                  <a:schemeClr val="tx1"/>
                </a:solidFill>
                <a:effectLst/>
                <a:latin typeface="+mn-lt"/>
                <a:ea typeface="+mn-ea"/>
                <a:cs typeface="+mn-cs"/>
              </a:rPr>
              <a:t>Piped water from access point outside the yard includes Piped water on community stand, Neighbour’s tap and Public/communal tap No access to piped water includes Borehole in the yard, Rain-water tank in the yard, water-carrier/tanker, Borehole outside the yard, Flowing water/stream/river, Well, Spring, Other CS 2016 asked households about their main source of water for drinking, whilst the Censuses asked whether the household had access to piped water. </a:t>
            </a:r>
          </a:p>
          <a:p>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3</a:t>
            </a:fld>
            <a:endParaRPr lang="en-ZA"/>
          </a:p>
        </p:txBody>
      </p:sp>
    </p:spTree>
    <p:extLst>
      <p:ext uri="{BB962C8B-B14F-4D97-AF65-F5344CB8AC3E}">
        <p14:creationId xmlns:p14="http://schemas.microsoft.com/office/powerpoint/2010/main" xmlns="" val="263655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proportion of households whose main source of water for drinking is piped water inside the yard has almost doubled from 16,6% in 1996 to 30% in 2016. There is a slight decline of 0,2% from 2011 to 2016 of households whose main source of water for drinking is piped water inside the dwellings. Just less than three-quarters of households use piped water inside the dwellings/yards as their main source of water.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Access to safe drinking water is fundamental right that also links to the health, well-being and safety of the population of the country. The quality and availability of the water services are of extreme importance for the quality of human life and living standards. The CS 2016 asked questions related to the households’ main source of water, as well as the safety of drinking water that households had access to.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Source: Statistics South Africa, Census 1996; Census 2001; Census 2011; CS 2016 Note:</a:t>
            </a:r>
          </a:p>
          <a:p>
            <a:r>
              <a:rPr lang="en-ZA" sz="1200" kern="1200" dirty="0">
                <a:solidFill>
                  <a:schemeClr val="tx1"/>
                </a:solidFill>
                <a:effectLst/>
                <a:latin typeface="+mn-lt"/>
                <a:ea typeface="+mn-ea"/>
                <a:cs typeface="+mn-cs"/>
              </a:rPr>
              <a:t>Piped water from access point outside the yard includes Piped water on community stand, Neighbour’s tap and Public/communal tap No access to piped water includes Borehole in the yard, Rain-water tank in the yard, water-carrier/tanker, Borehole outside the yard, Flowing water/stream/river, Well, Spring, Other CS 2016 asked households about their main source of water for drinking, whilst the Censuses asked whether the household had access to piped water. </a:t>
            </a:r>
          </a:p>
          <a:p>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5</a:t>
            </a:fld>
            <a:endParaRPr lang="en-ZA"/>
          </a:p>
        </p:txBody>
      </p:sp>
    </p:spTree>
    <p:extLst>
      <p:ext uri="{BB962C8B-B14F-4D97-AF65-F5344CB8AC3E}">
        <p14:creationId xmlns:p14="http://schemas.microsoft.com/office/powerpoint/2010/main" xmlns="" val="69571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6</a:t>
            </a:fld>
            <a:endParaRPr lang="en-ZA"/>
          </a:p>
        </p:txBody>
      </p:sp>
    </p:spTree>
    <p:extLst>
      <p:ext uri="{BB962C8B-B14F-4D97-AF65-F5344CB8AC3E}">
        <p14:creationId xmlns:p14="http://schemas.microsoft.com/office/powerpoint/2010/main" xmlns="" val="315337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highest proportion of households whose main source of water for drinking is piped water inside the dwelling is in the Western Cape (76,9%) followed by Gauteng, (60%) respectively. Households that reported to have no access to piped water are highest in the Eastern Cape (24,9%) and Limpopo (20.0%). </a:t>
            </a:r>
          </a:p>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7</a:t>
            </a:fld>
            <a:endParaRPr lang="en-ZA"/>
          </a:p>
        </p:txBody>
      </p:sp>
    </p:spTree>
    <p:extLst>
      <p:ext uri="{BB962C8B-B14F-4D97-AF65-F5344CB8AC3E}">
        <p14:creationId xmlns:p14="http://schemas.microsoft.com/office/powerpoint/2010/main" xmlns="" val="204057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location  of  toilet  facilities  by  type  of  main  dwelling.  </a:t>
            </a:r>
            <a:r>
              <a:rPr lang="en-ZA" b="0" dirty="0"/>
              <a:t>In  total, </a:t>
            </a:r>
            <a:r>
              <a:rPr lang="en-ZA" b="1" dirty="0"/>
              <a:t>about  49,5%  of  toilet  facilities  are  located  in  the  yard  </a:t>
            </a:r>
            <a:r>
              <a:rPr lang="en-ZA" dirty="0"/>
              <a:t>as  compared  to  </a:t>
            </a:r>
            <a:r>
              <a:rPr lang="en-ZA" b="1" dirty="0"/>
              <a:t>45,6%  of  those  in  the  dwelling/house</a:t>
            </a:r>
            <a:r>
              <a:rPr lang="en-ZA" dirty="0"/>
              <a:t>. Comparison by type of main dwelling shows that 55,4% are in the formal dwelling –  highest  as  compared  to  those  in  traditional,  informal  and  other  dwellings.  </a:t>
            </a:r>
            <a:r>
              <a:rPr lang="en-ZA" b="1" dirty="0"/>
              <a:t>Households  living  in  traditional dwellings have higher proportions of toilet facilities being located in the yard (i.e. 88,5%) followed by those in the informal and other dwellings respectively with just over 67%. </a:t>
            </a:r>
            <a:r>
              <a:rPr lang="en-ZA" dirty="0"/>
              <a:t>Toilets that are located outside the yard are highest among households living in informal dwellings (i.e. 25,6%) as compared to only 1,3% of those in formal dwellings. </a:t>
            </a:r>
          </a:p>
        </p:txBody>
      </p:sp>
      <p:sp>
        <p:nvSpPr>
          <p:cNvPr id="4" name="Slide Number Placeholder 3"/>
          <p:cNvSpPr>
            <a:spLocks noGrp="1"/>
          </p:cNvSpPr>
          <p:nvPr>
            <p:ph type="sldNum" sz="quarter" idx="10"/>
          </p:nvPr>
        </p:nvSpPr>
        <p:spPr/>
        <p:txBody>
          <a:bodyPr/>
          <a:lstStyle/>
          <a:p>
            <a:fld id="{1CE54EE2-4830-48EC-ABED-DAD451872B28}" type="slidenum">
              <a:rPr lang="en-ZA" smtClean="0"/>
              <a:pPr/>
              <a:t>9</a:t>
            </a:fld>
            <a:endParaRPr lang="en-ZA"/>
          </a:p>
        </p:txBody>
      </p:sp>
    </p:spTree>
    <p:extLst>
      <p:ext uri="{BB962C8B-B14F-4D97-AF65-F5344CB8AC3E}">
        <p14:creationId xmlns:p14="http://schemas.microsoft.com/office/powerpoint/2010/main" xmlns="" val="132130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The total number of households without access to water supply infrastructure at or above RDP level such as further than 200m from dwelling, less than 25 litres per capita per day, no access etc. This is commonly known as the water supply backlog. Three figures are presented of which the first one focusses on access to infrastructure, the second one presents the result of Census 2011 access below RDP level water supply and the third one includes the impact of dysfunctional schemes.</a:t>
            </a:r>
            <a:r>
              <a:rPr lang="en-ZA" dirty="0"/>
              <a:t> </a:t>
            </a:r>
          </a:p>
        </p:txBody>
      </p:sp>
      <p:sp>
        <p:nvSpPr>
          <p:cNvPr id="4" name="Slide Number Placeholder 3"/>
          <p:cNvSpPr>
            <a:spLocks noGrp="1"/>
          </p:cNvSpPr>
          <p:nvPr>
            <p:ph type="sldNum" sz="quarter" idx="10"/>
          </p:nvPr>
        </p:nvSpPr>
        <p:spPr/>
        <p:txBody>
          <a:bodyPr/>
          <a:lstStyle/>
          <a:p>
            <a:fld id="{1CE54EE2-4830-48EC-ABED-DAD451872B28}" type="slidenum">
              <a:rPr lang="en-ZA" smtClean="0"/>
              <a:pPr/>
              <a:t>10</a:t>
            </a:fld>
            <a:endParaRPr lang="en-ZA"/>
          </a:p>
        </p:txBody>
      </p:sp>
    </p:spTree>
    <p:extLst>
      <p:ext uri="{BB962C8B-B14F-4D97-AF65-F5344CB8AC3E}">
        <p14:creationId xmlns:p14="http://schemas.microsoft.com/office/powerpoint/2010/main" xmlns="" val="36336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According to CESA (Consulting Engineers South Africa) earning by sector as shown below indicate water (i.e. the full water cycle business) is a significant component of the earnings at 17%.</a:t>
            </a:r>
          </a:p>
          <a:p>
            <a:endParaRPr lang="en-ZA" dirty="0"/>
          </a:p>
          <a:p>
            <a:r>
              <a:rPr lang="en-ZA" sz="1200" kern="1200" dirty="0">
                <a:solidFill>
                  <a:schemeClr val="tx1"/>
                </a:solidFill>
                <a:effectLst/>
                <a:latin typeface="+mn-lt"/>
                <a:ea typeface="+mn-ea"/>
                <a:cs typeface="+mn-cs"/>
              </a:rPr>
              <a:t>The engineering space where water and sanitation largely falls is dominated by companies with over R11.5 million gross annual income, accounting for over 60%. It is a known fact the companies that would be categorized in the high turnover bracket comprise of the historically white companies and that is where the skill and expertise resides as well, hence the need for “</a:t>
            </a:r>
            <a:r>
              <a:rPr lang="en-ZA" sz="1200" b="1" kern="1200" dirty="0">
                <a:solidFill>
                  <a:schemeClr val="tx1"/>
                </a:solidFill>
                <a:effectLst/>
                <a:latin typeface="+mn-lt"/>
                <a:ea typeface="+mn-ea"/>
                <a:cs typeface="+mn-cs"/>
              </a:rPr>
              <a:t>WEALTH TRANSFER</a:t>
            </a:r>
            <a:r>
              <a:rPr lang="en-ZA" sz="1200" kern="1200" dirty="0">
                <a:solidFill>
                  <a:schemeClr val="tx1"/>
                </a:solidFill>
                <a:effectLst/>
                <a:latin typeface="+mn-lt"/>
                <a:ea typeface="+mn-ea"/>
                <a:cs typeface="+mn-cs"/>
              </a:rPr>
              <a:t>” in its various forms</a:t>
            </a:r>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12</a:t>
            </a:fld>
            <a:endParaRPr lang="en-ZA"/>
          </a:p>
        </p:txBody>
      </p:sp>
    </p:spTree>
    <p:extLst>
      <p:ext uri="{BB962C8B-B14F-4D97-AF65-F5344CB8AC3E}">
        <p14:creationId xmlns:p14="http://schemas.microsoft.com/office/powerpoint/2010/main" xmlns="" val="337056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First Figure</a:t>
            </a:r>
          </a:p>
          <a:p>
            <a:r>
              <a:rPr lang="en-ZA" sz="1200" kern="1200" dirty="0">
                <a:solidFill>
                  <a:schemeClr val="tx1"/>
                </a:solidFill>
                <a:effectLst/>
                <a:latin typeface="+mn-lt"/>
                <a:ea typeface="+mn-ea"/>
                <a:cs typeface="+mn-cs"/>
              </a:rPr>
              <a:t>compares the actual capital expenditure relating to new construction, </a:t>
            </a:r>
          </a:p>
          <a:p>
            <a:r>
              <a:rPr lang="en-ZA" sz="1200" kern="1200" dirty="0">
                <a:solidFill>
                  <a:schemeClr val="tx1"/>
                </a:solidFill>
                <a:effectLst/>
                <a:latin typeface="+mn-lt"/>
                <a:ea typeface="+mn-ea"/>
                <a:cs typeface="+mn-cs"/>
              </a:rPr>
              <a:t>development of properties and major rejuvenation projects incurred by the </a:t>
            </a:r>
          </a:p>
          <a:p>
            <a:r>
              <a:rPr lang="en-ZA" sz="1200" kern="1200" dirty="0">
                <a:solidFill>
                  <a:schemeClr val="tx1"/>
                </a:solidFill>
                <a:effectLst/>
                <a:latin typeface="+mn-lt"/>
                <a:ea typeface="+mn-ea"/>
                <a:cs typeface="+mn-cs"/>
              </a:rPr>
              <a:t>public sector, alongside the forecasted expenditure as forecast in the year </a:t>
            </a:r>
          </a:p>
          <a:p>
            <a:r>
              <a:rPr lang="en-ZA" sz="1200" kern="1200" dirty="0">
                <a:solidFill>
                  <a:schemeClr val="tx1"/>
                </a:solidFill>
                <a:effectLst/>
                <a:latin typeface="+mn-lt"/>
                <a:ea typeface="+mn-ea"/>
                <a:cs typeface="+mn-cs"/>
              </a:rPr>
              <a:t>before the actual expenditure. </a:t>
            </a:r>
          </a:p>
          <a:p>
            <a:endParaRPr lang="en-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Construction Revenue</a:t>
            </a:r>
          </a:p>
          <a:p>
            <a:r>
              <a:rPr lang="en-ZA" sz="1200" kern="1200" dirty="0">
                <a:solidFill>
                  <a:schemeClr val="tx1"/>
                </a:solidFill>
                <a:effectLst/>
                <a:latin typeface="+mn-lt"/>
                <a:ea typeface="+mn-ea"/>
                <a:cs typeface="+mn-cs"/>
              </a:rPr>
              <a:t>The revenues are a mix of public and private sector work, that being said A good indicator of industry performance is public sector infrastructure expenditure.</a:t>
            </a:r>
          </a:p>
          <a:p>
            <a:endParaRPr lang="en-ZA" sz="1200" kern="1200" dirty="0">
              <a:solidFill>
                <a:schemeClr val="tx1"/>
              </a:solidFill>
              <a:effectLst/>
              <a:latin typeface="+mn-lt"/>
              <a:ea typeface="+mn-ea"/>
              <a:cs typeface="+mn-cs"/>
            </a:endParaRPr>
          </a:p>
          <a:p>
            <a:r>
              <a:rPr lang="en-ZA" dirty="0"/>
              <a:t>Other revenue, consisting mainly of the sale of construction and related materials (value chain)</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revenues to black business still requires further research</a:t>
            </a:r>
          </a:p>
          <a:p>
            <a:endParaRPr lang="en-ZA" dirty="0"/>
          </a:p>
        </p:txBody>
      </p:sp>
      <p:sp>
        <p:nvSpPr>
          <p:cNvPr id="4" name="Slide Number Placeholder 3"/>
          <p:cNvSpPr>
            <a:spLocks noGrp="1"/>
          </p:cNvSpPr>
          <p:nvPr>
            <p:ph type="sldNum" sz="quarter" idx="10"/>
          </p:nvPr>
        </p:nvSpPr>
        <p:spPr/>
        <p:txBody>
          <a:bodyPr/>
          <a:lstStyle/>
          <a:p>
            <a:fld id="{1CE54EE2-4830-48EC-ABED-DAD451872B28}" type="slidenum">
              <a:rPr lang="en-ZA" smtClean="0"/>
              <a:pPr/>
              <a:t>13</a:t>
            </a:fld>
            <a:endParaRPr lang="en-ZA"/>
          </a:p>
        </p:txBody>
      </p:sp>
    </p:spTree>
    <p:extLst>
      <p:ext uri="{BB962C8B-B14F-4D97-AF65-F5344CB8AC3E}">
        <p14:creationId xmlns:p14="http://schemas.microsoft.com/office/powerpoint/2010/main" xmlns="" val="1208946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4160C81-A298-4D97-AD88-6029C2584DF6}" type="datetime1">
              <a:rPr lang="en-ZA" smtClean="0"/>
              <a:pPr/>
              <a:t>2017/11/13</a:t>
            </a:fld>
            <a:endParaRPr lang="en-ZA"/>
          </a:p>
        </p:txBody>
      </p:sp>
      <p:pic>
        <p:nvPicPr>
          <p:cNvPr id="7" name="Picture 6" descr="bbc background-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8520" y="-42689"/>
            <a:ext cx="9361040" cy="6943379"/>
          </a:xfrm>
          <a:prstGeom prst="rect">
            <a:avLst/>
          </a:prstGeom>
        </p:spPr>
      </p:pic>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7804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B903BE-17FC-4704-B547-05E71B1E50CF}" type="datetime1">
              <a:rPr lang="en-ZA" smtClean="0"/>
              <a:pPr/>
              <a:t>2017/11/13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381298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E10DB7-197A-45C4-B48D-347A5A7713BF}" type="datetime1">
              <a:rPr lang="en-ZA" smtClean="0"/>
              <a:pPr/>
              <a:t>2017/11/13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31827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60FC9C4-E65E-40F1-AC1D-8EFEDB201D94}" type="datetime1">
              <a:rPr lang="en-ZA" smtClean="0"/>
              <a:pPr/>
              <a:t>2017/11/13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218702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1A0BA-40EC-41D4-9406-156BE70E7B35}" type="datetime1">
              <a:rPr lang="en-ZA" smtClean="0"/>
              <a:pPr/>
              <a:t>2017/11/13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338083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916832"/>
            <a:ext cx="4038600" cy="420933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16832"/>
            <a:ext cx="4038600" cy="420933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EB30A45-3423-454A-BA9F-A8B895F75EB3}" type="datetime1">
              <a:rPr lang="en-ZA" smtClean="0"/>
              <a:pPr/>
              <a:t>2017/11/13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185304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916832"/>
            <a:ext cx="4040188" cy="639762"/>
          </a:xfrm>
        </p:spPr>
        <p:txBody>
          <a:bodyPr anchor="b"/>
          <a:lstStyle>
            <a:lvl1pPr marL="0" indent="0">
              <a:buNone/>
              <a:defRPr sz="2400" b="1" i="0" cap="small">
                <a:latin typeface="Calibri Light"/>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36911"/>
            <a:ext cx="4040188" cy="3489251"/>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916832"/>
            <a:ext cx="4041775" cy="639762"/>
          </a:xfrm>
        </p:spPr>
        <p:txBody>
          <a:bodyPr anchor="b"/>
          <a:lstStyle>
            <a:lvl1pPr marL="0" indent="0">
              <a:buNone/>
              <a:defRPr sz="2400" b="1" i="0" cap="small">
                <a:latin typeface="Calibri Light"/>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36911"/>
            <a:ext cx="4041775" cy="3489251"/>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5FE1FCA-28A8-450A-8C99-156CBD80783A}" type="datetime1">
              <a:rPr lang="en-ZA" smtClean="0"/>
              <a:pPr/>
              <a:t>2017/11/13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252091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2D9AB26-2F7B-4545-B104-3033A5FD6AB5}" type="datetime1">
              <a:rPr lang="en-ZA" smtClean="0"/>
              <a:pPr/>
              <a:t>2017/11/13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193671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3D3B3-3924-4FBF-AF31-A48CE51412EC}" type="datetime1">
              <a:rPr lang="en-ZA" smtClean="0"/>
              <a:pPr/>
              <a:t>2017/11/13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107827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6F210-6B82-459D-8918-156A6FF87050}" type="datetime1">
              <a:rPr lang="en-ZA" smtClean="0"/>
              <a:pPr/>
              <a:t>2017/11/13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6785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745E2-7124-474E-B66F-53E4A0E0A0BB}" type="datetime1">
              <a:rPr lang="en-ZA" smtClean="0"/>
              <a:pPr/>
              <a:t>2017/11/13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33962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250398" cy="6858000"/>
          </a:xfrm>
          <a:prstGeom prst="rect">
            <a:avLst/>
          </a:prstGeom>
        </p:spPr>
      </p:pic>
      <p:sp>
        <p:nvSpPr>
          <p:cNvPr id="2" name="Title Placeholder 1"/>
          <p:cNvSpPr>
            <a:spLocks noGrp="1"/>
          </p:cNvSpPr>
          <p:nvPr>
            <p:ph type="title"/>
          </p:nvPr>
        </p:nvSpPr>
        <p:spPr>
          <a:xfrm>
            <a:off x="457200" y="1047874"/>
            <a:ext cx="8229600" cy="79695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60CF1-E6C6-42A6-BD10-51196B6A2FA6}" type="datetime1">
              <a:rPr lang="en-ZA" smtClean="0"/>
              <a:pPr/>
              <a:t>2017/11/13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8F2EF-602D-4195-87F5-CB18CF4CBF14}" type="slidenum">
              <a:rPr lang="en-ZA" smtClean="0"/>
              <a:pPr/>
              <a:t>‹#›</a:t>
            </a:fld>
            <a:endParaRPr lang="en-ZA"/>
          </a:p>
        </p:txBody>
      </p:sp>
    </p:spTree>
    <p:extLst>
      <p:ext uri="{BB962C8B-B14F-4D97-AF65-F5344CB8AC3E}">
        <p14:creationId xmlns:p14="http://schemas.microsoft.com/office/powerpoint/2010/main" xmlns="" val="374861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3200" kern="1200" cap="small">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chemeClr val="accent3">
            <a:lumMod val="50000"/>
          </a:schemeClr>
        </a:buClr>
        <a:buSzPct val="90000"/>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611688"/>
            <a:ext cx="6400800" cy="697632"/>
          </a:xfrm>
        </p:spPr>
        <p:txBody>
          <a:bodyPr>
            <a:normAutofit fontScale="70000" lnSpcReduction="20000"/>
          </a:bodyPr>
          <a:lstStyle/>
          <a:p>
            <a:r>
              <a:rPr lang="en-ZA" dirty="0">
                <a:solidFill>
                  <a:schemeClr val="tx1">
                    <a:lumMod val="95000"/>
                    <a:lumOff val="5000"/>
                  </a:schemeClr>
                </a:solidFill>
              </a:rPr>
              <a:t>By</a:t>
            </a:r>
          </a:p>
          <a:p>
            <a:r>
              <a:rPr lang="en-ZA" dirty="0">
                <a:solidFill>
                  <a:schemeClr val="tx1">
                    <a:lumMod val="95000"/>
                    <a:lumOff val="5000"/>
                  </a:schemeClr>
                </a:solidFill>
              </a:rPr>
              <a:t>Black Business </a:t>
            </a:r>
            <a:r>
              <a:rPr lang="en-ZA" dirty="0" smtClean="0">
                <a:solidFill>
                  <a:schemeClr val="tx1">
                    <a:lumMod val="95000"/>
                    <a:lumOff val="5000"/>
                  </a:schemeClr>
                </a:solidFill>
              </a:rPr>
              <a:t>Council &amp; Black Business Council in the Built Environment (BBCBE)</a:t>
            </a:r>
            <a:endParaRPr lang="en-ZA" dirty="0">
              <a:solidFill>
                <a:schemeClr val="tx1">
                  <a:lumMod val="95000"/>
                  <a:lumOff val="5000"/>
                </a:schemeClr>
              </a:solidFill>
            </a:endParaRPr>
          </a:p>
          <a:p>
            <a:r>
              <a:rPr lang="en-ZA" dirty="0" smtClean="0">
                <a:solidFill>
                  <a:schemeClr val="tx1">
                    <a:lumMod val="95000"/>
                    <a:lumOff val="5000"/>
                  </a:schemeClr>
                </a:solidFill>
              </a:rPr>
              <a:t>07 November 2017</a:t>
            </a:r>
            <a:endParaRPr lang="en-ZA" dirty="0">
              <a:solidFill>
                <a:schemeClr val="tx1">
                  <a:lumMod val="95000"/>
                  <a:lumOff val="5000"/>
                </a:schemeClr>
              </a:solidFill>
            </a:endParaRPr>
          </a:p>
          <a:p>
            <a:endParaRPr lang="en-US" dirty="0"/>
          </a:p>
        </p:txBody>
      </p:sp>
      <p:sp>
        <p:nvSpPr>
          <p:cNvPr id="21" name="Title 1"/>
          <p:cNvSpPr>
            <a:spLocks noGrp="1"/>
          </p:cNvSpPr>
          <p:nvPr>
            <p:ph type="ctrTitle"/>
          </p:nvPr>
        </p:nvSpPr>
        <p:spPr>
          <a:xfrm>
            <a:off x="755650" y="3956050"/>
            <a:ext cx="7772400" cy="1470025"/>
          </a:xfrm>
        </p:spPr>
        <p:txBody>
          <a:bodyPr>
            <a:normAutofit/>
          </a:bodyPr>
          <a:lstStyle/>
          <a:p>
            <a:r>
              <a:rPr lang="en-ZA" b="1" dirty="0" smtClean="0"/>
              <a:t>PRESENTATION TO THE WATER AND SANITATION PORTFOLIO COMMITTEE</a:t>
            </a:r>
            <a:endParaRPr lang="en-US" dirty="0">
              <a:solidFill>
                <a:schemeClr val="tx1"/>
              </a:solidFill>
            </a:endParaRPr>
          </a:p>
        </p:txBody>
      </p:sp>
    </p:spTree>
    <p:extLst>
      <p:ext uri="{BB962C8B-B14F-4D97-AF65-F5344CB8AC3E}">
        <p14:creationId xmlns:p14="http://schemas.microsoft.com/office/powerpoint/2010/main" xmlns="" val="32006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17A42-03DF-4EC2-AC05-D7BE481112AD}"/>
              </a:ext>
            </a:extLst>
          </p:cNvPr>
          <p:cNvSpPr>
            <a:spLocks noGrp="1"/>
          </p:cNvSpPr>
          <p:nvPr>
            <p:ph type="title"/>
          </p:nvPr>
        </p:nvSpPr>
        <p:spPr>
          <a:xfrm>
            <a:off x="477521" y="971550"/>
            <a:ext cx="6447501" cy="426720"/>
          </a:xfrm>
        </p:spPr>
        <p:txBody>
          <a:bodyPr>
            <a:normAutofit fontScale="90000"/>
          </a:bodyPr>
          <a:lstStyle/>
          <a:p>
            <a:r>
              <a:rPr lang="en-ZA" b="1" dirty="0"/>
              <a:t>WATER KNOWLEDGE </a:t>
            </a:r>
            <a:r>
              <a:rPr lang="en-ZA" b="1" dirty="0" smtClean="0"/>
              <a:t>SYSTEM:</a:t>
            </a:r>
            <a:endParaRPr lang="en-ZA" b="1" dirty="0"/>
          </a:p>
        </p:txBody>
      </p:sp>
      <p:sp>
        <p:nvSpPr>
          <p:cNvPr id="5" name="Rectangle 4">
            <a:extLst>
              <a:ext uri="{FF2B5EF4-FFF2-40B4-BE49-F238E27FC236}">
                <a16:creationId xmlns:a16="http://schemas.microsoft.com/office/drawing/2014/main" xmlns="" id="{A0EA4645-8B71-46E8-B2AF-C95F1A958A54}"/>
              </a:ext>
            </a:extLst>
          </p:cNvPr>
          <p:cNvSpPr/>
          <p:nvPr/>
        </p:nvSpPr>
        <p:spPr>
          <a:xfrm>
            <a:off x="180831" y="4491201"/>
            <a:ext cx="4162569" cy="715581"/>
          </a:xfrm>
          <a:prstGeom prst="rect">
            <a:avLst/>
          </a:prstGeom>
        </p:spPr>
        <p:txBody>
          <a:bodyPr wrap="square">
            <a:spAutoFit/>
          </a:bodyPr>
          <a:lstStyle/>
          <a:p>
            <a:pPr algn="ctr"/>
            <a:r>
              <a:rPr lang="en-ZA" sz="1350" b="1" dirty="0">
                <a:solidFill>
                  <a:srgbClr val="000000"/>
                </a:solidFill>
                <a:latin typeface="Times New Roman" panose="02020603050405020304" pitchFamily="18" charset="0"/>
              </a:rPr>
              <a:t>Access to Basic Services focuses on the status of people/households with access to RDP level and above Water Supply infrastructure and Sanitation. </a:t>
            </a:r>
            <a:endParaRPr lang="en-ZA" sz="1350" b="1" dirty="0"/>
          </a:p>
        </p:txBody>
      </p:sp>
      <p:sp>
        <p:nvSpPr>
          <p:cNvPr id="6" name="Rectangle 5">
            <a:extLst>
              <a:ext uri="{FF2B5EF4-FFF2-40B4-BE49-F238E27FC236}">
                <a16:creationId xmlns:a16="http://schemas.microsoft.com/office/drawing/2014/main" xmlns="" id="{359F4C6D-D636-4102-B803-F92F6B0D8FA9}"/>
              </a:ext>
            </a:extLst>
          </p:cNvPr>
          <p:cNvSpPr/>
          <p:nvPr/>
        </p:nvSpPr>
        <p:spPr>
          <a:xfrm>
            <a:off x="5265420" y="2131390"/>
            <a:ext cx="3208020" cy="923330"/>
          </a:xfrm>
          <a:prstGeom prst="rect">
            <a:avLst/>
          </a:prstGeom>
        </p:spPr>
        <p:txBody>
          <a:bodyPr wrap="square">
            <a:spAutoFit/>
          </a:bodyPr>
          <a:lstStyle/>
          <a:p>
            <a:pPr algn="ctr"/>
            <a:r>
              <a:rPr lang="en-ZA" sz="1350" b="1" dirty="0">
                <a:solidFill>
                  <a:srgbClr val="000000"/>
                </a:solidFill>
                <a:latin typeface="Times New Roman" panose="02020603050405020304" pitchFamily="18" charset="0"/>
              </a:rPr>
              <a:t>CONSIDERS THE FUNCTIONALITY/RELIABILITY OF THE INFRASTRUCTURE.</a:t>
            </a:r>
            <a:br>
              <a:rPr lang="en-ZA" sz="1350" b="1" dirty="0">
                <a:solidFill>
                  <a:srgbClr val="000000"/>
                </a:solidFill>
                <a:latin typeface="Times New Roman" panose="02020603050405020304" pitchFamily="18" charset="0"/>
              </a:rPr>
            </a:br>
            <a:endParaRPr lang="en-ZA" sz="1350" b="1" dirty="0"/>
          </a:p>
        </p:txBody>
      </p:sp>
      <p:graphicFrame>
        <p:nvGraphicFramePr>
          <p:cNvPr id="7" name="Chart 6">
            <a:extLst>
              <a:ext uri="{FF2B5EF4-FFF2-40B4-BE49-F238E27FC236}">
                <a16:creationId xmlns:a16="http://schemas.microsoft.com/office/drawing/2014/main" xmlns="" id="{E4FD6A62-27AA-4FBF-9A20-8C36A8671129}"/>
              </a:ext>
            </a:extLst>
          </p:cNvPr>
          <p:cNvGraphicFramePr>
            <a:graphicFrameLocks/>
          </p:cNvGraphicFramePr>
          <p:nvPr>
            <p:extLst/>
          </p:nvPr>
        </p:nvGraphicFramePr>
        <p:xfrm>
          <a:off x="331351" y="1552814"/>
          <a:ext cx="4396979"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8B3E2FAF-497F-4AC4-ACAD-B9D770AC20AE}"/>
              </a:ext>
            </a:extLst>
          </p:cNvPr>
          <p:cNvGraphicFramePr>
            <a:graphicFrameLocks/>
          </p:cNvGraphicFramePr>
          <p:nvPr>
            <p:extLst/>
          </p:nvPr>
        </p:nvGraphicFramePr>
        <p:xfrm>
          <a:off x="4728328" y="3808750"/>
          <a:ext cx="4225172"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29344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41A41-9AD3-4C33-9BC8-8632469106FD}"/>
              </a:ext>
            </a:extLst>
          </p:cNvPr>
          <p:cNvSpPr>
            <a:spLocks noGrp="1"/>
          </p:cNvSpPr>
          <p:nvPr>
            <p:ph type="title"/>
          </p:nvPr>
        </p:nvSpPr>
        <p:spPr>
          <a:xfrm>
            <a:off x="487414" y="967740"/>
            <a:ext cx="6447501" cy="563486"/>
          </a:xfrm>
        </p:spPr>
        <p:txBody>
          <a:bodyPr>
            <a:normAutofit fontScale="90000"/>
          </a:bodyPr>
          <a:lstStyle/>
          <a:p>
            <a:r>
              <a:rPr lang="en-ZA" b="1" dirty="0"/>
              <a:t>FUNDING STREAMS </a:t>
            </a:r>
            <a:r>
              <a:rPr lang="en-ZA" b="1" dirty="0" smtClean="0"/>
              <a:t>:</a:t>
            </a:r>
            <a:endParaRPr lang="en-ZA" b="1" dirty="0"/>
          </a:p>
        </p:txBody>
      </p:sp>
      <p:pic>
        <p:nvPicPr>
          <p:cNvPr id="3" name="Content Placeholder 3">
            <a:extLst>
              <a:ext uri="{FF2B5EF4-FFF2-40B4-BE49-F238E27FC236}">
                <a16:creationId xmlns:a16="http://schemas.microsoft.com/office/drawing/2014/main" xmlns="" id="{A41AD4B9-62C6-43B3-97F9-3573F6CC6E8E}"/>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900" y="1804711"/>
            <a:ext cx="6426914" cy="3841400"/>
          </a:xfrm>
          <a:prstGeom prst="rect">
            <a:avLst/>
          </a:prstGeom>
          <a:noFill/>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EB37C1B7-17D0-4133-AE3F-E60BF5F57571}"/>
              </a:ext>
            </a:extLst>
          </p:cNvPr>
          <p:cNvSpPr/>
          <p:nvPr/>
        </p:nvSpPr>
        <p:spPr>
          <a:xfrm>
            <a:off x="6526924" y="3281221"/>
            <a:ext cx="2790497" cy="715581"/>
          </a:xfrm>
          <a:prstGeom prst="rect">
            <a:avLst/>
          </a:prstGeom>
        </p:spPr>
        <p:txBody>
          <a:bodyPr wrap="square">
            <a:spAutoFit/>
          </a:bodyPr>
          <a:lstStyle/>
          <a:p>
            <a:pPr algn="ctr"/>
            <a:r>
              <a:rPr lang="en-GB" sz="1350" b="1" dirty="0">
                <a:latin typeface="Arial" panose="020B0604020202020204" pitchFamily="34" charset="0"/>
                <a:ea typeface="Times New Roman" panose="02020603050405020304" pitchFamily="18" charset="0"/>
                <a:cs typeface="Times New Roman" panose="02020603050405020304" pitchFamily="18" charset="0"/>
              </a:rPr>
              <a:t>Direct and Indirect Local Government Infrastructure Grants since 2001</a:t>
            </a:r>
            <a:endParaRPr lang="en-ZA" sz="1350" b="1" dirty="0"/>
          </a:p>
        </p:txBody>
      </p:sp>
    </p:spTree>
    <p:extLst>
      <p:ext uri="{BB962C8B-B14F-4D97-AF65-F5344CB8AC3E}">
        <p14:creationId xmlns:p14="http://schemas.microsoft.com/office/powerpoint/2010/main" xmlns="" val="4058943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1415E-9D21-4A50-8113-E5BF2A6DC2F4}"/>
              </a:ext>
            </a:extLst>
          </p:cNvPr>
          <p:cNvSpPr>
            <a:spLocks noGrp="1"/>
          </p:cNvSpPr>
          <p:nvPr>
            <p:ph type="title"/>
          </p:nvPr>
        </p:nvSpPr>
        <p:spPr>
          <a:xfrm>
            <a:off x="508001" y="986790"/>
            <a:ext cx="6447501" cy="502920"/>
          </a:xfrm>
        </p:spPr>
        <p:txBody>
          <a:bodyPr>
            <a:normAutofit fontScale="90000"/>
          </a:bodyPr>
          <a:lstStyle/>
          <a:p>
            <a:r>
              <a:rPr lang="en-ZA" b="1" dirty="0"/>
              <a:t>MONEY FLOW </a:t>
            </a:r>
            <a:r>
              <a:rPr lang="en-ZA" b="1" dirty="0" smtClean="0"/>
              <a:t>–CONSULTING:</a:t>
            </a:r>
            <a:endParaRPr lang="en-ZA" b="1" dirty="0"/>
          </a:p>
        </p:txBody>
      </p:sp>
      <p:pic>
        <p:nvPicPr>
          <p:cNvPr id="1026" name="Picture 2">
            <a:extLst>
              <a:ext uri="{FF2B5EF4-FFF2-40B4-BE49-F238E27FC236}">
                <a16:creationId xmlns:a16="http://schemas.microsoft.com/office/drawing/2014/main" xmlns="" id="{0655BE83-068E-4391-A5D1-F230837ADB2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247" y="1725556"/>
            <a:ext cx="5026796" cy="3309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CBE3A7C2-E2E5-4D3B-A753-396C8A3A712A}"/>
              </a:ext>
            </a:extLst>
          </p:cNvPr>
          <p:cNvSpPr/>
          <p:nvPr/>
        </p:nvSpPr>
        <p:spPr>
          <a:xfrm>
            <a:off x="267247" y="5328487"/>
            <a:ext cx="4572000" cy="517065"/>
          </a:xfrm>
          <a:prstGeom prst="rect">
            <a:avLst/>
          </a:prstGeom>
        </p:spPr>
        <p:txBody>
          <a:bodyPr>
            <a:spAutoFit/>
          </a:bodyPr>
          <a:lstStyle/>
          <a:p>
            <a:pPr algn="just">
              <a:lnSpc>
                <a:spcPct val="115000"/>
              </a:lnSpc>
            </a:pPr>
            <a:r>
              <a:rPr lang="en-ZA" sz="135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Profile of Earnings by Sector (Source: CESA, 2016)</a:t>
            </a:r>
            <a:r>
              <a:rPr lang="en-ZA" sz="2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p:txBody>
      </p:sp>
      <p:sp>
        <p:nvSpPr>
          <p:cNvPr id="4" name="Rectangle 3">
            <a:extLst>
              <a:ext uri="{FF2B5EF4-FFF2-40B4-BE49-F238E27FC236}">
                <a16:creationId xmlns:a16="http://schemas.microsoft.com/office/drawing/2014/main" xmlns="" id="{CB682B6D-7B9E-410E-AAC7-F5282C4BD4F3}"/>
              </a:ext>
            </a:extLst>
          </p:cNvPr>
          <p:cNvSpPr/>
          <p:nvPr/>
        </p:nvSpPr>
        <p:spPr>
          <a:xfrm>
            <a:off x="2570443" y="2452300"/>
            <a:ext cx="1148071" cy="300082"/>
          </a:xfrm>
          <a:prstGeom prst="rect">
            <a:avLst/>
          </a:prstGeom>
        </p:spPr>
        <p:txBody>
          <a:bodyPr wrap="none">
            <a:spAutoFit/>
          </a:bodyPr>
          <a:lstStyle/>
          <a:p>
            <a:r>
              <a:rPr lang="en-ZA" sz="1350" dirty="0">
                <a:solidFill>
                  <a:srgbClr val="FF0000"/>
                </a:solidFill>
              </a:rPr>
              <a:t>R1,860 billion</a:t>
            </a:r>
          </a:p>
        </p:txBody>
      </p:sp>
      <p:sp>
        <p:nvSpPr>
          <p:cNvPr id="5" name="Rectangle 4">
            <a:extLst>
              <a:ext uri="{FF2B5EF4-FFF2-40B4-BE49-F238E27FC236}">
                <a16:creationId xmlns:a16="http://schemas.microsoft.com/office/drawing/2014/main" xmlns="" id="{5B46FE29-9E32-43EF-B933-1106B69EBDD9}"/>
              </a:ext>
            </a:extLst>
          </p:cNvPr>
          <p:cNvSpPr/>
          <p:nvPr/>
        </p:nvSpPr>
        <p:spPr>
          <a:xfrm>
            <a:off x="2699977" y="3492325"/>
            <a:ext cx="1148071" cy="300082"/>
          </a:xfrm>
          <a:prstGeom prst="rect">
            <a:avLst/>
          </a:prstGeom>
        </p:spPr>
        <p:txBody>
          <a:bodyPr wrap="none">
            <a:spAutoFit/>
          </a:bodyPr>
          <a:lstStyle/>
          <a:p>
            <a:r>
              <a:rPr lang="en-ZA" sz="1350" dirty="0">
                <a:solidFill>
                  <a:srgbClr val="FF0000"/>
                </a:solidFill>
              </a:rPr>
              <a:t>R3,411 billion</a:t>
            </a:r>
          </a:p>
        </p:txBody>
      </p:sp>
      <p:sp>
        <p:nvSpPr>
          <p:cNvPr id="6" name="Rectangle 5">
            <a:extLst>
              <a:ext uri="{FF2B5EF4-FFF2-40B4-BE49-F238E27FC236}">
                <a16:creationId xmlns:a16="http://schemas.microsoft.com/office/drawing/2014/main" xmlns="" id="{7F2D4265-BC1B-45CB-BAFE-CA745378E227}"/>
              </a:ext>
            </a:extLst>
          </p:cNvPr>
          <p:cNvSpPr/>
          <p:nvPr/>
        </p:nvSpPr>
        <p:spPr>
          <a:xfrm>
            <a:off x="1267423" y="3098164"/>
            <a:ext cx="1148071" cy="300082"/>
          </a:xfrm>
          <a:prstGeom prst="rect">
            <a:avLst/>
          </a:prstGeom>
        </p:spPr>
        <p:txBody>
          <a:bodyPr wrap="none">
            <a:spAutoFit/>
          </a:bodyPr>
          <a:lstStyle/>
          <a:p>
            <a:r>
              <a:rPr lang="en-ZA" sz="1350" dirty="0">
                <a:solidFill>
                  <a:srgbClr val="FF0000"/>
                </a:solidFill>
              </a:rPr>
              <a:t>R1,344 billion</a:t>
            </a:r>
          </a:p>
        </p:txBody>
      </p:sp>
      <p:sp>
        <p:nvSpPr>
          <p:cNvPr id="7" name="Rectangle 6">
            <a:extLst>
              <a:ext uri="{FF2B5EF4-FFF2-40B4-BE49-F238E27FC236}">
                <a16:creationId xmlns:a16="http://schemas.microsoft.com/office/drawing/2014/main" xmlns="" id="{641DAA1D-DD9A-41FF-9F63-08E70CABEB04}"/>
              </a:ext>
            </a:extLst>
          </p:cNvPr>
          <p:cNvSpPr/>
          <p:nvPr/>
        </p:nvSpPr>
        <p:spPr>
          <a:xfrm>
            <a:off x="473615" y="5683930"/>
            <a:ext cx="3270892" cy="253916"/>
          </a:xfrm>
          <a:prstGeom prst="rect">
            <a:avLst/>
          </a:prstGeom>
        </p:spPr>
        <p:txBody>
          <a:bodyPr wrap="square">
            <a:spAutoFit/>
          </a:bodyPr>
          <a:lstStyle/>
          <a:p>
            <a:pPr algn="r"/>
            <a:r>
              <a:rPr lang="en-ZA" sz="1050" i="1" dirty="0">
                <a:solidFill>
                  <a:srgbClr val="7030A0"/>
                </a:solidFill>
                <a:latin typeface="Arial" panose="020B0604020202020204" pitchFamily="34" charset="0"/>
              </a:rPr>
              <a:t>Economic Sector Rm, Real 2000 prices, Annualized</a:t>
            </a:r>
          </a:p>
        </p:txBody>
      </p:sp>
      <p:sp>
        <p:nvSpPr>
          <p:cNvPr id="8" name="Rectangle 7">
            <a:extLst>
              <a:ext uri="{FF2B5EF4-FFF2-40B4-BE49-F238E27FC236}">
                <a16:creationId xmlns:a16="http://schemas.microsoft.com/office/drawing/2014/main" xmlns="" id="{D2387407-78B8-4B25-B7DC-45E2D6331657}"/>
              </a:ext>
            </a:extLst>
          </p:cNvPr>
          <p:cNvSpPr/>
          <p:nvPr/>
        </p:nvSpPr>
        <p:spPr>
          <a:xfrm>
            <a:off x="5110214" y="3245523"/>
            <a:ext cx="1463862" cy="346249"/>
          </a:xfrm>
          <a:prstGeom prst="rect">
            <a:avLst/>
          </a:prstGeom>
        </p:spPr>
        <p:txBody>
          <a:bodyPr wrap="none">
            <a:spAutoFit/>
          </a:bodyPr>
          <a:lstStyle/>
          <a:p>
            <a:r>
              <a:rPr lang="en-ZA" sz="1650" dirty="0"/>
              <a:t>R10,335 billion</a:t>
            </a:r>
          </a:p>
        </p:txBody>
      </p:sp>
      <p:sp>
        <p:nvSpPr>
          <p:cNvPr id="9" name="Left Brace 8">
            <a:extLst>
              <a:ext uri="{FF2B5EF4-FFF2-40B4-BE49-F238E27FC236}">
                <a16:creationId xmlns:a16="http://schemas.microsoft.com/office/drawing/2014/main" xmlns="" id="{6CA2E0AF-BC12-495E-9148-25F0A5C5E886}"/>
              </a:ext>
            </a:extLst>
          </p:cNvPr>
          <p:cNvSpPr/>
          <p:nvPr/>
        </p:nvSpPr>
        <p:spPr>
          <a:xfrm rot="10800000">
            <a:off x="4903847" y="1822311"/>
            <a:ext cx="206368" cy="3169592"/>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350"/>
          </a:p>
        </p:txBody>
      </p:sp>
      <p:pic>
        <p:nvPicPr>
          <p:cNvPr id="1027" name="Picture 3">
            <a:extLst>
              <a:ext uri="{FF2B5EF4-FFF2-40B4-BE49-F238E27FC236}">
                <a16:creationId xmlns:a16="http://schemas.microsoft.com/office/drawing/2014/main" xmlns="" id="{232B5A33-5175-4E8F-8BAE-EA518C58086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7753" y="2026424"/>
            <a:ext cx="2388394" cy="2697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407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96D0C-4DCC-4210-BFAA-BD8956B981AF}"/>
              </a:ext>
            </a:extLst>
          </p:cNvPr>
          <p:cNvSpPr>
            <a:spLocks noGrp="1"/>
          </p:cNvSpPr>
          <p:nvPr>
            <p:ph type="title"/>
          </p:nvPr>
        </p:nvSpPr>
        <p:spPr>
          <a:xfrm>
            <a:off x="431801" y="956310"/>
            <a:ext cx="6447501" cy="541020"/>
          </a:xfrm>
        </p:spPr>
        <p:txBody>
          <a:bodyPr>
            <a:normAutofit fontScale="90000"/>
          </a:bodyPr>
          <a:lstStyle/>
          <a:p>
            <a:r>
              <a:rPr lang="en-ZA" b="1" dirty="0"/>
              <a:t>MONEY FLOW </a:t>
            </a:r>
            <a:r>
              <a:rPr lang="en-ZA" b="1" dirty="0" smtClean="0"/>
              <a:t>– CONSTRUCTION:</a:t>
            </a:r>
            <a:endParaRPr lang="en-ZA" b="1" dirty="0"/>
          </a:p>
        </p:txBody>
      </p:sp>
      <p:pic>
        <p:nvPicPr>
          <p:cNvPr id="4" name="Picture 3">
            <a:extLst>
              <a:ext uri="{FF2B5EF4-FFF2-40B4-BE49-F238E27FC236}">
                <a16:creationId xmlns:a16="http://schemas.microsoft.com/office/drawing/2014/main" xmlns="" id="{60A17EA2-7276-4D44-B558-4ED98399AFDF}"/>
              </a:ext>
            </a:extLst>
          </p:cNvPr>
          <p:cNvPicPr>
            <a:picLocks noChangeAspect="1"/>
          </p:cNvPicPr>
          <p:nvPr/>
        </p:nvPicPr>
        <p:blipFill>
          <a:blip r:embed="rId3" cstate="print"/>
          <a:stretch>
            <a:fillRect/>
          </a:stretch>
        </p:blipFill>
        <p:spPr>
          <a:xfrm>
            <a:off x="4802575" y="2483815"/>
            <a:ext cx="4164806" cy="3214688"/>
          </a:xfrm>
          <a:prstGeom prst="rect">
            <a:avLst/>
          </a:prstGeom>
        </p:spPr>
      </p:pic>
      <p:pic>
        <p:nvPicPr>
          <p:cNvPr id="5" name="Picture 4">
            <a:extLst>
              <a:ext uri="{FF2B5EF4-FFF2-40B4-BE49-F238E27FC236}">
                <a16:creationId xmlns:a16="http://schemas.microsoft.com/office/drawing/2014/main" xmlns="" id="{1FE90F51-66A5-490A-A6AB-46E076A86770}"/>
              </a:ext>
            </a:extLst>
          </p:cNvPr>
          <p:cNvPicPr>
            <a:picLocks noChangeAspect="1"/>
          </p:cNvPicPr>
          <p:nvPr/>
        </p:nvPicPr>
        <p:blipFill>
          <a:blip r:embed="rId4" cstate="print"/>
          <a:stretch>
            <a:fillRect/>
          </a:stretch>
        </p:blipFill>
        <p:spPr>
          <a:xfrm>
            <a:off x="266457" y="1472108"/>
            <a:ext cx="3659157" cy="2770685"/>
          </a:xfrm>
          <a:prstGeom prst="rect">
            <a:avLst/>
          </a:prstGeom>
        </p:spPr>
      </p:pic>
      <p:pic>
        <p:nvPicPr>
          <p:cNvPr id="7" name="Picture 6">
            <a:extLst>
              <a:ext uri="{FF2B5EF4-FFF2-40B4-BE49-F238E27FC236}">
                <a16:creationId xmlns:a16="http://schemas.microsoft.com/office/drawing/2014/main" xmlns="" id="{A6CADF1B-ED29-479F-B75B-43009482A94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24411" y="4758591"/>
            <a:ext cx="1078992" cy="1078992"/>
          </a:xfrm>
          <a:prstGeom prst="rect">
            <a:avLst/>
          </a:prstGeom>
        </p:spPr>
      </p:pic>
      <p:sp>
        <p:nvSpPr>
          <p:cNvPr id="8" name="TextBox 7">
            <a:extLst>
              <a:ext uri="{FF2B5EF4-FFF2-40B4-BE49-F238E27FC236}">
                <a16:creationId xmlns:a16="http://schemas.microsoft.com/office/drawing/2014/main" xmlns="" id="{7B83C8B9-F17D-493C-B00B-A15744B39705}"/>
              </a:ext>
            </a:extLst>
          </p:cNvPr>
          <p:cNvSpPr txBox="1"/>
          <p:nvPr/>
        </p:nvSpPr>
        <p:spPr>
          <a:xfrm>
            <a:off x="1384363" y="4749694"/>
            <a:ext cx="1749976" cy="715581"/>
          </a:xfrm>
          <a:prstGeom prst="rect">
            <a:avLst/>
          </a:prstGeom>
          <a:noFill/>
        </p:spPr>
        <p:txBody>
          <a:bodyPr wrap="square" rtlCol="0">
            <a:spAutoFit/>
          </a:bodyPr>
          <a:lstStyle/>
          <a:p>
            <a:pPr algn="ctr"/>
            <a:r>
              <a:rPr lang="en-ZA" sz="1350" dirty="0"/>
              <a:t>A LION’S SHARE GOES TO THE BIG COMPANIES</a:t>
            </a:r>
          </a:p>
        </p:txBody>
      </p:sp>
      <p:sp>
        <p:nvSpPr>
          <p:cNvPr id="9" name="Arrow: Right 8">
            <a:extLst>
              <a:ext uri="{FF2B5EF4-FFF2-40B4-BE49-F238E27FC236}">
                <a16:creationId xmlns:a16="http://schemas.microsoft.com/office/drawing/2014/main" xmlns="" id="{29DC2A73-2A9D-472C-B660-011CC2832BF4}"/>
              </a:ext>
            </a:extLst>
          </p:cNvPr>
          <p:cNvSpPr/>
          <p:nvPr/>
        </p:nvSpPr>
        <p:spPr>
          <a:xfrm rot="5400000">
            <a:off x="2069221" y="4132534"/>
            <a:ext cx="380261" cy="404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1" name="Arrow: Right 10">
            <a:extLst>
              <a:ext uri="{FF2B5EF4-FFF2-40B4-BE49-F238E27FC236}">
                <a16:creationId xmlns:a16="http://schemas.microsoft.com/office/drawing/2014/main" xmlns="" id="{F1F8E666-923C-46AF-BB8E-80983D9939E7}"/>
              </a:ext>
            </a:extLst>
          </p:cNvPr>
          <p:cNvSpPr/>
          <p:nvPr/>
        </p:nvSpPr>
        <p:spPr>
          <a:xfrm>
            <a:off x="4231031" y="5095942"/>
            <a:ext cx="380261" cy="404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xmlns="" val="338365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nvPr>
        </p:nvGraphicFramePr>
        <p:xfrm>
          <a:off x="2778582" y="2690245"/>
          <a:ext cx="2052228" cy="18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Up Arrow 36"/>
          <p:cNvSpPr/>
          <p:nvPr/>
        </p:nvSpPr>
        <p:spPr>
          <a:xfrm rot="5400000">
            <a:off x="4464076" y="5217430"/>
            <a:ext cx="378042" cy="292406"/>
          </a:xfrm>
          <a:prstGeom prst="upArrow">
            <a:avLst/>
          </a:prstGeom>
          <a:gradFill>
            <a:gsLst>
              <a:gs pos="0">
                <a:srgbClr val="BEACD4"/>
              </a:gs>
              <a:gs pos="80000">
                <a:schemeClr val="accent4">
                  <a:shade val="93000"/>
                  <a:satMod val="130000"/>
                </a:schemeClr>
              </a:gs>
              <a:gs pos="100000">
                <a:schemeClr val="accent4">
                  <a:shade val="94000"/>
                  <a:satMod val="135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sz="1350" dirty="0"/>
          </a:p>
        </p:txBody>
      </p:sp>
      <p:sp>
        <p:nvSpPr>
          <p:cNvPr id="5" name="Down Arrow Callout 4"/>
          <p:cNvSpPr/>
          <p:nvPr/>
        </p:nvSpPr>
        <p:spPr>
          <a:xfrm>
            <a:off x="564336" y="1376772"/>
            <a:ext cx="1080000" cy="648072"/>
          </a:xfrm>
          <a:prstGeom prst="downArrowCallout">
            <a:avLst>
              <a:gd name="adj1" fmla="val 3258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25" b="1" dirty="0"/>
              <a:t>CUSTOMERS</a:t>
            </a:r>
          </a:p>
        </p:txBody>
      </p:sp>
      <p:sp>
        <p:nvSpPr>
          <p:cNvPr id="7" name="Down Arrow Callout 6"/>
          <p:cNvSpPr/>
          <p:nvPr/>
        </p:nvSpPr>
        <p:spPr>
          <a:xfrm>
            <a:off x="1860480" y="1376772"/>
            <a:ext cx="1080000" cy="648072"/>
          </a:xfrm>
          <a:prstGeom prst="downArrowCallout">
            <a:avLst>
              <a:gd name="adj1" fmla="val 3258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25" b="1" dirty="0"/>
              <a:t>LEGISLATION</a:t>
            </a:r>
          </a:p>
        </p:txBody>
      </p:sp>
      <p:sp>
        <p:nvSpPr>
          <p:cNvPr id="8" name="Down Arrow Callout 7"/>
          <p:cNvSpPr/>
          <p:nvPr/>
        </p:nvSpPr>
        <p:spPr>
          <a:xfrm>
            <a:off x="3210750" y="1376772"/>
            <a:ext cx="1080000" cy="648072"/>
          </a:xfrm>
          <a:prstGeom prst="downArrowCallout">
            <a:avLst>
              <a:gd name="adj1" fmla="val 3258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25" b="1" dirty="0"/>
              <a:t>INVESTORS</a:t>
            </a:r>
          </a:p>
        </p:txBody>
      </p:sp>
      <p:sp>
        <p:nvSpPr>
          <p:cNvPr id="9" name="Down Arrow Callout 8"/>
          <p:cNvSpPr/>
          <p:nvPr/>
        </p:nvSpPr>
        <p:spPr>
          <a:xfrm>
            <a:off x="4506894" y="1376772"/>
            <a:ext cx="1242018" cy="648072"/>
          </a:xfrm>
          <a:prstGeom prst="downArrowCallout">
            <a:avLst>
              <a:gd name="adj1" fmla="val 3258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25" b="1" dirty="0"/>
              <a:t>COMMERCIAL ENVIRONMENT</a:t>
            </a:r>
          </a:p>
        </p:txBody>
      </p:sp>
      <p:sp>
        <p:nvSpPr>
          <p:cNvPr id="6" name="Rounded Rectangle 5"/>
          <p:cNvSpPr/>
          <p:nvPr/>
        </p:nvSpPr>
        <p:spPr>
          <a:xfrm>
            <a:off x="348312" y="2078850"/>
            <a:ext cx="5400600"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200" b="1" dirty="0"/>
              <a:t>ORGANIZATIONAL STRATEGIC PLAN</a:t>
            </a:r>
          </a:p>
        </p:txBody>
      </p:sp>
      <p:sp>
        <p:nvSpPr>
          <p:cNvPr id="11" name="Rectangle 10"/>
          <p:cNvSpPr/>
          <p:nvPr/>
        </p:nvSpPr>
        <p:spPr>
          <a:xfrm>
            <a:off x="1482438" y="2834934"/>
            <a:ext cx="1296000" cy="7020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050" b="1" dirty="0"/>
              <a:t>ASSET MANAGEMENT STRATEGY &amp; PLANNING</a:t>
            </a:r>
          </a:p>
        </p:txBody>
      </p:sp>
      <p:sp>
        <p:nvSpPr>
          <p:cNvPr id="13" name="Rectangle 12"/>
          <p:cNvSpPr/>
          <p:nvPr/>
        </p:nvSpPr>
        <p:spPr>
          <a:xfrm>
            <a:off x="1482438" y="3861048"/>
            <a:ext cx="1296144" cy="7020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050" b="1" dirty="0"/>
              <a:t>ASSET MANAGEMENT DECISION MAKING</a:t>
            </a:r>
          </a:p>
        </p:txBody>
      </p:sp>
      <p:sp>
        <p:nvSpPr>
          <p:cNvPr id="21" name="TextBox 20"/>
          <p:cNvSpPr txBox="1"/>
          <p:nvPr/>
        </p:nvSpPr>
        <p:spPr>
          <a:xfrm>
            <a:off x="3333998" y="3306946"/>
            <a:ext cx="971421" cy="5078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ZA" sz="1350" b="1" dirty="0">
                <a:solidFill>
                  <a:schemeClr val="tx1"/>
                </a:solidFill>
              </a:rPr>
              <a:t>DELIVERY </a:t>
            </a:r>
          </a:p>
          <a:p>
            <a:pPr algn="ctr"/>
            <a:r>
              <a:rPr lang="en-ZA" sz="1350" b="1" dirty="0">
                <a:solidFill>
                  <a:schemeClr val="tx1"/>
                </a:solidFill>
              </a:rPr>
              <a:t>LIFE CYCLE </a:t>
            </a:r>
          </a:p>
        </p:txBody>
      </p:sp>
      <p:sp>
        <p:nvSpPr>
          <p:cNvPr id="22" name="Up Arrow 21"/>
          <p:cNvSpPr/>
          <p:nvPr/>
        </p:nvSpPr>
        <p:spPr>
          <a:xfrm>
            <a:off x="5141345" y="2550614"/>
            <a:ext cx="378042" cy="292406"/>
          </a:xfrm>
          <a:prstGeom prst="upArrow">
            <a:avLst/>
          </a:prstGeom>
          <a:gradFill>
            <a:gsLst>
              <a:gs pos="0">
                <a:srgbClr val="F0C19A"/>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1350" dirty="0"/>
          </a:p>
        </p:txBody>
      </p:sp>
      <p:sp>
        <p:nvSpPr>
          <p:cNvPr id="25" name="Up Arrow 24"/>
          <p:cNvSpPr/>
          <p:nvPr/>
        </p:nvSpPr>
        <p:spPr>
          <a:xfrm flipV="1">
            <a:off x="1912040" y="2510899"/>
            <a:ext cx="378042" cy="292406"/>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ZA" sz="1350" dirty="0"/>
          </a:p>
        </p:txBody>
      </p:sp>
      <p:sp>
        <p:nvSpPr>
          <p:cNvPr id="26" name="Up Arrow 25"/>
          <p:cNvSpPr/>
          <p:nvPr/>
        </p:nvSpPr>
        <p:spPr>
          <a:xfrm rot="16200000">
            <a:off x="4576595" y="2875388"/>
            <a:ext cx="378042" cy="292406"/>
          </a:xfrm>
          <a:prstGeom prst="upArrow">
            <a:avLst/>
          </a:prstGeom>
          <a:gradFill>
            <a:gsLst>
              <a:gs pos="0">
                <a:srgbClr val="F0C19A"/>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sz="1350" dirty="0"/>
          </a:p>
        </p:txBody>
      </p:sp>
      <p:sp>
        <p:nvSpPr>
          <p:cNvPr id="27" name="Up Arrow 26"/>
          <p:cNvSpPr/>
          <p:nvPr/>
        </p:nvSpPr>
        <p:spPr>
          <a:xfrm rot="5400000">
            <a:off x="4424339" y="4126603"/>
            <a:ext cx="378042" cy="516107"/>
          </a:xfrm>
          <a:prstGeom prst="upArrow">
            <a:avLst/>
          </a:prstGeom>
          <a:gradFill>
            <a:gsLst>
              <a:gs pos="0">
                <a:srgbClr val="9ABBE2"/>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23" name="Oval 22"/>
          <p:cNvSpPr/>
          <p:nvPr/>
        </p:nvSpPr>
        <p:spPr>
          <a:xfrm>
            <a:off x="4174110" y="4238101"/>
            <a:ext cx="341292" cy="2262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p>
        </p:txBody>
      </p:sp>
      <p:sp>
        <p:nvSpPr>
          <p:cNvPr id="30" name="Up Arrow 29"/>
          <p:cNvSpPr/>
          <p:nvPr/>
        </p:nvSpPr>
        <p:spPr>
          <a:xfrm>
            <a:off x="1941417" y="4702859"/>
            <a:ext cx="378042" cy="292406"/>
          </a:xfrm>
          <a:prstGeom prst="upArrow">
            <a:avLst/>
          </a:prstGeom>
          <a:gradFill>
            <a:gsLst>
              <a:gs pos="0">
                <a:srgbClr val="BEACD4"/>
              </a:gs>
              <a:gs pos="80000">
                <a:schemeClr val="accent4">
                  <a:shade val="93000"/>
                  <a:satMod val="130000"/>
                </a:schemeClr>
              </a:gs>
              <a:gs pos="100000">
                <a:schemeClr val="accent4">
                  <a:shade val="94000"/>
                  <a:satMod val="135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sz="1350" dirty="0"/>
          </a:p>
        </p:txBody>
      </p:sp>
      <p:sp>
        <p:nvSpPr>
          <p:cNvPr id="31" name="Up Arrow 30"/>
          <p:cNvSpPr/>
          <p:nvPr/>
        </p:nvSpPr>
        <p:spPr>
          <a:xfrm>
            <a:off x="3740733" y="4702859"/>
            <a:ext cx="378042" cy="292406"/>
          </a:xfrm>
          <a:prstGeom prst="upArrow">
            <a:avLst/>
          </a:prstGeom>
          <a:gradFill>
            <a:gsLst>
              <a:gs pos="0">
                <a:srgbClr val="BEACD4"/>
              </a:gs>
              <a:gs pos="80000">
                <a:schemeClr val="accent4">
                  <a:shade val="93000"/>
                  <a:satMod val="130000"/>
                </a:schemeClr>
              </a:gs>
              <a:gs pos="100000">
                <a:schemeClr val="accent4">
                  <a:shade val="94000"/>
                  <a:satMod val="135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sz="1350" dirty="0"/>
          </a:p>
        </p:txBody>
      </p:sp>
      <p:sp>
        <p:nvSpPr>
          <p:cNvPr id="33" name="Up Arrow 32"/>
          <p:cNvSpPr/>
          <p:nvPr/>
        </p:nvSpPr>
        <p:spPr>
          <a:xfrm>
            <a:off x="1912040" y="3581306"/>
            <a:ext cx="378042" cy="292406"/>
          </a:xfrm>
          <a:prstGeom prst="upArrow">
            <a:avLst/>
          </a:prstGeom>
          <a:gradFill>
            <a:gsLst>
              <a:gs pos="0">
                <a:srgbClr val="CCDFA5"/>
              </a:gs>
              <a:gs pos="80000">
                <a:schemeClr val="accent3">
                  <a:shade val="93000"/>
                  <a:satMod val="130000"/>
                </a:schemeClr>
              </a:gs>
              <a:gs pos="100000">
                <a:schemeClr val="accent3">
                  <a:shade val="94000"/>
                  <a:satMod val="13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sz="1350" dirty="0"/>
          </a:p>
        </p:txBody>
      </p:sp>
      <p:sp>
        <p:nvSpPr>
          <p:cNvPr id="34" name="Up Arrow 33"/>
          <p:cNvSpPr/>
          <p:nvPr/>
        </p:nvSpPr>
        <p:spPr>
          <a:xfrm rot="5400000" flipH="1">
            <a:off x="1115493" y="3039771"/>
            <a:ext cx="378042" cy="292406"/>
          </a:xfrm>
          <a:prstGeom prst="upArrow">
            <a:avLst/>
          </a:prstGeom>
          <a:gradFill>
            <a:gsLst>
              <a:gs pos="0">
                <a:srgbClr val="DF8B89"/>
              </a:gs>
              <a:gs pos="80000">
                <a:schemeClr val="accent2">
                  <a:shade val="93000"/>
                  <a:satMod val="130000"/>
                </a:schemeClr>
              </a:gs>
              <a:gs pos="100000">
                <a:schemeClr val="accent2">
                  <a:shade val="94000"/>
                  <a:satMod val="13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1350" dirty="0"/>
          </a:p>
        </p:txBody>
      </p:sp>
      <p:sp>
        <p:nvSpPr>
          <p:cNvPr id="35" name="Up Arrow 34"/>
          <p:cNvSpPr/>
          <p:nvPr/>
        </p:nvSpPr>
        <p:spPr>
          <a:xfrm rot="5400000" flipH="1">
            <a:off x="1115492" y="4065886"/>
            <a:ext cx="378042" cy="292406"/>
          </a:xfrm>
          <a:prstGeom prst="upArrow">
            <a:avLst/>
          </a:prstGeom>
          <a:gradFill>
            <a:gsLst>
              <a:gs pos="0">
                <a:srgbClr val="DF8B89"/>
              </a:gs>
              <a:gs pos="80000">
                <a:schemeClr val="accent2">
                  <a:shade val="93000"/>
                  <a:satMod val="130000"/>
                </a:schemeClr>
              </a:gs>
              <a:gs pos="100000">
                <a:schemeClr val="accent2">
                  <a:shade val="94000"/>
                  <a:satMod val="13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1350" dirty="0"/>
          </a:p>
        </p:txBody>
      </p:sp>
      <p:sp>
        <p:nvSpPr>
          <p:cNvPr id="36" name="Up Arrow 35"/>
          <p:cNvSpPr/>
          <p:nvPr/>
        </p:nvSpPr>
        <p:spPr>
          <a:xfrm rot="5400000" flipH="1">
            <a:off x="1115494" y="5260247"/>
            <a:ext cx="378042" cy="292406"/>
          </a:xfrm>
          <a:prstGeom prst="upArrow">
            <a:avLst/>
          </a:prstGeom>
          <a:gradFill>
            <a:gsLst>
              <a:gs pos="0">
                <a:srgbClr val="DF8B89"/>
              </a:gs>
              <a:gs pos="80000">
                <a:schemeClr val="accent2">
                  <a:shade val="93000"/>
                  <a:satMod val="130000"/>
                </a:schemeClr>
              </a:gs>
              <a:gs pos="100000">
                <a:schemeClr val="accent2">
                  <a:shade val="94000"/>
                  <a:satMod val="13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1350" dirty="0"/>
          </a:p>
        </p:txBody>
      </p:sp>
      <p:sp>
        <p:nvSpPr>
          <p:cNvPr id="10" name="Rectangle 9"/>
          <p:cNvSpPr/>
          <p:nvPr/>
        </p:nvSpPr>
        <p:spPr>
          <a:xfrm>
            <a:off x="348312" y="2834934"/>
            <a:ext cx="810000" cy="2970330"/>
          </a:xfrm>
          <a:prstGeom prst="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ZA" sz="1200" b="1" dirty="0"/>
              <a:t>ORGANIZATION &amp; PEOPLE ENABLERS</a:t>
            </a:r>
          </a:p>
        </p:txBody>
      </p:sp>
      <p:sp>
        <p:nvSpPr>
          <p:cNvPr id="29" name="Rectangle 28"/>
          <p:cNvSpPr/>
          <p:nvPr/>
        </p:nvSpPr>
        <p:spPr>
          <a:xfrm rot="5400000">
            <a:off x="2593920" y="3883782"/>
            <a:ext cx="810000" cy="3032964"/>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ZA" sz="1200" b="1" dirty="0"/>
              <a:t>ORGANIZATION &amp; PEOPLE ENABLERS</a:t>
            </a:r>
          </a:p>
        </p:txBody>
      </p:sp>
      <p:sp>
        <p:nvSpPr>
          <p:cNvPr id="14" name="Rectangle 13"/>
          <p:cNvSpPr/>
          <p:nvPr/>
        </p:nvSpPr>
        <p:spPr>
          <a:xfrm>
            <a:off x="4911819" y="2834934"/>
            <a:ext cx="837093" cy="2970330"/>
          </a:xfrm>
          <a:prstGeom prst="rect">
            <a:avLst/>
          </a:prstGeom>
          <a:ln>
            <a:noFill/>
          </a:ln>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ZA" sz="1200" b="1" dirty="0"/>
              <a:t>RISK &amp; REVIEW</a:t>
            </a:r>
          </a:p>
        </p:txBody>
      </p:sp>
      <p:sp>
        <p:nvSpPr>
          <p:cNvPr id="2" name="Title 1">
            <a:extLst>
              <a:ext uri="{FF2B5EF4-FFF2-40B4-BE49-F238E27FC236}">
                <a16:creationId xmlns:a16="http://schemas.microsoft.com/office/drawing/2014/main" xmlns="" id="{4E05CB5D-88B6-48CA-8834-80C4D2CD3AB1}"/>
              </a:ext>
            </a:extLst>
          </p:cNvPr>
          <p:cNvSpPr>
            <a:spLocks noGrp="1"/>
          </p:cNvSpPr>
          <p:nvPr>
            <p:ph type="title"/>
          </p:nvPr>
        </p:nvSpPr>
        <p:spPr>
          <a:xfrm>
            <a:off x="5281767" y="3277773"/>
            <a:ext cx="3862234" cy="990600"/>
          </a:xfrm>
        </p:spPr>
        <p:txBody>
          <a:bodyPr>
            <a:normAutofit fontScale="90000"/>
          </a:bodyPr>
          <a:lstStyle/>
          <a:p>
            <a:pPr algn="r"/>
            <a:r>
              <a:rPr lang="en-ZA" b="1" dirty="0">
                <a:solidFill>
                  <a:schemeClr val="tx1"/>
                </a:solidFill>
              </a:rPr>
              <a:t>CONTEXT OF WATER INFRASTRUCTURE BUSINESS</a:t>
            </a:r>
          </a:p>
        </p:txBody>
      </p:sp>
    </p:spTree>
    <p:extLst>
      <p:ext uri="{BB962C8B-B14F-4D97-AF65-F5344CB8AC3E}">
        <p14:creationId xmlns:p14="http://schemas.microsoft.com/office/powerpoint/2010/main" xmlns="" val="91868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Preferential Payment Systems for BIP:</a:t>
            </a:r>
            <a:endParaRPr lang="en-ZA" b="1" dirty="0"/>
          </a:p>
        </p:txBody>
      </p:sp>
      <p:sp>
        <p:nvSpPr>
          <p:cNvPr id="3" name="Content Placeholder 2"/>
          <p:cNvSpPr>
            <a:spLocks noGrp="1"/>
          </p:cNvSpPr>
          <p:nvPr>
            <p:ph idx="1"/>
          </p:nvPr>
        </p:nvSpPr>
        <p:spPr/>
        <p:txBody>
          <a:bodyPr/>
          <a:lstStyle/>
          <a:p>
            <a:r>
              <a:rPr lang="en-ZA" dirty="0" smtClean="0"/>
              <a:t>Delayed/Non-payment of service providers by the public sector has resulted in the reversal of the economic empowerment and inclusivity gains since the dawn of democracy.</a:t>
            </a:r>
          </a:p>
          <a:p>
            <a:r>
              <a:rPr lang="en-ZA" dirty="0" smtClean="0"/>
              <a:t>The Department of Water &amp; Sanitation is guilty of not paying contractors on time and the imposition of unfair and non-contractual payment practices e.g. deduction of retention whilst the department/water board holds a retention guarantee.</a:t>
            </a:r>
          </a:p>
          <a:p>
            <a:r>
              <a:rPr lang="en-ZA" dirty="0" smtClean="0"/>
              <a:t>Payment of service providers/contractors is absolutely essential for the success of the BIP. We are currently lobbying National Treasury to include payment guarantees as a provision in the Public Procurement Bill. Most significantly there has to be consequences management on state personnel who disregards government’s commitment to pay service providers within 30 days.</a:t>
            </a:r>
          </a:p>
          <a:p>
            <a:endParaRPr lang="en-ZA" dirty="0"/>
          </a:p>
        </p:txBody>
      </p:sp>
    </p:spTree>
    <p:extLst>
      <p:ext uri="{BB962C8B-B14F-4D97-AF65-F5344CB8AC3E}">
        <p14:creationId xmlns:p14="http://schemas.microsoft.com/office/powerpoint/2010/main" xmlns="" val="2132072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Bulk Water Infrastructure Development:</a:t>
            </a:r>
            <a:endParaRPr lang="en-ZA" b="1" dirty="0"/>
          </a:p>
        </p:txBody>
      </p:sp>
      <p:sp>
        <p:nvSpPr>
          <p:cNvPr id="3" name="Content Placeholder 2"/>
          <p:cNvSpPr>
            <a:spLocks noGrp="1"/>
          </p:cNvSpPr>
          <p:nvPr>
            <p:ph idx="1"/>
          </p:nvPr>
        </p:nvSpPr>
        <p:spPr/>
        <p:txBody>
          <a:bodyPr/>
          <a:lstStyle/>
          <a:p>
            <a:r>
              <a:rPr lang="en-ZA" dirty="0" smtClean="0"/>
              <a:t>In recognition of the tough fiscal constraints that will be facing government within the MTEF, specifically the enormous challenge regarding government’s ability to invest significantly in the Water &amp; Sanitation Infrastructure in order to meet the NDP’s targets, the BBC (through its work in the Presidential Business Working Group) is partnering with the Department of Water &amp; Sanitation on the 30</a:t>
            </a:r>
            <a:r>
              <a:rPr lang="en-ZA" baseline="30000" dirty="0" smtClean="0"/>
              <a:t>th</a:t>
            </a:r>
            <a:r>
              <a:rPr lang="en-ZA" dirty="0" smtClean="0"/>
              <a:t> of November 2017 to host a Water Infrastructure Investment Summit.</a:t>
            </a:r>
          </a:p>
          <a:p>
            <a:r>
              <a:rPr lang="en-ZA" dirty="0" smtClean="0"/>
              <a:t>The objective of the Summit is to crowd-in private sector investment in amongst others government’s Bulk Water Infrastructure Programme.</a:t>
            </a:r>
          </a:p>
          <a:p>
            <a:endParaRPr lang="en-ZA" dirty="0"/>
          </a:p>
        </p:txBody>
      </p:sp>
    </p:spTree>
    <p:extLst>
      <p:ext uri="{BB962C8B-B14F-4D97-AF65-F5344CB8AC3E}">
        <p14:creationId xmlns:p14="http://schemas.microsoft.com/office/powerpoint/2010/main" xmlns="" val="3418514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npconline.co.za/MediaLib/Home/Features/cov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877" y="1750219"/>
            <a:ext cx="275634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CE6F39B7-DB77-4C5B-B4C0-4CE045AFCAC8}"/>
              </a:ext>
            </a:extLst>
          </p:cNvPr>
          <p:cNvSpPr txBox="1">
            <a:spLocks/>
          </p:cNvSpPr>
          <p:nvPr/>
        </p:nvSpPr>
        <p:spPr bwMode="auto">
          <a:xfrm>
            <a:off x="1129904" y="884636"/>
            <a:ext cx="6858001" cy="429815"/>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a:lstStyle>
          <a:p>
            <a:pPr marL="342900" indent="-342900">
              <a:defRPr/>
            </a:pPr>
            <a:r>
              <a:rPr lang="en-US" sz="1800" b="1" kern="0" cap="all" dirty="0">
                <a:solidFill>
                  <a:schemeClr val="tx1"/>
                </a:solidFill>
                <a:latin typeface="Arial" pitchFamily="34" charset="0"/>
                <a:cs typeface="Arial" pitchFamily="34" charset="0"/>
              </a:rPr>
              <a:t>NDP 2030 –BLACK </a:t>
            </a:r>
            <a:r>
              <a:rPr lang="en-US" sz="1800" b="1" kern="0" cap="all" dirty="0" smtClean="0">
                <a:solidFill>
                  <a:schemeClr val="tx1"/>
                </a:solidFill>
                <a:latin typeface="Arial" pitchFamily="34" charset="0"/>
                <a:cs typeface="Arial" pitchFamily="34" charset="0"/>
              </a:rPr>
              <a:t>Industrialization PROGRAMME</a:t>
            </a:r>
            <a:endParaRPr lang="en-US" sz="1800" b="1" kern="0" cap="all" dirty="0">
              <a:solidFill>
                <a:schemeClr val="tx1"/>
              </a:solidFill>
              <a:latin typeface="Arial" pitchFamily="34" charset="0"/>
              <a:cs typeface="Arial" pitchFamily="34" charset="0"/>
            </a:endParaRPr>
          </a:p>
        </p:txBody>
      </p:sp>
      <p:sp>
        <p:nvSpPr>
          <p:cNvPr id="8" name="Content Placeholder 2">
            <a:extLst>
              <a:ext uri="{FF2B5EF4-FFF2-40B4-BE49-F238E27FC236}">
                <a16:creationId xmlns:a16="http://schemas.microsoft.com/office/drawing/2014/main" xmlns="" id="{4BC98FE9-8D42-4AD5-9646-0724F5BD4F2A}"/>
              </a:ext>
            </a:extLst>
          </p:cNvPr>
          <p:cNvSpPr txBox="1">
            <a:spLocks/>
          </p:cNvSpPr>
          <p:nvPr/>
        </p:nvSpPr>
        <p:spPr bwMode="auto">
          <a:xfrm>
            <a:off x="3288506" y="1649017"/>
            <a:ext cx="5387949" cy="261223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fontAlgn="auto">
              <a:spcAft>
                <a:spcPts val="0"/>
              </a:spcAft>
              <a:buNone/>
              <a:defRPr/>
            </a:pPr>
            <a:r>
              <a:rPr lang="en-ZA" sz="1350" dirty="0">
                <a:latin typeface="Arial" panose="020B0604020202020204" pitchFamily="34" charset="0"/>
                <a:cs typeface="Arial" panose="020B0604020202020204" pitchFamily="34" charset="0"/>
              </a:rPr>
              <a:t>Its proposals include</a:t>
            </a:r>
            <a:r>
              <a:rPr lang="en-ZA" sz="1350" kern="0" dirty="0">
                <a:latin typeface="Arial" panose="020B0604020202020204" pitchFamily="34" charset="0"/>
                <a:cs typeface="Arial" panose="020B0604020202020204" pitchFamily="34" charset="0"/>
              </a:rPr>
              <a:t>:</a:t>
            </a: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W</a:t>
            </a:r>
            <a:r>
              <a:rPr lang="en-ZA" sz="1350" dirty="0">
                <a:latin typeface="Arial" panose="020B0604020202020204" pitchFamily="34" charset="0"/>
                <a:cs typeface="Arial" panose="020B0604020202020204" pitchFamily="34" charset="0"/>
              </a:rPr>
              <a:t>ater security –infrastructure using Private Services Provider (PSP) funding model – global funding model</a:t>
            </a: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E</a:t>
            </a:r>
            <a:r>
              <a:rPr lang="en-ZA" sz="1350" dirty="0">
                <a:latin typeface="Arial" panose="020B0604020202020204" pitchFamily="34" charset="0"/>
                <a:cs typeface="Arial" panose="020B0604020202020204" pitchFamily="34" charset="0"/>
              </a:rPr>
              <a:t>nergy solutions – alternative energy</a:t>
            </a: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A</a:t>
            </a:r>
            <a:r>
              <a:rPr lang="en-ZA" sz="1350" dirty="0">
                <a:latin typeface="Arial" panose="020B0604020202020204" pitchFamily="34" charset="0"/>
                <a:cs typeface="Arial" panose="020B0604020202020204" pitchFamily="34" charset="0"/>
              </a:rPr>
              <a:t>gricultural development in terms of ocean economic and /or circular economy</a:t>
            </a: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L</a:t>
            </a:r>
            <a:r>
              <a:rPr lang="en-ZA" sz="1350" dirty="0">
                <a:latin typeface="Arial" panose="020B0604020202020204" pitchFamily="34" charset="0"/>
                <a:cs typeface="Arial" panose="020B0604020202020204" pitchFamily="34" charset="0"/>
              </a:rPr>
              <a:t>and –optimal land use and water allocation for growth and development – 1884/1885 Berlin Demarcation of Africa and CMAs </a:t>
            </a:r>
            <a:r>
              <a:rPr lang="en-ZA" sz="1350" dirty="0" smtClean="0">
                <a:latin typeface="Arial" panose="020B0604020202020204" pitchFamily="34" charset="0"/>
                <a:cs typeface="Arial" panose="020B0604020202020204" pitchFamily="34" charset="0"/>
              </a:rPr>
              <a:t>– water licences and ownership – new water policy </a:t>
            </a:r>
            <a:endParaRPr lang="en-ZA" sz="1350"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T</a:t>
            </a:r>
            <a:r>
              <a:rPr lang="en-ZA" sz="1350" dirty="0">
                <a:latin typeface="Arial" panose="020B0604020202020204" pitchFamily="34" charset="0"/>
                <a:cs typeface="Arial" panose="020B0604020202020204" pitchFamily="34" charset="0"/>
              </a:rPr>
              <a:t>echnology- water quality and reporting on water security and availability </a:t>
            </a:r>
          </a:p>
          <a:p>
            <a:pPr marL="214313" indent="-214313" algn="just">
              <a:buFont typeface="Arial" panose="020B0604020202020204" pitchFamily="34" charset="0"/>
              <a:buChar char="•"/>
              <a:defRPr/>
            </a:pPr>
            <a:r>
              <a:rPr lang="en-ZA" sz="2100" b="1" dirty="0">
                <a:solidFill>
                  <a:srgbClr val="FF0000"/>
                </a:solidFill>
                <a:latin typeface="Arial" panose="020B0604020202020204" pitchFamily="34" charset="0"/>
                <a:cs typeface="Arial" panose="020B0604020202020204" pitchFamily="34" charset="0"/>
              </a:rPr>
              <a:t>H</a:t>
            </a:r>
            <a:r>
              <a:rPr lang="en-ZA" sz="1350" dirty="0">
                <a:latin typeface="Arial" panose="020B0604020202020204" pitchFamily="34" charset="0"/>
                <a:cs typeface="Arial" panose="020B0604020202020204" pitchFamily="34" charset="0"/>
              </a:rPr>
              <a:t>ealth- income and growth leading reduction of malnutrition </a:t>
            </a:r>
          </a:p>
          <a:p>
            <a:pPr marL="214313" indent="-214313" algn="just">
              <a:buFont typeface="Arial" panose="020B0604020202020204" pitchFamily="34" charset="0"/>
              <a:buChar char="•"/>
              <a:defRPr/>
            </a:pPr>
            <a:endParaRPr lang="en-ZA" sz="1350" dirty="0">
              <a:latin typeface="Arial" panose="020B0604020202020204" pitchFamily="34" charset="0"/>
              <a:cs typeface="Arial" panose="020B0604020202020204" pitchFamily="34" charset="0"/>
            </a:endParaRPr>
          </a:p>
        </p:txBody>
      </p:sp>
      <p:sp>
        <p:nvSpPr>
          <p:cNvPr id="56325" name="Rectangle 9"/>
          <p:cNvSpPr>
            <a:spLocks noChangeArrowheads="1"/>
          </p:cNvSpPr>
          <p:nvPr/>
        </p:nvSpPr>
        <p:spPr bwMode="auto">
          <a:xfrm>
            <a:off x="1381125" y="1219201"/>
            <a:ext cx="621149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ZA" altLang="en-US" sz="1500" b="1">
                <a:latin typeface="Calibri" panose="020F0502020204030204" pitchFamily="34" charset="0"/>
              </a:rPr>
              <a:t>The NDP has a vision to create 11 million jobs by 2030 by, </a:t>
            </a:r>
          </a:p>
          <a:p>
            <a:pPr algn="ctr"/>
            <a:r>
              <a:rPr lang="en-ZA" altLang="en-US" sz="1500" b="1">
                <a:latin typeface="Calibri" panose="020F0502020204030204" pitchFamily="34" charset="0"/>
              </a:rPr>
              <a:t>inter alia, raising exports and competitiveness. </a:t>
            </a:r>
          </a:p>
        </p:txBody>
      </p:sp>
    </p:spTree>
    <p:extLst>
      <p:ext uri="{BB962C8B-B14F-4D97-AF65-F5344CB8AC3E}">
        <p14:creationId xmlns:p14="http://schemas.microsoft.com/office/powerpoint/2010/main" xmlns="" val="42849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998" y="932261"/>
            <a:ext cx="5397103" cy="488156"/>
          </a:xfrm>
        </p:spPr>
        <p:txBody>
          <a:bodyPr>
            <a:normAutofit fontScale="90000"/>
          </a:bodyPr>
          <a:lstStyle/>
          <a:p>
            <a:pPr>
              <a:defRPr/>
            </a:pPr>
            <a:r>
              <a:rPr lang="en-ZA" dirty="0"/>
              <a:t>An important step in a longer journey</a:t>
            </a:r>
          </a:p>
        </p:txBody>
      </p:sp>
      <p:graphicFrame>
        <p:nvGraphicFramePr>
          <p:cNvPr id="5" name="Content Placeholder 4"/>
          <p:cNvGraphicFramePr>
            <a:graphicFrameLocks noGrp="1"/>
          </p:cNvGraphicFramePr>
          <p:nvPr>
            <p:ph idx="1"/>
          </p:nvPr>
        </p:nvGraphicFramePr>
        <p:xfrm>
          <a:off x="2257425" y="2400301"/>
          <a:ext cx="4629150" cy="2545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ZA"/>
              <a:t>WRC 2017</a:t>
            </a:r>
          </a:p>
        </p:txBody>
      </p:sp>
      <p:sp>
        <p:nvSpPr>
          <p:cNvPr id="59397" name="TextBox 2"/>
          <p:cNvSpPr txBox="1">
            <a:spLocks noChangeArrowheads="1"/>
          </p:cNvSpPr>
          <p:nvPr/>
        </p:nvSpPr>
        <p:spPr bwMode="auto">
          <a:xfrm>
            <a:off x="2486851" y="3673228"/>
            <a:ext cx="1011815"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ZA" altLang="en-US" sz="1350" dirty="0"/>
              <a:t>2003-2015</a:t>
            </a:r>
          </a:p>
        </p:txBody>
      </p:sp>
      <p:sp>
        <p:nvSpPr>
          <p:cNvPr id="59398" name="TextBox 5"/>
          <p:cNvSpPr txBox="1">
            <a:spLocks noChangeArrowheads="1"/>
          </p:cNvSpPr>
          <p:nvPr/>
        </p:nvSpPr>
        <p:spPr bwMode="auto">
          <a:xfrm>
            <a:off x="3527091" y="3193256"/>
            <a:ext cx="1011815"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ZA" altLang="en-US" sz="1350" dirty="0"/>
              <a:t>2015-2030</a:t>
            </a:r>
          </a:p>
        </p:txBody>
      </p:sp>
    </p:spTree>
    <p:extLst>
      <p:ext uri="{BB962C8B-B14F-4D97-AF65-F5344CB8AC3E}">
        <p14:creationId xmlns:p14="http://schemas.microsoft.com/office/powerpoint/2010/main" xmlns="" val="150698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998" y="932261"/>
            <a:ext cx="5397103" cy="264491"/>
          </a:xfrm>
        </p:spPr>
        <p:txBody>
          <a:bodyPr>
            <a:normAutofit fontScale="90000"/>
          </a:bodyPr>
          <a:lstStyle/>
          <a:p>
            <a:pPr>
              <a:defRPr/>
            </a:pP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b="0" dirty="0" smtClean="0">
                <a:solidFill>
                  <a:srgbClr val="00B050"/>
                </a:solidFill>
              </a:rPr>
              <a:t>Socio-Economic Development </a:t>
            </a:r>
            <a:r>
              <a:rPr lang="en-ZA" dirty="0" smtClean="0"/>
              <a:t>: </a:t>
            </a:r>
            <a:r>
              <a:rPr lang="en-ZA" dirty="0" smtClean="0">
                <a:solidFill>
                  <a:srgbClr val="FF0000"/>
                </a:solidFill>
              </a:rPr>
              <a:t>Water and Sanitation Governance </a:t>
            </a:r>
            <a:r>
              <a:rPr lang="en-ZA" dirty="0" smtClean="0"/>
              <a:t>and </a:t>
            </a:r>
            <a:r>
              <a:rPr lang="en-ZA" dirty="0" smtClean="0">
                <a:solidFill>
                  <a:srgbClr val="00B050"/>
                </a:solidFill>
              </a:rPr>
              <a:t>Investment Models  </a:t>
            </a:r>
            <a:endParaRPr lang="en-ZA" dirty="0">
              <a:solidFill>
                <a:srgbClr val="00B05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66169404"/>
              </p:ext>
            </p:extLst>
          </p:nvPr>
        </p:nvGraphicFramePr>
        <p:xfrm>
          <a:off x="2490107" y="2400301"/>
          <a:ext cx="4629150" cy="2545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ZA"/>
              <a:t>WRC 2017</a:t>
            </a:r>
          </a:p>
        </p:txBody>
      </p:sp>
    </p:spTree>
    <p:extLst>
      <p:ext uri="{BB962C8B-B14F-4D97-AF65-F5344CB8AC3E}">
        <p14:creationId xmlns:p14="http://schemas.microsoft.com/office/powerpoint/2010/main" xmlns="" val="3370587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1268760"/>
            <a:ext cx="4104456" cy="796950"/>
          </a:xfrm>
        </p:spPr>
        <p:txBody>
          <a:bodyPr>
            <a:normAutofit/>
          </a:bodyPr>
          <a:lstStyle/>
          <a:p>
            <a:r>
              <a:rPr lang="en-ZA" dirty="0" smtClean="0"/>
              <a:t>Institutional Alignment </a:t>
            </a:r>
            <a:endParaRPr lang="en-ZA" dirty="0"/>
          </a:p>
        </p:txBody>
      </p:sp>
      <p:sp>
        <p:nvSpPr>
          <p:cNvPr id="6" name="Title 8"/>
          <p:cNvSpPr txBox="1">
            <a:spLocks/>
          </p:cNvSpPr>
          <p:nvPr/>
        </p:nvSpPr>
        <p:spPr>
          <a:xfrm>
            <a:off x="179512" y="1916832"/>
            <a:ext cx="8712968" cy="2352782"/>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3200" kern="1200" cap="small">
                <a:solidFill>
                  <a:schemeClr val="tx1">
                    <a:lumMod val="65000"/>
                    <a:lumOff val="35000"/>
                  </a:schemeClr>
                </a:solidFill>
                <a:latin typeface="+mj-lt"/>
                <a:ea typeface="+mj-ea"/>
                <a:cs typeface="+mj-cs"/>
              </a:defRPr>
            </a:lvl1pPr>
          </a:lstStyle>
          <a:p>
            <a:r>
              <a:rPr lang="en-ZA" b="1" dirty="0" smtClean="0"/>
              <a:t>The BBC is the overarching confederation representing professional and business associations and chambers, with the main purpose to lobby government on policy related matters in order to accelerate the participation of black South Africans in the mainstream economy.</a:t>
            </a:r>
          </a:p>
          <a:p>
            <a:r>
              <a:rPr lang="en-ZA" b="1" dirty="0" smtClean="0"/>
              <a:t> </a:t>
            </a:r>
          </a:p>
          <a:p>
            <a:r>
              <a:rPr lang="en-ZA" b="1" dirty="0" smtClean="0"/>
              <a:t>The affiliates of the BBC cut across the various sectors of the economy and </a:t>
            </a:r>
          </a:p>
          <a:p>
            <a:r>
              <a:rPr lang="en-ZA" b="1" dirty="0" smtClean="0"/>
              <a:t>the black business council in the built environment (</a:t>
            </a:r>
            <a:r>
              <a:rPr lang="en-ZA" b="1" dirty="0" err="1" smtClean="0"/>
              <a:t>bbcbe</a:t>
            </a:r>
            <a:r>
              <a:rPr lang="en-ZA" b="1" dirty="0" smtClean="0"/>
              <a:t>) concerned with the construction and built environment sector.  </a:t>
            </a:r>
            <a:endParaRPr lang="en-ZA"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3429000"/>
            <a:ext cx="3384376" cy="3530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926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983" y="1094781"/>
            <a:ext cx="7985497" cy="972755"/>
          </a:xfrm>
        </p:spPr>
        <p:txBody>
          <a:bodyPr>
            <a:normAutofit fontScale="90000"/>
          </a:bodyPr>
          <a:lstStyle/>
          <a:p>
            <a:pPr>
              <a:defRPr/>
            </a:pPr>
            <a:r>
              <a:rPr lang="en-ZA" dirty="0" smtClean="0"/>
              <a:t>The NDP 2030 vision can lead to more Water  Industrialisation  Programme and IPAP  by </a:t>
            </a:r>
            <a:r>
              <a:rPr lang="en-ZA" dirty="0" err="1" smtClean="0"/>
              <a:t>bbc</a:t>
            </a:r>
            <a:r>
              <a:rPr lang="en-ZA" dirty="0" smtClean="0"/>
              <a:t> , </a:t>
            </a:r>
            <a:r>
              <a:rPr lang="en-ZA" dirty="0" err="1" smtClean="0"/>
              <a:t>wrc</a:t>
            </a:r>
            <a:r>
              <a:rPr lang="en-ZA" dirty="0" smtClean="0"/>
              <a:t>, </a:t>
            </a:r>
            <a:r>
              <a:rPr lang="en-ZA" dirty="0" err="1" smtClean="0"/>
              <a:t>dti</a:t>
            </a:r>
            <a:r>
              <a:rPr lang="en-ZA" dirty="0" smtClean="0"/>
              <a:t> and </a:t>
            </a:r>
            <a:r>
              <a:rPr lang="en-ZA" dirty="0" err="1" smtClean="0"/>
              <a:t>dws</a:t>
            </a:r>
            <a:endParaRPr lang="en-ZA" dirty="0"/>
          </a:p>
        </p:txBody>
      </p:sp>
      <p:pic>
        <p:nvPicPr>
          <p:cNvPr id="62467"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6983" y="2092052"/>
            <a:ext cx="4629150" cy="238482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ZA"/>
              <a:t>WRC 2017</a:t>
            </a:r>
          </a:p>
        </p:txBody>
      </p:sp>
      <p:sp>
        <p:nvSpPr>
          <p:cNvPr id="3" name="Oval 2"/>
          <p:cNvSpPr/>
          <p:nvPr/>
        </p:nvSpPr>
        <p:spPr>
          <a:xfrm>
            <a:off x="4352098" y="2067537"/>
            <a:ext cx="527447" cy="529829"/>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a:p>
        </p:txBody>
      </p:sp>
      <p:sp>
        <p:nvSpPr>
          <p:cNvPr id="7" name="Oval 6"/>
          <p:cNvSpPr/>
          <p:nvPr/>
        </p:nvSpPr>
        <p:spPr>
          <a:xfrm>
            <a:off x="4353289" y="3722792"/>
            <a:ext cx="526256" cy="529828"/>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a:p>
        </p:txBody>
      </p:sp>
      <p:cxnSp>
        <p:nvCxnSpPr>
          <p:cNvPr id="8" name="Straight Arrow Connector 7"/>
          <p:cNvCxnSpPr>
            <a:cxnSpLocks/>
          </p:cNvCxnSpPr>
          <p:nvPr/>
        </p:nvCxnSpPr>
        <p:spPr>
          <a:xfrm flipV="1">
            <a:off x="1270570" y="2333731"/>
            <a:ext cx="2973815" cy="8523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26" y="3394949"/>
            <a:ext cx="3047978" cy="4163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3" name="TextBox 11"/>
          <p:cNvSpPr txBox="1">
            <a:spLocks noChangeArrowheads="1"/>
          </p:cNvSpPr>
          <p:nvPr/>
        </p:nvSpPr>
        <p:spPr bwMode="auto">
          <a:xfrm>
            <a:off x="4879544" y="1933121"/>
            <a:ext cx="3120150"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ZA" altLang="en-US" sz="1350" dirty="0">
                <a:solidFill>
                  <a:srgbClr val="00B050"/>
                </a:solidFill>
              </a:rPr>
              <a:t>Green Path</a:t>
            </a:r>
          </a:p>
          <a:p>
            <a:r>
              <a:rPr lang="en-ZA" altLang="en-US" sz="1350" dirty="0">
                <a:solidFill>
                  <a:srgbClr val="00B050"/>
                </a:solidFill>
              </a:rPr>
              <a:t>-Black Industrial Programme</a:t>
            </a:r>
          </a:p>
          <a:p>
            <a:pPr marL="214313" indent="-214313">
              <a:buFontTx/>
              <a:buChar char="-"/>
            </a:pPr>
            <a:r>
              <a:rPr lang="en-ZA" altLang="en-US" sz="1350" dirty="0">
                <a:solidFill>
                  <a:srgbClr val="00B050"/>
                </a:solidFill>
              </a:rPr>
              <a:t>Manufacturing using PSP</a:t>
            </a:r>
          </a:p>
          <a:p>
            <a:pPr marL="214313" indent="-214313">
              <a:buFontTx/>
              <a:buChar char="-"/>
            </a:pPr>
            <a:r>
              <a:rPr lang="en-ZA" altLang="en-US" sz="1350" dirty="0">
                <a:solidFill>
                  <a:srgbClr val="00B050"/>
                </a:solidFill>
              </a:rPr>
              <a:t>On-the-job training </a:t>
            </a:r>
            <a:r>
              <a:rPr lang="en-ZA" altLang="en-US" sz="1350" dirty="0" smtClean="0">
                <a:solidFill>
                  <a:srgbClr val="00B050"/>
                </a:solidFill>
              </a:rPr>
              <a:t>– SETA system</a:t>
            </a:r>
            <a:endParaRPr lang="en-ZA" altLang="en-US" sz="1350" dirty="0">
              <a:solidFill>
                <a:srgbClr val="00B050"/>
              </a:solidFill>
            </a:endParaRPr>
          </a:p>
          <a:p>
            <a:pPr marL="214313" indent="-214313">
              <a:buFontTx/>
              <a:buChar char="-"/>
            </a:pPr>
            <a:r>
              <a:rPr lang="en-ZA" altLang="en-US" sz="1350" dirty="0">
                <a:solidFill>
                  <a:srgbClr val="00B050"/>
                </a:solidFill>
              </a:rPr>
              <a:t>Bulk Infrastructure Investment</a:t>
            </a:r>
          </a:p>
          <a:p>
            <a:pPr marL="214313" indent="-214313">
              <a:buFontTx/>
              <a:buChar char="-"/>
            </a:pPr>
            <a:r>
              <a:rPr lang="en-ZA" altLang="en-US" sz="1350" dirty="0">
                <a:solidFill>
                  <a:srgbClr val="00B050"/>
                </a:solidFill>
              </a:rPr>
              <a:t>Competent officials in waterworks   </a:t>
            </a:r>
          </a:p>
        </p:txBody>
      </p:sp>
      <p:sp>
        <p:nvSpPr>
          <p:cNvPr id="62474" name="TextBox 12"/>
          <p:cNvSpPr txBox="1">
            <a:spLocks noChangeArrowheads="1"/>
          </p:cNvSpPr>
          <p:nvPr/>
        </p:nvSpPr>
        <p:spPr bwMode="auto">
          <a:xfrm>
            <a:off x="4879545" y="3490192"/>
            <a:ext cx="3434204" cy="1962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ZA" altLang="en-US" sz="1350" dirty="0">
                <a:solidFill>
                  <a:srgbClr val="FF0000"/>
                </a:solidFill>
              </a:rPr>
              <a:t>Red Path</a:t>
            </a:r>
          </a:p>
          <a:p>
            <a:endParaRPr lang="en-ZA" altLang="en-US" sz="1350" dirty="0">
              <a:solidFill>
                <a:srgbClr val="FF0000"/>
              </a:solidFill>
            </a:endParaRPr>
          </a:p>
          <a:p>
            <a:r>
              <a:rPr lang="en-ZA" altLang="en-US" sz="1350" dirty="0">
                <a:solidFill>
                  <a:srgbClr val="FF0000"/>
                </a:solidFill>
              </a:rPr>
              <a:t>- Ageing infrastructure (DWS, 2011)</a:t>
            </a:r>
          </a:p>
          <a:p>
            <a:r>
              <a:rPr lang="en-ZA" altLang="en-US" sz="1350" dirty="0">
                <a:solidFill>
                  <a:srgbClr val="FF0000"/>
                </a:solidFill>
              </a:rPr>
              <a:t>- inability to create jobs </a:t>
            </a:r>
          </a:p>
          <a:p>
            <a:r>
              <a:rPr lang="en-ZA" altLang="en-US" sz="1350" dirty="0">
                <a:solidFill>
                  <a:srgbClr val="FF0000"/>
                </a:solidFill>
              </a:rPr>
              <a:t>-ageing infrastructure </a:t>
            </a:r>
          </a:p>
          <a:p>
            <a:r>
              <a:rPr lang="en-ZA" altLang="en-US" sz="1350" dirty="0">
                <a:solidFill>
                  <a:srgbClr val="FF0000"/>
                </a:solidFill>
              </a:rPr>
              <a:t>-vandalism of infrastructure &amp; waterworks </a:t>
            </a:r>
          </a:p>
          <a:p>
            <a:r>
              <a:rPr lang="en-ZA" altLang="en-US" sz="1350" dirty="0">
                <a:solidFill>
                  <a:srgbClr val="FF0000"/>
                </a:solidFill>
              </a:rPr>
              <a:t>-poor O&amp;M </a:t>
            </a:r>
          </a:p>
          <a:p>
            <a:r>
              <a:rPr lang="en-ZA" altLang="en-US" sz="1350" dirty="0">
                <a:solidFill>
                  <a:srgbClr val="FF0000"/>
                </a:solidFill>
              </a:rPr>
              <a:t>-lack of dedicated O&amp;M budget </a:t>
            </a:r>
          </a:p>
          <a:p>
            <a:r>
              <a:rPr lang="en-ZA" altLang="en-US" sz="1350" dirty="0">
                <a:solidFill>
                  <a:srgbClr val="FF0000"/>
                </a:solidFill>
              </a:rPr>
              <a:t>- Non </a:t>
            </a:r>
            <a:r>
              <a:rPr lang="en-ZA" altLang="en-US" sz="1350" dirty="0" err="1">
                <a:solidFill>
                  <a:srgbClr val="FF0000"/>
                </a:solidFill>
              </a:rPr>
              <a:t>Revneue</a:t>
            </a:r>
            <a:r>
              <a:rPr lang="en-ZA" altLang="en-US" sz="1350" dirty="0">
                <a:solidFill>
                  <a:srgbClr val="FF0000"/>
                </a:solidFill>
              </a:rPr>
              <a:t> Water increased </a:t>
            </a:r>
          </a:p>
        </p:txBody>
      </p:sp>
      <p:sp>
        <p:nvSpPr>
          <p:cNvPr id="11" name="TextBox 11"/>
          <p:cNvSpPr txBox="1">
            <a:spLocks noChangeArrowheads="1"/>
          </p:cNvSpPr>
          <p:nvPr/>
        </p:nvSpPr>
        <p:spPr bwMode="auto">
          <a:xfrm>
            <a:off x="1340668" y="3170620"/>
            <a:ext cx="5121915"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ZA" altLang="en-US" sz="1350" dirty="0">
                <a:solidFill>
                  <a:srgbClr val="00B050"/>
                </a:solidFill>
              </a:rPr>
              <a:t>Water and Sanitation Policy Governance Loop- bridging the gap </a:t>
            </a:r>
          </a:p>
        </p:txBody>
      </p:sp>
    </p:spTree>
    <p:extLst>
      <p:ext uri="{BB962C8B-B14F-4D97-AF65-F5344CB8AC3E}">
        <p14:creationId xmlns:p14="http://schemas.microsoft.com/office/powerpoint/2010/main" xmlns="" val="284523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74"/>
                                        </p:tgtEl>
                                        <p:attrNameLst>
                                          <p:attrName>style.visibility</p:attrName>
                                        </p:attrNameLst>
                                      </p:cBhvr>
                                      <p:to>
                                        <p:strVal val="visible"/>
                                      </p:to>
                                    </p:set>
                                    <p:anim calcmode="lin" valueType="num">
                                      <p:cBhvr additive="base">
                                        <p:cTn id="15" dur="500" fill="hold"/>
                                        <p:tgtEl>
                                          <p:spTgt spid="62474"/>
                                        </p:tgtEl>
                                        <p:attrNameLst>
                                          <p:attrName>ppt_x</p:attrName>
                                        </p:attrNameLst>
                                      </p:cBhvr>
                                      <p:tavLst>
                                        <p:tav tm="0">
                                          <p:val>
                                            <p:strVal val="#ppt_x"/>
                                          </p:val>
                                        </p:tav>
                                        <p:tav tm="100000">
                                          <p:val>
                                            <p:strVal val="#ppt_x"/>
                                          </p:val>
                                        </p:tav>
                                      </p:tavLst>
                                    </p:anim>
                                    <p:anim calcmode="lin" valueType="num">
                                      <p:cBhvr additive="base">
                                        <p:cTn id="16"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2473"/>
                                        </p:tgtEl>
                                        <p:attrNameLst>
                                          <p:attrName>style.visibility</p:attrName>
                                        </p:attrNameLst>
                                      </p:cBhvr>
                                      <p:to>
                                        <p:strVal val="visible"/>
                                      </p:to>
                                    </p:set>
                                    <p:animEffect transition="in" filter="fade">
                                      <p:cBhvr>
                                        <p:cTn id="31" dur="1000"/>
                                        <p:tgtEl>
                                          <p:spTgt spid="62473"/>
                                        </p:tgtEl>
                                      </p:cBhvr>
                                    </p:animEffect>
                                    <p:anim calcmode="lin" valueType="num">
                                      <p:cBhvr>
                                        <p:cTn id="32" dur="1000" fill="hold"/>
                                        <p:tgtEl>
                                          <p:spTgt spid="62473"/>
                                        </p:tgtEl>
                                        <p:attrNameLst>
                                          <p:attrName>ppt_x</p:attrName>
                                        </p:attrNameLst>
                                      </p:cBhvr>
                                      <p:tavLst>
                                        <p:tav tm="0">
                                          <p:val>
                                            <p:strVal val="#ppt_x"/>
                                          </p:val>
                                        </p:tav>
                                        <p:tav tm="100000">
                                          <p:val>
                                            <p:strVal val="#ppt_x"/>
                                          </p:val>
                                        </p:tav>
                                      </p:tavLst>
                                    </p:anim>
                                    <p:anim calcmode="lin" valueType="num">
                                      <p:cBhvr>
                                        <p:cTn id="33" dur="1000" fill="hold"/>
                                        <p:tgtEl>
                                          <p:spTgt spid="6247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2473" grpId="0"/>
      <p:bldP spid="6247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ZA"/>
              <a:t>WRC 2017</a:t>
            </a:r>
          </a:p>
        </p:txBody>
      </p:sp>
      <p:sp>
        <p:nvSpPr>
          <p:cNvPr id="5" name="Oval 4"/>
          <p:cNvSpPr/>
          <p:nvPr/>
        </p:nvSpPr>
        <p:spPr>
          <a:xfrm>
            <a:off x="2313332" y="2094142"/>
            <a:ext cx="5106761" cy="3269792"/>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760" dirty="0"/>
          </a:p>
        </p:txBody>
      </p:sp>
      <p:sp>
        <p:nvSpPr>
          <p:cNvPr id="6" name="Rounded Rectangle 5"/>
          <p:cNvSpPr/>
          <p:nvPr/>
        </p:nvSpPr>
        <p:spPr>
          <a:xfrm>
            <a:off x="4098926" y="2721805"/>
            <a:ext cx="1305832" cy="334163"/>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t>Poverty</a:t>
            </a:r>
            <a:endParaRPr lang="en-ZA" sz="1350" b="1" dirty="0"/>
          </a:p>
        </p:txBody>
      </p:sp>
      <p:sp>
        <p:nvSpPr>
          <p:cNvPr id="7" name="Rounded Rectangle 6"/>
          <p:cNvSpPr/>
          <p:nvPr/>
        </p:nvSpPr>
        <p:spPr>
          <a:xfrm>
            <a:off x="2809876" y="4139969"/>
            <a:ext cx="1459505" cy="358089"/>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81" b="1" dirty="0"/>
              <a:t>Inequality</a:t>
            </a:r>
            <a:endParaRPr lang="en-ZA" sz="1181" b="1" dirty="0"/>
          </a:p>
        </p:txBody>
      </p:sp>
      <p:sp>
        <p:nvSpPr>
          <p:cNvPr id="8" name="Rounded Rectangle 7"/>
          <p:cNvSpPr/>
          <p:nvPr/>
        </p:nvSpPr>
        <p:spPr>
          <a:xfrm>
            <a:off x="4404936" y="3845576"/>
            <a:ext cx="1886534" cy="369464"/>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t>Unemployment</a:t>
            </a:r>
            <a:endParaRPr lang="en-ZA" sz="1350" b="1" dirty="0"/>
          </a:p>
        </p:txBody>
      </p:sp>
      <p:sp>
        <p:nvSpPr>
          <p:cNvPr id="9" name="Oval 8"/>
          <p:cNvSpPr/>
          <p:nvPr/>
        </p:nvSpPr>
        <p:spPr>
          <a:xfrm>
            <a:off x="3757613" y="3458278"/>
            <a:ext cx="675227" cy="302693"/>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91" dirty="0">
                <a:solidFill>
                  <a:schemeClr val="tx1"/>
                </a:solidFill>
              </a:rPr>
              <a:t>Research</a:t>
            </a:r>
            <a:endParaRPr lang="en-ZA" sz="591" dirty="0">
              <a:solidFill>
                <a:schemeClr val="tx1"/>
              </a:solidFill>
            </a:endParaRPr>
          </a:p>
        </p:txBody>
      </p:sp>
      <p:cxnSp>
        <p:nvCxnSpPr>
          <p:cNvPr id="11" name="Straight Arrow Connector 10"/>
          <p:cNvCxnSpPr/>
          <p:nvPr/>
        </p:nvCxnSpPr>
        <p:spPr>
          <a:xfrm flipV="1">
            <a:off x="4176714" y="3099198"/>
            <a:ext cx="94060" cy="35956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93613" y="3165657"/>
            <a:ext cx="1246592" cy="461665"/>
          </a:xfrm>
          <a:prstGeom prst="rect">
            <a:avLst/>
          </a:prstGeom>
          <a:noFill/>
        </p:spPr>
        <p:txBody>
          <a:bodyPr wrap="square">
            <a:spAutoFit/>
          </a:bodyPr>
          <a:lstStyle/>
          <a:p>
            <a:pPr>
              <a:defRPr/>
            </a:pPr>
            <a:r>
              <a:rPr lang="en-US" sz="1200" dirty="0">
                <a:solidFill>
                  <a:schemeClr val="accent4">
                    <a:lumMod val="40000"/>
                    <a:lumOff val="60000"/>
                  </a:schemeClr>
                </a:solidFill>
              </a:rPr>
              <a:t>Knowledge</a:t>
            </a:r>
          </a:p>
          <a:p>
            <a:pPr>
              <a:defRPr/>
            </a:pPr>
            <a:r>
              <a:rPr lang="en-US" sz="1200" dirty="0">
                <a:solidFill>
                  <a:schemeClr val="accent4">
                    <a:lumMod val="40000"/>
                    <a:lumOff val="60000"/>
                  </a:schemeClr>
                </a:solidFill>
              </a:rPr>
              <a:t>Solutions</a:t>
            </a:r>
            <a:endParaRPr lang="en-ZA" sz="1200" dirty="0">
              <a:solidFill>
                <a:schemeClr val="accent4">
                  <a:lumMod val="40000"/>
                  <a:lumOff val="60000"/>
                </a:schemeClr>
              </a:solidFill>
            </a:endParaRPr>
          </a:p>
        </p:txBody>
      </p:sp>
      <p:cxnSp>
        <p:nvCxnSpPr>
          <p:cNvPr id="14" name="Straight Arrow Connector 13"/>
          <p:cNvCxnSpPr>
            <a:endCxn id="0" idx="0"/>
          </p:cNvCxnSpPr>
          <p:nvPr/>
        </p:nvCxnSpPr>
        <p:spPr>
          <a:xfrm flipH="1">
            <a:off x="3854054" y="3711179"/>
            <a:ext cx="208359" cy="428625"/>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11143" y="3729038"/>
            <a:ext cx="744114" cy="209288"/>
          </a:xfrm>
          <a:prstGeom prst="rect">
            <a:avLst/>
          </a:prstGeom>
          <a:noFill/>
        </p:spPr>
        <p:txBody>
          <a:bodyPr wrap="none">
            <a:spAutoFit/>
          </a:bodyPr>
          <a:lstStyle/>
          <a:p>
            <a:pPr algn="r">
              <a:defRPr/>
            </a:pPr>
            <a:r>
              <a:rPr lang="en-US" sz="760" dirty="0">
                <a:solidFill>
                  <a:srgbClr val="FFFF00"/>
                </a:solidFill>
              </a:rPr>
              <a:t>Social barriers</a:t>
            </a:r>
            <a:endParaRPr lang="en-ZA" sz="760" dirty="0">
              <a:solidFill>
                <a:srgbClr val="FFFF00"/>
              </a:solidFill>
            </a:endParaRPr>
          </a:p>
        </p:txBody>
      </p:sp>
      <p:cxnSp>
        <p:nvCxnSpPr>
          <p:cNvPr id="21" name="Straight Arrow Connector 20"/>
          <p:cNvCxnSpPr>
            <a:cxnSpLocks/>
            <a:stCxn id="9" idx="5"/>
          </p:cNvCxnSpPr>
          <p:nvPr/>
        </p:nvCxnSpPr>
        <p:spPr>
          <a:xfrm>
            <a:off x="4219576" y="3654030"/>
            <a:ext cx="408385" cy="21669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32840" y="3233739"/>
            <a:ext cx="1560186" cy="443198"/>
          </a:xfrm>
          <a:prstGeom prst="rect">
            <a:avLst/>
          </a:prstGeom>
          <a:noFill/>
        </p:spPr>
        <p:txBody>
          <a:bodyPr wrap="square">
            <a:spAutoFit/>
          </a:bodyPr>
          <a:lstStyle/>
          <a:p>
            <a:pPr>
              <a:defRPr/>
            </a:pPr>
            <a:r>
              <a:rPr lang="en-US" sz="760" dirty="0">
                <a:solidFill>
                  <a:schemeClr val="accent2">
                    <a:lumMod val="40000"/>
                    <a:lumOff val="60000"/>
                  </a:schemeClr>
                </a:solidFill>
              </a:rPr>
              <a:t>Enterprise &amp;</a:t>
            </a:r>
          </a:p>
          <a:p>
            <a:pPr>
              <a:defRPr/>
            </a:pPr>
            <a:r>
              <a:rPr lang="en-US" sz="760" dirty="0">
                <a:solidFill>
                  <a:schemeClr val="accent2">
                    <a:lumMod val="40000"/>
                    <a:lumOff val="60000"/>
                  </a:schemeClr>
                </a:solidFill>
              </a:rPr>
              <a:t>Business</a:t>
            </a:r>
          </a:p>
          <a:p>
            <a:pPr>
              <a:defRPr/>
            </a:pPr>
            <a:r>
              <a:rPr lang="en-US" sz="760" dirty="0">
                <a:solidFill>
                  <a:schemeClr val="accent2">
                    <a:lumMod val="40000"/>
                    <a:lumOff val="60000"/>
                  </a:schemeClr>
                </a:solidFill>
              </a:rPr>
              <a:t>Development</a:t>
            </a:r>
            <a:endParaRPr lang="en-ZA" sz="760" dirty="0">
              <a:solidFill>
                <a:schemeClr val="accent2">
                  <a:lumMod val="40000"/>
                  <a:lumOff val="60000"/>
                </a:schemeClr>
              </a:solidFill>
            </a:endParaRPr>
          </a:p>
        </p:txBody>
      </p:sp>
      <p:sp>
        <p:nvSpPr>
          <p:cNvPr id="17" name="Title 1"/>
          <p:cNvSpPr txBox="1">
            <a:spLocks/>
          </p:cNvSpPr>
          <p:nvPr/>
        </p:nvSpPr>
        <p:spPr>
          <a:xfrm>
            <a:off x="467544" y="1202531"/>
            <a:ext cx="8676456" cy="757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1856" dirty="0"/>
              <a:t>Water for Growth and </a:t>
            </a:r>
            <a:r>
              <a:rPr lang="en-US" sz="1856" dirty="0" smtClean="0"/>
              <a:t>Development through  W.E.A.L.T.H. creation in partnership with private sector    </a:t>
            </a:r>
            <a:endParaRPr lang="en-ZA" sz="1856" dirty="0"/>
          </a:p>
        </p:txBody>
      </p:sp>
    </p:spTree>
    <p:extLst>
      <p:ext uri="{BB962C8B-B14F-4D97-AF65-F5344CB8AC3E}">
        <p14:creationId xmlns:p14="http://schemas.microsoft.com/office/powerpoint/2010/main" xmlns="" val="2662302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ZA"/>
              <a:t>WRC 2017</a:t>
            </a:r>
          </a:p>
        </p:txBody>
      </p:sp>
      <p:sp>
        <p:nvSpPr>
          <p:cNvPr id="5" name="Oval 4"/>
          <p:cNvSpPr/>
          <p:nvPr/>
        </p:nvSpPr>
        <p:spPr>
          <a:xfrm>
            <a:off x="2308827" y="1644602"/>
            <a:ext cx="4526348" cy="3488199"/>
          </a:xfrm>
          <a:prstGeom prst="ellipse">
            <a:avLst/>
          </a:prstGeom>
          <a:solidFill>
            <a:srgbClr val="CC99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760"/>
          </a:p>
        </p:txBody>
      </p:sp>
      <p:sp>
        <p:nvSpPr>
          <p:cNvPr id="6" name="Rounded Rectangle 5"/>
          <p:cNvSpPr/>
          <p:nvPr/>
        </p:nvSpPr>
        <p:spPr>
          <a:xfrm>
            <a:off x="4756469" y="1705842"/>
            <a:ext cx="1348462" cy="643677"/>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t>Growth &amp; Development </a:t>
            </a:r>
            <a:endParaRPr lang="en-ZA" sz="1350" b="1" dirty="0"/>
          </a:p>
        </p:txBody>
      </p:sp>
      <p:sp>
        <p:nvSpPr>
          <p:cNvPr id="7" name="Rounded Rectangle 6"/>
          <p:cNvSpPr/>
          <p:nvPr/>
        </p:nvSpPr>
        <p:spPr>
          <a:xfrm>
            <a:off x="4156343" y="4285423"/>
            <a:ext cx="1949084" cy="39443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t>Prosperity</a:t>
            </a:r>
            <a:endParaRPr lang="en-ZA" sz="1350" b="1" dirty="0"/>
          </a:p>
        </p:txBody>
      </p:sp>
      <p:sp>
        <p:nvSpPr>
          <p:cNvPr id="8" name="Rounded Rectangle 7"/>
          <p:cNvSpPr/>
          <p:nvPr/>
        </p:nvSpPr>
        <p:spPr>
          <a:xfrm>
            <a:off x="3135046" y="3689374"/>
            <a:ext cx="1570505" cy="39313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t>Competitiveness</a:t>
            </a:r>
            <a:endParaRPr lang="en-ZA" sz="1350" b="1" dirty="0"/>
          </a:p>
        </p:txBody>
      </p:sp>
      <p:sp>
        <p:nvSpPr>
          <p:cNvPr id="9" name="Oval 8"/>
          <p:cNvSpPr/>
          <p:nvPr/>
        </p:nvSpPr>
        <p:spPr>
          <a:xfrm>
            <a:off x="5182792" y="3050836"/>
            <a:ext cx="2150264" cy="834173"/>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Economic Analysis  of the water industry </a:t>
            </a:r>
            <a:endParaRPr lang="en-ZA" sz="1350" dirty="0"/>
          </a:p>
        </p:txBody>
      </p:sp>
      <p:cxnSp>
        <p:nvCxnSpPr>
          <p:cNvPr id="11" name="Straight Arrow Connector 10"/>
          <p:cNvCxnSpPr>
            <a:cxnSpLocks/>
          </p:cNvCxnSpPr>
          <p:nvPr/>
        </p:nvCxnSpPr>
        <p:spPr>
          <a:xfrm flipH="1">
            <a:off x="4630342" y="3451622"/>
            <a:ext cx="520303" cy="27503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86151" y="2987280"/>
            <a:ext cx="1175147" cy="461665"/>
          </a:xfrm>
          <a:prstGeom prst="rect">
            <a:avLst/>
          </a:prstGeom>
          <a:noFill/>
        </p:spPr>
        <p:txBody>
          <a:bodyPr>
            <a:spAutoFit/>
          </a:bodyPr>
          <a:lstStyle/>
          <a:p>
            <a:pPr algn="r">
              <a:defRPr/>
            </a:pPr>
            <a:r>
              <a:rPr lang="en-US" sz="1200" dirty="0">
                <a:solidFill>
                  <a:schemeClr val="accent6">
                    <a:lumMod val="40000"/>
                    <a:lumOff val="60000"/>
                  </a:schemeClr>
                </a:solidFill>
              </a:rPr>
              <a:t>Enterprise</a:t>
            </a:r>
          </a:p>
          <a:p>
            <a:pPr algn="r">
              <a:defRPr/>
            </a:pPr>
            <a:r>
              <a:rPr lang="en-US" sz="1200" dirty="0">
                <a:solidFill>
                  <a:schemeClr val="accent6">
                    <a:lumMod val="40000"/>
                    <a:lumOff val="60000"/>
                  </a:schemeClr>
                </a:solidFill>
              </a:rPr>
              <a:t>Development</a:t>
            </a:r>
            <a:endParaRPr lang="en-ZA" sz="1200" dirty="0">
              <a:solidFill>
                <a:schemeClr val="accent6">
                  <a:lumMod val="40000"/>
                  <a:lumOff val="60000"/>
                </a:schemeClr>
              </a:solidFill>
            </a:endParaRPr>
          </a:p>
        </p:txBody>
      </p:sp>
      <p:cxnSp>
        <p:nvCxnSpPr>
          <p:cNvPr id="15" name="Straight Arrow Connector 14"/>
          <p:cNvCxnSpPr>
            <a:cxnSpLocks/>
            <a:stCxn id="9" idx="7"/>
          </p:cNvCxnSpPr>
          <p:nvPr/>
        </p:nvCxnSpPr>
        <p:spPr>
          <a:xfrm flipH="1" flipV="1">
            <a:off x="6087538" y="2219188"/>
            <a:ext cx="930620" cy="953809"/>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579" name="TextBox 15"/>
          <p:cNvSpPr txBox="1">
            <a:spLocks noChangeArrowheads="1"/>
          </p:cNvSpPr>
          <p:nvPr/>
        </p:nvSpPr>
        <p:spPr bwMode="auto">
          <a:xfrm>
            <a:off x="3433293" y="2464599"/>
            <a:ext cx="338117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t>Knowledge</a:t>
            </a:r>
          </a:p>
          <a:p>
            <a:r>
              <a:rPr lang="en-US" altLang="en-US" sz="1200" dirty="0"/>
              <a:t>Solutions- WELATH Water  and Sanitation Seminars </a:t>
            </a:r>
            <a:endParaRPr lang="en-ZA" altLang="en-US" sz="1200" dirty="0"/>
          </a:p>
        </p:txBody>
      </p:sp>
      <p:cxnSp>
        <p:nvCxnSpPr>
          <p:cNvPr id="18" name="Straight Arrow Connector 17"/>
          <p:cNvCxnSpPr>
            <a:cxnSpLocks/>
          </p:cNvCxnSpPr>
          <p:nvPr/>
        </p:nvCxnSpPr>
        <p:spPr>
          <a:xfrm flipH="1">
            <a:off x="4887517" y="3619501"/>
            <a:ext cx="515540" cy="66556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12535" y="3842147"/>
            <a:ext cx="1660969" cy="300082"/>
          </a:xfrm>
          <a:prstGeom prst="rect">
            <a:avLst/>
          </a:prstGeom>
          <a:noFill/>
        </p:spPr>
        <p:txBody>
          <a:bodyPr wrap="none">
            <a:spAutoFit/>
          </a:bodyPr>
          <a:lstStyle/>
          <a:p>
            <a:pPr algn="r">
              <a:defRPr/>
            </a:pPr>
            <a:r>
              <a:rPr lang="en-US" sz="1350" dirty="0">
                <a:solidFill>
                  <a:schemeClr val="accent3">
                    <a:lumMod val="40000"/>
                    <a:lumOff val="60000"/>
                  </a:schemeClr>
                </a:solidFill>
              </a:rPr>
              <a:t>A more equal society</a:t>
            </a:r>
            <a:endParaRPr lang="en-ZA" sz="1350" dirty="0">
              <a:solidFill>
                <a:schemeClr val="accent3">
                  <a:lumMod val="40000"/>
                  <a:lumOff val="60000"/>
                </a:schemeClr>
              </a:solidFill>
            </a:endParaRPr>
          </a:p>
        </p:txBody>
      </p:sp>
      <p:sp>
        <p:nvSpPr>
          <p:cNvPr id="10" name="TextBox 9"/>
          <p:cNvSpPr txBox="1"/>
          <p:nvPr/>
        </p:nvSpPr>
        <p:spPr>
          <a:xfrm>
            <a:off x="2557463" y="1258491"/>
            <a:ext cx="4381520" cy="352084"/>
          </a:xfrm>
          <a:prstGeom prst="rect">
            <a:avLst/>
          </a:prstGeom>
          <a:noFill/>
        </p:spPr>
        <p:txBody>
          <a:bodyPr wrap="none">
            <a:spAutoFit/>
          </a:bodyPr>
          <a:lstStyle/>
          <a:p>
            <a:pPr>
              <a:defRPr/>
            </a:pPr>
            <a:r>
              <a:rPr lang="en-ZA" sz="1688" dirty="0"/>
              <a:t>New Water and Sanitation under the NDP 2030 </a:t>
            </a:r>
          </a:p>
        </p:txBody>
      </p:sp>
    </p:spTree>
    <p:extLst>
      <p:ext uri="{BB962C8B-B14F-4D97-AF65-F5344CB8AC3E}">
        <p14:creationId xmlns:p14="http://schemas.microsoft.com/office/powerpoint/2010/main" xmlns="" val="401402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79BC7-2F19-41ED-9FAE-0996B5DA582A}"/>
              </a:ext>
            </a:extLst>
          </p:cNvPr>
          <p:cNvSpPr>
            <a:spLocks noGrp="1"/>
          </p:cNvSpPr>
          <p:nvPr>
            <p:ph type="title"/>
          </p:nvPr>
        </p:nvSpPr>
        <p:spPr>
          <a:xfrm>
            <a:off x="508001" y="959177"/>
            <a:ext cx="6728295" cy="506757"/>
          </a:xfrm>
        </p:spPr>
        <p:txBody>
          <a:bodyPr>
            <a:normAutofit fontScale="90000"/>
          </a:bodyPr>
          <a:lstStyle/>
          <a:p>
            <a:r>
              <a:rPr lang="en-ZA" b="1" dirty="0"/>
              <a:t>WATER &amp; SANITATION </a:t>
            </a:r>
            <a:r>
              <a:rPr lang="en-ZA" b="1" dirty="0" smtClean="0"/>
              <a:t>INFRASTRUCTURE:</a:t>
            </a:r>
            <a:endParaRPr lang="en-ZA" b="1" dirty="0"/>
          </a:p>
        </p:txBody>
      </p:sp>
      <p:graphicFrame>
        <p:nvGraphicFramePr>
          <p:cNvPr id="4" name="Content Placeholder 3">
            <a:extLst>
              <a:ext uri="{FF2B5EF4-FFF2-40B4-BE49-F238E27FC236}">
                <a16:creationId xmlns:a16="http://schemas.microsoft.com/office/drawing/2014/main" xmlns="" id="{E7E332DA-E95C-4878-B121-BE3A99503138}"/>
              </a:ext>
            </a:extLst>
          </p:cNvPr>
          <p:cNvGraphicFramePr>
            <a:graphicFrameLocks noGrp="1"/>
          </p:cNvGraphicFramePr>
          <p:nvPr>
            <p:ph idx="1"/>
            <p:extLst/>
          </p:nvPr>
        </p:nvGraphicFramePr>
        <p:xfrm>
          <a:off x="2092871" y="1487746"/>
          <a:ext cx="6893473" cy="1789780"/>
        </p:xfrm>
        <a:graphic>
          <a:graphicData uri="http://schemas.openxmlformats.org/drawingml/2006/table">
            <a:tbl>
              <a:tblPr firstRow="1" bandRow="1">
                <a:tableStyleId>{5C22544A-7EE6-4342-B048-85BDC9FD1C3A}</a:tableStyleId>
              </a:tblPr>
              <a:tblGrid>
                <a:gridCol w="2471246">
                  <a:extLst>
                    <a:ext uri="{9D8B030D-6E8A-4147-A177-3AD203B41FA5}">
                      <a16:colId xmlns:a16="http://schemas.microsoft.com/office/drawing/2014/main" xmlns="" val="3753618198"/>
                    </a:ext>
                  </a:extLst>
                </a:gridCol>
                <a:gridCol w="4422227">
                  <a:extLst>
                    <a:ext uri="{9D8B030D-6E8A-4147-A177-3AD203B41FA5}">
                      <a16:colId xmlns:a16="http://schemas.microsoft.com/office/drawing/2014/main" xmlns="" val="4145425439"/>
                    </a:ext>
                  </a:extLst>
                </a:gridCol>
              </a:tblGrid>
              <a:tr h="271088">
                <a:tc>
                  <a:txBody>
                    <a:bodyPr/>
                    <a:lstStyle/>
                    <a:p>
                      <a:r>
                        <a:rPr lang="en-ZA" sz="1200" dirty="0"/>
                        <a:t>Water &amp; Sanitation Components</a:t>
                      </a:r>
                    </a:p>
                  </a:txBody>
                  <a:tcPr marL="68580" marR="68580" marT="34290" marB="34290"/>
                </a:tc>
                <a:tc>
                  <a:txBody>
                    <a:bodyPr/>
                    <a:lstStyle/>
                    <a:p>
                      <a:r>
                        <a:rPr lang="en-ZA" sz="1200" dirty="0"/>
                        <a:t>Major Inputs</a:t>
                      </a:r>
                    </a:p>
                  </a:txBody>
                  <a:tcPr marL="68580" marR="68580" marT="34290" marB="34290"/>
                </a:tc>
                <a:extLst>
                  <a:ext uri="{0D108BD9-81ED-4DB2-BD59-A6C34878D82A}">
                    <a16:rowId xmlns:a16="http://schemas.microsoft.com/office/drawing/2014/main" xmlns="" val="289507003"/>
                  </a:ext>
                </a:extLst>
              </a:tr>
              <a:tr h="434340">
                <a:tc>
                  <a:txBody>
                    <a:bodyPr/>
                    <a:lstStyle/>
                    <a:p>
                      <a:r>
                        <a:rPr lang="en-ZA" sz="1200" dirty="0"/>
                        <a:t>Water Resource Development </a:t>
                      </a:r>
                    </a:p>
                    <a:p>
                      <a:endParaRPr lang="en-ZA" sz="1200" dirty="0"/>
                    </a:p>
                  </a:txBody>
                  <a:tcPr marL="68580" marR="68580" marT="34290" marB="34290"/>
                </a:tc>
                <a:tc>
                  <a:txBody>
                    <a:bodyPr/>
                    <a:lstStyle/>
                    <a:p>
                      <a:r>
                        <a:rPr lang="en-ZA" sz="1200" dirty="0"/>
                        <a:t>Steel, Concrete, materials, etc</a:t>
                      </a:r>
                    </a:p>
                  </a:txBody>
                  <a:tcPr marL="68580" marR="68580" marT="34290" marB="34290"/>
                </a:tc>
                <a:extLst>
                  <a:ext uri="{0D108BD9-81ED-4DB2-BD59-A6C34878D82A}">
                    <a16:rowId xmlns:a16="http://schemas.microsoft.com/office/drawing/2014/main" xmlns="" val="4047566945"/>
                  </a:ext>
                </a:extLst>
              </a:tr>
              <a:tr h="271088">
                <a:tc>
                  <a:txBody>
                    <a:bodyPr/>
                    <a:lstStyle/>
                    <a:p>
                      <a:r>
                        <a:rPr lang="en-ZA" sz="1200" dirty="0"/>
                        <a:t>Water Treatment</a:t>
                      </a:r>
                    </a:p>
                  </a:txBody>
                  <a:tcPr marL="68580" marR="68580" marT="34290" marB="34290"/>
                </a:tc>
                <a:tc>
                  <a:txBody>
                    <a:bodyPr/>
                    <a:lstStyle/>
                    <a:p>
                      <a:r>
                        <a:rPr lang="en-ZA" sz="1200" dirty="0"/>
                        <a:t>Steel, Concrete, Pumps, Chemicals, Instrumentation</a:t>
                      </a:r>
                    </a:p>
                  </a:txBody>
                  <a:tcPr marL="68580" marR="68580" marT="34290" marB="34290"/>
                </a:tc>
                <a:extLst>
                  <a:ext uri="{0D108BD9-81ED-4DB2-BD59-A6C34878D82A}">
                    <a16:rowId xmlns:a16="http://schemas.microsoft.com/office/drawing/2014/main" xmlns="" val="923141022"/>
                  </a:ext>
                </a:extLst>
              </a:tr>
              <a:tr h="271088">
                <a:tc>
                  <a:txBody>
                    <a:bodyPr/>
                    <a:lstStyle/>
                    <a:p>
                      <a:r>
                        <a:rPr lang="en-ZA" sz="1200" dirty="0"/>
                        <a:t>Pipelines &amp; Conveyance</a:t>
                      </a:r>
                    </a:p>
                  </a:txBody>
                  <a:tcPr marL="68580" marR="68580" marT="34290" marB="34290"/>
                </a:tc>
                <a:tc>
                  <a:txBody>
                    <a:bodyPr/>
                    <a:lstStyle/>
                    <a:p>
                      <a:r>
                        <a:rPr lang="en-ZA" sz="1200" dirty="0"/>
                        <a:t>Steel Pipes, PVC Pipes, HDPE, Pipes, Valves</a:t>
                      </a:r>
                    </a:p>
                  </a:txBody>
                  <a:tcPr marL="68580" marR="68580" marT="34290" marB="34290"/>
                </a:tc>
                <a:extLst>
                  <a:ext uri="{0D108BD9-81ED-4DB2-BD59-A6C34878D82A}">
                    <a16:rowId xmlns:a16="http://schemas.microsoft.com/office/drawing/2014/main" xmlns="" val="1337430051"/>
                  </a:ext>
                </a:extLst>
              </a:tr>
              <a:tr h="271088">
                <a:tc>
                  <a:txBody>
                    <a:bodyPr/>
                    <a:lstStyle/>
                    <a:p>
                      <a:r>
                        <a:rPr lang="en-ZA" sz="1200" dirty="0"/>
                        <a:t>Reservoirs</a:t>
                      </a:r>
                    </a:p>
                  </a:txBody>
                  <a:tcPr marL="68580" marR="68580" marT="34290" marB="34290"/>
                </a:tc>
                <a:tc>
                  <a:txBody>
                    <a:bodyPr/>
                    <a:lstStyle/>
                    <a:p>
                      <a:r>
                        <a:rPr lang="en-ZA" sz="1200" dirty="0"/>
                        <a:t>Steel, Concrete, etc</a:t>
                      </a:r>
                    </a:p>
                  </a:txBody>
                  <a:tcPr marL="68580" marR="68580" marT="34290" marB="34290"/>
                </a:tc>
                <a:extLst>
                  <a:ext uri="{0D108BD9-81ED-4DB2-BD59-A6C34878D82A}">
                    <a16:rowId xmlns:a16="http://schemas.microsoft.com/office/drawing/2014/main" xmlns="" val="748745661"/>
                  </a:ext>
                </a:extLst>
              </a:tr>
              <a:tr h="271088">
                <a:tc>
                  <a:txBody>
                    <a:bodyPr/>
                    <a:lstStyle/>
                    <a:p>
                      <a:r>
                        <a:rPr lang="en-ZA" sz="1200" dirty="0"/>
                        <a:t>Pump Stations</a:t>
                      </a:r>
                    </a:p>
                  </a:txBody>
                  <a:tcPr marL="68580" marR="68580" marT="34290" marB="34290"/>
                </a:tc>
                <a:tc>
                  <a:txBody>
                    <a:bodyPr/>
                    <a:lstStyle/>
                    <a:p>
                      <a:r>
                        <a:rPr lang="en-ZA" sz="1200" dirty="0"/>
                        <a:t>Pumps, Steel, Concrete</a:t>
                      </a:r>
                    </a:p>
                  </a:txBody>
                  <a:tcPr marL="68580" marR="68580" marT="34290" marB="34290"/>
                </a:tc>
                <a:extLst>
                  <a:ext uri="{0D108BD9-81ED-4DB2-BD59-A6C34878D82A}">
                    <a16:rowId xmlns:a16="http://schemas.microsoft.com/office/drawing/2014/main" xmlns="" val="1152977191"/>
                  </a:ext>
                </a:extLst>
              </a:tr>
            </a:tbl>
          </a:graphicData>
        </a:graphic>
      </p:graphicFrame>
      <p:graphicFrame>
        <p:nvGraphicFramePr>
          <p:cNvPr id="14" name="Diagram 13">
            <a:extLst>
              <a:ext uri="{FF2B5EF4-FFF2-40B4-BE49-F238E27FC236}">
                <a16:creationId xmlns:a16="http://schemas.microsoft.com/office/drawing/2014/main" xmlns="" id="{533263EF-BADD-4EE2-8A6C-C5E772F8D93B}"/>
              </a:ext>
            </a:extLst>
          </p:cNvPr>
          <p:cNvGraphicFramePr/>
          <p:nvPr>
            <p:extLst/>
          </p:nvPr>
        </p:nvGraphicFramePr>
        <p:xfrm>
          <a:off x="2092871" y="3277527"/>
          <a:ext cx="6893474" cy="267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xmlns="" id="{F261B17A-454F-4CC3-9BEC-4B685B8032AD}"/>
              </a:ext>
            </a:extLst>
          </p:cNvPr>
          <p:cNvSpPr txBox="1"/>
          <p:nvPr/>
        </p:nvSpPr>
        <p:spPr>
          <a:xfrm>
            <a:off x="5005167" y="4637445"/>
            <a:ext cx="1068882" cy="5078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FULL VALUE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CHAIN</a:t>
            </a:r>
          </a:p>
        </p:txBody>
      </p:sp>
      <p:sp>
        <p:nvSpPr>
          <p:cNvPr id="16" name="TextBox 15">
            <a:extLst>
              <a:ext uri="{FF2B5EF4-FFF2-40B4-BE49-F238E27FC236}">
                <a16:creationId xmlns:a16="http://schemas.microsoft.com/office/drawing/2014/main" xmlns="" id="{8BDB0D09-4E6A-4E99-864C-2A39DE429E8C}"/>
              </a:ext>
            </a:extLst>
          </p:cNvPr>
          <p:cNvSpPr txBox="1"/>
          <p:nvPr/>
        </p:nvSpPr>
        <p:spPr>
          <a:xfrm>
            <a:off x="2011757" y="4983870"/>
            <a:ext cx="15134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a:ea typeface="+mn-ea"/>
                <a:cs typeface="+mn-cs"/>
              </a:rPr>
              <a:t>INVOLVEMENT MUST BE ACROSS THE ENTIRE VALUE CHAIN</a:t>
            </a:r>
          </a:p>
        </p:txBody>
      </p:sp>
      <p:pic>
        <p:nvPicPr>
          <p:cNvPr id="17" name="Picture 16">
            <a:extLst>
              <a:ext uri="{FF2B5EF4-FFF2-40B4-BE49-F238E27FC236}">
                <a16:creationId xmlns:a16="http://schemas.microsoft.com/office/drawing/2014/main" xmlns="" id="{8F28D68C-368E-409F-88DE-138245374A33}"/>
              </a:ext>
            </a:extLst>
          </p:cNvPr>
          <p:cNvPicPr>
            <a:picLocks noChangeAspect="1"/>
          </p:cNvPicPr>
          <p:nvPr/>
        </p:nvPicPr>
        <p:blipFill>
          <a:blip r:embed="rId8" cstate="print"/>
          <a:stretch>
            <a:fillRect/>
          </a:stretch>
        </p:blipFill>
        <p:spPr>
          <a:xfrm>
            <a:off x="0" y="1464469"/>
            <a:ext cx="1928813" cy="4536281"/>
          </a:xfrm>
          <a:prstGeom prst="rect">
            <a:avLst/>
          </a:prstGeom>
        </p:spPr>
      </p:pic>
    </p:spTree>
    <p:extLst>
      <p:ext uri="{BB962C8B-B14F-4D97-AF65-F5344CB8AC3E}">
        <p14:creationId xmlns:p14="http://schemas.microsoft.com/office/powerpoint/2010/main" xmlns="" val="3420147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Economic Opportunities for Black Industrialists:</a:t>
            </a:r>
            <a:endParaRPr lang="en-ZA" b="1" dirty="0"/>
          </a:p>
        </p:txBody>
      </p:sp>
      <p:sp>
        <p:nvSpPr>
          <p:cNvPr id="3" name="Content Placeholder 2"/>
          <p:cNvSpPr>
            <a:spLocks noGrp="1"/>
          </p:cNvSpPr>
          <p:nvPr>
            <p:ph idx="1"/>
          </p:nvPr>
        </p:nvSpPr>
        <p:spPr/>
        <p:txBody>
          <a:bodyPr/>
          <a:lstStyle/>
          <a:p>
            <a:r>
              <a:rPr lang="en-ZA" dirty="0" smtClean="0"/>
              <a:t>The BBC &amp; BBCBE have successfully lobbied the Department of Trade &amp; Industry and the Presidential BBBEE Advisory Council for the inclusion of the Construction Industry in the BIP.</a:t>
            </a:r>
          </a:p>
          <a:p>
            <a:r>
              <a:rPr lang="en-ZA" dirty="0" smtClean="0"/>
              <a:t>The programme is aimed at transforming the entire construction industry value chain.</a:t>
            </a:r>
          </a:p>
          <a:p>
            <a:r>
              <a:rPr lang="en-ZA" dirty="0" smtClean="0"/>
              <a:t>In the Water &amp; Sanitation Sector the BIP will be targeted at the following value chain players:</a:t>
            </a:r>
          </a:p>
          <a:p>
            <a:pPr lvl="1"/>
            <a:r>
              <a:rPr lang="en-ZA" dirty="0" smtClean="0"/>
              <a:t>Built Environment Professionals (Architects, Engineers, QS, etc.) ;</a:t>
            </a:r>
          </a:p>
          <a:p>
            <a:pPr lvl="1"/>
            <a:r>
              <a:rPr lang="en-ZA" dirty="0" smtClean="0"/>
              <a:t>Contractors; and </a:t>
            </a:r>
          </a:p>
          <a:p>
            <a:pPr lvl="1"/>
            <a:r>
              <a:rPr lang="en-ZA" dirty="0" smtClean="0"/>
              <a:t>Suppliers &amp; Manufacturers (Steel, Concrete, Materials, Pumps, Chemicals, Instrumentation, Valves, Steel &amp; PVC Pipes, etc.) </a:t>
            </a:r>
            <a:endParaRPr lang="en-ZA" dirty="0"/>
          </a:p>
        </p:txBody>
      </p:sp>
    </p:spTree>
    <p:extLst>
      <p:ext uri="{BB962C8B-B14F-4D97-AF65-F5344CB8AC3E}">
        <p14:creationId xmlns:p14="http://schemas.microsoft.com/office/powerpoint/2010/main" xmlns="" val="3479325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bwMode="auto">
          <a:xfrm>
            <a:off x="487276" y="1429942"/>
            <a:ext cx="7901148" cy="41040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p>
            <a:r>
              <a:rPr lang="en-GB" altLang="en-US" sz="1950" dirty="0">
                <a:ea typeface="ＭＳ Ｐゴシック" panose="020B0600070205080204" pitchFamily="34" charset="-128"/>
              </a:rPr>
              <a:t>Private Sector Provider  support </a:t>
            </a:r>
            <a:r>
              <a:rPr lang="en-GB" altLang="en-US" sz="1950" dirty="0">
                <a:solidFill>
                  <a:srgbClr val="FF0000"/>
                </a:solidFill>
                <a:ea typeface="ＭＳ Ｐゴシック" panose="020B0600070205080204" pitchFamily="34" charset="-128"/>
              </a:rPr>
              <a:t>86 financial distress and 34 financially distressed municipalities ( B2B, 2014)</a:t>
            </a:r>
          </a:p>
          <a:p>
            <a:r>
              <a:rPr lang="en-GB" altLang="en-US" sz="1950" dirty="0">
                <a:ea typeface="ＭＳ Ｐゴシック" panose="020B0600070205080204" pitchFamily="34" charset="-128"/>
              </a:rPr>
              <a:t>Private Sector Provider provide a funding mechanism using existing grants to enhance infrastructure development and maintenance, Water and Sanitation Governance and maintenance , Local Economic Development using </a:t>
            </a:r>
            <a:r>
              <a:rPr lang="en-GB" altLang="en-US" sz="1950" dirty="0" smtClean="0">
                <a:ea typeface="ＭＳ Ｐゴシック" panose="020B0600070205080204" pitchFamily="34" charset="-128"/>
              </a:rPr>
              <a:t>standardised </a:t>
            </a:r>
            <a:r>
              <a:rPr lang="en-GB" altLang="en-US" sz="1950" dirty="0">
                <a:ea typeface="ＭＳ Ｐゴシック" panose="020B0600070205080204" pitchFamily="34" charset="-128"/>
              </a:rPr>
              <a:t>designs and </a:t>
            </a:r>
            <a:r>
              <a:rPr lang="en-GB" altLang="en-US" sz="1950" dirty="0" smtClean="0">
                <a:ea typeface="ＭＳ Ｐゴシック" panose="020B0600070205080204" pitchFamily="34" charset="-128"/>
              </a:rPr>
              <a:t>criteria </a:t>
            </a:r>
            <a:r>
              <a:rPr lang="en-GB" altLang="en-US" sz="1950" dirty="0">
                <a:ea typeface="ＭＳ Ｐゴシック" panose="020B0600070205080204" pitchFamily="34" charset="-128"/>
              </a:rPr>
              <a:t>for local economic development ( scale in the value chain) </a:t>
            </a:r>
          </a:p>
          <a:p>
            <a:r>
              <a:rPr lang="en-GB" altLang="en-US" sz="1950" dirty="0">
                <a:ea typeface="ＭＳ Ｐゴシック" panose="020B0600070205080204" pitchFamily="34" charset="-128"/>
              </a:rPr>
              <a:t>Through this Private Sector Provider approach, water prices, inflation and future water tariffs are determined </a:t>
            </a:r>
          </a:p>
          <a:p>
            <a:r>
              <a:rPr lang="en-GB" altLang="en-US" sz="1950" dirty="0">
                <a:ea typeface="ＭＳ Ｐゴシック" panose="020B0600070205080204" pitchFamily="34" charset="-128"/>
              </a:rPr>
              <a:t>Existing RSA companies have the capacity to mentor, coach and provide skills transfer of young professionals , process controllers, and operation and maintenance of waterworks in a private sector environment </a:t>
            </a:r>
          </a:p>
          <a:p>
            <a:r>
              <a:rPr lang="en-GB" altLang="en-US" sz="1950" dirty="0">
                <a:ea typeface="ＭＳ Ｐゴシック" panose="020B0600070205080204" pitchFamily="34" charset="-128"/>
              </a:rPr>
              <a:t>Standardisation of </a:t>
            </a:r>
            <a:r>
              <a:rPr lang="en-GB" altLang="en-US" sz="1950" dirty="0" smtClean="0">
                <a:ea typeface="ＭＳ Ｐゴシック" panose="020B0600070205080204" pitchFamily="34" charset="-128"/>
              </a:rPr>
              <a:t>criteria </a:t>
            </a:r>
            <a:r>
              <a:rPr lang="en-GB" altLang="en-US" sz="1950" dirty="0">
                <a:ea typeface="ＭＳ Ｐゴシック" panose="020B0600070205080204" pitchFamily="34" charset="-128"/>
              </a:rPr>
              <a:t>and designs increase volume for bulk infrastructure investment to support BIP   and job creation   </a:t>
            </a:r>
            <a:endParaRPr lang="en-ZA" altLang="en-US" sz="1950" dirty="0">
              <a:ea typeface="ＭＳ Ｐゴシック" panose="020B0600070205080204" pitchFamily="34" charset="-128"/>
            </a:endParaRPr>
          </a:p>
        </p:txBody>
      </p:sp>
      <p:sp>
        <p:nvSpPr>
          <p:cNvPr id="2" name="Title 1"/>
          <p:cNvSpPr>
            <a:spLocks noGrp="1"/>
          </p:cNvSpPr>
          <p:nvPr>
            <p:ph type="title"/>
          </p:nvPr>
        </p:nvSpPr>
        <p:spPr>
          <a:xfrm>
            <a:off x="776357" y="620688"/>
            <a:ext cx="6447501" cy="990600"/>
          </a:xfrm>
        </p:spPr>
        <p:txBody>
          <a:bodyPr/>
          <a:lstStyle/>
          <a:p>
            <a:r>
              <a:rPr lang="en-GB" b="1" dirty="0" smtClean="0"/>
              <a:t>WAY FORWARD </a:t>
            </a:r>
            <a:endParaRPr lang="en-GB" b="1" dirty="0"/>
          </a:p>
        </p:txBody>
      </p:sp>
    </p:spTree>
    <p:extLst>
      <p:ext uri="{BB962C8B-B14F-4D97-AF65-F5344CB8AC3E}">
        <p14:creationId xmlns:p14="http://schemas.microsoft.com/office/powerpoint/2010/main" xmlns="" val="11302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Effect transition="in" filter="fade">
                                      <p:cBhvr>
                                        <p:cTn id="28" dur="1000"/>
                                        <p:tgtEl>
                                          <p:spTgt spid="31747">
                                            <p:txEl>
                                              <p:pRg st="3" end="3"/>
                                            </p:txEl>
                                          </p:spTgt>
                                        </p:tgtEl>
                                      </p:cBhvr>
                                    </p:animEffect>
                                    <p:anim calcmode="lin" valueType="num">
                                      <p:cBhvr>
                                        <p:cTn id="29"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Effect transition="in" filter="fade">
                                      <p:cBhvr>
                                        <p:cTn id="35" dur="1000"/>
                                        <p:tgtEl>
                                          <p:spTgt spid="31747">
                                            <p:txEl>
                                              <p:pRg st="4" end="4"/>
                                            </p:txEl>
                                          </p:spTgt>
                                        </p:tgtEl>
                                      </p:cBhvr>
                                    </p:animEffect>
                                    <p:anim calcmode="lin" valueType="num">
                                      <p:cBhvr>
                                        <p:cTn id="36"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bwMode="auto">
          <a:xfrm>
            <a:off x="573086" y="1916832"/>
            <a:ext cx="7959353" cy="41040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ZA" altLang="en-US" sz="1950" dirty="0">
                <a:ea typeface="ＭＳ Ｐゴシック" panose="020B0600070205080204" pitchFamily="34" charset="-128"/>
              </a:rPr>
              <a:t>BIP encourages Private Sector Provider (PSP) in the water industry as a means of raising additional financing for regional bulk infrastructure grants   (RBIG) </a:t>
            </a:r>
          </a:p>
          <a:p>
            <a:r>
              <a:rPr lang="en-ZA" altLang="en-US" sz="1950" dirty="0">
                <a:ea typeface="ＭＳ Ｐゴシック" panose="020B0600070205080204" pitchFamily="34" charset="-128"/>
              </a:rPr>
              <a:t>A</a:t>
            </a:r>
            <a:r>
              <a:rPr lang="en-ZA" altLang="en-US" sz="1950" dirty="0" smtClean="0">
                <a:ea typeface="ＭＳ Ｐゴシック" panose="020B0600070205080204" pitchFamily="34" charset="-128"/>
              </a:rPr>
              <a:t>llow </a:t>
            </a:r>
            <a:r>
              <a:rPr lang="en-ZA" altLang="en-US" sz="1950" dirty="0">
                <a:ea typeface="ＭＳ Ｐゴシック" panose="020B0600070205080204" pitchFamily="34" charset="-128"/>
              </a:rPr>
              <a:t>new water industrialists and new business models to stimulate competition for reliability of infrastructure and new operational models spearheaded by new black industrialists; </a:t>
            </a:r>
          </a:p>
          <a:p>
            <a:r>
              <a:rPr lang="en-ZA" altLang="en-US" sz="1950" dirty="0">
                <a:ea typeface="ＭＳ Ｐゴシック" panose="020B0600070205080204" pitchFamily="34" charset="-128"/>
              </a:rPr>
              <a:t>Water Sector to optically use BBC &amp;  BBCBE Water and Sanitation Seminars to strengthen water governance and strategic </a:t>
            </a:r>
            <a:r>
              <a:rPr lang="en-ZA" altLang="en-US" sz="1950" dirty="0" smtClean="0">
                <a:ea typeface="ＭＳ Ｐゴシック" panose="020B0600070205080204" pitchFamily="34" charset="-128"/>
              </a:rPr>
              <a:t>planning (</a:t>
            </a:r>
            <a:r>
              <a:rPr lang="en-ZA" altLang="en-US" sz="1950" b="1" dirty="0" smtClean="0">
                <a:solidFill>
                  <a:srgbClr val="00B050"/>
                </a:solidFill>
                <a:ea typeface="ＭＳ Ｐゴシック" panose="020B0600070205080204" pitchFamily="34" charset="-128"/>
              </a:rPr>
              <a:t>launched at the JSE on the 4-5 October 2017</a:t>
            </a:r>
            <a:r>
              <a:rPr lang="en-ZA" altLang="en-US" sz="1950" dirty="0" smtClean="0">
                <a:ea typeface="ＭＳ Ｐゴシック" panose="020B0600070205080204" pitchFamily="34" charset="-128"/>
              </a:rPr>
              <a:t>) </a:t>
            </a:r>
            <a:endParaRPr lang="en-ZA" altLang="en-US" sz="1950" dirty="0">
              <a:ea typeface="ＭＳ Ｐゴシック" panose="020B0600070205080204" pitchFamily="34" charset="-128"/>
            </a:endParaRPr>
          </a:p>
          <a:p>
            <a:endParaRPr lang="en-ZA" altLang="en-US" sz="1950" dirty="0">
              <a:ea typeface="ＭＳ Ｐゴシック" panose="020B0600070205080204" pitchFamily="34" charset="-128"/>
            </a:endParaRPr>
          </a:p>
        </p:txBody>
      </p:sp>
      <p:sp>
        <p:nvSpPr>
          <p:cNvPr id="2" name="Title 1"/>
          <p:cNvSpPr>
            <a:spLocks noGrp="1"/>
          </p:cNvSpPr>
          <p:nvPr>
            <p:ph type="title"/>
          </p:nvPr>
        </p:nvSpPr>
        <p:spPr>
          <a:xfrm>
            <a:off x="1115616" y="836712"/>
            <a:ext cx="6447501" cy="990600"/>
          </a:xfrm>
        </p:spPr>
        <p:txBody>
          <a:bodyPr/>
          <a:lstStyle/>
          <a:p>
            <a:r>
              <a:rPr lang="en-GB" b="1" dirty="0" smtClean="0"/>
              <a:t>WAY FORWARD </a:t>
            </a:r>
            <a:endParaRPr lang="en-GB" b="1" dirty="0"/>
          </a:p>
        </p:txBody>
      </p:sp>
    </p:spTree>
    <p:extLst>
      <p:ext uri="{BB962C8B-B14F-4D97-AF65-F5344CB8AC3E}">
        <p14:creationId xmlns:p14="http://schemas.microsoft.com/office/powerpoint/2010/main" xmlns="" val="9457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bwMode="auto">
          <a:xfrm>
            <a:off x="204011" y="1677228"/>
            <a:ext cx="6990030" cy="41040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ZA" altLang="en-US" sz="1950" dirty="0">
                <a:ea typeface="ＭＳ Ｐゴシック" panose="020B0600070205080204" pitchFamily="34" charset="-128"/>
              </a:rPr>
              <a:t>Adopt incubator projects for black industrialists, entrepreneurs, and ideapreneuers by using 21st century technology solutions </a:t>
            </a:r>
            <a:endParaRPr lang="en-ZA" altLang="en-US" sz="1950" dirty="0" smtClean="0">
              <a:ea typeface="ＭＳ Ｐゴシック" panose="020B0600070205080204" pitchFamily="34" charset="-128"/>
            </a:endParaRPr>
          </a:p>
          <a:p>
            <a:r>
              <a:rPr lang="en-ZA" altLang="en-US" sz="1950" dirty="0" smtClean="0">
                <a:ea typeface="ＭＳ Ｐゴシック" panose="020B0600070205080204" pitchFamily="34" charset="-128"/>
              </a:rPr>
              <a:t>Investment </a:t>
            </a:r>
            <a:r>
              <a:rPr lang="en-ZA" altLang="en-US" sz="1950" dirty="0">
                <a:ea typeface="ＭＳ Ｐゴシック" panose="020B0600070205080204" pitchFamily="34" charset="-128"/>
              </a:rPr>
              <a:t>Planning in partnership with the </a:t>
            </a:r>
            <a:r>
              <a:rPr lang="en-ZA" altLang="en-US" sz="1950" dirty="0" smtClean="0">
                <a:solidFill>
                  <a:schemeClr val="tx1"/>
                </a:solidFill>
                <a:ea typeface="ＭＳ Ｐゴシック" panose="020B0600070205080204" pitchFamily="34" charset="-128"/>
              </a:rPr>
              <a:t>African Development </a:t>
            </a:r>
            <a:r>
              <a:rPr lang="en-ZA" altLang="en-US" sz="1950" dirty="0">
                <a:solidFill>
                  <a:schemeClr val="tx1"/>
                </a:solidFill>
                <a:ea typeface="ＭＳ Ｐゴシック" panose="020B0600070205080204" pitchFamily="34" charset="-128"/>
              </a:rPr>
              <a:t>Bank (</a:t>
            </a:r>
            <a:r>
              <a:rPr lang="en-ZA" altLang="en-US" sz="1950" dirty="0" smtClean="0">
                <a:solidFill>
                  <a:schemeClr val="tx1"/>
                </a:solidFill>
                <a:ea typeface="ＭＳ Ｐゴシック" panose="020B0600070205080204" pitchFamily="34" charset="-128"/>
              </a:rPr>
              <a:t>ADB</a:t>
            </a:r>
            <a:r>
              <a:rPr lang="en-ZA" altLang="en-US" sz="1950" dirty="0">
                <a:solidFill>
                  <a:schemeClr val="tx1"/>
                </a:solidFill>
                <a:ea typeface="ＭＳ Ｐゴシック" panose="020B0600070205080204" pitchFamily="34" charset="-128"/>
              </a:rPr>
              <a:t>) Development Bank of </a:t>
            </a:r>
            <a:r>
              <a:rPr lang="en-ZA" altLang="en-US" sz="1950" dirty="0">
                <a:ea typeface="ＭＳ Ｐゴシック" panose="020B0600070205080204" pitchFamily="34" charset="-128"/>
              </a:rPr>
              <a:t>Southern Africa (DBSA), new BRICS Bank, Trans-Caledon Tunnel Authority (TCTA) and Lesotho Water Highlands Project under the custodianship, and stewardship of the RSA Ministry of Water and Sanitation. </a:t>
            </a:r>
            <a:endParaRPr lang="en-ZA" altLang="en-US" sz="1950" dirty="0" smtClean="0">
              <a:ea typeface="ＭＳ Ｐゴシック" panose="020B0600070205080204" pitchFamily="34" charset="-128"/>
            </a:endParaRPr>
          </a:p>
          <a:p>
            <a:r>
              <a:rPr lang="en-ZA" altLang="en-US" sz="1950" dirty="0" smtClean="0">
                <a:ea typeface="ＭＳ Ｐゴシック" panose="020B0600070205080204" pitchFamily="34" charset="-128"/>
              </a:rPr>
              <a:t>As </a:t>
            </a:r>
            <a:r>
              <a:rPr lang="en-ZA" altLang="en-US" sz="1950" dirty="0">
                <a:ea typeface="ＭＳ Ｐゴシック" panose="020B0600070205080204" pitchFamily="34" charset="-128"/>
              </a:rPr>
              <a:t>part of an inclusive circular economy, the SADC Integrated Infrastructure Investment Model using PSP and Transnational Infrastructure Investment Planning in terms of Agenda for Sustainable Development (AfSD) 2030 by African Union (AU) </a:t>
            </a:r>
            <a:r>
              <a:rPr lang="en-ZA" altLang="en-US" sz="1950" dirty="0" smtClean="0">
                <a:ea typeface="ＭＳ Ｐゴシック" panose="020B0600070205080204" pitchFamily="34" charset="-128"/>
              </a:rPr>
              <a:t>countries is highly recommended </a:t>
            </a:r>
            <a:endParaRPr lang="en-ZA" altLang="en-US" sz="1950" dirty="0">
              <a:ea typeface="ＭＳ Ｐゴシック" panose="020B0600070205080204" pitchFamily="34" charset="-128"/>
            </a:endParaRPr>
          </a:p>
        </p:txBody>
      </p:sp>
      <p:sp>
        <p:nvSpPr>
          <p:cNvPr id="2" name="Title 1"/>
          <p:cNvSpPr>
            <a:spLocks noGrp="1"/>
          </p:cNvSpPr>
          <p:nvPr>
            <p:ph type="title"/>
          </p:nvPr>
        </p:nvSpPr>
        <p:spPr>
          <a:xfrm>
            <a:off x="1187624" y="701029"/>
            <a:ext cx="6447501" cy="990600"/>
          </a:xfrm>
        </p:spPr>
        <p:txBody>
          <a:bodyPr/>
          <a:lstStyle/>
          <a:p>
            <a:r>
              <a:rPr lang="en-GB" b="1" dirty="0" smtClean="0"/>
              <a:t>WAY FORWARD </a:t>
            </a:r>
            <a:endParaRPr lang="en-GB" b="1" dirty="0"/>
          </a:p>
        </p:txBody>
      </p:sp>
    </p:spTree>
    <p:extLst>
      <p:ext uri="{BB962C8B-B14F-4D97-AF65-F5344CB8AC3E}">
        <p14:creationId xmlns:p14="http://schemas.microsoft.com/office/powerpoint/2010/main" xmlns="" val="38342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bwMode="auto">
          <a:xfrm>
            <a:off x="204010" y="1677228"/>
            <a:ext cx="8472445" cy="41040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ZA" altLang="en-US" sz="1950" dirty="0">
                <a:ea typeface="ＭＳ Ｐゴシック" panose="020B0600070205080204" pitchFamily="34" charset="-128"/>
              </a:rPr>
              <a:t>Implement skill transfer projects informed by circular economy in the Built Environment and advance socio-economic impact assessment of water and sanitation infrastructure; </a:t>
            </a:r>
          </a:p>
          <a:p>
            <a:r>
              <a:rPr lang="en-ZA" altLang="en-US" sz="1950" dirty="0">
                <a:ea typeface="ＭＳ Ｐゴシック" panose="020B0600070205080204" pitchFamily="34" charset="-128"/>
              </a:rPr>
              <a:t>In the context of resource depletion, climate change, and biodiversity degradation, it is vital more youth programmes will be dedicated to champion modern technology and innovation solutions in the water industry; </a:t>
            </a:r>
          </a:p>
          <a:p>
            <a:r>
              <a:rPr lang="en-ZA" altLang="en-US" sz="1950" dirty="0">
                <a:ea typeface="ＭＳ Ｐゴシック" panose="020B0600070205080204" pitchFamily="34" charset="-128"/>
              </a:rPr>
              <a:t>BBC is working with WRC , DWS, and DTI  on Water Industrialisation Programme ( IPAP 2017/2018-2019/2020) for accelerating job opportunities and skills </a:t>
            </a:r>
            <a:r>
              <a:rPr lang="en-ZA" altLang="en-US" sz="1950" dirty="0" smtClean="0">
                <a:ea typeface="ＭＳ Ｐゴシック" panose="020B0600070205080204" pitchFamily="34" charset="-128"/>
              </a:rPr>
              <a:t>transfer.  </a:t>
            </a:r>
            <a:endParaRPr lang="en-ZA" altLang="en-US" sz="1950" dirty="0">
              <a:ea typeface="ＭＳ Ｐゴシック" panose="020B0600070205080204" pitchFamily="34" charset="-128"/>
            </a:endParaRPr>
          </a:p>
        </p:txBody>
      </p:sp>
      <p:sp>
        <p:nvSpPr>
          <p:cNvPr id="2" name="Title 1"/>
          <p:cNvSpPr>
            <a:spLocks noGrp="1"/>
          </p:cNvSpPr>
          <p:nvPr>
            <p:ph type="title"/>
          </p:nvPr>
        </p:nvSpPr>
        <p:spPr>
          <a:xfrm>
            <a:off x="1216481" y="694660"/>
            <a:ext cx="6447501" cy="990600"/>
          </a:xfrm>
        </p:spPr>
        <p:txBody>
          <a:bodyPr/>
          <a:lstStyle/>
          <a:p>
            <a:r>
              <a:rPr lang="en-GB" b="1" dirty="0" smtClean="0"/>
              <a:t>WAY FORWARD </a:t>
            </a:r>
            <a:endParaRPr lang="en-GB" b="1" dirty="0"/>
          </a:p>
        </p:txBody>
      </p:sp>
    </p:spTree>
    <p:extLst>
      <p:ext uri="{BB962C8B-B14F-4D97-AF65-F5344CB8AC3E}">
        <p14:creationId xmlns:p14="http://schemas.microsoft.com/office/powerpoint/2010/main" xmlns="" val="282260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Vic Falls and microligh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857250"/>
            <a:ext cx="6858000" cy="510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33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88024" y="2071256"/>
            <a:ext cx="2448272" cy="796950"/>
          </a:xfrm>
        </p:spPr>
        <p:txBody>
          <a:bodyPr/>
          <a:lstStyle/>
          <a:p>
            <a:r>
              <a:rPr lang="en-ZA" dirty="0" smtClean="0"/>
              <a:t>STATUS QUO</a:t>
            </a:r>
            <a:endParaRPr lang="en-ZA" dirty="0"/>
          </a:p>
        </p:txBody>
      </p:sp>
      <p:pic>
        <p:nvPicPr>
          <p:cNvPr id="12" name="Picture 11" descr="A large stadium&#10;&#10;Description generated with very high confidence">
            <a:extLst>
              <a:ext uri="{FF2B5EF4-FFF2-40B4-BE49-F238E27FC236}">
                <a16:creationId xmlns:a16="http://schemas.microsoft.com/office/drawing/2014/main" xmlns="" id="{9CB0FE2C-A0A8-4E6B-B4BE-97BA1BC3E27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7893" r="18470" b="9091"/>
          <a:stretch/>
        </p:blipFill>
        <p:spPr>
          <a:xfrm>
            <a:off x="179512" y="1844824"/>
            <a:ext cx="3347864" cy="4242363"/>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Subtitle 2">
            <a:extLst>
              <a:ext uri="{FF2B5EF4-FFF2-40B4-BE49-F238E27FC236}">
                <a16:creationId xmlns:a16="http://schemas.microsoft.com/office/drawing/2014/main" xmlns="" id="{93D19F4E-2286-4F76-8A47-5AAC686C1E01}"/>
              </a:ext>
            </a:extLst>
          </p:cNvPr>
          <p:cNvSpPr txBox="1">
            <a:spLocks/>
          </p:cNvSpPr>
          <p:nvPr/>
        </p:nvSpPr>
        <p:spPr>
          <a:xfrm>
            <a:off x="2051720" y="3140968"/>
            <a:ext cx="5825202" cy="822674"/>
          </a:xfrm>
          <a:prstGeom prst="rect">
            <a:avLst/>
          </a:prstGeom>
        </p:spPr>
        <p:txBody>
          <a:bodyPr vert="horz" lIns="68580" tIns="34290" rIns="68580" bIns="3429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ZA" sz="2850" dirty="0"/>
              <a:t>WATER &amp; SANITATION</a:t>
            </a:r>
          </a:p>
        </p:txBody>
      </p:sp>
      <p:sp>
        <p:nvSpPr>
          <p:cNvPr id="14" name="Rectangle 13">
            <a:extLst>
              <a:ext uri="{FF2B5EF4-FFF2-40B4-BE49-F238E27FC236}">
                <a16:creationId xmlns:a16="http://schemas.microsoft.com/office/drawing/2014/main" xmlns="" id="{CCB4C3D0-2A9F-42AB-85BD-AF5386E20208}"/>
              </a:ext>
            </a:extLst>
          </p:cNvPr>
          <p:cNvSpPr/>
          <p:nvPr/>
        </p:nvSpPr>
        <p:spPr>
          <a:xfrm>
            <a:off x="4078775" y="3656894"/>
            <a:ext cx="3863897" cy="338554"/>
          </a:xfrm>
          <a:prstGeom prst="rect">
            <a:avLst/>
          </a:prstGeom>
        </p:spPr>
        <p:txBody>
          <a:bodyPr wrap="square">
            <a:spAutoFit/>
          </a:bodyPr>
          <a:lstStyle/>
          <a:p>
            <a:pPr algn="r"/>
            <a:r>
              <a:rPr lang="en-ZA" sz="1600" b="1" dirty="0"/>
              <a:t>WATER IS LIFE, SANITATION IS DIGNITY</a:t>
            </a:r>
          </a:p>
        </p:txBody>
      </p:sp>
    </p:spTree>
    <p:extLst>
      <p:ext uri="{BB962C8B-B14F-4D97-AF65-F5344CB8AC3E}">
        <p14:creationId xmlns:p14="http://schemas.microsoft.com/office/powerpoint/2010/main" xmlns="" val="1408587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3670A1-0AE5-41C0-B8C6-AB42C6494A1B}"/>
              </a:ext>
            </a:extLst>
          </p:cNvPr>
          <p:cNvSpPr>
            <a:spLocks noGrp="1"/>
          </p:cNvSpPr>
          <p:nvPr>
            <p:ph type="title"/>
          </p:nvPr>
        </p:nvSpPr>
        <p:spPr>
          <a:xfrm>
            <a:off x="1475656" y="3068960"/>
            <a:ext cx="7772400" cy="1362075"/>
          </a:xfrm>
        </p:spPr>
        <p:txBody>
          <a:bodyPr/>
          <a:lstStyle/>
          <a:p>
            <a:r>
              <a:rPr lang="en-ZA" dirty="0"/>
              <a:t>THANK YOU</a:t>
            </a:r>
          </a:p>
        </p:txBody>
      </p:sp>
    </p:spTree>
    <p:extLst>
      <p:ext uri="{BB962C8B-B14F-4D97-AF65-F5344CB8AC3E}">
        <p14:creationId xmlns:p14="http://schemas.microsoft.com/office/powerpoint/2010/main" xmlns="" val="771978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2260998" y="932261"/>
            <a:ext cx="5397103" cy="48815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ZA" altLang="en-US" b="1" dirty="0" smtClean="0">
                <a:ea typeface="ＭＳ Ｐゴシック" panose="020B0600070205080204" pitchFamily="34" charset="-128"/>
              </a:rPr>
              <a:t>PREMISE</a:t>
            </a:r>
            <a:r>
              <a:rPr lang="en-ZA" altLang="en-US" dirty="0" smtClean="0">
                <a:ea typeface="ＭＳ Ｐゴシック" panose="020B0600070205080204" pitchFamily="34" charset="-128"/>
              </a:rPr>
              <a:t> </a:t>
            </a:r>
          </a:p>
        </p:txBody>
      </p:sp>
      <p:sp>
        <p:nvSpPr>
          <p:cNvPr id="25603" name="Content Placeholder 2"/>
          <p:cNvSpPr>
            <a:spLocks noGrp="1"/>
          </p:cNvSpPr>
          <p:nvPr>
            <p:ph idx="1"/>
          </p:nvPr>
        </p:nvSpPr>
        <p:spPr bwMode="auto">
          <a:xfrm>
            <a:off x="1845365" y="1420417"/>
            <a:ext cx="7298635" cy="412001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600075" lvl="2" indent="0">
              <a:buNone/>
            </a:pPr>
            <a:r>
              <a:rPr lang="en-ZA" altLang="en-US" sz="2400" dirty="0">
                <a:ea typeface="ＭＳ Ｐゴシック" panose="020B0600070205080204" pitchFamily="34" charset="-128"/>
              </a:rPr>
              <a:t>BBC Infrastructure assumes that the National </a:t>
            </a:r>
          </a:p>
          <a:p>
            <a:pPr marL="600075" lvl="2" indent="0">
              <a:buNone/>
            </a:pPr>
            <a:r>
              <a:rPr lang="en-ZA" altLang="en-US" sz="2400" dirty="0">
                <a:ea typeface="ＭＳ Ｐゴシック" panose="020B0600070205080204" pitchFamily="34" charset="-128"/>
              </a:rPr>
              <a:t>Development Plan  (NDP) 2030 Vision complemented by the Industrial Policy Action Plan (IPAP) 2017/2018 to 2019/2020 provides us with a </a:t>
            </a:r>
            <a:r>
              <a:rPr lang="en-ZA" altLang="en-US" sz="2400" dirty="0">
                <a:solidFill>
                  <a:srgbClr val="FF0000"/>
                </a:solidFill>
                <a:ea typeface="ＭＳ Ｐゴシック" panose="020B0600070205080204" pitchFamily="34" charset="-128"/>
              </a:rPr>
              <a:t>menu </a:t>
            </a:r>
            <a:r>
              <a:rPr lang="en-ZA" altLang="en-US" sz="2400" dirty="0">
                <a:ea typeface="ＭＳ Ｐゴシック" panose="020B0600070205080204" pitchFamily="34" charset="-128"/>
              </a:rPr>
              <a:t>of options to ensure active   participation </a:t>
            </a:r>
            <a:r>
              <a:rPr lang="en-ZA" altLang="en-US" sz="2400" dirty="0">
                <a:solidFill>
                  <a:srgbClr val="FF0000"/>
                </a:solidFill>
                <a:ea typeface="ＭＳ Ｐゴシック" panose="020B0600070205080204" pitchFamily="34" charset="-128"/>
              </a:rPr>
              <a:t>of black-owned companies in the water industry</a:t>
            </a:r>
            <a:r>
              <a:rPr lang="en-ZA" altLang="en-US" sz="2400" dirty="0">
                <a:ea typeface="ＭＳ Ｐゴシック" panose="020B0600070205080204" pitchFamily="34" charset="-128"/>
              </a:rPr>
              <a:t>.  The BBC  Infrastructure: Water and Sanitation relates to the prioritization of options through some tough trade-offs with the </a:t>
            </a:r>
            <a:r>
              <a:rPr lang="en-ZA" altLang="en-US" sz="2400" dirty="0">
                <a:solidFill>
                  <a:srgbClr val="FF0000"/>
                </a:solidFill>
                <a:ea typeface="ＭＳ Ｐゴシック" panose="020B0600070205080204" pitchFamily="34" charset="-128"/>
              </a:rPr>
              <a:t>private sector and government to invest </a:t>
            </a:r>
            <a:r>
              <a:rPr lang="en-ZA" altLang="en-US" sz="2400" dirty="0">
                <a:ea typeface="ＭＳ Ｐゴシック" panose="020B0600070205080204" pitchFamily="34" charset="-128"/>
              </a:rPr>
              <a:t>on water as a constraining resource for growth and development! </a:t>
            </a:r>
          </a:p>
        </p:txBody>
      </p:sp>
      <p:pic>
        <p:nvPicPr>
          <p:cNvPr id="25604" name="Picture 9" descr="mountain rid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015" y="1901273"/>
            <a:ext cx="1657350"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47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5F352-8ED7-403D-85EC-D7BEF477970C}"/>
              </a:ext>
            </a:extLst>
          </p:cNvPr>
          <p:cNvSpPr>
            <a:spLocks noGrp="1"/>
          </p:cNvSpPr>
          <p:nvPr>
            <p:ph type="title"/>
          </p:nvPr>
        </p:nvSpPr>
        <p:spPr>
          <a:xfrm>
            <a:off x="508001" y="1023221"/>
            <a:ext cx="6447501" cy="524021"/>
          </a:xfrm>
        </p:spPr>
        <p:txBody>
          <a:bodyPr>
            <a:normAutofit fontScale="90000"/>
          </a:bodyPr>
          <a:lstStyle/>
          <a:p>
            <a:r>
              <a:rPr lang="en-ZA" b="1" dirty="0"/>
              <a:t>ACCESS TO WATER – </a:t>
            </a:r>
            <a:r>
              <a:rPr lang="en-ZA" b="1" dirty="0" smtClean="0"/>
              <a:t>NATIONAL:</a:t>
            </a:r>
            <a:endParaRPr lang="en-ZA" b="1" dirty="0"/>
          </a:p>
        </p:txBody>
      </p:sp>
      <p:pic>
        <p:nvPicPr>
          <p:cNvPr id="3" name="Picture 2">
            <a:extLst>
              <a:ext uri="{FF2B5EF4-FFF2-40B4-BE49-F238E27FC236}">
                <a16:creationId xmlns:a16="http://schemas.microsoft.com/office/drawing/2014/main" xmlns="" id="{1860B4F6-D040-44C3-88EA-08489090BB71}"/>
              </a:ext>
            </a:extLst>
          </p:cNvPr>
          <p:cNvPicPr>
            <a:picLocks noChangeAspect="1"/>
          </p:cNvPicPr>
          <p:nvPr/>
        </p:nvPicPr>
        <p:blipFill>
          <a:blip r:embed="rId3" cstate="print"/>
          <a:stretch>
            <a:fillRect/>
          </a:stretch>
        </p:blipFill>
        <p:spPr>
          <a:xfrm>
            <a:off x="508001" y="2049487"/>
            <a:ext cx="5572125" cy="1164431"/>
          </a:xfrm>
          <a:prstGeom prst="rect">
            <a:avLst/>
          </a:prstGeom>
        </p:spPr>
      </p:pic>
      <p:pic>
        <p:nvPicPr>
          <p:cNvPr id="4" name="Picture 3">
            <a:extLst>
              <a:ext uri="{FF2B5EF4-FFF2-40B4-BE49-F238E27FC236}">
                <a16:creationId xmlns:a16="http://schemas.microsoft.com/office/drawing/2014/main" xmlns="" id="{8A14D9A8-4980-47DA-A6BD-BD72EA2E2C58}"/>
              </a:ext>
            </a:extLst>
          </p:cNvPr>
          <p:cNvPicPr>
            <a:picLocks noChangeAspect="1"/>
          </p:cNvPicPr>
          <p:nvPr/>
        </p:nvPicPr>
        <p:blipFill>
          <a:blip r:embed="rId4" cstate="print"/>
          <a:stretch>
            <a:fillRect/>
          </a:stretch>
        </p:blipFill>
        <p:spPr>
          <a:xfrm>
            <a:off x="2500532" y="3213918"/>
            <a:ext cx="4990515" cy="2786832"/>
          </a:xfrm>
          <a:prstGeom prst="rect">
            <a:avLst/>
          </a:prstGeom>
        </p:spPr>
      </p:pic>
      <p:sp>
        <p:nvSpPr>
          <p:cNvPr id="5" name="Rectangle 4">
            <a:extLst>
              <a:ext uri="{FF2B5EF4-FFF2-40B4-BE49-F238E27FC236}">
                <a16:creationId xmlns:a16="http://schemas.microsoft.com/office/drawing/2014/main" xmlns="" id="{5807D635-E921-4A6C-B3D1-44917E6CF607}"/>
              </a:ext>
            </a:extLst>
          </p:cNvPr>
          <p:cNvSpPr/>
          <p:nvPr/>
        </p:nvSpPr>
        <p:spPr>
          <a:xfrm>
            <a:off x="4448909" y="3213919"/>
            <a:ext cx="2915529" cy="507831"/>
          </a:xfrm>
          <a:prstGeom prst="rect">
            <a:avLst/>
          </a:prstGeom>
        </p:spPr>
        <p:txBody>
          <a:bodyPr wrap="square">
            <a:spAutoFit/>
          </a:bodyPr>
          <a:lstStyle/>
          <a:p>
            <a:pPr algn="ctr"/>
            <a:r>
              <a:rPr lang="en-ZA" sz="1350" b="1" dirty="0"/>
              <a:t>Percentage of households by access to piped water: Census 1996–CS 2016</a:t>
            </a:r>
          </a:p>
        </p:txBody>
      </p:sp>
      <p:sp>
        <p:nvSpPr>
          <p:cNvPr id="6" name="Rectangle 5">
            <a:extLst>
              <a:ext uri="{FF2B5EF4-FFF2-40B4-BE49-F238E27FC236}">
                <a16:creationId xmlns:a16="http://schemas.microsoft.com/office/drawing/2014/main" xmlns="" id="{EF9BE3AA-7891-4850-AE5E-1F7C489D0DF8}"/>
              </a:ext>
            </a:extLst>
          </p:cNvPr>
          <p:cNvSpPr/>
          <p:nvPr/>
        </p:nvSpPr>
        <p:spPr>
          <a:xfrm>
            <a:off x="546726" y="1547242"/>
            <a:ext cx="3260181" cy="507831"/>
          </a:xfrm>
          <a:prstGeom prst="rect">
            <a:avLst/>
          </a:prstGeom>
        </p:spPr>
        <p:txBody>
          <a:bodyPr wrap="square">
            <a:spAutoFit/>
          </a:bodyPr>
          <a:lstStyle/>
          <a:p>
            <a:pPr algn="ctr"/>
            <a:r>
              <a:rPr lang="en-ZA" sz="1350" dirty="0"/>
              <a:t>Distribution of households by access to piped water: Census 1996 - CS 2016</a:t>
            </a:r>
          </a:p>
        </p:txBody>
      </p:sp>
      <p:pic>
        <p:nvPicPr>
          <p:cNvPr id="7" name="Picture 6" descr="A picture containing sky, snow, person, man&#10;&#10;Description generated with high confidence">
            <a:extLst>
              <a:ext uri="{FF2B5EF4-FFF2-40B4-BE49-F238E27FC236}">
                <a16:creationId xmlns:a16="http://schemas.microsoft.com/office/drawing/2014/main" xmlns="" id="{BE747C04-1F4A-4DA5-A392-60F3AA9E29D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7066" y="3231415"/>
            <a:ext cx="2045633" cy="1450694"/>
          </a:xfrm>
          <a:prstGeom prst="rect">
            <a:avLst/>
          </a:prstGeom>
        </p:spPr>
      </p:pic>
      <p:pic>
        <p:nvPicPr>
          <p:cNvPr id="8" name="Picture 7">
            <a:extLst>
              <a:ext uri="{FF2B5EF4-FFF2-40B4-BE49-F238E27FC236}">
                <a16:creationId xmlns:a16="http://schemas.microsoft.com/office/drawing/2014/main" xmlns="" id="{23329DEA-3671-411B-B1A6-AABE87216E9B}"/>
              </a:ext>
            </a:extLst>
          </p:cNvPr>
          <p:cNvPicPr>
            <a:picLocks noChangeAspect="1"/>
          </p:cNvPicPr>
          <p:nvPr/>
        </p:nvPicPr>
        <p:blipFill>
          <a:blip r:embed="rId6" cstate="print"/>
          <a:stretch>
            <a:fillRect/>
          </a:stretch>
        </p:blipFill>
        <p:spPr>
          <a:xfrm>
            <a:off x="490258" y="4781247"/>
            <a:ext cx="2010275" cy="1123692"/>
          </a:xfrm>
          <a:prstGeom prst="rect">
            <a:avLst/>
          </a:prstGeom>
        </p:spPr>
      </p:pic>
      <p:graphicFrame>
        <p:nvGraphicFramePr>
          <p:cNvPr id="11" name="Chart 10">
            <a:extLst>
              <a:ext uri="{FF2B5EF4-FFF2-40B4-BE49-F238E27FC236}">
                <a16:creationId xmlns:a16="http://schemas.microsoft.com/office/drawing/2014/main" xmlns="" id="{E43CF496-C21A-4E70-B9A6-B07E3BEB00A8}"/>
              </a:ext>
            </a:extLst>
          </p:cNvPr>
          <p:cNvGraphicFramePr/>
          <p:nvPr>
            <p:extLst>
              <p:ext uri="{D42A27DB-BD31-4B8C-83A1-F6EECF244321}">
                <p14:modId xmlns:p14="http://schemas.microsoft.com/office/powerpoint/2010/main" xmlns="" val="529399964"/>
              </p:ext>
            </p:extLst>
          </p:nvPr>
        </p:nvGraphicFramePr>
        <p:xfrm>
          <a:off x="6012160" y="1023220"/>
          <a:ext cx="3240359" cy="21906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199128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DFAAC-DE65-45E7-894A-3BC535410BE0}"/>
              </a:ext>
            </a:extLst>
          </p:cNvPr>
          <p:cNvSpPr>
            <a:spLocks noGrp="1"/>
          </p:cNvSpPr>
          <p:nvPr>
            <p:ph type="title"/>
          </p:nvPr>
        </p:nvSpPr>
        <p:spPr>
          <a:xfrm>
            <a:off x="508001" y="1018847"/>
            <a:ext cx="6447501" cy="500555"/>
          </a:xfrm>
        </p:spPr>
        <p:txBody>
          <a:bodyPr>
            <a:normAutofit fontScale="90000"/>
          </a:bodyPr>
          <a:lstStyle/>
          <a:p>
            <a:r>
              <a:rPr lang="en-ZA" b="1" dirty="0"/>
              <a:t>ACCESS TO WATER BY </a:t>
            </a:r>
            <a:r>
              <a:rPr lang="en-ZA" b="1" dirty="0" smtClean="0"/>
              <a:t>PROVINCE:</a:t>
            </a:r>
            <a:endParaRPr lang="en-ZA" b="1" dirty="0"/>
          </a:p>
        </p:txBody>
      </p:sp>
      <p:graphicFrame>
        <p:nvGraphicFramePr>
          <p:cNvPr id="5" name="Chart 4">
            <a:extLst>
              <a:ext uri="{FF2B5EF4-FFF2-40B4-BE49-F238E27FC236}">
                <a16:creationId xmlns:a16="http://schemas.microsoft.com/office/drawing/2014/main" xmlns="" id="{0588AA5E-E9AF-485D-9AE6-F58570AA4835}"/>
              </a:ext>
            </a:extLst>
          </p:cNvPr>
          <p:cNvGraphicFramePr>
            <a:graphicFrameLocks/>
          </p:cNvGraphicFramePr>
          <p:nvPr>
            <p:extLst/>
          </p:nvPr>
        </p:nvGraphicFramePr>
        <p:xfrm>
          <a:off x="143352" y="1613210"/>
          <a:ext cx="5638652" cy="2495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12921DB9-D09F-4D7B-B4FD-26AD44B3FAFE}"/>
              </a:ext>
            </a:extLst>
          </p:cNvPr>
          <p:cNvGraphicFramePr>
            <a:graphicFrameLocks/>
          </p:cNvGraphicFramePr>
          <p:nvPr>
            <p:extLst/>
          </p:nvPr>
        </p:nvGraphicFramePr>
        <p:xfrm>
          <a:off x="4043855" y="3576802"/>
          <a:ext cx="5208305" cy="2525237"/>
        </p:xfrm>
        <a:graphic>
          <a:graphicData uri="http://schemas.openxmlformats.org/drawingml/2006/chart">
            <c:chart xmlns:c="http://schemas.openxmlformats.org/drawingml/2006/chart" xmlns:r="http://schemas.openxmlformats.org/officeDocument/2006/relationships" r:id="rId4"/>
          </a:graphicData>
        </a:graphic>
      </p:graphicFrame>
      <p:sp>
        <p:nvSpPr>
          <p:cNvPr id="8" name="Half Frame 7">
            <a:extLst>
              <a:ext uri="{FF2B5EF4-FFF2-40B4-BE49-F238E27FC236}">
                <a16:creationId xmlns:a16="http://schemas.microsoft.com/office/drawing/2014/main" xmlns="" id="{D98CFB99-D379-49B0-A090-7EF721CD3CAA}"/>
              </a:ext>
            </a:extLst>
          </p:cNvPr>
          <p:cNvSpPr/>
          <p:nvPr/>
        </p:nvSpPr>
        <p:spPr>
          <a:xfrm>
            <a:off x="3942693" y="3442389"/>
            <a:ext cx="1667204" cy="1856390"/>
          </a:xfrm>
          <a:prstGeom prst="halfFrame">
            <a:avLst>
              <a:gd name="adj1" fmla="val 2773"/>
              <a:gd name="adj2" fmla="val 2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9" name="TextBox 8">
            <a:extLst>
              <a:ext uri="{FF2B5EF4-FFF2-40B4-BE49-F238E27FC236}">
                <a16:creationId xmlns:a16="http://schemas.microsoft.com/office/drawing/2014/main" xmlns="" id="{15EF16E5-37EC-49D8-8604-19CCACC3D909}"/>
              </a:ext>
            </a:extLst>
          </p:cNvPr>
          <p:cNvSpPr txBox="1"/>
          <p:nvPr/>
        </p:nvSpPr>
        <p:spPr>
          <a:xfrm>
            <a:off x="1" y="3576802"/>
            <a:ext cx="966931" cy="553998"/>
          </a:xfrm>
          <a:prstGeom prst="rect">
            <a:avLst/>
          </a:prstGeom>
          <a:noFill/>
        </p:spPr>
        <p:txBody>
          <a:bodyPr wrap="none" rtlCol="0">
            <a:spAutoFit/>
          </a:bodyPr>
          <a:lstStyle/>
          <a:p>
            <a:r>
              <a:rPr lang="en-ZA" sz="3000" dirty="0"/>
              <a:t>2011</a:t>
            </a:r>
          </a:p>
        </p:txBody>
      </p:sp>
      <p:sp>
        <p:nvSpPr>
          <p:cNvPr id="10" name="TextBox 9">
            <a:extLst>
              <a:ext uri="{FF2B5EF4-FFF2-40B4-BE49-F238E27FC236}">
                <a16:creationId xmlns:a16="http://schemas.microsoft.com/office/drawing/2014/main" xmlns="" id="{A18D977A-A161-4291-B569-73A072CBBBF0}"/>
              </a:ext>
            </a:extLst>
          </p:cNvPr>
          <p:cNvSpPr txBox="1"/>
          <p:nvPr/>
        </p:nvSpPr>
        <p:spPr>
          <a:xfrm>
            <a:off x="3753682" y="5352379"/>
            <a:ext cx="966931" cy="553998"/>
          </a:xfrm>
          <a:prstGeom prst="rect">
            <a:avLst/>
          </a:prstGeom>
          <a:noFill/>
        </p:spPr>
        <p:txBody>
          <a:bodyPr wrap="none" rtlCol="0">
            <a:spAutoFit/>
          </a:bodyPr>
          <a:lstStyle/>
          <a:p>
            <a:r>
              <a:rPr lang="en-ZA" sz="3000" dirty="0"/>
              <a:t>2016</a:t>
            </a:r>
          </a:p>
        </p:txBody>
      </p:sp>
    </p:spTree>
    <p:extLst>
      <p:ext uri="{BB962C8B-B14F-4D97-AF65-F5344CB8AC3E}">
        <p14:creationId xmlns:p14="http://schemas.microsoft.com/office/powerpoint/2010/main" xmlns="" val="78787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66AD7-7666-4516-B730-54DB0D835693}"/>
              </a:ext>
            </a:extLst>
          </p:cNvPr>
          <p:cNvSpPr>
            <a:spLocks noGrp="1"/>
          </p:cNvSpPr>
          <p:nvPr>
            <p:ph type="title"/>
          </p:nvPr>
        </p:nvSpPr>
        <p:spPr>
          <a:xfrm>
            <a:off x="508001" y="1077968"/>
            <a:ext cx="6447501" cy="488731"/>
          </a:xfrm>
        </p:spPr>
        <p:txBody>
          <a:bodyPr>
            <a:normAutofit fontScale="90000"/>
          </a:bodyPr>
          <a:lstStyle/>
          <a:p>
            <a:r>
              <a:rPr lang="en-ZA" b="1" dirty="0"/>
              <a:t>STRATIFICATION OF ACCESS TO WATER BY </a:t>
            </a:r>
            <a:r>
              <a:rPr lang="en-ZA" b="1" dirty="0" smtClean="0"/>
              <a:t>PROVINCE:</a:t>
            </a:r>
            <a:endParaRPr lang="en-ZA" b="1" dirty="0"/>
          </a:p>
        </p:txBody>
      </p:sp>
      <p:pic>
        <p:nvPicPr>
          <p:cNvPr id="3" name="Picture 2">
            <a:extLst>
              <a:ext uri="{FF2B5EF4-FFF2-40B4-BE49-F238E27FC236}">
                <a16:creationId xmlns:a16="http://schemas.microsoft.com/office/drawing/2014/main" xmlns="" id="{A6672774-0481-48C6-B3EE-A5E58D9A1954}"/>
              </a:ext>
            </a:extLst>
          </p:cNvPr>
          <p:cNvPicPr>
            <a:picLocks noChangeAspect="1"/>
          </p:cNvPicPr>
          <p:nvPr/>
        </p:nvPicPr>
        <p:blipFill>
          <a:blip r:embed="rId3" cstate="print"/>
          <a:stretch>
            <a:fillRect/>
          </a:stretch>
        </p:blipFill>
        <p:spPr>
          <a:xfrm>
            <a:off x="141450" y="2004192"/>
            <a:ext cx="6447501" cy="3788897"/>
          </a:xfrm>
          <a:prstGeom prst="rect">
            <a:avLst/>
          </a:prstGeom>
        </p:spPr>
      </p:pic>
      <p:sp>
        <p:nvSpPr>
          <p:cNvPr id="5" name="Right Brace 4">
            <a:extLst>
              <a:ext uri="{FF2B5EF4-FFF2-40B4-BE49-F238E27FC236}">
                <a16:creationId xmlns:a16="http://schemas.microsoft.com/office/drawing/2014/main" xmlns="" id="{E0DDE276-DA73-46A8-96A6-9379097158AD}"/>
              </a:ext>
            </a:extLst>
          </p:cNvPr>
          <p:cNvSpPr/>
          <p:nvPr/>
        </p:nvSpPr>
        <p:spPr>
          <a:xfrm>
            <a:off x="6376117" y="3541329"/>
            <a:ext cx="91685" cy="1134000"/>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350"/>
          </a:p>
        </p:txBody>
      </p:sp>
      <p:sp>
        <p:nvSpPr>
          <p:cNvPr id="6" name="Right Brace 5">
            <a:extLst>
              <a:ext uri="{FF2B5EF4-FFF2-40B4-BE49-F238E27FC236}">
                <a16:creationId xmlns:a16="http://schemas.microsoft.com/office/drawing/2014/main" xmlns="" id="{B8C1D91F-95E2-45A2-8F66-125D1FAF8443}"/>
              </a:ext>
            </a:extLst>
          </p:cNvPr>
          <p:cNvSpPr/>
          <p:nvPr/>
        </p:nvSpPr>
        <p:spPr>
          <a:xfrm>
            <a:off x="6376117" y="2140167"/>
            <a:ext cx="91685" cy="1350000"/>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350"/>
          </a:p>
        </p:txBody>
      </p:sp>
      <p:sp>
        <p:nvSpPr>
          <p:cNvPr id="8" name="Speech Bubble: Rectangle with Corners Rounded 7">
            <a:extLst>
              <a:ext uri="{FF2B5EF4-FFF2-40B4-BE49-F238E27FC236}">
                <a16:creationId xmlns:a16="http://schemas.microsoft.com/office/drawing/2014/main" xmlns="" id="{7DDF0E1A-5CB5-4626-B372-AB3D8A43D757}"/>
              </a:ext>
            </a:extLst>
          </p:cNvPr>
          <p:cNvSpPr/>
          <p:nvPr/>
        </p:nvSpPr>
        <p:spPr>
          <a:xfrm>
            <a:off x="6834352" y="3788518"/>
            <a:ext cx="2309648" cy="886811"/>
          </a:xfrm>
          <a:prstGeom prst="wedgeRoundRectCallout">
            <a:avLst>
              <a:gd name="adj1" fmla="val -65373"/>
              <a:gd name="adj2" fmla="val -135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solidFill>
                  <a:schemeClr val="tx1"/>
                </a:solidFill>
              </a:rPr>
              <a:t>NATIONALY</a:t>
            </a:r>
          </a:p>
          <a:p>
            <a:pPr algn="ctr"/>
            <a:r>
              <a:rPr lang="en-ZA" sz="1350" b="1" dirty="0">
                <a:solidFill>
                  <a:schemeClr val="tx1"/>
                </a:solidFill>
              </a:rPr>
              <a:t>BELOW 50% OF HOUSEHOLDS ACCES WATER INSIDE DWELLING </a:t>
            </a:r>
          </a:p>
        </p:txBody>
      </p:sp>
      <p:sp>
        <p:nvSpPr>
          <p:cNvPr id="9" name="Speech Bubble: Rectangle with Corners Rounded 8">
            <a:extLst>
              <a:ext uri="{FF2B5EF4-FFF2-40B4-BE49-F238E27FC236}">
                <a16:creationId xmlns:a16="http://schemas.microsoft.com/office/drawing/2014/main" xmlns="" id="{9A999EA6-91B4-441D-8474-85EEF106651D}"/>
              </a:ext>
            </a:extLst>
          </p:cNvPr>
          <p:cNvSpPr/>
          <p:nvPr/>
        </p:nvSpPr>
        <p:spPr>
          <a:xfrm>
            <a:off x="6834352" y="2140168"/>
            <a:ext cx="2309648" cy="1118405"/>
          </a:xfrm>
          <a:prstGeom prst="wedgeRoundRectCallout">
            <a:avLst>
              <a:gd name="adj1" fmla="val -65373"/>
              <a:gd name="adj2" fmla="val 1040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75" b="1" dirty="0">
                <a:solidFill>
                  <a:schemeClr val="tx1"/>
                </a:solidFill>
              </a:rPr>
              <a:t>NATIONALY</a:t>
            </a:r>
          </a:p>
          <a:p>
            <a:pPr algn="ctr"/>
            <a:r>
              <a:rPr lang="en-ZA" sz="1275" b="1" dirty="0">
                <a:solidFill>
                  <a:schemeClr val="tx1"/>
                </a:solidFill>
              </a:rPr>
              <a:t>MORE THAN 55% OF HOUSEHOLDS ACCES WATER OUTSIDE DWELLING </a:t>
            </a:r>
          </a:p>
        </p:txBody>
      </p:sp>
    </p:spTree>
    <p:extLst>
      <p:ext uri="{BB962C8B-B14F-4D97-AF65-F5344CB8AC3E}">
        <p14:creationId xmlns:p14="http://schemas.microsoft.com/office/powerpoint/2010/main" xmlns="" val="193327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6F60E-B984-44B7-8AA0-47939FFF5571}"/>
              </a:ext>
            </a:extLst>
          </p:cNvPr>
          <p:cNvSpPr>
            <a:spLocks noGrp="1"/>
          </p:cNvSpPr>
          <p:nvPr>
            <p:ph type="title"/>
          </p:nvPr>
        </p:nvSpPr>
        <p:spPr>
          <a:xfrm>
            <a:off x="508001" y="971550"/>
            <a:ext cx="6447501" cy="571500"/>
          </a:xfrm>
        </p:spPr>
        <p:txBody>
          <a:bodyPr>
            <a:normAutofit fontScale="90000"/>
          </a:bodyPr>
          <a:lstStyle/>
          <a:p>
            <a:r>
              <a:rPr lang="en-ZA" b="1" dirty="0"/>
              <a:t>ACCESS TO </a:t>
            </a:r>
            <a:r>
              <a:rPr lang="en-ZA" b="1" dirty="0" smtClean="0"/>
              <a:t>SANITATION:</a:t>
            </a:r>
            <a:endParaRPr lang="en-ZA" b="1" dirty="0"/>
          </a:p>
        </p:txBody>
      </p:sp>
      <p:pic>
        <p:nvPicPr>
          <p:cNvPr id="4" name="Picture 3">
            <a:extLst>
              <a:ext uri="{FF2B5EF4-FFF2-40B4-BE49-F238E27FC236}">
                <a16:creationId xmlns:a16="http://schemas.microsoft.com/office/drawing/2014/main" xmlns="" id="{23617698-1BF6-40D7-A1F3-5DB052D98508}"/>
              </a:ext>
            </a:extLst>
          </p:cNvPr>
          <p:cNvPicPr>
            <a:picLocks noChangeAspect="1"/>
          </p:cNvPicPr>
          <p:nvPr/>
        </p:nvPicPr>
        <p:blipFill>
          <a:blip r:embed="rId2" cstate="print"/>
          <a:stretch>
            <a:fillRect/>
          </a:stretch>
        </p:blipFill>
        <p:spPr>
          <a:xfrm>
            <a:off x="160119" y="1874134"/>
            <a:ext cx="6366806" cy="1991549"/>
          </a:xfrm>
          <a:prstGeom prst="rect">
            <a:avLst/>
          </a:prstGeom>
        </p:spPr>
      </p:pic>
      <p:sp>
        <p:nvSpPr>
          <p:cNvPr id="5" name="Rectangle 4">
            <a:extLst>
              <a:ext uri="{FF2B5EF4-FFF2-40B4-BE49-F238E27FC236}">
                <a16:creationId xmlns:a16="http://schemas.microsoft.com/office/drawing/2014/main" xmlns="" id="{77067995-A078-4B3E-82B5-52767251117A}"/>
              </a:ext>
            </a:extLst>
          </p:cNvPr>
          <p:cNvSpPr/>
          <p:nvPr/>
        </p:nvSpPr>
        <p:spPr>
          <a:xfrm>
            <a:off x="152406" y="1597135"/>
            <a:ext cx="3359702" cy="300082"/>
          </a:xfrm>
          <a:prstGeom prst="rect">
            <a:avLst/>
          </a:prstGeom>
        </p:spPr>
        <p:txBody>
          <a:bodyPr wrap="none">
            <a:spAutoFit/>
          </a:bodyPr>
          <a:lstStyle/>
          <a:p>
            <a:r>
              <a:rPr lang="en-ZA" sz="1350" b="1" dirty="0"/>
              <a:t>Distribution of households by toilet facilities</a:t>
            </a:r>
          </a:p>
        </p:txBody>
      </p:sp>
      <p:sp>
        <p:nvSpPr>
          <p:cNvPr id="6" name="Rectangle 5">
            <a:extLst>
              <a:ext uri="{FF2B5EF4-FFF2-40B4-BE49-F238E27FC236}">
                <a16:creationId xmlns:a16="http://schemas.microsoft.com/office/drawing/2014/main" xmlns="" id="{09D71D3F-C303-4804-A040-CFAE0A201F9B}"/>
              </a:ext>
            </a:extLst>
          </p:cNvPr>
          <p:cNvSpPr/>
          <p:nvPr/>
        </p:nvSpPr>
        <p:spPr>
          <a:xfrm>
            <a:off x="2623359" y="4217039"/>
            <a:ext cx="5470634" cy="300082"/>
          </a:xfrm>
          <a:prstGeom prst="rect">
            <a:avLst/>
          </a:prstGeom>
        </p:spPr>
        <p:txBody>
          <a:bodyPr wrap="square">
            <a:spAutoFit/>
          </a:bodyPr>
          <a:lstStyle/>
          <a:p>
            <a:r>
              <a:rPr lang="en-ZA" sz="1350" b="1" dirty="0"/>
              <a:t>Distribution of households by location of toilet facilities – CS 2016 </a:t>
            </a:r>
          </a:p>
        </p:txBody>
      </p:sp>
      <p:pic>
        <p:nvPicPr>
          <p:cNvPr id="7" name="Picture 6">
            <a:extLst>
              <a:ext uri="{FF2B5EF4-FFF2-40B4-BE49-F238E27FC236}">
                <a16:creationId xmlns:a16="http://schemas.microsoft.com/office/drawing/2014/main" xmlns="" id="{F8F931A6-2DCA-49B1-8C25-CB2137DB42A3}"/>
              </a:ext>
            </a:extLst>
          </p:cNvPr>
          <p:cNvPicPr>
            <a:picLocks noChangeAspect="1"/>
          </p:cNvPicPr>
          <p:nvPr/>
        </p:nvPicPr>
        <p:blipFill>
          <a:blip r:embed="rId3" cstate="print"/>
          <a:stretch>
            <a:fillRect/>
          </a:stretch>
        </p:blipFill>
        <p:spPr>
          <a:xfrm>
            <a:off x="2623359" y="4668205"/>
            <a:ext cx="5673892" cy="933368"/>
          </a:xfrm>
          <a:prstGeom prst="rect">
            <a:avLst/>
          </a:prstGeom>
        </p:spPr>
      </p:pic>
      <p:pic>
        <p:nvPicPr>
          <p:cNvPr id="8" name="Picture 7" descr="A white toilet sitting in a bathroom&#10;&#10;Description generated with high confidence">
            <a:extLst>
              <a:ext uri="{FF2B5EF4-FFF2-40B4-BE49-F238E27FC236}">
                <a16:creationId xmlns:a16="http://schemas.microsoft.com/office/drawing/2014/main" xmlns="" id="{1B9A0979-B3EF-45B3-868E-FC4B3869E0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9760" y="3818387"/>
            <a:ext cx="2115358" cy="2115358"/>
          </a:xfrm>
          <a:prstGeom prst="rect">
            <a:avLst/>
          </a:prstGeom>
        </p:spPr>
      </p:pic>
      <p:pic>
        <p:nvPicPr>
          <p:cNvPr id="9" name="Picture 8">
            <a:extLst>
              <a:ext uri="{FF2B5EF4-FFF2-40B4-BE49-F238E27FC236}">
                <a16:creationId xmlns:a16="http://schemas.microsoft.com/office/drawing/2014/main" xmlns="" id="{90FE351F-B244-48E7-B4F5-DA1216FF8127}"/>
              </a:ext>
            </a:extLst>
          </p:cNvPr>
          <p:cNvPicPr>
            <a:picLocks noChangeAspect="1"/>
          </p:cNvPicPr>
          <p:nvPr/>
        </p:nvPicPr>
        <p:blipFill>
          <a:blip r:embed="rId5" cstate="print"/>
          <a:stretch>
            <a:fillRect/>
          </a:stretch>
        </p:blipFill>
        <p:spPr>
          <a:xfrm>
            <a:off x="7089063" y="1597135"/>
            <a:ext cx="1583563" cy="2111417"/>
          </a:xfrm>
          <a:prstGeom prst="rect">
            <a:avLst/>
          </a:prstGeom>
        </p:spPr>
      </p:pic>
    </p:spTree>
    <p:extLst>
      <p:ext uri="{BB962C8B-B14F-4D97-AF65-F5344CB8AC3E}">
        <p14:creationId xmlns:p14="http://schemas.microsoft.com/office/powerpoint/2010/main" xmlns="" val="345490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DB021-FB8B-4DBB-80F9-E470D5592819}"/>
              </a:ext>
            </a:extLst>
          </p:cNvPr>
          <p:cNvSpPr>
            <a:spLocks noGrp="1"/>
          </p:cNvSpPr>
          <p:nvPr>
            <p:ph type="title"/>
          </p:nvPr>
        </p:nvSpPr>
        <p:spPr>
          <a:xfrm>
            <a:off x="519824" y="1054320"/>
            <a:ext cx="6447501" cy="536027"/>
          </a:xfrm>
        </p:spPr>
        <p:txBody>
          <a:bodyPr>
            <a:normAutofit fontScale="90000"/>
          </a:bodyPr>
          <a:lstStyle/>
          <a:p>
            <a:r>
              <a:rPr lang="en-ZA" b="1" dirty="0"/>
              <a:t>ACCESS TO SANITATION BY </a:t>
            </a:r>
            <a:r>
              <a:rPr lang="en-ZA" b="1" dirty="0" smtClean="0"/>
              <a:t>FACILITY:</a:t>
            </a:r>
            <a:endParaRPr lang="en-ZA" b="1" dirty="0"/>
          </a:p>
        </p:txBody>
      </p:sp>
      <p:sp>
        <p:nvSpPr>
          <p:cNvPr id="3" name="Rectangle 2">
            <a:extLst>
              <a:ext uri="{FF2B5EF4-FFF2-40B4-BE49-F238E27FC236}">
                <a16:creationId xmlns:a16="http://schemas.microsoft.com/office/drawing/2014/main" xmlns="" id="{50B04E88-CF3A-4F95-A7E7-ACFB659C69C5}"/>
              </a:ext>
            </a:extLst>
          </p:cNvPr>
          <p:cNvSpPr/>
          <p:nvPr/>
        </p:nvSpPr>
        <p:spPr>
          <a:xfrm>
            <a:off x="519824" y="1628379"/>
            <a:ext cx="7674303" cy="507831"/>
          </a:xfrm>
          <a:prstGeom prst="rect">
            <a:avLst/>
          </a:prstGeom>
        </p:spPr>
        <p:txBody>
          <a:bodyPr wrap="square">
            <a:spAutoFit/>
          </a:bodyPr>
          <a:lstStyle/>
          <a:p>
            <a:r>
              <a:rPr lang="en-ZA" sz="1350" b="1" dirty="0">
                <a:latin typeface="Arial" panose="020B0604020202020204" pitchFamily="34" charset="0"/>
              </a:rPr>
              <a:t>Distribution of households by location of toilet facilities and type of main dwelling – CS 2016 </a:t>
            </a:r>
          </a:p>
        </p:txBody>
      </p:sp>
      <p:pic>
        <p:nvPicPr>
          <p:cNvPr id="4" name="Picture 3">
            <a:extLst>
              <a:ext uri="{FF2B5EF4-FFF2-40B4-BE49-F238E27FC236}">
                <a16:creationId xmlns:a16="http://schemas.microsoft.com/office/drawing/2014/main" xmlns="" id="{3DDD22E7-4F1F-4062-B2CF-2BF267B80CC4}"/>
              </a:ext>
            </a:extLst>
          </p:cNvPr>
          <p:cNvPicPr>
            <a:picLocks noChangeAspect="1"/>
          </p:cNvPicPr>
          <p:nvPr/>
        </p:nvPicPr>
        <p:blipFill>
          <a:blip r:embed="rId3" cstate="print"/>
          <a:stretch>
            <a:fillRect/>
          </a:stretch>
        </p:blipFill>
        <p:spPr>
          <a:xfrm>
            <a:off x="519824" y="1905378"/>
            <a:ext cx="7661743" cy="1328521"/>
          </a:xfrm>
          <a:prstGeom prst="rect">
            <a:avLst/>
          </a:prstGeom>
        </p:spPr>
      </p:pic>
      <p:sp>
        <p:nvSpPr>
          <p:cNvPr id="5" name="Rectangle 4">
            <a:extLst>
              <a:ext uri="{FF2B5EF4-FFF2-40B4-BE49-F238E27FC236}">
                <a16:creationId xmlns:a16="http://schemas.microsoft.com/office/drawing/2014/main" xmlns="" id="{50DF6AEC-9FB1-4FD3-BC1B-128AE676125F}"/>
              </a:ext>
            </a:extLst>
          </p:cNvPr>
          <p:cNvSpPr/>
          <p:nvPr/>
        </p:nvSpPr>
        <p:spPr>
          <a:xfrm>
            <a:off x="211234" y="4092846"/>
            <a:ext cx="3034862" cy="715581"/>
          </a:xfrm>
          <a:prstGeom prst="rect">
            <a:avLst/>
          </a:prstGeom>
        </p:spPr>
        <p:txBody>
          <a:bodyPr wrap="square">
            <a:spAutoFit/>
          </a:bodyPr>
          <a:lstStyle/>
          <a:p>
            <a:pPr algn="ctr"/>
            <a:r>
              <a:rPr lang="en-ZA" sz="1350" b="1" dirty="0">
                <a:latin typeface="Arial" panose="020B0604020202020204" pitchFamily="34" charset="0"/>
              </a:rPr>
              <a:t>The distribution of households by location of toilet facilities and type of main dwelling </a:t>
            </a:r>
          </a:p>
        </p:txBody>
      </p:sp>
      <p:pic>
        <p:nvPicPr>
          <p:cNvPr id="6" name="Picture 5">
            <a:extLst>
              <a:ext uri="{FF2B5EF4-FFF2-40B4-BE49-F238E27FC236}">
                <a16:creationId xmlns:a16="http://schemas.microsoft.com/office/drawing/2014/main" xmlns="" id="{1D02FE58-7EB2-47AE-9B17-0BA308CCED71}"/>
              </a:ext>
            </a:extLst>
          </p:cNvPr>
          <p:cNvPicPr>
            <a:picLocks noChangeAspect="1"/>
          </p:cNvPicPr>
          <p:nvPr/>
        </p:nvPicPr>
        <p:blipFill>
          <a:blip r:embed="rId4" cstate="print"/>
          <a:stretch>
            <a:fillRect/>
          </a:stretch>
        </p:blipFill>
        <p:spPr>
          <a:xfrm>
            <a:off x="3246096" y="3318288"/>
            <a:ext cx="5607844" cy="2650331"/>
          </a:xfrm>
          <a:prstGeom prst="rect">
            <a:avLst/>
          </a:prstGeom>
        </p:spPr>
      </p:pic>
    </p:spTree>
    <p:extLst>
      <p:ext uri="{BB962C8B-B14F-4D97-AF65-F5344CB8AC3E}">
        <p14:creationId xmlns:p14="http://schemas.microsoft.com/office/powerpoint/2010/main" xmlns="" val="569736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34034</TotalTime>
  <Words>2887</Words>
  <Application>Microsoft Office PowerPoint</Application>
  <PresentationFormat>On-screen Show (4:3)</PresentationFormat>
  <Paragraphs>242</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PRESENTATION TO THE WATER AND SANITATION PORTFOLIO COMMITTEE</vt:lpstr>
      <vt:lpstr>Institutional Alignment </vt:lpstr>
      <vt:lpstr>STATUS QUO</vt:lpstr>
      <vt:lpstr>PREMISE </vt:lpstr>
      <vt:lpstr>ACCESS TO WATER – NATIONAL:</vt:lpstr>
      <vt:lpstr>ACCESS TO WATER BY PROVINCE:</vt:lpstr>
      <vt:lpstr>STRATIFICATION OF ACCESS TO WATER BY PROVINCE:</vt:lpstr>
      <vt:lpstr>ACCESS TO SANITATION:</vt:lpstr>
      <vt:lpstr>ACCESS TO SANITATION BY FACILITY:</vt:lpstr>
      <vt:lpstr>WATER KNOWLEDGE SYSTEM:</vt:lpstr>
      <vt:lpstr>FUNDING STREAMS :</vt:lpstr>
      <vt:lpstr>MONEY FLOW –CONSULTING:</vt:lpstr>
      <vt:lpstr>MONEY FLOW – CONSTRUCTION:</vt:lpstr>
      <vt:lpstr>CONTEXT OF WATER INFRASTRUCTURE BUSINESS</vt:lpstr>
      <vt:lpstr>Preferential Payment Systems for BIP:</vt:lpstr>
      <vt:lpstr>Bulk Water Infrastructure Development:</vt:lpstr>
      <vt:lpstr>Slide 17</vt:lpstr>
      <vt:lpstr>An important step in a longer journey</vt:lpstr>
      <vt:lpstr>     Socio-Economic Development : Water and Sanitation Governance and Investment Models  </vt:lpstr>
      <vt:lpstr>The NDP 2030 vision can lead to more Water  Industrialisation  Programme and IPAP  by bbc , wrc, dti and dws</vt:lpstr>
      <vt:lpstr>Slide 21</vt:lpstr>
      <vt:lpstr>Slide 22</vt:lpstr>
      <vt:lpstr>WATER &amp; SANITATION INFRASTRUCTURE:</vt:lpstr>
      <vt:lpstr>Economic Opportunities for Black Industrialists:</vt:lpstr>
      <vt:lpstr>WAY FORWARD </vt:lpstr>
      <vt:lpstr>WAY FORWARD </vt:lpstr>
      <vt:lpstr>WAY FORWARD </vt:lpstr>
      <vt:lpstr>WAY FORWARD </vt:lpstr>
      <vt:lpstr>Slide 29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Mizi</dc:creator>
  <cp:lastModifiedBy>PUMZA</cp:lastModifiedBy>
  <cp:revision>388</cp:revision>
  <cp:lastPrinted>2016-03-29T09:38:59Z</cp:lastPrinted>
  <dcterms:created xsi:type="dcterms:W3CDTF">2012-08-10T17:42:22Z</dcterms:created>
  <dcterms:modified xsi:type="dcterms:W3CDTF">2017-11-13T08:38:15Z</dcterms:modified>
</cp:coreProperties>
</file>