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notesMasterIdLst>
    <p:notesMasterId r:id="rId36"/>
  </p:notesMasterIdLst>
  <p:handoutMasterIdLst>
    <p:handoutMasterId r:id="rId37"/>
  </p:handoutMasterIdLst>
  <p:sldIdLst>
    <p:sldId id="256" r:id="rId2"/>
    <p:sldId id="291" r:id="rId3"/>
    <p:sldId id="258" r:id="rId4"/>
    <p:sldId id="297" r:id="rId5"/>
    <p:sldId id="292" r:id="rId6"/>
    <p:sldId id="299" r:id="rId7"/>
    <p:sldId id="281" r:id="rId8"/>
    <p:sldId id="282" r:id="rId9"/>
    <p:sldId id="349" r:id="rId10"/>
    <p:sldId id="283" r:id="rId11"/>
    <p:sldId id="353" r:id="rId12"/>
    <p:sldId id="267" r:id="rId13"/>
    <p:sldId id="263" r:id="rId14"/>
    <p:sldId id="350" r:id="rId15"/>
    <p:sldId id="351" r:id="rId16"/>
    <p:sldId id="272" r:id="rId17"/>
    <p:sldId id="284" r:id="rId18"/>
    <p:sldId id="301" r:id="rId19"/>
    <p:sldId id="287" r:id="rId20"/>
    <p:sldId id="289" r:id="rId21"/>
    <p:sldId id="264" r:id="rId22"/>
    <p:sldId id="354" r:id="rId23"/>
    <p:sldId id="355" r:id="rId24"/>
    <p:sldId id="356" r:id="rId25"/>
    <p:sldId id="357" r:id="rId26"/>
    <p:sldId id="358" r:id="rId27"/>
    <p:sldId id="359" r:id="rId28"/>
    <p:sldId id="360" r:id="rId29"/>
    <p:sldId id="362" r:id="rId30"/>
    <p:sldId id="364" r:id="rId31"/>
    <p:sldId id="363" r:id="rId32"/>
    <p:sldId id="294" r:id="rId33"/>
    <p:sldId id="293" r:id="rId34"/>
    <p:sldId id="279" r:id="rId35"/>
  </p:sldIdLst>
  <p:sldSz cx="12192000" cy="6858000"/>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3" d="2"/>
        <a:sy n="3" d="2"/>
      </p:scale>
      <p:origin x="0" y="0"/>
    </p:cViewPr>
  </p:notesTextViewPr>
  <p:sorterViewPr>
    <p:cViewPr>
      <p:scale>
        <a:sx n="160" d="100"/>
        <a:sy n="16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C30623-339C-4843-83F2-0E4C66202FFD}" type="doc">
      <dgm:prSet loTypeId="urn:microsoft.com/office/officeart/2005/8/layout/chevron2" loCatId="list" qsTypeId="urn:microsoft.com/office/officeart/2005/8/quickstyle/simple1" qsCatId="simple" csTypeId="urn:microsoft.com/office/officeart/2005/8/colors/colorful1#1" csCatId="colorful" phldr="1"/>
      <dgm:spPr/>
      <dgm:t>
        <a:bodyPr/>
        <a:lstStyle/>
        <a:p>
          <a:endParaRPr lang="en-ZA"/>
        </a:p>
      </dgm:t>
    </dgm:pt>
    <dgm:pt modelId="{C14CC908-DE8A-446F-85B1-647799350A6A}">
      <dgm:prSet phldrT="[Text]"/>
      <dgm:spPr/>
      <dgm:t>
        <a:bodyPr/>
        <a:lstStyle/>
        <a:p>
          <a:r>
            <a:rPr lang="en-US" dirty="0" smtClean="0">
              <a:latin typeface="+mn-lt"/>
            </a:rPr>
            <a:t>Strategic Objective 1</a:t>
          </a:r>
          <a:endParaRPr lang="en-ZA" dirty="0">
            <a:latin typeface="+mn-lt"/>
          </a:endParaRPr>
        </a:p>
      </dgm:t>
    </dgm:pt>
    <dgm:pt modelId="{B4129FF4-33E8-4BAD-A9E1-059BC45A078F}" type="parTrans" cxnId="{C4350867-4348-418D-86B6-0FE741C5E39C}">
      <dgm:prSet/>
      <dgm:spPr/>
      <dgm:t>
        <a:bodyPr/>
        <a:lstStyle/>
        <a:p>
          <a:endParaRPr lang="en-ZA">
            <a:latin typeface="+mn-lt"/>
          </a:endParaRPr>
        </a:p>
      </dgm:t>
    </dgm:pt>
    <dgm:pt modelId="{E3AC1549-7097-4B12-9A39-69252A987F6C}" type="sibTrans" cxnId="{C4350867-4348-418D-86B6-0FE741C5E39C}">
      <dgm:prSet/>
      <dgm:spPr/>
      <dgm:t>
        <a:bodyPr/>
        <a:lstStyle/>
        <a:p>
          <a:endParaRPr lang="en-ZA">
            <a:latin typeface="+mn-lt"/>
          </a:endParaRPr>
        </a:p>
      </dgm:t>
    </dgm:pt>
    <dgm:pt modelId="{8DA4056B-01AD-45F2-B1B6-DBD3F125699E}">
      <dgm:prSet phldrT="[Text]" custT="1"/>
      <dgm:spPr/>
      <dgm:t>
        <a:bodyPr/>
        <a:lstStyle/>
        <a:p>
          <a:r>
            <a:rPr lang="en-ZA" sz="2400" b="0" dirty="0" smtClean="0">
              <a:latin typeface="+mn-lt"/>
              <a:cs typeface="Arial" panose="020B0604020202020204" pitchFamily="34" charset="0"/>
            </a:rPr>
            <a:t>To ensure strategic direction to the Office of the Military Ombud in-line with Government’s intent and expectations</a:t>
          </a:r>
          <a:endParaRPr lang="en-ZA" sz="2400" b="0" dirty="0">
            <a:latin typeface="+mn-lt"/>
          </a:endParaRPr>
        </a:p>
      </dgm:t>
    </dgm:pt>
    <dgm:pt modelId="{3C905347-5891-4EA5-B311-0BB60FC07BB1}" type="parTrans" cxnId="{D46589BD-55BE-4AE7-A5EC-F3EFCECF4A2F}">
      <dgm:prSet/>
      <dgm:spPr/>
      <dgm:t>
        <a:bodyPr/>
        <a:lstStyle/>
        <a:p>
          <a:endParaRPr lang="en-ZA">
            <a:latin typeface="+mn-lt"/>
          </a:endParaRPr>
        </a:p>
      </dgm:t>
    </dgm:pt>
    <dgm:pt modelId="{31E280B7-A855-45F3-8976-E085E33BCEA9}" type="sibTrans" cxnId="{D46589BD-55BE-4AE7-A5EC-F3EFCECF4A2F}">
      <dgm:prSet/>
      <dgm:spPr/>
      <dgm:t>
        <a:bodyPr/>
        <a:lstStyle/>
        <a:p>
          <a:endParaRPr lang="en-ZA">
            <a:latin typeface="+mn-lt"/>
          </a:endParaRPr>
        </a:p>
      </dgm:t>
    </dgm:pt>
    <dgm:pt modelId="{8EAF13CE-C6F2-4549-B950-930D7F17D81B}">
      <dgm:prSet phldrT="[Text]"/>
      <dgm:spPr/>
      <dgm:t>
        <a:bodyPr/>
        <a:lstStyle/>
        <a:p>
          <a:r>
            <a:rPr lang="en-US" dirty="0" smtClean="0">
              <a:latin typeface="+mn-lt"/>
            </a:rPr>
            <a:t>Strategic Objective 2</a:t>
          </a:r>
          <a:endParaRPr lang="en-ZA" dirty="0">
            <a:latin typeface="+mn-lt"/>
          </a:endParaRPr>
        </a:p>
      </dgm:t>
    </dgm:pt>
    <dgm:pt modelId="{3F5786FA-1F8E-4705-A796-CF137759A03C}" type="parTrans" cxnId="{9C154843-0AF6-4FFC-B857-EAFDAB52DA7A}">
      <dgm:prSet/>
      <dgm:spPr/>
      <dgm:t>
        <a:bodyPr/>
        <a:lstStyle/>
        <a:p>
          <a:endParaRPr lang="en-ZA">
            <a:latin typeface="+mn-lt"/>
          </a:endParaRPr>
        </a:p>
      </dgm:t>
    </dgm:pt>
    <dgm:pt modelId="{8150774C-378A-4DB1-BA56-740629AFEAE8}" type="sibTrans" cxnId="{9C154843-0AF6-4FFC-B857-EAFDAB52DA7A}">
      <dgm:prSet/>
      <dgm:spPr/>
      <dgm:t>
        <a:bodyPr/>
        <a:lstStyle/>
        <a:p>
          <a:endParaRPr lang="en-ZA">
            <a:latin typeface="+mn-lt"/>
          </a:endParaRPr>
        </a:p>
      </dgm:t>
    </dgm:pt>
    <dgm:pt modelId="{CE810AD6-6895-4135-BD22-4B89F0A87728}">
      <dgm:prSet phldrT="[Text]" custT="1"/>
      <dgm:spPr/>
      <dgm:t>
        <a:bodyPr/>
        <a:lstStyle/>
        <a:p>
          <a:r>
            <a:rPr lang="en-ZA" sz="2400" b="0" smtClean="0">
              <a:latin typeface="+mn-lt"/>
              <a:cs typeface="Arial" panose="020B0604020202020204" pitchFamily="34" charset="0"/>
            </a:rPr>
            <a:t>To enhance and maintain corporate operations within the Office of the Military Ombud</a:t>
          </a:r>
          <a:endParaRPr lang="en-ZA" sz="2400" b="0" dirty="0">
            <a:latin typeface="+mn-lt"/>
          </a:endParaRPr>
        </a:p>
      </dgm:t>
    </dgm:pt>
    <dgm:pt modelId="{C0B07F41-E560-4A2C-B790-D09B586D5C0C}" type="parTrans" cxnId="{E057DBA7-377D-41E8-A252-E472D0121B31}">
      <dgm:prSet/>
      <dgm:spPr/>
      <dgm:t>
        <a:bodyPr/>
        <a:lstStyle/>
        <a:p>
          <a:endParaRPr lang="en-ZA">
            <a:latin typeface="+mn-lt"/>
          </a:endParaRPr>
        </a:p>
      </dgm:t>
    </dgm:pt>
    <dgm:pt modelId="{BB273A46-C3AC-4ED1-BD68-81121227FB39}" type="sibTrans" cxnId="{E057DBA7-377D-41E8-A252-E472D0121B31}">
      <dgm:prSet/>
      <dgm:spPr/>
      <dgm:t>
        <a:bodyPr/>
        <a:lstStyle/>
        <a:p>
          <a:endParaRPr lang="en-ZA">
            <a:latin typeface="+mn-lt"/>
          </a:endParaRPr>
        </a:p>
      </dgm:t>
    </dgm:pt>
    <dgm:pt modelId="{F50ABF7B-43F6-490C-9A82-9C10671E3705}">
      <dgm:prSet phldrT="[Text]"/>
      <dgm:spPr/>
      <dgm:t>
        <a:bodyPr/>
        <a:lstStyle/>
        <a:p>
          <a:r>
            <a:rPr lang="en-US" dirty="0" smtClean="0">
              <a:latin typeface="+mn-lt"/>
            </a:rPr>
            <a:t>Strategic Objective 3</a:t>
          </a:r>
          <a:endParaRPr lang="en-ZA" dirty="0">
            <a:latin typeface="+mn-lt"/>
          </a:endParaRPr>
        </a:p>
      </dgm:t>
    </dgm:pt>
    <dgm:pt modelId="{421E4DB4-7CF3-4AB3-8116-0826E1EF7C70}" type="parTrans" cxnId="{2D1AF27D-7C63-4D2E-B1C8-46AF7FBF9AFC}">
      <dgm:prSet/>
      <dgm:spPr/>
      <dgm:t>
        <a:bodyPr/>
        <a:lstStyle/>
        <a:p>
          <a:endParaRPr lang="en-ZA">
            <a:latin typeface="+mn-lt"/>
          </a:endParaRPr>
        </a:p>
      </dgm:t>
    </dgm:pt>
    <dgm:pt modelId="{C1AEFD80-B1C0-42D6-9C2C-C60382F219D6}" type="sibTrans" cxnId="{2D1AF27D-7C63-4D2E-B1C8-46AF7FBF9AFC}">
      <dgm:prSet/>
      <dgm:spPr/>
      <dgm:t>
        <a:bodyPr/>
        <a:lstStyle/>
        <a:p>
          <a:endParaRPr lang="en-ZA">
            <a:latin typeface="+mn-lt"/>
          </a:endParaRPr>
        </a:p>
      </dgm:t>
    </dgm:pt>
    <dgm:pt modelId="{DE794236-9B71-4E85-A01D-ABD90D2D8805}">
      <dgm:prSet phldrT="[Text]" custT="1"/>
      <dgm:spPr/>
      <dgm:t>
        <a:bodyPr/>
        <a:lstStyle/>
        <a:p>
          <a:r>
            <a:rPr lang="en-ZA" sz="2400" b="0" smtClean="0">
              <a:latin typeface="+mn-lt"/>
              <a:cs typeface="Arial" panose="020B0604020202020204" pitchFamily="34" charset="0"/>
            </a:rPr>
            <a:t>To administrate Military Ombud resources as prescribe in the regulatory framework</a:t>
          </a:r>
          <a:endParaRPr lang="en-ZA" sz="2400" b="0" dirty="0">
            <a:latin typeface="+mn-lt"/>
          </a:endParaRPr>
        </a:p>
      </dgm:t>
    </dgm:pt>
    <dgm:pt modelId="{5FBD4669-8BA4-4585-A1AA-5F76414748DE}" type="parTrans" cxnId="{0F81E157-6CDF-4A47-A33D-7834998FFCBA}">
      <dgm:prSet/>
      <dgm:spPr/>
      <dgm:t>
        <a:bodyPr/>
        <a:lstStyle/>
        <a:p>
          <a:endParaRPr lang="en-ZA">
            <a:latin typeface="+mn-lt"/>
          </a:endParaRPr>
        </a:p>
      </dgm:t>
    </dgm:pt>
    <dgm:pt modelId="{33B5A1C2-85B0-456C-9C23-FC4DD0E04D74}" type="sibTrans" cxnId="{0F81E157-6CDF-4A47-A33D-7834998FFCBA}">
      <dgm:prSet/>
      <dgm:spPr/>
      <dgm:t>
        <a:bodyPr/>
        <a:lstStyle/>
        <a:p>
          <a:endParaRPr lang="en-ZA">
            <a:latin typeface="+mn-lt"/>
          </a:endParaRPr>
        </a:p>
      </dgm:t>
    </dgm:pt>
    <dgm:pt modelId="{5277DD6D-E477-403C-A7E1-4EE37EBEC9D3}" type="pres">
      <dgm:prSet presAssocID="{2CC30623-339C-4843-83F2-0E4C66202FFD}" presName="linearFlow" presStyleCnt="0">
        <dgm:presLayoutVars>
          <dgm:dir/>
          <dgm:animLvl val="lvl"/>
          <dgm:resizeHandles val="exact"/>
        </dgm:presLayoutVars>
      </dgm:prSet>
      <dgm:spPr/>
      <dgm:t>
        <a:bodyPr/>
        <a:lstStyle/>
        <a:p>
          <a:endParaRPr lang="en-ZA"/>
        </a:p>
      </dgm:t>
    </dgm:pt>
    <dgm:pt modelId="{B6033262-6A91-4A6A-BAD0-6D5EA4CE04EE}" type="pres">
      <dgm:prSet presAssocID="{C14CC908-DE8A-446F-85B1-647799350A6A}" presName="composite" presStyleCnt="0"/>
      <dgm:spPr/>
    </dgm:pt>
    <dgm:pt modelId="{DD96F749-9BD5-4EEF-B221-01818FA9F5E0}" type="pres">
      <dgm:prSet presAssocID="{C14CC908-DE8A-446F-85B1-647799350A6A}" presName="parentText" presStyleLbl="alignNode1" presStyleIdx="0" presStyleCnt="3">
        <dgm:presLayoutVars>
          <dgm:chMax val="1"/>
          <dgm:bulletEnabled val="1"/>
        </dgm:presLayoutVars>
      </dgm:prSet>
      <dgm:spPr/>
      <dgm:t>
        <a:bodyPr/>
        <a:lstStyle/>
        <a:p>
          <a:endParaRPr lang="en-ZA"/>
        </a:p>
      </dgm:t>
    </dgm:pt>
    <dgm:pt modelId="{BE45D4C2-DF0B-4E44-B249-6BEBC76AD350}" type="pres">
      <dgm:prSet presAssocID="{C14CC908-DE8A-446F-85B1-647799350A6A}" presName="descendantText" presStyleLbl="alignAcc1" presStyleIdx="0" presStyleCnt="3">
        <dgm:presLayoutVars>
          <dgm:bulletEnabled val="1"/>
        </dgm:presLayoutVars>
      </dgm:prSet>
      <dgm:spPr/>
      <dgm:t>
        <a:bodyPr/>
        <a:lstStyle/>
        <a:p>
          <a:endParaRPr lang="en-ZA"/>
        </a:p>
      </dgm:t>
    </dgm:pt>
    <dgm:pt modelId="{EB2DAB22-C282-404E-8A66-60B57FD59B01}" type="pres">
      <dgm:prSet presAssocID="{E3AC1549-7097-4B12-9A39-69252A987F6C}" presName="sp" presStyleCnt="0"/>
      <dgm:spPr/>
    </dgm:pt>
    <dgm:pt modelId="{69337B7C-CD72-4D9A-AFE3-79ADA9144113}" type="pres">
      <dgm:prSet presAssocID="{8EAF13CE-C6F2-4549-B950-930D7F17D81B}" presName="composite" presStyleCnt="0"/>
      <dgm:spPr/>
    </dgm:pt>
    <dgm:pt modelId="{DD1CECFF-CBBB-4EF4-AD2A-DA6A252EB397}" type="pres">
      <dgm:prSet presAssocID="{8EAF13CE-C6F2-4549-B950-930D7F17D81B}" presName="parentText" presStyleLbl="alignNode1" presStyleIdx="1" presStyleCnt="3" custLinFactNeighborY="2088">
        <dgm:presLayoutVars>
          <dgm:chMax val="1"/>
          <dgm:bulletEnabled val="1"/>
        </dgm:presLayoutVars>
      </dgm:prSet>
      <dgm:spPr/>
      <dgm:t>
        <a:bodyPr/>
        <a:lstStyle/>
        <a:p>
          <a:endParaRPr lang="en-ZA"/>
        </a:p>
      </dgm:t>
    </dgm:pt>
    <dgm:pt modelId="{E1D0F514-2B1F-41D6-8723-33F30BFDA4A0}" type="pres">
      <dgm:prSet presAssocID="{8EAF13CE-C6F2-4549-B950-930D7F17D81B}" presName="descendantText" presStyleLbl="alignAcc1" presStyleIdx="1" presStyleCnt="3">
        <dgm:presLayoutVars>
          <dgm:bulletEnabled val="1"/>
        </dgm:presLayoutVars>
      </dgm:prSet>
      <dgm:spPr/>
      <dgm:t>
        <a:bodyPr/>
        <a:lstStyle/>
        <a:p>
          <a:endParaRPr lang="en-ZA"/>
        </a:p>
      </dgm:t>
    </dgm:pt>
    <dgm:pt modelId="{30F73502-0DE7-4B3F-BE3C-C3447D301D28}" type="pres">
      <dgm:prSet presAssocID="{8150774C-378A-4DB1-BA56-740629AFEAE8}" presName="sp" presStyleCnt="0"/>
      <dgm:spPr/>
    </dgm:pt>
    <dgm:pt modelId="{6A46DDCD-139D-45E0-BABD-682BAB0AC3FF}" type="pres">
      <dgm:prSet presAssocID="{F50ABF7B-43F6-490C-9A82-9C10671E3705}" presName="composite" presStyleCnt="0"/>
      <dgm:spPr/>
    </dgm:pt>
    <dgm:pt modelId="{B81538E4-8B35-485C-9383-EBB299A5D852}" type="pres">
      <dgm:prSet presAssocID="{F50ABF7B-43F6-490C-9A82-9C10671E3705}" presName="parentText" presStyleLbl="alignNode1" presStyleIdx="2" presStyleCnt="3">
        <dgm:presLayoutVars>
          <dgm:chMax val="1"/>
          <dgm:bulletEnabled val="1"/>
        </dgm:presLayoutVars>
      </dgm:prSet>
      <dgm:spPr/>
      <dgm:t>
        <a:bodyPr/>
        <a:lstStyle/>
        <a:p>
          <a:endParaRPr lang="en-ZA"/>
        </a:p>
      </dgm:t>
    </dgm:pt>
    <dgm:pt modelId="{C87B06E1-EFB2-42E7-9542-F9493E344C21}" type="pres">
      <dgm:prSet presAssocID="{F50ABF7B-43F6-490C-9A82-9C10671E3705}" presName="descendantText" presStyleLbl="alignAcc1" presStyleIdx="2" presStyleCnt="3">
        <dgm:presLayoutVars>
          <dgm:bulletEnabled val="1"/>
        </dgm:presLayoutVars>
      </dgm:prSet>
      <dgm:spPr/>
      <dgm:t>
        <a:bodyPr/>
        <a:lstStyle/>
        <a:p>
          <a:endParaRPr lang="en-ZA"/>
        </a:p>
      </dgm:t>
    </dgm:pt>
  </dgm:ptLst>
  <dgm:cxnLst>
    <dgm:cxn modelId="{2D1AF27D-7C63-4D2E-B1C8-46AF7FBF9AFC}" srcId="{2CC30623-339C-4843-83F2-0E4C66202FFD}" destId="{F50ABF7B-43F6-490C-9A82-9C10671E3705}" srcOrd="2" destOrd="0" parTransId="{421E4DB4-7CF3-4AB3-8116-0826E1EF7C70}" sibTransId="{C1AEFD80-B1C0-42D6-9C2C-C60382F219D6}"/>
    <dgm:cxn modelId="{0F81E157-6CDF-4A47-A33D-7834998FFCBA}" srcId="{F50ABF7B-43F6-490C-9A82-9C10671E3705}" destId="{DE794236-9B71-4E85-A01D-ABD90D2D8805}" srcOrd="0" destOrd="0" parTransId="{5FBD4669-8BA4-4585-A1AA-5F76414748DE}" sibTransId="{33B5A1C2-85B0-456C-9C23-FC4DD0E04D74}"/>
    <dgm:cxn modelId="{C4350867-4348-418D-86B6-0FE741C5E39C}" srcId="{2CC30623-339C-4843-83F2-0E4C66202FFD}" destId="{C14CC908-DE8A-446F-85B1-647799350A6A}" srcOrd="0" destOrd="0" parTransId="{B4129FF4-33E8-4BAD-A9E1-059BC45A078F}" sibTransId="{E3AC1549-7097-4B12-9A39-69252A987F6C}"/>
    <dgm:cxn modelId="{DBBC82F8-26ED-40BE-96AE-E9E3EE684494}" type="presOf" srcId="{C14CC908-DE8A-446F-85B1-647799350A6A}" destId="{DD96F749-9BD5-4EEF-B221-01818FA9F5E0}" srcOrd="0" destOrd="0" presId="urn:microsoft.com/office/officeart/2005/8/layout/chevron2"/>
    <dgm:cxn modelId="{D46589BD-55BE-4AE7-A5EC-F3EFCECF4A2F}" srcId="{C14CC908-DE8A-446F-85B1-647799350A6A}" destId="{8DA4056B-01AD-45F2-B1B6-DBD3F125699E}" srcOrd="0" destOrd="0" parTransId="{3C905347-5891-4EA5-B311-0BB60FC07BB1}" sibTransId="{31E280B7-A855-45F3-8976-E085E33BCEA9}"/>
    <dgm:cxn modelId="{AE2B6843-D35E-4832-8834-A2FE4112C09C}" type="presOf" srcId="{8EAF13CE-C6F2-4549-B950-930D7F17D81B}" destId="{DD1CECFF-CBBB-4EF4-AD2A-DA6A252EB397}" srcOrd="0" destOrd="0" presId="urn:microsoft.com/office/officeart/2005/8/layout/chevron2"/>
    <dgm:cxn modelId="{8E34CD40-3B40-4ECB-8059-DC82EF202C36}" type="presOf" srcId="{8DA4056B-01AD-45F2-B1B6-DBD3F125699E}" destId="{BE45D4C2-DF0B-4E44-B249-6BEBC76AD350}" srcOrd="0" destOrd="0" presId="urn:microsoft.com/office/officeart/2005/8/layout/chevron2"/>
    <dgm:cxn modelId="{9C154843-0AF6-4FFC-B857-EAFDAB52DA7A}" srcId="{2CC30623-339C-4843-83F2-0E4C66202FFD}" destId="{8EAF13CE-C6F2-4549-B950-930D7F17D81B}" srcOrd="1" destOrd="0" parTransId="{3F5786FA-1F8E-4705-A796-CF137759A03C}" sibTransId="{8150774C-378A-4DB1-BA56-740629AFEAE8}"/>
    <dgm:cxn modelId="{E8011885-E537-4025-915E-B40072383F72}" type="presOf" srcId="{2CC30623-339C-4843-83F2-0E4C66202FFD}" destId="{5277DD6D-E477-403C-A7E1-4EE37EBEC9D3}" srcOrd="0" destOrd="0" presId="urn:microsoft.com/office/officeart/2005/8/layout/chevron2"/>
    <dgm:cxn modelId="{24FD616F-BA7B-40DF-9513-57B44B1F75EF}" type="presOf" srcId="{DE794236-9B71-4E85-A01D-ABD90D2D8805}" destId="{C87B06E1-EFB2-42E7-9542-F9493E344C21}" srcOrd="0" destOrd="0" presId="urn:microsoft.com/office/officeart/2005/8/layout/chevron2"/>
    <dgm:cxn modelId="{EC85C8B0-C0CA-4AA4-803F-F751ED718FC6}" type="presOf" srcId="{F50ABF7B-43F6-490C-9A82-9C10671E3705}" destId="{B81538E4-8B35-485C-9383-EBB299A5D852}" srcOrd="0" destOrd="0" presId="urn:microsoft.com/office/officeart/2005/8/layout/chevron2"/>
    <dgm:cxn modelId="{E057DBA7-377D-41E8-A252-E472D0121B31}" srcId="{8EAF13CE-C6F2-4549-B950-930D7F17D81B}" destId="{CE810AD6-6895-4135-BD22-4B89F0A87728}" srcOrd="0" destOrd="0" parTransId="{C0B07F41-E560-4A2C-B790-D09B586D5C0C}" sibTransId="{BB273A46-C3AC-4ED1-BD68-81121227FB39}"/>
    <dgm:cxn modelId="{5C689C6F-9A61-40F5-9D39-005B3435D299}" type="presOf" srcId="{CE810AD6-6895-4135-BD22-4B89F0A87728}" destId="{E1D0F514-2B1F-41D6-8723-33F30BFDA4A0}" srcOrd="0" destOrd="0" presId="urn:microsoft.com/office/officeart/2005/8/layout/chevron2"/>
    <dgm:cxn modelId="{21CE5B39-1510-4599-BCA2-C4685DDE1B65}" type="presParOf" srcId="{5277DD6D-E477-403C-A7E1-4EE37EBEC9D3}" destId="{B6033262-6A91-4A6A-BAD0-6D5EA4CE04EE}" srcOrd="0" destOrd="0" presId="urn:microsoft.com/office/officeart/2005/8/layout/chevron2"/>
    <dgm:cxn modelId="{1063B0B1-C725-4C21-9F8E-AA2093DA68B9}" type="presParOf" srcId="{B6033262-6A91-4A6A-BAD0-6D5EA4CE04EE}" destId="{DD96F749-9BD5-4EEF-B221-01818FA9F5E0}" srcOrd="0" destOrd="0" presId="urn:microsoft.com/office/officeart/2005/8/layout/chevron2"/>
    <dgm:cxn modelId="{8E43E2A5-59A8-4A71-A0E7-50D04E4FC12C}" type="presParOf" srcId="{B6033262-6A91-4A6A-BAD0-6D5EA4CE04EE}" destId="{BE45D4C2-DF0B-4E44-B249-6BEBC76AD350}" srcOrd="1" destOrd="0" presId="urn:microsoft.com/office/officeart/2005/8/layout/chevron2"/>
    <dgm:cxn modelId="{5D18D90D-A3F6-4D2A-B2A4-8B128190003D}" type="presParOf" srcId="{5277DD6D-E477-403C-A7E1-4EE37EBEC9D3}" destId="{EB2DAB22-C282-404E-8A66-60B57FD59B01}" srcOrd="1" destOrd="0" presId="urn:microsoft.com/office/officeart/2005/8/layout/chevron2"/>
    <dgm:cxn modelId="{8DBA3096-0C10-4952-8877-2869721AB315}" type="presParOf" srcId="{5277DD6D-E477-403C-A7E1-4EE37EBEC9D3}" destId="{69337B7C-CD72-4D9A-AFE3-79ADA9144113}" srcOrd="2" destOrd="0" presId="urn:microsoft.com/office/officeart/2005/8/layout/chevron2"/>
    <dgm:cxn modelId="{C032D12D-5132-435D-95A6-5DAE040BCB0C}" type="presParOf" srcId="{69337B7C-CD72-4D9A-AFE3-79ADA9144113}" destId="{DD1CECFF-CBBB-4EF4-AD2A-DA6A252EB397}" srcOrd="0" destOrd="0" presId="urn:microsoft.com/office/officeart/2005/8/layout/chevron2"/>
    <dgm:cxn modelId="{F7F2C56D-2569-43D0-B4E9-E4F03C30560C}" type="presParOf" srcId="{69337B7C-CD72-4D9A-AFE3-79ADA9144113}" destId="{E1D0F514-2B1F-41D6-8723-33F30BFDA4A0}" srcOrd="1" destOrd="0" presId="urn:microsoft.com/office/officeart/2005/8/layout/chevron2"/>
    <dgm:cxn modelId="{1FFAEEFD-3D4B-42E2-AECE-7E937D63D212}" type="presParOf" srcId="{5277DD6D-E477-403C-A7E1-4EE37EBEC9D3}" destId="{30F73502-0DE7-4B3F-BE3C-C3447D301D28}" srcOrd="3" destOrd="0" presId="urn:microsoft.com/office/officeart/2005/8/layout/chevron2"/>
    <dgm:cxn modelId="{58AC0676-3FC4-43BC-8D9D-29B8C807D351}" type="presParOf" srcId="{5277DD6D-E477-403C-A7E1-4EE37EBEC9D3}" destId="{6A46DDCD-139D-45E0-BABD-682BAB0AC3FF}" srcOrd="4" destOrd="0" presId="urn:microsoft.com/office/officeart/2005/8/layout/chevron2"/>
    <dgm:cxn modelId="{70F90FA2-ACDD-4686-9411-2506C4E42FCB}" type="presParOf" srcId="{6A46DDCD-139D-45E0-BABD-682BAB0AC3FF}" destId="{B81538E4-8B35-485C-9383-EBB299A5D852}" srcOrd="0" destOrd="0" presId="urn:microsoft.com/office/officeart/2005/8/layout/chevron2"/>
    <dgm:cxn modelId="{FAD33F16-522F-4EF1-B2AD-9BC5E7F46B17}" type="presParOf" srcId="{6A46DDCD-139D-45E0-BABD-682BAB0AC3FF}" destId="{C87B06E1-EFB2-42E7-9542-F9493E344C21}" srcOrd="1" destOrd="0" presId="urn:microsoft.com/office/officeart/2005/8/layout/chevron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D96F749-9BD5-4EEF-B221-01818FA9F5E0}">
      <dsp:nvSpPr>
        <dsp:cNvPr id="0" name=""/>
        <dsp:cNvSpPr/>
      </dsp:nvSpPr>
      <dsp:spPr>
        <a:xfrm rot="5400000">
          <a:off x="-289718" y="292805"/>
          <a:ext cx="1931458" cy="1352020"/>
        </a:xfrm>
        <a:prstGeom prst="chevron">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mn-lt"/>
            </a:rPr>
            <a:t>Strategic Objective 1</a:t>
          </a:r>
          <a:endParaRPr lang="en-ZA" sz="2000" kern="1200" dirty="0">
            <a:latin typeface="+mn-lt"/>
          </a:endParaRPr>
        </a:p>
      </dsp:txBody>
      <dsp:txXfrm rot="5400000">
        <a:off x="-289718" y="292805"/>
        <a:ext cx="1931458" cy="1352020"/>
      </dsp:txXfrm>
    </dsp:sp>
    <dsp:sp modelId="{BE45D4C2-DF0B-4E44-B249-6BEBC76AD350}">
      <dsp:nvSpPr>
        <dsp:cNvPr id="0" name=""/>
        <dsp:cNvSpPr/>
      </dsp:nvSpPr>
      <dsp:spPr>
        <a:xfrm rot="5400000">
          <a:off x="4617554" y="-3262447"/>
          <a:ext cx="1255447" cy="7786516"/>
        </a:xfrm>
        <a:prstGeom prst="round2Same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ZA" sz="2400" b="0" kern="1200" dirty="0" smtClean="0">
              <a:latin typeface="+mn-lt"/>
              <a:cs typeface="Arial" panose="020B0604020202020204" pitchFamily="34" charset="0"/>
            </a:rPr>
            <a:t>To ensure strategic direction to the Office of the Military Ombud in-line with Government’s intent and expectations</a:t>
          </a:r>
          <a:endParaRPr lang="en-ZA" sz="2400" b="0" kern="1200" dirty="0">
            <a:latin typeface="+mn-lt"/>
          </a:endParaRPr>
        </a:p>
      </dsp:txBody>
      <dsp:txXfrm rot="5400000">
        <a:off x="4617554" y="-3262447"/>
        <a:ext cx="1255447" cy="7786516"/>
      </dsp:txXfrm>
    </dsp:sp>
    <dsp:sp modelId="{DD1CECFF-CBBB-4EF4-AD2A-DA6A252EB397}">
      <dsp:nvSpPr>
        <dsp:cNvPr id="0" name=""/>
        <dsp:cNvSpPr/>
      </dsp:nvSpPr>
      <dsp:spPr>
        <a:xfrm rot="5400000">
          <a:off x="-289718" y="2073651"/>
          <a:ext cx="1931458" cy="1352020"/>
        </a:xfrm>
        <a:prstGeom prst="chevron">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mn-lt"/>
            </a:rPr>
            <a:t>Strategic Objective 2</a:t>
          </a:r>
          <a:endParaRPr lang="en-ZA" sz="2000" kern="1200" dirty="0">
            <a:latin typeface="+mn-lt"/>
          </a:endParaRPr>
        </a:p>
      </dsp:txBody>
      <dsp:txXfrm rot="5400000">
        <a:off x="-289718" y="2073651"/>
        <a:ext cx="1931458" cy="1352020"/>
      </dsp:txXfrm>
    </dsp:sp>
    <dsp:sp modelId="{E1D0F514-2B1F-41D6-8723-33F30BFDA4A0}">
      <dsp:nvSpPr>
        <dsp:cNvPr id="0" name=""/>
        <dsp:cNvSpPr/>
      </dsp:nvSpPr>
      <dsp:spPr>
        <a:xfrm rot="5400000">
          <a:off x="4617554" y="-1521929"/>
          <a:ext cx="1255447" cy="7786516"/>
        </a:xfrm>
        <a:prstGeom prst="round2SameRect">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ZA" sz="2400" b="0" kern="1200" smtClean="0">
              <a:latin typeface="+mn-lt"/>
              <a:cs typeface="Arial" panose="020B0604020202020204" pitchFamily="34" charset="0"/>
            </a:rPr>
            <a:t>To enhance and maintain corporate operations within the Office of the Military Ombud</a:t>
          </a:r>
          <a:endParaRPr lang="en-ZA" sz="2400" b="0" kern="1200" dirty="0">
            <a:latin typeface="+mn-lt"/>
          </a:endParaRPr>
        </a:p>
      </dsp:txBody>
      <dsp:txXfrm rot="5400000">
        <a:off x="4617554" y="-1521929"/>
        <a:ext cx="1255447" cy="7786516"/>
      </dsp:txXfrm>
    </dsp:sp>
    <dsp:sp modelId="{B81538E4-8B35-485C-9383-EBB299A5D852}">
      <dsp:nvSpPr>
        <dsp:cNvPr id="0" name=""/>
        <dsp:cNvSpPr/>
      </dsp:nvSpPr>
      <dsp:spPr>
        <a:xfrm rot="5400000">
          <a:off x="-289718" y="3773840"/>
          <a:ext cx="1931458" cy="1352020"/>
        </a:xfrm>
        <a:prstGeom prst="chevron">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mn-lt"/>
            </a:rPr>
            <a:t>Strategic Objective 3</a:t>
          </a:r>
          <a:endParaRPr lang="en-ZA" sz="2000" kern="1200" dirty="0">
            <a:latin typeface="+mn-lt"/>
          </a:endParaRPr>
        </a:p>
      </dsp:txBody>
      <dsp:txXfrm rot="5400000">
        <a:off x="-289718" y="3773840"/>
        <a:ext cx="1931458" cy="1352020"/>
      </dsp:txXfrm>
    </dsp:sp>
    <dsp:sp modelId="{C87B06E1-EFB2-42E7-9542-F9493E344C21}">
      <dsp:nvSpPr>
        <dsp:cNvPr id="0" name=""/>
        <dsp:cNvSpPr/>
      </dsp:nvSpPr>
      <dsp:spPr>
        <a:xfrm rot="5400000">
          <a:off x="4617554" y="218588"/>
          <a:ext cx="1255447" cy="7786516"/>
        </a:xfrm>
        <a:prstGeom prst="round2SameRect">
          <a:avLst/>
        </a:prstGeom>
        <a:solidFill>
          <a:schemeClr val="lt1">
            <a:alpha val="9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ZA" sz="2400" b="0" kern="1200" smtClean="0">
              <a:latin typeface="+mn-lt"/>
              <a:cs typeface="Arial" panose="020B0604020202020204" pitchFamily="34" charset="0"/>
            </a:rPr>
            <a:t>To administrate Military Ombud resources as prescribe in the regulatory framework</a:t>
          </a:r>
          <a:endParaRPr lang="en-ZA" sz="2400" b="0" kern="1200" dirty="0">
            <a:latin typeface="+mn-lt"/>
          </a:endParaRPr>
        </a:p>
      </dsp:txBody>
      <dsp:txXfrm rot="5400000">
        <a:off x="4617554" y="218588"/>
        <a:ext cx="1255447" cy="778651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50475" cy="498773"/>
          </a:xfrm>
          <a:prstGeom prst="rect">
            <a:avLst/>
          </a:prstGeom>
        </p:spPr>
        <p:txBody>
          <a:bodyPr vert="horz" lIns="91559" tIns="45779" rIns="91559" bIns="45779" rtlCol="0"/>
          <a:lstStyle>
            <a:lvl1pPr algn="l">
              <a:defRPr sz="1200"/>
            </a:lvl1pPr>
          </a:lstStyle>
          <a:p>
            <a:endParaRPr lang="en-ZA"/>
          </a:p>
        </p:txBody>
      </p:sp>
      <p:sp>
        <p:nvSpPr>
          <p:cNvPr id="3" name="Date Placeholder 2"/>
          <p:cNvSpPr>
            <a:spLocks noGrp="1"/>
          </p:cNvSpPr>
          <p:nvPr>
            <p:ph type="dt" sz="quarter" idx="1"/>
          </p:nvPr>
        </p:nvSpPr>
        <p:spPr>
          <a:xfrm>
            <a:off x="3856740" y="2"/>
            <a:ext cx="2950475" cy="498773"/>
          </a:xfrm>
          <a:prstGeom prst="rect">
            <a:avLst/>
          </a:prstGeom>
        </p:spPr>
        <p:txBody>
          <a:bodyPr vert="horz" lIns="91559" tIns="45779" rIns="91559" bIns="45779" rtlCol="0"/>
          <a:lstStyle>
            <a:lvl1pPr algn="r">
              <a:defRPr sz="1200"/>
            </a:lvl1pPr>
          </a:lstStyle>
          <a:p>
            <a:fld id="{BF453D0A-7377-41F0-A48E-FE51FF078D02}" type="datetimeFigureOut">
              <a:rPr lang="en-ZA" smtClean="0"/>
              <a:pPr/>
              <a:t>2017/11/03</a:t>
            </a:fld>
            <a:endParaRPr lang="en-ZA"/>
          </a:p>
        </p:txBody>
      </p:sp>
      <p:sp>
        <p:nvSpPr>
          <p:cNvPr id="4" name="Footer Placeholder 3"/>
          <p:cNvSpPr>
            <a:spLocks noGrp="1"/>
          </p:cNvSpPr>
          <p:nvPr>
            <p:ph type="ftr" sz="quarter" idx="2"/>
          </p:nvPr>
        </p:nvSpPr>
        <p:spPr>
          <a:xfrm>
            <a:off x="2" y="9442157"/>
            <a:ext cx="2950475" cy="498772"/>
          </a:xfrm>
          <a:prstGeom prst="rect">
            <a:avLst/>
          </a:prstGeom>
        </p:spPr>
        <p:txBody>
          <a:bodyPr vert="horz" lIns="91559" tIns="45779" rIns="91559" bIns="45779" rtlCol="0" anchor="b"/>
          <a:lstStyle>
            <a:lvl1pPr algn="l">
              <a:defRPr sz="1200"/>
            </a:lvl1pPr>
          </a:lstStyle>
          <a:p>
            <a:endParaRPr lang="en-ZA"/>
          </a:p>
        </p:txBody>
      </p:sp>
      <p:sp>
        <p:nvSpPr>
          <p:cNvPr id="5" name="Slide Number Placeholder 4"/>
          <p:cNvSpPr>
            <a:spLocks noGrp="1"/>
          </p:cNvSpPr>
          <p:nvPr>
            <p:ph type="sldNum" sz="quarter" idx="3"/>
          </p:nvPr>
        </p:nvSpPr>
        <p:spPr>
          <a:xfrm>
            <a:off x="3856740" y="9442157"/>
            <a:ext cx="2950475" cy="498772"/>
          </a:xfrm>
          <a:prstGeom prst="rect">
            <a:avLst/>
          </a:prstGeom>
        </p:spPr>
        <p:txBody>
          <a:bodyPr vert="horz" lIns="91559" tIns="45779" rIns="91559" bIns="45779" rtlCol="0" anchor="b"/>
          <a:lstStyle>
            <a:lvl1pPr algn="r">
              <a:defRPr sz="1200"/>
            </a:lvl1pPr>
          </a:lstStyle>
          <a:p>
            <a:fld id="{85DD0C4B-8DBE-4F7A-81AE-2A67E5B09A09}" type="slidenum">
              <a:rPr lang="en-ZA" smtClean="0"/>
              <a:pPr/>
              <a:t>‹#›</a:t>
            </a:fld>
            <a:endParaRPr lang="en-ZA"/>
          </a:p>
        </p:txBody>
      </p:sp>
    </p:spTree>
    <p:extLst>
      <p:ext uri="{BB962C8B-B14F-4D97-AF65-F5344CB8AC3E}">
        <p14:creationId xmlns:p14="http://schemas.microsoft.com/office/powerpoint/2010/main" xmlns="" val="41760488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50475" cy="498773"/>
          </a:xfrm>
          <a:prstGeom prst="rect">
            <a:avLst/>
          </a:prstGeom>
        </p:spPr>
        <p:txBody>
          <a:bodyPr vert="horz" lIns="91559" tIns="45779" rIns="91559" bIns="45779" rtlCol="0"/>
          <a:lstStyle>
            <a:lvl1pPr algn="l">
              <a:defRPr sz="1200"/>
            </a:lvl1pPr>
          </a:lstStyle>
          <a:p>
            <a:endParaRPr lang="en-ZA"/>
          </a:p>
        </p:txBody>
      </p:sp>
      <p:sp>
        <p:nvSpPr>
          <p:cNvPr id="3" name="Date Placeholder 2"/>
          <p:cNvSpPr>
            <a:spLocks noGrp="1"/>
          </p:cNvSpPr>
          <p:nvPr>
            <p:ph type="dt" idx="1"/>
          </p:nvPr>
        </p:nvSpPr>
        <p:spPr>
          <a:xfrm>
            <a:off x="3856740" y="2"/>
            <a:ext cx="2950475" cy="498773"/>
          </a:xfrm>
          <a:prstGeom prst="rect">
            <a:avLst/>
          </a:prstGeom>
        </p:spPr>
        <p:txBody>
          <a:bodyPr vert="horz" lIns="91559" tIns="45779" rIns="91559" bIns="45779" rtlCol="0"/>
          <a:lstStyle>
            <a:lvl1pPr algn="r">
              <a:defRPr sz="1200"/>
            </a:lvl1pPr>
          </a:lstStyle>
          <a:p>
            <a:fld id="{22B06C06-DD8F-4EC9-9238-7CEEDA62DD22}" type="datetimeFigureOut">
              <a:rPr lang="en-ZA" smtClean="0"/>
              <a:pPr/>
              <a:t>2017/11/03</a:t>
            </a:fld>
            <a:endParaRPr lang="en-ZA"/>
          </a:p>
        </p:txBody>
      </p:sp>
      <p:sp>
        <p:nvSpPr>
          <p:cNvPr id="4" name="Slide Image Placeholder 3"/>
          <p:cNvSpPr>
            <a:spLocks noGrp="1" noRot="1" noChangeAspect="1"/>
          </p:cNvSpPr>
          <p:nvPr>
            <p:ph type="sldImg" idx="2"/>
          </p:nvPr>
        </p:nvSpPr>
        <p:spPr>
          <a:xfrm>
            <a:off x="422275" y="1243013"/>
            <a:ext cx="5964238" cy="3354387"/>
          </a:xfrm>
          <a:prstGeom prst="rect">
            <a:avLst/>
          </a:prstGeom>
          <a:noFill/>
          <a:ln w="12700">
            <a:solidFill>
              <a:prstClr val="black"/>
            </a:solidFill>
          </a:ln>
        </p:spPr>
        <p:txBody>
          <a:bodyPr vert="horz" lIns="91559" tIns="45779" rIns="91559" bIns="45779" rtlCol="0" anchor="ctr"/>
          <a:lstStyle/>
          <a:p>
            <a:endParaRPr lang="en-ZA"/>
          </a:p>
        </p:txBody>
      </p:sp>
      <p:sp>
        <p:nvSpPr>
          <p:cNvPr id="5" name="Notes Placeholder 4"/>
          <p:cNvSpPr>
            <a:spLocks noGrp="1"/>
          </p:cNvSpPr>
          <p:nvPr>
            <p:ph type="body" sz="quarter" idx="3"/>
          </p:nvPr>
        </p:nvSpPr>
        <p:spPr>
          <a:xfrm>
            <a:off x="680880" y="4784069"/>
            <a:ext cx="5447030" cy="3914240"/>
          </a:xfrm>
          <a:prstGeom prst="rect">
            <a:avLst/>
          </a:prstGeom>
        </p:spPr>
        <p:txBody>
          <a:bodyPr vert="horz" lIns="91559" tIns="45779" rIns="91559" bIns="457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2" y="9442157"/>
            <a:ext cx="2950475" cy="498772"/>
          </a:xfrm>
          <a:prstGeom prst="rect">
            <a:avLst/>
          </a:prstGeom>
        </p:spPr>
        <p:txBody>
          <a:bodyPr vert="horz" lIns="91559" tIns="45779" rIns="91559" bIns="45779" rtlCol="0" anchor="b"/>
          <a:lstStyle>
            <a:lvl1pPr algn="l">
              <a:defRPr sz="1200"/>
            </a:lvl1pPr>
          </a:lstStyle>
          <a:p>
            <a:endParaRPr lang="en-ZA"/>
          </a:p>
        </p:txBody>
      </p:sp>
      <p:sp>
        <p:nvSpPr>
          <p:cNvPr id="7" name="Slide Number Placeholder 6"/>
          <p:cNvSpPr>
            <a:spLocks noGrp="1"/>
          </p:cNvSpPr>
          <p:nvPr>
            <p:ph type="sldNum" sz="quarter" idx="5"/>
          </p:nvPr>
        </p:nvSpPr>
        <p:spPr>
          <a:xfrm>
            <a:off x="3856740" y="9442157"/>
            <a:ext cx="2950475" cy="498772"/>
          </a:xfrm>
          <a:prstGeom prst="rect">
            <a:avLst/>
          </a:prstGeom>
        </p:spPr>
        <p:txBody>
          <a:bodyPr vert="horz" lIns="91559" tIns="45779" rIns="91559" bIns="45779" rtlCol="0" anchor="b"/>
          <a:lstStyle>
            <a:lvl1pPr algn="r">
              <a:defRPr sz="1200"/>
            </a:lvl1pPr>
          </a:lstStyle>
          <a:p>
            <a:fld id="{A54615C7-2516-46F6-A36A-CF68FAEE8A8E}" type="slidenum">
              <a:rPr lang="en-ZA" smtClean="0"/>
              <a:pPr/>
              <a:t>‹#›</a:t>
            </a:fld>
            <a:endParaRPr lang="en-ZA"/>
          </a:p>
        </p:txBody>
      </p:sp>
    </p:spTree>
    <p:extLst>
      <p:ext uri="{BB962C8B-B14F-4D97-AF65-F5344CB8AC3E}">
        <p14:creationId xmlns:p14="http://schemas.microsoft.com/office/powerpoint/2010/main" xmlns="" val="2318972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54615C7-2516-46F6-A36A-CF68FAEE8A8E}" type="slidenum">
              <a:rPr lang="en-ZA" smtClean="0"/>
              <a:pPr/>
              <a:t>2</a:t>
            </a:fld>
            <a:endParaRPr lang="en-ZA"/>
          </a:p>
        </p:txBody>
      </p:sp>
    </p:spTree>
    <p:extLst>
      <p:ext uri="{BB962C8B-B14F-4D97-AF65-F5344CB8AC3E}">
        <p14:creationId xmlns:p14="http://schemas.microsoft.com/office/powerpoint/2010/main" xmlns="" val="28845890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54615C7-2516-46F6-A36A-CF68FAEE8A8E}" type="slidenum">
              <a:rPr lang="en-ZA" smtClean="0"/>
              <a:pPr/>
              <a:t>14</a:t>
            </a:fld>
            <a:endParaRPr lang="en-ZA"/>
          </a:p>
        </p:txBody>
      </p:sp>
    </p:spTree>
    <p:extLst>
      <p:ext uri="{BB962C8B-B14F-4D97-AF65-F5344CB8AC3E}">
        <p14:creationId xmlns:p14="http://schemas.microsoft.com/office/powerpoint/2010/main" xmlns="" val="383141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54615C7-2516-46F6-A36A-CF68FAEE8A8E}" type="slidenum">
              <a:rPr lang="en-ZA" smtClean="0"/>
              <a:pPr/>
              <a:t>15</a:t>
            </a:fld>
            <a:endParaRPr lang="en-ZA"/>
          </a:p>
        </p:txBody>
      </p:sp>
    </p:spTree>
    <p:extLst>
      <p:ext uri="{BB962C8B-B14F-4D97-AF65-F5344CB8AC3E}">
        <p14:creationId xmlns:p14="http://schemas.microsoft.com/office/powerpoint/2010/main" xmlns="" val="344858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54615C7-2516-46F6-A36A-CF68FAEE8A8E}" type="slidenum">
              <a:rPr lang="en-ZA" smtClean="0"/>
              <a:pPr/>
              <a:t>21</a:t>
            </a:fld>
            <a:endParaRPr lang="en-ZA"/>
          </a:p>
        </p:txBody>
      </p:sp>
    </p:spTree>
    <p:extLst>
      <p:ext uri="{BB962C8B-B14F-4D97-AF65-F5344CB8AC3E}">
        <p14:creationId xmlns:p14="http://schemas.microsoft.com/office/powerpoint/2010/main" xmlns="" val="23026490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54615C7-2516-46F6-A36A-CF68FAEE8A8E}" type="slidenum">
              <a:rPr lang="en-ZA" smtClean="0"/>
              <a:pPr/>
              <a:t>22</a:t>
            </a:fld>
            <a:endParaRPr lang="en-ZA"/>
          </a:p>
        </p:txBody>
      </p:sp>
    </p:spTree>
    <p:extLst>
      <p:ext uri="{BB962C8B-B14F-4D97-AF65-F5344CB8AC3E}">
        <p14:creationId xmlns:p14="http://schemas.microsoft.com/office/powerpoint/2010/main" xmlns="" val="3794720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54615C7-2516-46F6-A36A-CF68FAEE8A8E}" type="slidenum">
              <a:rPr lang="en-ZA" smtClean="0"/>
              <a:pPr/>
              <a:t>23</a:t>
            </a:fld>
            <a:endParaRPr lang="en-ZA"/>
          </a:p>
        </p:txBody>
      </p:sp>
    </p:spTree>
    <p:extLst>
      <p:ext uri="{BB962C8B-B14F-4D97-AF65-F5344CB8AC3E}">
        <p14:creationId xmlns:p14="http://schemas.microsoft.com/office/powerpoint/2010/main" xmlns="" val="41570751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54615C7-2516-46F6-A36A-CF68FAEE8A8E}" type="slidenum">
              <a:rPr lang="en-ZA" smtClean="0"/>
              <a:pPr/>
              <a:t>24</a:t>
            </a:fld>
            <a:endParaRPr lang="en-ZA"/>
          </a:p>
        </p:txBody>
      </p:sp>
    </p:spTree>
    <p:extLst>
      <p:ext uri="{BB962C8B-B14F-4D97-AF65-F5344CB8AC3E}">
        <p14:creationId xmlns:p14="http://schemas.microsoft.com/office/powerpoint/2010/main" xmlns="" val="33080989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A54615C7-2516-46F6-A36A-CF68FAEE8A8E}" type="slidenum">
              <a:rPr lang="en-ZA" smtClean="0"/>
              <a:pPr/>
              <a:t>29</a:t>
            </a:fld>
            <a:endParaRPr lang="en-ZA" dirty="0"/>
          </a:p>
        </p:txBody>
      </p:sp>
    </p:spTree>
    <p:extLst>
      <p:ext uri="{BB962C8B-B14F-4D97-AF65-F5344CB8AC3E}">
        <p14:creationId xmlns:p14="http://schemas.microsoft.com/office/powerpoint/2010/main" xmlns="" val="11432450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A54615C7-2516-46F6-A36A-CF68FAEE8A8E}" type="slidenum">
              <a:rPr lang="en-ZA" smtClean="0"/>
              <a:pPr/>
              <a:t>30</a:t>
            </a:fld>
            <a:endParaRPr lang="en-ZA" dirty="0"/>
          </a:p>
        </p:txBody>
      </p:sp>
    </p:spTree>
    <p:extLst>
      <p:ext uri="{BB962C8B-B14F-4D97-AF65-F5344CB8AC3E}">
        <p14:creationId xmlns:p14="http://schemas.microsoft.com/office/powerpoint/2010/main" xmlns="" val="14282601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A54615C7-2516-46F6-A36A-CF68FAEE8A8E}" type="slidenum">
              <a:rPr lang="en-ZA" smtClean="0"/>
              <a:pPr/>
              <a:t>31</a:t>
            </a:fld>
            <a:endParaRPr lang="en-ZA" dirty="0"/>
          </a:p>
        </p:txBody>
      </p:sp>
    </p:spTree>
    <p:extLst>
      <p:ext uri="{BB962C8B-B14F-4D97-AF65-F5344CB8AC3E}">
        <p14:creationId xmlns:p14="http://schemas.microsoft.com/office/powerpoint/2010/main" xmlns="" val="2235746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A54615C7-2516-46F6-A36A-CF68FAEE8A8E}" type="slidenum">
              <a:rPr lang="en-ZA" smtClean="0"/>
              <a:pPr/>
              <a:t>3</a:t>
            </a:fld>
            <a:endParaRPr lang="en-ZA" dirty="0"/>
          </a:p>
        </p:txBody>
      </p:sp>
    </p:spTree>
    <p:extLst>
      <p:ext uri="{BB962C8B-B14F-4D97-AF65-F5344CB8AC3E}">
        <p14:creationId xmlns:p14="http://schemas.microsoft.com/office/powerpoint/2010/main" xmlns="" val="1732359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54615C7-2516-46F6-A36A-CF68FAEE8A8E}" type="slidenum">
              <a:rPr lang="en-ZA" smtClean="0"/>
              <a:pPr/>
              <a:t>4</a:t>
            </a:fld>
            <a:endParaRPr lang="en-ZA"/>
          </a:p>
        </p:txBody>
      </p:sp>
    </p:spTree>
    <p:extLst>
      <p:ext uri="{BB962C8B-B14F-4D97-AF65-F5344CB8AC3E}">
        <p14:creationId xmlns:p14="http://schemas.microsoft.com/office/powerpoint/2010/main" xmlns="" val="4078694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54615C7-2516-46F6-A36A-CF68FAEE8A8E}" type="slidenum">
              <a:rPr lang="en-ZA" smtClean="0"/>
              <a:pPr/>
              <a:t>5</a:t>
            </a:fld>
            <a:endParaRPr lang="en-ZA"/>
          </a:p>
        </p:txBody>
      </p:sp>
    </p:spTree>
    <p:extLst>
      <p:ext uri="{BB962C8B-B14F-4D97-AF65-F5344CB8AC3E}">
        <p14:creationId xmlns:p14="http://schemas.microsoft.com/office/powerpoint/2010/main" xmlns="" val="1841930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54615C7-2516-46F6-A36A-CF68FAEE8A8E}" type="slidenum">
              <a:rPr lang="en-ZA" smtClean="0"/>
              <a:pPr/>
              <a:t>6</a:t>
            </a:fld>
            <a:endParaRPr lang="en-ZA"/>
          </a:p>
        </p:txBody>
      </p:sp>
    </p:spTree>
    <p:extLst>
      <p:ext uri="{BB962C8B-B14F-4D97-AF65-F5344CB8AC3E}">
        <p14:creationId xmlns:p14="http://schemas.microsoft.com/office/powerpoint/2010/main" xmlns="" val="2714540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54615C7-2516-46F6-A36A-CF68FAEE8A8E}" type="slidenum">
              <a:rPr lang="en-ZA" smtClean="0"/>
              <a:pPr/>
              <a:t>10</a:t>
            </a:fld>
            <a:endParaRPr lang="en-ZA"/>
          </a:p>
        </p:txBody>
      </p:sp>
    </p:spTree>
    <p:extLst>
      <p:ext uri="{BB962C8B-B14F-4D97-AF65-F5344CB8AC3E}">
        <p14:creationId xmlns:p14="http://schemas.microsoft.com/office/powerpoint/2010/main" xmlns="" val="2907919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54615C7-2516-46F6-A36A-CF68FAEE8A8E}" type="slidenum">
              <a:rPr lang="en-ZA" smtClean="0"/>
              <a:pPr/>
              <a:t>11</a:t>
            </a:fld>
            <a:endParaRPr lang="en-ZA"/>
          </a:p>
        </p:txBody>
      </p:sp>
    </p:spTree>
    <p:extLst>
      <p:ext uri="{BB962C8B-B14F-4D97-AF65-F5344CB8AC3E}">
        <p14:creationId xmlns:p14="http://schemas.microsoft.com/office/powerpoint/2010/main" xmlns="" val="41528968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54615C7-2516-46F6-A36A-CF68FAEE8A8E}" type="slidenum">
              <a:rPr lang="en-ZA" smtClean="0"/>
              <a:pPr/>
              <a:t>12</a:t>
            </a:fld>
            <a:endParaRPr lang="en-ZA"/>
          </a:p>
        </p:txBody>
      </p:sp>
    </p:spTree>
    <p:extLst>
      <p:ext uri="{BB962C8B-B14F-4D97-AF65-F5344CB8AC3E}">
        <p14:creationId xmlns:p14="http://schemas.microsoft.com/office/powerpoint/2010/main" xmlns="" val="1545145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54615C7-2516-46F6-A36A-CF68FAEE8A8E}" type="slidenum">
              <a:rPr lang="en-ZA" smtClean="0"/>
              <a:pPr/>
              <a:t>13</a:t>
            </a:fld>
            <a:endParaRPr lang="en-ZA"/>
          </a:p>
        </p:txBody>
      </p:sp>
    </p:spTree>
    <p:extLst>
      <p:ext uri="{BB962C8B-B14F-4D97-AF65-F5344CB8AC3E}">
        <p14:creationId xmlns:p14="http://schemas.microsoft.com/office/powerpoint/2010/main" xmlns="" val="3531922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175F254-3AFE-4886-97E8-EDE8DB8D0B06}" type="datetime1">
              <a:rPr lang="en-US" smtClean="0"/>
              <a:pPr/>
              <a:t>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8A6EEA-341C-48C7-9C81-487C0CFFB03D}" type="datetime1">
              <a:rPr lang="en-US" smtClean="0"/>
              <a:pPr/>
              <a:t>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D63489-7329-4C03-9A24-DB658B7D182C}" type="datetime1">
              <a:rPr lang="en-US" smtClean="0"/>
              <a:pPr/>
              <a:t>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AAF381-0D64-4FB0-A28A-B5157F504D64}" type="datetime1">
              <a:rPr lang="en-US" smtClean="0"/>
              <a:pPr/>
              <a:t>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3436B1-64EF-4143-8647-4605AAE85053}" type="datetime1">
              <a:rPr lang="en-US" smtClean="0"/>
              <a:pPr/>
              <a:t>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C4EAD2-F8F8-43BF-9D84-242C614CE7DA}" type="datetime1">
              <a:rPr lang="en-US" smtClean="0"/>
              <a:pPr/>
              <a:t>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9280B0-F85E-4A6E-B22C-F94FCB01F205}" type="datetime1">
              <a:rPr lang="en-US" smtClean="0"/>
              <a:pPr/>
              <a:t>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32E960-52CC-42F3-A52C-2FD10DE2D197}" type="datetime1">
              <a:rPr lang="en-US" smtClean="0"/>
              <a:pPr/>
              <a:t>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51B65F-3B63-4294-982A-CE052F7946B6}" type="datetime1">
              <a:rPr lang="en-US" smtClean="0"/>
              <a:pPr/>
              <a:t>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31F714-6E91-4BB6-8B98-2E1F8B5CADE3}" type="datetime1">
              <a:rPr lang="en-US" smtClean="0"/>
              <a:pPr/>
              <a:t>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A79E68-EB02-426F-A9E2-95ACDB02CA37}" type="datetime1">
              <a:rPr lang="en-US" smtClean="0"/>
              <a:pPr/>
              <a:t>11/3/2017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F33CB4-188C-4B6D-B5A4-9F11E1F85EB9}" type="datetime1">
              <a:rPr lang="en-US" smtClean="0"/>
              <a:pPr/>
              <a:t>11/3/2017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66D9C6-D384-4F1F-A86D-C3BB978ECDCD}" type="datetime1">
              <a:rPr lang="en-US" smtClean="0"/>
              <a:pPr/>
              <a:t>11/3/2017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701013-DCB4-4C48-AACF-82BA2EA50E59}" type="datetime1">
              <a:rPr lang="en-US" smtClean="0"/>
              <a:pPr/>
              <a:t>11/3/2017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702DC5-7604-44D1-8179-3555CE9CD4CC}" type="datetime1">
              <a:rPr lang="en-US" smtClean="0"/>
              <a:pPr/>
              <a:t>11/3/2017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32496D-3880-4F6D-9D34-B260C8DFBEF7}" type="datetime1">
              <a:rPr lang="en-US" smtClean="0"/>
              <a:pPr/>
              <a:t>11/3/2017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161A9F4-8FD5-4A14-A04A-069E8A53DD3C}" type="datetime1">
              <a:rPr lang="en-US" smtClean="0"/>
              <a:pPr/>
              <a:t>11/3/2017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9588" y="632012"/>
            <a:ext cx="8875059" cy="2665789"/>
          </a:xfrm>
        </p:spPr>
        <p:txBody>
          <a:bodyPr/>
          <a:lstStyle/>
          <a:p>
            <a:pPr algn="ctr"/>
            <a:r>
              <a:rPr lang="en-US" b="1" dirty="0" smtClean="0">
                <a:solidFill>
                  <a:schemeClr val="tx1"/>
                </a:solidFill>
              </a:rPr>
              <a:t>BRIEFING TO THE JOINT STANDING COMMITTEE ON DEFENCE</a:t>
            </a:r>
            <a:endParaRPr lang="en-ZA" b="1" dirty="0">
              <a:solidFill>
                <a:schemeClr val="tx1"/>
              </a:solidFill>
            </a:endParaRPr>
          </a:p>
        </p:txBody>
      </p:sp>
      <p:sp>
        <p:nvSpPr>
          <p:cNvPr id="3" name="Subtitle 2"/>
          <p:cNvSpPr>
            <a:spLocks noGrp="1"/>
          </p:cNvSpPr>
          <p:nvPr>
            <p:ph type="subTitle" idx="1"/>
          </p:nvPr>
        </p:nvSpPr>
        <p:spPr>
          <a:xfrm>
            <a:off x="470647" y="5377367"/>
            <a:ext cx="9488590" cy="1327990"/>
          </a:xfrm>
        </p:spPr>
        <p:txBody>
          <a:bodyPr>
            <a:noAutofit/>
          </a:bodyPr>
          <a:lstStyle/>
          <a:p>
            <a:pPr algn="l"/>
            <a:r>
              <a:rPr lang="en-ZA" sz="2000" dirty="0" smtClean="0">
                <a:solidFill>
                  <a:schemeClr val="tx1"/>
                </a:solidFill>
              </a:rPr>
              <a:t>Introduction:	Lt Gen (Ret) T.T. Matanzima (Military Ombud)</a:t>
            </a:r>
            <a:endParaRPr lang="en-ZA" sz="2000" dirty="0">
              <a:solidFill>
                <a:schemeClr val="tx1"/>
              </a:solidFill>
            </a:endParaRPr>
          </a:p>
          <a:p>
            <a:pPr algn="l"/>
            <a:r>
              <a:rPr lang="en-ZA" sz="2000" dirty="0" smtClean="0">
                <a:solidFill>
                  <a:schemeClr val="tx1"/>
                </a:solidFill>
              </a:rPr>
              <a:t>Presenter:		Mr S.H. Njikela</a:t>
            </a:r>
          </a:p>
          <a:p>
            <a:pPr algn="l"/>
            <a:r>
              <a:rPr lang="en-ZA" sz="2000" dirty="0" smtClean="0">
                <a:solidFill>
                  <a:schemeClr val="tx1"/>
                </a:solidFill>
              </a:rPr>
              <a:t>Date:			3 November 2017</a:t>
            </a:r>
            <a:endParaRPr lang="en-ZA" sz="2000" dirty="0">
              <a:solidFill>
                <a:schemeClr val="tx1"/>
              </a:solidFill>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7" name="Straight Connector 6"/>
          <p:cNvCxnSpPr/>
          <p:nvPr/>
        </p:nvCxnSpPr>
        <p:spPr>
          <a:xfrm flipV="1">
            <a:off x="981635" y="3415553"/>
            <a:ext cx="8646459" cy="26894"/>
          </a:xfrm>
          <a:prstGeom prst="line">
            <a:avLst/>
          </a:prstGeom>
          <a:ln w="76200">
            <a:solidFill>
              <a:srgbClr val="92D05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xmlns="" val="20461425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7930"/>
            <a:ext cx="9507070" cy="762000"/>
          </a:xfrm>
        </p:spPr>
        <p:txBody>
          <a:bodyPr>
            <a:normAutofit/>
          </a:bodyPr>
          <a:lstStyle/>
          <a:p>
            <a:pPr algn="ctr"/>
            <a:r>
              <a:rPr lang="en-US" sz="4000" b="1" dirty="0" smtClean="0">
                <a:solidFill>
                  <a:schemeClr val="tx1"/>
                </a:solidFill>
              </a:rPr>
              <a:t>ORGANISATIONAL STRUCTURE</a:t>
            </a:r>
            <a:endParaRPr lang="en-ZA" sz="4000" b="1" dirty="0">
              <a:solidFill>
                <a:schemeClr val="tx1"/>
              </a:solidFill>
            </a:endParaRP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6" name="Straight Connector 5"/>
          <p:cNvCxnSpPr/>
          <p:nvPr/>
        </p:nvCxnSpPr>
        <p:spPr>
          <a:xfrm>
            <a:off x="1" y="672353"/>
            <a:ext cx="9601199" cy="1344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D57F1E4F-1CFF-5643-939E-217C01CDF565}" type="slidenum">
              <a:rPr lang="en-US" smtClean="0"/>
              <a:pPr/>
              <a:t>10</a:t>
            </a:fld>
            <a:endParaRPr lang="en-US" dirty="0"/>
          </a:p>
        </p:txBody>
      </p:sp>
      <p:grpSp>
        <p:nvGrpSpPr>
          <p:cNvPr id="13" name="Group 12"/>
          <p:cNvGrpSpPr/>
          <p:nvPr/>
        </p:nvGrpSpPr>
        <p:grpSpPr>
          <a:xfrm>
            <a:off x="342307" y="1600201"/>
            <a:ext cx="9406810" cy="5161604"/>
            <a:chOff x="303071" y="685800"/>
            <a:chExt cx="10998597" cy="5130560"/>
          </a:xfrm>
        </p:grpSpPr>
        <p:sp>
          <p:nvSpPr>
            <p:cNvPr id="17" name="Rectangle 16"/>
            <p:cNvSpPr/>
            <p:nvPr/>
          </p:nvSpPr>
          <p:spPr>
            <a:xfrm>
              <a:off x="4572000" y="685800"/>
              <a:ext cx="2595282" cy="5173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Office of the Military Ombud</a:t>
              </a:r>
              <a:endParaRPr lang="en-ZA" sz="1200" b="1" dirty="0">
                <a:solidFill>
                  <a:schemeClr val="tx1"/>
                </a:solidFill>
              </a:endParaRPr>
            </a:p>
          </p:txBody>
        </p:sp>
        <p:sp>
          <p:nvSpPr>
            <p:cNvPr id="18" name="Rectangle 17"/>
            <p:cNvSpPr/>
            <p:nvPr/>
          </p:nvSpPr>
          <p:spPr>
            <a:xfrm>
              <a:off x="6203576" y="1463842"/>
              <a:ext cx="2595282" cy="5173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Office of the Deputy Military Ombud</a:t>
              </a:r>
              <a:endParaRPr lang="en-ZA" sz="1200" b="1" dirty="0">
                <a:solidFill>
                  <a:schemeClr val="tx1"/>
                </a:solidFill>
              </a:endParaRPr>
            </a:p>
          </p:txBody>
        </p:sp>
        <p:sp>
          <p:nvSpPr>
            <p:cNvPr id="19" name="Rectangle 18"/>
            <p:cNvSpPr/>
            <p:nvPr/>
          </p:nvSpPr>
          <p:spPr>
            <a:xfrm>
              <a:off x="1902012" y="2317376"/>
              <a:ext cx="2595282" cy="5173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Corporate Operations</a:t>
              </a:r>
              <a:endParaRPr lang="en-ZA" sz="1200" b="1" dirty="0">
                <a:solidFill>
                  <a:schemeClr val="tx1"/>
                </a:solidFill>
              </a:endParaRPr>
            </a:p>
          </p:txBody>
        </p:sp>
        <p:sp>
          <p:nvSpPr>
            <p:cNvPr id="20" name="Rectangle 19"/>
            <p:cNvSpPr/>
            <p:nvPr/>
          </p:nvSpPr>
          <p:spPr>
            <a:xfrm>
              <a:off x="7799323" y="2317376"/>
              <a:ext cx="2595282" cy="5173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Corporate Support</a:t>
              </a:r>
              <a:endParaRPr lang="en-ZA" sz="1200" b="1" dirty="0">
                <a:solidFill>
                  <a:schemeClr val="tx1"/>
                </a:solidFill>
              </a:endParaRPr>
            </a:p>
          </p:txBody>
        </p:sp>
        <p:sp>
          <p:nvSpPr>
            <p:cNvPr id="21" name="Rectangle 20"/>
            <p:cNvSpPr/>
            <p:nvPr/>
          </p:nvSpPr>
          <p:spPr>
            <a:xfrm>
              <a:off x="303071" y="3116768"/>
              <a:ext cx="1838550" cy="5173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Operations</a:t>
              </a:r>
              <a:endParaRPr lang="en-ZA" sz="1200" dirty="0">
                <a:solidFill>
                  <a:schemeClr val="tx1"/>
                </a:solidFill>
              </a:endParaRPr>
            </a:p>
          </p:txBody>
        </p:sp>
        <p:sp>
          <p:nvSpPr>
            <p:cNvPr id="22" name="Rectangle 21"/>
            <p:cNvSpPr/>
            <p:nvPr/>
          </p:nvSpPr>
          <p:spPr>
            <a:xfrm>
              <a:off x="555812" y="4033335"/>
              <a:ext cx="1962799" cy="4703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Intake &amp; Analysis</a:t>
              </a:r>
              <a:endParaRPr lang="en-ZA" sz="1200" dirty="0">
                <a:solidFill>
                  <a:schemeClr val="tx1"/>
                </a:solidFill>
              </a:endParaRPr>
            </a:p>
          </p:txBody>
        </p:sp>
        <p:sp>
          <p:nvSpPr>
            <p:cNvPr id="23" name="Rectangle 22"/>
            <p:cNvSpPr/>
            <p:nvPr/>
          </p:nvSpPr>
          <p:spPr>
            <a:xfrm>
              <a:off x="555812" y="4689685"/>
              <a:ext cx="1962799" cy="4703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Investigations</a:t>
              </a:r>
              <a:endParaRPr lang="en-ZA" sz="1200" dirty="0">
                <a:solidFill>
                  <a:schemeClr val="tx1"/>
                </a:solidFill>
              </a:endParaRPr>
            </a:p>
          </p:txBody>
        </p:sp>
        <p:sp>
          <p:nvSpPr>
            <p:cNvPr id="24" name="Rectangle 23"/>
            <p:cNvSpPr/>
            <p:nvPr/>
          </p:nvSpPr>
          <p:spPr>
            <a:xfrm>
              <a:off x="555812" y="5346035"/>
              <a:ext cx="1962799" cy="4703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Research &amp; Development</a:t>
              </a:r>
              <a:endParaRPr lang="en-ZA" sz="1200" dirty="0">
                <a:solidFill>
                  <a:schemeClr val="tx1"/>
                </a:solidFill>
              </a:endParaRPr>
            </a:p>
          </p:txBody>
        </p:sp>
        <p:sp>
          <p:nvSpPr>
            <p:cNvPr id="25" name="Rectangle 24"/>
            <p:cNvSpPr/>
            <p:nvPr/>
          </p:nvSpPr>
          <p:spPr>
            <a:xfrm>
              <a:off x="2264611" y="3116768"/>
              <a:ext cx="1838550" cy="5173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Legal Support</a:t>
              </a:r>
              <a:endParaRPr lang="en-ZA" sz="1200" dirty="0">
                <a:solidFill>
                  <a:schemeClr val="tx1"/>
                </a:solidFill>
              </a:endParaRPr>
            </a:p>
          </p:txBody>
        </p:sp>
        <p:sp>
          <p:nvSpPr>
            <p:cNvPr id="26" name="Rectangle 25"/>
            <p:cNvSpPr/>
            <p:nvPr/>
          </p:nvSpPr>
          <p:spPr>
            <a:xfrm>
              <a:off x="4240456" y="3116768"/>
              <a:ext cx="1838550" cy="5173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Communication</a:t>
              </a:r>
              <a:endParaRPr lang="en-ZA" sz="1200" dirty="0">
                <a:solidFill>
                  <a:schemeClr val="tx1"/>
                </a:solidFill>
              </a:endParaRPr>
            </a:p>
          </p:txBody>
        </p:sp>
        <p:sp>
          <p:nvSpPr>
            <p:cNvPr id="27" name="Rectangle 26"/>
            <p:cNvSpPr/>
            <p:nvPr/>
          </p:nvSpPr>
          <p:spPr>
            <a:xfrm>
              <a:off x="6964633" y="3117318"/>
              <a:ext cx="1962799" cy="4703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Policy, Strategy &amp; Planning</a:t>
              </a:r>
              <a:endParaRPr lang="en-ZA" sz="1200" dirty="0">
                <a:solidFill>
                  <a:schemeClr val="tx1"/>
                </a:solidFill>
              </a:endParaRPr>
            </a:p>
          </p:txBody>
        </p:sp>
        <p:sp>
          <p:nvSpPr>
            <p:cNvPr id="28" name="Rectangle 27"/>
            <p:cNvSpPr/>
            <p:nvPr/>
          </p:nvSpPr>
          <p:spPr>
            <a:xfrm>
              <a:off x="9258653" y="3117318"/>
              <a:ext cx="1962799" cy="4703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Human Resources</a:t>
              </a:r>
              <a:endParaRPr lang="en-ZA" sz="1200" dirty="0">
                <a:solidFill>
                  <a:schemeClr val="tx1"/>
                </a:solidFill>
              </a:endParaRPr>
            </a:p>
          </p:txBody>
        </p:sp>
        <p:sp>
          <p:nvSpPr>
            <p:cNvPr id="29" name="Rectangle 28"/>
            <p:cNvSpPr/>
            <p:nvPr/>
          </p:nvSpPr>
          <p:spPr>
            <a:xfrm>
              <a:off x="6979338" y="3799309"/>
              <a:ext cx="1962799" cy="4703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Logistics</a:t>
              </a:r>
              <a:endParaRPr lang="en-ZA" sz="1200" dirty="0">
                <a:solidFill>
                  <a:schemeClr val="tx1"/>
                </a:solidFill>
              </a:endParaRPr>
            </a:p>
          </p:txBody>
        </p:sp>
        <p:sp>
          <p:nvSpPr>
            <p:cNvPr id="30" name="Rectangle 29"/>
            <p:cNvSpPr/>
            <p:nvPr/>
          </p:nvSpPr>
          <p:spPr>
            <a:xfrm>
              <a:off x="9290738" y="3799309"/>
              <a:ext cx="1962799" cy="4703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Finance</a:t>
              </a:r>
              <a:endParaRPr lang="en-ZA" sz="1200" dirty="0">
                <a:solidFill>
                  <a:schemeClr val="tx1"/>
                </a:solidFill>
              </a:endParaRPr>
            </a:p>
          </p:txBody>
        </p:sp>
        <p:sp>
          <p:nvSpPr>
            <p:cNvPr id="31" name="Rectangle 30"/>
            <p:cNvSpPr/>
            <p:nvPr/>
          </p:nvSpPr>
          <p:spPr>
            <a:xfrm>
              <a:off x="6972654" y="4427621"/>
              <a:ext cx="1962799" cy="7003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Information, Communication &amp; Technology</a:t>
              </a:r>
              <a:endParaRPr lang="en-ZA" sz="1200" dirty="0">
                <a:solidFill>
                  <a:schemeClr val="tx1"/>
                </a:solidFill>
              </a:endParaRPr>
            </a:p>
          </p:txBody>
        </p:sp>
        <p:sp>
          <p:nvSpPr>
            <p:cNvPr id="32" name="Rectangle 31"/>
            <p:cNvSpPr/>
            <p:nvPr/>
          </p:nvSpPr>
          <p:spPr>
            <a:xfrm>
              <a:off x="9338869" y="4427621"/>
              <a:ext cx="1962799" cy="7003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Facility, Security &amp; Reception Management</a:t>
              </a:r>
              <a:endParaRPr lang="en-ZA" sz="1200" dirty="0">
                <a:solidFill>
                  <a:schemeClr val="tx1"/>
                </a:solidFill>
              </a:endParaRPr>
            </a:p>
          </p:txBody>
        </p:sp>
        <p:cxnSp>
          <p:nvCxnSpPr>
            <p:cNvPr id="33" name="Elbow Connector 32"/>
            <p:cNvCxnSpPr>
              <a:stCxn id="17" idx="2"/>
              <a:endCxn id="18" idx="1"/>
            </p:cNvCxnSpPr>
            <p:nvPr/>
          </p:nvCxnSpPr>
          <p:spPr>
            <a:xfrm rot="16200000" flipH="1">
              <a:off x="5776927" y="1295871"/>
              <a:ext cx="519363" cy="333935"/>
            </a:xfrm>
            <a:prstGeom prst="bentConnector2">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Elbow Connector 33"/>
            <p:cNvCxnSpPr>
              <a:stCxn id="17" idx="2"/>
              <a:endCxn id="19" idx="0"/>
            </p:cNvCxnSpPr>
            <p:nvPr/>
          </p:nvCxnSpPr>
          <p:spPr>
            <a:xfrm rot="5400000">
              <a:off x="3977538" y="425273"/>
              <a:ext cx="1114218" cy="2669988"/>
            </a:xfrm>
            <a:prstGeom prst="bentConnector3">
              <a:avLst>
                <a:gd name="adj1" fmla="val 8552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17" idx="2"/>
              <a:endCxn id="20" idx="0"/>
            </p:cNvCxnSpPr>
            <p:nvPr/>
          </p:nvCxnSpPr>
          <p:spPr>
            <a:xfrm rot="16200000" flipH="1">
              <a:off x="6926193" y="146605"/>
              <a:ext cx="1114218" cy="3227323"/>
            </a:xfrm>
            <a:prstGeom prst="bentConnector3">
              <a:avLst>
                <a:gd name="adj1" fmla="val 85307"/>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Elbow Connector 35"/>
            <p:cNvCxnSpPr>
              <a:stCxn id="19" idx="2"/>
              <a:endCxn id="21" idx="0"/>
            </p:cNvCxnSpPr>
            <p:nvPr/>
          </p:nvCxnSpPr>
          <p:spPr>
            <a:xfrm rot="5400000">
              <a:off x="2069983" y="1987098"/>
              <a:ext cx="282034" cy="1977307"/>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Elbow Connector 36"/>
            <p:cNvCxnSpPr>
              <a:stCxn id="19" idx="2"/>
              <a:endCxn id="25" idx="0"/>
            </p:cNvCxnSpPr>
            <p:nvPr/>
          </p:nvCxnSpPr>
          <p:spPr>
            <a:xfrm rot="5400000">
              <a:off x="3050753" y="2967868"/>
              <a:ext cx="282034" cy="15767"/>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19" idx="2"/>
              <a:endCxn id="26" idx="0"/>
            </p:cNvCxnSpPr>
            <p:nvPr/>
          </p:nvCxnSpPr>
          <p:spPr>
            <a:xfrm rot="16200000" flipH="1">
              <a:off x="4038675" y="1995712"/>
              <a:ext cx="282034" cy="1960078"/>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20" idx="2"/>
              <a:endCxn id="27" idx="3"/>
            </p:cNvCxnSpPr>
            <p:nvPr/>
          </p:nvCxnSpPr>
          <p:spPr>
            <a:xfrm rot="5400000">
              <a:off x="8753325" y="3008841"/>
              <a:ext cx="517747" cy="169532"/>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Elbow Connector 39"/>
            <p:cNvCxnSpPr>
              <a:stCxn id="20" idx="2"/>
              <a:endCxn id="29" idx="3"/>
            </p:cNvCxnSpPr>
            <p:nvPr/>
          </p:nvCxnSpPr>
          <p:spPr>
            <a:xfrm rot="5400000">
              <a:off x="8419682" y="3357190"/>
              <a:ext cx="1199738" cy="154827"/>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Elbow Connector 40"/>
            <p:cNvCxnSpPr>
              <a:stCxn id="20" idx="2"/>
              <a:endCxn id="31" idx="3"/>
            </p:cNvCxnSpPr>
            <p:nvPr/>
          </p:nvCxnSpPr>
          <p:spPr>
            <a:xfrm rot="5400000">
              <a:off x="8044670" y="3725518"/>
              <a:ext cx="1943079" cy="161511"/>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Elbow Connector 41"/>
            <p:cNvCxnSpPr>
              <a:stCxn id="20" idx="2"/>
              <a:endCxn id="28" idx="1"/>
            </p:cNvCxnSpPr>
            <p:nvPr/>
          </p:nvCxnSpPr>
          <p:spPr>
            <a:xfrm rot="16200000" flipH="1">
              <a:off x="8918935" y="3012762"/>
              <a:ext cx="517747" cy="161689"/>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Elbow Connector 42"/>
            <p:cNvCxnSpPr>
              <a:stCxn id="20" idx="2"/>
              <a:endCxn id="30" idx="1"/>
            </p:cNvCxnSpPr>
            <p:nvPr/>
          </p:nvCxnSpPr>
          <p:spPr>
            <a:xfrm rot="16200000" flipH="1">
              <a:off x="8593982" y="3337716"/>
              <a:ext cx="1199738" cy="193774"/>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Elbow Connector 43"/>
            <p:cNvCxnSpPr>
              <a:stCxn id="20" idx="2"/>
              <a:endCxn id="32" idx="1"/>
            </p:cNvCxnSpPr>
            <p:nvPr/>
          </p:nvCxnSpPr>
          <p:spPr>
            <a:xfrm rot="16200000" flipH="1">
              <a:off x="8246377" y="3685320"/>
              <a:ext cx="1943079" cy="241905"/>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Elbow Connector 44"/>
            <p:cNvCxnSpPr>
              <a:stCxn id="21" idx="2"/>
              <a:endCxn id="22" idx="1"/>
            </p:cNvCxnSpPr>
            <p:nvPr/>
          </p:nvCxnSpPr>
          <p:spPr>
            <a:xfrm rot="5400000">
              <a:off x="571893" y="3618045"/>
              <a:ext cx="634372" cy="666534"/>
            </a:xfrm>
            <a:prstGeom prst="bentConnector4">
              <a:avLst>
                <a:gd name="adj1" fmla="val 31465"/>
                <a:gd name="adj2" fmla="val 134297"/>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21" idx="2"/>
              <a:endCxn id="23" idx="1"/>
            </p:cNvCxnSpPr>
            <p:nvPr/>
          </p:nvCxnSpPr>
          <p:spPr>
            <a:xfrm rot="5400000">
              <a:off x="243718" y="3946220"/>
              <a:ext cx="1290722" cy="666534"/>
            </a:xfrm>
            <a:prstGeom prst="bentConnector4">
              <a:avLst>
                <a:gd name="adj1" fmla="val 15722"/>
                <a:gd name="adj2" fmla="val 134297"/>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Elbow Connector 46"/>
            <p:cNvCxnSpPr>
              <a:stCxn id="21" idx="2"/>
              <a:endCxn id="24" idx="1"/>
            </p:cNvCxnSpPr>
            <p:nvPr/>
          </p:nvCxnSpPr>
          <p:spPr>
            <a:xfrm rot="5400000">
              <a:off x="-84457" y="4274395"/>
              <a:ext cx="1947072" cy="666534"/>
            </a:xfrm>
            <a:prstGeom prst="bentConnector4">
              <a:avLst>
                <a:gd name="adj1" fmla="val 10593"/>
                <a:gd name="adj2" fmla="val 134297"/>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Rectangular Callout 6"/>
          <p:cNvSpPr/>
          <p:nvPr/>
        </p:nvSpPr>
        <p:spPr>
          <a:xfrm>
            <a:off x="188259" y="872950"/>
            <a:ext cx="3404164" cy="1247738"/>
          </a:xfrm>
          <a:prstGeom prst="wedgeRectCallout">
            <a:avLst>
              <a:gd name="adj1" fmla="val 69988"/>
              <a:gd name="adj2" fmla="val 32621"/>
            </a:avLst>
          </a:prstGeom>
          <a:solidFill>
            <a:srgbClr val="FF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Total number of posts as approved by the Minister of Defence and Military Veterans during June 2012 is </a:t>
            </a:r>
            <a:r>
              <a:rPr lang="en-US" b="1" dirty="0" smtClean="0">
                <a:solidFill>
                  <a:schemeClr val="tx1"/>
                </a:solidFill>
              </a:rPr>
              <a:t>89</a:t>
            </a:r>
            <a:endParaRPr lang="en-ZA" b="1" dirty="0">
              <a:solidFill>
                <a:schemeClr val="tx1"/>
              </a:solidFill>
            </a:endParaRPr>
          </a:p>
        </p:txBody>
      </p:sp>
    </p:spTree>
    <p:extLst>
      <p:ext uri="{BB962C8B-B14F-4D97-AF65-F5344CB8AC3E}">
        <p14:creationId xmlns:p14="http://schemas.microsoft.com/office/powerpoint/2010/main" xmlns="" val="6757547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7930"/>
            <a:ext cx="9507070" cy="762000"/>
          </a:xfrm>
        </p:spPr>
        <p:txBody>
          <a:bodyPr>
            <a:normAutofit/>
          </a:bodyPr>
          <a:lstStyle/>
          <a:p>
            <a:pPr algn="ctr"/>
            <a:r>
              <a:rPr lang="en-US" sz="4000" b="1" dirty="0" smtClean="0">
                <a:solidFill>
                  <a:schemeClr val="tx1"/>
                </a:solidFill>
              </a:rPr>
              <a:t>ORGANISATIONAL STRUCTURE</a:t>
            </a:r>
            <a:endParaRPr lang="en-ZA" sz="4000" b="1" dirty="0">
              <a:solidFill>
                <a:schemeClr val="tx1"/>
              </a:solidFill>
            </a:endParaRP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6" name="Straight Connector 5"/>
          <p:cNvCxnSpPr/>
          <p:nvPr/>
        </p:nvCxnSpPr>
        <p:spPr>
          <a:xfrm>
            <a:off x="1" y="672353"/>
            <a:ext cx="9601199" cy="1344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D57F1E4F-1CFF-5643-939E-217C01CDF565}" type="slidenum">
              <a:rPr lang="en-US" smtClean="0"/>
              <a:pPr/>
              <a:t>11</a:t>
            </a:fld>
            <a:endParaRPr lang="en-US" dirty="0"/>
          </a:p>
        </p:txBody>
      </p:sp>
      <p:grpSp>
        <p:nvGrpSpPr>
          <p:cNvPr id="13" name="Group 12"/>
          <p:cNvGrpSpPr/>
          <p:nvPr/>
        </p:nvGrpSpPr>
        <p:grpSpPr>
          <a:xfrm>
            <a:off x="342307" y="1600201"/>
            <a:ext cx="9406810" cy="5161604"/>
            <a:chOff x="303071" y="685800"/>
            <a:chExt cx="10998597" cy="5130560"/>
          </a:xfrm>
        </p:grpSpPr>
        <p:sp>
          <p:nvSpPr>
            <p:cNvPr id="17" name="Rectangle 16"/>
            <p:cNvSpPr/>
            <p:nvPr/>
          </p:nvSpPr>
          <p:spPr>
            <a:xfrm>
              <a:off x="4572000" y="685800"/>
              <a:ext cx="2595282" cy="5173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Office of the Military Ombud</a:t>
              </a:r>
              <a:endParaRPr lang="en-ZA" sz="1200" b="1" dirty="0">
                <a:solidFill>
                  <a:schemeClr val="tx1"/>
                </a:solidFill>
              </a:endParaRPr>
            </a:p>
          </p:txBody>
        </p:sp>
        <p:sp>
          <p:nvSpPr>
            <p:cNvPr id="18" name="Rectangle 17"/>
            <p:cNvSpPr/>
            <p:nvPr/>
          </p:nvSpPr>
          <p:spPr>
            <a:xfrm>
              <a:off x="6203576" y="1463842"/>
              <a:ext cx="2595282" cy="5173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Office of the Deputy Military Ombud</a:t>
              </a:r>
              <a:endParaRPr lang="en-ZA" sz="1200" b="1" dirty="0">
                <a:solidFill>
                  <a:schemeClr val="tx1"/>
                </a:solidFill>
              </a:endParaRPr>
            </a:p>
          </p:txBody>
        </p:sp>
        <p:sp>
          <p:nvSpPr>
            <p:cNvPr id="19" name="Rectangle 18"/>
            <p:cNvSpPr/>
            <p:nvPr/>
          </p:nvSpPr>
          <p:spPr>
            <a:xfrm>
              <a:off x="1902012" y="2317376"/>
              <a:ext cx="2595282" cy="5173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Corporate Operations</a:t>
              </a:r>
              <a:endParaRPr lang="en-ZA" sz="1200" b="1" dirty="0">
                <a:solidFill>
                  <a:schemeClr val="tx1"/>
                </a:solidFill>
              </a:endParaRPr>
            </a:p>
          </p:txBody>
        </p:sp>
        <p:sp>
          <p:nvSpPr>
            <p:cNvPr id="20" name="Rectangle 19"/>
            <p:cNvSpPr/>
            <p:nvPr/>
          </p:nvSpPr>
          <p:spPr>
            <a:xfrm>
              <a:off x="7799323" y="2317376"/>
              <a:ext cx="2595282" cy="5173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Corporate Support</a:t>
              </a:r>
              <a:endParaRPr lang="en-ZA" sz="1200" b="1" dirty="0">
                <a:solidFill>
                  <a:schemeClr val="tx1"/>
                </a:solidFill>
              </a:endParaRPr>
            </a:p>
          </p:txBody>
        </p:sp>
        <p:sp>
          <p:nvSpPr>
            <p:cNvPr id="21" name="Rectangle 20"/>
            <p:cNvSpPr/>
            <p:nvPr/>
          </p:nvSpPr>
          <p:spPr>
            <a:xfrm>
              <a:off x="303071" y="3116768"/>
              <a:ext cx="1838550" cy="5173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Operations</a:t>
              </a:r>
              <a:endParaRPr lang="en-ZA" sz="1200" dirty="0">
                <a:solidFill>
                  <a:schemeClr val="tx1"/>
                </a:solidFill>
              </a:endParaRPr>
            </a:p>
          </p:txBody>
        </p:sp>
        <p:sp>
          <p:nvSpPr>
            <p:cNvPr id="22" name="Rectangle 21"/>
            <p:cNvSpPr/>
            <p:nvPr/>
          </p:nvSpPr>
          <p:spPr>
            <a:xfrm>
              <a:off x="555812" y="4033335"/>
              <a:ext cx="1962799" cy="4703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Intake &amp; Analysis</a:t>
              </a:r>
              <a:endParaRPr lang="en-ZA" sz="1200" dirty="0">
                <a:solidFill>
                  <a:schemeClr val="tx1"/>
                </a:solidFill>
              </a:endParaRPr>
            </a:p>
          </p:txBody>
        </p:sp>
        <p:sp>
          <p:nvSpPr>
            <p:cNvPr id="23" name="Rectangle 22"/>
            <p:cNvSpPr/>
            <p:nvPr/>
          </p:nvSpPr>
          <p:spPr>
            <a:xfrm>
              <a:off x="555812" y="4689685"/>
              <a:ext cx="1962799" cy="4703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Investigations</a:t>
              </a:r>
              <a:endParaRPr lang="en-ZA" sz="1200" dirty="0">
                <a:solidFill>
                  <a:schemeClr val="tx1"/>
                </a:solidFill>
              </a:endParaRPr>
            </a:p>
          </p:txBody>
        </p:sp>
        <p:sp>
          <p:nvSpPr>
            <p:cNvPr id="24" name="Rectangle 23"/>
            <p:cNvSpPr/>
            <p:nvPr/>
          </p:nvSpPr>
          <p:spPr>
            <a:xfrm>
              <a:off x="555812" y="5346035"/>
              <a:ext cx="1962799" cy="4703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Research &amp; Development</a:t>
              </a:r>
              <a:endParaRPr lang="en-ZA" sz="1200" dirty="0">
                <a:solidFill>
                  <a:schemeClr val="tx1"/>
                </a:solidFill>
              </a:endParaRPr>
            </a:p>
          </p:txBody>
        </p:sp>
        <p:sp>
          <p:nvSpPr>
            <p:cNvPr id="25" name="Rectangle 24"/>
            <p:cNvSpPr/>
            <p:nvPr/>
          </p:nvSpPr>
          <p:spPr>
            <a:xfrm>
              <a:off x="2264611" y="3116768"/>
              <a:ext cx="1838550" cy="5173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Legal Support</a:t>
              </a:r>
              <a:endParaRPr lang="en-ZA" sz="1200" dirty="0">
                <a:solidFill>
                  <a:schemeClr val="tx1"/>
                </a:solidFill>
              </a:endParaRPr>
            </a:p>
          </p:txBody>
        </p:sp>
        <p:sp>
          <p:nvSpPr>
            <p:cNvPr id="26" name="Rectangle 25"/>
            <p:cNvSpPr/>
            <p:nvPr/>
          </p:nvSpPr>
          <p:spPr>
            <a:xfrm>
              <a:off x="4240456" y="3116768"/>
              <a:ext cx="1838550" cy="5173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Communication</a:t>
              </a:r>
              <a:endParaRPr lang="en-ZA" sz="1200" dirty="0">
                <a:solidFill>
                  <a:schemeClr val="tx1"/>
                </a:solidFill>
              </a:endParaRPr>
            </a:p>
          </p:txBody>
        </p:sp>
        <p:sp>
          <p:nvSpPr>
            <p:cNvPr id="27" name="Rectangle 26"/>
            <p:cNvSpPr/>
            <p:nvPr/>
          </p:nvSpPr>
          <p:spPr>
            <a:xfrm>
              <a:off x="6964633" y="3117318"/>
              <a:ext cx="1962799" cy="4703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Policy, Strategy &amp; Planning</a:t>
              </a:r>
              <a:endParaRPr lang="en-ZA" sz="1200" dirty="0">
                <a:solidFill>
                  <a:schemeClr val="tx1"/>
                </a:solidFill>
              </a:endParaRPr>
            </a:p>
          </p:txBody>
        </p:sp>
        <p:sp>
          <p:nvSpPr>
            <p:cNvPr id="28" name="Rectangle 27"/>
            <p:cNvSpPr/>
            <p:nvPr/>
          </p:nvSpPr>
          <p:spPr>
            <a:xfrm>
              <a:off x="9258653" y="3117318"/>
              <a:ext cx="1962799" cy="4703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Human Resources</a:t>
              </a:r>
              <a:endParaRPr lang="en-ZA" sz="1200" dirty="0">
                <a:solidFill>
                  <a:schemeClr val="tx1"/>
                </a:solidFill>
              </a:endParaRPr>
            </a:p>
          </p:txBody>
        </p:sp>
        <p:sp>
          <p:nvSpPr>
            <p:cNvPr id="29" name="Rectangle 28"/>
            <p:cNvSpPr/>
            <p:nvPr/>
          </p:nvSpPr>
          <p:spPr>
            <a:xfrm>
              <a:off x="6979338" y="3799309"/>
              <a:ext cx="1962799" cy="4703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Logistics</a:t>
              </a:r>
              <a:endParaRPr lang="en-ZA" sz="1200" dirty="0">
                <a:solidFill>
                  <a:schemeClr val="tx1"/>
                </a:solidFill>
              </a:endParaRPr>
            </a:p>
          </p:txBody>
        </p:sp>
        <p:sp>
          <p:nvSpPr>
            <p:cNvPr id="30" name="Rectangle 29"/>
            <p:cNvSpPr/>
            <p:nvPr/>
          </p:nvSpPr>
          <p:spPr>
            <a:xfrm>
              <a:off x="9290738" y="3799309"/>
              <a:ext cx="1962799" cy="4703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Finance</a:t>
              </a:r>
              <a:endParaRPr lang="en-ZA" sz="1200" dirty="0">
                <a:solidFill>
                  <a:schemeClr val="tx1"/>
                </a:solidFill>
              </a:endParaRPr>
            </a:p>
          </p:txBody>
        </p:sp>
        <p:sp>
          <p:nvSpPr>
            <p:cNvPr id="31" name="Rectangle 30"/>
            <p:cNvSpPr/>
            <p:nvPr/>
          </p:nvSpPr>
          <p:spPr>
            <a:xfrm>
              <a:off x="6972654" y="4427621"/>
              <a:ext cx="1962799" cy="7003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Information, Communication &amp; Technology</a:t>
              </a:r>
              <a:endParaRPr lang="en-ZA" sz="1200" dirty="0">
                <a:solidFill>
                  <a:schemeClr val="tx1"/>
                </a:solidFill>
              </a:endParaRPr>
            </a:p>
          </p:txBody>
        </p:sp>
        <p:sp>
          <p:nvSpPr>
            <p:cNvPr id="32" name="Rectangle 31"/>
            <p:cNvSpPr/>
            <p:nvPr/>
          </p:nvSpPr>
          <p:spPr>
            <a:xfrm>
              <a:off x="9338869" y="4427621"/>
              <a:ext cx="1962799" cy="7003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Facility, Security &amp; Reception Management</a:t>
              </a:r>
              <a:endParaRPr lang="en-ZA" sz="1200" dirty="0">
                <a:solidFill>
                  <a:schemeClr val="tx1"/>
                </a:solidFill>
              </a:endParaRPr>
            </a:p>
          </p:txBody>
        </p:sp>
        <p:cxnSp>
          <p:nvCxnSpPr>
            <p:cNvPr id="33" name="Elbow Connector 32"/>
            <p:cNvCxnSpPr>
              <a:stCxn id="17" idx="2"/>
              <a:endCxn id="18" idx="1"/>
            </p:cNvCxnSpPr>
            <p:nvPr/>
          </p:nvCxnSpPr>
          <p:spPr>
            <a:xfrm rot="16200000" flipH="1">
              <a:off x="5776927" y="1295871"/>
              <a:ext cx="519363" cy="333935"/>
            </a:xfrm>
            <a:prstGeom prst="bentConnector2">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Elbow Connector 33"/>
            <p:cNvCxnSpPr>
              <a:stCxn id="17" idx="2"/>
              <a:endCxn id="19" idx="0"/>
            </p:cNvCxnSpPr>
            <p:nvPr/>
          </p:nvCxnSpPr>
          <p:spPr>
            <a:xfrm rot="5400000">
              <a:off x="3977538" y="425273"/>
              <a:ext cx="1114218" cy="2669988"/>
            </a:xfrm>
            <a:prstGeom prst="bentConnector3">
              <a:avLst>
                <a:gd name="adj1" fmla="val 8552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17" idx="2"/>
              <a:endCxn id="20" idx="0"/>
            </p:cNvCxnSpPr>
            <p:nvPr/>
          </p:nvCxnSpPr>
          <p:spPr>
            <a:xfrm rot="16200000" flipH="1">
              <a:off x="6926193" y="146605"/>
              <a:ext cx="1114218" cy="3227323"/>
            </a:xfrm>
            <a:prstGeom prst="bentConnector3">
              <a:avLst>
                <a:gd name="adj1" fmla="val 85307"/>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Elbow Connector 35"/>
            <p:cNvCxnSpPr>
              <a:stCxn id="19" idx="2"/>
              <a:endCxn id="21" idx="0"/>
            </p:cNvCxnSpPr>
            <p:nvPr/>
          </p:nvCxnSpPr>
          <p:spPr>
            <a:xfrm rot="5400000">
              <a:off x="2069983" y="1987098"/>
              <a:ext cx="282034" cy="1977307"/>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Elbow Connector 36"/>
            <p:cNvCxnSpPr>
              <a:stCxn id="19" idx="2"/>
              <a:endCxn id="25" idx="0"/>
            </p:cNvCxnSpPr>
            <p:nvPr/>
          </p:nvCxnSpPr>
          <p:spPr>
            <a:xfrm rot="5400000">
              <a:off x="3050753" y="2967868"/>
              <a:ext cx="282034" cy="15767"/>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19" idx="2"/>
              <a:endCxn id="26" idx="0"/>
            </p:cNvCxnSpPr>
            <p:nvPr/>
          </p:nvCxnSpPr>
          <p:spPr>
            <a:xfrm rot="16200000" flipH="1">
              <a:off x="4038675" y="1995712"/>
              <a:ext cx="282034" cy="1960078"/>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20" idx="2"/>
              <a:endCxn id="27" idx="3"/>
            </p:cNvCxnSpPr>
            <p:nvPr/>
          </p:nvCxnSpPr>
          <p:spPr>
            <a:xfrm rot="5400000">
              <a:off x="8753325" y="3008841"/>
              <a:ext cx="517747" cy="169532"/>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Elbow Connector 39"/>
            <p:cNvCxnSpPr>
              <a:stCxn id="20" idx="2"/>
              <a:endCxn id="29" idx="3"/>
            </p:cNvCxnSpPr>
            <p:nvPr/>
          </p:nvCxnSpPr>
          <p:spPr>
            <a:xfrm rot="5400000">
              <a:off x="8419682" y="3357190"/>
              <a:ext cx="1199738" cy="154827"/>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Elbow Connector 40"/>
            <p:cNvCxnSpPr>
              <a:stCxn id="20" idx="2"/>
              <a:endCxn id="31" idx="3"/>
            </p:cNvCxnSpPr>
            <p:nvPr/>
          </p:nvCxnSpPr>
          <p:spPr>
            <a:xfrm rot="5400000">
              <a:off x="8044670" y="3725518"/>
              <a:ext cx="1943079" cy="161511"/>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Elbow Connector 41"/>
            <p:cNvCxnSpPr>
              <a:stCxn id="20" idx="2"/>
              <a:endCxn id="28" idx="1"/>
            </p:cNvCxnSpPr>
            <p:nvPr/>
          </p:nvCxnSpPr>
          <p:spPr>
            <a:xfrm rot="16200000" flipH="1">
              <a:off x="8918935" y="3012762"/>
              <a:ext cx="517747" cy="161689"/>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Elbow Connector 42"/>
            <p:cNvCxnSpPr>
              <a:stCxn id="20" idx="2"/>
              <a:endCxn id="30" idx="1"/>
            </p:cNvCxnSpPr>
            <p:nvPr/>
          </p:nvCxnSpPr>
          <p:spPr>
            <a:xfrm rot="16200000" flipH="1">
              <a:off x="8593982" y="3337716"/>
              <a:ext cx="1199738" cy="193774"/>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Elbow Connector 43"/>
            <p:cNvCxnSpPr>
              <a:stCxn id="20" idx="2"/>
              <a:endCxn id="32" idx="1"/>
            </p:cNvCxnSpPr>
            <p:nvPr/>
          </p:nvCxnSpPr>
          <p:spPr>
            <a:xfrm rot="16200000" flipH="1">
              <a:off x="8246377" y="3685320"/>
              <a:ext cx="1943079" cy="241905"/>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Elbow Connector 44"/>
            <p:cNvCxnSpPr>
              <a:stCxn id="21" idx="2"/>
              <a:endCxn id="22" idx="1"/>
            </p:cNvCxnSpPr>
            <p:nvPr/>
          </p:nvCxnSpPr>
          <p:spPr>
            <a:xfrm rot="5400000">
              <a:off x="571893" y="3618045"/>
              <a:ext cx="634372" cy="666534"/>
            </a:xfrm>
            <a:prstGeom prst="bentConnector4">
              <a:avLst>
                <a:gd name="adj1" fmla="val 31465"/>
                <a:gd name="adj2" fmla="val 134297"/>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21" idx="2"/>
              <a:endCxn id="23" idx="1"/>
            </p:cNvCxnSpPr>
            <p:nvPr/>
          </p:nvCxnSpPr>
          <p:spPr>
            <a:xfrm rot="5400000">
              <a:off x="243718" y="3946220"/>
              <a:ext cx="1290722" cy="666534"/>
            </a:xfrm>
            <a:prstGeom prst="bentConnector4">
              <a:avLst>
                <a:gd name="adj1" fmla="val 15722"/>
                <a:gd name="adj2" fmla="val 134297"/>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Elbow Connector 46"/>
            <p:cNvCxnSpPr>
              <a:stCxn id="21" idx="2"/>
              <a:endCxn id="24" idx="1"/>
            </p:cNvCxnSpPr>
            <p:nvPr/>
          </p:nvCxnSpPr>
          <p:spPr>
            <a:xfrm rot="5400000">
              <a:off x="-84457" y="4274395"/>
              <a:ext cx="1947072" cy="666534"/>
            </a:xfrm>
            <a:prstGeom prst="bentConnector4">
              <a:avLst>
                <a:gd name="adj1" fmla="val 10593"/>
                <a:gd name="adj2" fmla="val 134297"/>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8" name="Rectangular Callout 47"/>
          <p:cNvSpPr/>
          <p:nvPr/>
        </p:nvSpPr>
        <p:spPr>
          <a:xfrm>
            <a:off x="6684775" y="970223"/>
            <a:ext cx="3516073" cy="1254054"/>
          </a:xfrm>
          <a:prstGeom prst="wedgeRectCallout">
            <a:avLst>
              <a:gd name="adj1" fmla="val -68753"/>
              <a:gd name="adj2" fmla="val 20622"/>
            </a:avLst>
          </a:prstGeom>
          <a:solidFill>
            <a:srgbClr val="FF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prstClr val="black"/>
                </a:solidFill>
              </a:rPr>
              <a:t>Total number of approved posts within the Executive Office (including the Deputy Military Ombud Office) is </a:t>
            </a:r>
            <a:r>
              <a:rPr lang="en-US" b="1" dirty="0">
                <a:solidFill>
                  <a:prstClr val="black"/>
                </a:solidFill>
              </a:rPr>
              <a:t>9</a:t>
            </a:r>
            <a:endParaRPr lang="en-ZA" b="1" dirty="0">
              <a:solidFill>
                <a:prstClr val="black"/>
              </a:solidFill>
            </a:endParaRPr>
          </a:p>
        </p:txBody>
      </p:sp>
    </p:spTree>
    <p:extLst>
      <p:ext uri="{BB962C8B-B14F-4D97-AF65-F5344CB8AC3E}">
        <p14:creationId xmlns:p14="http://schemas.microsoft.com/office/powerpoint/2010/main" xmlns="" val="16660716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7930"/>
            <a:ext cx="9507070" cy="762000"/>
          </a:xfrm>
        </p:spPr>
        <p:txBody>
          <a:bodyPr>
            <a:normAutofit/>
          </a:bodyPr>
          <a:lstStyle/>
          <a:p>
            <a:pPr algn="ctr"/>
            <a:r>
              <a:rPr lang="en-US" sz="4000" b="1" dirty="0" smtClean="0">
                <a:solidFill>
                  <a:schemeClr val="tx1"/>
                </a:solidFill>
              </a:rPr>
              <a:t>ORGANISATIONAL STRUCTURE </a:t>
            </a:r>
            <a:r>
              <a:rPr lang="en-US" sz="2200" b="1" dirty="0" smtClean="0">
                <a:solidFill>
                  <a:schemeClr val="tx1"/>
                </a:solidFill>
              </a:rPr>
              <a:t>(continue)</a:t>
            </a:r>
            <a:endParaRPr lang="en-ZA" sz="2200" b="1" dirty="0">
              <a:solidFill>
                <a:schemeClr val="tx1"/>
              </a:solidFill>
            </a:endParaRP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6" name="Straight Connector 5"/>
          <p:cNvCxnSpPr/>
          <p:nvPr/>
        </p:nvCxnSpPr>
        <p:spPr>
          <a:xfrm>
            <a:off x="1" y="672353"/>
            <a:ext cx="9601199" cy="1344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D57F1E4F-1CFF-5643-939E-217C01CDF565}" type="slidenum">
              <a:rPr lang="en-US" smtClean="0"/>
              <a:pPr/>
              <a:t>12</a:t>
            </a:fld>
            <a:endParaRPr lang="en-US" dirty="0"/>
          </a:p>
        </p:txBody>
      </p:sp>
      <p:grpSp>
        <p:nvGrpSpPr>
          <p:cNvPr id="13" name="Group 12"/>
          <p:cNvGrpSpPr/>
          <p:nvPr/>
        </p:nvGrpSpPr>
        <p:grpSpPr>
          <a:xfrm>
            <a:off x="342307" y="1106905"/>
            <a:ext cx="9406810" cy="5654900"/>
            <a:chOff x="303071" y="685800"/>
            <a:chExt cx="10998597" cy="5130560"/>
          </a:xfrm>
        </p:grpSpPr>
        <p:sp>
          <p:nvSpPr>
            <p:cNvPr id="17" name="Rectangle 16"/>
            <p:cNvSpPr/>
            <p:nvPr/>
          </p:nvSpPr>
          <p:spPr>
            <a:xfrm>
              <a:off x="4572000" y="685800"/>
              <a:ext cx="2595282" cy="5173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Office of the Military Ombud</a:t>
              </a:r>
              <a:endParaRPr lang="en-ZA" sz="1200" b="1" dirty="0">
                <a:solidFill>
                  <a:schemeClr val="tx1"/>
                </a:solidFill>
              </a:endParaRPr>
            </a:p>
          </p:txBody>
        </p:sp>
        <p:sp>
          <p:nvSpPr>
            <p:cNvPr id="18" name="Rectangle 17"/>
            <p:cNvSpPr/>
            <p:nvPr/>
          </p:nvSpPr>
          <p:spPr>
            <a:xfrm>
              <a:off x="6203576" y="1463842"/>
              <a:ext cx="2595282" cy="5173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Office of the Deputy Military Ombud</a:t>
              </a:r>
              <a:endParaRPr lang="en-ZA" sz="1200" b="1" dirty="0">
                <a:solidFill>
                  <a:schemeClr val="tx1"/>
                </a:solidFill>
              </a:endParaRPr>
            </a:p>
          </p:txBody>
        </p:sp>
        <p:sp>
          <p:nvSpPr>
            <p:cNvPr id="19" name="Rectangle 18"/>
            <p:cNvSpPr/>
            <p:nvPr/>
          </p:nvSpPr>
          <p:spPr>
            <a:xfrm>
              <a:off x="1902012" y="2317376"/>
              <a:ext cx="2595282" cy="5173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Corporate Operations</a:t>
              </a:r>
              <a:endParaRPr lang="en-ZA" sz="1200" b="1" dirty="0">
                <a:solidFill>
                  <a:schemeClr val="tx1"/>
                </a:solidFill>
              </a:endParaRPr>
            </a:p>
          </p:txBody>
        </p:sp>
        <p:sp>
          <p:nvSpPr>
            <p:cNvPr id="20" name="Rectangle 19"/>
            <p:cNvSpPr/>
            <p:nvPr/>
          </p:nvSpPr>
          <p:spPr>
            <a:xfrm>
              <a:off x="7799323" y="2317376"/>
              <a:ext cx="2595282" cy="5173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Corporate Support</a:t>
              </a:r>
              <a:endParaRPr lang="en-ZA" sz="1200" b="1" dirty="0">
                <a:solidFill>
                  <a:schemeClr val="tx1"/>
                </a:solidFill>
              </a:endParaRPr>
            </a:p>
          </p:txBody>
        </p:sp>
        <p:sp>
          <p:nvSpPr>
            <p:cNvPr id="21" name="Rectangle 20"/>
            <p:cNvSpPr/>
            <p:nvPr/>
          </p:nvSpPr>
          <p:spPr>
            <a:xfrm>
              <a:off x="303071" y="3116768"/>
              <a:ext cx="1838550" cy="5173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Operations</a:t>
              </a:r>
              <a:endParaRPr lang="en-ZA" sz="1200" dirty="0">
                <a:solidFill>
                  <a:schemeClr val="tx1"/>
                </a:solidFill>
              </a:endParaRPr>
            </a:p>
          </p:txBody>
        </p:sp>
        <p:sp>
          <p:nvSpPr>
            <p:cNvPr id="22" name="Rectangle 21"/>
            <p:cNvSpPr/>
            <p:nvPr/>
          </p:nvSpPr>
          <p:spPr>
            <a:xfrm>
              <a:off x="555812" y="4033335"/>
              <a:ext cx="1962799" cy="4703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Intake &amp; Analysis</a:t>
              </a:r>
              <a:endParaRPr lang="en-ZA" sz="1200" dirty="0">
                <a:solidFill>
                  <a:schemeClr val="tx1"/>
                </a:solidFill>
              </a:endParaRPr>
            </a:p>
          </p:txBody>
        </p:sp>
        <p:sp>
          <p:nvSpPr>
            <p:cNvPr id="23" name="Rectangle 22"/>
            <p:cNvSpPr/>
            <p:nvPr/>
          </p:nvSpPr>
          <p:spPr>
            <a:xfrm>
              <a:off x="555812" y="4689685"/>
              <a:ext cx="1962799" cy="4703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Investigations</a:t>
              </a:r>
              <a:endParaRPr lang="en-ZA" sz="1200" dirty="0">
                <a:solidFill>
                  <a:schemeClr val="tx1"/>
                </a:solidFill>
              </a:endParaRPr>
            </a:p>
          </p:txBody>
        </p:sp>
        <p:sp>
          <p:nvSpPr>
            <p:cNvPr id="24" name="Rectangle 23"/>
            <p:cNvSpPr/>
            <p:nvPr/>
          </p:nvSpPr>
          <p:spPr>
            <a:xfrm>
              <a:off x="555812" y="5346035"/>
              <a:ext cx="1962799" cy="4703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Research &amp; Development</a:t>
              </a:r>
              <a:endParaRPr lang="en-ZA" sz="1200" dirty="0">
                <a:solidFill>
                  <a:schemeClr val="tx1"/>
                </a:solidFill>
              </a:endParaRPr>
            </a:p>
          </p:txBody>
        </p:sp>
        <p:sp>
          <p:nvSpPr>
            <p:cNvPr id="25" name="Rectangle 24"/>
            <p:cNvSpPr/>
            <p:nvPr/>
          </p:nvSpPr>
          <p:spPr>
            <a:xfrm>
              <a:off x="2264611" y="3116768"/>
              <a:ext cx="1838550" cy="5173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Legal Support</a:t>
              </a:r>
              <a:endParaRPr lang="en-ZA" sz="1200" dirty="0">
                <a:solidFill>
                  <a:schemeClr val="tx1"/>
                </a:solidFill>
              </a:endParaRPr>
            </a:p>
          </p:txBody>
        </p:sp>
        <p:sp>
          <p:nvSpPr>
            <p:cNvPr id="26" name="Rectangle 25"/>
            <p:cNvSpPr/>
            <p:nvPr/>
          </p:nvSpPr>
          <p:spPr>
            <a:xfrm>
              <a:off x="4240456" y="3116768"/>
              <a:ext cx="1838550" cy="5173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Communication</a:t>
              </a:r>
              <a:endParaRPr lang="en-ZA" sz="1200" dirty="0">
                <a:solidFill>
                  <a:schemeClr val="tx1"/>
                </a:solidFill>
              </a:endParaRPr>
            </a:p>
          </p:txBody>
        </p:sp>
        <p:sp>
          <p:nvSpPr>
            <p:cNvPr id="27" name="Rectangle 26"/>
            <p:cNvSpPr/>
            <p:nvPr/>
          </p:nvSpPr>
          <p:spPr>
            <a:xfrm>
              <a:off x="6964633" y="3117318"/>
              <a:ext cx="1962799" cy="4703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Policy, Strategy &amp; Planning</a:t>
              </a:r>
              <a:endParaRPr lang="en-ZA" sz="1200" dirty="0">
                <a:solidFill>
                  <a:schemeClr val="tx1"/>
                </a:solidFill>
              </a:endParaRPr>
            </a:p>
          </p:txBody>
        </p:sp>
        <p:sp>
          <p:nvSpPr>
            <p:cNvPr id="28" name="Rectangle 27"/>
            <p:cNvSpPr/>
            <p:nvPr/>
          </p:nvSpPr>
          <p:spPr>
            <a:xfrm>
              <a:off x="9258653" y="3117318"/>
              <a:ext cx="1962799" cy="4703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Human Resources</a:t>
              </a:r>
              <a:endParaRPr lang="en-ZA" sz="1200" dirty="0">
                <a:solidFill>
                  <a:schemeClr val="tx1"/>
                </a:solidFill>
              </a:endParaRPr>
            </a:p>
          </p:txBody>
        </p:sp>
        <p:sp>
          <p:nvSpPr>
            <p:cNvPr id="29" name="Rectangle 28"/>
            <p:cNvSpPr/>
            <p:nvPr/>
          </p:nvSpPr>
          <p:spPr>
            <a:xfrm>
              <a:off x="6979338" y="3799309"/>
              <a:ext cx="1962799" cy="4703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Logistics</a:t>
              </a:r>
              <a:endParaRPr lang="en-ZA" sz="1200" dirty="0">
                <a:solidFill>
                  <a:schemeClr val="tx1"/>
                </a:solidFill>
              </a:endParaRPr>
            </a:p>
          </p:txBody>
        </p:sp>
        <p:sp>
          <p:nvSpPr>
            <p:cNvPr id="30" name="Rectangle 29"/>
            <p:cNvSpPr/>
            <p:nvPr/>
          </p:nvSpPr>
          <p:spPr>
            <a:xfrm>
              <a:off x="9290738" y="3799309"/>
              <a:ext cx="1962799" cy="4703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Finance</a:t>
              </a:r>
              <a:endParaRPr lang="en-ZA" sz="1200" dirty="0">
                <a:solidFill>
                  <a:schemeClr val="tx1"/>
                </a:solidFill>
              </a:endParaRPr>
            </a:p>
          </p:txBody>
        </p:sp>
        <p:sp>
          <p:nvSpPr>
            <p:cNvPr id="31" name="Rectangle 30"/>
            <p:cNvSpPr/>
            <p:nvPr/>
          </p:nvSpPr>
          <p:spPr>
            <a:xfrm>
              <a:off x="6972654" y="4427621"/>
              <a:ext cx="1962799" cy="7003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Information, Communication &amp; Technology</a:t>
              </a:r>
              <a:endParaRPr lang="en-ZA" sz="1200" dirty="0">
                <a:solidFill>
                  <a:schemeClr val="tx1"/>
                </a:solidFill>
              </a:endParaRPr>
            </a:p>
          </p:txBody>
        </p:sp>
        <p:sp>
          <p:nvSpPr>
            <p:cNvPr id="32" name="Rectangle 31"/>
            <p:cNvSpPr/>
            <p:nvPr/>
          </p:nvSpPr>
          <p:spPr>
            <a:xfrm>
              <a:off x="9338869" y="4427621"/>
              <a:ext cx="1962799" cy="7003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Facility, Security &amp; Reception Management</a:t>
              </a:r>
              <a:endParaRPr lang="en-ZA" sz="1200" dirty="0">
                <a:solidFill>
                  <a:schemeClr val="tx1"/>
                </a:solidFill>
              </a:endParaRPr>
            </a:p>
          </p:txBody>
        </p:sp>
        <p:cxnSp>
          <p:nvCxnSpPr>
            <p:cNvPr id="33" name="Elbow Connector 32"/>
            <p:cNvCxnSpPr>
              <a:stCxn id="17" idx="2"/>
              <a:endCxn id="18" idx="1"/>
            </p:cNvCxnSpPr>
            <p:nvPr/>
          </p:nvCxnSpPr>
          <p:spPr>
            <a:xfrm rot="16200000" flipH="1">
              <a:off x="5776927" y="1295871"/>
              <a:ext cx="519363" cy="333935"/>
            </a:xfrm>
            <a:prstGeom prst="bentConnector2">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Elbow Connector 33"/>
            <p:cNvCxnSpPr>
              <a:stCxn id="17" idx="2"/>
              <a:endCxn id="19" idx="0"/>
            </p:cNvCxnSpPr>
            <p:nvPr/>
          </p:nvCxnSpPr>
          <p:spPr>
            <a:xfrm rot="5400000">
              <a:off x="3977538" y="425273"/>
              <a:ext cx="1114218" cy="2669988"/>
            </a:xfrm>
            <a:prstGeom prst="bentConnector3">
              <a:avLst>
                <a:gd name="adj1" fmla="val 8552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17" idx="2"/>
              <a:endCxn id="20" idx="0"/>
            </p:cNvCxnSpPr>
            <p:nvPr/>
          </p:nvCxnSpPr>
          <p:spPr>
            <a:xfrm rot="16200000" flipH="1">
              <a:off x="6926193" y="146605"/>
              <a:ext cx="1114218" cy="3227323"/>
            </a:xfrm>
            <a:prstGeom prst="bentConnector3">
              <a:avLst>
                <a:gd name="adj1" fmla="val 85307"/>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Elbow Connector 35"/>
            <p:cNvCxnSpPr>
              <a:stCxn id="19" idx="2"/>
              <a:endCxn id="21" idx="0"/>
            </p:cNvCxnSpPr>
            <p:nvPr/>
          </p:nvCxnSpPr>
          <p:spPr>
            <a:xfrm rot="5400000">
              <a:off x="2069983" y="1987098"/>
              <a:ext cx="282034" cy="1977307"/>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Elbow Connector 36"/>
            <p:cNvCxnSpPr>
              <a:stCxn id="19" idx="2"/>
              <a:endCxn id="25" idx="0"/>
            </p:cNvCxnSpPr>
            <p:nvPr/>
          </p:nvCxnSpPr>
          <p:spPr>
            <a:xfrm rot="5400000">
              <a:off x="3050753" y="2967868"/>
              <a:ext cx="282034" cy="15767"/>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19" idx="2"/>
              <a:endCxn id="26" idx="0"/>
            </p:cNvCxnSpPr>
            <p:nvPr/>
          </p:nvCxnSpPr>
          <p:spPr>
            <a:xfrm rot="16200000" flipH="1">
              <a:off x="4038675" y="1995712"/>
              <a:ext cx="282034" cy="1960078"/>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20" idx="2"/>
              <a:endCxn id="27" idx="3"/>
            </p:cNvCxnSpPr>
            <p:nvPr/>
          </p:nvCxnSpPr>
          <p:spPr>
            <a:xfrm rot="5400000">
              <a:off x="8753325" y="3008841"/>
              <a:ext cx="517747" cy="169532"/>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Elbow Connector 39"/>
            <p:cNvCxnSpPr>
              <a:stCxn id="20" idx="2"/>
              <a:endCxn id="29" idx="3"/>
            </p:cNvCxnSpPr>
            <p:nvPr/>
          </p:nvCxnSpPr>
          <p:spPr>
            <a:xfrm rot="5400000">
              <a:off x="8419682" y="3357190"/>
              <a:ext cx="1199738" cy="154827"/>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Elbow Connector 40"/>
            <p:cNvCxnSpPr>
              <a:stCxn id="20" idx="2"/>
              <a:endCxn id="31" idx="3"/>
            </p:cNvCxnSpPr>
            <p:nvPr/>
          </p:nvCxnSpPr>
          <p:spPr>
            <a:xfrm rot="5400000">
              <a:off x="8044670" y="3725518"/>
              <a:ext cx="1943079" cy="161511"/>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Elbow Connector 41"/>
            <p:cNvCxnSpPr>
              <a:stCxn id="20" idx="2"/>
              <a:endCxn id="28" idx="1"/>
            </p:cNvCxnSpPr>
            <p:nvPr/>
          </p:nvCxnSpPr>
          <p:spPr>
            <a:xfrm rot="16200000" flipH="1">
              <a:off x="8918935" y="3012762"/>
              <a:ext cx="517747" cy="161689"/>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Elbow Connector 42"/>
            <p:cNvCxnSpPr>
              <a:stCxn id="20" idx="2"/>
              <a:endCxn id="30" idx="1"/>
            </p:cNvCxnSpPr>
            <p:nvPr/>
          </p:nvCxnSpPr>
          <p:spPr>
            <a:xfrm rot="16200000" flipH="1">
              <a:off x="8593982" y="3337716"/>
              <a:ext cx="1199738" cy="193774"/>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Elbow Connector 43"/>
            <p:cNvCxnSpPr>
              <a:stCxn id="20" idx="2"/>
              <a:endCxn id="32" idx="1"/>
            </p:cNvCxnSpPr>
            <p:nvPr/>
          </p:nvCxnSpPr>
          <p:spPr>
            <a:xfrm rot="16200000" flipH="1">
              <a:off x="8246377" y="3685320"/>
              <a:ext cx="1943079" cy="241905"/>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Elbow Connector 44"/>
            <p:cNvCxnSpPr>
              <a:stCxn id="21" idx="2"/>
              <a:endCxn id="22" idx="1"/>
            </p:cNvCxnSpPr>
            <p:nvPr/>
          </p:nvCxnSpPr>
          <p:spPr>
            <a:xfrm rot="5400000">
              <a:off x="571893" y="3618045"/>
              <a:ext cx="634372" cy="666534"/>
            </a:xfrm>
            <a:prstGeom prst="bentConnector4">
              <a:avLst>
                <a:gd name="adj1" fmla="val 31465"/>
                <a:gd name="adj2" fmla="val 134297"/>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21" idx="2"/>
              <a:endCxn id="23" idx="1"/>
            </p:cNvCxnSpPr>
            <p:nvPr/>
          </p:nvCxnSpPr>
          <p:spPr>
            <a:xfrm rot="5400000">
              <a:off x="243718" y="3946220"/>
              <a:ext cx="1290722" cy="666534"/>
            </a:xfrm>
            <a:prstGeom prst="bentConnector4">
              <a:avLst>
                <a:gd name="adj1" fmla="val 15722"/>
                <a:gd name="adj2" fmla="val 134297"/>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Elbow Connector 46"/>
            <p:cNvCxnSpPr>
              <a:stCxn id="21" idx="2"/>
              <a:endCxn id="24" idx="1"/>
            </p:cNvCxnSpPr>
            <p:nvPr/>
          </p:nvCxnSpPr>
          <p:spPr>
            <a:xfrm rot="5400000">
              <a:off x="-84457" y="4274395"/>
              <a:ext cx="1947072" cy="666534"/>
            </a:xfrm>
            <a:prstGeom prst="bentConnector4">
              <a:avLst>
                <a:gd name="adj1" fmla="val 10593"/>
                <a:gd name="adj2" fmla="val 134297"/>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8" name="Rectangular Callout 47"/>
          <p:cNvSpPr/>
          <p:nvPr/>
        </p:nvSpPr>
        <p:spPr>
          <a:xfrm>
            <a:off x="457377" y="1563265"/>
            <a:ext cx="3135046" cy="884166"/>
          </a:xfrm>
          <a:prstGeom prst="wedgeRectCallout">
            <a:avLst>
              <a:gd name="adj1" fmla="val -1941"/>
              <a:gd name="adj2" fmla="val 119671"/>
            </a:avLst>
          </a:prstGeom>
          <a:solidFill>
            <a:srgbClr val="FF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Total number of approved posts within Corporate Operations is </a:t>
            </a:r>
            <a:r>
              <a:rPr lang="en-US" b="1" dirty="0" smtClean="0">
                <a:solidFill>
                  <a:schemeClr val="tx1"/>
                </a:solidFill>
              </a:rPr>
              <a:t>59</a:t>
            </a:r>
            <a:endParaRPr lang="en-ZA" b="1" dirty="0">
              <a:solidFill>
                <a:schemeClr val="tx1"/>
              </a:solidFill>
            </a:endParaRPr>
          </a:p>
        </p:txBody>
      </p:sp>
    </p:spTree>
    <p:extLst>
      <p:ext uri="{BB962C8B-B14F-4D97-AF65-F5344CB8AC3E}">
        <p14:creationId xmlns:p14="http://schemas.microsoft.com/office/powerpoint/2010/main" xmlns="" val="12600668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7930"/>
            <a:ext cx="9507070" cy="762000"/>
          </a:xfrm>
        </p:spPr>
        <p:txBody>
          <a:bodyPr>
            <a:normAutofit/>
          </a:bodyPr>
          <a:lstStyle/>
          <a:p>
            <a:pPr algn="ctr"/>
            <a:r>
              <a:rPr lang="en-US" sz="4000" b="1" dirty="0">
                <a:solidFill>
                  <a:schemeClr val="tx1"/>
                </a:solidFill>
              </a:rPr>
              <a:t>ORGANISATIONAL STRUCTURE </a:t>
            </a:r>
            <a:r>
              <a:rPr lang="en-US" sz="2200" b="1" dirty="0">
                <a:solidFill>
                  <a:schemeClr val="tx1"/>
                </a:solidFill>
              </a:rPr>
              <a:t>(continue)</a:t>
            </a:r>
            <a:endParaRPr lang="en-ZA" sz="2200" b="1" dirty="0">
              <a:solidFill>
                <a:schemeClr val="tx1"/>
              </a:solidFill>
            </a:endParaRP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6" name="Straight Connector 5"/>
          <p:cNvCxnSpPr/>
          <p:nvPr/>
        </p:nvCxnSpPr>
        <p:spPr>
          <a:xfrm>
            <a:off x="1" y="672353"/>
            <a:ext cx="9601199" cy="1344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D57F1E4F-1CFF-5643-939E-217C01CDF565}" type="slidenum">
              <a:rPr lang="en-US" smtClean="0"/>
              <a:pPr/>
              <a:t>13</a:t>
            </a:fld>
            <a:endParaRPr lang="en-US" dirty="0"/>
          </a:p>
        </p:txBody>
      </p:sp>
      <p:grpSp>
        <p:nvGrpSpPr>
          <p:cNvPr id="13" name="Group 12"/>
          <p:cNvGrpSpPr/>
          <p:nvPr/>
        </p:nvGrpSpPr>
        <p:grpSpPr>
          <a:xfrm>
            <a:off x="342307" y="1058779"/>
            <a:ext cx="9406810" cy="5703026"/>
            <a:chOff x="303071" y="685800"/>
            <a:chExt cx="10998597" cy="5130560"/>
          </a:xfrm>
        </p:grpSpPr>
        <p:sp>
          <p:nvSpPr>
            <p:cNvPr id="17" name="Rectangle 16"/>
            <p:cNvSpPr/>
            <p:nvPr/>
          </p:nvSpPr>
          <p:spPr>
            <a:xfrm>
              <a:off x="4572000" y="685800"/>
              <a:ext cx="2595282" cy="5173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Office of the Military Ombud</a:t>
              </a:r>
              <a:endParaRPr lang="en-ZA" sz="1200" b="1" dirty="0">
                <a:solidFill>
                  <a:schemeClr val="tx1"/>
                </a:solidFill>
              </a:endParaRPr>
            </a:p>
          </p:txBody>
        </p:sp>
        <p:sp>
          <p:nvSpPr>
            <p:cNvPr id="18" name="Rectangle 17"/>
            <p:cNvSpPr/>
            <p:nvPr/>
          </p:nvSpPr>
          <p:spPr>
            <a:xfrm>
              <a:off x="6203576" y="1463842"/>
              <a:ext cx="2595282" cy="5173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Office of the Deputy Military Ombud</a:t>
              </a:r>
              <a:endParaRPr lang="en-ZA" sz="1200" b="1" dirty="0">
                <a:solidFill>
                  <a:schemeClr val="tx1"/>
                </a:solidFill>
              </a:endParaRPr>
            </a:p>
          </p:txBody>
        </p:sp>
        <p:sp>
          <p:nvSpPr>
            <p:cNvPr id="19" name="Rectangle 18"/>
            <p:cNvSpPr/>
            <p:nvPr/>
          </p:nvSpPr>
          <p:spPr>
            <a:xfrm>
              <a:off x="1902012" y="2317376"/>
              <a:ext cx="2595282" cy="5173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Corporate Operations</a:t>
              </a:r>
              <a:endParaRPr lang="en-ZA" sz="1200" b="1" dirty="0">
                <a:solidFill>
                  <a:schemeClr val="tx1"/>
                </a:solidFill>
              </a:endParaRPr>
            </a:p>
          </p:txBody>
        </p:sp>
        <p:sp>
          <p:nvSpPr>
            <p:cNvPr id="20" name="Rectangle 19"/>
            <p:cNvSpPr/>
            <p:nvPr/>
          </p:nvSpPr>
          <p:spPr>
            <a:xfrm>
              <a:off x="7799323" y="2317376"/>
              <a:ext cx="2595282" cy="5173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Corporate Support</a:t>
              </a:r>
              <a:endParaRPr lang="en-ZA" sz="1200" b="1" dirty="0">
                <a:solidFill>
                  <a:schemeClr val="tx1"/>
                </a:solidFill>
              </a:endParaRPr>
            </a:p>
          </p:txBody>
        </p:sp>
        <p:sp>
          <p:nvSpPr>
            <p:cNvPr id="21" name="Rectangle 20"/>
            <p:cNvSpPr/>
            <p:nvPr/>
          </p:nvSpPr>
          <p:spPr>
            <a:xfrm>
              <a:off x="303071" y="3116768"/>
              <a:ext cx="1838550" cy="5173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Operations</a:t>
              </a:r>
              <a:endParaRPr lang="en-ZA" sz="1200" dirty="0">
                <a:solidFill>
                  <a:schemeClr val="tx1"/>
                </a:solidFill>
              </a:endParaRPr>
            </a:p>
          </p:txBody>
        </p:sp>
        <p:sp>
          <p:nvSpPr>
            <p:cNvPr id="22" name="Rectangle 21"/>
            <p:cNvSpPr/>
            <p:nvPr/>
          </p:nvSpPr>
          <p:spPr>
            <a:xfrm>
              <a:off x="555812" y="4033335"/>
              <a:ext cx="1962799" cy="4703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Intake &amp; Analysis</a:t>
              </a:r>
              <a:endParaRPr lang="en-ZA" sz="1200" dirty="0">
                <a:solidFill>
                  <a:schemeClr val="tx1"/>
                </a:solidFill>
              </a:endParaRPr>
            </a:p>
          </p:txBody>
        </p:sp>
        <p:sp>
          <p:nvSpPr>
            <p:cNvPr id="23" name="Rectangle 22"/>
            <p:cNvSpPr/>
            <p:nvPr/>
          </p:nvSpPr>
          <p:spPr>
            <a:xfrm>
              <a:off x="555812" y="4689685"/>
              <a:ext cx="1962799" cy="4703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Investigations</a:t>
              </a:r>
              <a:endParaRPr lang="en-ZA" sz="1200" dirty="0">
                <a:solidFill>
                  <a:schemeClr val="tx1"/>
                </a:solidFill>
              </a:endParaRPr>
            </a:p>
          </p:txBody>
        </p:sp>
        <p:sp>
          <p:nvSpPr>
            <p:cNvPr id="24" name="Rectangle 23"/>
            <p:cNvSpPr/>
            <p:nvPr/>
          </p:nvSpPr>
          <p:spPr>
            <a:xfrm>
              <a:off x="555812" y="5346035"/>
              <a:ext cx="1962799" cy="4703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Research &amp; Development</a:t>
              </a:r>
              <a:endParaRPr lang="en-ZA" sz="1200" dirty="0">
                <a:solidFill>
                  <a:schemeClr val="tx1"/>
                </a:solidFill>
              </a:endParaRPr>
            </a:p>
          </p:txBody>
        </p:sp>
        <p:sp>
          <p:nvSpPr>
            <p:cNvPr id="25" name="Rectangle 24"/>
            <p:cNvSpPr/>
            <p:nvPr/>
          </p:nvSpPr>
          <p:spPr>
            <a:xfrm>
              <a:off x="2264611" y="3116768"/>
              <a:ext cx="1838550" cy="5173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Legal Support</a:t>
              </a:r>
              <a:endParaRPr lang="en-ZA" sz="1200" dirty="0">
                <a:solidFill>
                  <a:schemeClr val="tx1"/>
                </a:solidFill>
              </a:endParaRPr>
            </a:p>
          </p:txBody>
        </p:sp>
        <p:sp>
          <p:nvSpPr>
            <p:cNvPr id="26" name="Rectangle 25"/>
            <p:cNvSpPr/>
            <p:nvPr/>
          </p:nvSpPr>
          <p:spPr>
            <a:xfrm>
              <a:off x="4240456" y="3116768"/>
              <a:ext cx="1838550" cy="5173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Communication</a:t>
              </a:r>
              <a:endParaRPr lang="en-ZA" sz="1200" dirty="0">
                <a:solidFill>
                  <a:schemeClr val="tx1"/>
                </a:solidFill>
              </a:endParaRPr>
            </a:p>
          </p:txBody>
        </p:sp>
        <p:sp>
          <p:nvSpPr>
            <p:cNvPr id="27" name="Rectangle 26"/>
            <p:cNvSpPr/>
            <p:nvPr/>
          </p:nvSpPr>
          <p:spPr>
            <a:xfrm>
              <a:off x="6964633" y="3117318"/>
              <a:ext cx="1962799" cy="4703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Policy, Strategy &amp; Planning</a:t>
              </a:r>
              <a:endParaRPr lang="en-ZA" sz="1200" dirty="0">
                <a:solidFill>
                  <a:schemeClr val="tx1"/>
                </a:solidFill>
              </a:endParaRPr>
            </a:p>
          </p:txBody>
        </p:sp>
        <p:sp>
          <p:nvSpPr>
            <p:cNvPr id="28" name="Rectangle 27"/>
            <p:cNvSpPr/>
            <p:nvPr/>
          </p:nvSpPr>
          <p:spPr>
            <a:xfrm>
              <a:off x="9258653" y="3117318"/>
              <a:ext cx="1962799" cy="4703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Human Resources</a:t>
              </a:r>
              <a:endParaRPr lang="en-ZA" sz="1200" dirty="0">
                <a:solidFill>
                  <a:schemeClr val="tx1"/>
                </a:solidFill>
              </a:endParaRPr>
            </a:p>
          </p:txBody>
        </p:sp>
        <p:sp>
          <p:nvSpPr>
            <p:cNvPr id="29" name="Rectangle 28"/>
            <p:cNvSpPr/>
            <p:nvPr/>
          </p:nvSpPr>
          <p:spPr>
            <a:xfrm>
              <a:off x="6979338" y="3799309"/>
              <a:ext cx="1962799" cy="4703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Logistics</a:t>
              </a:r>
              <a:endParaRPr lang="en-ZA" sz="1200" dirty="0">
                <a:solidFill>
                  <a:schemeClr val="tx1"/>
                </a:solidFill>
              </a:endParaRPr>
            </a:p>
          </p:txBody>
        </p:sp>
        <p:sp>
          <p:nvSpPr>
            <p:cNvPr id="30" name="Rectangle 29"/>
            <p:cNvSpPr/>
            <p:nvPr/>
          </p:nvSpPr>
          <p:spPr>
            <a:xfrm>
              <a:off x="9290738" y="3799309"/>
              <a:ext cx="1962799" cy="4703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Finance</a:t>
              </a:r>
              <a:endParaRPr lang="en-ZA" sz="1200" dirty="0">
                <a:solidFill>
                  <a:schemeClr val="tx1"/>
                </a:solidFill>
              </a:endParaRPr>
            </a:p>
          </p:txBody>
        </p:sp>
        <p:sp>
          <p:nvSpPr>
            <p:cNvPr id="31" name="Rectangle 30"/>
            <p:cNvSpPr/>
            <p:nvPr/>
          </p:nvSpPr>
          <p:spPr>
            <a:xfrm>
              <a:off x="6972654" y="4427621"/>
              <a:ext cx="1962799" cy="7003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Information, Communication &amp; Technology</a:t>
              </a:r>
              <a:endParaRPr lang="en-ZA" sz="1200" dirty="0">
                <a:solidFill>
                  <a:schemeClr val="tx1"/>
                </a:solidFill>
              </a:endParaRPr>
            </a:p>
          </p:txBody>
        </p:sp>
        <p:sp>
          <p:nvSpPr>
            <p:cNvPr id="32" name="Rectangle 31"/>
            <p:cNvSpPr/>
            <p:nvPr/>
          </p:nvSpPr>
          <p:spPr>
            <a:xfrm>
              <a:off x="9338869" y="4427621"/>
              <a:ext cx="1962799" cy="7003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Facility, Security &amp; Reception Management</a:t>
              </a:r>
              <a:endParaRPr lang="en-ZA" sz="1200" dirty="0">
                <a:solidFill>
                  <a:schemeClr val="tx1"/>
                </a:solidFill>
              </a:endParaRPr>
            </a:p>
          </p:txBody>
        </p:sp>
        <p:cxnSp>
          <p:nvCxnSpPr>
            <p:cNvPr id="33" name="Elbow Connector 32"/>
            <p:cNvCxnSpPr>
              <a:stCxn id="17" idx="2"/>
              <a:endCxn id="18" idx="1"/>
            </p:cNvCxnSpPr>
            <p:nvPr/>
          </p:nvCxnSpPr>
          <p:spPr>
            <a:xfrm rot="16200000" flipH="1">
              <a:off x="5776927" y="1295871"/>
              <a:ext cx="519363" cy="333935"/>
            </a:xfrm>
            <a:prstGeom prst="bentConnector2">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Elbow Connector 33"/>
            <p:cNvCxnSpPr>
              <a:stCxn id="17" idx="2"/>
              <a:endCxn id="19" idx="0"/>
            </p:cNvCxnSpPr>
            <p:nvPr/>
          </p:nvCxnSpPr>
          <p:spPr>
            <a:xfrm rot="5400000">
              <a:off x="3977538" y="425273"/>
              <a:ext cx="1114218" cy="2669988"/>
            </a:xfrm>
            <a:prstGeom prst="bentConnector3">
              <a:avLst>
                <a:gd name="adj1" fmla="val 8552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17" idx="2"/>
              <a:endCxn id="20" idx="0"/>
            </p:cNvCxnSpPr>
            <p:nvPr/>
          </p:nvCxnSpPr>
          <p:spPr>
            <a:xfrm rot="16200000" flipH="1">
              <a:off x="6926193" y="146605"/>
              <a:ext cx="1114218" cy="3227323"/>
            </a:xfrm>
            <a:prstGeom prst="bentConnector3">
              <a:avLst>
                <a:gd name="adj1" fmla="val 85307"/>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Elbow Connector 35"/>
            <p:cNvCxnSpPr>
              <a:stCxn id="19" idx="2"/>
              <a:endCxn id="21" idx="0"/>
            </p:cNvCxnSpPr>
            <p:nvPr/>
          </p:nvCxnSpPr>
          <p:spPr>
            <a:xfrm rot="5400000">
              <a:off x="2069983" y="1987098"/>
              <a:ext cx="282034" cy="1977307"/>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Elbow Connector 36"/>
            <p:cNvCxnSpPr>
              <a:stCxn id="19" idx="2"/>
              <a:endCxn id="25" idx="0"/>
            </p:cNvCxnSpPr>
            <p:nvPr/>
          </p:nvCxnSpPr>
          <p:spPr>
            <a:xfrm rot="5400000">
              <a:off x="3050753" y="2967868"/>
              <a:ext cx="282034" cy="15767"/>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19" idx="2"/>
              <a:endCxn id="26" idx="0"/>
            </p:cNvCxnSpPr>
            <p:nvPr/>
          </p:nvCxnSpPr>
          <p:spPr>
            <a:xfrm rot="16200000" flipH="1">
              <a:off x="4038675" y="1995712"/>
              <a:ext cx="282034" cy="1960078"/>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20" idx="2"/>
              <a:endCxn id="27" idx="3"/>
            </p:cNvCxnSpPr>
            <p:nvPr/>
          </p:nvCxnSpPr>
          <p:spPr>
            <a:xfrm rot="5400000">
              <a:off x="8753325" y="3008841"/>
              <a:ext cx="517747" cy="169532"/>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Elbow Connector 39"/>
            <p:cNvCxnSpPr>
              <a:stCxn id="20" idx="2"/>
              <a:endCxn id="29" idx="3"/>
            </p:cNvCxnSpPr>
            <p:nvPr/>
          </p:nvCxnSpPr>
          <p:spPr>
            <a:xfrm rot="5400000">
              <a:off x="8419682" y="3357190"/>
              <a:ext cx="1199738" cy="154827"/>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Elbow Connector 40"/>
            <p:cNvCxnSpPr>
              <a:stCxn id="20" idx="2"/>
              <a:endCxn id="31" idx="3"/>
            </p:cNvCxnSpPr>
            <p:nvPr/>
          </p:nvCxnSpPr>
          <p:spPr>
            <a:xfrm rot="5400000">
              <a:off x="8044670" y="3725518"/>
              <a:ext cx="1943079" cy="161511"/>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Elbow Connector 41"/>
            <p:cNvCxnSpPr>
              <a:stCxn id="20" idx="2"/>
              <a:endCxn id="28" idx="1"/>
            </p:cNvCxnSpPr>
            <p:nvPr/>
          </p:nvCxnSpPr>
          <p:spPr>
            <a:xfrm rot="16200000" flipH="1">
              <a:off x="8918935" y="3012762"/>
              <a:ext cx="517747" cy="161689"/>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Elbow Connector 42"/>
            <p:cNvCxnSpPr>
              <a:stCxn id="20" idx="2"/>
              <a:endCxn id="30" idx="1"/>
            </p:cNvCxnSpPr>
            <p:nvPr/>
          </p:nvCxnSpPr>
          <p:spPr>
            <a:xfrm rot="16200000" flipH="1">
              <a:off x="8593982" y="3337716"/>
              <a:ext cx="1199738" cy="193774"/>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Elbow Connector 43"/>
            <p:cNvCxnSpPr>
              <a:stCxn id="20" idx="2"/>
              <a:endCxn id="32" idx="1"/>
            </p:cNvCxnSpPr>
            <p:nvPr/>
          </p:nvCxnSpPr>
          <p:spPr>
            <a:xfrm rot="16200000" flipH="1">
              <a:off x="8246377" y="3685320"/>
              <a:ext cx="1943079" cy="241905"/>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Elbow Connector 44"/>
            <p:cNvCxnSpPr>
              <a:stCxn id="21" idx="2"/>
              <a:endCxn id="22" idx="1"/>
            </p:cNvCxnSpPr>
            <p:nvPr/>
          </p:nvCxnSpPr>
          <p:spPr>
            <a:xfrm rot="5400000">
              <a:off x="571893" y="3618045"/>
              <a:ext cx="634372" cy="666534"/>
            </a:xfrm>
            <a:prstGeom prst="bentConnector4">
              <a:avLst>
                <a:gd name="adj1" fmla="val 31465"/>
                <a:gd name="adj2" fmla="val 134297"/>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21" idx="2"/>
              <a:endCxn id="23" idx="1"/>
            </p:cNvCxnSpPr>
            <p:nvPr/>
          </p:nvCxnSpPr>
          <p:spPr>
            <a:xfrm rot="5400000">
              <a:off x="243718" y="3946220"/>
              <a:ext cx="1290722" cy="666534"/>
            </a:xfrm>
            <a:prstGeom prst="bentConnector4">
              <a:avLst>
                <a:gd name="adj1" fmla="val 15722"/>
                <a:gd name="adj2" fmla="val 134297"/>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Elbow Connector 46"/>
            <p:cNvCxnSpPr>
              <a:stCxn id="21" idx="2"/>
              <a:endCxn id="24" idx="1"/>
            </p:cNvCxnSpPr>
            <p:nvPr/>
          </p:nvCxnSpPr>
          <p:spPr>
            <a:xfrm rot="5400000">
              <a:off x="-84457" y="4274395"/>
              <a:ext cx="1947072" cy="666534"/>
            </a:xfrm>
            <a:prstGeom prst="bentConnector4">
              <a:avLst>
                <a:gd name="adj1" fmla="val 10593"/>
                <a:gd name="adj2" fmla="val 134297"/>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8" name="Rectangular Callout 47"/>
          <p:cNvSpPr/>
          <p:nvPr/>
        </p:nvSpPr>
        <p:spPr>
          <a:xfrm>
            <a:off x="7863491" y="1293048"/>
            <a:ext cx="2462667" cy="1120961"/>
          </a:xfrm>
          <a:prstGeom prst="wedgeRectCallout">
            <a:avLst>
              <a:gd name="adj1" fmla="val -30729"/>
              <a:gd name="adj2" fmla="val 109450"/>
            </a:avLst>
          </a:prstGeom>
          <a:solidFill>
            <a:srgbClr val="FF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Total number of approved posts within Corporate Support is </a:t>
            </a:r>
            <a:r>
              <a:rPr lang="en-US" b="1" dirty="0" smtClean="0">
                <a:solidFill>
                  <a:schemeClr val="tx1"/>
                </a:solidFill>
              </a:rPr>
              <a:t>21</a:t>
            </a:r>
            <a:endParaRPr lang="en-ZA" b="1" dirty="0">
              <a:solidFill>
                <a:schemeClr val="tx1"/>
              </a:solidFill>
            </a:endParaRPr>
          </a:p>
        </p:txBody>
      </p:sp>
      <p:sp>
        <p:nvSpPr>
          <p:cNvPr id="49" name="Title 1"/>
          <p:cNvSpPr txBox="1">
            <a:spLocks/>
          </p:cNvSpPr>
          <p:nvPr/>
        </p:nvSpPr>
        <p:spPr>
          <a:xfrm>
            <a:off x="302647" y="700787"/>
            <a:ext cx="9507070" cy="7620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ZA" sz="2200" b="1" dirty="0">
              <a:solidFill>
                <a:schemeClr val="tx1"/>
              </a:solidFill>
            </a:endParaRPr>
          </a:p>
        </p:txBody>
      </p:sp>
    </p:spTree>
    <p:extLst>
      <p:ext uri="{BB962C8B-B14F-4D97-AF65-F5344CB8AC3E}">
        <p14:creationId xmlns:p14="http://schemas.microsoft.com/office/powerpoint/2010/main" xmlns="" val="1147474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ular Callout 12"/>
          <p:cNvSpPr/>
          <p:nvPr/>
        </p:nvSpPr>
        <p:spPr>
          <a:xfrm>
            <a:off x="4935071" y="5917910"/>
            <a:ext cx="4338931" cy="832513"/>
          </a:xfrm>
          <a:prstGeom prst="wedgeRoundRectCallout">
            <a:avLst>
              <a:gd name="adj1" fmla="val -1366"/>
              <a:gd name="adj2" fmla="val -107391"/>
              <a:gd name="adj3" fmla="val 16667"/>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smtClean="0">
                <a:solidFill>
                  <a:schemeClr val="tx1"/>
                </a:solidFill>
              </a:rPr>
              <a:t>Number of Reports not Implemented:</a:t>
            </a:r>
          </a:p>
          <a:p>
            <a:r>
              <a:rPr lang="en-ZA" sz="1600" dirty="0" smtClean="0">
                <a:solidFill>
                  <a:schemeClr val="tx1"/>
                </a:solidFill>
              </a:rPr>
              <a:t>FY12/13 – 2; 	FY13/14 – 0;	FY14/15 – 1;</a:t>
            </a:r>
          </a:p>
          <a:p>
            <a:r>
              <a:rPr lang="en-ZA" sz="1600" dirty="0" smtClean="0">
                <a:solidFill>
                  <a:schemeClr val="tx1"/>
                </a:solidFill>
              </a:rPr>
              <a:t>FY15/16 – 5;	FY16/17 - 1</a:t>
            </a:r>
            <a:endParaRPr lang="en-ZA" sz="1600" dirty="0">
              <a:solidFill>
                <a:schemeClr val="tx1"/>
              </a:solidFill>
            </a:endParaRPr>
          </a:p>
        </p:txBody>
      </p:sp>
      <p:sp>
        <p:nvSpPr>
          <p:cNvPr id="2" name="Title 1"/>
          <p:cNvSpPr>
            <a:spLocks noGrp="1"/>
          </p:cNvSpPr>
          <p:nvPr>
            <p:ph type="title"/>
          </p:nvPr>
        </p:nvSpPr>
        <p:spPr>
          <a:xfrm>
            <a:off x="1" y="17930"/>
            <a:ext cx="9507070" cy="762000"/>
          </a:xfrm>
        </p:spPr>
        <p:txBody>
          <a:bodyPr>
            <a:normAutofit/>
          </a:bodyPr>
          <a:lstStyle/>
          <a:p>
            <a:pPr algn="ctr"/>
            <a:r>
              <a:rPr lang="en-US" sz="4000" b="1" dirty="0" smtClean="0">
                <a:solidFill>
                  <a:schemeClr val="tx1"/>
                </a:solidFill>
              </a:rPr>
              <a:t>PERFORMANCE REPORT</a:t>
            </a:r>
            <a:endParaRPr lang="en-ZA" sz="2200" b="1" dirty="0">
              <a:solidFill>
                <a:schemeClr val="tx1"/>
              </a:solidFill>
            </a:endParaRP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6" name="Straight Connector 5"/>
          <p:cNvCxnSpPr/>
          <p:nvPr/>
        </p:nvCxnSpPr>
        <p:spPr>
          <a:xfrm>
            <a:off x="1" y="672353"/>
            <a:ext cx="9601199" cy="1344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D57F1E4F-1CFF-5643-939E-217C01CDF565}" type="slidenum">
              <a:rPr lang="en-US" smtClean="0"/>
              <a:pPr/>
              <a:t>14</a:t>
            </a:fld>
            <a:endParaRPr lang="en-US" dirty="0"/>
          </a:p>
        </p:txBody>
      </p:sp>
      <p:sp>
        <p:nvSpPr>
          <p:cNvPr id="49" name="Title 1"/>
          <p:cNvSpPr txBox="1">
            <a:spLocks/>
          </p:cNvSpPr>
          <p:nvPr/>
        </p:nvSpPr>
        <p:spPr>
          <a:xfrm>
            <a:off x="302647" y="700787"/>
            <a:ext cx="9507070" cy="7620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ZA" sz="2200" b="1" dirty="0">
              <a:solidFill>
                <a:schemeClr val="tx1"/>
              </a:solidFill>
            </a:endParaRPr>
          </a:p>
        </p:txBody>
      </p:sp>
      <p:sp>
        <p:nvSpPr>
          <p:cNvPr id="3" name="TextBox 2"/>
          <p:cNvSpPr txBox="1"/>
          <p:nvPr/>
        </p:nvSpPr>
        <p:spPr>
          <a:xfrm>
            <a:off x="302647" y="940113"/>
            <a:ext cx="3954544" cy="415498"/>
          </a:xfrm>
          <a:prstGeom prst="rect">
            <a:avLst/>
          </a:prstGeom>
          <a:noFill/>
        </p:spPr>
        <p:txBody>
          <a:bodyPr wrap="none" rtlCol="0">
            <a:spAutoFit/>
          </a:bodyPr>
          <a:lstStyle/>
          <a:p>
            <a:r>
              <a:rPr lang="en-US" sz="2100" b="1" u="sng" dirty="0" smtClean="0"/>
              <a:t>Five Year Statistical Overview</a:t>
            </a:r>
            <a:endParaRPr lang="en-ZA" sz="2100" b="1" u="sng" dirty="0"/>
          </a:p>
        </p:txBody>
      </p:sp>
      <p:graphicFrame>
        <p:nvGraphicFramePr>
          <p:cNvPr id="50" name="Table 49"/>
          <p:cNvGraphicFramePr>
            <a:graphicFrameLocks noGrp="1"/>
          </p:cNvGraphicFramePr>
          <p:nvPr>
            <p:extLst>
              <p:ext uri="{D42A27DB-BD31-4B8C-83A1-F6EECF244321}">
                <p14:modId xmlns:p14="http://schemas.microsoft.com/office/powerpoint/2010/main" xmlns="" val="3404500982"/>
              </p:ext>
            </p:extLst>
          </p:nvPr>
        </p:nvGraphicFramePr>
        <p:xfrm>
          <a:off x="302647" y="1622970"/>
          <a:ext cx="9656591" cy="3995999"/>
        </p:xfrm>
        <a:graphic>
          <a:graphicData uri="http://schemas.openxmlformats.org/drawingml/2006/table">
            <a:tbl>
              <a:tblPr firstRow="1" firstCol="1" bandRow="1">
                <a:tableStyleId>{5C22544A-7EE6-4342-B048-85BDC9FD1C3A}</a:tableStyleId>
              </a:tblPr>
              <a:tblGrid>
                <a:gridCol w="1608718"/>
                <a:gridCol w="1608718"/>
                <a:gridCol w="1609789"/>
                <a:gridCol w="1609789"/>
                <a:gridCol w="1355097"/>
                <a:gridCol w="1864480"/>
              </a:tblGrid>
              <a:tr h="1055386">
                <a:tc>
                  <a:txBody>
                    <a:bodyPr/>
                    <a:lstStyle/>
                    <a:p>
                      <a:pPr marL="0" marR="0" algn="ctr">
                        <a:lnSpc>
                          <a:spcPct val="100000"/>
                        </a:lnSpc>
                        <a:spcBef>
                          <a:spcPts val="0"/>
                        </a:spcBef>
                        <a:spcAft>
                          <a:spcPts val="0"/>
                        </a:spcAft>
                      </a:pPr>
                      <a:r>
                        <a:rPr lang="en-US" sz="1900" dirty="0">
                          <a:solidFill>
                            <a:schemeClr val="tx1"/>
                          </a:solidFill>
                          <a:effectLst/>
                          <a:latin typeface="+mn-lt"/>
                        </a:rPr>
                        <a:t>FINANCIAL YEAR</a:t>
                      </a:r>
                      <a:endParaRPr lang="en-ZA" sz="19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c>
                  <a:txBody>
                    <a:bodyPr/>
                    <a:lstStyle/>
                    <a:p>
                      <a:pPr marL="0" marR="0" algn="ctr">
                        <a:lnSpc>
                          <a:spcPct val="100000"/>
                        </a:lnSpc>
                        <a:spcBef>
                          <a:spcPts val="0"/>
                        </a:spcBef>
                        <a:spcAft>
                          <a:spcPts val="0"/>
                        </a:spcAft>
                      </a:pPr>
                      <a:r>
                        <a:rPr lang="en-US" sz="1900" dirty="0">
                          <a:solidFill>
                            <a:schemeClr val="tx1"/>
                          </a:solidFill>
                          <a:effectLst/>
                          <a:latin typeface="+mn-lt"/>
                        </a:rPr>
                        <a:t>TOTAL CARRIED OVER CASES</a:t>
                      </a:r>
                      <a:endParaRPr lang="en-ZA" sz="19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c>
                  <a:txBody>
                    <a:bodyPr/>
                    <a:lstStyle/>
                    <a:p>
                      <a:pPr marL="0" marR="0" algn="ctr">
                        <a:lnSpc>
                          <a:spcPct val="100000"/>
                        </a:lnSpc>
                        <a:spcBef>
                          <a:spcPts val="0"/>
                        </a:spcBef>
                        <a:spcAft>
                          <a:spcPts val="0"/>
                        </a:spcAft>
                      </a:pPr>
                      <a:r>
                        <a:rPr lang="en-US" sz="1900" dirty="0">
                          <a:solidFill>
                            <a:schemeClr val="tx1"/>
                          </a:solidFill>
                          <a:effectLst/>
                          <a:latin typeface="+mn-lt"/>
                        </a:rPr>
                        <a:t>TOTAL CASES RECEIVED IN FY</a:t>
                      </a:r>
                      <a:endParaRPr lang="en-ZA" sz="19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c>
                  <a:txBody>
                    <a:bodyPr/>
                    <a:lstStyle/>
                    <a:p>
                      <a:pPr marL="0" marR="0" algn="ctr">
                        <a:lnSpc>
                          <a:spcPct val="100000"/>
                        </a:lnSpc>
                        <a:spcBef>
                          <a:spcPts val="0"/>
                        </a:spcBef>
                        <a:spcAft>
                          <a:spcPts val="0"/>
                        </a:spcAft>
                      </a:pPr>
                      <a:r>
                        <a:rPr lang="en-US" sz="1900" dirty="0">
                          <a:solidFill>
                            <a:schemeClr val="tx1"/>
                          </a:solidFill>
                          <a:effectLst/>
                          <a:latin typeface="+mn-lt"/>
                        </a:rPr>
                        <a:t>TOTAL RECEIVED</a:t>
                      </a:r>
                      <a:endParaRPr lang="en-ZA" sz="19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c>
                  <a:txBody>
                    <a:bodyPr/>
                    <a:lstStyle/>
                    <a:p>
                      <a:pPr marL="0" marR="0" algn="ctr">
                        <a:lnSpc>
                          <a:spcPct val="100000"/>
                        </a:lnSpc>
                        <a:spcBef>
                          <a:spcPts val="0"/>
                        </a:spcBef>
                        <a:spcAft>
                          <a:spcPts val="0"/>
                        </a:spcAft>
                      </a:pPr>
                      <a:r>
                        <a:rPr lang="en-US" sz="1900" dirty="0">
                          <a:solidFill>
                            <a:schemeClr val="tx1"/>
                          </a:solidFill>
                          <a:effectLst/>
                          <a:latin typeface="+mn-lt"/>
                        </a:rPr>
                        <a:t>TOTAL FINALISED</a:t>
                      </a:r>
                      <a:endParaRPr lang="en-ZA" sz="19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c>
                  <a:txBody>
                    <a:bodyPr/>
                    <a:lstStyle/>
                    <a:p>
                      <a:pPr marL="0" marR="0" algn="ctr">
                        <a:lnSpc>
                          <a:spcPct val="100000"/>
                        </a:lnSpc>
                        <a:spcBef>
                          <a:spcPts val="0"/>
                        </a:spcBef>
                        <a:spcAft>
                          <a:spcPts val="0"/>
                        </a:spcAft>
                      </a:pPr>
                      <a:r>
                        <a:rPr lang="en-US" sz="1900" dirty="0">
                          <a:solidFill>
                            <a:schemeClr val="tx1"/>
                          </a:solidFill>
                          <a:effectLst/>
                          <a:latin typeface="+mn-lt"/>
                        </a:rPr>
                        <a:t>ACTIVE CASES AT FY END</a:t>
                      </a:r>
                      <a:endParaRPr lang="en-ZA" sz="19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r>
              <a:tr h="302153">
                <a:tc>
                  <a:txBody>
                    <a:bodyPr/>
                    <a:lstStyle/>
                    <a:p>
                      <a:pPr marL="0" marR="0" algn="ctr">
                        <a:lnSpc>
                          <a:spcPct val="100000"/>
                        </a:lnSpc>
                        <a:spcBef>
                          <a:spcPts val="0"/>
                        </a:spcBef>
                        <a:spcAft>
                          <a:spcPts val="0"/>
                        </a:spcAft>
                      </a:pPr>
                      <a:r>
                        <a:rPr lang="en-US" sz="1900">
                          <a:solidFill>
                            <a:schemeClr val="tx1"/>
                          </a:solidFill>
                          <a:effectLst/>
                          <a:latin typeface="+mn-lt"/>
                        </a:rPr>
                        <a:t>a.</a:t>
                      </a:r>
                      <a:endParaRPr lang="en-ZA" sz="19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900">
                          <a:solidFill>
                            <a:schemeClr val="tx1"/>
                          </a:solidFill>
                          <a:effectLst/>
                          <a:latin typeface="+mn-lt"/>
                        </a:rPr>
                        <a:t>b.</a:t>
                      </a:r>
                      <a:endParaRPr lang="en-ZA" sz="19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900">
                          <a:solidFill>
                            <a:schemeClr val="tx1"/>
                          </a:solidFill>
                          <a:effectLst/>
                          <a:latin typeface="+mn-lt"/>
                        </a:rPr>
                        <a:t>c.</a:t>
                      </a:r>
                      <a:endParaRPr lang="en-ZA" sz="19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900" dirty="0">
                          <a:solidFill>
                            <a:schemeClr val="tx1"/>
                          </a:solidFill>
                          <a:effectLst/>
                          <a:latin typeface="+mn-lt"/>
                        </a:rPr>
                        <a:t>d.</a:t>
                      </a:r>
                      <a:endParaRPr lang="en-ZA" sz="19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900">
                          <a:solidFill>
                            <a:schemeClr val="tx1"/>
                          </a:solidFill>
                          <a:effectLst/>
                          <a:latin typeface="+mn-lt"/>
                        </a:rPr>
                        <a:t>e.</a:t>
                      </a:r>
                      <a:endParaRPr lang="en-ZA" sz="19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900">
                          <a:solidFill>
                            <a:schemeClr val="tx1"/>
                          </a:solidFill>
                          <a:effectLst/>
                          <a:latin typeface="+mn-lt"/>
                        </a:rPr>
                        <a:t>f.</a:t>
                      </a:r>
                      <a:endParaRPr lang="en-ZA" sz="19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27692">
                <a:tc>
                  <a:txBody>
                    <a:bodyPr/>
                    <a:lstStyle/>
                    <a:p>
                      <a:pPr marL="0" marR="0" algn="just">
                        <a:lnSpc>
                          <a:spcPct val="100000"/>
                        </a:lnSpc>
                        <a:spcBef>
                          <a:spcPts val="0"/>
                        </a:spcBef>
                        <a:spcAft>
                          <a:spcPts val="0"/>
                        </a:spcAft>
                      </a:pPr>
                      <a:r>
                        <a:rPr lang="en-US" sz="1900" dirty="0">
                          <a:solidFill>
                            <a:schemeClr val="tx1"/>
                          </a:solidFill>
                          <a:effectLst/>
                          <a:latin typeface="+mn-lt"/>
                        </a:rPr>
                        <a:t>FY2012/13</a:t>
                      </a:r>
                      <a:endParaRPr lang="en-ZA" sz="19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900">
                          <a:solidFill>
                            <a:schemeClr val="tx1"/>
                          </a:solidFill>
                          <a:effectLst/>
                          <a:latin typeface="+mn-lt"/>
                        </a:rPr>
                        <a:t>0</a:t>
                      </a:r>
                      <a:endParaRPr lang="en-ZA" sz="19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900">
                          <a:solidFill>
                            <a:schemeClr val="tx1"/>
                          </a:solidFill>
                          <a:effectLst/>
                          <a:latin typeface="+mn-lt"/>
                        </a:rPr>
                        <a:t>307</a:t>
                      </a:r>
                      <a:endParaRPr lang="en-ZA" sz="19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900">
                          <a:solidFill>
                            <a:schemeClr val="tx1"/>
                          </a:solidFill>
                          <a:effectLst/>
                          <a:latin typeface="+mn-lt"/>
                        </a:rPr>
                        <a:t>307</a:t>
                      </a:r>
                      <a:endParaRPr lang="en-ZA" sz="19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900">
                          <a:solidFill>
                            <a:schemeClr val="tx1"/>
                          </a:solidFill>
                          <a:effectLst/>
                          <a:latin typeface="+mn-lt"/>
                        </a:rPr>
                        <a:t>117</a:t>
                      </a:r>
                      <a:endParaRPr lang="en-ZA" sz="19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900">
                          <a:solidFill>
                            <a:schemeClr val="tx1"/>
                          </a:solidFill>
                          <a:effectLst/>
                          <a:latin typeface="+mn-lt"/>
                        </a:rPr>
                        <a:t>190</a:t>
                      </a:r>
                      <a:endParaRPr lang="en-ZA" sz="19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27692">
                <a:tc>
                  <a:txBody>
                    <a:bodyPr/>
                    <a:lstStyle/>
                    <a:p>
                      <a:pPr marL="0" marR="0" algn="just">
                        <a:lnSpc>
                          <a:spcPct val="100000"/>
                        </a:lnSpc>
                        <a:spcBef>
                          <a:spcPts val="0"/>
                        </a:spcBef>
                        <a:spcAft>
                          <a:spcPts val="0"/>
                        </a:spcAft>
                      </a:pPr>
                      <a:r>
                        <a:rPr lang="en-US" sz="1900" dirty="0">
                          <a:solidFill>
                            <a:schemeClr val="tx1"/>
                          </a:solidFill>
                          <a:effectLst/>
                          <a:latin typeface="+mn-lt"/>
                        </a:rPr>
                        <a:t>FY2013/14</a:t>
                      </a:r>
                      <a:endParaRPr lang="en-ZA" sz="19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900">
                          <a:solidFill>
                            <a:schemeClr val="tx1"/>
                          </a:solidFill>
                          <a:effectLst/>
                          <a:latin typeface="+mn-lt"/>
                        </a:rPr>
                        <a:t>190</a:t>
                      </a:r>
                      <a:endParaRPr lang="en-ZA" sz="19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900">
                          <a:solidFill>
                            <a:schemeClr val="tx1"/>
                          </a:solidFill>
                          <a:effectLst/>
                          <a:latin typeface="+mn-lt"/>
                        </a:rPr>
                        <a:t>301</a:t>
                      </a:r>
                      <a:endParaRPr lang="en-ZA" sz="19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900">
                          <a:solidFill>
                            <a:schemeClr val="tx1"/>
                          </a:solidFill>
                          <a:effectLst/>
                          <a:latin typeface="+mn-lt"/>
                        </a:rPr>
                        <a:t>491</a:t>
                      </a:r>
                      <a:endParaRPr lang="en-ZA" sz="19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900">
                          <a:solidFill>
                            <a:schemeClr val="tx1"/>
                          </a:solidFill>
                          <a:effectLst/>
                          <a:latin typeface="+mn-lt"/>
                        </a:rPr>
                        <a:t>219</a:t>
                      </a:r>
                      <a:endParaRPr lang="en-ZA" sz="19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900">
                          <a:solidFill>
                            <a:schemeClr val="tx1"/>
                          </a:solidFill>
                          <a:effectLst/>
                          <a:latin typeface="+mn-lt"/>
                        </a:rPr>
                        <a:t>272</a:t>
                      </a:r>
                      <a:endParaRPr lang="en-ZA" sz="19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27692">
                <a:tc>
                  <a:txBody>
                    <a:bodyPr/>
                    <a:lstStyle/>
                    <a:p>
                      <a:pPr marL="0" marR="0" algn="just">
                        <a:lnSpc>
                          <a:spcPct val="100000"/>
                        </a:lnSpc>
                        <a:spcBef>
                          <a:spcPts val="0"/>
                        </a:spcBef>
                        <a:spcAft>
                          <a:spcPts val="0"/>
                        </a:spcAft>
                      </a:pPr>
                      <a:r>
                        <a:rPr lang="en-US" sz="1900" dirty="0">
                          <a:solidFill>
                            <a:schemeClr val="tx1"/>
                          </a:solidFill>
                          <a:effectLst/>
                          <a:latin typeface="+mn-lt"/>
                        </a:rPr>
                        <a:t>FY2014/15</a:t>
                      </a:r>
                      <a:endParaRPr lang="en-ZA" sz="19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900">
                          <a:solidFill>
                            <a:schemeClr val="tx1"/>
                          </a:solidFill>
                          <a:effectLst/>
                          <a:latin typeface="+mn-lt"/>
                        </a:rPr>
                        <a:t>272</a:t>
                      </a:r>
                      <a:endParaRPr lang="en-ZA" sz="19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900">
                          <a:solidFill>
                            <a:schemeClr val="tx1"/>
                          </a:solidFill>
                          <a:effectLst/>
                          <a:latin typeface="+mn-lt"/>
                        </a:rPr>
                        <a:t>279</a:t>
                      </a:r>
                      <a:endParaRPr lang="en-ZA" sz="19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900">
                          <a:solidFill>
                            <a:schemeClr val="tx1"/>
                          </a:solidFill>
                          <a:effectLst/>
                          <a:latin typeface="+mn-lt"/>
                        </a:rPr>
                        <a:t>551</a:t>
                      </a:r>
                      <a:endParaRPr lang="en-ZA" sz="19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900">
                          <a:solidFill>
                            <a:schemeClr val="tx1"/>
                          </a:solidFill>
                          <a:effectLst/>
                          <a:latin typeface="+mn-lt"/>
                        </a:rPr>
                        <a:t>318</a:t>
                      </a:r>
                      <a:endParaRPr lang="en-ZA" sz="19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900">
                          <a:solidFill>
                            <a:schemeClr val="tx1"/>
                          </a:solidFill>
                          <a:effectLst/>
                          <a:latin typeface="+mn-lt"/>
                        </a:rPr>
                        <a:t>233</a:t>
                      </a:r>
                      <a:endParaRPr lang="en-ZA" sz="19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27692">
                <a:tc>
                  <a:txBody>
                    <a:bodyPr/>
                    <a:lstStyle/>
                    <a:p>
                      <a:pPr marL="0" marR="0" algn="just">
                        <a:lnSpc>
                          <a:spcPct val="100000"/>
                        </a:lnSpc>
                        <a:spcBef>
                          <a:spcPts val="0"/>
                        </a:spcBef>
                        <a:spcAft>
                          <a:spcPts val="0"/>
                        </a:spcAft>
                      </a:pPr>
                      <a:r>
                        <a:rPr lang="en-US" sz="1900" dirty="0">
                          <a:solidFill>
                            <a:schemeClr val="tx1"/>
                          </a:solidFill>
                          <a:effectLst/>
                          <a:latin typeface="+mn-lt"/>
                        </a:rPr>
                        <a:t>FY2015/16</a:t>
                      </a:r>
                      <a:endParaRPr lang="en-ZA" sz="19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900">
                          <a:solidFill>
                            <a:schemeClr val="tx1"/>
                          </a:solidFill>
                          <a:effectLst/>
                          <a:latin typeface="+mn-lt"/>
                        </a:rPr>
                        <a:t>233</a:t>
                      </a:r>
                      <a:endParaRPr lang="en-ZA" sz="19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900">
                          <a:solidFill>
                            <a:schemeClr val="tx1"/>
                          </a:solidFill>
                          <a:effectLst/>
                          <a:latin typeface="+mn-lt"/>
                        </a:rPr>
                        <a:t>250</a:t>
                      </a:r>
                      <a:endParaRPr lang="en-ZA" sz="19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900">
                          <a:solidFill>
                            <a:schemeClr val="tx1"/>
                          </a:solidFill>
                          <a:effectLst/>
                          <a:latin typeface="+mn-lt"/>
                        </a:rPr>
                        <a:t>483</a:t>
                      </a:r>
                      <a:endParaRPr lang="en-ZA" sz="19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900">
                          <a:solidFill>
                            <a:schemeClr val="tx1"/>
                          </a:solidFill>
                          <a:effectLst/>
                          <a:latin typeface="+mn-lt"/>
                        </a:rPr>
                        <a:t>365</a:t>
                      </a:r>
                      <a:endParaRPr lang="en-ZA" sz="19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900" dirty="0">
                          <a:solidFill>
                            <a:schemeClr val="tx1"/>
                          </a:solidFill>
                          <a:effectLst/>
                          <a:latin typeface="+mn-lt"/>
                        </a:rPr>
                        <a:t>118</a:t>
                      </a:r>
                      <a:endParaRPr lang="en-ZA" sz="19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27692">
                <a:tc>
                  <a:txBody>
                    <a:bodyPr/>
                    <a:lstStyle/>
                    <a:p>
                      <a:pPr marL="0" marR="0" algn="just">
                        <a:lnSpc>
                          <a:spcPct val="100000"/>
                        </a:lnSpc>
                        <a:spcBef>
                          <a:spcPts val="0"/>
                        </a:spcBef>
                        <a:spcAft>
                          <a:spcPts val="0"/>
                        </a:spcAft>
                      </a:pPr>
                      <a:r>
                        <a:rPr lang="en-ZA" sz="1900" dirty="0" smtClean="0">
                          <a:solidFill>
                            <a:schemeClr val="tx1"/>
                          </a:solidFill>
                          <a:effectLst/>
                          <a:latin typeface="+mn-lt"/>
                          <a:ea typeface="Times New Roman" panose="02020603050405020304" pitchFamily="18" charset="0"/>
                          <a:cs typeface="Times New Roman" panose="02020603050405020304" pitchFamily="18" charset="0"/>
                        </a:rPr>
                        <a:t>FY2016/17</a:t>
                      </a:r>
                      <a:endParaRPr lang="en-ZA" sz="19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ZA" sz="1900" dirty="0" smtClean="0">
                          <a:solidFill>
                            <a:schemeClr val="tx1"/>
                          </a:solidFill>
                          <a:effectLst/>
                          <a:latin typeface="+mn-lt"/>
                          <a:ea typeface="Times New Roman" panose="02020603050405020304" pitchFamily="18" charset="0"/>
                          <a:cs typeface="Times New Roman" panose="02020603050405020304" pitchFamily="18" charset="0"/>
                        </a:rPr>
                        <a:t>118</a:t>
                      </a:r>
                      <a:endParaRPr lang="en-ZA" sz="19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ZA" sz="1900" dirty="0" smtClean="0">
                          <a:solidFill>
                            <a:schemeClr val="tx1"/>
                          </a:solidFill>
                          <a:effectLst/>
                          <a:latin typeface="+mn-lt"/>
                          <a:ea typeface="Times New Roman" panose="02020603050405020304" pitchFamily="18" charset="0"/>
                          <a:cs typeface="Times New Roman" panose="02020603050405020304" pitchFamily="18" charset="0"/>
                        </a:rPr>
                        <a:t>310</a:t>
                      </a:r>
                      <a:endParaRPr lang="en-ZA" sz="19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ZA" sz="1900" dirty="0" smtClean="0">
                          <a:solidFill>
                            <a:schemeClr val="tx1"/>
                          </a:solidFill>
                          <a:effectLst/>
                          <a:latin typeface="+mn-lt"/>
                          <a:ea typeface="Times New Roman" panose="02020603050405020304" pitchFamily="18" charset="0"/>
                          <a:cs typeface="Times New Roman" panose="02020603050405020304" pitchFamily="18" charset="0"/>
                        </a:rPr>
                        <a:t>428</a:t>
                      </a:r>
                      <a:endParaRPr lang="en-ZA" sz="19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ZA" sz="1900" dirty="0" smtClean="0">
                          <a:solidFill>
                            <a:schemeClr val="tx1"/>
                          </a:solidFill>
                          <a:effectLst/>
                          <a:latin typeface="+mn-lt"/>
                          <a:ea typeface="Times New Roman" panose="02020603050405020304" pitchFamily="18" charset="0"/>
                          <a:cs typeface="Times New Roman" panose="02020603050405020304" pitchFamily="18" charset="0"/>
                        </a:rPr>
                        <a:t>236</a:t>
                      </a:r>
                      <a:endParaRPr lang="en-ZA" sz="19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ZA" sz="1900" dirty="0" smtClean="0">
                          <a:solidFill>
                            <a:schemeClr val="tx1"/>
                          </a:solidFill>
                          <a:effectLst/>
                          <a:latin typeface="+mn-lt"/>
                          <a:ea typeface="Times New Roman" panose="02020603050405020304" pitchFamily="18" charset="0"/>
                          <a:cs typeface="Times New Roman" panose="02020603050405020304" pitchFamily="18" charset="0"/>
                        </a:rPr>
                        <a:t>192</a:t>
                      </a:r>
                      <a:endParaRPr lang="en-ZA" sz="19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Rounded Rectangular Callout 6"/>
          <p:cNvSpPr/>
          <p:nvPr/>
        </p:nvSpPr>
        <p:spPr>
          <a:xfrm>
            <a:off x="470734" y="6025487"/>
            <a:ext cx="3939901" cy="617360"/>
          </a:xfrm>
          <a:prstGeom prst="wedgeRoundRectCallout">
            <a:avLst>
              <a:gd name="adj1" fmla="val -5607"/>
              <a:gd name="adj2" fmla="val -160193"/>
              <a:gd name="adj3" fmla="val 16667"/>
            </a:avLst>
          </a:prstGeom>
          <a:solidFill>
            <a:srgbClr val="FFFF6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smtClean="0">
                <a:solidFill>
                  <a:schemeClr val="tx1"/>
                </a:solidFill>
              </a:rPr>
              <a:t>Over the past 5 years a total number of 1447 complaints have been registered</a:t>
            </a:r>
            <a:endParaRPr lang="en-ZA" sz="1600" dirty="0">
              <a:solidFill>
                <a:schemeClr val="tx1"/>
              </a:solidFill>
            </a:endParaRPr>
          </a:p>
        </p:txBody>
      </p:sp>
    </p:spTree>
    <p:extLst>
      <p:ext uri="{BB962C8B-B14F-4D97-AF65-F5344CB8AC3E}">
        <p14:creationId xmlns:p14="http://schemas.microsoft.com/office/powerpoint/2010/main" xmlns="" val="2658801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7930"/>
            <a:ext cx="9507070" cy="762000"/>
          </a:xfrm>
        </p:spPr>
        <p:txBody>
          <a:bodyPr>
            <a:normAutofit/>
          </a:bodyPr>
          <a:lstStyle/>
          <a:p>
            <a:pPr algn="ctr"/>
            <a:r>
              <a:rPr lang="en-US" sz="4000" b="1" dirty="0" smtClean="0">
                <a:solidFill>
                  <a:schemeClr val="tx1"/>
                </a:solidFill>
              </a:rPr>
              <a:t>PERFORMANCE REPORT</a:t>
            </a:r>
            <a:endParaRPr lang="en-ZA" sz="2200" b="1" dirty="0">
              <a:solidFill>
                <a:schemeClr val="tx1"/>
              </a:solidFill>
            </a:endParaRP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6" name="Straight Connector 5"/>
          <p:cNvCxnSpPr/>
          <p:nvPr/>
        </p:nvCxnSpPr>
        <p:spPr>
          <a:xfrm>
            <a:off x="1" y="672353"/>
            <a:ext cx="9601199" cy="1344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D57F1E4F-1CFF-5643-939E-217C01CDF565}" type="slidenum">
              <a:rPr lang="en-US" smtClean="0"/>
              <a:pPr/>
              <a:t>15</a:t>
            </a:fld>
            <a:endParaRPr lang="en-US" dirty="0"/>
          </a:p>
        </p:txBody>
      </p:sp>
      <p:sp>
        <p:nvSpPr>
          <p:cNvPr id="49" name="Title 1"/>
          <p:cNvSpPr txBox="1">
            <a:spLocks/>
          </p:cNvSpPr>
          <p:nvPr/>
        </p:nvSpPr>
        <p:spPr>
          <a:xfrm>
            <a:off x="302647" y="700787"/>
            <a:ext cx="9507070" cy="7620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ZA" sz="2200" b="1" dirty="0">
              <a:solidFill>
                <a:schemeClr val="tx1"/>
              </a:solidFill>
            </a:endParaRPr>
          </a:p>
        </p:txBody>
      </p:sp>
      <p:sp>
        <p:nvSpPr>
          <p:cNvPr id="3" name="TextBox 2"/>
          <p:cNvSpPr txBox="1"/>
          <p:nvPr/>
        </p:nvSpPr>
        <p:spPr>
          <a:xfrm>
            <a:off x="302647" y="1004349"/>
            <a:ext cx="6518516" cy="415498"/>
          </a:xfrm>
          <a:prstGeom prst="rect">
            <a:avLst/>
          </a:prstGeom>
          <a:noFill/>
        </p:spPr>
        <p:txBody>
          <a:bodyPr wrap="none" rtlCol="0">
            <a:spAutoFit/>
          </a:bodyPr>
          <a:lstStyle/>
          <a:p>
            <a:r>
              <a:rPr lang="en-US" sz="2100" b="1" u="sng" dirty="0" smtClean="0"/>
              <a:t>Performance Information Per Complaints Category</a:t>
            </a:r>
            <a:endParaRPr lang="en-ZA" sz="2100" b="1" u="sng" dirty="0"/>
          </a:p>
        </p:txBody>
      </p:sp>
      <p:graphicFrame>
        <p:nvGraphicFramePr>
          <p:cNvPr id="13" name="Table 12"/>
          <p:cNvGraphicFramePr>
            <a:graphicFrameLocks noGrp="1"/>
          </p:cNvGraphicFramePr>
          <p:nvPr>
            <p:extLst>
              <p:ext uri="{D42A27DB-BD31-4B8C-83A1-F6EECF244321}">
                <p14:modId xmlns:p14="http://schemas.microsoft.com/office/powerpoint/2010/main" xmlns="" val="3323511926"/>
              </p:ext>
            </p:extLst>
          </p:nvPr>
        </p:nvGraphicFramePr>
        <p:xfrm>
          <a:off x="302647" y="1461609"/>
          <a:ext cx="9769199" cy="5229890"/>
        </p:xfrm>
        <a:graphic>
          <a:graphicData uri="http://schemas.openxmlformats.org/drawingml/2006/table">
            <a:tbl>
              <a:tblPr firstRow="1" firstCol="1" bandRow="1">
                <a:tableStyleId>{5C22544A-7EE6-4342-B048-85BDC9FD1C3A}</a:tableStyleId>
              </a:tblPr>
              <a:tblGrid>
                <a:gridCol w="2510563"/>
                <a:gridCol w="1196229"/>
                <a:gridCol w="1204896"/>
                <a:gridCol w="1204896"/>
                <a:gridCol w="1227652"/>
                <a:gridCol w="1227652"/>
                <a:gridCol w="1197311"/>
              </a:tblGrid>
              <a:tr h="588262">
                <a:tc>
                  <a:txBody>
                    <a:bodyPr/>
                    <a:lstStyle/>
                    <a:p>
                      <a:pPr marL="0" marR="0" algn="ctr">
                        <a:lnSpc>
                          <a:spcPct val="115000"/>
                        </a:lnSpc>
                        <a:spcBef>
                          <a:spcPts val="0"/>
                        </a:spcBef>
                        <a:spcAft>
                          <a:spcPts val="0"/>
                        </a:spcAft>
                      </a:pPr>
                      <a:r>
                        <a:rPr lang="en-US" sz="1500" dirty="0">
                          <a:solidFill>
                            <a:schemeClr val="tx1"/>
                          </a:solidFill>
                          <a:effectLst/>
                          <a:latin typeface="+mn-lt"/>
                        </a:rPr>
                        <a:t>CATEGORY</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algn="ctr">
                        <a:lnSpc>
                          <a:spcPct val="115000"/>
                        </a:lnSpc>
                        <a:spcBef>
                          <a:spcPts val="0"/>
                        </a:spcBef>
                        <a:spcAft>
                          <a:spcPts val="0"/>
                        </a:spcAft>
                      </a:pPr>
                      <a:r>
                        <a:rPr lang="en-US" sz="1500" dirty="0">
                          <a:solidFill>
                            <a:schemeClr val="tx1"/>
                          </a:solidFill>
                          <a:effectLst/>
                          <a:latin typeface="+mn-lt"/>
                        </a:rPr>
                        <a:t>CARRIED OVER FORM </a:t>
                      </a:r>
                      <a:r>
                        <a:rPr lang="en-US" sz="1500" dirty="0" smtClean="0">
                          <a:solidFill>
                            <a:schemeClr val="tx1"/>
                          </a:solidFill>
                          <a:effectLst/>
                          <a:latin typeface="+mn-lt"/>
                        </a:rPr>
                        <a:t>FY2015/16</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algn="ctr">
                        <a:lnSpc>
                          <a:spcPct val="115000"/>
                        </a:lnSpc>
                        <a:spcBef>
                          <a:spcPts val="0"/>
                        </a:spcBef>
                        <a:spcAft>
                          <a:spcPts val="0"/>
                        </a:spcAft>
                      </a:pPr>
                      <a:r>
                        <a:rPr lang="en-US" sz="1500" dirty="0">
                          <a:solidFill>
                            <a:schemeClr val="tx1"/>
                          </a:solidFill>
                          <a:effectLst/>
                          <a:latin typeface="+mn-lt"/>
                        </a:rPr>
                        <a:t>RECEIVED IN </a:t>
                      </a:r>
                      <a:r>
                        <a:rPr lang="en-US" sz="1500" dirty="0" smtClean="0">
                          <a:solidFill>
                            <a:schemeClr val="tx1"/>
                          </a:solidFill>
                          <a:effectLst/>
                          <a:latin typeface="+mn-lt"/>
                        </a:rPr>
                        <a:t>FY2016/17</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algn="ctr">
                        <a:lnSpc>
                          <a:spcPct val="115000"/>
                        </a:lnSpc>
                        <a:spcBef>
                          <a:spcPts val="0"/>
                        </a:spcBef>
                        <a:spcAft>
                          <a:spcPts val="0"/>
                        </a:spcAft>
                      </a:pPr>
                      <a:r>
                        <a:rPr lang="en-US" sz="1500" dirty="0">
                          <a:solidFill>
                            <a:schemeClr val="tx1"/>
                          </a:solidFill>
                          <a:effectLst/>
                          <a:latin typeface="+mn-lt"/>
                        </a:rPr>
                        <a:t>TOTAL RECEIVED</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algn="ctr">
                        <a:lnSpc>
                          <a:spcPct val="115000"/>
                        </a:lnSpc>
                        <a:spcBef>
                          <a:spcPts val="0"/>
                        </a:spcBef>
                        <a:spcAft>
                          <a:spcPts val="0"/>
                        </a:spcAft>
                      </a:pPr>
                      <a:r>
                        <a:rPr lang="en-US" sz="1500" dirty="0">
                          <a:solidFill>
                            <a:schemeClr val="tx1"/>
                          </a:solidFill>
                          <a:effectLst/>
                          <a:latin typeface="+mn-lt"/>
                        </a:rPr>
                        <a:t>FINALISED IN YEAR RECEIVED</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algn="ctr">
                        <a:lnSpc>
                          <a:spcPct val="115000"/>
                        </a:lnSpc>
                        <a:spcBef>
                          <a:spcPts val="0"/>
                        </a:spcBef>
                        <a:spcAft>
                          <a:spcPts val="0"/>
                        </a:spcAft>
                      </a:pPr>
                      <a:r>
                        <a:rPr lang="en-US" sz="1500" dirty="0">
                          <a:solidFill>
                            <a:schemeClr val="tx1"/>
                          </a:solidFill>
                          <a:effectLst/>
                          <a:latin typeface="+mn-lt"/>
                        </a:rPr>
                        <a:t>TOTAL FINALISED</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algn="ctr">
                        <a:lnSpc>
                          <a:spcPct val="115000"/>
                        </a:lnSpc>
                        <a:spcBef>
                          <a:spcPts val="0"/>
                        </a:spcBef>
                        <a:spcAft>
                          <a:spcPts val="0"/>
                        </a:spcAft>
                      </a:pPr>
                      <a:r>
                        <a:rPr lang="en-US" sz="1500" dirty="0">
                          <a:solidFill>
                            <a:schemeClr val="tx1"/>
                          </a:solidFill>
                          <a:effectLst/>
                          <a:latin typeface="+mn-lt"/>
                        </a:rPr>
                        <a:t>CARRIED OVER TO </a:t>
                      </a:r>
                      <a:r>
                        <a:rPr lang="en-US" sz="1500" dirty="0" smtClean="0">
                          <a:solidFill>
                            <a:schemeClr val="tx1"/>
                          </a:solidFill>
                          <a:effectLst/>
                          <a:latin typeface="+mn-lt"/>
                        </a:rPr>
                        <a:t>FY2017/18</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r>
              <a:tr h="281226">
                <a:tc>
                  <a:txBody>
                    <a:bodyPr/>
                    <a:lstStyle/>
                    <a:p>
                      <a:pPr marL="0" marR="0" algn="ctr">
                        <a:lnSpc>
                          <a:spcPct val="115000"/>
                        </a:lnSpc>
                        <a:spcBef>
                          <a:spcPts val="0"/>
                        </a:spcBef>
                        <a:spcAft>
                          <a:spcPts val="0"/>
                        </a:spcAft>
                      </a:pPr>
                      <a:r>
                        <a:rPr lang="en-US" sz="1500">
                          <a:solidFill>
                            <a:schemeClr val="tx1"/>
                          </a:solidFill>
                          <a:effectLst/>
                          <a:latin typeface="+mn-lt"/>
                        </a:rPr>
                        <a:t>a.</a:t>
                      </a:r>
                      <a:endParaRPr lang="en-ZA" sz="15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500">
                          <a:solidFill>
                            <a:schemeClr val="tx1"/>
                          </a:solidFill>
                          <a:effectLst/>
                          <a:latin typeface="+mn-lt"/>
                        </a:rPr>
                        <a:t>b.</a:t>
                      </a:r>
                      <a:endParaRPr lang="en-ZA" sz="15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500">
                          <a:solidFill>
                            <a:schemeClr val="tx1"/>
                          </a:solidFill>
                          <a:effectLst/>
                          <a:latin typeface="+mn-lt"/>
                        </a:rPr>
                        <a:t>c.</a:t>
                      </a:r>
                      <a:endParaRPr lang="en-ZA" sz="15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500">
                          <a:solidFill>
                            <a:schemeClr val="tx1"/>
                          </a:solidFill>
                          <a:effectLst/>
                          <a:latin typeface="+mn-lt"/>
                        </a:rPr>
                        <a:t>d.</a:t>
                      </a:r>
                      <a:endParaRPr lang="en-ZA" sz="15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500">
                          <a:solidFill>
                            <a:schemeClr val="tx1"/>
                          </a:solidFill>
                          <a:effectLst/>
                          <a:latin typeface="+mn-lt"/>
                        </a:rPr>
                        <a:t>e.</a:t>
                      </a:r>
                      <a:endParaRPr lang="en-ZA" sz="15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500">
                          <a:solidFill>
                            <a:schemeClr val="tx1"/>
                          </a:solidFill>
                          <a:effectLst/>
                          <a:latin typeface="+mn-lt"/>
                        </a:rPr>
                        <a:t>f.</a:t>
                      </a:r>
                      <a:endParaRPr lang="en-ZA" sz="15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500">
                          <a:solidFill>
                            <a:schemeClr val="tx1"/>
                          </a:solidFill>
                          <a:effectLst/>
                          <a:latin typeface="+mn-lt"/>
                        </a:rPr>
                        <a:t>g.</a:t>
                      </a:r>
                      <a:endParaRPr lang="en-ZA" sz="15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88262">
                <a:tc>
                  <a:txBody>
                    <a:bodyPr/>
                    <a:lstStyle/>
                    <a:p>
                      <a:pPr marL="0" marR="0">
                        <a:lnSpc>
                          <a:spcPct val="115000"/>
                        </a:lnSpc>
                        <a:spcBef>
                          <a:spcPts val="0"/>
                        </a:spcBef>
                        <a:spcAft>
                          <a:spcPts val="0"/>
                        </a:spcAft>
                      </a:pPr>
                      <a:r>
                        <a:rPr lang="en-ZA" sz="1500" dirty="0">
                          <a:solidFill>
                            <a:schemeClr val="tx1"/>
                          </a:solidFill>
                          <a:effectLst/>
                          <a:latin typeface="+mn-lt"/>
                        </a:rPr>
                        <a:t>Promotion, Demotion and </a:t>
                      </a:r>
                      <a:r>
                        <a:rPr lang="en-ZA" sz="1500" dirty="0" smtClean="0">
                          <a:solidFill>
                            <a:schemeClr val="tx1"/>
                          </a:solidFill>
                          <a:effectLst/>
                          <a:latin typeface="+mn-lt"/>
                        </a:rPr>
                        <a:t>Career</a:t>
                      </a:r>
                      <a:r>
                        <a:rPr lang="en-ZA" sz="1500" baseline="0" dirty="0" smtClean="0">
                          <a:solidFill>
                            <a:schemeClr val="tx1"/>
                          </a:solidFill>
                          <a:effectLst/>
                          <a:latin typeface="+mn-lt"/>
                        </a:rPr>
                        <a:t> Intervention</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ZA" sz="1500" dirty="0" smtClean="0">
                          <a:latin typeface="+mn-lt"/>
                        </a:rPr>
                        <a:t>28</a:t>
                      </a:r>
                      <a:endParaRPr lang="en-ZA" sz="15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55</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83</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21</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44</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39</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1226">
                <a:tc>
                  <a:txBody>
                    <a:bodyPr/>
                    <a:lstStyle/>
                    <a:p>
                      <a:pPr marL="0" marR="0">
                        <a:lnSpc>
                          <a:spcPct val="115000"/>
                        </a:lnSpc>
                        <a:spcBef>
                          <a:spcPts val="0"/>
                        </a:spcBef>
                        <a:spcAft>
                          <a:spcPts val="0"/>
                        </a:spcAft>
                      </a:pPr>
                      <a:r>
                        <a:rPr lang="en-ZA" sz="1500" dirty="0">
                          <a:solidFill>
                            <a:schemeClr val="tx1"/>
                          </a:solidFill>
                          <a:effectLst/>
                          <a:latin typeface="+mn-lt"/>
                        </a:rPr>
                        <a:t>Utilisation &amp; Placement</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ZA" sz="1500" dirty="0" smtClean="0">
                          <a:latin typeface="+mn-lt"/>
                        </a:rPr>
                        <a:t>6</a:t>
                      </a:r>
                      <a:endParaRPr lang="en-ZA" sz="15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44</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50</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11</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16</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34</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88262">
                <a:tc>
                  <a:txBody>
                    <a:bodyPr/>
                    <a:lstStyle/>
                    <a:p>
                      <a:pPr marL="0" marR="0">
                        <a:lnSpc>
                          <a:spcPct val="115000"/>
                        </a:lnSpc>
                        <a:spcBef>
                          <a:spcPts val="0"/>
                        </a:spcBef>
                        <a:spcAft>
                          <a:spcPts val="0"/>
                        </a:spcAft>
                      </a:pPr>
                      <a:r>
                        <a:rPr lang="en-ZA" sz="1500" dirty="0">
                          <a:solidFill>
                            <a:schemeClr val="tx1"/>
                          </a:solidFill>
                          <a:effectLst/>
                          <a:latin typeface="+mn-lt"/>
                        </a:rPr>
                        <a:t>Service Benefits &amp; Working Environment</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ZA" sz="1500" dirty="0" smtClean="0">
                          <a:latin typeface="+mn-lt"/>
                        </a:rPr>
                        <a:t>26</a:t>
                      </a:r>
                      <a:endParaRPr lang="en-ZA" sz="15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74</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100</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37</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60</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40</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1226">
                <a:tc>
                  <a:txBody>
                    <a:bodyPr/>
                    <a:lstStyle/>
                    <a:p>
                      <a:pPr marL="0" marR="0">
                        <a:lnSpc>
                          <a:spcPct val="115000"/>
                        </a:lnSpc>
                        <a:spcBef>
                          <a:spcPts val="0"/>
                        </a:spcBef>
                        <a:spcAft>
                          <a:spcPts val="0"/>
                        </a:spcAft>
                      </a:pPr>
                      <a:r>
                        <a:rPr lang="en-ZA" sz="1500" dirty="0">
                          <a:solidFill>
                            <a:schemeClr val="tx1"/>
                          </a:solidFill>
                          <a:effectLst/>
                          <a:latin typeface="+mn-lt"/>
                        </a:rPr>
                        <a:t>Education, Training &amp; Development</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ZA" sz="1500" dirty="0" smtClean="0">
                          <a:latin typeface="+mn-lt"/>
                        </a:rPr>
                        <a:t>1</a:t>
                      </a:r>
                      <a:endParaRPr lang="en-ZA" sz="15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7</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8</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5</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6</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2</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1226">
                <a:tc>
                  <a:txBody>
                    <a:bodyPr/>
                    <a:lstStyle/>
                    <a:p>
                      <a:pPr marL="0" marR="0">
                        <a:lnSpc>
                          <a:spcPct val="115000"/>
                        </a:lnSpc>
                        <a:spcBef>
                          <a:spcPts val="0"/>
                        </a:spcBef>
                        <a:spcAft>
                          <a:spcPts val="0"/>
                        </a:spcAft>
                      </a:pPr>
                      <a:r>
                        <a:rPr lang="en-ZA" sz="1500" dirty="0">
                          <a:solidFill>
                            <a:schemeClr val="tx1"/>
                          </a:solidFill>
                          <a:effectLst/>
                          <a:latin typeface="+mn-lt"/>
                        </a:rPr>
                        <a:t>Remuneration</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ZA" sz="1500" dirty="0" smtClean="0">
                          <a:latin typeface="+mn-lt"/>
                        </a:rPr>
                        <a:t>12</a:t>
                      </a:r>
                      <a:endParaRPr lang="en-ZA" sz="15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27</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39</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7</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19</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20</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1226">
                <a:tc>
                  <a:txBody>
                    <a:bodyPr/>
                    <a:lstStyle/>
                    <a:p>
                      <a:pPr marL="0" marR="0">
                        <a:lnSpc>
                          <a:spcPct val="115000"/>
                        </a:lnSpc>
                        <a:spcBef>
                          <a:spcPts val="0"/>
                        </a:spcBef>
                        <a:spcAft>
                          <a:spcPts val="0"/>
                        </a:spcAft>
                      </a:pPr>
                      <a:r>
                        <a:rPr lang="en-ZA" sz="1500" dirty="0">
                          <a:solidFill>
                            <a:schemeClr val="tx1"/>
                          </a:solidFill>
                          <a:effectLst/>
                          <a:latin typeface="+mn-lt"/>
                        </a:rPr>
                        <a:t>Grievance/Discipline Procedures</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ZA" sz="1500" dirty="0" smtClean="0">
                          <a:latin typeface="+mn-lt"/>
                        </a:rPr>
                        <a:t>5</a:t>
                      </a:r>
                      <a:endParaRPr lang="en-ZA" sz="15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12</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17</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7</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12</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5</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1226">
                <a:tc>
                  <a:txBody>
                    <a:bodyPr/>
                    <a:lstStyle/>
                    <a:p>
                      <a:pPr marL="0" marR="0">
                        <a:lnSpc>
                          <a:spcPct val="115000"/>
                        </a:lnSpc>
                        <a:spcBef>
                          <a:spcPts val="0"/>
                        </a:spcBef>
                        <a:spcAft>
                          <a:spcPts val="0"/>
                        </a:spcAft>
                      </a:pPr>
                      <a:r>
                        <a:rPr lang="en-ZA" sz="1500" dirty="0">
                          <a:solidFill>
                            <a:schemeClr val="tx1"/>
                          </a:solidFill>
                          <a:effectLst/>
                          <a:latin typeface="+mn-lt"/>
                        </a:rPr>
                        <a:t>Service Termination</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ZA" sz="1500" dirty="0" smtClean="0">
                          <a:latin typeface="+mn-lt"/>
                        </a:rPr>
                        <a:t>34</a:t>
                      </a:r>
                      <a:endParaRPr lang="en-ZA" sz="15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75</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109</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38</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65</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44</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1226">
                <a:tc>
                  <a:txBody>
                    <a:bodyPr/>
                    <a:lstStyle/>
                    <a:p>
                      <a:pPr marL="0" marR="0">
                        <a:lnSpc>
                          <a:spcPct val="115000"/>
                        </a:lnSpc>
                        <a:spcBef>
                          <a:spcPts val="0"/>
                        </a:spcBef>
                        <a:spcAft>
                          <a:spcPts val="0"/>
                        </a:spcAft>
                      </a:pPr>
                      <a:r>
                        <a:rPr lang="en-ZA" sz="1500" dirty="0">
                          <a:solidFill>
                            <a:schemeClr val="tx1"/>
                          </a:solidFill>
                          <a:effectLst/>
                          <a:latin typeface="+mn-lt"/>
                        </a:rPr>
                        <a:t>Other</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ZA" sz="1500" dirty="0" smtClean="0">
                          <a:latin typeface="+mn-lt"/>
                        </a:rPr>
                        <a:t>2</a:t>
                      </a:r>
                      <a:endParaRPr lang="en-ZA" sz="15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8</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10</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7</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8</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2</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1226">
                <a:tc>
                  <a:txBody>
                    <a:bodyPr/>
                    <a:lstStyle/>
                    <a:p>
                      <a:pPr marL="0" marR="0">
                        <a:lnSpc>
                          <a:spcPct val="115000"/>
                        </a:lnSpc>
                        <a:spcBef>
                          <a:spcPts val="0"/>
                        </a:spcBef>
                        <a:spcAft>
                          <a:spcPts val="0"/>
                        </a:spcAft>
                      </a:pPr>
                      <a:r>
                        <a:rPr lang="en-ZA" sz="1500" dirty="0">
                          <a:solidFill>
                            <a:schemeClr val="tx1"/>
                          </a:solidFill>
                          <a:effectLst/>
                          <a:latin typeface="+mn-lt"/>
                        </a:rPr>
                        <a:t>Official Conduct Of Member Of SANDF</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ZA" sz="1500" dirty="0" smtClean="0">
                          <a:latin typeface="+mn-lt"/>
                        </a:rPr>
                        <a:t>4</a:t>
                      </a:r>
                      <a:endParaRPr lang="en-ZA" sz="15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8</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12</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2</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6</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ZA" sz="1500" dirty="0" smtClean="0">
                          <a:solidFill>
                            <a:schemeClr val="tx1"/>
                          </a:solidFill>
                          <a:effectLst/>
                          <a:latin typeface="+mn-lt"/>
                          <a:ea typeface="Times New Roman" panose="02020603050405020304" pitchFamily="18" charset="0"/>
                          <a:cs typeface="Times New Roman" panose="02020603050405020304" pitchFamily="18" charset="0"/>
                        </a:rPr>
                        <a:t>6</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1226">
                <a:tc>
                  <a:txBody>
                    <a:bodyPr/>
                    <a:lstStyle/>
                    <a:p>
                      <a:pPr marL="0" marR="0">
                        <a:lnSpc>
                          <a:spcPct val="115000"/>
                        </a:lnSpc>
                        <a:spcBef>
                          <a:spcPts val="0"/>
                        </a:spcBef>
                        <a:spcAft>
                          <a:spcPts val="0"/>
                        </a:spcAft>
                      </a:pPr>
                      <a:r>
                        <a:rPr lang="en-ZA" sz="1500" dirty="0">
                          <a:solidFill>
                            <a:schemeClr val="tx1"/>
                          </a:solidFill>
                          <a:effectLst/>
                          <a:latin typeface="+mn-lt"/>
                        </a:rPr>
                        <a:t>TOTAL</a:t>
                      </a:r>
                      <a:endParaRPr lang="en-ZA" sz="15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ZA" sz="1500" b="1" dirty="0" smtClean="0">
                          <a:latin typeface="+mn-lt"/>
                        </a:rPr>
                        <a:t>118</a:t>
                      </a:r>
                      <a:endParaRPr lang="en-ZA" sz="1500" b="1"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algn="ctr">
                        <a:lnSpc>
                          <a:spcPct val="115000"/>
                        </a:lnSpc>
                        <a:spcBef>
                          <a:spcPts val="0"/>
                        </a:spcBef>
                        <a:spcAft>
                          <a:spcPts val="0"/>
                        </a:spcAft>
                      </a:pPr>
                      <a:r>
                        <a:rPr lang="en-ZA" sz="1500" b="1" dirty="0" smtClean="0">
                          <a:solidFill>
                            <a:schemeClr val="tx1"/>
                          </a:solidFill>
                          <a:effectLst/>
                          <a:latin typeface="+mn-lt"/>
                          <a:ea typeface="Times New Roman" panose="02020603050405020304" pitchFamily="18" charset="0"/>
                          <a:cs typeface="Times New Roman" panose="02020603050405020304" pitchFamily="18" charset="0"/>
                        </a:rPr>
                        <a:t>310</a:t>
                      </a:r>
                      <a:endParaRPr lang="en-ZA" sz="1500" b="1"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algn="ctr">
                        <a:lnSpc>
                          <a:spcPct val="115000"/>
                        </a:lnSpc>
                        <a:spcBef>
                          <a:spcPts val="0"/>
                        </a:spcBef>
                        <a:spcAft>
                          <a:spcPts val="0"/>
                        </a:spcAft>
                      </a:pPr>
                      <a:r>
                        <a:rPr lang="en-ZA" sz="1500" b="1" dirty="0" smtClean="0">
                          <a:solidFill>
                            <a:schemeClr val="tx1"/>
                          </a:solidFill>
                          <a:effectLst/>
                          <a:latin typeface="+mn-lt"/>
                          <a:ea typeface="Times New Roman" panose="02020603050405020304" pitchFamily="18" charset="0"/>
                          <a:cs typeface="Times New Roman" panose="02020603050405020304" pitchFamily="18" charset="0"/>
                        </a:rPr>
                        <a:t>428</a:t>
                      </a:r>
                      <a:endParaRPr lang="en-ZA" sz="1500" b="1"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algn="ctr">
                        <a:lnSpc>
                          <a:spcPct val="115000"/>
                        </a:lnSpc>
                        <a:spcBef>
                          <a:spcPts val="0"/>
                        </a:spcBef>
                        <a:spcAft>
                          <a:spcPts val="0"/>
                        </a:spcAft>
                      </a:pPr>
                      <a:r>
                        <a:rPr lang="en-ZA" sz="1500" b="1" dirty="0" smtClean="0">
                          <a:solidFill>
                            <a:schemeClr val="tx1"/>
                          </a:solidFill>
                          <a:effectLst/>
                          <a:latin typeface="+mn-lt"/>
                          <a:ea typeface="Times New Roman" panose="02020603050405020304" pitchFamily="18" charset="0"/>
                          <a:cs typeface="Times New Roman" panose="02020603050405020304" pitchFamily="18" charset="0"/>
                        </a:rPr>
                        <a:t>135</a:t>
                      </a:r>
                      <a:endParaRPr lang="en-ZA" sz="1500" b="1"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algn="ctr">
                        <a:lnSpc>
                          <a:spcPct val="115000"/>
                        </a:lnSpc>
                        <a:spcBef>
                          <a:spcPts val="0"/>
                        </a:spcBef>
                        <a:spcAft>
                          <a:spcPts val="0"/>
                        </a:spcAft>
                      </a:pPr>
                      <a:r>
                        <a:rPr lang="en-ZA" sz="1500" b="1" dirty="0" smtClean="0">
                          <a:solidFill>
                            <a:schemeClr val="tx1"/>
                          </a:solidFill>
                          <a:effectLst/>
                          <a:latin typeface="+mn-lt"/>
                          <a:ea typeface="Times New Roman" panose="02020603050405020304" pitchFamily="18" charset="0"/>
                          <a:cs typeface="Times New Roman" panose="02020603050405020304" pitchFamily="18" charset="0"/>
                        </a:rPr>
                        <a:t>236</a:t>
                      </a:r>
                      <a:endParaRPr lang="en-ZA" sz="1500" b="1"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algn="ctr">
                        <a:lnSpc>
                          <a:spcPct val="115000"/>
                        </a:lnSpc>
                        <a:spcBef>
                          <a:spcPts val="0"/>
                        </a:spcBef>
                        <a:spcAft>
                          <a:spcPts val="0"/>
                        </a:spcAft>
                      </a:pPr>
                      <a:r>
                        <a:rPr lang="en-ZA" sz="1500" b="1" dirty="0" smtClean="0">
                          <a:solidFill>
                            <a:schemeClr val="tx1"/>
                          </a:solidFill>
                          <a:effectLst/>
                          <a:latin typeface="+mn-lt"/>
                          <a:ea typeface="Times New Roman" panose="02020603050405020304" pitchFamily="18" charset="0"/>
                          <a:cs typeface="Times New Roman" panose="02020603050405020304" pitchFamily="18" charset="0"/>
                        </a:rPr>
                        <a:t>192</a:t>
                      </a:r>
                      <a:endParaRPr lang="en-ZA" sz="1500" b="1"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r>
            </a:tbl>
          </a:graphicData>
        </a:graphic>
      </p:graphicFrame>
    </p:spTree>
    <p:extLst>
      <p:ext uri="{BB962C8B-B14F-4D97-AF65-F5344CB8AC3E}">
        <p14:creationId xmlns:p14="http://schemas.microsoft.com/office/powerpoint/2010/main" xmlns="" val="42031335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728" y="1012375"/>
            <a:ext cx="9520519" cy="5440140"/>
          </a:xfrm>
        </p:spPr>
        <p:txBody>
          <a:bodyPr>
            <a:noAutofit/>
          </a:bodyPr>
          <a:lstStyle/>
          <a:p>
            <a:pPr marL="457200" lvl="0" indent="-457200" algn="just" defTabSz="742950" eaLnBrk="0" fontAlgn="base" hangingPunct="0">
              <a:spcBef>
                <a:spcPts val="0"/>
              </a:spcBef>
              <a:spcAft>
                <a:spcPct val="0"/>
              </a:spcAft>
              <a:buClrTx/>
              <a:buSzTx/>
              <a:buFont typeface="+mj-lt"/>
              <a:buAutoNum type="arabicPeriod"/>
              <a:defRPr/>
            </a:pPr>
            <a:r>
              <a:rPr lang="en-ZA" sz="2100" dirty="0" smtClean="0">
                <a:solidFill>
                  <a:prstClr val="black"/>
                </a:solidFill>
                <a:cs typeface="Arial" panose="020B0604020202020204" pitchFamily="34" charset="0"/>
              </a:rPr>
              <a:t>Section </a:t>
            </a:r>
            <a:r>
              <a:rPr lang="en-ZA" sz="2100" dirty="0">
                <a:solidFill>
                  <a:prstClr val="black"/>
                </a:solidFill>
                <a:cs typeface="Arial" panose="020B0604020202020204" pitchFamily="34" charset="0"/>
              </a:rPr>
              <a:t>6(7)(b) of the Act states that </a:t>
            </a:r>
            <a:r>
              <a:rPr lang="en-ZA" sz="2100" i="1" dirty="0">
                <a:solidFill>
                  <a:prstClr val="black"/>
                </a:solidFill>
                <a:cs typeface="Arial" panose="020B0604020202020204" pitchFamily="34" charset="0"/>
              </a:rPr>
              <a:t>after investigating a complaint the Ombud must recommend an alternate resolution to the Minister</a:t>
            </a:r>
            <a:r>
              <a:rPr lang="en-ZA" sz="2100" i="1" dirty="0" smtClean="0">
                <a:solidFill>
                  <a:prstClr val="black"/>
                </a:solidFill>
                <a:cs typeface="Arial" panose="020B0604020202020204" pitchFamily="34" charset="0"/>
              </a:rPr>
              <a:t>.</a:t>
            </a:r>
          </a:p>
          <a:p>
            <a:pPr marL="457200" lvl="0" indent="-457200" algn="just" defTabSz="742950" eaLnBrk="0" fontAlgn="base" hangingPunct="0">
              <a:spcBef>
                <a:spcPts val="0"/>
              </a:spcBef>
              <a:spcAft>
                <a:spcPct val="0"/>
              </a:spcAft>
              <a:buClrTx/>
              <a:buSzTx/>
              <a:buFont typeface="+mj-lt"/>
              <a:buAutoNum type="arabicPeriod"/>
              <a:defRPr/>
            </a:pPr>
            <a:endParaRPr lang="en-ZA" sz="2100" i="1" dirty="0">
              <a:solidFill>
                <a:prstClr val="black"/>
              </a:solidFill>
              <a:cs typeface="Arial" panose="020B0604020202020204" pitchFamily="34" charset="0"/>
            </a:endParaRPr>
          </a:p>
          <a:p>
            <a:pPr marL="457200" lvl="0" indent="-457200" algn="just" defTabSz="742950" eaLnBrk="0" fontAlgn="base" hangingPunct="0">
              <a:spcBef>
                <a:spcPts val="0"/>
              </a:spcBef>
              <a:spcAft>
                <a:spcPct val="0"/>
              </a:spcAft>
              <a:buClrTx/>
              <a:buSzTx/>
              <a:buFont typeface="+mj-lt"/>
              <a:buAutoNum type="arabicPeriod"/>
              <a:defRPr/>
            </a:pPr>
            <a:r>
              <a:rPr lang="en-ZA" sz="2100" dirty="0">
                <a:solidFill>
                  <a:prstClr val="black"/>
                </a:solidFill>
                <a:cs typeface="Arial" panose="020B0604020202020204" pitchFamily="34" charset="0"/>
              </a:rPr>
              <a:t>The recommendations route taken in the Act leaves the </a:t>
            </a:r>
            <a:r>
              <a:rPr lang="en-ZA" sz="2100" dirty="0" smtClean="0">
                <a:solidFill>
                  <a:prstClr val="black"/>
                </a:solidFill>
                <a:cs typeface="Arial" panose="020B0604020202020204" pitchFamily="34" charset="0"/>
              </a:rPr>
              <a:t>Military Ombud </a:t>
            </a:r>
            <a:r>
              <a:rPr lang="en-ZA" sz="2100" dirty="0">
                <a:solidFill>
                  <a:prstClr val="black"/>
                </a:solidFill>
                <a:cs typeface="Arial" panose="020B0604020202020204" pitchFamily="34" charset="0"/>
              </a:rPr>
              <a:t>powerless with regard to enforcing his  recommendations. </a:t>
            </a:r>
            <a:endParaRPr lang="en-ZA" sz="2100" dirty="0" smtClean="0">
              <a:solidFill>
                <a:prstClr val="black"/>
              </a:solidFill>
              <a:cs typeface="Arial" panose="020B0604020202020204" pitchFamily="34" charset="0"/>
            </a:endParaRPr>
          </a:p>
          <a:p>
            <a:pPr marL="457200" lvl="0" indent="-457200" algn="just" defTabSz="742950" eaLnBrk="0" fontAlgn="base" hangingPunct="0">
              <a:spcBef>
                <a:spcPts val="0"/>
              </a:spcBef>
              <a:spcAft>
                <a:spcPct val="0"/>
              </a:spcAft>
              <a:buClrTx/>
              <a:buSzTx/>
              <a:buFont typeface="+mj-lt"/>
              <a:buAutoNum type="arabicPeriod"/>
              <a:defRPr/>
            </a:pPr>
            <a:endParaRPr lang="en-ZA" sz="2100" dirty="0" smtClean="0">
              <a:solidFill>
                <a:prstClr val="black"/>
              </a:solidFill>
              <a:cs typeface="Arial" panose="020B0604020202020204" pitchFamily="34" charset="0"/>
            </a:endParaRPr>
          </a:p>
          <a:p>
            <a:pPr marL="457200" lvl="0" indent="-457200" algn="just" defTabSz="742950" eaLnBrk="0" fontAlgn="base" hangingPunct="0">
              <a:spcBef>
                <a:spcPts val="0"/>
              </a:spcBef>
              <a:spcAft>
                <a:spcPct val="0"/>
              </a:spcAft>
              <a:buClrTx/>
              <a:buSzTx/>
              <a:buFont typeface="+mj-lt"/>
              <a:buAutoNum type="arabicPeriod"/>
              <a:defRPr/>
            </a:pPr>
            <a:r>
              <a:rPr lang="en-ZA" sz="2100" dirty="0" smtClean="0">
                <a:solidFill>
                  <a:prstClr val="black"/>
                </a:solidFill>
                <a:cs typeface="Arial" panose="020B0604020202020204" pitchFamily="34" charset="0"/>
              </a:rPr>
              <a:t>This </a:t>
            </a:r>
            <a:r>
              <a:rPr lang="en-ZA" sz="2100" dirty="0">
                <a:solidFill>
                  <a:prstClr val="black"/>
                </a:solidFill>
                <a:cs typeface="Arial" panose="020B0604020202020204" pitchFamily="34" charset="0"/>
              </a:rPr>
              <a:t>is proving to be an obstacle in the effectiveness </a:t>
            </a:r>
            <a:r>
              <a:rPr lang="en-ZA" sz="2100" dirty="0">
                <a:solidFill>
                  <a:schemeClr val="tx1"/>
                </a:solidFill>
                <a:cs typeface="Arial" panose="020B0604020202020204" pitchFamily="34" charset="0"/>
              </a:rPr>
              <a:t>of the </a:t>
            </a:r>
            <a:r>
              <a:rPr lang="en-ZA" sz="2100" dirty="0" smtClean="0">
                <a:solidFill>
                  <a:schemeClr val="tx1"/>
                </a:solidFill>
                <a:cs typeface="Arial" panose="020B0604020202020204" pitchFamily="34" charset="0"/>
              </a:rPr>
              <a:t>Military Ombud </a:t>
            </a:r>
            <a:r>
              <a:rPr lang="en-ZA" sz="2100" dirty="0">
                <a:solidFill>
                  <a:schemeClr val="tx1"/>
                </a:solidFill>
                <a:cs typeface="Arial" panose="020B0604020202020204" pitchFamily="34" charset="0"/>
              </a:rPr>
              <a:t>as, once approved by the </a:t>
            </a:r>
            <a:r>
              <a:rPr lang="en-ZA" sz="2100" dirty="0" smtClean="0">
                <a:solidFill>
                  <a:schemeClr val="tx1"/>
                </a:solidFill>
                <a:cs typeface="Arial" panose="020B0604020202020204" pitchFamily="34" charset="0"/>
              </a:rPr>
              <a:t>Minister of Defence and Military Veterans, </a:t>
            </a:r>
            <a:r>
              <a:rPr lang="en-ZA" sz="2100" dirty="0">
                <a:solidFill>
                  <a:schemeClr val="tx1"/>
                </a:solidFill>
                <a:cs typeface="Arial" panose="020B0604020202020204" pitchFamily="34" charset="0"/>
              </a:rPr>
              <a:t>the perception exists that implementation of recommendations are negotiable. </a:t>
            </a:r>
          </a:p>
          <a:p>
            <a:pPr marL="457200" lvl="0" indent="-457200" algn="just" defTabSz="742950" eaLnBrk="0" fontAlgn="base" hangingPunct="0">
              <a:spcBef>
                <a:spcPts val="0"/>
              </a:spcBef>
              <a:spcAft>
                <a:spcPct val="0"/>
              </a:spcAft>
              <a:buClrTx/>
              <a:buSzTx/>
              <a:buFont typeface="+mj-lt"/>
              <a:buAutoNum type="arabicPeriod"/>
              <a:defRPr/>
            </a:pPr>
            <a:endParaRPr lang="en-ZA" sz="2100" dirty="0" smtClean="0">
              <a:solidFill>
                <a:schemeClr val="tx1"/>
              </a:solidFill>
              <a:cs typeface="Arial" panose="020B0604020202020204" pitchFamily="34" charset="0"/>
            </a:endParaRPr>
          </a:p>
          <a:p>
            <a:pPr marL="457200" lvl="0" indent="-457200" algn="just" defTabSz="742950" eaLnBrk="0" fontAlgn="base" hangingPunct="0">
              <a:spcBef>
                <a:spcPts val="0"/>
              </a:spcBef>
              <a:spcAft>
                <a:spcPct val="0"/>
              </a:spcAft>
              <a:buClrTx/>
              <a:buSzTx/>
              <a:buFont typeface="+mj-lt"/>
              <a:buAutoNum type="arabicPeriod"/>
              <a:defRPr/>
            </a:pPr>
            <a:r>
              <a:rPr lang="en-ZA" sz="2100" dirty="0" smtClean="0">
                <a:solidFill>
                  <a:schemeClr val="tx1"/>
                </a:solidFill>
                <a:cs typeface="Arial" panose="020B0604020202020204" pitchFamily="34" charset="0"/>
              </a:rPr>
              <a:t>This poses a reputational risk for the Office in its effort to establish itself as a credible and independent Institution.</a:t>
            </a:r>
            <a:endParaRPr lang="en-ZA" sz="2100" dirty="0">
              <a:solidFill>
                <a:schemeClr val="tx1"/>
              </a:solidFill>
              <a:cs typeface="Arial" panose="020B0604020202020204" pitchFamily="34" charset="0"/>
            </a:endParaRPr>
          </a:p>
          <a:p>
            <a:pPr marL="457200" lvl="0" indent="-457200" algn="just" defTabSz="742950" eaLnBrk="0" fontAlgn="base" hangingPunct="0">
              <a:spcBef>
                <a:spcPts val="0"/>
              </a:spcBef>
              <a:spcAft>
                <a:spcPct val="0"/>
              </a:spcAft>
              <a:buClrTx/>
              <a:buSzTx/>
              <a:buFont typeface="+mj-lt"/>
              <a:buAutoNum type="arabicPeriod"/>
              <a:defRPr/>
            </a:pPr>
            <a:endParaRPr lang="en-ZA" sz="2100" dirty="0" smtClean="0">
              <a:solidFill>
                <a:prstClr val="black"/>
              </a:solidFill>
              <a:cs typeface="Arial" panose="020B0604020202020204" pitchFamily="34" charset="0"/>
            </a:endParaRPr>
          </a:p>
          <a:p>
            <a:pPr marL="457200" lvl="0" indent="-457200" algn="just" defTabSz="742950" eaLnBrk="0" fontAlgn="base" hangingPunct="0">
              <a:spcBef>
                <a:spcPts val="0"/>
              </a:spcBef>
              <a:spcAft>
                <a:spcPct val="0"/>
              </a:spcAft>
              <a:buClrTx/>
              <a:buSzTx/>
              <a:buFont typeface="+mj-lt"/>
              <a:buAutoNum type="arabicPeriod"/>
              <a:defRPr/>
            </a:pPr>
            <a:r>
              <a:rPr lang="en-ZA" sz="2100" dirty="0" smtClean="0">
                <a:solidFill>
                  <a:prstClr val="black"/>
                </a:solidFill>
                <a:cs typeface="Arial" panose="020B0604020202020204" pitchFamily="34" charset="0"/>
              </a:rPr>
              <a:t>No </a:t>
            </a:r>
            <a:r>
              <a:rPr lang="en-ZA" sz="2100" dirty="0">
                <a:solidFill>
                  <a:prstClr val="black"/>
                </a:solidFill>
                <a:cs typeface="Arial" panose="020B0604020202020204" pitchFamily="34" charset="0"/>
              </a:rPr>
              <a:t>mechanism exists to have the Department of Defence account for the non-implementation of recommendations.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itle 1"/>
          <p:cNvSpPr txBox="1">
            <a:spLocks/>
          </p:cNvSpPr>
          <p:nvPr/>
        </p:nvSpPr>
        <p:spPr>
          <a:xfrm>
            <a:off x="1" y="17930"/>
            <a:ext cx="9507070" cy="7620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000" b="1" dirty="0" smtClean="0">
                <a:solidFill>
                  <a:schemeClr val="tx1"/>
                </a:solidFill>
              </a:rPr>
              <a:t>OPERATIONAL INDEPENDENCE</a:t>
            </a:r>
            <a:endParaRPr lang="en-ZA" sz="4000" b="1" dirty="0">
              <a:solidFill>
                <a:schemeClr val="tx1"/>
              </a:solidFill>
            </a:endParaRPr>
          </a:p>
        </p:txBody>
      </p:sp>
      <p:cxnSp>
        <p:nvCxnSpPr>
          <p:cNvPr id="7" name="Straight Connector 6"/>
          <p:cNvCxnSpPr/>
          <p:nvPr/>
        </p:nvCxnSpPr>
        <p:spPr>
          <a:xfrm>
            <a:off x="1" y="672353"/>
            <a:ext cx="9601199" cy="13447"/>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99569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176" y="1173304"/>
            <a:ext cx="9426390" cy="2672555"/>
          </a:xfrm>
        </p:spPr>
        <p:txBody>
          <a:bodyPr>
            <a:noAutofit/>
          </a:bodyPr>
          <a:lstStyle/>
          <a:p>
            <a:pPr marL="457200" lvl="0" indent="-457200" algn="just" defTabSz="742950" eaLnBrk="0" fontAlgn="base" hangingPunct="0">
              <a:spcBef>
                <a:spcPts val="0"/>
              </a:spcBef>
              <a:spcAft>
                <a:spcPct val="0"/>
              </a:spcAft>
              <a:buClrTx/>
              <a:buSzTx/>
              <a:buFont typeface="+mj-lt"/>
              <a:buAutoNum type="arabicPeriod" startAt="6"/>
              <a:defRPr/>
            </a:pPr>
            <a:r>
              <a:rPr lang="en-ZA" sz="2100" dirty="0" smtClean="0">
                <a:solidFill>
                  <a:prstClr val="black"/>
                </a:solidFill>
                <a:cs typeface="Arial" panose="020B0604020202020204" pitchFamily="34" charset="0"/>
              </a:rPr>
              <a:t>Another </a:t>
            </a:r>
            <a:r>
              <a:rPr lang="en-ZA" sz="2100" dirty="0">
                <a:solidFill>
                  <a:prstClr val="black"/>
                </a:solidFill>
                <a:cs typeface="Arial" panose="020B0604020202020204" pitchFamily="34" charset="0"/>
              </a:rPr>
              <a:t>mechanism that may enhance independence of the Office is the capacity to undertake investigations under own initiative which is currently not provided for by the Act</a:t>
            </a:r>
            <a:r>
              <a:rPr lang="en-ZA" sz="2100" dirty="0" smtClean="0">
                <a:solidFill>
                  <a:prstClr val="black"/>
                </a:solidFill>
                <a:cs typeface="Arial" panose="020B0604020202020204" pitchFamily="34" charset="0"/>
              </a:rPr>
              <a:t>.</a:t>
            </a:r>
          </a:p>
          <a:p>
            <a:pPr marL="457200" lvl="0" indent="-457200" algn="just" defTabSz="742950" eaLnBrk="0" fontAlgn="base" hangingPunct="0">
              <a:spcBef>
                <a:spcPts val="0"/>
              </a:spcBef>
              <a:spcAft>
                <a:spcPct val="0"/>
              </a:spcAft>
              <a:buClrTx/>
              <a:buSzTx/>
              <a:buFont typeface="+mj-lt"/>
              <a:buAutoNum type="arabicPeriod" startAt="6"/>
              <a:defRPr/>
            </a:pPr>
            <a:endParaRPr lang="en-ZA" sz="2100" dirty="0">
              <a:solidFill>
                <a:prstClr val="black"/>
              </a:solidFill>
              <a:cs typeface="Arial" panose="020B0604020202020204" pitchFamily="34" charset="0"/>
            </a:endParaRPr>
          </a:p>
          <a:p>
            <a:pPr marL="457200" lvl="0" indent="-457200" algn="just" defTabSz="742950" eaLnBrk="0" fontAlgn="base" hangingPunct="0">
              <a:spcBef>
                <a:spcPts val="0"/>
              </a:spcBef>
              <a:spcAft>
                <a:spcPct val="0"/>
              </a:spcAft>
              <a:buClrTx/>
              <a:buSzTx/>
              <a:buFont typeface="+mj-lt"/>
              <a:buAutoNum type="arabicPeriod" startAt="6"/>
              <a:defRPr/>
            </a:pPr>
            <a:r>
              <a:rPr lang="en-ZA" sz="2100" dirty="0">
                <a:solidFill>
                  <a:prstClr val="black"/>
                </a:solidFill>
                <a:cs typeface="Arial" panose="020B0604020202020204" pitchFamily="34" charset="0"/>
              </a:rPr>
              <a:t>“Own initiative investigations” would allow the </a:t>
            </a:r>
            <a:r>
              <a:rPr lang="en-ZA" sz="2100" dirty="0" smtClean="0">
                <a:solidFill>
                  <a:prstClr val="black"/>
                </a:solidFill>
                <a:cs typeface="Arial" panose="020B0604020202020204" pitchFamily="34" charset="0"/>
              </a:rPr>
              <a:t>Military Ombud </a:t>
            </a:r>
            <a:r>
              <a:rPr lang="en-ZA" sz="2100" dirty="0">
                <a:solidFill>
                  <a:prstClr val="black"/>
                </a:solidFill>
                <a:cs typeface="Arial" panose="020B0604020202020204" pitchFamily="34" charset="0"/>
              </a:rPr>
              <a:t>to be proactive more especially on systemic issues within the SANDF</a:t>
            </a:r>
            <a:r>
              <a:rPr lang="en-ZA" sz="2100" dirty="0" smtClean="0">
                <a:solidFill>
                  <a:prstClr val="black"/>
                </a:solidFill>
                <a:cs typeface="Arial" panose="020B0604020202020204" pitchFamily="34" charset="0"/>
              </a:rPr>
              <a:t>.</a:t>
            </a:r>
          </a:p>
          <a:p>
            <a:pPr marL="457200" lvl="0" indent="-457200" algn="just" defTabSz="742950" eaLnBrk="0" fontAlgn="base" hangingPunct="0">
              <a:spcBef>
                <a:spcPts val="0"/>
              </a:spcBef>
              <a:spcAft>
                <a:spcPct val="0"/>
              </a:spcAft>
              <a:buClrTx/>
              <a:buSzTx/>
              <a:buFont typeface="+mj-lt"/>
              <a:buAutoNum type="arabicPeriod" startAt="6"/>
              <a:defRPr/>
            </a:pPr>
            <a:endParaRPr lang="en-US" sz="2100" dirty="0">
              <a:solidFill>
                <a:prstClr val="black"/>
              </a:solidFill>
              <a:cs typeface="Arial" panose="020B0604020202020204" pitchFamily="34" charset="0"/>
            </a:endParaRPr>
          </a:p>
          <a:p>
            <a:pPr marL="0" indent="0">
              <a:spcBef>
                <a:spcPts val="0"/>
              </a:spcBef>
              <a:buNone/>
            </a:pPr>
            <a:endParaRPr lang="en-ZA" sz="21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itle 1"/>
          <p:cNvSpPr txBox="1">
            <a:spLocks/>
          </p:cNvSpPr>
          <p:nvPr/>
        </p:nvSpPr>
        <p:spPr>
          <a:xfrm>
            <a:off x="1" y="17930"/>
            <a:ext cx="9507070" cy="7620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000" b="1" dirty="0" smtClean="0">
                <a:solidFill>
                  <a:schemeClr val="tx1"/>
                </a:solidFill>
              </a:rPr>
              <a:t>OPERATIONAL INDEPENDENCE </a:t>
            </a:r>
            <a:r>
              <a:rPr lang="en-US" sz="2000" b="1" dirty="0" smtClean="0">
                <a:solidFill>
                  <a:schemeClr val="tx1"/>
                </a:solidFill>
              </a:rPr>
              <a:t>(continue)</a:t>
            </a:r>
            <a:endParaRPr lang="en-ZA" sz="2000" b="1" dirty="0">
              <a:solidFill>
                <a:schemeClr val="tx1"/>
              </a:solidFill>
            </a:endParaRPr>
          </a:p>
        </p:txBody>
      </p:sp>
      <p:cxnSp>
        <p:nvCxnSpPr>
          <p:cNvPr id="7" name="Straight Connector 6"/>
          <p:cNvCxnSpPr/>
          <p:nvPr/>
        </p:nvCxnSpPr>
        <p:spPr>
          <a:xfrm>
            <a:off x="1" y="672353"/>
            <a:ext cx="9601199" cy="13447"/>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726000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18</a:t>
            </a:fld>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7" name="Straight Connector 6"/>
          <p:cNvCxnSpPr/>
          <p:nvPr/>
        </p:nvCxnSpPr>
        <p:spPr>
          <a:xfrm>
            <a:off x="1" y="672353"/>
            <a:ext cx="9601199" cy="1344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6" name="Title 1"/>
          <p:cNvSpPr txBox="1">
            <a:spLocks/>
          </p:cNvSpPr>
          <p:nvPr/>
        </p:nvSpPr>
        <p:spPr>
          <a:xfrm>
            <a:off x="1" y="17930"/>
            <a:ext cx="9507070" cy="7620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000" b="1" dirty="0" smtClean="0">
                <a:solidFill>
                  <a:schemeClr val="tx1"/>
                </a:solidFill>
              </a:rPr>
              <a:t>INSTITUTIONAL INDEPENDENCE </a:t>
            </a:r>
            <a:r>
              <a:rPr lang="en-US" sz="2200" b="1" dirty="0" smtClean="0">
                <a:solidFill>
                  <a:schemeClr val="tx1"/>
                </a:solidFill>
              </a:rPr>
              <a:t>(continue) </a:t>
            </a:r>
          </a:p>
          <a:p>
            <a:pPr algn="ctr"/>
            <a:endParaRPr lang="en-ZA" sz="2200" b="1" dirty="0">
              <a:solidFill>
                <a:schemeClr val="tx1"/>
              </a:solidFill>
            </a:endParaRPr>
          </a:p>
        </p:txBody>
      </p:sp>
      <p:sp>
        <p:nvSpPr>
          <p:cNvPr id="8" name="Content Placeholder 2"/>
          <p:cNvSpPr>
            <a:spLocks noGrp="1"/>
          </p:cNvSpPr>
          <p:nvPr>
            <p:ph idx="1"/>
          </p:nvPr>
        </p:nvSpPr>
        <p:spPr>
          <a:xfrm>
            <a:off x="336177" y="1005121"/>
            <a:ext cx="9789458" cy="5253449"/>
          </a:xfrm>
        </p:spPr>
        <p:txBody>
          <a:bodyPr>
            <a:noAutofit/>
          </a:bodyPr>
          <a:lstStyle/>
          <a:p>
            <a:pPr marL="457200" lvl="0" indent="-457200" algn="just" defTabSz="742950" eaLnBrk="0" fontAlgn="base" hangingPunct="0">
              <a:spcBef>
                <a:spcPts val="0"/>
              </a:spcBef>
              <a:spcAft>
                <a:spcPct val="0"/>
              </a:spcAft>
              <a:buClrTx/>
              <a:buSzTx/>
              <a:buFont typeface="+mj-lt"/>
              <a:buAutoNum type="arabicPeriod"/>
              <a:defRPr/>
            </a:pPr>
            <a:r>
              <a:rPr lang="en-ZA" sz="2100" dirty="0">
                <a:solidFill>
                  <a:prstClr val="black"/>
                </a:solidFill>
                <a:cs typeface="Arial" panose="020B0604020202020204" pitchFamily="34" charset="0"/>
              </a:rPr>
              <a:t>Section 2 of the Military Ombud Act provides for the establishment of the Office but does not explicitly indicate the legal nature of the Office. </a:t>
            </a:r>
            <a:endParaRPr lang="en-ZA" sz="2100" dirty="0" smtClean="0">
              <a:solidFill>
                <a:prstClr val="black"/>
              </a:solidFill>
              <a:cs typeface="Arial" panose="020B0604020202020204" pitchFamily="34" charset="0"/>
            </a:endParaRPr>
          </a:p>
          <a:p>
            <a:pPr marL="457200" lvl="0" indent="-457200" algn="just" defTabSz="742950" eaLnBrk="0" fontAlgn="base" hangingPunct="0">
              <a:spcBef>
                <a:spcPts val="0"/>
              </a:spcBef>
              <a:spcAft>
                <a:spcPct val="0"/>
              </a:spcAft>
              <a:buClrTx/>
              <a:buSzTx/>
              <a:buFont typeface="+mj-lt"/>
              <a:buAutoNum type="arabicPeriod"/>
              <a:defRPr/>
            </a:pPr>
            <a:endParaRPr lang="en-ZA" sz="2100" dirty="0">
              <a:solidFill>
                <a:prstClr val="black"/>
              </a:solidFill>
              <a:cs typeface="Arial" panose="020B0604020202020204" pitchFamily="34" charset="0"/>
            </a:endParaRPr>
          </a:p>
          <a:p>
            <a:pPr marL="457200" lvl="0" indent="-457200" algn="just" defTabSz="742950" eaLnBrk="0" fontAlgn="base" hangingPunct="0">
              <a:spcBef>
                <a:spcPts val="0"/>
              </a:spcBef>
              <a:spcAft>
                <a:spcPct val="0"/>
              </a:spcAft>
              <a:buClrTx/>
              <a:buSzTx/>
              <a:buFont typeface="+mj-lt"/>
              <a:buAutoNum type="arabicPeriod"/>
              <a:defRPr/>
            </a:pPr>
            <a:r>
              <a:rPr lang="en-ZA" sz="2100" dirty="0" smtClean="0">
                <a:solidFill>
                  <a:prstClr val="black"/>
                </a:solidFill>
                <a:cs typeface="Arial" panose="020B0604020202020204" pitchFamily="34" charset="0"/>
              </a:rPr>
              <a:t>Currently </a:t>
            </a:r>
            <a:r>
              <a:rPr lang="en-ZA" sz="2100" dirty="0">
                <a:solidFill>
                  <a:prstClr val="black"/>
                </a:solidFill>
                <a:cs typeface="Arial" panose="020B0604020202020204" pitchFamily="34" charset="0"/>
              </a:rPr>
              <a:t>the Office is funded through the budget of the DOD. The Accounting Officer of the DOD is solely responsible </a:t>
            </a:r>
            <a:r>
              <a:rPr lang="en-ZA" sz="2100" dirty="0" smtClean="0">
                <a:solidFill>
                  <a:prstClr val="black"/>
                </a:solidFill>
                <a:cs typeface="Arial" panose="020B0604020202020204" pitchFamily="34" charset="0"/>
              </a:rPr>
              <a:t>for the </a:t>
            </a:r>
            <a:r>
              <a:rPr lang="en-ZA" sz="2100" dirty="0">
                <a:solidFill>
                  <a:prstClr val="black"/>
                </a:solidFill>
                <a:cs typeface="Arial" panose="020B0604020202020204" pitchFamily="34" charset="0"/>
              </a:rPr>
              <a:t>defence </a:t>
            </a:r>
            <a:r>
              <a:rPr lang="en-ZA" sz="2100" dirty="0" smtClean="0">
                <a:solidFill>
                  <a:schemeClr val="tx1"/>
                </a:solidFill>
                <a:cs typeface="Arial" panose="020B0604020202020204" pitchFamily="34" charset="0"/>
              </a:rPr>
              <a:t>vote.</a:t>
            </a:r>
            <a:r>
              <a:rPr lang="en-ZA" sz="2100" dirty="0" smtClean="0">
                <a:solidFill>
                  <a:prstClr val="black"/>
                </a:solidFill>
                <a:cs typeface="Arial" panose="020B0604020202020204" pitchFamily="34" charset="0"/>
              </a:rPr>
              <a:t> </a:t>
            </a:r>
          </a:p>
          <a:p>
            <a:pPr marL="457200" lvl="0" indent="-457200" algn="just" defTabSz="742950" eaLnBrk="0" fontAlgn="base" hangingPunct="0">
              <a:spcBef>
                <a:spcPts val="0"/>
              </a:spcBef>
              <a:spcAft>
                <a:spcPct val="0"/>
              </a:spcAft>
              <a:buClrTx/>
              <a:buSzTx/>
              <a:buFont typeface="+mj-lt"/>
              <a:buAutoNum type="arabicPeriod"/>
              <a:defRPr/>
            </a:pPr>
            <a:endParaRPr lang="en-US" sz="2100" dirty="0">
              <a:solidFill>
                <a:prstClr val="black"/>
              </a:solidFill>
              <a:cs typeface="Arial" panose="020B0604020202020204" pitchFamily="34" charset="0"/>
            </a:endParaRPr>
          </a:p>
          <a:p>
            <a:pPr marL="457200" lvl="0" indent="-457200" algn="just" defTabSz="742950" eaLnBrk="0" fontAlgn="base" hangingPunct="0">
              <a:spcBef>
                <a:spcPts val="0"/>
              </a:spcBef>
              <a:spcAft>
                <a:spcPct val="0"/>
              </a:spcAft>
              <a:buClrTx/>
              <a:buSzTx/>
              <a:buFont typeface="+mj-lt"/>
              <a:buAutoNum type="arabicPeriod"/>
              <a:defRPr/>
            </a:pPr>
            <a:r>
              <a:rPr lang="en-ZA" sz="2100" dirty="0" smtClean="0">
                <a:solidFill>
                  <a:prstClr val="black"/>
                </a:solidFill>
                <a:cs typeface="Arial" panose="020B0604020202020204" pitchFamily="34" charset="0"/>
              </a:rPr>
              <a:t>This </a:t>
            </a:r>
            <a:r>
              <a:rPr lang="en-ZA" sz="2100" dirty="0">
                <a:solidFill>
                  <a:prstClr val="black"/>
                </a:solidFill>
                <a:cs typeface="Arial" panose="020B0604020202020204" pitchFamily="34" charset="0"/>
              </a:rPr>
              <a:t>creates several difficulties </a:t>
            </a:r>
            <a:r>
              <a:rPr lang="en-ZA" sz="2100" dirty="0" smtClean="0">
                <a:solidFill>
                  <a:prstClr val="black"/>
                </a:solidFill>
                <a:cs typeface="Arial" panose="020B0604020202020204" pitchFamily="34" charset="0"/>
              </a:rPr>
              <a:t>as the Office has limited control </a:t>
            </a:r>
            <a:r>
              <a:rPr lang="en-ZA" sz="2100" dirty="0">
                <a:solidFill>
                  <a:prstClr val="black"/>
                </a:solidFill>
                <a:cs typeface="Arial" panose="020B0604020202020204" pitchFamily="34" charset="0"/>
              </a:rPr>
              <a:t>of </a:t>
            </a:r>
            <a:r>
              <a:rPr lang="en-ZA" sz="2100" dirty="0" smtClean="0">
                <a:solidFill>
                  <a:prstClr val="black"/>
                </a:solidFill>
                <a:cs typeface="Arial" panose="020B0604020202020204" pitchFamily="34" charset="0"/>
              </a:rPr>
              <a:t>its budget as the budget is not appropriated in parliament as specified in the Military Ombud Act (Section 10 (1)).</a:t>
            </a:r>
          </a:p>
          <a:p>
            <a:pPr marL="457200" lvl="0" indent="-457200" algn="just" defTabSz="742950" eaLnBrk="0" fontAlgn="base" hangingPunct="0">
              <a:spcBef>
                <a:spcPts val="0"/>
              </a:spcBef>
              <a:spcAft>
                <a:spcPct val="0"/>
              </a:spcAft>
              <a:buClrTx/>
              <a:buSzTx/>
              <a:buFont typeface="+mj-lt"/>
              <a:buAutoNum type="arabicPeriod"/>
              <a:defRPr/>
            </a:pPr>
            <a:endParaRPr lang="en-ZA" sz="2100" dirty="0">
              <a:solidFill>
                <a:prstClr val="black"/>
              </a:solidFill>
              <a:cs typeface="Arial" panose="020B0604020202020204" pitchFamily="34" charset="0"/>
            </a:endParaRPr>
          </a:p>
          <a:p>
            <a:pPr marL="457200" lvl="0" indent="-457200" algn="just" defTabSz="742950" eaLnBrk="0" fontAlgn="base" hangingPunct="0">
              <a:spcBef>
                <a:spcPts val="0"/>
              </a:spcBef>
              <a:spcAft>
                <a:spcPct val="0"/>
              </a:spcAft>
              <a:buClrTx/>
              <a:buSzTx/>
              <a:buFont typeface="+mj-lt"/>
              <a:buAutoNum type="arabicPeriod"/>
              <a:defRPr/>
            </a:pPr>
            <a:r>
              <a:rPr lang="en-ZA" sz="2100" dirty="0">
                <a:solidFill>
                  <a:prstClr val="black"/>
                </a:solidFill>
                <a:cs typeface="Arial" panose="020B0604020202020204" pitchFamily="34" charset="0"/>
              </a:rPr>
              <a:t>Therefore funds cannot be managed independently from the </a:t>
            </a:r>
            <a:r>
              <a:rPr lang="en-ZA" sz="2100" dirty="0" smtClean="0">
                <a:solidFill>
                  <a:prstClr val="black"/>
                </a:solidFill>
                <a:cs typeface="Arial" panose="020B0604020202020204" pitchFamily="34" charset="0"/>
              </a:rPr>
              <a:t>DOD. </a:t>
            </a:r>
            <a:r>
              <a:rPr lang="en-ZA" sz="2100" dirty="0">
                <a:solidFill>
                  <a:prstClr val="black"/>
                </a:solidFill>
                <a:cs typeface="Arial" panose="020B0604020202020204" pitchFamily="34" charset="0"/>
              </a:rPr>
              <a:t>	</a:t>
            </a:r>
          </a:p>
          <a:p>
            <a:pPr marL="457200" lvl="0" indent="-457200" algn="just" defTabSz="742950" eaLnBrk="0" fontAlgn="base" hangingPunct="0">
              <a:spcBef>
                <a:spcPts val="0"/>
              </a:spcBef>
              <a:spcAft>
                <a:spcPct val="0"/>
              </a:spcAft>
              <a:buClrTx/>
              <a:buSzTx/>
              <a:buFont typeface="+mj-lt"/>
              <a:buAutoNum type="arabicPeriod"/>
              <a:defRPr/>
            </a:pPr>
            <a:endParaRPr lang="en-ZA" sz="2100" dirty="0" smtClean="0">
              <a:solidFill>
                <a:prstClr val="black"/>
              </a:solidFill>
              <a:cs typeface="Arial" panose="020B0604020202020204" pitchFamily="34" charset="0"/>
            </a:endParaRPr>
          </a:p>
          <a:p>
            <a:pPr marL="457200" lvl="0" indent="-457200" algn="just" defTabSz="742950" eaLnBrk="0" fontAlgn="base" hangingPunct="0">
              <a:spcBef>
                <a:spcPts val="0"/>
              </a:spcBef>
              <a:spcAft>
                <a:spcPct val="0"/>
              </a:spcAft>
              <a:buClrTx/>
              <a:buSzTx/>
              <a:buFont typeface="+mj-lt"/>
              <a:buAutoNum type="arabicPeriod"/>
              <a:defRPr/>
            </a:pPr>
            <a:r>
              <a:rPr lang="en-ZA" sz="2100" dirty="0" smtClean="0">
                <a:solidFill>
                  <a:prstClr val="black"/>
                </a:solidFill>
                <a:cs typeface="Arial" panose="020B0604020202020204" pitchFamily="34" charset="0"/>
              </a:rPr>
              <a:t>The </a:t>
            </a:r>
            <a:r>
              <a:rPr lang="en-ZA" sz="2100" dirty="0">
                <a:solidFill>
                  <a:prstClr val="black"/>
                </a:solidFill>
                <a:cs typeface="Arial" panose="020B0604020202020204" pitchFamily="34" charset="0"/>
              </a:rPr>
              <a:t>Military Ombud accounts to the Minister of </a:t>
            </a:r>
            <a:r>
              <a:rPr lang="en-ZA" sz="2100" dirty="0" smtClean="0">
                <a:solidFill>
                  <a:prstClr val="black"/>
                </a:solidFill>
                <a:cs typeface="Arial" panose="020B0604020202020204" pitchFamily="34" charset="0"/>
              </a:rPr>
              <a:t>Defence and Military Veterans </a:t>
            </a:r>
            <a:r>
              <a:rPr lang="en-ZA" sz="2100" dirty="0">
                <a:solidFill>
                  <a:prstClr val="black"/>
                </a:solidFill>
                <a:cs typeface="Arial" panose="020B0604020202020204" pitchFamily="34" charset="0"/>
              </a:rPr>
              <a:t>as can be seen from section 11 (2). </a:t>
            </a:r>
            <a:endParaRPr lang="en-ZA" sz="2100" dirty="0" smtClean="0">
              <a:solidFill>
                <a:prstClr val="black"/>
              </a:solidFill>
              <a:cs typeface="Arial" panose="020B0604020202020204" pitchFamily="34" charset="0"/>
            </a:endParaRPr>
          </a:p>
          <a:p>
            <a:pPr marL="457200" lvl="0" indent="-457200" algn="just" defTabSz="742950" eaLnBrk="0" fontAlgn="base" hangingPunct="0">
              <a:spcBef>
                <a:spcPts val="0"/>
              </a:spcBef>
              <a:spcAft>
                <a:spcPct val="0"/>
              </a:spcAft>
              <a:buClrTx/>
              <a:buSzTx/>
              <a:buFont typeface="+mj-lt"/>
              <a:buAutoNum type="arabicPeriod"/>
              <a:defRPr/>
            </a:pPr>
            <a:endParaRPr lang="en-ZA" sz="2100" dirty="0">
              <a:solidFill>
                <a:prstClr val="black"/>
              </a:solidFill>
              <a:cs typeface="Arial" panose="020B0604020202020204" pitchFamily="34" charset="0"/>
            </a:endParaRPr>
          </a:p>
          <a:p>
            <a:pPr marL="457200" lvl="0" indent="-457200" algn="just" defTabSz="742950" eaLnBrk="0" fontAlgn="base" hangingPunct="0">
              <a:spcBef>
                <a:spcPts val="0"/>
              </a:spcBef>
              <a:spcAft>
                <a:spcPct val="0"/>
              </a:spcAft>
              <a:buClrTx/>
              <a:buSzTx/>
              <a:buFont typeface="+mj-lt"/>
              <a:buAutoNum type="arabicPeriod"/>
              <a:defRPr/>
            </a:pPr>
            <a:r>
              <a:rPr lang="en-ZA" sz="2100" dirty="0" smtClean="0">
                <a:solidFill>
                  <a:prstClr val="black"/>
                </a:solidFill>
                <a:cs typeface="Arial" panose="020B0604020202020204" pitchFamily="34" charset="0"/>
              </a:rPr>
              <a:t>The </a:t>
            </a:r>
            <a:r>
              <a:rPr lang="en-ZA" sz="2100" dirty="0">
                <a:solidFill>
                  <a:prstClr val="black"/>
                </a:solidFill>
                <a:cs typeface="Arial" panose="020B0604020202020204" pitchFamily="34" charset="0"/>
              </a:rPr>
              <a:t>Military Ombud must be expressly designated as the Accounting Officer or an official under his direct control must be designated as such.</a:t>
            </a:r>
          </a:p>
          <a:p>
            <a:pPr marL="457200" lvl="0" indent="-457200" algn="just" defTabSz="742950" eaLnBrk="0" fontAlgn="base" hangingPunct="0">
              <a:spcBef>
                <a:spcPts val="0"/>
              </a:spcBef>
              <a:spcAft>
                <a:spcPct val="0"/>
              </a:spcAft>
              <a:buClrTx/>
              <a:buSzTx/>
              <a:buFont typeface="+mj-lt"/>
              <a:buAutoNum type="arabicPeriod"/>
              <a:defRPr/>
            </a:pPr>
            <a:endParaRPr lang="en-ZA" sz="2100" dirty="0">
              <a:solidFill>
                <a:prstClr val="black"/>
              </a:solidFill>
              <a:cs typeface="Arial" panose="020B0604020202020204" pitchFamily="34" charset="0"/>
            </a:endParaRPr>
          </a:p>
          <a:p>
            <a:pPr marL="271462" lvl="0" indent="-457200" algn="just" defTabSz="742950" eaLnBrk="0" fontAlgn="base" hangingPunct="0">
              <a:spcBef>
                <a:spcPts val="0"/>
              </a:spcBef>
              <a:spcAft>
                <a:spcPct val="0"/>
              </a:spcAft>
              <a:buClrTx/>
              <a:buSzTx/>
              <a:buFont typeface="+mj-lt"/>
              <a:buAutoNum type="arabicPeriod"/>
              <a:defRPr/>
            </a:pPr>
            <a:endParaRPr lang="en-ZA" sz="2100" b="1" u="sng" dirty="0">
              <a:solidFill>
                <a:prstClr val="black"/>
              </a:solidFill>
              <a:cs typeface="Arial" panose="020B0604020202020204" pitchFamily="34" charset="0"/>
            </a:endParaRPr>
          </a:p>
          <a:p>
            <a:pPr marL="114300" indent="-457200">
              <a:spcBef>
                <a:spcPts val="0"/>
              </a:spcBef>
              <a:buFont typeface="+mj-lt"/>
              <a:buAutoNum type="arabicPeriod"/>
            </a:pPr>
            <a:endParaRPr lang="en-ZA" sz="2100" dirty="0"/>
          </a:p>
        </p:txBody>
      </p:sp>
    </p:spTree>
    <p:extLst>
      <p:ext uri="{BB962C8B-B14F-4D97-AF65-F5344CB8AC3E}">
        <p14:creationId xmlns:p14="http://schemas.microsoft.com/office/powerpoint/2010/main" xmlns="" val="1475525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5894" y="1080517"/>
            <a:ext cx="9255306" cy="5325969"/>
          </a:xfrm>
        </p:spPr>
        <p:txBody>
          <a:bodyPr>
            <a:normAutofit/>
          </a:bodyPr>
          <a:lstStyle/>
          <a:p>
            <a:pPr marL="457200" indent="-457200" algn="just" defTabSz="742950" eaLnBrk="0" fontAlgn="base" hangingPunct="0">
              <a:spcBef>
                <a:spcPts val="0"/>
              </a:spcBef>
              <a:spcAft>
                <a:spcPct val="0"/>
              </a:spcAft>
              <a:buClrTx/>
              <a:buSzTx/>
              <a:buFont typeface="+mj-lt"/>
              <a:buAutoNum type="arabicPeriod" startAt="8"/>
              <a:defRPr/>
            </a:pPr>
            <a:r>
              <a:rPr lang="en-ZA" sz="2100" dirty="0" smtClean="0">
                <a:solidFill>
                  <a:prstClr val="black"/>
                </a:solidFill>
                <a:cs typeface="Arial" panose="020B0604020202020204" pitchFamily="34" charset="0"/>
              </a:rPr>
              <a:t>Parliament’s </a:t>
            </a:r>
            <a:r>
              <a:rPr lang="en-ZA" sz="2100" dirty="0">
                <a:solidFill>
                  <a:prstClr val="black"/>
                </a:solidFill>
                <a:cs typeface="Arial" panose="020B0604020202020204" pitchFamily="34" charset="0"/>
              </a:rPr>
              <a:t>Analysis of the Military Ombuds Bill of 2011, as compiled  by the Research Unit in July 2011, indicated that </a:t>
            </a:r>
            <a:r>
              <a:rPr lang="en-ZA" sz="2100" i="1" dirty="0">
                <a:solidFill>
                  <a:prstClr val="black"/>
                </a:solidFill>
                <a:cs typeface="Arial" panose="020B0604020202020204" pitchFamily="34" charset="0"/>
              </a:rPr>
              <a:t>section 9 places an onerous obligation on the Military Ombud, and as a result a suitably qualified and experienced person as Chief Executive Officer of the Military Ombud should be appointed to assist the Ombud subject to his or her direction and supervision in the performance of all financial and administrative functions in terms of the Act</a:t>
            </a:r>
            <a:r>
              <a:rPr lang="en-ZA" sz="2100" i="1" dirty="0" smtClean="0">
                <a:solidFill>
                  <a:prstClr val="black"/>
                </a:solidFill>
                <a:cs typeface="Arial" panose="020B0604020202020204" pitchFamily="34" charset="0"/>
              </a:rPr>
              <a:t>.</a:t>
            </a:r>
          </a:p>
          <a:p>
            <a:pPr marL="457200" indent="-457200" algn="just" defTabSz="742950" eaLnBrk="0" fontAlgn="base" hangingPunct="0">
              <a:spcBef>
                <a:spcPts val="0"/>
              </a:spcBef>
              <a:spcAft>
                <a:spcPct val="0"/>
              </a:spcAft>
              <a:buClrTx/>
              <a:buSzTx/>
              <a:buFont typeface="+mj-lt"/>
              <a:buAutoNum type="arabicPeriod" startAt="8"/>
              <a:defRPr/>
            </a:pPr>
            <a:endParaRPr lang="en-ZA" sz="2100" i="1" dirty="0" smtClean="0">
              <a:solidFill>
                <a:prstClr val="black"/>
              </a:solidFill>
              <a:cs typeface="Arial" panose="020B0604020202020204" pitchFamily="34" charset="0"/>
            </a:endParaRPr>
          </a:p>
          <a:p>
            <a:pPr marL="457200" lvl="0" indent="-457200" algn="just" defTabSz="742950" eaLnBrk="0" fontAlgn="base" hangingPunct="0">
              <a:spcBef>
                <a:spcPts val="0"/>
              </a:spcBef>
              <a:spcAft>
                <a:spcPct val="0"/>
              </a:spcAft>
              <a:buClrTx/>
              <a:buSzTx/>
              <a:buFont typeface="+mj-lt"/>
              <a:buAutoNum type="arabicPeriod" startAt="8"/>
              <a:defRPr/>
            </a:pPr>
            <a:r>
              <a:rPr lang="en-ZA" sz="2100" dirty="0">
                <a:solidFill>
                  <a:prstClr val="black"/>
                </a:solidFill>
                <a:cs typeface="Arial" panose="020B0604020202020204" pitchFamily="34" charset="0"/>
              </a:rPr>
              <a:t>These significant suggestions speaking to the independence of the Ombud were however not all taken further.</a:t>
            </a:r>
            <a:r>
              <a:rPr lang="en-ZA" sz="2100" i="1" dirty="0">
                <a:solidFill>
                  <a:srgbClr val="FF0000"/>
                </a:solidFill>
                <a:cs typeface="Arial" panose="020B0604020202020204" pitchFamily="34" charset="0"/>
              </a:rPr>
              <a:t> </a:t>
            </a:r>
          </a:p>
          <a:p>
            <a:pPr marL="457200" lvl="0" indent="-457200" algn="just" defTabSz="742950" eaLnBrk="0" fontAlgn="base" hangingPunct="0">
              <a:spcBef>
                <a:spcPts val="0"/>
              </a:spcBef>
              <a:spcAft>
                <a:spcPct val="0"/>
              </a:spcAft>
              <a:buClrTx/>
              <a:buSzTx/>
              <a:buFont typeface="+mj-lt"/>
              <a:buAutoNum type="arabicPeriod" startAt="8"/>
              <a:defRPr/>
            </a:pPr>
            <a:endParaRPr lang="en-ZA" sz="2100" dirty="0">
              <a:solidFill>
                <a:prstClr val="black"/>
              </a:solidFill>
              <a:cs typeface="Arial" panose="020B0604020202020204" pitchFamily="34" charset="0"/>
            </a:endParaRPr>
          </a:p>
          <a:p>
            <a:pPr marL="457200" lvl="0" indent="-457200" algn="just" defTabSz="742950" eaLnBrk="0" fontAlgn="base" hangingPunct="0">
              <a:spcBef>
                <a:spcPts val="0"/>
              </a:spcBef>
              <a:spcAft>
                <a:spcPct val="0"/>
              </a:spcAft>
              <a:buClrTx/>
              <a:buSzTx/>
              <a:buFont typeface="+mj-lt"/>
              <a:buAutoNum type="arabicPeriod" startAt="8"/>
              <a:defRPr/>
            </a:pPr>
            <a:r>
              <a:rPr lang="en-ZA" sz="2100" dirty="0">
                <a:solidFill>
                  <a:prstClr val="black"/>
                </a:solidFill>
                <a:cs typeface="Arial" panose="020B0604020202020204" pitchFamily="34" charset="0"/>
              </a:rPr>
              <a:t>As a result of the difficulties experienced as far as the institutional independence of the Ombud is concerned, steps have been embarked on to address the organisational and other requirements for the transition of the office to a Schedule 3 Entity or any other appropriate model. </a:t>
            </a:r>
          </a:p>
          <a:p>
            <a:pPr marL="457200" indent="-457200" algn="just" defTabSz="742950" eaLnBrk="0" fontAlgn="base" hangingPunct="0">
              <a:spcBef>
                <a:spcPts val="0"/>
              </a:spcBef>
              <a:spcAft>
                <a:spcPct val="0"/>
              </a:spcAft>
              <a:buClrTx/>
              <a:buSzTx/>
              <a:buFont typeface="+mj-lt"/>
              <a:buAutoNum type="arabicPeriod" startAt="8"/>
              <a:defRPr/>
            </a:pPr>
            <a:endParaRPr lang="en-ZA" sz="2100" dirty="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19</a:t>
            </a:fld>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6" name="Straight Connector 5"/>
          <p:cNvCxnSpPr/>
          <p:nvPr/>
        </p:nvCxnSpPr>
        <p:spPr>
          <a:xfrm>
            <a:off x="1" y="672353"/>
            <a:ext cx="9601199" cy="1344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1" y="17930"/>
            <a:ext cx="9507070" cy="7620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000" b="1" dirty="0" smtClean="0">
                <a:solidFill>
                  <a:schemeClr val="tx1"/>
                </a:solidFill>
              </a:rPr>
              <a:t>INSTITUTIONAL INDEPENDENCE </a:t>
            </a:r>
            <a:r>
              <a:rPr lang="en-US" sz="2200" b="1" dirty="0" smtClean="0">
                <a:solidFill>
                  <a:schemeClr val="tx1"/>
                </a:solidFill>
              </a:rPr>
              <a:t>(continue) </a:t>
            </a:r>
          </a:p>
          <a:p>
            <a:pPr algn="ctr"/>
            <a:endParaRPr lang="en-ZA" sz="2200" b="1" dirty="0">
              <a:solidFill>
                <a:schemeClr val="tx1"/>
              </a:solidFill>
            </a:endParaRPr>
          </a:p>
        </p:txBody>
      </p:sp>
    </p:spTree>
    <p:extLst>
      <p:ext uri="{BB962C8B-B14F-4D97-AF65-F5344CB8AC3E}">
        <p14:creationId xmlns:p14="http://schemas.microsoft.com/office/powerpoint/2010/main" xmlns="" val="2954986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7930"/>
            <a:ext cx="9507070" cy="762000"/>
          </a:xfrm>
        </p:spPr>
        <p:txBody>
          <a:bodyPr>
            <a:normAutofit/>
          </a:bodyPr>
          <a:lstStyle/>
          <a:p>
            <a:pPr algn="ctr"/>
            <a:r>
              <a:rPr lang="en-ZA" sz="4000" b="1" dirty="0" smtClean="0">
                <a:solidFill>
                  <a:schemeClr val="tx1"/>
                </a:solidFill>
              </a:rPr>
              <a:t>AIM</a:t>
            </a:r>
            <a:endParaRPr lang="en-ZA" sz="4000" b="1" dirty="0">
              <a:solidFill>
                <a:schemeClr val="tx1"/>
              </a:solidFill>
            </a:endParaRPr>
          </a:p>
        </p:txBody>
      </p:sp>
      <p:sp>
        <p:nvSpPr>
          <p:cNvPr id="3" name="Content Placeholder 2"/>
          <p:cNvSpPr>
            <a:spLocks noGrp="1"/>
          </p:cNvSpPr>
          <p:nvPr>
            <p:ph idx="1"/>
          </p:nvPr>
        </p:nvSpPr>
        <p:spPr>
          <a:xfrm>
            <a:off x="322729" y="1169522"/>
            <a:ext cx="9439836" cy="2665500"/>
          </a:xfrm>
          <a:noFill/>
          <a:ln>
            <a:noFill/>
          </a:ln>
        </p:spPr>
        <p:style>
          <a:lnRef idx="2">
            <a:schemeClr val="dk1"/>
          </a:lnRef>
          <a:fillRef idx="1">
            <a:schemeClr val="lt1"/>
          </a:fillRef>
          <a:effectRef idx="0">
            <a:schemeClr val="dk1"/>
          </a:effectRef>
          <a:fontRef idx="minor">
            <a:schemeClr val="dk1"/>
          </a:fontRef>
        </p:style>
        <p:txBody>
          <a:bodyPr>
            <a:normAutofit/>
          </a:bodyPr>
          <a:lstStyle/>
          <a:p>
            <a:pPr marL="0" indent="0">
              <a:spcBef>
                <a:spcPct val="0"/>
              </a:spcBef>
              <a:buNone/>
              <a:defRPr/>
            </a:pPr>
            <a:endParaRPr lang="en-US" altLang="en-US" sz="2200" b="1" dirty="0" smtClean="0">
              <a:cs typeface="Arial" panose="020B0604020202020204" pitchFamily="34" charset="0"/>
            </a:endParaRPr>
          </a:p>
          <a:p>
            <a:pPr marL="0" indent="0" algn="just">
              <a:spcBef>
                <a:spcPct val="0"/>
              </a:spcBef>
              <a:buNone/>
              <a:defRPr/>
            </a:pPr>
            <a:r>
              <a:rPr lang="en-US" altLang="en-US" sz="2200" dirty="0" smtClean="0">
                <a:cs typeface="Arial" panose="020B0604020202020204" pitchFamily="34" charset="0"/>
              </a:rPr>
              <a:t>To </a:t>
            </a:r>
            <a:r>
              <a:rPr lang="en-US" altLang="en-US" sz="2200" dirty="0">
                <a:cs typeface="Arial" panose="020B0604020202020204" pitchFamily="34" charset="0"/>
              </a:rPr>
              <a:t>brief the Joint Standing Committee on Defence (JSCD) on the </a:t>
            </a:r>
            <a:r>
              <a:rPr lang="en-US" altLang="en-US" sz="2200" dirty="0" smtClean="0">
                <a:cs typeface="Arial" panose="020B0604020202020204" pitchFamily="34" charset="0"/>
              </a:rPr>
              <a:t>operational independence, progress made, action plan and </a:t>
            </a:r>
            <a:r>
              <a:rPr lang="en-US" altLang="en-US" sz="2200" dirty="0">
                <a:cs typeface="Arial" panose="020B0604020202020204" pitchFamily="34" charset="0"/>
              </a:rPr>
              <a:t>challenges </a:t>
            </a:r>
            <a:r>
              <a:rPr lang="en-US" altLang="en-US" sz="2200" dirty="0" smtClean="0">
                <a:cs typeface="Arial" panose="020B0604020202020204" pitchFamily="34" charset="0"/>
              </a:rPr>
              <a:t>encountered by the Office of the Military Ombud.</a:t>
            </a:r>
            <a:endParaRPr lang="en-US" altLang="en-US" sz="2200" dirty="0">
              <a:cs typeface="Arial" panose="020B0604020202020204" pitchFamily="34" charset="0"/>
            </a:endParaRPr>
          </a:p>
          <a:p>
            <a:pPr algn="just">
              <a:spcBef>
                <a:spcPct val="0"/>
              </a:spcBef>
              <a:buNone/>
              <a:defRPr/>
            </a:pPr>
            <a:endParaRPr lang="en-US" altLang="en-US" sz="2200" dirty="0">
              <a:cs typeface="Arial" panose="020B0604020202020204" pitchFamily="34" charset="0"/>
            </a:endParaRPr>
          </a:p>
          <a:p>
            <a:pPr marL="0" indent="0">
              <a:buNone/>
            </a:pPr>
            <a:endParaRPr lang="en-ZA" sz="2200" u="sng" dirty="0">
              <a:solidFill>
                <a:schemeClr val="tx1"/>
              </a:solidFill>
            </a:endParaRP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6" name="Straight Connector 5"/>
          <p:cNvCxnSpPr/>
          <p:nvPr/>
        </p:nvCxnSpPr>
        <p:spPr>
          <a:xfrm>
            <a:off x="1" y="672353"/>
            <a:ext cx="9601199" cy="1344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xmlns="" val="34660913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729" y="1180334"/>
            <a:ext cx="9439836" cy="4417278"/>
          </a:xfrm>
        </p:spPr>
        <p:txBody>
          <a:bodyPr>
            <a:normAutofit/>
          </a:bodyPr>
          <a:lstStyle/>
          <a:p>
            <a:pPr marL="631825" lvl="0" indent="-631825" algn="just" defTabSz="742950" eaLnBrk="0" fontAlgn="base" hangingPunct="0">
              <a:lnSpc>
                <a:spcPct val="90000"/>
              </a:lnSpc>
              <a:spcBef>
                <a:spcPts val="813"/>
              </a:spcBef>
              <a:spcAft>
                <a:spcPct val="0"/>
              </a:spcAft>
              <a:buClrTx/>
              <a:buSzTx/>
              <a:buFont typeface="+mj-lt"/>
              <a:buAutoNum type="arabicPeriod" startAt="11"/>
              <a:defRPr/>
            </a:pPr>
            <a:r>
              <a:rPr lang="en-ZA" sz="2100" dirty="0" smtClean="0">
                <a:solidFill>
                  <a:prstClr val="black"/>
                </a:solidFill>
                <a:cs typeface="Arial" panose="020B0604020202020204" pitchFamily="34" charset="0"/>
              </a:rPr>
              <a:t>The Military Ombud Act must be amended to expressly confer on the Military Ombud or a Chief Executive Officer, the power to act as the Accounting O</a:t>
            </a:r>
            <a:r>
              <a:rPr lang="en-ZA" sz="2100" dirty="0" smtClean="0">
                <a:solidFill>
                  <a:schemeClr val="tx1"/>
                </a:solidFill>
                <a:cs typeface="Arial" panose="020B0604020202020204" pitchFamily="34" charset="0"/>
              </a:rPr>
              <a:t>fficer</a:t>
            </a:r>
            <a:r>
              <a:rPr lang="en-ZA" sz="2100" dirty="0" smtClean="0">
                <a:solidFill>
                  <a:prstClr val="black"/>
                </a:solidFill>
                <a:cs typeface="Arial" panose="020B0604020202020204" pitchFamily="34" charset="0"/>
              </a:rPr>
              <a:t> for the Office. </a:t>
            </a:r>
          </a:p>
          <a:p>
            <a:pPr marL="631825" lvl="0" indent="-631825" algn="just" defTabSz="742950" eaLnBrk="0" fontAlgn="base" hangingPunct="0">
              <a:lnSpc>
                <a:spcPct val="90000"/>
              </a:lnSpc>
              <a:spcBef>
                <a:spcPts val="813"/>
              </a:spcBef>
              <a:spcAft>
                <a:spcPct val="0"/>
              </a:spcAft>
              <a:buClrTx/>
              <a:buSzTx/>
              <a:buFont typeface="+mj-lt"/>
              <a:buAutoNum type="arabicPeriod" startAt="11"/>
              <a:defRPr/>
            </a:pPr>
            <a:endParaRPr lang="en-ZA" sz="2100" dirty="0">
              <a:solidFill>
                <a:prstClr val="black"/>
              </a:solidFill>
              <a:cs typeface="Arial" panose="020B0604020202020204" pitchFamily="34" charset="0"/>
            </a:endParaRPr>
          </a:p>
          <a:p>
            <a:pPr marL="631825" lvl="0" indent="-631825" algn="just" defTabSz="742950" eaLnBrk="0" fontAlgn="base" hangingPunct="0">
              <a:lnSpc>
                <a:spcPct val="90000"/>
              </a:lnSpc>
              <a:spcBef>
                <a:spcPts val="813"/>
              </a:spcBef>
              <a:spcAft>
                <a:spcPct val="0"/>
              </a:spcAft>
              <a:buClrTx/>
              <a:buSzTx/>
              <a:buFont typeface="+mj-lt"/>
              <a:buAutoNum type="arabicPeriod" startAt="11"/>
              <a:defRPr/>
            </a:pPr>
            <a:r>
              <a:rPr lang="en-ZA" sz="2100" dirty="0" smtClean="0">
                <a:solidFill>
                  <a:prstClr val="black"/>
                </a:solidFill>
                <a:cs typeface="Arial" panose="020B0604020202020204" pitchFamily="34" charset="0"/>
              </a:rPr>
              <a:t>In addition, the legal status of the Office must be clearly defined to align with the definition of a national public entity and its requirements in the </a:t>
            </a:r>
            <a:r>
              <a:rPr lang="en-ZA" sz="2100" dirty="0" err="1" smtClean="0">
                <a:solidFill>
                  <a:prstClr val="black"/>
                </a:solidFill>
                <a:cs typeface="Arial" panose="020B0604020202020204" pitchFamily="34" charset="0"/>
              </a:rPr>
              <a:t>PFMA</a:t>
            </a:r>
            <a:r>
              <a:rPr lang="en-ZA" sz="2100" dirty="0" smtClean="0">
                <a:solidFill>
                  <a:prstClr val="black"/>
                </a:solidFill>
                <a:cs typeface="Arial" panose="020B0604020202020204" pitchFamily="34" charset="0"/>
              </a:rPr>
              <a:t> as the Military Ombud must report in terms thereof.</a:t>
            </a:r>
          </a:p>
          <a:p>
            <a:pPr marL="457200" indent="-457200">
              <a:buFont typeface="+mj-lt"/>
              <a:buAutoNum type="arabicPeriod" startAt="11"/>
            </a:pPr>
            <a:endParaRPr lang="en-ZA" sz="21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20</a:t>
            </a:fld>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6" name="Straight Connector 5"/>
          <p:cNvCxnSpPr/>
          <p:nvPr/>
        </p:nvCxnSpPr>
        <p:spPr>
          <a:xfrm>
            <a:off x="1" y="672353"/>
            <a:ext cx="9601199" cy="1344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1" y="17930"/>
            <a:ext cx="9507070" cy="7620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000" b="1" dirty="0" smtClean="0">
                <a:solidFill>
                  <a:schemeClr val="tx1"/>
                </a:solidFill>
              </a:rPr>
              <a:t>INSTITUTIONAL INDEPENDENCE </a:t>
            </a:r>
            <a:r>
              <a:rPr lang="en-US" sz="2200" b="1" dirty="0" smtClean="0">
                <a:solidFill>
                  <a:schemeClr val="tx1"/>
                </a:solidFill>
              </a:rPr>
              <a:t>(continue) </a:t>
            </a:r>
          </a:p>
          <a:p>
            <a:pPr algn="ctr"/>
            <a:endParaRPr lang="en-ZA" sz="2200" b="1" dirty="0">
              <a:solidFill>
                <a:schemeClr val="tx1"/>
              </a:solidFill>
            </a:endParaRPr>
          </a:p>
        </p:txBody>
      </p:sp>
    </p:spTree>
    <p:extLst>
      <p:ext uri="{BB962C8B-B14F-4D97-AF65-F5344CB8AC3E}">
        <p14:creationId xmlns:p14="http://schemas.microsoft.com/office/powerpoint/2010/main" xmlns="" val="5441251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7930"/>
            <a:ext cx="9507070" cy="762000"/>
          </a:xfrm>
        </p:spPr>
        <p:txBody>
          <a:bodyPr>
            <a:normAutofit/>
          </a:bodyPr>
          <a:lstStyle/>
          <a:p>
            <a:pPr algn="ctr"/>
            <a:r>
              <a:rPr lang="en-US" sz="4000" b="1" dirty="0" smtClean="0">
                <a:solidFill>
                  <a:schemeClr val="tx1"/>
                </a:solidFill>
              </a:rPr>
              <a:t>MILESTONES TO DATE</a:t>
            </a:r>
            <a:endParaRPr lang="en-ZA" sz="4000" b="1" dirty="0">
              <a:solidFill>
                <a:schemeClr val="tx1"/>
              </a:solidFill>
            </a:endParaRP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6" name="Straight Connector 5"/>
          <p:cNvCxnSpPr/>
          <p:nvPr/>
        </p:nvCxnSpPr>
        <p:spPr>
          <a:xfrm>
            <a:off x="1" y="672353"/>
            <a:ext cx="9601199" cy="1344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D57F1E4F-1CFF-5643-939E-217C01CDF565}" type="slidenum">
              <a:rPr lang="en-US" smtClean="0"/>
              <a:pPr/>
              <a:t>21</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1204665655"/>
              </p:ext>
            </p:extLst>
          </p:nvPr>
        </p:nvGraphicFramePr>
        <p:xfrm>
          <a:off x="174812" y="1200759"/>
          <a:ext cx="10004612" cy="5053222"/>
        </p:xfrm>
        <a:graphic>
          <a:graphicData uri="http://schemas.openxmlformats.org/drawingml/2006/table">
            <a:tbl>
              <a:tblPr firstRow="1" bandRow="1">
                <a:tableStyleId>{5C22544A-7EE6-4342-B048-85BDC9FD1C3A}</a:tableStyleId>
              </a:tblPr>
              <a:tblGrid>
                <a:gridCol w="699247"/>
                <a:gridCol w="3566495"/>
                <a:gridCol w="1207211"/>
                <a:gridCol w="4531659"/>
              </a:tblGrid>
              <a:tr h="41102">
                <a:tc rowSpan="2">
                  <a:txBody>
                    <a:bodyPr/>
                    <a:lstStyle/>
                    <a:p>
                      <a:pPr algn="ctr">
                        <a:lnSpc>
                          <a:spcPct val="107000"/>
                        </a:lnSpc>
                        <a:spcAft>
                          <a:spcPts val="0"/>
                        </a:spcAft>
                      </a:pPr>
                      <a:r>
                        <a:rPr lang="en-ZA" sz="1600" dirty="0" err="1">
                          <a:solidFill>
                            <a:schemeClr val="tx1"/>
                          </a:solidFill>
                          <a:effectLst/>
                        </a:rPr>
                        <a:t>Ser</a:t>
                      </a:r>
                      <a:r>
                        <a:rPr lang="en-ZA" sz="1600" dirty="0">
                          <a:solidFill>
                            <a:schemeClr val="tx1"/>
                          </a:solidFill>
                          <a:effectLst/>
                        </a:rPr>
                        <a:t> No</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c>
                  <a:txBody>
                    <a:bodyPr/>
                    <a:lstStyle/>
                    <a:p>
                      <a:pPr algn="ctr">
                        <a:lnSpc>
                          <a:spcPct val="107000"/>
                        </a:lnSpc>
                        <a:spcAft>
                          <a:spcPts val="0"/>
                        </a:spcAft>
                      </a:pPr>
                      <a:r>
                        <a:rPr lang="en-ZA" sz="1600">
                          <a:solidFill>
                            <a:schemeClr val="tx1"/>
                          </a:solidFill>
                          <a:effectLst/>
                        </a:rPr>
                        <a:t>ACTION TAKEN</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c>
                  <a:txBody>
                    <a:bodyPr/>
                    <a:lstStyle/>
                    <a:p>
                      <a:pPr algn="ctr">
                        <a:lnSpc>
                          <a:spcPct val="107000"/>
                        </a:lnSpc>
                        <a:spcAft>
                          <a:spcPts val="0"/>
                        </a:spcAft>
                      </a:pPr>
                      <a:r>
                        <a:rPr lang="en-ZA" sz="1600">
                          <a:solidFill>
                            <a:schemeClr val="tx1"/>
                          </a:solidFill>
                          <a:effectLst/>
                        </a:rPr>
                        <a:t>DATE</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c>
                  <a:txBody>
                    <a:bodyPr/>
                    <a:lstStyle/>
                    <a:p>
                      <a:pPr algn="ctr">
                        <a:lnSpc>
                          <a:spcPct val="107000"/>
                        </a:lnSpc>
                        <a:spcAft>
                          <a:spcPts val="0"/>
                        </a:spcAft>
                      </a:pPr>
                      <a:r>
                        <a:rPr lang="en-ZA" sz="1600">
                          <a:solidFill>
                            <a:schemeClr val="tx1"/>
                          </a:solidFill>
                          <a:effectLst/>
                        </a:rPr>
                        <a:t>OUTCOME</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r>
              <a:tr h="41102">
                <a:tc vMerge="1">
                  <a:txBody>
                    <a:bodyPr/>
                    <a:lstStyle/>
                    <a:p>
                      <a:endParaRPr lang="en-ZA"/>
                    </a:p>
                  </a:txBody>
                  <a:tcPr/>
                </a:tc>
                <a:tc>
                  <a:txBody>
                    <a:bodyPr/>
                    <a:lstStyle/>
                    <a:p>
                      <a:pPr algn="ctr">
                        <a:lnSpc>
                          <a:spcPct val="107000"/>
                        </a:lnSpc>
                        <a:spcAft>
                          <a:spcPts val="0"/>
                        </a:spcAft>
                      </a:pPr>
                      <a:r>
                        <a:rPr lang="en-ZA" sz="1600" dirty="0">
                          <a:solidFill>
                            <a:schemeClr val="tx1"/>
                          </a:solidFill>
                          <a:effectLst/>
                        </a:rPr>
                        <a:t>a.</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c>
                  <a:txBody>
                    <a:bodyPr/>
                    <a:lstStyle/>
                    <a:p>
                      <a:pPr algn="ctr">
                        <a:lnSpc>
                          <a:spcPct val="107000"/>
                        </a:lnSpc>
                        <a:spcAft>
                          <a:spcPts val="0"/>
                        </a:spcAft>
                      </a:pPr>
                      <a:r>
                        <a:rPr lang="en-ZA" sz="1600" dirty="0">
                          <a:solidFill>
                            <a:schemeClr val="tx1"/>
                          </a:solidFill>
                          <a:effectLst/>
                        </a:rPr>
                        <a:t>b.</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c>
                  <a:txBody>
                    <a:bodyPr/>
                    <a:lstStyle/>
                    <a:p>
                      <a:pPr algn="ctr">
                        <a:lnSpc>
                          <a:spcPct val="107000"/>
                        </a:lnSpc>
                        <a:spcAft>
                          <a:spcPts val="0"/>
                        </a:spcAft>
                      </a:pPr>
                      <a:r>
                        <a:rPr lang="en-ZA" sz="1600" dirty="0">
                          <a:solidFill>
                            <a:schemeClr val="tx1"/>
                          </a:solidFill>
                          <a:effectLst/>
                        </a:rPr>
                        <a:t>c.</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r>
              <a:tr h="99376">
                <a:tc>
                  <a:txBody>
                    <a:bodyPr/>
                    <a:lstStyle/>
                    <a:p>
                      <a:pPr algn="ctr">
                        <a:lnSpc>
                          <a:spcPct val="107000"/>
                        </a:lnSpc>
                        <a:spcAft>
                          <a:spcPts val="0"/>
                        </a:spcAft>
                      </a:pPr>
                      <a:r>
                        <a:rPr lang="en-ZA" sz="1600">
                          <a:solidFill>
                            <a:schemeClr val="tx1"/>
                          </a:solidFill>
                          <a:effectLst/>
                        </a:rPr>
                        <a:t>1.</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a:solidFill>
                            <a:schemeClr val="tx1"/>
                          </a:solidFill>
                          <a:effectLst/>
                        </a:rPr>
                        <a:t>Submission of Military Ombud Rationale.</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en-ZA" sz="1600">
                          <a:solidFill>
                            <a:schemeClr val="tx1"/>
                          </a:solidFill>
                          <a:effectLst/>
                        </a:rPr>
                        <a:t>Dec 2012</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a:solidFill>
                            <a:schemeClr val="tx1"/>
                          </a:solidFill>
                          <a:effectLst/>
                        </a:rPr>
                        <a:t>Meeting with National Treasury to discuss rationale submitted. – Oct 2013.</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15925">
                <a:tc>
                  <a:txBody>
                    <a:bodyPr/>
                    <a:lstStyle/>
                    <a:p>
                      <a:pPr algn="ctr">
                        <a:lnSpc>
                          <a:spcPct val="107000"/>
                        </a:lnSpc>
                        <a:spcAft>
                          <a:spcPts val="0"/>
                        </a:spcAft>
                      </a:pPr>
                      <a:r>
                        <a:rPr lang="en-ZA" sz="1600">
                          <a:solidFill>
                            <a:schemeClr val="tx1"/>
                          </a:solidFill>
                          <a:effectLst/>
                        </a:rPr>
                        <a:t>2.</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a:solidFill>
                            <a:schemeClr val="tx1"/>
                          </a:solidFill>
                          <a:effectLst/>
                        </a:rPr>
                        <a:t>Conducting of research, benchmarking and discussions. </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en-ZA" sz="1600">
                          <a:solidFill>
                            <a:schemeClr val="tx1"/>
                          </a:solidFill>
                          <a:effectLst/>
                        </a:rPr>
                        <a:t>2013 - 2014</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a:solidFill>
                            <a:schemeClr val="tx1"/>
                          </a:solidFill>
                          <a:effectLst/>
                        </a:rPr>
                        <a:t>Benchmarking with schedule 3 entities to discuss requirements (FAIS Ombud, CCB, Pension Fund Adjudicator, Public Protector)</a:t>
                      </a:r>
                    </a:p>
                    <a:p>
                      <a:pPr>
                        <a:lnSpc>
                          <a:spcPct val="107000"/>
                        </a:lnSpc>
                        <a:spcAft>
                          <a:spcPts val="0"/>
                        </a:spcAft>
                      </a:pPr>
                      <a:r>
                        <a:rPr lang="en-ZA" sz="1600">
                          <a:solidFill>
                            <a:schemeClr val="tx1"/>
                          </a:solidFill>
                          <a:effectLst/>
                        </a:rPr>
                        <a:t>Drafting of Staff papers on way-forward.</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6787">
                <a:tc>
                  <a:txBody>
                    <a:bodyPr/>
                    <a:lstStyle/>
                    <a:p>
                      <a:pPr algn="ctr">
                        <a:lnSpc>
                          <a:spcPct val="107000"/>
                        </a:lnSpc>
                        <a:spcAft>
                          <a:spcPts val="0"/>
                        </a:spcAft>
                      </a:pPr>
                      <a:r>
                        <a:rPr lang="en-ZA" sz="1600">
                          <a:solidFill>
                            <a:schemeClr val="tx1"/>
                          </a:solidFill>
                          <a:effectLst/>
                        </a:rPr>
                        <a:t>3.</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dirty="0">
                          <a:solidFill>
                            <a:schemeClr val="tx1"/>
                          </a:solidFill>
                          <a:effectLst/>
                        </a:rPr>
                        <a:t>Drafting of the Military Ombud Conditions of Service and Staff </a:t>
                      </a:r>
                      <a:r>
                        <a:rPr lang="en-ZA" sz="1600" dirty="0" smtClean="0">
                          <a:solidFill>
                            <a:schemeClr val="tx1"/>
                          </a:solidFill>
                          <a:effectLst/>
                        </a:rPr>
                        <a:t>Conditions </a:t>
                      </a:r>
                      <a:r>
                        <a:rPr lang="en-ZA" sz="1600" dirty="0">
                          <a:solidFill>
                            <a:schemeClr val="tx1"/>
                          </a:solidFill>
                          <a:effectLst/>
                        </a:rPr>
                        <a:t>of Service</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en-ZA" sz="1600">
                          <a:solidFill>
                            <a:schemeClr val="tx1"/>
                          </a:solidFill>
                          <a:effectLst/>
                        </a:rPr>
                        <a:t>Jun 2015</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a:solidFill>
                            <a:schemeClr val="tx1"/>
                          </a:solidFill>
                          <a:effectLst/>
                        </a:rPr>
                        <a:t>Submission to the Minister of Defence and Military Veterans for approval – 30 Oct 2015.</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0239">
                <a:tc>
                  <a:txBody>
                    <a:bodyPr/>
                    <a:lstStyle/>
                    <a:p>
                      <a:pPr algn="ctr">
                        <a:lnSpc>
                          <a:spcPct val="107000"/>
                        </a:lnSpc>
                        <a:spcAft>
                          <a:spcPts val="0"/>
                        </a:spcAft>
                      </a:pPr>
                      <a:r>
                        <a:rPr lang="en-ZA" sz="1600">
                          <a:solidFill>
                            <a:schemeClr val="tx1"/>
                          </a:solidFill>
                          <a:effectLst/>
                        </a:rPr>
                        <a:t>4.</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a:solidFill>
                            <a:schemeClr val="tx1"/>
                          </a:solidFill>
                          <a:effectLst/>
                        </a:rPr>
                        <a:t>Presentation to the Council on Defence.</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en-ZA" sz="1600">
                          <a:solidFill>
                            <a:schemeClr val="tx1"/>
                          </a:solidFill>
                          <a:effectLst/>
                        </a:rPr>
                        <a:t>4 Sept 2015</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a:solidFill>
                            <a:schemeClr val="tx1"/>
                          </a:solidFill>
                          <a:effectLst/>
                        </a:rPr>
                        <a:t>Briefing not specific to Schedule 3</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28513">
                <a:tc>
                  <a:txBody>
                    <a:bodyPr/>
                    <a:lstStyle/>
                    <a:p>
                      <a:pPr algn="ctr">
                        <a:lnSpc>
                          <a:spcPct val="107000"/>
                        </a:lnSpc>
                        <a:spcAft>
                          <a:spcPts val="0"/>
                        </a:spcAft>
                      </a:pPr>
                      <a:r>
                        <a:rPr lang="en-ZA" sz="1600">
                          <a:solidFill>
                            <a:schemeClr val="tx1"/>
                          </a:solidFill>
                          <a:effectLst/>
                        </a:rPr>
                        <a:t>5.</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kern="1200">
                          <a:solidFill>
                            <a:schemeClr val="tx1"/>
                          </a:solidFill>
                          <a:effectLst/>
                        </a:rPr>
                        <a:t>Drafting and submission of the Military Ombud Regulations.</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en-ZA" sz="1600" kern="1200">
                          <a:solidFill>
                            <a:schemeClr val="tx1"/>
                          </a:solidFill>
                          <a:effectLst/>
                        </a:rPr>
                        <a:t>6 Nov 2015</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kern="1200">
                          <a:solidFill>
                            <a:schemeClr val="tx1"/>
                          </a:solidFill>
                          <a:effectLst/>
                        </a:rPr>
                        <a:t>Approved and published by the Minister of Defence and Military Veterans.</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15925">
                <a:tc>
                  <a:txBody>
                    <a:bodyPr/>
                    <a:lstStyle/>
                    <a:p>
                      <a:pPr algn="ctr">
                        <a:lnSpc>
                          <a:spcPct val="107000"/>
                        </a:lnSpc>
                        <a:spcAft>
                          <a:spcPts val="0"/>
                        </a:spcAft>
                      </a:pPr>
                      <a:r>
                        <a:rPr lang="en-ZA" sz="1600">
                          <a:solidFill>
                            <a:schemeClr val="tx1"/>
                          </a:solidFill>
                          <a:effectLst/>
                        </a:rPr>
                        <a:t>6.</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kern="1200">
                          <a:solidFill>
                            <a:schemeClr val="tx1"/>
                          </a:solidFill>
                          <a:effectLst/>
                        </a:rPr>
                        <a:t>Request for Assistance from the Government Technical Advisory Centre (GTAC) to support the Office of the Military Ombud.</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en-ZA" sz="1600" kern="1200">
                          <a:solidFill>
                            <a:schemeClr val="tx1"/>
                          </a:solidFill>
                          <a:effectLst/>
                        </a:rPr>
                        <a:t>9 Nov 2015</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kern="1200" dirty="0">
                          <a:solidFill>
                            <a:schemeClr val="tx1"/>
                          </a:solidFill>
                          <a:effectLst/>
                        </a:rPr>
                        <a:t>Discussion and submission of proposed project charter.</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xmlns="" val="22681680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7930"/>
            <a:ext cx="9507070" cy="762000"/>
          </a:xfrm>
        </p:spPr>
        <p:txBody>
          <a:bodyPr>
            <a:normAutofit/>
          </a:bodyPr>
          <a:lstStyle/>
          <a:p>
            <a:pPr algn="ctr"/>
            <a:r>
              <a:rPr lang="en-US" sz="4000" b="1" dirty="0" smtClean="0">
                <a:solidFill>
                  <a:schemeClr val="tx1"/>
                </a:solidFill>
              </a:rPr>
              <a:t>MILESTONES TO DATE</a:t>
            </a:r>
            <a:endParaRPr lang="en-ZA" sz="4000" b="1" dirty="0">
              <a:solidFill>
                <a:schemeClr val="tx1"/>
              </a:solidFill>
            </a:endParaRP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6" name="Straight Connector 5"/>
          <p:cNvCxnSpPr/>
          <p:nvPr/>
        </p:nvCxnSpPr>
        <p:spPr>
          <a:xfrm>
            <a:off x="1" y="672353"/>
            <a:ext cx="9601199" cy="1344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D57F1E4F-1CFF-5643-939E-217C01CDF565}" type="slidenum">
              <a:rPr lang="en-US" smtClean="0"/>
              <a:pPr/>
              <a:t>22</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977116452"/>
              </p:ext>
            </p:extLst>
          </p:nvPr>
        </p:nvGraphicFramePr>
        <p:xfrm>
          <a:off x="174812" y="1238859"/>
          <a:ext cx="10004612" cy="4768373"/>
        </p:xfrm>
        <a:graphic>
          <a:graphicData uri="http://schemas.openxmlformats.org/drawingml/2006/table">
            <a:tbl>
              <a:tblPr firstRow="1" bandRow="1">
                <a:tableStyleId>{5C22544A-7EE6-4342-B048-85BDC9FD1C3A}</a:tableStyleId>
              </a:tblPr>
              <a:tblGrid>
                <a:gridCol w="699247"/>
                <a:gridCol w="3566495"/>
                <a:gridCol w="1207211"/>
                <a:gridCol w="4531659"/>
              </a:tblGrid>
              <a:tr h="41102">
                <a:tc rowSpan="2">
                  <a:txBody>
                    <a:bodyPr/>
                    <a:lstStyle/>
                    <a:p>
                      <a:pPr algn="ctr">
                        <a:lnSpc>
                          <a:spcPct val="107000"/>
                        </a:lnSpc>
                        <a:spcAft>
                          <a:spcPts val="0"/>
                        </a:spcAft>
                      </a:pPr>
                      <a:r>
                        <a:rPr lang="en-ZA" sz="1600" dirty="0" err="1">
                          <a:solidFill>
                            <a:schemeClr val="tx1"/>
                          </a:solidFill>
                          <a:effectLst/>
                        </a:rPr>
                        <a:t>Ser</a:t>
                      </a:r>
                      <a:r>
                        <a:rPr lang="en-ZA" sz="1600" dirty="0">
                          <a:solidFill>
                            <a:schemeClr val="tx1"/>
                          </a:solidFill>
                          <a:effectLst/>
                        </a:rPr>
                        <a:t> No</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c>
                  <a:txBody>
                    <a:bodyPr/>
                    <a:lstStyle/>
                    <a:p>
                      <a:pPr algn="ctr">
                        <a:lnSpc>
                          <a:spcPct val="107000"/>
                        </a:lnSpc>
                        <a:spcAft>
                          <a:spcPts val="0"/>
                        </a:spcAft>
                      </a:pPr>
                      <a:r>
                        <a:rPr lang="en-ZA" sz="1600">
                          <a:solidFill>
                            <a:schemeClr val="tx1"/>
                          </a:solidFill>
                          <a:effectLst/>
                        </a:rPr>
                        <a:t>ACTION TAKEN</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c>
                  <a:txBody>
                    <a:bodyPr/>
                    <a:lstStyle/>
                    <a:p>
                      <a:pPr algn="ctr">
                        <a:lnSpc>
                          <a:spcPct val="107000"/>
                        </a:lnSpc>
                        <a:spcAft>
                          <a:spcPts val="0"/>
                        </a:spcAft>
                      </a:pPr>
                      <a:r>
                        <a:rPr lang="en-ZA" sz="1600">
                          <a:solidFill>
                            <a:schemeClr val="tx1"/>
                          </a:solidFill>
                          <a:effectLst/>
                        </a:rPr>
                        <a:t>DATE</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c>
                  <a:txBody>
                    <a:bodyPr/>
                    <a:lstStyle/>
                    <a:p>
                      <a:pPr algn="ctr">
                        <a:lnSpc>
                          <a:spcPct val="107000"/>
                        </a:lnSpc>
                        <a:spcAft>
                          <a:spcPts val="0"/>
                        </a:spcAft>
                      </a:pPr>
                      <a:r>
                        <a:rPr lang="en-ZA" sz="1600">
                          <a:solidFill>
                            <a:schemeClr val="tx1"/>
                          </a:solidFill>
                          <a:effectLst/>
                        </a:rPr>
                        <a:t>OUTCOME</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r>
              <a:tr h="41102">
                <a:tc vMerge="1">
                  <a:txBody>
                    <a:bodyPr/>
                    <a:lstStyle/>
                    <a:p>
                      <a:endParaRPr lang="en-ZA"/>
                    </a:p>
                  </a:txBody>
                  <a:tcPr/>
                </a:tc>
                <a:tc>
                  <a:txBody>
                    <a:bodyPr/>
                    <a:lstStyle/>
                    <a:p>
                      <a:pPr algn="ctr">
                        <a:lnSpc>
                          <a:spcPct val="107000"/>
                        </a:lnSpc>
                        <a:spcAft>
                          <a:spcPts val="0"/>
                        </a:spcAft>
                      </a:pPr>
                      <a:r>
                        <a:rPr lang="en-ZA" sz="1600" dirty="0">
                          <a:solidFill>
                            <a:schemeClr val="tx1"/>
                          </a:solidFill>
                          <a:effectLst/>
                        </a:rPr>
                        <a:t>a.</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c>
                  <a:txBody>
                    <a:bodyPr/>
                    <a:lstStyle/>
                    <a:p>
                      <a:pPr algn="ctr">
                        <a:lnSpc>
                          <a:spcPct val="107000"/>
                        </a:lnSpc>
                        <a:spcAft>
                          <a:spcPts val="0"/>
                        </a:spcAft>
                      </a:pPr>
                      <a:r>
                        <a:rPr lang="en-ZA" sz="1600" dirty="0">
                          <a:solidFill>
                            <a:schemeClr val="tx1"/>
                          </a:solidFill>
                          <a:effectLst/>
                        </a:rPr>
                        <a:t>b.</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c>
                  <a:txBody>
                    <a:bodyPr/>
                    <a:lstStyle/>
                    <a:p>
                      <a:pPr algn="ctr">
                        <a:lnSpc>
                          <a:spcPct val="107000"/>
                        </a:lnSpc>
                        <a:spcAft>
                          <a:spcPts val="0"/>
                        </a:spcAft>
                      </a:pPr>
                      <a:r>
                        <a:rPr lang="en-ZA" sz="1600" dirty="0">
                          <a:solidFill>
                            <a:schemeClr val="tx1"/>
                          </a:solidFill>
                          <a:effectLst/>
                        </a:rPr>
                        <a:t>c.</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r>
              <a:tr h="245062">
                <a:tc>
                  <a:txBody>
                    <a:bodyPr/>
                    <a:lstStyle/>
                    <a:p>
                      <a:pPr algn="ctr">
                        <a:lnSpc>
                          <a:spcPct val="107000"/>
                        </a:lnSpc>
                        <a:spcAft>
                          <a:spcPts val="0"/>
                        </a:spcAft>
                      </a:pPr>
                      <a:r>
                        <a:rPr lang="en-ZA" sz="1600" dirty="0">
                          <a:solidFill>
                            <a:schemeClr val="tx1"/>
                          </a:solidFill>
                          <a:effectLst/>
                        </a:rPr>
                        <a:t>7.</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kern="1200">
                          <a:solidFill>
                            <a:schemeClr val="tx1"/>
                          </a:solidFill>
                          <a:effectLst/>
                        </a:rPr>
                        <a:t>Auditor General (AG) SA Letter – Compliance with the Military Ombud Act.</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en-ZA" sz="1600" kern="1200">
                          <a:solidFill>
                            <a:schemeClr val="tx1"/>
                          </a:solidFill>
                          <a:effectLst/>
                        </a:rPr>
                        <a:t>15 Feb 2016</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kern="1200">
                          <a:solidFill>
                            <a:schemeClr val="tx1"/>
                          </a:solidFill>
                          <a:effectLst/>
                        </a:rPr>
                        <a:t>Requesting clarity on the status of the Office from National Treasury as the Office according to Section 10 and 11 of the Military Ombud Act 4 of 2012 complies with the definition of a public entity.</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6787">
                <a:tc>
                  <a:txBody>
                    <a:bodyPr/>
                    <a:lstStyle/>
                    <a:p>
                      <a:pPr algn="ctr">
                        <a:lnSpc>
                          <a:spcPct val="107000"/>
                        </a:lnSpc>
                        <a:spcAft>
                          <a:spcPts val="0"/>
                        </a:spcAft>
                      </a:pPr>
                      <a:r>
                        <a:rPr lang="en-ZA" sz="1600">
                          <a:solidFill>
                            <a:schemeClr val="tx1"/>
                          </a:solidFill>
                          <a:effectLst/>
                        </a:rPr>
                        <a:t>8.</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kern="1200">
                          <a:solidFill>
                            <a:schemeClr val="tx1"/>
                          </a:solidFill>
                          <a:effectLst/>
                        </a:rPr>
                        <a:t>Letter to the Office of SecDef requesting a workgroup to be created based on the COD minutes and the AGSA letter.</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en-ZA" sz="1600" kern="1200">
                          <a:solidFill>
                            <a:schemeClr val="tx1"/>
                          </a:solidFill>
                          <a:effectLst/>
                        </a:rPr>
                        <a:t>Mar 2016</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kern="1200">
                          <a:solidFill>
                            <a:schemeClr val="tx1"/>
                          </a:solidFill>
                          <a:effectLst/>
                        </a:rPr>
                        <a:t>Meeting took place and the workgroup was established.</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7650">
                <a:tc>
                  <a:txBody>
                    <a:bodyPr/>
                    <a:lstStyle/>
                    <a:p>
                      <a:pPr algn="ctr">
                        <a:lnSpc>
                          <a:spcPct val="107000"/>
                        </a:lnSpc>
                        <a:spcAft>
                          <a:spcPts val="0"/>
                        </a:spcAft>
                      </a:pPr>
                      <a:r>
                        <a:rPr lang="en-ZA" sz="1600">
                          <a:solidFill>
                            <a:schemeClr val="tx1"/>
                          </a:solidFill>
                          <a:effectLst/>
                        </a:rPr>
                        <a:t>9.</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US" sz="1600">
                          <a:solidFill>
                            <a:schemeClr val="tx1"/>
                          </a:solidFill>
                          <a:effectLst/>
                        </a:rPr>
                        <a:t>Outreach presentation to the members of the Military Command Council</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en-ZA" sz="1600" kern="1200">
                          <a:solidFill>
                            <a:schemeClr val="tx1"/>
                          </a:solidFill>
                          <a:effectLst/>
                        </a:rPr>
                        <a:t>April 2016</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kern="1200">
                          <a:solidFill>
                            <a:schemeClr val="tx1"/>
                          </a:solidFill>
                          <a:effectLst/>
                        </a:rPr>
                        <a:t> </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15925">
                <a:tc>
                  <a:txBody>
                    <a:bodyPr/>
                    <a:lstStyle/>
                    <a:p>
                      <a:pPr algn="ctr">
                        <a:lnSpc>
                          <a:spcPct val="107000"/>
                        </a:lnSpc>
                        <a:spcAft>
                          <a:spcPts val="0"/>
                        </a:spcAft>
                      </a:pPr>
                      <a:r>
                        <a:rPr lang="en-ZA" sz="1600">
                          <a:solidFill>
                            <a:schemeClr val="tx1"/>
                          </a:solidFill>
                          <a:effectLst/>
                        </a:rPr>
                        <a:t>10.</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kern="1200">
                          <a:solidFill>
                            <a:schemeClr val="tx1"/>
                          </a:solidFill>
                          <a:effectLst/>
                        </a:rPr>
                        <a:t>Request for Assistance from the Government Technical Advisory Centre (GTAC) to support the Office of the Military Ombud.</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en-ZA" sz="1600" kern="1200">
                          <a:solidFill>
                            <a:schemeClr val="tx1"/>
                          </a:solidFill>
                          <a:effectLst/>
                        </a:rPr>
                        <a:t>9 Nov 2015</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kern="1200" dirty="0">
                          <a:solidFill>
                            <a:schemeClr val="tx1"/>
                          </a:solidFill>
                          <a:effectLst/>
                        </a:rPr>
                        <a:t>Discussions and submission of proposed project charter.</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xmlns="" val="19107582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7930"/>
            <a:ext cx="9507070" cy="762000"/>
          </a:xfrm>
        </p:spPr>
        <p:txBody>
          <a:bodyPr>
            <a:normAutofit/>
          </a:bodyPr>
          <a:lstStyle/>
          <a:p>
            <a:pPr algn="ctr"/>
            <a:r>
              <a:rPr lang="en-US" sz="4000" b="1" dirty="0" smtClean="0">
                <a:solidFill>
                  <a:schemeClr val="tx1"/>
                </a:solidFill>
              </a:rPr>
              <a:t>MILESTONES TO DATE</a:t>
            </a:r>
            <a:endParaRPr lang="en-ZA" sz="4000" b="1" dirty="0">
              <a:solidFill>
                <a:schemeClr val="tx1"/>
              </a:solidFill>
            </a:endParaRP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6" name="Straight Connector 5"/>
          <p:cNvCxnSpPr/>
          <p:nvPr/>
        </p:nvCxnSpPr>
        <p:spPr>
          <a:xfrm>
            <a:off x="1" y="672353"/>
            <a:ext cx="9601199" cy="1344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D57F1E4F-1CFF-5643-939E-217C01CDF565}" type="slidenum">
              <a:rPr lang="en-US" smtClean="0"/>
              <a:pPr/>
              <a:t>23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2418076522"/>
              </p:ext>
            </p:extLst>
          </p:nvPr>
        </p:nvGraphicFramePr>
        <p:xfrm>
          <a:off x="174812" y="1143609"/>
          <a:ext cx="10004612" cy="5041259"/>
        </p:xfrm>
        <a:graphic>
          <a:graphicData uri="http://schemas.openxmlformats.org/drawingml/2006/table">
            <a:tbl>
              <a:tblPr firstRow="1" bandRow="1">
                <a:tableStyleId>{5C22544A-7EE6-4342-B048-85BDC9FD1C3A}</a:tableStyleId>
              </a:tblPr>
              <a:tblGrid>
                <a:gridCol w="699247"/>
                <a:gridCol w="3566495"/>
                <a:gridCol w="1207211"/>
                <a:gridCol w="4531659"/>
              </a:tblGrid>
              <a:tr h="41102">
                <a:tc rowSpan="2">
                  <a:txBody>
                    <a:bodyPr/>
                    <a:lstStyle/>
                    <a:p>
                      <a:pPr algn="ctr">
                        <a:lnSpc>
                          <a:spcPct val="107000"/>
                        </a:lnSpc>
                        <a:spcAft>
                          <a:spcPts val="0"/>
                        </a:spcAft>
                      </a:pPr>
                      <a:r>
                        <a:rPr lang="en-ZA" sz="1600" dirty="0" err="1">
                          <a:solidFill>
                            <a:schemeClr val="tx1"/>
                          </a:solidFill>
                          <a:effectLst/>
                        </a:rPr>
                        <a:t>Ser</a:t>
                      </a:r>
                      <a:r>
                        <a:rPr lang="en-ZA" sz="1600" dirty="0">
                          <a:solidFill>
                            <a:schemeClr val="tx1"/>
                          </a:solidFill>
                          <a:effectLst/>
                        </a:rPr>
                        <a:t> No</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c>
                  <a:txBody>
                    <a:bodyPr/>
                    <a:lstStyle/>
                    <a:p>
                      <a:pPr algn="ctr">
                        <a:lnSpc>
                          <a:spcPct val="107000"/>
                        </a:lnSpc>
                        <a:spcAft>
                          <a:spcPts val="0"/>
                        </a:spcAft>
                      </a:pPr>
                      <a:r>
                        <a:rPr lang="en-ZA" sz="1600">
                          <a:solidFill>
                            <a:schemeClr val="tx1"/>
                          </a:solidFill>
                          <a:effectLst/>
                        </a:rPr>
                        <a:t>ACTION TAKEN</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c>
                  <a:txBody>
                    <a:bodyPr/>
                    <a:lstStyle/>
                    <a:p>
                      <a:pPr algn="ctr">
                        <a:lnSpc>
                          <a:spcPct val="107000"/>
                        </a:lnSpc>
                        <a:spcAft>
                          <a:spcPts val="0"/>
                        </a:spcAft>
                      </a:pPr>
                      <a:r>
                        <a:rPr lang="en-ZA" sz="1600">
                          <a:solidFill>
                            <a:schemeClr val="tx1"/>
                          </a:solidFill>
                          <a:effectLst/>
                        </a:rPr>
                        <a:t>DATE</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c>
                  <a:txBody>
                    <a:bodyPr/>
                    <a:lstStyle/>
                    <a:p>
                      <a:pPr algn="ctr">
                        <a:lnSpc>
                          <a:spcPct val="107000"/>
                        </a:lnSpc>
                        <a:spcAft>
                          <a:spcPts val="0"/>
                        </a:spcAft>
                      </a:pPr>
                      <a:r>
                        <a:rPr lang="en-ZA" sz="1600">
                          <a:solidFill>
                            <a:schemeClr val="tx1"/>
                          </a:solidFill>
                          <a:effectLst/>
                        </a:rPr>
                        <a:t>OUTCOME</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r>
              <a:tr h="41102">
                <a:tc vMerge="1">
                  <a:txBody>
                    <a:bodyPr/>
                    <a:lstStyle/>
                    <a:p>
                      <a:endParaRPr lang="en-ZA"/>
                    </a:p>
                  </a:txBody>
                  <a:tcPr/>
                </a:tc>
                <a:tc>
                  <a:txBody>
                    <a:bodyPr/>
                    <a:lstStyle/>
                    <a:p>
                      <a:pPr algn="ctr">
                        <a:lnSpc>
                          <a:spcPct val="107000"/>
                        </a:lnSpc>
                        <a:spcAft>
                          <a:spcPts val="0"/>
                        </a:spcAft>
                      </a:pPr>
                      <a:r>
                        <a:rPr lang="en-ZA" sz="1600" dirty="0">
                          <a:solidFill>
                            <a:schemeClr val="tx1"/>
                          </a:solidFill>
                          <a:effectLst/>
                        </a:rPr>
                        <a:t>a.</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c>
                  <a:txBody>
                    <a:bodyPr/>
                    <a:lstStyle/>
                    <a:p>
                      <a:pPr algn="ctr">
                        <a:lnSpc>
                          <a:spcPct val="107000"/>
                        </a:lnSpc>
                        <a:spcAft>
                          <a:spcPts val="0"/>
                        </a:spcAft>
                      </a:pPr>
                      <a:r>
                        <a:rPr lang="en-ZA" sz="1600" dirty="0">
                          <a:solidFill>
                            <a:schemeClr val="tx1"/>
                          </a:solidFill>
                          <a:effectLst/>
                        </a:rPr>
                        <a:t>b.</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c>
                  <a:txBody>
                    <a:bodyPr/>
                    <a:lstStyle/>
                    <a:p>
                      <a:pPr algn="ctr">
                        <a:lnSpc>
                          <a:spcPct val="107000"/>
                        </a:lnSpc>
                        <a:spcAft>
                          <a:spcPts val="0"/>
                        </a:spcAft>
                      </a:pPr>
                      <a:r>
                        <a:rPr lang="en-ZA" sz="1600" dirty="0">
                          <a:solidFill>
                            <a:schemeClr val="tx1"/>
                          </a:solidFill>
                          <a:effectLst/>
                        </a:rPr>
                        <a:t>c.</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r>
              <a:tr h="245062">
                <a:tc>
                  <a:txBody>
                    <a:bodyPr/>
                    <a:lstStyle/>
                    <a:p>
                      <a:pPr algn="ctr">
                        <a:lnSpc>
                          <a:spcPct val="107000"/>
                        </a:lnSpc>
                        <a:spcAft>
                          <a:spcPts val="0"/>
                        </a:spcAft>
                      </a:pPr>
                      <a:r>
                        <a:rPr lang="en-ZA" sz="1600" dirty="0">
                          <a:solidFill>
                            <a:schemeClr val="tx1"/>
                          </a:solidFill>
                          <a:effectLst/>
                        </a:rPr>
                        <a:t>11.</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kern="1200">
                          <a:solidFill>
                            <a:schemeClr val="tx1"/>
                          </a:solidFill>
                          <a:effectLst/>
                        </a:rPr>
                        <a:t>Established a workgroup with members of DPSA to assist wrt the compilation of a business case as well as restructuring of the Office.</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en-ZA" sz="1600" kern="1200">
                          <a:solidFill>
                            <a:schemeClr val="tx1"/>
                          </a:solidFill>
                          <a:effectLst/>
                        </a:rPr>
                        <a:t> </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kern="1200">
                          <a:solidFill>
                            <a:schemeClr val="tx1"/>
                          </a:solidFill>
                          <a:effectLst/>
                        </a:rPr>
                        <a:t>Workgroup was established and information/knowledge sharing took place.</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7650">
                <a:tc>
                  <a:txBody>
                    <a:bodyPr/>
                    <a:lstStyle/>
                    <a:p>
                      <a:pPr algn="ctr">
                        <a:lnSpc>
                          <a:spcPct val="107000"/>
                        </a:lnSpc>
                        <a:spcAft>
                          <a:spcPts val="0"/>
                        </a:spcAft>
                      </a:pPr>
                      <a:r>
                        <a:rPr lang="en-ZA" sz="1600">
                          <a:solidFill>
                            <a:schemeClr val="tx1"/>
                          </a:solidFill>
                          <a:effectLst/>
                        </a:rPr>
                        <a:t>12.</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kern="1200">
                          <a:solidFill>
                            <a:schemeClr val="tx1"/>
                          </a:solidFill>
                          <a:effectLst/>
                        </a:rPr>
                        <a:t>Presentation to the Joint Standing Committee on Defence.</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en-ZA" sz="1600" kern="1200">
                          <a:solidFill>
                            <a:schemeClr val="tx1"/>
                          </a:solidFill>
                          <a:effectLst/>
                        </a:rPr>
                        <a:t>Sept 2016</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kern="1200">
                          <a:solidFill>
                            <a:schemeClr val="tx1"/>
                          </a:solidFill>
                          <a:effectLst/>
                        </a:rPr>
                        <a:t>Presentation given to the Joint Standing Committee on Defence orientating the Committee members on the status of the Office.</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28513">
                <a:tc>
                  <a:txBody>
                    <a:bodyPr/>
                    <a:lstStyle/>
                    <a:p>
                      <a:pPr algn="ctr">
                        <a:lnSpc>
                          <a:spcPct val="107000"/>
                        </a:lnSpc>
                        <a:spcAft>
                          <a:spcPts val="0"/>
                        </a:spcAft>
                      </a:pPr>
                      <a:r>
                        <a:rPr lang="en-ZA" sz="1600">
                          <a:solidFill>
                            <a:schemeClr val="tx1"/>
                          </a:solidFill>
                          <a:effectLst/>
                        </a:rPr>
                        <a:t>13.</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kern="1200">
                          <a:solidFill>
                            <a:schemeClr val="tx1"/>
                          </a:solidFill>
                          <a:effectLst/>
                        </a:rPr>
                        <a:t>Number of Meetings with National Treasury (GTAC)</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en-ZA" sz="1600" kern="1200">
                          <a:solidFill>
                            <a:schemeClr val="tx1"/>
                          </a:solidFill>
                          <a:effectLst/>
                        </a:rPr>
                        <a:t> </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kern="1200">
                          <a:solidFill>
                            <a:schemeClr val="tx1"/>
                          </a:solidFill>
                          <a:effectLst/>
                        </a:rPr>
                        <a:t>Office in process of discussing the way-forward with National Treasury (GTAC).</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28513">
                <a:tc>
                  <a:txBody>
                    <a:bodyPr/>
                    <a:lstStyle/>
                    <a:p>
                      <a:pPr algn="ctr">
                        <a:lnSpc>
                          <a:spcPct val="107000"/>
                        </a:lnSpc>
                        <a:spcAft>
                          <a:spcPts val="0"/>
                        </a:spcAft>
                      </a:pPr>
                      <a:r>
                        <a:rPr lang="en-ZA" sz="1600">
                          <a:solidFill>
                            <a:schemeClr val="tx1"/>
                          </a:solidFill>
                          <a:effectLst/>
                        </a:rPr>
                        <a:t>14.</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kern="1200">
                          <a:solidFill>
                            <a:schemeClr val="tx1"/>
                          </a:solidFill>
                          <a:effectLst/>
                        </a:rPr>
                        <a:t>A visit to the Office by the Deputy Minister of Defence and Military Veterans</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en-ZA" sz="1600" kern="1200">
                          <a:solidFill>
                            <a:schemeClr val="tx1"/>
                          </a:solidFill>
                          <a:effectLst/>
                        </a:rPr>
                        <a:t>30 Jan 2017</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kern="1200">
                          <a:solidFill>
                            <a:schemeClr val="tx1"/>
                          </a:solidFill>
                          <a:effectLst/>
                        </a:rPr>
                        <a:t>Successful bilateral which will yield fruits such as; joint outreaches to military veterans</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74199">
                <a:tc>
                  <a:txBody>
                    <a:bodyPr/>
                    <a:lstStyle/>
                    <a:p>
                      <a:pPr algn="ctr">
                        <a:lnSpc>
                          <a:spcPct val="107000"/>
                        </a:lnSpc>
                        <a:spcAft>
                          <a:spcPts val="0"/>
                        </a:spcAft>
                      </a:pPr>
                      <a:r>
                        <a:rPr lang="en-ZA" sz="1600">
                          <a:solidFill>
                            <a:schemeClr val="tx1"/>
                          </a:solidFill>
                          <a:effectLst/>
                        </a:rPr>
                        <a:t>15.</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kern="1200">
                          <a:solidFill>
                            <a:schemeClr val="tx1"/>
                          </a:solidFill>
                          <a:effectLst/>
                        </a:rPr>
                        <a:t>Presentation to the Defence Secretariat Council</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en-ZA" sz="1600" kern="1200">
                          <a:solidFill>
                            <a:schemeClr val="tx1"/>
                          </a:solidFill>
                          <a:effectLst/>
                        </a:rPr>
                        <a:t>6 Feb 2017</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kern="1200" dirty="0">
                          <a:solidFill>
                            <a:schemeClr val="tx1"/>
                          </a:solidFill>
                          <a:effectLst/>
                        </a:rPr>
                        <a:t>The Secretary for Defence (</a:t>
                      </a:r>
                      <a:r>
                        <a:rPr lang="en-ZA" sz="1600" kern="1200" dirty="0" err="1">
                          <a:solidFill>
                            <a:schemeClr val="tx1"/>
                          </a:solidFill>
                          <a:effectLst/>
                        </a:rPr>
                        <a:t>SecDef</a:t>
                      </a:r>
                      <a:r>
                        <a:rPr lang="en-ZA" sz="1600" kern="1200" dirty="0">
                          <a:solidFill>
                            <a:schemeClr val="tx1"/>
                          </a:solidFill>
                          <a:effectLst/>
                        </a:rPr>
                        <a:t>) indicated his support to the Office and instructed his environment to investigate the matter and draft a report which will then be presented to the MOD by the Military Ombud and </a:t>
                      </a:r>
                      <a:r>
                        <a:rPr lang="en-ZA" sz="1600" kern="1200" dirty="0" err="1">
                          <a:solidFill>
                            <a:schemeClr val="tx1"/>
                          </a:solidFill>
                          <a:effectLst/>
                        </a:rPr>
                        <a:t>SecDef</a:t>
                      </a:r>
                      <a:r>
                        <a:rPr lang="en-ZA" sz="1600" kern="1200" dirty="0">
                          <a:solidFill>
                            <a:schemeClr val="tx1"/>
                          </a:solidFill>
                          <a:effectLst/>
                        </a:rPr>
                        <a:t>.</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xmlns="" val="17520777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7930"/>
            <a:ext cx="9507070" cy="762000"/>
          </a:xfrm>
        </p:spPr>
        <p:txBody>
          <a:bodyPr>
            <a:normAutofit/>
          </a:bodyPr>
          <a:lstStyle/>
          <a:p>
            <a:pPr algn="ctr"/>
            <a:r>
              <a:rPr lang="en-US" sz="4000" b="1" dirty="0" smtClean="0">
                <a:solidFill>
                  <a:schemeClr val="tx1"/>
                </a:solidFill>
              </a:rPr>
              <a:t>MILESTONES TO DATE</a:t>
            </a:r>
            <a:endParaRPr lang="en-ZA" sz="4000" b="1" dirty="0">
              <a:solidFill>
                <a:schemeClr val="tx1"/>
              </a:solidFill>
            </a:endParaRP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6" name="Straight Connector 5"/>
          <p:cNvCxnSpPr/>
          <p:nvPr/>
        </p:nvCxnSpPr>
        <p:spPr>
          <a:xfrm>
            <a:off x="1" y="672353"/>
            <a:ext cx="9601199" cy="1344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D57F1E4F-1CFF-5643-939E-217C01CDF565}" type="slidenum">
              <a:rPr lang="en-US" smtClean="0"/>
              <a:pPr/>
              <a:t>24</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1955375662"/>
              </p:ext>
            </p:extLst>
          </p:nvPr>
        </p:nvGraphicFramePr>
        <p:xfrm>
          <a:off x="174812" y="1029309"/>
          <a:ext cx="10004612" cy="5800095"/>
        </p:xfrm>
        <a:graphic>
          <a:graphicData uri="http://schemas.openxmlformats.org/drawingml/2006/table">
            <a:tbl>
              <a:tblPr firstRow="1" bandRow="1">
                <a:tableStyleId>{5C22544A-7EE6-4342-B048-85BDC9FD1C3A}</a:tableStyleId>
              </a:tblPr>
              <a:tblGrid>
                <a:gridCol w="699247"/>
                <a:gridCol w="3566495"/>
                <a:gridCol w="1207211"/>
                <a:gridCol w="4531659"/>
              </a:tblGrid>
              <a:tr h="41102">
                <a:tc rowSpan="2">
                  <a:txBody>
                    <a:bodyPr/>
                    <a:lstStyle/>
                    <a:p>
                      <a:pPr algn="ctr">
                        <a:lnSpc>
                          <a:spcPct val="107000"/>
                        </a:lnSpc>
                        <a:spcAft>
                          <a:spcPts val="0"/>
                        </a:spcAft>
                      </a:pPr>
                      <a:r>
                        <a:rPr lang="en-ZA" sz="1600" dirty="0" err="1">
                          <a:solidFill>
                            <a:schemeClr val="tx1"/>
                          </a:solidFill>
                          <a:effectLst/>
                        </a:rPr>
                        <a:t>Ser</a:t>
                      </a:r>
                      <a:r>
                        <a:rPr lang="en-ZA" sz="1600" dirty="0">
                          <a:solidFill>
                            <a:schemeClr val="tx1"/>
                          </a:solidFill>
                          <a:effectLst/>
                        </a:rPr>
                        <a:t> No</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c>
                  <a:txBody>
                    <a:bodyPr/>
                    <a:lstStyle/>
                    <a:p>
                      <a:pPr algn="ctr">
                        <a:lnSpc>
                          <a:spcPct val="107000"/>
                        </a:lnSpc>
                        <a:spcAft>
                          <a:spcPts val="0"/>
                        </a:spcAft>
                      </a:pPr>
                      <a:r>
                        <a:rPr lang="en-ZA" sz="1600">
                          <a:solidFill>
                            <a:schemeClr val="tx1"/>
                          </a:solidFill>
                          <a:effectLst/>
                        </a:rPr>
                        <a:t>ACTION TAKEN</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c>
                  <a:txBody>
                    <a:bodyPr/>
                    <a:lstStyle/>
                    <a:p>
                      <a:pPr algn="ctr">
                        <a:lnSpc>
                          <a:spcPct val="107000"/>
                        </a:lnSpc>
                        <a:spcAft>
                          <a:spcPts val="0"/>
                        </a:spcAft>
                      </a:pPr>
                      <a:r>
                        <a:rPr lang="en-ZA" sz="1600">
                          <a:solidFill>
                            <a:schemeClr val="tx1"/>
                          </a:solidFill>
                          <a:effectLst/>
                        </a:rPr>
                        <a:t>DATE</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c>
                  <a:txBody>
                    <a:bodyPr/>
                    <a:lstStyle/>
                    <a:p>
                      <a:pPr algn="ctr">
                        <a:lnSpc>
                          <a:spcPct val="107000"/>
                        </a:lnSpc>
                        <a:spcAft>
                          <a:spcPts val="0"/>
                        </a:spcAft>
                      </a:pPr>
                      <a:r>
                        <a:rPr lang="en-ZA" sz="1600">
                          <a:solidFill>
                            <a:schemeClr val="tx1"/>
                          </a:solidFill>
                          <a:effectLst/>
                        </a:rPr>
                        <a:t>OUTCOME</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r>
              <a:tr h="41102">
                <a:tc vMerge="1">
                  <a:txBody>
                    <a:bodyPr/>
                    <a:lstStyle/>
                    <a:p>
                      <a:endParaRPr lang="en-ZA"/>
                    </a:p>
                  </a:txBody>
                  <a:tcPr/>
                </a:tc>
                <a:tc>
                  <a:txBody>
                    <a:bodyPr/>
                    <a:lstStyle/>
                    <a:p>
                      <a:pPr algn="ctr">
                        <a:lnSpc>
                          <a:spcPct val="107000"/>
                        </a:lnSpc>
                        <a:spcAft>
                          <a:spcPts val="0"/>
                        </a:spcAft>
                      </a:pPr>
                      <a:r>
                        <a:rPr lang="en-ZA" sz="1600" dirty="0">
                          <a:solidFill>
                            <a:schemeClr val="tx1"/>
                          </a:solidFill>
                          <a:effectLst/>
                        </a:rPr>
                        <a:t>a.</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c>
                  <a:txBody>
                    <a:bodyPr/>
                    <a:lstStyle/>
                    <a:p>
                      <a:pPr algn="ctr">
                        <a:lnSpc>
                          <a:spcPct val="107000"/>
                        </a:lnSpc>
                        <a:spcAft>
                          <a:spcPts val="0"/>
                        </a:spcAft>
                      </a:pPr>
                      <a:r>
                        <a:rPr lang="en-ZA" sz="1600" dirty="0">
                          <a:solidFill>
                            <a:schemeClr val="tx1"/>
                          </a:solidFill>
                          <a:effectLst/>
                        </a:rPr>
                        <a:t>b.</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c>
                  <a:txBody>
                    <a:bodyPr/>
                    <a:lstStyle/>
                    <a:p>
                      <a:pPr algn="ctr">
                        <a:lnSpc>
                          <a:spcPct val="107000"/>
                        </a:lnSpc>
                        <a:spcAft>
                          <a:spcPts val="0"/>
                        </a:spcAft>
                      </a:pPr>
                      <a:r>
                        <a:rPr lang="en-ZA" sz="1600" dirty="0">
                          <a:solidFill>
                            <a:schemeClr val="tx1"/>
                          </a:solidFill>
                          <a:effectLst/>
                        </a:rPr>
                        <a:t>c.</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66"/>
                    </a:solidFill>
                  </a:tcPr>
                </a:tc>
              </a:tr>
              <a:tr h="390748">
                <a:tc>
                  <a:txBody>
                    <a:bodyPr/>
                    <a:lstStyle/>
                    <a:p>
                      <a:pPr algn="ctr">
                        <a:lnSpc>
                          <a:spcPct val="107000"/>
                        </a:lnSpc>
                        <a:spcAft>
                          <a:spcPts val="0"/>
                        </a:spcAft>
                      </a:pPr>
                      <a:r>
                        <a:rPr lang="en-ZA" sz="1600" dirty="0">
                          <a:solidFill>
                            <a:schemeClr val="tx1"/>
                          </a:solidFill>
                          <a:effectLst/>
                        </a:rPr>
                        <a:t>16.</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kern="1200">
                          <a:solidFill>
                            <a:schemeClr val="tx1"/>
                          </a:solidFill>
                          <a:effectLst/>
                        </a:rPr>
                        <a:t>Submission to MOD&amp;MV: Repositioning of the Office of the Military Ombud as a Schedule 3 Entity</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en-ZA" sz="1600" kern="1200">
                          <a:solidFill>
                            <a:schemeClr val="tx1"/>
                          </a:solidFill>
                          <a:effectLst/>
                        </a:rPr>
                        <a:t>9 May</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lvl="0" indent="-285750">
                        <a:lnSpc>
                          <a:spcPct val="107000"/>
                        </a:lnSpc>
                        <a:spcAft>
                          <a:spcPts val="0"/>
                        </a:spcAft>
                        <a:buFont typeface="+mj-lt"/>
                        <a:buAutoNum type="alphaLcPeriod"/>
                      </a:pPr>
                      <a:r>
                        <a:rPr lang="en-US" sz="1600" kern="1200" dirty="0" err="1">
                          <a:solidFill>
                            <a:schemeClr val="tx1"/>
                          </a:solidFill>
                          <a:effectLst/>
                        </a:rPr>
                        <a:t>SecDef</a:t>
                      </a:r>
                      <a:r>
                        <a:rPr lang="en-US" sz="1600" kern="1200" dirty="0">
                          <a:solidFill>
                            <a:schemeClr val="tx1"/>
                          </a:solidFill>
                          <a:effectLst/>
                        </a:rPr>
                        <a:t> recommended that the matter must be tabled at the COD.</a:t>
                      </a:r>
                      <a:endParaRPr lang="en-ZA" sz="1600" dirty="0">
                        <a:solidFill>
                          <a:schemeClr val="tx1"/>
                        </a:solidFill>
                        <a:effectLst/>
                      </a:endParaRPr>
                    </a:p>
                    <a:p>
                      <a:pPr marL="285750" lvl="0" indent="-285750">
                        <a:lnSpc>
                          <a:spcPct val="107000"/>
                        </a:lnSpc>
                        <a:spcAft>
                          <a:spcPts val="0"/>
                        </a:spcAft>
                        <a:buFont typeface="+mj-lt"/>
                        <a:buAutoNum type="alphaLcPeriod"/>
                      </a:pPr>
                      <a:r>
                        <a:rPr lang="en-US" sz="1600" kern="1200" dirty="0">
                          <a:solidFill>
                            <a:schemeClr val="tx1"/>
                          </a:solidFill>
                          <a:effectLst/>
                        </a:rPr>
                        <a:t>MOD&amp;MV requested a meeting to discuss the matter as it has serious implications for the DOD.</a:t>
                      </a:r>
                      <a:endParaRPr lang="en-ZA"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9885">
                <a:tc>
                  <a:txBody>
                    <a:bodyPr/>
                    <a:lstStyle/>
                    <a:p>
                      <a:pPr algn="ctr">
                        <a:lnSpc>
                          <a:spcPct val="107000"/>
                        </a:lnSpc>
                        <a:spcAft>
                          <a:spcPts val="0"/>
                        </a:spcAft>
                      </a:pPr>
                      <a:r>
                        <a:rPr lang="en-ZA" sz="1600">
                          <a:solidFill>
                            <a:schemeClr val="tx1"/>
                          </a:solidFill>
                          <a:effectLst/>
                        </a:rPr>
                        <a:t>17.</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kern="1200" dirty="0">
                          <a:solidFill>
                            <a:schemeClr val="tx1"/>
                          </a:solidFill>
                          <a:effectLst/>
                        </a:rPr>
                        <a:t>Presentation to the Portfolio Committee on Defence.</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en-ZA" sz="1600" kern="1200">
                          <a:solidFill>
                            <a:schemeClr val="tx1"/>
                          </a:solidFill>
                          <a:effectLst/>
                        </a:rPr>
                        <a:t>23 May 2017</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u="sng" kern="1200">
                          <a:solidFill>
                            <a:schemeClr val="tx1"/>
                          </a:solidFill>
                          <a:effectLst/>
                        </a:rPr>
                        <a:t>Announcements, Tablings and Committee Reports No 66-2017</a:t>
                      </a:r>
                      <a:r>
                        <a:rPr lang="en-ZA" sz="1600" kern="1200">
                          <a:solidFill>
                            <a:schemeClr val="tx1"/>
                          </a:solidFill>
                          <a:effectLst/>
                        </a:rPr>
                        <a:t>.  The Office presented the 2017/18 APP.  The PCD supported the Office and recommended that the MOD&amp;MV briefs the Committee on the status of the ring-fencing of funds of the Military Ombud and the potential for the Office of the Military Ombud to be established as a Schedule 3 Public Entity. </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2474">
                <a:tc>
                  <a:txBody>
                    <a:bodyPr/>
                    <a:lstStyle/>
                    <a:p>
                      <a:pPr algn="ctr">
                        <a:lnSpc>
                          <a:spcPct val="107000"/>
                        </a:lnSpc>
                        <a:spcAft>
                          <a:spcPts val="0"/>
                        </a:spcAft>
                      </a:pPr>
                      <a:r>
                        <a:rPr lang="en-ZA" sz="1600">
                          <a:solidFill>
                            <a:schemeClr val="tx1"/>
                          </a:solidFill>
                          <a:effectLst/>
                        </a:rPr>
                        <a:t>18.</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kern="1200">
                          <a:solidFill>
                            <a:schemeClr val="tx1"/>
                          </a:solidFill>
                          <a:effectLst/>
                        </a:rPr>
                        <a:t>Presentation to the COD</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en-ZA" sz="1600" kern="1200">
                          <a:solidFill>
                            <a:schemeClr val="tx1"/>
                          </a:solidFill>
                          <a:effectLst/>
                        </a:rPr>
                        <a:t>19 July 2017</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ZA" sz="1600" kern="1200" dirty="0">
                          <a:solidFill>
                            <a:schemeClr val="tx1"/>
                          </a:solidFill>
                          <a:effectLst/>
                        </a:rPr>
                        <a:t>Presentation to COD requesting approval for the utilisation of GTAC to conduct a feasibility study on the most appropriate institutional form for the Office of the Military Ombud.  The MOD&amp;MV requested that an additional meeting be arranged </a:t>
                      </a:r>
                      <a:r>
                        <a:rPr lang="en-ZA" sz="1600" kern="1200" dirty="0" err="1">
                          <a:solidFill>
                            <a:schemeClr val="tx1"/>
                          </a:solidFill>
                          <a:effectLst/>
                        </a:rPr>
                        <a:t>wrt</a:t>
                      </a:r>
                      <a:r>
                        <a:rPr lang="en-ZA" sz="1600" kern="1200" dirty="0">
                          <a:solidFill>
                            <a:schemeClr val="tx1"/>
                          </a:solidFill>
                          <a:effectLst/>
                        </a:rPr>
                        <a:t> the outcome of the Joint Task Team created.</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67" marR="12067" marT="5982" marB="5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xmlns="" val="1140046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728" y="1012375"/>
            <a:ext cx="9869578" cy="5440140"/>
          </a:xfrm>
        </p:spPr>
        <p:txBody>
          <a:bodyPr>
            <a:noAutofit/>
          </a:bodyPr>
          <a:lstStyle/>
          <a:p>
            <a:pPr marL="457200" lvl="0" indent="-457200" algn="just" defTabSz="742950" eaLnBrk="0" fontAlgn="base" hangingPunct="0">
              <a:spcBef>
                <a:spcPts val="0"/>
              </a:spcBef>
              <a:spcAft>
                <a:spcPct val="0"/>
              </a:spcAft>
              <a:buClrTx/>
              <a:buSzTx/>
              <a:buFont typeface="+mj-lt"/>
              <a:buAutoNum type="arabicPeriod"/>
              <a:defRPr/>
            </a:pPr>
            <a:r>
              <a:rPr lang="en-ZA" sz="2000" dirty="0" smtClean="0">
                <a:solidFill>
                  <a:prstClr val="black"/>
                </a:solidFill>
                <a:cs typeface="Arial" panose="020B0604020202020204" pitchFamily="34" charset="0"/>
              </a:rPr>
              <a:t>The budget for the Office is not being appropriated by Parliament but appears to form part of an allocation made to the Office. The funds for the office may not necessarily be ring fenced as the Office, although required to operate independently, is handled as though it is a service or division of the Department. </a:t>
            </a:r>
          </a:p>
          <a:p>
            <a:pPr marL="457200" lvl="0" indent="-457200" algn="just" defTabSz="742950" eaLnBrk="0" fontAlgn="base" hangingPunct="0">
              <a:spcBef>
                <a:spcPts val="0"/>
              </a:spcBef>
              <a:spcAft>
                <a:spcPct val="0"/>
              </a:spcAft>
              <a:buClrTx/>
              <a:buSzTx/>
              <a:buFont typeface="+mj-lt"/>
              <a:buAutoNum type="arabicPeriod"/>
              <a:defRPr/>
            </a:pPr>
            <a:endParaRPr lang="en-ZA" sz="2000" dirty="0">
              <a:solidFill>
                <a:prstClr val="black"/>
              </a:solidFill>
              <a:cs typeface="Arial" panose="020B0604020202020204" pitchFamily="34" charset="0"/>
            </a:endParaRPr>
          </a:p>
          <a:p>
            <a:pPr marL="457200" lvl="0" indent="-457200" algn="just" defTabSz="742950" eaLnBrk="0" fontAlgn="base" hangingPunct="0">
              <a:spcBef>
                <a:spcPts val="0"/>
              </a:spcBef>
              <a:spcAft>
                <a:spcPct val="0"/>
              </a:spcAft>
              <a:buClrTx/>
              <a:buSzTx/>
              <a:buFont typeface="+mj-lt"/>
              <a:buAutoNum type="arabicPeriod"/>
              <a:defRPr/>
            </a:pPr>
            <a:r>
              <a:rPr lang="en-ZA" sz="2000" dirty="0" smtClean="0">
                <a:solidFill>
                  <a:prstClr val="black"/>
                </a:solidFill>
                <a:cs typeface="Arial" panose="020B0604020202020204" pitchFamily="34" charset="0"/>
              </a:rPr>
              <a:t>This seriously compromises the independence of the Office which independence is guaranteed by legislation.</a:t>
            </a:r>
          </a:p>
          <a:p>
            <a:pPr marL="457200" lvl="0" indent="-457200" algn="just" defTabSz="742950" eaLnBrk="0" fontAlgn="base" hangingPunct="0">
              <a:spcBef>
                <a:spcPts val="0"/>
              </a:spcBef>
              <a:spcAft>
                <a:spcPct val="0"/>
              </a:spcAft>
              <a:buClrTx/>
              <a:buSzTx/>
              <a:buFont typeface="+mj-lt"/>
              <a:buAutoNum type="arabicPeriod"/>
              <a:defRPr/>
            </a:pPr>
            <a:endParaRPr lang="en-ZA" sz="2000" dirty="0">
              <a:solidFill>
                <a:prstClr val="black"/>
              </a:solidFill>
              <a:cs typeface="Arial" panose="020B0604020202020204" pitchFamily="34" charset="0"/>
            </a:endParaRPr>
          </a:p>
          <a:p>
            <a:pPr marL="457200" lvl="0" indent="-457200" algn="just" defTabSz="742950" eaLnBrk="0" fontAlgn="base" hangingPunct="0">
              <a:spcBef>
                <a:spcPts val="0"/>
              </a:spcBef>
              <a:spcAft>
                <a:spcPct val="0"/>
              </a:spcAft>
              <a:buClrTx/>
              <a:buSzTx/>
              <a:buFont typeface="+mj-lt"/>
              <a:buAutoNum type="arabicPeriod"/>
              <a:defRPr/>
            </a:pPr>
            <a:r>
              <a:rPr lang="en-ZA" sz="2000" dirty="0" smtClean="0">
                <a:solidFill>
                  <a:prstClr val="black"/>
                </a:solidFill>
                <a:cs typeface="Arial" panose="020B0604020202020204" pitchFamily="34" charset="0"/>
              </a:rPr>
              <a:t>The Military Ombud is also not in a position to comply with the PFMA financial reporting as he cannot compile financial statements or keep financial records. The Ombud is required to compile an annual report, however, the annual report does not contain any financial statements or records as required by the PFMA.</a:t>
            </a:r>
          </a:p>
          <a:p>
            <a:pPr marL="457200" lvl="0" indent="-457200" algn="just" defTabSz="742950" eaLnBrk="0" fontAlgn="base" hangingPunct="0">
              <a:spcBef>
                <a:spcPts val="0"/>
              </a:spcBef>
              <a:spcAft>
                <a:spcPct val="0"/>
              </a:spcAft>
              <a:buClrTx/>
              <a:buSzTx/>
              <a:buFont typeface="+mj-lt"/>
              <a:buAutoNum type="arabicPeriod"/>
              <a:defRPr/>
            </a:pPr>
            <a:endParaRPr lang="en-ZA" sz="2000" dirty="0">
              <a:solidFill>
                <a:prstClr val="black"/>
              </a:solidFill>
              <a:cs typeface="Arial" panose="020B0604020202020204" pitchFamily="34" charset="0"/>
            </a:endParaRPr>
          </a:p>
          <a:p>
            <a:pPr marL="457200" indent="-457200" algn="just" defTabSz="742950" eaLnBrk="0" fontAlgn="base" hangingPunct="0">
              <a:spcBef>
                <a:spcPts val="0"/>
              </a:spcBef>
              <a:spcAft>
                <a:spcPct val="0"/>
              </a:spcAft>
              <a:buClrTx/>
              <a:buSzTx/>
              <a:buFont typeface="+mj-lt"/>
              <a:buAutoNum type="arabicPeriod"/>
              <a:defRPr/>
            </a:pPr>
            <a:r>
              <a:rPr lang="en-ZA" sz="2000" dirty="0">
                <a:solidFill>
                  <a:prstClr val="black"/>
                </a:solidFill>
                <a:cs typeface="Arial" panose="020B0604020202020204" pitchFamily="34" charset="0"/>
              </a:rPr>
              <a:t>The Accounting Officer for the Department (the Secretary for Defence) is solely responsible for the budget vote of the Department and the Ombud is accountable to him for the manner in which funds required by the Office are administered.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25</a:t>
            </a:fld>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itle 1"/>
          <p:cNvSpPr txBox="1">
            <a:spLocks/>
          </p:cNvSpPr>
          <p:nvPr/>
        </p:nvSpPr>
        <p:spPr>
          <a:xfrm>
            <a:off x="1" y="17930"/>
            <a:ext cx="9507070" cy="7620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ZA" sz="4000" b="1" dirty="0" smtClean="0">
                <a:solidFill>
                  <a:schemeClr val="tx1"/>
                </a:solidFill>
              </a:rPr>
              <a:t>Challenges….</a:t>
            </a:r>
            <a:endParaRPr lang="en-ZA" sz="4000" b="1" dirty="0">
              <a:solidFill>
                <a:schemeClr val="tx1"/>
              </a:solidFill>
            </a:endParaRPr>
          </a:p>
        </p:txBody>
      </p:sp>
      <p:cxnSp>
        <p:nvCxnSpPr>
          <p:cNvPr id="7" name="Straight Connector 6"/>
          <p:cNvCxnSpPr/>
          <p:nvPr/>
        </p:nvCxnSpPr>
        <p:spPr>
          <a:xfrm>
            <a:off x="1" y="672353"/>
            <a:ext cx="9601199" cy="13447"/>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29145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728" y="1012374"/>
            <a:ext cx="9830922" cy="5710397"/>
          </a:xfrm>
        </p:spPr>
        <p:txBody>
          <a:bodyPr>
            <a:noAutofit/>
          </a:bodyPr>
          <a:lstStyle/>
          <a:p>
            <a:pPr marL="457200" lvl="0" indent="-457200" algn="just" defTabSz="742950" eaLnBrk="0" fontAlgn="base" hangingPunct="0">
              <a:spcBef>
                <a:spcPts val="0"/>
              </a:spcBef>
              <a:spcAft>
                <a:spcPct val="0"/>
              </a:spcAft>
              <a:buClrTx/>
              <a:buSzTx/>
              <a:buFont typeface="+mj-lt"/>
              <a:buAutoNum type="arabicPeriod" startAt="5"/>
              <a:defRPr/>
            </a:pPr>
            <a:r>
              <a:rPr lang="en-ZA" sz="2100" dirty="0" smtClean="0">
                <a:solidFill>
                  <a:prstClr val="black"/>
                </a:solidFill>
                <a:cs typeface="Arial" panose="020B0604020202020204" pitchFamily="34" charset="0"/>
              </a:rPr>
              <a:t>Therefore, funds cannot be managed independently from the Department as there is no transfer payment to the Office to guarantee financial independence while still remaining accountable in terms of the PFMA.</a:t>
            </a:r>
          </a:p>
          <a:p>
            <a:pPr marL="457200" lvl="0" indent="-457200" algn="just" defTabSz="742950" eaLnBrk="0" fontAlgn="base" hangingPunct="0">
              <a:spcBef>
                <a:spcPts val="0"/>
              </a:spcBef>
              <a:spcAft>
                <a:spcPct val="0"/>
              </a:spcAft>
              <a:buClrTx/>
              <a:buSzTx/>
              <a:buAutoNum type="arabicPeriod" startAt="5"/>
              <a:defRPr/>
            </a:pPr>
            <a:endParaRPr lang="en-ZA" sz="2100" dirty="0" smtClean="0">
              <a:solidFill>
                <a:prstClr val="black"/>
              </a:solidFill>
              <a:cs typeface="Arial" panose="020B0604020202020204" pitchFamily="34" charset="0"/>
            </a:endParaRPr>
          </a:p>
          <a:p>
            <a:pPr marL="457200" lvl="0" indent="-457200" algn="just" defTabSz="742950" eaLnBrk="0" fontAlgn="base" hangingPunct="0">
              <a:spcBef>
                <a:spcPts val="0"/>
              </a:spcBef>
              <a:spcAft>
                <a:spcPct val="0"/>
              </a:spcAft>
              <a:buClrTx/>
              <a:buSzTx/>
              <a:buAutoNum type="arabicPeriod" startAt="5"/>
              <a:defRPr/>
            </a:pPr>
            <a:r>
              <a:rPr lang="en-ZA" sz="2100" dirty="0" smtClean="0">
                <a:solidFill>
                  <a:prstClr val="black"/>
                </a:solidFill>
                <a:cs typeface="Arial" panose="020B0604020202020204" pitchFamily="34" charset="0"/>
              </a:rPr>
              <a:t>This creates several difficulties as the Office is not in complete control of its budget as it has to comply with and be accountable through the departmental processes structures for all resource requirements. The effect is that the Ombud, with a staff complement of 69, is regarded as a division or service of the Department. This compromises the independence and integrity of the Office apart from the obstacles encountered in fulfilling its mandate.</a:t>
            </a:r>
          </a:p>
          <a:p>
            <a:pPr marL="457200" lvl="0" indent="-457200" algn="just" defTabSz="742950" eaLnBrk="0" fontAlgn="base" hangingPunct="0">
              <a:spcBef>
                <a:spcPts val="0"/>
              </a:spcBef>
              <a:spcAft>
                <a:spcPct val="0"/>
              </a:spcAft>
              <a:buClrTx/>
              <a:buSzTx/>
              <a:buAutoNum type="arabicPeriod" startAt="5"/>
              <a:defRPr/>
            </a:pPr>
            <a:endParaRPr lang="en-ZA" sz="2100" dirty="0">
              <a:solidFill>
                <a:prstClr val="black"/>
              </a:solidFill>
              <a:cs typeface="Arial" panose="020B0604020202020204" pitchFamily="34" charset="0"/>
            </a:endParaRPr>
          </a:p>
          <a:p>
            <a:pPr marL="457200" lvl="0" indent="-457200" algn="just" defTabSz="742950" eaLnBrk="0" fontAlgn="base" hangingPunct="0">
              <a:spcBef>
                <a:spcPts val="0"/>
              </a:spcBef>
              <a:spcAft>
                <a:spcPct val="0"/>
              </a:spcAft>
              <a:buClrTx/>
              <a:buSzTx/>
              <a:buAutoNum type="arabicPeriod" startAt="7"/>
              <a:defRPr/>
            </a:pPr>
            <a:r>
              <a:rPr lang="en-ZA" sz="2100" dirty="0">
                <a:solidFill>
                  <a:prstClr val="black"/>
                </a:solidFill>
                <a:cs typeface="Arial" panose="020B0604020202020204" pitchFamily="34" charset="0"/>
              </a:rPr>
              <a:t>Section 6(7)(b) of the Act states that </a:t>
            </a:r>
            <a:r>
              <a:rPr lang="en-ZA" sz="2100" i="1" dirty="0">
                <a:solidFill>
                  <a:prstClr val="black"/>
                </a:solidFill>
                <a:cs typeface="Arial" panose="020B0604020202020204" pitchFamily="34" charset="0"/>
              </a:rPr>
              <a:t>after investigating a complaint the Ombud must recommend an alternate resolution to the Minister.</a:t>
            </a:r>
          </a:p>
          <a:p>
            <a:pPr marL="457200" lvl="0" indent="-457200" algn="just" defTabSz="742950" eaLnBrk="0" fontAlgn="base" hangingPunct="0">
              <a:spcBef>
                <a:spcPts val="0"/>
              </a:spcBef>
              <a:spcAft>
                <a:spcPct val="0"/>
              </a:spcAft>
              <a:buClrTx/>
              <a:buSzTx/>
              <a:buAutoNum type="arabicPeriod" startAt="7"/>
              <a:defRPr/>
            </a:pPr>
            <a:endParaRPr lang="en-ZA" sz="2100" i="1" dirty="0">
              <a:solidFill>
                <a:prstClr val="black"/>
              </a:solidFill>
              <a:cs typeface="Arial" panose="020B0604020202020204" pitchFamily="34" charset="0"/>
            </a:endParaRPr>
          </a:p>
          <a:p>
            <a:pPr marL="457200" lvl="0" indent="-457200" algn="just" defTabSz="742950" eaLnBrk="0" fontAlgn="base" hangingPunct="0">
              <a:spcBef>
                <a:spcPts val="0"/>
              </a:spcBef>
              <a:spcAft>
                <a:spcPct val="0"/>
              </a:spcAft>
              <a:buClrTx/>
              <a:buSzTx/>
              <a:buAutoNum type="arabicPeriod" startAt="7"/>
              <a:defRPr/>
            </a:pPr>
            <a:r>
              <a:rPr lang="en-ZA" sz="2100" dirty="0">
                <a:solidFill>
                  <a:prstClr val="black"/>
                </a:solidFill>
                <a:cs typeface="Arial" panose="020B0604020202020204" pitchFamily="34" charset="0"/>
              </a:rPr>
              <a:t>The recommendations route taken in the Act leaves the Military Ombud powerless with regard to enforcing his  recommendations. </a:t>
            </a:r>
          </a:p>
          <a:p>
            <a:pPr marL="0" lvl="0" indent="0" algn="just" defTabSz="742950" eaLnBrk="0" fontAlgn="base" hangingPunct="0">
              <a:spcBef>
                <a:spcPts val="0"/>
              </a:spcBef>
              <a:spcAft>
                <a:spcPct val="0"/>
              </a:spcAft>
              <a:buClrTx/>
              <a:buSzTx/>
              <a:buNone/>
              <a:defRPr/>
            </a:pPr>
            <a:endParaRPr lang="en-ZA" sz="2100" dirty="0" smtClean="0">
              <a:solidFill>
                <a:prstClr val="black"/>
              </a:solidFill>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26</a:t>
            </a:fld>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itle 1"/>
          <p:cNvSpPr txBox="1">
            <a:spLocks/>
          </p:cNvSpPr>
          <p:nvPr/>
        </p:nvSpPr>
        <p:spPr>
          <a:xfrm>
            <a:off x="1" y="17930"/>
            <a:ext cx="9507070" cy="7620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ZA" sz="4000" b="1" dirty="0" smtClean="0">
                <a:solidFill>
                  <a:schemeClr val="tx1"/>
                </a:solidFill>
              </a:rPr>
              <a:t>Challenges….</a:t>
            </a:r>
            <a:endParaRPr lang="en-ZA" sz="4000" b="1" dirty="0">
              <a:solidFill>
                <a:schemeClr val="tx1"/>
              </a:solidFill>
            </a:endParaRPr>
          </a:p>
        </p:txBody>
      </p:sp>
      <p:cxnSp>
        <p:nvCxnSpPr>
          <p:cNvPr id="7" name="Straight Connector 6"/>
          <p:cNvCxnSpPr/>
          <p:nvPr/>
        </p:nvCxnSpPr>
        <p:spPr>
          <a:xfrm>
            <a:off x="1" y="672353"/>
            <a:ext cx="9601199" cy="13447"/>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4679883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728" y="726625"/>
            <a:ext cx="9830922" cy="5440140"/>
          </a:xfrm>
        </p:spPr>
        <p:txBody>
          <a:bodyPr>
            <a:noAutofit/>
          </a:bodyPr>
          <a:lstStyle/>
          <a:p>
            <a:pPr marL="457200" lvl="0" indent="-457200" algn="just" defTabSz="742950" eaLnBrk="0" fontAlgn="base" hangingPunct="0">
              <a:spcBef>
                <a:spcPts val="0"/>
              </a:spcBef>
              <a:spcAft>
                <a:spcPct val="0"/>
              </a:spcAft>
              <a:buClrTx/>
              <a:buSzTx/>
              <a:buFont typeface="+mj-lt"/>
              <a:buAutoNum type="arabicPeriod" startAt="9"/>
              <a:defRPr/>
            </a:pPr>
            <a:endParaRPr lang="en-ZA" sz="2100" dirty="0" smtClean="0">
              <a:solidFill>
                <a:prstClr val="black"/>
              </a:solidFill>
              <a:cs typeface="Arial" panose="020B0604020202020204" pitchFamily="34" charset="0"/>
            </a:endParaRPr>
          </a:p>
          <a:p>
            <a:pPr marL="457200" lvl="0" indent="-457200" algn="just" defTabSz="742950" eaLnBrk="0" fontAlgn="base" hangingPunct="0">
              <a:spcBef>
                <a:spcPts val="0"/>
              </a:spcBef>
              <a:spcAft>
                <a:spcPct val="0"/>
              </a:spcAft>
              <a:buClrTx/>
              <a:buSzTx/>
              <a:buFont typeface="+mj-lt"/>
              <a:buAutoNum type="arabicPeriod" startAt="9"/>
              <a:defRPr/>
            </a:pPr>
            <a:r>
              <a:rPr lang="en-ZA" sz="2100" dirty="0" smtClean="0">
                <a:solidFill>
                  <a:prstClr val="black"/>
                </a:solidFill>
                <a:cs typeface="Arial" panose="020B0604020202020204" pitchFamily="34" charset="0"/>
              </a:rPr>
              <a:t>This </a:t>
            </a:r>
            <a:r>
              <a:rPr lang="en-ZA" sz="2100" dirty="0">
                <a:solidFill>
                  <a:prstClr val="black"/>
                </a:solidFill>
                <a:cs typeface="Arial" panose="020B0604020202020204" pitchFamily="34" charset="0"/>
              </a:rPr>
              <a:t>is proving to be an obstacle in the effectiveness </a:t>
            </a:r>
            <a:r>
              <a:rPr lang="en-ZA" sz="2100" dirty="0">
                <a:solidFill>
                  <a:schemeClr val="tx1"/>
                </a:solidFill>
                <a:cs typeface="Arial" panose="020B0604020202020204" pitchFamily="34" charset="0"/>
              </a:rPr>
              <a:t>of the </a:t>
            </a:r>
            <a:r>
              <a:rPr lang="en-ZA" sz="2100" dirty="0" smtClean="0">
                <a:solidFill>
                  <a:schemeClr val="tx1"/>
                </a:solidFill>
                <a:cs typeface="Arial" panose="020B0604020202020204" pitchFamily="34" charset="0"/>
              </a:rPr>
              <a:t>Military Ombud </a:t>
            </a:r>
            <a:r>
              <a:rPr lang="en-ZA" sz="2100" dirty="0">
                <a:solidFill>
                  <a:schemeClr val="tx1"/>
                </a:solidFill>
                <a:cs typeface="Arial" panose="020B0604020202020204" pitchFamily="34" charset="0"/>
              </a:rPr>
              <a:t>as, once approved by the </a:t>
            </a:r>
            <a:r>
              <a:rPr lang="en-ZA" sz="2100" dirty="0" smtClean="0">
                <a:solidFill>
                  <a:schemeClr val="tx1"/>
                </a:solidFill>
                <a:cs typeface="Arial" panose="020B0604020202020204" pitchFamily="34" charset="0"/>
              </a:rPr>
              <a:t>Minister of Defence and Military Veterans, the </a:t>
            </a:r>
            <a:r>
              <a:rPr lang="en-ZA" sz="2100" dirty="0">
                <a:solidFill>
                  <a:schemeClr val="tx1"/>
                </a:solidFill>
                <a:cs typeface="Arial" panose="020B0604020202020204" pitchFamily="34" charset="0"/>
              </a:rPr>
              <a:t>perception exists that implementation of </a:t>
            </a:r>
            <a:r>
              <a:rPr lang="en-ZA" sz="2100" dirty="0" smtClean="0">
                <a:solidFill>
                  <a:schemeClr val="tx1"/>
                </a:solidFill>
                <a:cs typeface="Arial" panose="020B0604020202020204" pitchFamily="34" charset="0"/>
              </a:rPr>
              <a:t>recommendations </a:t>
            </a:r>
            <a:r>
              <a:rPr lang="en-ZA" sz="2100" dirty="0">
                <a:solidFill>
                  <a:schemeClr val="tx1"/>
                </a:solidFill>
                <a:cs typeface="Arial" panose="020B0604020202020204" pitchFamily="34" charset="0"/>
              </a:rPr>
              <a:t>are negotiable. </a:t>
            </a:r>
            <a:endParaRPr lang="en-ZA" sz="2100" dirty="0" smtClean="0">
              <a:solidFill>
                <a:schemeClr val="tx1"/>
              </a:solidFill>
              <a:cs typeface="Arial" panose="020B0604020202020204" pitchFamily="34" charset="0"/>
            </a:endParaRPr>
          </a:p>
          <a:p>
            <a:pPr marL="457200" lvl="0" indent="-457200" algn="just" defTabSz="742950" eaLnBrk="0" fontAlgn="base" hangingPunct="0">
              <a:spcBef>
                <a:spcPts val="0"/>
              </a:spcBef>
              <a:spcAft>
                <a:spcPct val="0"/>
              </a:spcAft>
              <a:buClrTx/>
              <a:buSzTx/>
              <a:buFont typeface="+mj-lt"/>
              <a:buAutoNum type="arabicPeriod" startAt="9"/>
              <a:defRPr/>
            </a:pPr>
            <a:endParaRPr lang="en-ZA" sz="2100" dirty="0">
              <a:solidFill>
                <a:schemeClr val="tx1"/>
              </a:solidFill>
              <a:cs typeface="Arial" panose="020B0604020202020204" pitchFamily="34" charset="0"/>
            </a:endParaRPr>
          </a:p>
          <a:p>
            <a:pPr marL="457200" lvl="0" indent="-457200" algn="just" defTabSz="742950" eaLnBrk="0" fontAlgn="base" hangingPunct="0">
              <a:spcBef>
                <a:spcPts val="0"/>
              </a:spcBef>
              <a:spcAft>
                <a:spcPct val="0"/>
              </a:spcAft>
              <a:buClrTx/>
              <a:buSzTx/>
              <a:buFont typeface="+mj-lt"/>
              <a:buAutoNum type="arabicPeriod" startAt="9"/>
              <a:defRPr/>
            </a:pPr>
            <a:r>
              <a:rPr lang="en-ZA" sz="2100" dirty="0" smtClean="0">
                <a:solidFill>
                  <a:schemeClr val="tx1"/>
                </a:solidFill>
                <a:cs typeface="Arial" panose="020B0604020202020204" pitchFamily="34" charset="0"/>
              </a:rPr>
              <a:t>This poses a reputational risk for the Office in its effort to establish itself as a credible and independent Institution.</a:t>
            </a:r>
            <a:endParaRPr lang="en-ZA" sz="2100" dirty="0">
              <a:solidFill>
                <a:schemeClr val="tx1"/>
              </a:solidFill>
              <a:cs typeface="Arial" panose="020B0604020202020204" pitchFamily="34" charset="0"/>
            </a:endParaRPr>
          </a:p>
          <a:p>
            <a:pPr marL="457200" lvl="0" indent="-457200" algn="just" defTabSz="742950" eaLnBrk="0" fontAlgn="base" hangingPunct="0">
              <a:spcBef>
                <a:spcPts val="0"/>
              </a:spcBef>
              <a:spcAft>
                <a:spcPct val="0"/>
              </a:spcAft>
              <a:buClrTx/>
              <a:buSzTx/>
              <a:buFont typeface="+mj-lt"/>
              <a:buAutoNum type="arabicPeriod" startAt="9"/>
              <a:defRPr/>
            </a:pPr>
            <a:endParaRPr lang="en-ZA" sz="2100" dirty="0">
              <a:solidFill>
                <a:schemeClr val="tx1"/>
              </a:solidFill>
              <a:cs typeface="Arial" panose="020B0604020202020204" pitchFamily="34" charset="0"/>
            </a:endParaRPr>
          </a:p>
          <a:p>
            <a:pPr marL="457200" lvl="0" indent="-457200" algn="just" defTabSz="742950" eaLnBrk="0" fontAlgn="base" hangingPunct="0">
              <a:spcBef>
                <a:spcPts val="0"/>
              </a:spcBef>
              <a:spcAft>
                <a:spcPct val="0"/>
              </a:spcAft>
              <a:buClrTx/>
              <a:buSzTx/>
              <a:buFont typeface="+mj-lt"/>
              <a:buAutoNum type="arabicPeriod" startAt="9"/>
              <a:defRPr/>
            </a:pPr>
            <a:r>
              <a:rPr lang="en-ZA" sz="2100" dirty="0" smtClean="0">
                <a:solidFill>
                  <a:prstClr val="black"/>
                </a:solidFill>
                <a:cs typeface="Arial" panose="020B0604020202020204" pitchFamily="34" charset="0"/>
              </a:rPr>
              <a:t>No </a:t>
            </a:r>
            <a:r>
              <a:rPr lang="en-ZA" sz="2100" dirty="0">
                <a:solidFill>
                  <a:prstClr val="black"/>
                </a:solidFill>
                <a:cs typeface="Arial" panose="020B0604020202020204" pitchFamily="34" charset="0"/>
              </a:rPr>
              <a:t>mechanism exists to have the Department of Defence account for the non-implementation of recommendations. </a:t>
            </a:r>
            <a:endParaRPr lang="en-ZA" sz="2100" dirty="0" smtClean="0">
              <a:solidFill>
                <a:prstClr val="black"/>
              </a:solidFill>
              <a:cs typeface="Arial" panose="020B0604020202020204" pitchFamily="34" charset="0"/>
            </a:endParaRPr>
          </a:p>
          <a:p>
            <a:pPr marL="457200" lvl="0" indent="-457200" algn="just" defTabSz="742950" eaLnBrk="0" fontAlgn="base" hangingPunct="0">
              <a:spcBef>
                <a:spcPts val="0"/>
              </a:spcBef>
              <a:spcAft>
                <a:spcPct val="0"/>
              </a:spcAft>
              <a:buClrTx/>
              <a:buSzTx/>
              <a:buFont typeface="+mj-lt"/>
              <a:buAutoNum type="arabicPeriod" startAt="9"/>
              <a:defRPr/>
            </a:pPr>
            <a:endParaRPr lang="en-ZA" sz="2100" dirty="0">
              <a:solidFill>
                <a:prstClr val="black"/>
              </a:solidFill>
              <a:cs typeface="Arial" panose="020B0604020202020204" pitchFamily="34" charset="0"/>
            </a:endParaRPr>
          </a:p>
          <a:p>
            <a:pPr marL="457200" indent="-457200" algn="just" defTabSz="742950" eaLnBrk="0" fontAlgn="base" hangingPunct="0">
              <a:spcBef>
                <a:spcPts val="0"/>
              </a:spcBef>
              <a:spcAft>
                <a:spcPct val="0"/>
              </a:spcAft>
              <a:buClrTx/>
              <a:buSzTx/>
              <a:buFont typeface="+mj-lt"/>
              <a:buAutoNum type="arabicPeriod" startAt="9"/>
              <a:defRPr/>
            </a:pPr>
            <a:r>
              <a:rPr lang="en-ZA" sz="2100" dirty="0">
                <a:solidFill>
                  <a:prstClr val="black"/>
                </a:solidFill>
                <a:cs typeface="Arial" panose="020B0604020202020204" pitchFamily="34" charset="0"/>
              </a:rPr>
              <a:t>Another mechanism that may enhance the independence of the Office is the capacity to undertake investigations under own initiative which is currently not provided for by the Act.</a:t>
            </a:r>
          </a:p>
          <a:p>
            <a:pPr marL="457200" lvl="0" indent="-457200" algn="just" defTabSz="742950" eaLnBrk="0" fontAlgn="base" hangingPunct="0">
              <a:spcBef>
                <a:spcPts val="0"/>
              </a:spcBef>
              <a:spcAft>
                <a:spcPct val="0"/>
              </a:spcAft>
              <a:buClrTx/>
              <a:buSzTx/>
              <a:buFont typeface="+mj-lt"/>
              <a:buAutoNum type="arabicPeriod" startAt="9"/>
              <a:defRPr/>
            </a:pPr>
            <a:endParaRPr lang="en-ZA" sz="2100" dirty="0">
              <a:solidFill>
                <a:prstClr val="black"/>
              </a:solidFill>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27</a:t>
            </a:fld>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itle 1"/>
          <p:cNvSpPr txBox="1">
            <a:spLocks/>
          </p:cNvSpPr>
          <p:nvPr/>
        </p:nvSpPr>
        <p:spPr>
          <a:xfrm>
            <a:off x="1" y="17930"/>
            <a:ext cx="9507070" cy="7620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ZA" sz="4000" b="1" dirty="0" smtClean="0">
                <a:solidFill>
                  <a:schemeClr val="tx1"/>
                </a:solidFill>
              </a:rPr>
              <a:t>Challenges….</a:t>
            </a:r>
            <a:endParaRPr lang="en-ZA" sz="4000" b="1" dirty="0">
              <a:solidFill>
                <a:schemeClr val="tx1"/>
              </a:solidFill>
            </a:endParaRPr>
          </a:p>
        </p:txBody>
      </p:sp>
      <p:cxnSp>
        <p:nvCxnSpPr>
          <p:cNvPr id="7" name="Straight Connector 6"/>
          <p:cNvCxnSpPr/>
          <p:nvPr/>
        </p:nvCxnSpPr>
        <p:spPr>
          <a:xfrm>
            <a:off x="1" y="672353"/>
            <a:ext cx="9601199" cy="13447"/>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2220978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176" y="963754"/>
            <a:ext cx="9817474" cy="5880799"/>
          </a:xfrm>
        </p:spPr>
        <p:txBody>
          <a:bodyPr>
            <a:noAutofit/>
          </a:bodyPr>
          <a:lstStyle/>
          <a:p>
            <a:pPr marL="457200" lvl="0" indent="-457200" algn="just" defTabSz="742950" eaLnBrk="0" fontAlgn="base" hangingPunct="0">
              <a:spcBef>
                <a:spcPts val="0"/>
              </a:spcBef>
              <a:spcAft>
                <a:spcPct val="0"/>
              </a:spcAft>
              <a:buClrTx/>
              <a:buSzTx/>
              <a:buFont typeface="+mj-lt"/>
              <a:buAutoNum type="arabicPeriod" startAt="13"/>
              <a:defRPr/>
            </a:pPr>
            <a:endParaRPr lang="en-ZA" sz="2100" dirty="0">
              <a:solidFill>
                <a:prstClr val="black"/>
              </a:solidFill>
              <a:cs typeface="Arial" panose="020B0604020202020204" pitchFamily="34" charset="0"/>
            </a:endParaRPr>
          </a:p>
          <a:p>
            <a:pPr marL="457200" lvl="0" indent="-457200" algn="just" defTabSz="742950" eaLnBrk="0" fontAlgn="base" hangingPunct="0">
              <a:spcBef>
                <a:spcPts val="0"/>
              </a:spcBef>
              <a:spcAft>
                <a:spcPct val="0"/>
              </a:spcAft>
              <a:buClrTx/>
              <a:buSzTx/>
              <a:buFont typeface="+mj-lt"/>
              <a:buAutoNum type="arabicPeriod" startAt="13"/>
              <a:defRPr/>
            </a:pPr>
            <a:r>
              <a:rPr lang="en-ZA" sz="2100" dirty="0" smtClean="0">
                <a:solidFill>
                  <a:prstClr val="black"/>
                </a:solidFill>
                <a:cs typeface="Arial" panose="020B0604020202020204" pitchFamily="34" charset="0"/>
              </a:rPr>
              <a:t>“</a:t>
            </a:r>
            <a:r>
              <a:rPr lang="en-ZA" sz="2100" dirty="0">
                <a:solidFill>
                  <a:prstClr val="black"/>
                </a:solidFill>
                <a:cs typeface="Arial" panose="020B0604020202020204" pitchFamily="34" charset="0"/>
              </a:rPr>
              <a:t>Own initiative investigations” would allow the </a:t>
            </a:r>
            <a:r>
              <a:rPr lang="en-ZA" sz="2100" dirty="0" smtClean="0">
                <a:solidFill>
                  <a:prstClr val="black"/>
                </a:solidFill>
                <a:cs typeface="Arial" panose="020B0604020202020204" pitchFamily="34" charset="0"/>
              </a:rPr>
              <a:t>Military Ombud </a:t>
            </a:r>
            <a:r>
              <a:rPr lang="en-ZA" sz="2100" dirty="0">
                <a:solidFill>
                  <a:prstClr val="black"/>
                </a:solidFill>
                <a:cs typeface="Arial" panose="020B0604020202020204" pitchFamily="34" charset="0"/>
              </a:rPr>
              <a:t>to be proactive more especially on systemic issues within the SANDF</a:t>
            </a:r>
            <a:r>
              <a:rPr lang="en-ZA" sz="2100" dirty="0" smtClean="0">
                <a:solidFill>
                  <a:prstClr val="black"/>
                </a:solidFill>
                <a:cs typeface="Arial" panose="020B0604020202020204" pitchFamily="34" charset="0"/>
              </a:rPr>
              <a:t>. Thus further fulfilling its mandate in respect of maintaining the morale of members and former members and contributing to the good administration of the Department.</a:t>
            </a:r>
          </a:p>
          <a:p>
            <a:pPr marL="457200" lvl="0" indent="-457200" algn="just" defTabSz="742950" eaLnBrk="0" fontAlgn="base" hangingPunct="0">
              <a:spcBef>
                <a:spcPts val="0"/>
              </a:spcBef>
              <a:spcAft>
                <a:spcPct val="0"/>
              </a:spcAft>
              <a:buClrTx/>
              <a:buSzTx/>
              <a:buFont typeface="+mj-lt"/>
              <a:buAutoNum type="arabicPeriod" startAt="13"/>
              <a:defRPr/>
            </a:pPr>
            <a:endParaRPr lang="en-ZA" sz="2100" dirty="0">
              <a:solidFill>
                <a:prstClr val="black"/>
              </a:solidFill>
              <a:cs typeface="Arial" panose="020B0604020202020204" pitchFamily="34" charset="0"/>
            </a:endParaRPr>
          </a:p>
          <a:p>
            <a:pPr marL="457200" lvl="0" indent="-457200" algn="just" defTabSz="742950" eaLnBrk="0" fontAlgn="base" hangingPunct="0">
              <a:spcBef>
                <a:spcPts val="0"/>
              </a:spcBef>
              <a:spcAft>
                <a:spcPct val="0"/>
              </a:spcAft>
              <a:buClrTx/>
              <a:buSzTx/>
              <a:buFont typeface="+mj-lt"/>
              <a:buAutoNum type="arabicPeriod" startAt="13"/>
              <a:defRPr/>
            </a:pPr>
            <a:r>
              <a:rPr lang="en-ZA" sz="2100" dirty="0" smtClean="0">
                <a:solidFill>
                  <a:prstClr val="black"/>
                </a:solidFill>
                <a:cs typeface="Arial" panose="020B0604020202020204" pitchFamily="34" charset="0"/>
              </a:rPr>
              <a:t>Parliament’s </a:t>
            </a:r>
            <a:r>
              <a:rPr lang="en-ZA" sz="2100" dirty="0">
                <a:solidFill>
                  <a:prstClr val="black"/>
                </a:solidFill>
                <a:cs typeface="Arial" panose="020B0604020202020204" pitchFamily="34" charset="0"/>
              </a:rPr>
              <a:t>Analysis of the Military </a:t>
            </a:r>
            <a:r>
              <a:rPr lang="en-ZA" sz="2100" dirty="0" err="1">
                <a:solidFill>
                  <a:prstClr val="black"/>
                </a:solidFill>
                <a:cs typeface="Arial" panose="020B0604020202020204" pitchFamily="34" charset="0"/>
              </a:rPr>
              <a:t>Ombuds</a:t>
            </a:r>
            <a:r>
              <a:rPr lang="en-ZA" sz="2100" dirty="0">
                <a:solidFill>
                  <a:prstClr val="black"/>
                </a:solidFill>
                <a:cs typeface="Arial" panose="020B0604020202020204" pitchFamily="34" charset="0"/>
              </a:rPr>
              <a:t> Bill of 2011, as </a:t>
            </a:r>
            <a:r>
              <a:rPr lang="en-ZA" sz="2100" dirty="0" smtClean="0">
                <a:solidFill>
                  <a:prstClr val="black"/>
                </a:solidFill>
                <a:cs typeface="Arial" panose="020B0604020202020204" pitchFamily="34" charset="0"/>
              </a:rPr>
              <a:t>compiled  </a:t>
            </a:r>
            <a:r>
              <a:rPr lang="en-ZA" sz="2100" dirty="0">
                <a:solidFill>
                  <a:prstClr val="black"/>
                </a:solidFill>
                <a:cs typeface="Arial" panose="020B0604020202020204" pitchFamily="34" charset="0"/>
              </a:rPr>
              <a:t>by the Research Unit in July 2011, acknowledged that </a:t>
            </a:r>
            <a:r>
              <a:rPr lang="en-ZA" sz="2100" i="1" dirty="0" smtClean="0">
                <a:solidFill>
                  <a:prstClr val="black"/>
                </a:solidFill>
                <a:cs typeface="Arial" panose="020B0604020202020204" pitchFamily="34" charset="0"/>
              </a:rPr>
              <a:t>section 10 </a:t>
            </a:r>
            <a:r>
              <a:rPr lang="en-ZA" sz="2100" i="1" dirty="0">
                <a:solidFill>
                  <a:prstClr val="black"/>
                </a:solidFill>
                <a:cs typeface="Arial" panose="020B0604020202020204" pitchFamily="34" charset="0"/>
              </a:rPr>
              <a:t>placed an onerous obligation on the Military Ombud, </a:t>
            </a:r>
            <a:r>
              <a:rPr lang="en-ZA" sz="2100" i="1" dirty="0" smtClean="0">
                <a:solidFill>
                  <a:prstClr val="black"/>
                </a:solidFill>
                <a:cs typeface="Arial" panose="020B0604020202020204" pitchFamily="34" charset="0"/>
              </a:rPr>
              <a:t>and </a:t>
            </a:r>
            <a:r>
              <a:rPr lang="en-ZA" sz="2100" i="1" dirty="0">
                <a:solidFill>
                  <a:prstClr val="black"/>
                </a:solidFill>
                <a:cs typeface="Arial" panose="020B0604020202020204" pitchFamily="34" charset="0"/>
              </a:rPr>
              <a:t>as a result recommended that a suitably qualified and 	experienced person should be appointed as Chief Executive Officer to assist the Ombud, subject to his or her direction and supervision, in the performance of all financial and administrative functions in terms of the </a:t>
            </a:r>
            <a:r>
              <a:rPr lang="en-ZA" sz="2100" i="1" dirty="0" smtClean="0">
                <a:solidFill>
                  <a:prstClr val="black"/>
                </a:solidFill>
                <a:cs typeface="Arial" panose="020B0604020202020204" pitchFamily="34" charset="0"/>
              </a:rPr>
              <a:t>Act.</a:t>
            </a:r>
            <a:endParaRPr lang="en-ZA" sz="2100" dirty="0" smtClean="0">
              <a:solidFill>
                <a:prstClr val="black"/>
              </a:solidFill>
              <a:cs typeface="Arial" panose="020B0604020202020204" pitchFamily="34" charset="0"/>
            </a:endParaRPr>
          </a:p>
          <a:p>
            <a:pPr marL="457200" lvl="0" indent="-457200" algn="just" defTabSz="742950" eaLnBrk="0" fontAlgn="base" hangingPunct="0">
              <a:spcBef>
                <a:spcPts val="0"/>
              </a:spcBef>
              <a:spcAft>
                <a:spcPct val="0"/>
              </a:spcAft>
              <a:buClrTx/>
              <a:buSzTx/>
              <a:buFont typeface="+mj-lt"/>
              <a:buAutoNum type="arabicPeriod" startAt="13"/>
              <a:defRPr/>
            </a:pPr>
            <a:endParaRPr lang="en-ZA" sz="2100" dirty="0">
              <a:solidFill>
                <a:prstClr val="black"/>
              </a:solidFill>
              <a:cs typeface="Arial" panose="020B0604020202020204" pitchFamily="34" charset="0"/>
            </a:endParaRPr>
          </a:p>
          <a:p>
            <a:pPr marL="457200" lvl="0" indent="-457200" algn="just" defTabSz="742950" eaLnBrk="0" fontAlgn="base" hangingPunct="0">
              <a:spcBef>
                <a:spcPts val="0"/>
              </a:spcBef>
              <a:spcAft>
                <a:spcPct val="0"/>
              </a:spcAft>
              <a:buClrTx/>
              <a:buSzTx/>
              <a:buFont typeface="+mj-lt"/>
              <a:buAutoNum type="arabicPeriod" startAt="13"/>
              <a:defRPr/>
            </a:pPr>
            <a:r>
              <a:rPr lang="en-ZA" sz="2100" dirty="0" smtClean="0">
                <a:solidFill>
                  <a:prstClr val="black"/>
                </a:solidFill>
                <a:cs typeface="Arial" panose="020B0604020202020204" pitchFamily="34" charset="0"/>
              </a:rPr>
              <a:t>These </a:t>
            </a:r>
            <a:r>
              <a:rPr lang="en-ZA" sz="2100" dirty="0">
                <a:solidFill>
                  <a:prstClr val="black"/>
                </a:solidFill>
                <a:cs typeface="Arial" panose="020B0604020202020204" pitchFamily="34" charset="0"/>
              </a:rPr>
              <a:t>significant suggestions speaking to the independence of the </a:t>
            </a:r>
            <a:r>
              <a:rPr lang="en-ZA" sz="2100" dirty="0" smtClean="0">
                <a:solidFill>
                  <a:prstClr val="black"/>
                </a:solidFill>
                <a:cs typeface="Arial" panose="020B0604020202020204" pitchFamily="34" charset="0"/>
              </a:rPr>
              <a:t>Ombud </a:t>
            </a:r>
            <a:r>
              <a:rPr lang="en-ZA" sz="2100" dirty="0">
                <a:solidFill>
                  <a:prstClr val="black"/>
                </a:solidFill>
                <a:cs typeface="Arial" panose="020B0604020202020204" pitchFamily="34" charset="0"/>
              </a:rPr>
              <a:t>were however not all taken further.</a:t>
            </a:r>
            <a:r>
              <a:rPr lang="en-ZA" sz="2100" i="1" dirty="0">
                <a:solidFill>
                  <a:srgbClr val="FF0000"/>
                </a:solidFill>
                <a:cs typeface="Arial" panose="020B0604020202020204" pitchFamily="34" charset="0"/>
              </a:rPr>
              <a:t> </a:t>
            </a:r>
          </a:p>
          <a:p>
            <a:pPr marL="457200" lvl="0" indent="-457200" algn="just" defTabSz="742950" eaLnBrk="0" fontAlgn="base" hangingPunct="0">
              <a:spcBef>
                <a:spcPts val="0"/>
              </a:spcBef>
              <a:spcAft>
                <a:spcPct val="0"/>
              </a:spcAft>
              <a:buClrTx/>
              <a:buSzTx/>
              <a:buFont typeface="+mj-lt"/>
              <a:buAutoNum type="arabicPeriod" startAt="13"/>
              <a:defRPr/>
            </a:pPr>
            <a:endParaRPr lang="en-ZA" sz="2100" dirty="0" smtClean="0">
              <a:solidFill>
                <a:prstClr val="black"/>
              </a:solidFill>
              <a:cs typeface="Arial" panose="020B0604020202020204" pitchFamily="34" charset="0"/>
            </a:endParaRPr>
          </a:p>
          <a:p>
            <a:pPr marL="457200" lvl="0" indent="-457200" algn="just" defTabSz="742950" eaLnBrk="0" fontAlgn="base" hangingPunct="0">
              <a:spcBef>
                <a:spcPts val="0"/>
              </a:spcBef>
              <a:spcAft>
                <a:spcPct val="0"/>
              </a:spcAft>
              <a:buClrTx/>
              <a:buSzTx/>
              <a:buFont typeface="+mj-lt"/>
              <a:buAutoNum type="arabicPeriod" startAt="13"/>
              <a:defRPr/>
            </a:pPr>
            <a:endParaRPr lang="en-US" sz="2100" dirty="0">
              <a:solidFill>
                <a:prstClr val="black"/>
              </a:solidFill>
              <a:cs typeface="Arial" panose="020B0604020202020204" pitchFamily="34" charset="0"/>
            </a:endParaRPr>
          </a:p>
          <a:p>
            <a:pPr marL="457200" indent="-457200">
              <a:spcBef>
                <a:spcPts val="0"/>
              </a:spcBef>
              <a:buFont typeface="+mj-lt"/>
              <a:buAutoNum type="arabicPeriod" startAt="13"/>
            </a:pPr>
            <a:endParaRPr lang="en-ZA" sz="21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28</a:t>
            </a:fld>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itle 1"/>
          <p:cNvSpPr txBox="1">
            <a:spLocks/>
          </p:cNvSpPr>
          <p:nvPr/>
        </p:nvSpPr>
        <p:spPr>
          <a:xfrm>
            <a:off x="1" y="17930"/>
            <a:ext cx="9507070" cy="7620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ZA" sz="4000" b="1" dirty="0" smtClean="0">
                <a:solidFill>
                  <a:schemeClr val="tx1"/>
                </a:solidFill>
              </a:rPr>
              <a:t>Challenges….</a:t>
            </a:r>
            <a:endParaRPr lang="en-ZA" sz="4000" b="1" dirty="0">
              <a:solidFill>
                <a:schemeClr val="tx1"/>
              </a:solidFill>
            </a:endParaRPr>
          </a:p>
        </p:txBody>
      </p:sp>
      <p:cxnSp>
        <p:nvCxnSpPr>
          <p:cNvPr id="7" name="Straight Connector 6"/>
          <p:cNvCxnSpPr/>
          <p:nvPr/>
        </p:nvCxnSpPr>
        <p:spPr>
          <a:xfrm>
            <a:off x="1" y="672353"/>
            <a:ext cx="9601199" cy="13447"/>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0536436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7930"/>
            <a:ext cx="9507070" cy="762000"/>
          </a:xfrm>
        </p:spPr>
        <p:txBody>
          <a:bodyPr>
            <a:noAutofit/>
          </a:bodyPr>
          <a:lstStyle/>
          <a:p>
            <a:pPr algn="ctr"/>
            <a:r>
              <a:rPr lang="en-ZA" sz="4000" b="1" dirty="0" smtClean="0">
                <a:solidFill>
                  <a:schemeClr val="tx1"/>
                </a:solidFill>
              </a:rPr>
              <a:t>ESTABLISHMENT OF A JOINT TASK TEAM</a:t>
            </a:r>
            <a:endParaRPr lang="en-ZA" sz="4000" b="1" dirty="0">
              <a:solidFill>
                <a:schemeClr val="tx1"/>
              </a:solidFill>
            </a:endParaRP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6" name="Straight Connector 5"/>
          <p:cNvCxnSpPr/>
          <p:nvPr/>
        </p:nvCxnSpPr>
        <p:spPr>
          <a:xfrm>
            <a:off x="19051" y="790575"/>
            <a:ext cx="9601199" cy="1344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D57F1E4F-1CFF-5643-939E-217C01CDF565}" type="slidenum">
              <a:rPr lang="en-US" smtClean="0"/>
              <a:pPr/>
              <a:t>29</a:t>
            </a:fld>
            <a:endParaRPr lang="en-US" dirty="0"/>
          </a:p>
        </p:txBody>
      </p:sp>
      <p:sp>
        <p:nvSpPr>
          <p:cNvPr id="7" name="Content Placeholder 2"/>
          <p:cNvSpPr>
            <a:spLocks noGrp="1"/>
          </p:cNvSpPr>
          <p:nvPr>
            <p:ph idx="1"/>
          </p:nvPr>
        </p:nvSpPr>
        <p:spPr>
          <a:xfrm>
            <a:off x="322728" y="1032622"/>
            <a:ext cx="9773772" cy="5475754"/>
          </a:xfrm>
        </p:spPr>
        <p:txBody>
          <a:bodyPr>
            <a:normAutofit/>
          </a:bodyPr>
          <a:lstStyle/>
          <a:p>
            <a:pPr marL="457200" indent="-457200">
              <a:buClrTx/>
              <a:buSzPct val="100000"/>
              <a:buFont typeface="+mj-lt"/>
              <a:buAutoNum type="arabicPeriod"/>
            </a:pPr>
            <a:r>
              <a:rPr lang="en-ZA" sz="2000" dirty="0" smtClean="0">
                <a:solidFill>
                  <a:schemeClr val="tx1"/>
                </a:solidFill>
              </a:rPr>
              <a:t>The DOD/MO Task Team was established between the two Offices by letters dd</a:t>
            </a:r>
            <a:r>
              <a:rPr lang="en-ZA" sz="2000" dirty="0">
                <a:solidFill>
                  <a:schemeClr val="tx1"/>
                </a:solidFill>
              </a:rPr>
              <a:t> </a:t>
            </a:r>
            <a:r>
              <a:rPr lang="en-ZA" sz="2000" dirty="0" smtClean="0">
                <a:solidFill>
                  <a:schemeClr val="tx1"/>
                </a:solidFill>
              </a:rPr>
              <a:t>24 May 2016 (Sec Def) and 06 June 2016 (MO) respectively.</a:t>
            </a:r>
          </a:p>
          <a:p>
            <a:pPr marL="457200" indent="-457200">
              <a:buClrTx/>
              <a:buSzPct val="100000"/>
              <a:buFont typeface="+mj-lt"/>
              <a:buAutoNum type="arabicPeriod"/>
            </a:pPr>
            <a:r>
              <a:rPr lang="en-ZA" sz="2000" dirty="0" smtClean="0">
                <a:solidFill>
                  <a:schemeClr val="tx1"/>
                </a:solidFill>
              </a:rPr>
              <a:t>The composition of the Joint Task Team was as follows:</a:t>
            </a:r>
            <a:endParaRPr lang="en-ZA" sz="2000" dirty="0" smtClean="0">
              <a:solidFill>
                <a:srgbClr val="FF0000"/>
              </a:solidFill>
            </a:endParaRPr>
          </a:p>
          <a:p>
            <a:pPr marL="914400" lvl="1" indent="-457200">
              <a:buClrTx/>
              <a:buSzPct val="100000"/>
              <a:buFont typeface="+mj-lt"/>
              <a:buAutoNum type="arabicPeriod"/>
            </a:pPr>
            <a:endParaRPr lang="en-ZA" sz="2000" dirty="0">
              <a:solidFill>
                <a:srgbClr val="FF0000"/>
              </a:solidFill>
            </a:endParaRPr>
          </a:p>
          <a:p>
            <a:pPr marL="914400" lvl="1" indent="-457200">
              <a:buClrTx/>
              <a:buSzPct val="100000"/>
              <a:buFont typeface="+mj-lt"/>
              <a:buAutoNum type="arabicPeriod"/>
            </a:pPr>
            <a:endParaRPr lang="en-ZA" sz="2000" dirty="0" smtClean="0">
              <a:solidFill>
                <a:srgbClr val="FF0000"/>
              </a:solidFill>
            </a:endParaRPr>
          </a:p>
          <a:p>
            <a:pPr marL="914400" lvl="1" indent="-457200">
              <a:buClrTx/>
              <a:buSzPct val="100000"/>
              <a:buFont typeface="+mj-lt"/>
              <a:buAutoNum type="arabicPeriod"/>
            </a:pPr>
            <a:endParaRPr lang="en-ZA" sz="2000" dirty="0">
              <a:solidFill>
                <a:srgbClr val="FF0000"/>
              </a:solidFill>
            </a:endParaRPr>
          </a:p>
          <a:p>
            <a:pPr marL="914400" lvl="1" indent="-457200">
              <a:buClrTx/>
              <a:buSzPct val="100000"/>
              <a:buFont typeface="+mj-lt"/>
              <a:buAutoNum type="arabicPeriod"/>
            </a:pPr>
            <a:endParaRPr lang="en-ZA" sz="2000" dirty="0" smtClean="0">
              <a:solidFill>
                <a:srgbClr val="FF0000"/>
              </a:solidFill>
            </a:endParaRPr>
          </a:p>
          <a:p>
            <a:pPr marL="914400" lvl="1" indent="-457200">
              <a:buClrTx/>
              <a:buSzPct val="100000"/>
              <a:buFont typeface="+mj-lt"/>
              <a:buAutoNum type="arabicPeriod"/>
            </a:pPr>
            <a:endParaRPr lang="en-ZA" sz="2000" dirty="0">
              <a:solidFill>
                <a:srgbClr val="FF0000"/>
              </a:solidFill>
            </a:endParaRPr>
          </a:p>
          <a:p>
            <a:pPr marL="914400" lvl="1" indent="-457200">
              <a:buClrTx/>
              <a:buSzPct val="100000"/>
              <a:buFont typeface="+mj-lt"/>
              <a:buAutoNum type="arabicPeriod"/>
            </a:pPr>
            <a:endParaRPr lang="en-ZA" sz="2000" dirty="0">
              <a:solidFill>
                <a:srgbClr val="FF0000"/>
              </a:solidFill>
            </a:endParaRPr>
          </a:p>
        </p:txBody>
      </p:sp>
      <p:graphicFrame>
        <p:nvGraphicFramePr>
          <p:cNvPr id="8" name="Table 7"/>
          <p:cNvGraphicFramePr>
            <a:graphicFrameLocks noGrp="1"/>
          </p:cNvGraphicFramePr>
          <p:nvPr>
            <p:extLst>
              <p:ext uri="{D42A27DB-BD31-4B8C-83A1-F6EECF244321}">
                <p14:modId xmlns:p14="http://schemas.microsoft.com/office/powerpoint/2010/main" xmlns="" val="1540668020"/>
              </p:ext>
            </p:extLst>
          </p:nvPr>
        </p:nvGraphicFramePr>
        <p:xfrm>
          <a:off x="664828" y="2565923"/>
          <a:ext cx="9097737" cy="3947160"/>
        </p:xfrm>
        <a:graphic>
          <a:graphicData uri="http://schemas.openxmlformats.org/drawingml/2006/table">
            <a:tbl>
              <a:tblPr firstRow="1" bandRow="1">
                <a:tableStyleId>{5C22544A-7EE6-4342-B048-85BDC9FD1C3A}</a:tableStyleId>
              </a:tblPr>
              <a:tblGrid>
                <a:gridCol w="2038031"/>
                <a:gridCol w="7059706"/>
              </a:tblGrid>
              <a:tr h="370840">
                <a:tc>
                  <a:txBody>
                    <a:bodyPr/>
                    <a:lstStyle/>
                    <a:p>
                      <a:r>
                        <a:rPr lang="en-ZA" sz="1900" b="0" dirty="0" smtClean="0">
                          <a:solidFill>
                            <a:sysClr val="windowText" lastClr="000000"/>
                          </a:solidFill>
                        </a:rPr>
                        <a:t>DOD</a:t>
                      </a:r>
                      <a:r>
                        <a:rPr lang="en-ZA" sz="1900" b="0" baseline="0" dirty="0" smtClean="0">
                          <a:solidFill>
                            <a:sysClr val="windowText" lastClr="000000"/>
                          </a:solidFill>
                        </a:rPr>
                        <a:t> Representatives</a:t>
                      </a:r>
                      <a:endParaRPr lang="en-ZA" sz="19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342900" lvl="0" indent="-342900">
                        <a:buFont typeface="Arial" panose="020B0604020202020204" pitchFamily="34" charset="0"/>
                        <a:buChar char="•"/>
                      </a:pPr>
                      <a:r>
                        <a:rPr lang="en-ZA" sz="1900" b="0" dirty="0" smtClean="0">
                          <a:solidFill>
                            <a:schemeClr val="tx1"/>
                          </a:solidFill>
                        </a:rPr>
                        <a:t>Chief Defence Materiel: Mr K.P. </a:t>
                      </a:r>
                      <a:r>
                        <a:rPr lang="en-ZA" sz="1900" b="0" dirty="0" err="1" smtClean="0">
                          <a:solidFill>
                            <a:schemeClr val="tx1"/>
                          </a:solidFill>
                        </a:rPr>
                        <a:t>Lebelo</a:t>
                      </a:r>
                      <a:r>
                        <a:rPr lang="en-ZA" sz="1900" b="0" dirty="0" smtClean="0">
                          <a:solidFill>
                            <a:schemeClr val="tx1"/>
                          </a:solidFill>
                        </a:rPr>
                        <a:t>;</a:t>
                      </a:r>
                    </a:p>
                    <a:p>
                      <a:pPr marL="342900" lvl="0" indent="-342900">
                        <a:buFont typeface="Arial" panose="020B0604020202020204" pitchFamily="34" charset="0"/>
                        <a:buChar char="•"/>
                      </a:pPr>
                      <a:r>
                        <a:rPr lang="en-ZA" sz="1900" b="0" dirty="0" smtClean="0">
                          <a:solidFill>
                            <a:schemeClr val="tx1"/>
                          </a:solidFill>
                        </a:rPr>
                        <a:t>Chief of Human Resources: Maj Gen M. </a:t>
                      </a:r>
                      <a:r>
                        <a:rPr lang="en-ZA" sz="1900" b="0" dirty="0" err="1" smtClean="0">
                          <a:solidFill>
                            <a:schemeClr val="tx1"/>
                          </a:solidFill>
                        </a:rPr>
                        <a:t>Sitshongaye</a:t>
                      </a:r>
                      <a:r>
                        <a:rPr lang="en-ZA" sz="1900" b="0" dirty="0" smtClean="0">
                          <a:solidFill>
                            <a:schemeClr val="tx1"/>
                          </a:solidFill>
                        </a:rPr>
                        <a:t>;</a:t>
                      </a:r>
                    </a:p>
                    <a:p>
                      <a:pPr marL="342900" lvl="0" indent="-342900">
                        <a:buFont typeface="Arial" panose="020B0604020202020204" pitchFamily="34" charset="0"/>
                        <a:buChar char="•"/>
                      </a:pPr>
                      <a:r>
                        <a:rPr lang="en-ZA" sz="1900" b="0" dirty="0" smtClean="0">
                          <a:solidFill>
                            <a:schemeClr val="tx1"/>
                          </a:solidFill>
                        </a:rPr>
                        <a:t>Chief of Logistics: Ms S. </a:t>
                      </a:r>
                      <a:r>
                        <a:rPr lang="en-ZA" sz="1900" b="0" dirty="0" err="1" smtClean="0">
                          <a:solidFill>
                            <a:schemeClr val="tx1"/>
                          </a:solidFill>
                        </a:rPr>
                        <a:t>Mkhwanazi</a:t>
                      </a:r>
                      <a:r>
                        <a:rPr lang="en-ZA" sz="1900" b="0" dirty="0" smtClean="0">
                          <a:solidFill>
                            <a:schemeClr val="tx1"/>
                          </a:solidFill>
                        </a:rPr>
                        <a:t>;</a:t>
                      </a:r>
                    </a:p>
                    <a:p>
                      <a:pPr marL="342900" lvl="0" indent="-342900">
                        <a:buFont typeface="Arial" panose="020B0604020202020204" pitchFamily="34" charset="0"/>
                        <a:buChar char="•"/>
                      </a:pPr>
                      <a:r>
                        <a:rPr lang="en-ZA" sz="1900" b="0" dirty="0" smtClean="0">
                          <a:solidFill>
                            <a:schemeClr val="tx1"/>
                          </a:solidFill>
                        </a:rPr>
                        <a:t>Chief Financial Officer: Mr L. Nagel;</a:t>
                      </a:r>
                    </a:p>
                    <a:p>
                      <a:pPr marL="342900" lvl="0" indent="-342900">
                        <a:buFont typeface="Arial" panose="020B0604020202020204" pitchFamily="34" charset="0"/>
                        <a:buChar char="•"/>
                      </a:pPr>
                      <a:r>
                        <a:rPr lang="en-ZA" sz="1900" b="0" dirty="0" smtClean="0">
                          <a:solidFill>
                            <a:schemeClr val="tx1"/>
                          </a:solidFill>
                        </a:rPr>
                        <a:t>Chief Defence Legal Services: Ms A.A. Prinsloo &amp; Lt Col C.M. van den Berg.</a:t>
                      </a:r>
                    </a:p>
                    <a:p>
                      <a:pPr marL="342900" lvl="0" indent="-342900">
                        <a:buFont typeface="Arial" panose="020B0604020202020204" pitchFamily="34" charset="0"/>
                        <a:buChar char="•"/>
                      </a:pPr>
                      <a:r>
                        <a:rPr lang="en-ZA" sz="1900" b="0" dirty="0" smtClean="0">
                          <a:solidFill>
                            <a:schemeClr val="tx1"/>
                          </a:solidFill>
                        </a:rPr>
                        <a:t>Chief Audit Executive: Mr B.A. Smith.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ZA" sz="1900" b="0" dirty="0" smtClean="0">
                          <a:solidFill>
                            <a:sysClr val="windowText" lastClr="000000"/>
                          </a:solidFill>
                        </a:rPr>
                        <a:t>Military Ombud Representatives</a:t>
                      </a:r>
                      <a:endParaRPr lang="en-ZA" sz="19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285750" lvl="0" indent="-285750">
                        <a:buFont typeface="Arial" panose="020B0604020202020204" pitchFamily="34" charset="0"/>
                        <a:buChar char="•"/>
                      </a:pPr>
                      <a:r>
                        <a:rPr lang="en-ZA" sz="1900" b="0" dirty="0" smtClean="0"/>
                        <a:t>Chief Director Operations: Mr S.H. Njikela;</a:t>
                      </a:r>
                    </a:p>
                    <a:p>
                      <a:pPr marL="285750" lvl="0" indent="-285750">
                        <a:buFont typeface="Arial" panose="020B0604020202020204" pitchFamily="34" charset="0"/>
                        <a:buChar char="•"/>
                      </a:pPr>
                      <a:r>
                        <a:rPr lang="en-ZA" sz="1900" b="0" dirty="0" smtClean="0"/>
                        <a:t>Chief Corporate Services: Mr M. Makhalemele;</a:t>
                      </a:r>
                    </a:p>
                    <a:p>
                      <a:pPr marL="285750" lvl="0" indent="-285750">
                        <a:buFont typeface="Arial" panose="020B0604020202020204" pitchFamily="34" charset="0"/>
                        <a:buChar char="•"/>
                      </a:pPr>
                      <a:r>
                        <a:rPr lang="en-ZA" sz="1900" b="0" dirty="0" smtClean="0"/>
                        <a:t>Director Legal Services: Ms C.N. Pillay;</a:t>
                      </a:r>
                    </a:p>
                    <a:p>
                      <a:pPr marL="285750" lvl="0" indent="-285750">
                        <a:buFont typeface="Arial" panose="020B0604020202020204" pitchFamily="34" charset="0"/>
                        <a:buChar char="•"/>
                      </a:pPr>
                      <a:r>
                        <a:rPr lang="en-ZA" sz="1900" b="0" dirty="0" smtClean="0"/>
                        <a:t>Manager Human Resources: Ms N. Ntloedibe;</a:t>
                      </a:r>
                    </a:p>
                    <a:p>
                      <a:pPr marL="285750" lvl="0" indent="-285750">
                        <a:buFont typeface="Arial" panose="020B0604020202020204" pitchFamily="34" charset="0"/>
                        <a:buChar char="•"/>
                      </a:pPr>
                      <a:r>
                        <a:rPr lang="en-ZA" sz="1900" b="0" dirty="0" smtClean="0"/>
                        <a:t>Budget Manager: Mr R. Imrith;</a:t>
                      </a:r>
                    </a:p>
                    <a:p>
                      <a:pPr marL="285750" lvl="0" indent="-285750">
                        <a:buFont typeface="Arial" panose="020B0604020202020204" pitchFamily="34" charset="0"/>
                        <a:buChar char="•"/>
                      </a:pPr>
                      <a:r>
                        <a:rPr lang="en-ZA" sz="1900" b="0" dirty="0" smtClean="0"/>
                        <a:t>Assistant Director Logistics:  Mr T. Makgari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2272577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7930"/>
            <a:ext cx="9507070" cy="762000"/>
          </a:xfrm>
        </p:spPr>
        <p:txBody>
          <a:bodyPr>
            <a:normAutofit/>
          </a:bodyPr>
          <a:lstStyle/>
          <a:p>
            <a:pPr algn="ctr"/>
            <a:r>
              <a:rPr lang="en-US" sz="4000" b="1" dirty="0" smtClean="0">
                <a:solidFill>
                  <a:schemeClr val="tx1"/>
                </a:solidFill>
              </a:rPr>
              <a:t>SCOPE</a:t>
            </a:r>
            <a:endParaRPr lang="en-ZA" sz="4000" b="1" dirty="0">
              <a:solidFill>
                <a:schemeClr val="tx1"/>
              </a:solidFill>
            </a:endParaRPr>
          </a:p>
        </p:txBody>
      </p:sp>
      <p:sp>
        <p:nvSpPr>
          <p:cNvPr id="3" name="Content Placeholder 2"/>
          <p:cNvSpPr>
            <a:spLocks noGrp="1"/>
          </p:cNvSpPr>
          <p:nvPr>
            <p:ph idx="1"/>
          </p:nvPr>
        </p:nvSpPr>
        <p:spPr>
          <a:xfrm>
            <a:off x="320842" y="774095"/>
            <a:ext cx="9455169" cy="5839264"/>
          </a:xfrm>
          <a:noFill/>
          <a:ln>
            <a:noFill/>
          </a:ln>
        </p:spPr>
        <p:style>
          <a:lnRef idx="2">
            <a:schemeClr val="accent1"/>
          </a:lnRef>
          <a:fillRef idx="1">
            <a:schemeClr val="lt1"/>
          </a:fillRef>
          <a:effectRef idx="0">
            <a:schemeClr val="accent1"/>
          </a:effectRef>
          <a:fontRef idx="minor">
            <a:schemeClr val="dk1"/>
          </a:fontRef>
        </p:style>
        <p:txBody>
          <a:bodyPr>
            <a:noAutofit/>
          </a:bodyPr>
          <a:lstStyle/>
          <a:p>
            <a:pPr marL="635000" indent="-635000">
              <a:spcBef>
                <a:spcPts val="600"/>
              </a:spcBef>
              <a:buClrTx/>
              <a:buSzPct val="100000"/>
              <a:buFont typeface="Calibri" pitchFamily="34" charset="0"/>
              <a:buAutoNum type="arabicPeriod"/>
            </a:pPr>
            <a:r>
              <a:rPr lang="en-ZA" altLang="en-US" sz="2100" dirty="0" smtClean="0">
                <a:latin typeface="+mj-lt"/>
                <a:cs typeface="Arial" panose="020B0604020202020204" pitchFamily="34" charset="0"/>
              </a:rPr>
              <a:t>Introduction</a:t>
            </a:r>
            <a:endParaRPr lang="en-ZA" altLang="en-US" sz="2100" dirty="0">
              <a:latin typeface="+mj-lt"/>
              <a:cs typeface="Arial" panose="020B0604020202020204" pitchFamily="34" charset="0"/>
            </a:endParaRPr>
          </a:p>
          <a:p>
            <a:pPr marL="635000" indent="-635000">
              <a:spcBef>
                <a:spcPts val="600"/>
              </a:spcBef>
              <a:buClrTx/>
              <a:buSzPct val="100000"/>
              <a:buFont typeface="Calibri" pitchFamily="34" charset="0"/>
              <a:buAutoNum type="arabicPeriod"/>
            </a:pPr>
            <a:r>
              <a:rPr lang="en-ZA" altLang="en-US" sz="2100" dirty="0" smtClean="0">
                <a:latin typeface="+mj-lt"/>
                <a:cs typeface="Arial" panose="020B0604020202020204" pitchFamily="34" charset="0"/>
              </a:rPr>
              <a:t>Vision </a:t>
            </a:r>
            <a:r>
              <a:rPr lang="en-ZA" altLang="en-US" sz="2100" dirty="0">
                <a:latin typeface="+mj-lt"/>
                <a:cs typeface="Arial" panose="020B0604020202020204" pitchFamily="34" charset="0"/>
              </a:rPr>
              <a:t>and Mission</a:t>
            </a:r>
          </a:p>
          <a:p>
            <a:pPr marL="635000" indent="-635000">
              <a:spcBef>
                <a:spcPts val="600"/>
              </a:spcBef>
              <a:buClrTx/>
              <a:buSzPct val="100000"/>
              <a:buFont typeface="Calibri" pitchFamily="34" charset="0"/>
              <a:buAutoNum type="arabicPeriod"/>
            </a:pPr>
            <a:r>
              <a:rPr lang="en-ZA" altLang="en-US" sz="2100" dirty="0" smtClean="0">
                <a:latin typeface="+mj-lt"/>
                <a:cs typeface="Arial" panose="020B0604020202020204" pitchFamily="34" charset="0"/>
              </a:rPr>
              <a:t>Strategic Objectives</a:t>
            </a:r>
          </a:p>
          <a:p>
            <a:pPr marL="635000" indent="-635000">
              <a:spcBef>
                <a:spcPts val="600"/>
              </a:spcBef>
              <a:buClrTx/>
              <a:buSzPct val="100000"/>
              <a:buFont typeface="Calibri" pitchFamily="34" charset="0"/>
              <a:buAutoNum type="arabicPeriod"/>
            </a:pPr>
            <a:r>
              <a:rPr lang="en-ZA" altLang="en-US" sz="2100" dirty="0" smtClean="0">
                <a:latin typeface="+mj-lt"/>
                <a:cs typeface="Arial" panose="020B0604020202020204" pitchFamily="34" charset="0"/>
              </a:rPr>
              <a:t>Context</a:t>
            </a:r>
          </a:p>
          <a:p>
            <a:pPr marL="635000" indent="-635000">
              <a:spcBef>
                <a:spcPts val="600"/>
              </a:spcBef>
              <a:buClrTx/>
              <a:buSzPct val="100000"/>
              <a:buFont typeface="Calibri" pitchFamily="34" charset="0"/>
              <a:buAutoNum type="arabicPeriod"/>
            </a:pPr>
            <a:r>
              <a:rPr lang="en-ZA" altLang="en-US" sz="2100" dirty="0" smtClean="0">
                <a:latin typeface="+mj-lt"/>
                <a:cs typeface="Arial" panose="020B0604020202020204" pitchFamily="34" charset="0"/>
              </a:rPr>
              <a:t>Organisational </a:t>
            </a:r>
            <a:r>
              <a:rPr lang="en-ZA" altLang="en-US" sz="2100" dirty="0">
                <a:latin typeface="+mj-lt"/>
                <a:cs typeface="Arial" panose="020B0604020202020204" pitchFamily="34" charset="0"/>
              </a:rPr>
              <a:t>Structure</a:t>
            </a:r>
          </a:p>
          <a:p>
            <a:pPr marL="635000" indent="-635000">
              <a:spcBef>
                <a:spcPts val="600"/>
              </a:spcBef>
              <a:buClrTx/>
              <a:buSzPct val="100000"/>
              <a:buFont typeface="Calibri" pitchFamily="34" charset="0"/>
              <a:buAutoNum type="arabicPeriod"/>
            </a:pPr>
            <a:r>
              <a:rPr lang="en-ZA" altLang="en-US" sz="2100" dirty="0" smtClean="0">
                <a:latin typeface="+mj-lt"/>
                <a:cs typeface="Arial" panose="020B0604020202020204" pitchFamily="34" charset="0"/>
              </a:rPr>
              <a:t>Performance Report</a:t>
            </a:r>
          </a:p>
          <a:p>
            <a:pPr marL="635000" indent="-635000">
              <a:spcBef>
                <a:spcPts val="600"/>
              </a:spcBef>
              <a:buClrTx/>
              <a:buSzPct val="100000"/>
              <a:buFont typeface="Calibri" pitchFamily="34" charset="0"/>
              <a:buAutoNum type="arabicPeriod"/>
            </a:pPr>
            <a:r>
              <a:rPr lang="en-ZA" altLang="en-US" sz="2100" dirty="0" smtClean="0">
                <a:latin typeface="+mj-lt"/>
                <a:cs typeface="Arial" panose="020B0604020202020204" pitchFamily="34" charset="0"/>
              </a:rPr>
              <a:t>Operational Independence</a:t>
            </a:r>
            <a:endParaRPr lang="en-ZA" altLang="en-US" sz="2100" dirty="0">
              <a:latin typeface="+mj-lt"/>
              <a:cs typeface="Arial" panose="020B0604020202020204" pitchFamily="34" charset="0"/>
            </a:endParaRPr>
          </a:p>
          <a:p>
            <a:pPr marL="635000" indent="-635000">
              <a:spcBef>
                <a:spcPts val="600"/>
              </a:spcBef>
              <a:buClrTx/>
              <a:buSzPct val="100000"/>
              <a:buFont typeface="Calibri" pitchFamily="34" charset="0"/>
              <a:buAutoNum type="arabicPeriod"/>
            </a:pPr>
            <a:r>
              <a:rPr lang="en-ZA" altLang="en-US" sz="2100" dirty="0" smtClean="0">
                <a:latin typeface="+mj-lt"/>
                <a:cs typeface="Arial" panose="020B0604020202020204" pitchFamily="34" charset="0"/>
              </a:rPr>
              <a:t>Institutional </a:t>
            </a:r>
            <a:r>
              <a:rPr lang="en-ZA" altLang="en-US" sz="2100" dirty="0">
                <a:latin typeface="+mj-lt"/>
                <a:cs typeface="Arial" panose="020B0604020202020204" pitchFamily="34" charset="0"/>
              </a:rPr>
              <a:t>Independence </a:t>
            </a:r>
            <a:endParaRPr lang="en-ZA" altLang="en-US" sz="2100" dirty="0" smtClean="0">
              <a:latin typeface="+mj-lt"/>
              <a:cs typeface="Arial" panose="020B0604020202020204" pitchFamily="34" charset="0"/>
            </a:endParaRPr>
          </a:p>
          <a:p>
            <a:pPr marL="635000" indent="-635000">
              <a:spcBef>
                <a:spcPts val="600"/>
              </a:spcBef>
              <a:buClrTx/>
              <a:buSzPct val="100000"/>
              <a:buFont typeface="Calibri" pitchFamily="34" charset="0"/>
              <a:buAutoNum type="arabicPeriod"/>
            </a:pPr>
            <a:r>
              <a:rPr lang="en-ZA" altLang="en-US" sz="2100" dirty="0" smtClean="0">
                <a:latin typeface="+mj-lt"/>
                <a:cs typeface="Arial" panose="020B0604020202020204" pitchFamily="34" charset="0"/>
              </a:rPr>
              <a:t>Milestones </a:t>
            </a:r>
            <a:r>
              <a:rPr lang="en-ZA" altLang="en-US" sz="2100" dirty="0">
                <a:latin typeface="+mj-lt"/>
                <a:cs typeface="Arial" panose="020B0604020202020204" pitchFamily="34" charset="0"/>
              </a:rPr>
              <a:t>to </a:t>
            </a:r>
            <a:r>
              <a:rPr lang="en-ZA" altLang="en-US" sz="2100" dirty="0" smtClean="0">
                <a:latin typeface="+mj-lt"/>
                <a:cs typeface="Arial" panose="020B0604020202020204" pitchFamily="34" charset="0"/>
              </a:rPr>
              <a:t>Date</a:t>
            </a:r>
          </a:p>
          <a:p>
            <a:pPr marL="635000" indent="-635000">
              <a:spcBef>
                <a:spcPts val="600"/>
              </a:spcBef>
              <a:buClrTx/>
              <a:buSzPct val="100000"/>
              <a:buFont typeface="Calibri" pitchFamily="34" charset="0"/>
              <a:buAutoNum type="arabicPeriod"/>
            </a:pPr>
            <a:r>
              <a:rPr lang="en-ZA" altLang="en-US" sz="2100" dirty="0" smtClean="0">
                <a:latin typeface="+mj-lt"/>
                <a:cs typeface="Arial" panose="020B0604020202020204" pitchFamily="34" charset="0"/>
              </a:rPr>
              <a:t>Challenges</a:t>
            </a:r>
          </a:p>
          <a:p>
            <a:pPr marL="635000" indent="-635000">
              <a:spcBef>
                <a:spcPts val="600"/>
              </a:spcBef>
              <a:buClrTx/>
              <a:buSzPct val="100000"/>
              <a:buFont typeface="Calibri" pitchFamily="34" charset="0"/>
              <a:buAutoNum type="arabicPeriod"/>
            </a:pPr>
            <a:r>
              <a:rPr lang="en-ZA" altLang="en-US" sz="2100" dirty="0" smtClean="0">
                <a:latin typeface="+mj-lt"/>
                <a:cs typeface="Arial" panose="020B0604020202020204" pitchFamily="34" charset="0"/>
              </a:rPr>
              <a:t>Establishment of a Joint Task Team</a:t>
            </a:r>
          </a:p>
          <a:p>
            <a:pPr marL="635000" indent="-635000">
              <a:spcBef>
                <a:spcPts val="600"/>
              </a:spcBef>
              <a:buClrTx/>
              <a:buSzPct val="100000"/>
              <a:buFont typeface="Calibri" pitchFamily="34" charset="0"/>
              <a:buAutoNum type="arabicPeriod"/>
            </a:pPr>
            <a:r>
              <a:rPr lang="en-ZA" altLang="en-US" sz="2100" dirty="0" smtClean="0">
                <a:latin typeface="+mj-lt"/>
                <a:cs typeface="Arial" panose="020B0604020202020204" pitchFamily="34" charset="0"/>
              </a:rPr>
              <a:t>Outcomes of the Joint Task Team</a:t>
            </a:r>
          </a:p>
          <a:p>
            <a:pPr marL="635000" indent="-635000">
              <a:spcBef>
                <a:spcPts val="600"/>
              </a:spcBef>
              <a:buClrTx/>
              <a:buSzPct val="100000"/>
              <a:buFont typeface="Calibri" pitchFamily="34" charset="0"/>
              <a:buAutoNum type="arabicPeriod"/>
            </a:pPr>
            <a:r>
              <a:rPr lang="en-ZA" altLang="en-US" sz="2100" dirty="0" smtClean="0">
                <a:latin typeface="+mj-lt"/>
                <a:cs typeface="Arial" panose="020B0604020202020204" pitchFamily="34" charset="0"/>
              </a:rPr>
              <a:t>Engagement with GTAC</a:t>
            </a:r>
            <a:endParaRPr lang="en-ZA" altLang="en-US" sz="2100" dirty="0">
              <a:latin typeface="+mj-lt"/>
              <a:cs typeface="Arial" panose="020B0604020202020204" pitchFamily="34" charset="0"/>
            </a:endParaRPr>
          </a:p>
          <a:p>
            <a:pPr marL="635000" indent="-635000">
              <a:spcBef>
                <a:spcPts val="600"/>
              </a:spcBef>
              <a:buClrTx/>
              <a:buSzPct val="100000"/>
              <a:buFont typeface="Calibri" pitchFamily="34" charset="0"/>
              <a:buAutoNum type="arabicPeriod"/>
            </a:pPr>
            <a:r>
              <a:rPr lang="en-ZA" altLang="en-US" sz="2100" dirty="0" smtClean="0">
                <a:latin typeface="+mj-lt"/>
                <a:cs typeface="Arial" panose="020B0604020202020204" pitchFamily="34" charset="0"/>
              </a:rPr>
              <a:t>Conclusion</a:t>
            </a:r>
            <a:endParaRPr lang="en-ZA" sz="2100" u="sng" dirty="0">
              <a:solidFill>
                <a:schemeClr val="tx1"/>
              </a:solidFill>
              <a:latin typeface="+mj-lt"/>
            </a:endParaRP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6" name="Straight Connector 5"/>
          <p:cNvCxnSpPr/>
          <p:nvPr/>
        </p:nvCxnSpPr>
        <p:spPr>
          <a:xfrm>
            <a:off x="1" y="672353"/>
            <a:ext cx="9601199" cy="1344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xmlns="" val="30946258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8526"/>
            <a:ext cx="9791700" cy="762000"/>
          </a:xfrm>
        </p:spPr>
        <p:txBody>
          <a:bodyPr>
            <a:noAutofit/>
          </a:bodyPr>
          <a:lstStyle/>
          <a:p>
            <a:pPr algn="ctr"/>
            <a:r>
              <a:rPr lang="en-ZA" sz="4000" b="1" dirty="0" smtClean="0">
                <a:solidFill>
                  <a:schemeClr val="tx1"/>
                </a:solidFill>
              </a:rPr>
              <a:t>OUTCOMES FROM THE JOINT TASK TEAM </a:t>
            </a:r>
            <a:endParaRPr lang="en-ZA" sz="4000" b="1" dirty="0">
              <a:solidFill>
                <a:schemeClr val="tx1"/>
              </a:solidFill>
            </a:endParaRP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6" name="Straight Connector 5"/>
          <p:cNvCxnSpPr/>
          <p:nvPr/>
        </p:nvCxnSpPr>
        <p:spPr>
          <a:xfrm>
            <a:off x="40342" y="981634"/>
            <a:ext cx="9601199" cy="1344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D57F1E4F-1CFF-5643-939E-217C01CDF565}" type="slidenum">
              <a:rPr lang="en-US" smtClean="0"/>
              <a:pPr/>
              <a:t>30</a:t>
            </a:fld>
            <a:endParaRPr lang="en-US" dirty="0"/>
          </a:p>
        </p:txBody>
      </p:sp>
      <p:sp>
        <p:nvSpPr>
          <p:cNvPr id="8" name="Content Placeholder 1"/>
          <p:cNvSpPr>
            <a:spLocks noGrp="1"/>
          </p:cNvSpPr>
          <p:nvPr>
            <p:ph idx="1"/>
          </p:nvPr>
        </p:nvSpPr>
        <p:spPr>
          <a:xfrm>
            <a:off x="332510" y="995081"/>
            <a:ext cx="9833466" cy="5389833"/>
          </a:xfrm>
        </p:spPr>
        <p:txBody>
          <a:bodyPr>
            <a:noAutofit/>
          </a:bodyPr>
          <a:lstStyle/>
          <a:p>
            <a:pPr marL="538163" indent="-538163" algn="just">
              <a:spcBef>
                <a:spcPts val="0"/>
              </a:spcBef>
              <a:buClrTx/>
              <a:buSzPct val="100000"/>
              <a:buFont typeface="+mj-lt"/>
              <a:buAutoNum type="arabicPeriod" startAt="3"/>
            </a:pPr>
            <a:r>
              <a:rPr lang="en-US" sz="2100" u="sng" dirty="0" smtClean="0">
                <a:solidFill>
                  <a:schemeClr val="tx1"/>
                </a:solidFill>
              </a:rPr>
              <a:t>9 </a:t>
            </a:r>
            <a:r>
              <a:rPr lang="en-US" sz="2100" u="sng" dirty="0">
                <a:solidFill>
                  <a:schemeClr val="tx1"/>
                </a:solidFill>
              </a:rPr>
              <a:t>June </a:t>
            </a:r>
            <a:r>
              <a:rPr lang="en-US" sz="2100" u="sng" dirty="0" smtClean="0">
                <a:solidFill>
                  <a:schemeClr val="tx1"/>
                </a:solidFill>
              </a:rPr>
              <a:t>2016</a:t>
            </a:r>
            <a:r>
              <a:rPr lang="en-US" sz="2100" dirty="0" smtClean="0">
                <a:solidFill>
                  <a:schemeClr val="tx1"/>
                </a:solidFill>
              </a:rPr>
              <a:t>:  Two </a:t>
            </a:r>
            <a:r>
              <a:rPr lang="en-US" sz="2100" dirty="0">
                <a:solidFill>
                  <a:schemeClr val="tx1"/>
                </a:solidFill>
              </a:rPr>
              <a:t>workgroups were </a:t>
            </a:r>
            <a:r>
              <a:rPr lang="en-US" sz="2100" dirty="0" smtClean="0">
                <a:solidFill>
                  <a:schemeClr val="tx1"/>
                </a:solidFill>
              </a:rPr>
              <a:t>established:</a:t>
            </a:r>
          </a:p>
          <a:p>
            <a:pPr marL="938213" lvl="1" indent="-404813" algn="just">
              <a:spcBef>
                <a:spcPts val="0"/>
              </a:spcBef>
              <a:buClrTx/>
              <a:buSzPct val="100000"/>
              <a:buFont typeface="+mj-lt"/>
              <a:buAutoNum type="alphaLcPeriod"/>
            </a:pPr>
            <a:r>
              <a:rPr lang="en-US" sz="2100" dirty="0" smtClean="0">
                <a:solidFill>
                  <a:schemeClr val="tx1"/>
                </a:solidFill>
              </a:rPr>
              <a:t>A benchmarking </a:t>
            </a:r>
            <a:r>
              <a:rPr lang="en-US" sz="2100" dirty="0">
                <a:solidFill>
                  <a:schemeClr val="tx1"/>
                </a:solidFill>
              </a:rPr>
              <a:t>workgroup to conduct research on institutional </a:t>
            </a:r>
            <a:r>
              <a:rPr lang="en-US" sz="2100" dirty="0" smtClean="0">
                <a:solidFill>
                  <a:schemeClr val="tx1"/>
                </a:solidFill>
              </a:rPr>
              <a:t>forms; </a:t>
            </a:r>
            <a:r>
              <a:rPr lang="en-US" sz="2100" dirty="0">
                <a:solidFill>
                  <a:schemeClr val="tx1"/>
                </a:solidFill>
              </a:rPr>
              <a:t>and </a:t>
            </a:r>
            <a:endParaRPr lang="en-US" sz="2100" dirty="0" smtClean="0">
              <a:solidFill>
                <a:schemeClr val="tx1"/>
              </a:solidFill>
            </a:endParaRPr>
          </a:p>
          <a:p>
            <a:pPr marL="938213" lvl="1" indent="-404813" algn="just">
              <a:spcBef>
                <a:spcPts val="0"/>
              </a:spcBef>
              <a:buClrTx/>
              <a:buSzPct val="100000"/>
              <a:buFont typeface="+mj-lt"/>
              <a:buAutoNum type="alphaLcPeriod"/>
            </a:pPr>
            <a:r>
              <a:rPr lang="en-US" sz="2100" dirty="0" smtClean="0">
                <a:solidFill>
                  <a:schemeClr val="tx1"/>
                </a:solidFill>
              </a:rPr>
              <a:t>A legal </a:t>
            </a:r>
            <a:r>
              <a:rPr lang="en-US" sz="2100" dirty="0">
                <a:solidFill>
                  <a:schemeClr val="tx1"/>
                </a:solidFill>
              </a:rPr>
              <a:t>workgroup to conduct legal research and review of the </a:t>
            </a:r>
            <a:r>
              <a:rPr lang="en-US" sz="2100" dirty="0" smtClean="0">
                <a:solidFill>
                  <a:schemeClr val="tx1"/>
                </a:solidFill>
              </a:rPr>
              <a:t>Military Ombud </a:t>
            </a:r>
            <a:r>
              <a:rPr lang="en-US" sz="2100" dirty="0">
                <a:solidFill>
                  <a:schemeClr val="tx1"/>
                </a:solidFill>
              </a:rPr>
              <a:t>Act</a:t>
            </a:r>
            <a:r>
              <a:rPr lang="en-US" sz="2100" dirty="0" smtClean="0">
                <a:solidFill>
                  <a:schemeClr val="tx1"/>
                </a:solidFill>
              </a:rPr>
              <a:t>.</a:t>
            </a:r>
          </a:p>
          <a:p>
            <a:pPr marL="538163" indent="-538163" algn="just">
              <a:spcBef>
                <a:spcPts val="0"/>
              </a:spcBef>
              <a:buClrTx/>
              <a:buSzPct val="100000"/>
              <a:buFont typeface="+mj-lt"/>
              <a:buAutoNum type="arabicPeriod" startAt="3"/>
            </a:pPr>
            <a:endParaRPr lang="en-US" sz="2100" dirty="0">
              <a:solidFill>
                <a:schemeClr val="tx1"/>
              </a:solidFill>
            </a:endParaRPr>
          </a:p>
          <a:p>
            <a:pPr marL="538163" indent="-538163" algn="just">
              <a:spcBef>
                <a:spcPts val="0"/>
              </a:spcBef>
              <a:buClrTx/>
              <a:buSzPct val="100000"/>
              <a:buFont typeface="+mj-lt"/>
              <a:buAutoNum type="arabicPeriod" startAt="3"/>
            </a:pPr>
            <a:r>
              <a:rPr lang="en-US" sz="2100" u="sng" dirty="0" smtClean="0">
                <a:solidFill>
                  <a:schemeClr val="tx1"/>
                </a:solidFill>
              </a:rPr>
              <a:t>19 </a:t>
            </a:r>
            <a:r>
              <a:rPr lang="en-US" sz="2100" u="sng" dirty="0">
                <a:solidFill>
                  <a:schemeClr val="tx1"/>
                </a:solidFill>
              </a:rPr>
              <a:t>July </a:t>
            </a:r>
            <a:r>
              <a:rPr lang="en-US" sz="2100" u="sng" dirty="0" smtClean="0">
                <a:solidFill>
                  <a:schemeClr val="tx1"/>
                </a:solidFill>
              </a:rPr>
              <a:t>2016</a:t>
            </a:r>
            <a:r>
              <a:rPr lang="en-US" sz="2100" dirty="0" smtClean="0">
                <a:solidFill>
                  <a:schemeClr val="tx1"/>
                </a:solidFill>
              </a:rPr>
              <a:t>:  A </a:t>
            </a:r>
            <a:r>
              <a:rPr lang="en-US" sz="2100" dirty="0">
                <a:solidFill>
                  <a:schemeClr val="tx1"/>
                </a:solidFill>
              </a:rPr>
              <a:t>full day session </a:t>
            </a:r>
            <a:r>
              <a:rPr lang="en-US" sz="2100" dirty="0" smtClean="0">
                <a:solidFill>
                  <a:schemeClr val="tx1"/>
                </a:solidFill>
              </a:rPr>
              <a:t>was recommended to </a:t>
            </a:r>
            <a:r>
              <a:rPr lang="en-US" sz="2100" dirty="0">
                <a:solidFill>
                  <a:schemeClr val="tx1"/>
                </a:solidFill>
              </a:rPr>
              <a:t>workshop all inputs from the two work groups, </a:t>
            </a:r>
            <a:r>
              <a:rPr lang="en-US" sz="2100" dirty="0" smtClean="0">
                <a:solidFill>
                  <a:schemeClr val="tx1"/>
                </a:solidFill>
              </a:rPr>
              <a:t>considering the benchmarking on institutional forms and legislative challenges.</a:t>
            </a:r>
          </a:p>
          <a:p>
            <a:pPr marL="538163" indent="-538163" algn="just">
              <a:spcBef>
                <a:spcPts val="0"/>
              </a:spcBef>
              <a:buClrTx/>
              <a:buSzPct val="100000"/>
              <a:buFont typeface="+mj-lt"/>
              <a:buAutoNum type="arabicPeriod" startAt="3"/>
            </a:pPr>
            <a:endParaRPr lang="en-US" sz="2100" dirty="0" smtClean="0">
              <a:solidFill>
                <a:schemeClr val="tx1"/>
              </a:solidFill>
            </a:endParaRPr>
          </a:p>
          <a:p>
            <a:pPr marL="538163" indent="-538163">
              <a:spcBef>
                <a:spcPts val="0"/>
              </a:spcBef>
              <a:buClrTx/>
              <a:buSzPct val="100000"/>
              <a:buFont typeface="+mj-lt"/>
              <a:buAutoNum type="arabicPeriod" startAt="3"/>
            </a:pPr>
            <a:r>
              <a:rPr lang="en-US" sz="2100" u="sng" dirty="0">
                <a:solidFill>
                  <a:schemeClr val="tx1"/>
                </a:solidFill>
              </a:rPr>
              <a:t>5 August </a:t>
            </a:r>
            <a:r>
              <a:rPr lang="en-US" sz="2100" u="sng" dirty="0" smtClean="0">
                <a:solidFill>
                  <a:schemeClr val="tx1"/>
                </a:solidFill>
              </a:rPr>
              <a:t>2016</a:t>
            </a:r>
            <a:r>
              <a:rPr lang="en-US" sz="2100" dirty="0" smtClean="0">
                <a:solidFill>
                  <a:schemeClr val="tx1"/>
                </a:solidFill>
              </a:rPr>
              <a:t>:  </a:t>
            </a:r>
            <a:r>
              <a:rPr lang="en-GB" sz="2100" dirty="0" smtClean="0">
                <a:solidFill>
                  <a:schemeClr val="tx1"/>
                </a:solidFill>
              </a:rPr>
              <a:t>The </a:t>
            </a:r>
            <a:r>
              <a:rPr lang="en-GB" sz="2100" dirty="0">
                <a:solidFill>
                  <a:schemeClr val="tx1"/>
                </a:solidFill>
              </a:rPr>
              <a:t>workgroups must research further on other existing models that are similar to the Military Ombud including international benchmark and share the information with the entire task team including relevant legislation and organisational structures</a:t>
            </a:r>
            <a:r>
              <a:rPr lang="en-GB" sz="2100" dirty="0" smtClean="0">
                <a:solidFill>
                  <a:schemeClr val="tx1"/>
                </a:solidFill>
              </a:rPr>
              <a:t>.</a:t>
            </a:r>
          </a:p>
          <a:p>
            <a:pPr marL="538163" indent="-538163">
              <a:spcBef>
                <a:spcPts val="0"/>
              </a:spcBef>
              <a:buClrTx/>
              <a:buSzPct val="100000"/>
              <a:buFont typeface="+mj-lt"/>
              <a:buAutoNum type="arabicPeriod" startAt="3"/>
            </a:pPr>
            <a:endParaRPr lang="en-GB" sz="2100" dirty="0" smtClean="0">
              <a:solidFill>
                <a:schemeClr val="tx1"/>
              </a:solidFill>
            </a:endParaRPr>
          </a:p>
          <a:p>
            <a:pPr marL="538163" indent="-538163">
              <a:spcBef>
                <a:spcPts val="0"/>
              </a:spcBef>
              <a:buClrTx/>
              <a:buSzPct val="100000"/>
              <a:buFont typeface="+mj-lt"/>
              <a:buAutoNum type="arabicPeriod" startAt="3"/>
            </a:pPr>
            <a:r>
              <a:rPr lang="en-US" sz="2100" u="sng" dirty="0">
                <a:solidFill>
                  <a:schemeClr val="tx1"/>
                </a:solidFill>
              </a:rPr>
              <a:t>2 March </a:t>
            </a:r>
            <a:r>
              <a:rPr lang="en-US" sz="2100" u="sng" dirty="0" smtClean="0">
                <a:solidFill>
                  <a:schemeClr val="tx1"/>
                </a:solidFill>
              </a:rPr>
              <a:t>2017</a:t>
            </a:r>
            <a:r>
              <a:rPr lang="en-US" sz="2100" dirty="0" smtClean="0">
                <a:solidFill>
                  <a:schemeClr val="tx1"/>
                </a:solidFill>
              </a:rPr>
              <a:t>:  Joint Task Team recommended that :</a:t>
            </a:r>
          </a:p>
          <a:p>
            <a:pPr marL="938213" lvl="1" indent="-404813">
              <a:spcBef>
                <a:spcPts val="0"/>
              </a:spcBef>
              <a:buClrTx/>
              <a:buSzPct val="100000"/>
              <a:buFont typeface="+mj-lt"/>
              <a:buAutoNum type="alphaLcPeriod"/>
            </a:pPr>
            <a:r>
              <a:rPr lang="en-US" sz="2100" dirty="0" smtClean="0">
                <a:solidFill>
                  <a:schemeClr val="tx1"/>
                </a:solidFill>
              </a:rPr>
              <a:t>GTAC be engaged.</a:t>
            </a:r>
          </a:p>
          <a:p>
            <a:pPr marL="938213" lvl="1" indent="-404813">
              <a:spcBef>
                <a:spcPts val="0"/>
              </a:spcBef>
              <a:buClrTx/>
              <a:buSzPct val="100000"/>
              <a:buFont typeface="+mj-lt"/>
              <a:buAutoNum type="alphaLcPeriod"/>
            </a:pPr>
            <a:r>
              <a:rPr lang="en-US" sz="2100" dirty="0" smtClean="0">
                <a:solidFill>
                  <a:schemeClr val="tx1"/>
                </a:solidFill>
              </a:rPr>
              <a:t>The </a:t>
            </a:r>
            <a:r>
              <a:rPr lang="en-US" sz="2100" dirty="0">
                <a:solidFill>
                  <a:schemeClr val="tx1"/>
                </a:solidFill>
              </a:rPr>
              <a:t>Project Charter drafted by GTAC </a:t>
            </a:r>
            <a:r>
              <a:rPr lang="en-US" sz="2100" dirty="0" smtClean="0">
                <a:solidFill>
                  <a:schemeClr val="tx1"/>
                </a:solidFill>
              </a:rPr>
              <a:t>must be </a:t>
            </a:r>
            <a:r>
              <a:rPr lang="en-US" sz="2100" dirty="0">
                <a:solidFill>
                  <a:schemeClr val="tx1"/>
                </a:solidFill>
              </a:rPr>
              <a:t>used </a:t>
            </a:r>
            <a:r>
              <a:rPr lang="en-US" sz="2100" dirty="0" smtClean="0">
                <a:solidFill>
                  <a:schemeClr val="tx1"/>
                </a:solidFill>
              </a:rPr>
              <a:t>as the </a:t>
            </a:r>
            <a:r>
              <a:rPr lang="en-US" sz="2100" dirty="0">
                <a:solidFill>
                  <a:schemeClr val="tx1"/>
                </a:solidFill>
              </a:rPr>
              <a:t>way </a:t>
            </a:r>
            <a:r>
              <a:rPr lang="en-US" sz="2100" dirty="0" smtClean="0">
                <a:solidFill>
                  <a:schemeClr val="tx1"/>
                </a:solidFill>
              </a:rPr>
              <a:t>forward.</a:t>
            </a:r>
            <a:endParaRPr lang="en-US" sz="2100" dirty="0">
              <a:solidFill>
                <a:schemeClr val="tx1"/>
              </a:solidFill>
            </a:endParaRPr>
          </a:p>
          <a:p>
            <a:pPr marL="457200" indent="-457200" algn="just">
              <a:spcBef>
                <a:spcPts val="0"/>
              </a:spcBef>
              <a:buClrTx/>
              <a:buSzPct val="100000"/>
              <a:buFont typeface="+mj-lt"/>
              <a:buAutoNum type="arabicPeriod" startAt="3"/>
            </a:pPr>
            <a:endParaRPr lang="en-ZA" sz="2100" dirty="0">
              <a:solidFill>
                <a:schemeClr val="tx1"/>
              </a:solidFill>
            </a:endParaRPr>
          </a:p>
        </p:txBody>
      </p:sp>
    </p:spTree>
    <p:extLst>
      <p:ext uri="{BB962C8B-B14F-4D97-AF65-F5344CB8AC3E}">
        <p14:creationId xmlns:p14="http://schemas.microsoft.com/office/powerpoint/2010/main" xmlns="" val="1620647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48" y="179294"/>
            <a:ext cx="9507070" cy="762000"/>
          </a:xfrm>
        </p:spPr>
        <p:txBody>
          <a:bodyPr>
            <a:noAutofit/>
          </a:bodyPr>
          <a:lstStyle/>
          <a:p>
            <a:pPr algn="ctr"/>
            <a:r>
              <a:rPr lang="en-ZA" sz="4000" b="1" dirty="0" smtClean="0">
                <a:solidFill>
                  <a:schemeClr val="tx1"/>
                </a:solidFill>
              </a:rPr>
              <a:t>ENGAGEMENT WITH GTAC</a:t>
            </a:r>
            <a:endParaRPr lang="en-ZA" sz="4000" b="1" dirty="0">
              <a:solidFill>
                <a:schemeClr val="tx1"/>
              </a:solidFill>
            </a:endParaRP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6" name="Straight Connector 5"/>
          <p:cNvCxnSpPr/>
          <p:nvPr/>
        </p:nvCxnSpPr>
        <p:spPr>
          <a:xfrm>
            <a:off x="40342" y="981634"/>
            <a:ext cx="9601199" cy="1344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D57F1E4F-1CFF-5643-939E-217C01CDF565}" type="slidenum">
              <a:rPr lang="en-US" smtClean="0"/>
              <a:pPr/>
              <a:t>31</a:t>
            </a:fld>
            <a:endParaRPr lang="en-US" dirty="0"/>
          </a:p>
        </p:txBody>
      </p:sp>
      <p:sp>
        <p:nvSpPr>
          <p:cNvPr id="3" name="Rectangle 2"/>
          <p:cNvSpPr/>
          <p:nvPr/>
        </p:nvSpPr>
        <p:spPr>
          <a:xfrm>
            <a:off x="309282" y="1008528"/>
            <a:ext cx="9649955" cy="5386090"/>
          </a:xfrm>
          <a:prstGeom prst="rect">
            <a:avLst/>
          </a:prstGeom>
        </p:spPr>
        <p:txBody>
          <a:bodyPr wrap="square">
            <a:spAutoFit/>
          </a:bodyPr>
          <a:lstStyle/>
          <a:p>
            <a:pPr marL="719138" indent="-719138" algn="just">
              <a:spcBef>
                <a:spcPts val="600"/>
              </a:spcBef>
              <a:buClr>
                <a:schemeClr val="accent1"/>
              </a:buClr>
              <a:buSzTx/>
              <a:buFont typeface="+mj-lt"/>
              <a:buAutoNum type="arabicPeriod" startAt="19"/>
              <a:defRPr/>
            </a:pPr>
            <a:endParaRPr lang="en-US" altLang="en-US" sz="2100" dirty="0" smtClean="0">
              <a:cs typeface="Arial" panose="020B0604020202020204" pitchFamily="34" charset="0"/>
            </a:endParaRPr>
          </a:p>
          <a:p>
            <a:pPr marL="719138" indent="-719138" algn="just">
              <a:spcBef>
                <a:spcPts val="600"/>
              </a:spcBef>
              <a:buSzTx/>
              <a:buFont typeface="+mj-lt"/>
              <a:buAutoNum type="arabicPeriod"/>
              <a:defRPr/>
            </a:pPr>
            <a:r>
              <a:rPr lang="en-ZA" sz="2100" dirty="0" smtClean="0"/>
              <a:t>The Joint Task Team recommended that GTAC be engaged to develop </a:t>
            </a:r>
            <a:r>
              <a:rPr lang="en-ZA" sz="2100" dirty="0"/>
              <a:t>a </a:t>
            </a:r>
            <a:r>
              <a:rPr lang="en-ZA" sz="2100" dirty="0" smtClean="0"/>
              <a:t>project charter that </a:t>
            </a:r>
            <a:r>
              <a:rPr lang="en-ZA" sz="2100" dirty="0"/>
              <a:t>will include </a:t>
            </a:r>
            <a:r>
              <a:rPr lang="en-ZA" sz="2100" dirty="0" smtClean="0"/>
              <a:t>milestones </a:t>
            </a:r>
            <a:r>
              <a:rPr lang="en-ZA" sz="2100" dirty="0"/>
              <a:t>for the project</a:t>
            </a:r>
            <a:r>
              <a:rPr lang="en-ZA" sz="2100" dirty="0" smtClean="0"/>
              <a:t>.  The project charter will address the following:</a:t>
            </a:r>
          </a:p>
          <a:p>
            <a:pPr marL="719138" indent="-719138" algn="just">
              <a:spcBef>
                <a:spcPts val="600"/>
              </a:spcBef>
              <a:buSzTx/>
              <a:buFont typeface="+mj-lt"/>
              <a:buAutoNum type="arabicPeriod"/>
              <a:defRPr/>
            </a:pPr>
            <a:endParaRPr lang="en-US" altLang="en-US" sz="2100" dirty="0" smtClean="0">
              <a:cs typeface="Arial" panose="020B0604020202020204" pitchFamily="34" charset="0"/>
            </a:endParaRPr>
          </a:p>
          <a:p>
            <a:pPr marL="1176338" lvl="1" indent="-463550" algn="just">
              <a:spcBef>
                <a:spcPts val="600"/>
              </a:spcBef>
              <a:buFont typeface="+mj-lt"/>
              <a:buAutoNum type="alphaLcPeriod"/>
              <a:defRPr/>
            </a:pPr>
            <a:r>
              <a:rPr lang="en-US" altLang="en-US" sz="2100" dirty="0" smtClean="0">
                <a:cs typeface="Arial" panose="020B0604020202020204" pitchFamily="34" charset="0"/>
              </a:rPr>
              <a:t>Phase </a:t>
            </a:r>
            <a:r>
              <a:rPr lang="en-US" altLang="en-US" sz="2100" dirty="0">
                <a:cs typeface="Arial" panose="020B0604020202020204" pitchFamily="34" charset="0"/>
              </a:rPr>
              <a:t>1 –Feasibility study</a:t>
            </a:r>
          </a:p>
          <a:p>
            <a:pPr marL="1176338" lvl="1" indent="-463550" algn="just">
              <a:spcBef>
                <a:spcPts val="600"/>
              </a:spcBef>
              <a:buFont typeface="+mj-lt"/>
              <a:buAutoNum type="alphaLcPeriod"/>
              <a:defRPr/>
            </a:pPr>
            <a:endParaRPr lang="en-US" altLang="en-US" sz="2100" dirty="0">
              <a:cs typeface="Arial" panose="020B0604020202020204" pitchFamily="34" charset="0"/>
            </a:endParaRPr>
          </a:p>
          <a:p>
            <a:pPr marL="1176338" lvl="1" indent="-463550" algn="just">
              <a:spcBef>
                <a:spcPts val="600"/>
              </a:spcBef>
              <a:buFont typeface="+mj-lt"/>
              <a:buAutoNum type="alphaLcPeriod"/>
              <a:defRPr/>
            </a:pPr>
            <a:r>
              <a:rPr lang="en-US" altLang="en-US" sz="2100" dirty="0">
                <a:cs typeface="Arial" panose="020B0604020202020204" pitchFamily="34" charset="0"/>
              </a:rPr>
              <a:t>Phase 2 – Business case</a:t>
            </a:r>
          </a:p>
          <a:p>
            <a:pPr marL="1176338" lvl="1" indent="-463550" algn="just">
              <a:spcBef>
                <a:spcPts val="600"/>
              </a:spcBef>
              <a:buFont typeface="+mj-lt"/>
              <a:buAutoNum type="alphaLcPeriod"/>
              <a:defRPr/>
            </a:pPr>
            <a:endParaRPr lang="en-US" altLang="en-US" sz="2100" dirty="0">
              <a:cs typeface="Arial" panose="020B0604020202020204" pitchFamily="34" charset="0"/>
            </a:endParaRPr>
          </a:p>
          <a:p>
            <a:pPr marL="1176338" lvl="1" indent="-463550" algn="just">
              <a:spcBef>
                <a:spcPts val="600"/>
              </a:spcBef>
              <a:buFont typeface="+mj-lt"/>
              <a:buAutoNum type="alphaLcPeriod"/>
              <a:defRPr/>
            </a:pPr>
            <a:r>
              <a:rPr lang="en-US" altLang="en-US" sz="2100" dirty="0">
                <a:cs typeface="Arial" panose="020B0604020202020204" pitchFamily="34" charset="0"/>
              </a:rPr>
              <a:t>Phase 3 – Transition/Implementation plan</a:t>
            </a:r>
          </a:p>
          <a:p>
            <a:pPr marL="719138" indent="-719138" algn="just">
              <a:spcBef>
                <a:spcPts val="600"/>
              </a:spcBef>
              <a:buSzTx/>
              <a:buFont typeface="+mj-lt"/>
              <a:buAutoNum type="arabicPeriod"/>
              <a:defRPr/>
            </a:pPr>
            <a:endParaRPr lang="en-US" altLang="en-US" sz="2100" dirty="0">
              <a:cs typeface="Arial" panose="020B0604020202020204" pitchFamily="34" charset="0"/>
            </a:endParaRPr>
          </a:p>
          <a:p>
            <a:pPr marL="719138" indent="-719138" algn="just">
              <a:spcBef>
                <a:spcPts val="600"/>
              </a:spcBef>
              <a:buSzTx/>
              <a:buFont typeface="+mj-lt"/>
              <a:buAutoNum type="arabicPeriod"/>
              <a:defRPr/>
            </a:pPr>
            <a:r>
              <a:rPr lang="en-US" altLang="en-US" sz="2100" dirty="0">
                <a:cs typeface="Arial" panose="020B0604020202020204" pitchFamily="34" charset="0"/>
              </a:rPr>
              <a:t>Financial Implications (GTAC Project costs) </a:t>
            </a:r>
            <a:endParaRPr lang="en-US" altLang="en-US" sz="2100" dirty="0" smtClean="0">
              <a:cs typeface="Arial" panose="020B0604020202020204" pitchFamily="34" charset="0"/>
            </a:endParaRPr>
          </a:p>
          <a:p>
            <a:pPr marL="1176338" lvl="1" indent="-463550" algn="just">
              <a:spcBef>
                <a:spcPts val="600"/>
              </a:spcBef>
              <a:buFont typeface="+mj-lt"/>
              <a:buAutoNum type="alphaLcPeriod"/>
              <a:defRPr/>
            </a:pPr>
            <a:r>
              <a:rPr lang="en-ZA" sz="2100" dirty="0" smtClean="0"/>
              <a:t>The </a:t>
            </a:r>
            <a:r>
              <a:rPr lang="en-ZA" sz="2100" dirty="0"/>
              <a:t>estimated cost of R 2 346 624 serves as a guideline for the costs to be incurred.</a:t>
            </a:r>
          </a:p>
        </p:txBody>
      </p:sp>
    </p:spTree>
    <p:extLst>
      <p:ext uri="{BB962C8B-B14F-4D97-AF65-F5344CB8AC3E}">
        <p14:creationId xmlns:p14="http://schemas.microsoft.com/office/powerpoint/2010/main" xmlns="" val="42736136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011" y="1551709"/>
            <a:ext cx="9352547" cy="3020291"/>
          </a:xfrm>
          <a:ln>
            <a:noFill/>
          </a:ln>
        </p:spPr>
        <p:style>
          <a:lnRef idx="2">
            <a:schemeClr val="dk1"/>
          </a:lnRef>
          <a:fillRef idx="1">
            <a:schemeClr val="lt1"/>
          </a:fillRef>
          <a:effectRef idx="0">
            <a:schemeClr val="dk1"/>
          </a:effectRef>
          <a:fontRef idx="minor">
            <a:schemeClr val="dk1"/>
          </a:fontRef>
        </p:style>
        <p:txBody>
          <a:bodyPr>
            <a:normAutofit/>
          </a:bodyPr>
          <a:lstStyle/>
          <a:p>
            <a:pPr marL="457200" indent="-457200" algn="just">
              <a:buClrTx/>
              <a:buFont typeface="+mj-lt"/>
              <a:buAutoNum type="arabicPeriod"/>
            </a:pPr>
            <a:r>
              <a:rPr lang="en-ZA" sz="2400" dirty="0" smtClean="0">
                <a:cs typeface="Arial" panose="020B0604020202020204" pitchFamily="34" charset="0"/>
              </a:rPr>
              <a:t>The Military Ombud is dependent on the JSCD to fulfil its mandate and objectives as envisaged by the Military Ombud Act.</a:t>
            </a:r>
          </a:p>
          <a:p>
            <a:pPr marL="457200" indent="-457200" algn="just">
              <a:buClrTx/>
              <a:buFont typeface="+mj-lt"/>
              <a:buAutoNum type="arabicPeriod"/>
            </a:pPr>
            <a:endParaRPr lang="en-ZA" sz="2400" dirty="0" smtClean="0">
              <a:cs typeface="Arial" panose="020B0604020202020204" pitchFamily="34" charset="0"/>
            </a:endParaRPr>
          </a:p>
          <a:p>
            <a:pPr marL="457200" indent="-457200" algn="just">
              <a:buClrTx/>
              <a:buFont typeface="+mj-lt"/>
              <a:buAutoNum type="arabicPeriod"/>
            </a:pPr>
            <a:r>
              <a:rPr lang="en-ZA" sz="2400" dirty="0" smtClean="0">
                <a:cs typeface="Arial" panose="020B0604020202020204" pitchFamily="34" charset="0"/>
              </a:rPr>
              <a:t>The Institutional Independence of the Office can only be achieved through such meaningful engagement. </a:t>
            </a:r>
          </a:p>
          <a:p>
            <a:pPr marL="457200" indent="-457200" algn="just">
              <a:buClrTx/>
              <a:buFont typeface="+mj-lt"/>
              <a:buAutoNum type="arabicPeriod"/>
            </a:pPr>
            <a:endParaRPr lang="en-ZA" sz="2400" dirty="0">
              <a:cs typeface="Arial" panose="020B0604020202020204" pitchFamily="34" charset="0"/>
            </a:endParaRPr>
          </a:p>
          <a:p>
            <a:pPr marL="457200" indent="-457200">
              <a:buClrTx/>
              <a:buFont typeface="+mj-lt"/>
              <a:buAutoNum type="arabicPeriod"/>
            </a:pPr>
            <a:endParaRPr lang="en-ZA" sz="2400" b="1" dirty="0" smtClean="0">
              <a:cs typeface="Arial" panose="020B0604020202020204" pitchFamily="34" charset="0"/>
            </a:endParaRPr>
          </a:p>
          <a:p>
            <a:pPr marL="457200" indent="-457200">
              <a:buClrTx/>
              <a:buFont typeface="+mj-lt"/>
              <a:buAutoNum type="arabicPeriod"/>
            </a:pPr>
            <a:endParaRPr lang="en-ZA" sz="2400" b="1" dirty="0">
              <a:cs typeface="Arial" panose="020B0604020202020204" pitchFamily="34" charset="0"/>
            </a:endParaRPr>
          </a:p>
          <a:p>
            <a:pPr marL="457200" indent="-457200">
              <a:buClrTx/>
              <a:buFont typeface="+mj-lt"/>
              <a:buAutoNum type="arabicPeriod"/>
            </a:pPr>
            <a:endParaRPr lang="en-ZA" sz="2400" b="1" dirty="0" smtClean="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32</a:t>
            </a:fld>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itle 1"/>
          <p:cNvSpPr txBox="1">
            <a:spLocks/>
          </p:cNvSpPr>
          <p:nvPr/>
        </p:nvSpPr>
        <p:spPr>
          <a:xfrm>
            <a:off x="1" y="17930"/>
            <a:ext cx="9507070" cy="7620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000" b="1" dirty="0" smtClean="0">
                <a:solidFill>
                  <a:schemeClr val="tx1"/>
                </a:solidFill>
              </a:rPr>
              <a:t>CONCLUSION</a:t>
            </a:r>
            <a:endParaRPr lang="en-ZA" sz="4000" b="1" dirty="0">
              <a:solidFill>
                <a:schemeClr val="tx1"/>
              </a:solidFill>
            </a:endParaRPr>
          </a:p>
        </p:txBody>
      </p:sp>
      <p:cxnSp>
        <p:nvCxnSpPr>
          <p:cNvPr id="7" name="Straight Connector 6"/>
          <p:cNvCxnSpPr/>
          <p:nvPr/>
        </p:nvCxnSpPr>
        <p:spPr>
          <a:xfrm>
            <a:off x="1" y="672353"/>
            <a:ext cx="9601199" cy="13447"/>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9476404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972" y="2359998"/>
            <a:ext cx="8702786" cy="864465"/>
          </a:xfrm>
          <a:ln>
            <a:noFill/>
          </a:ln>
        </p:spPr>
        <p:style>
          <a:lnRef idx="2">
            <a:schemeClr val="dk1"/>
          </a:lnRef>
          <a:fillRef idx="1">
            <a:schemeClr val="lt1"/>
          </a:fillRef>
          <a:effectRef idx="0">
            <a:schemeClr val="dk1"/>
          </a:effectRef>
          <a:fontRef idx="minor">
            <a:schemeClr val="dk1"/>
          </a:fontRef>
        </p:style>
        <p:txBody>
          <a:bodyPr>
            <a:noAutofit/>
          </a:bodyPr>
          <a:lstStyle/>
          <a:p>
            <a:pPr algn="ctr"/>
            <a:r>
              <a:rPr lang="en-ZA" sz="9600" b="1" dirty="0" smtClean="0"/>
              <a:t>THANK YOU </a:t>
            </a:r>
            <a:endParaRPr lang="en-ZA" sz="9600" b="1" dirty="0"/>
          </a:p>
        </p:txBody>
      </p:sp>
      <p:sp>
        <p:nvSpPr>
          <p:cNvPr id="3" name="Content Placeholder 2"/>
          <p:cNvSpPr>
            <a:spLocks noGrp="1"/>
          </p:cNvSpPr>
          <p:nvPr>
            <p:ph idx="1"/>
          </p:nvPr>
        </p:nvSpPr>
        <p:spPr>
          <a:xfrm>
            <a:off x="718277" y="3020398"/>
            <a:ext cx="8596668" cy="1264999"/>
          </a:xfrm>
        </p:spPr>
        <p:txBody>
          <a:bodyPr/>
          <a:lstStyle/>
          <a:p>
            <a:pPr marL="0" lvl="0" indent="0" algn="ctr" defTabSz="914400" fontAlgn="base">
              <a:lnSpc>
                <a:spcPct val="90000"/>
              </a:lnSpc>
              <a:spcBef>
                <a:spcPts val="600"/>
              </a:spcBef>
              <a:spcAft>
                <a:spcPts val="600"/>
              </a:spcAft>
              <a:buClrTx/>
              <a:buSzTx/>
              <a:buNone/>
            </a:pPr>
            <a:r>
              <a:rPr lang="en-ZA" altLang="en-US" sz="3200" b="1" dirty="0" smtClean="0">
                <a:solidFill>
                  <a:prstClr val="black"/>
                </a:solidFill>
                <a:latin typeface="Arial" charset="0"/>
                <a:cs typeface="Arial" charset="0"/>
              </a:rPr>
              <a:t> </a:t>
            </a:r>
            <a:endParaRPr lang="en-ZA" altLang="en-US" sz="3200" b="1" dirty="0">
              <a:solidFill>
                <a:prstClr val="black"/>
              </a:solidFill>
              <a:latin typeface="Arial" charset="0"/>
              <a:cs typeface="Arial" charset="0"/>
            </a:endParaRPr>
          </a:p>
          <a:p>
            <a:pPr marL="0" indent="0">
              <a:buNone/>
            </a:pPr>
            <a:endParaRPr lang="en-Z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33</a:t>
            </a:fld>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97381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4319" y="2362674"/>
            <a:ext cx="8596668" cy="1264999"/>
          </a:xfrm>
        </p:spPr>
        <p:txBody>
          <a:bodyPr>
            <a:noAutofit/>
          </a:bodyPr>
          <a:lstStyle/>
          <a:p>
            <a:pPr marL="0" lvl="0" indent="0" algn="ctr" defTabSz="914400" fontAlgn="base">
              <a:lnSpc>
                <a:spcPct val="90000"/>
              </a:lnSpc>
              <a:spcBef>
                <a:spcPts val="600"/>
              </a:spcBef>
              <a:spcAft>
                <a:spcPts val="600"/>
              </a:spcAft>
              <a:buClrTx/>
              <a:buSzTx/>
              <a:buNone/>
            </a:pPr>
            <a:r>
              <a:rPr lang="en-ZA" altLang="en-US" sz="9600" b="1" dirty="0" smtClean="0">
                <a:solidFill>
                  <a:prstClr val="black"/>
                </a:solidFill>
                <a:latin typeface="Arial" charset="0"/>
                <a:cs typeface="Arial" charset="0"/>
              </a:rPr>
              <a:t>QUESTIONS  </a:t>
            </a:r>
            <a:endParaRPr lang="en-ZA" altLang="en-US" sz="9600" b="1" dirty="0">
              <a:solidFill>
                <a:prstClr val="black"/>
              </a:solidFill>
              <a:latin typeface="Arial" charset="0"/>
              <a:cs typeface="Arial" charset="0"/>
            </a:endParaRPr>
          </a:p>
          <a:p>
            <a:pPr marL="0" indent="0">
              <a:buNone/>
            </a:pPr>
            <a:endParaRPr lang="en-ZA" sz="96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34</a:t>
            </a:fld>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204660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7930"/>
            <a:ext cx="9507070" cy="762000"/>
          </a:xfrm>
        </p:spPr>
        <p:txBody>
          <a:bodyPr>
            <a:normAutofit/>
          </a:bodyPr>
          <a:lstStyle/>
          <a:p>
            <a:pPr algn="ctr"/>
            <a:r>
              <a:rPr lang="en-ZA" sz="4000" b="1" dirty="0" smtClean="0">
                <a:solidFill>
                  <a:schemeClr val="tx1"/>
                </a:solidFill>
              </a:rPr>
              <a:t>INTRODUCTION</a:t>
            </a:r>
            <a:endParaRPr lang="en-ZA" sz="4000" b="1" dirty="0">
              <a:solidFill>
                <a:schemeClr val="tx1"/>
              </a:solidFill>
            </a:endParaRPr>
          </a:p>
        </p:txBody>
      </p:sp>
      <p:sp>
        <p:nvSpPr>
          <p:cNvPr id="3" name="Content Placeholder 2"/>
          <p:cNvSpPr>
            <a:spLocks noGrp="1"/>
          </p:cNvSpPr>
          <p:nvPr>
            <p:ph idx="1"/>
          </p:nvPr>
        </p:nvSpPr>
        <p:spPr>
          <a:xfrm>
            <a:off x="309282" y="1134613"/>
            <a:ext cx="9649956" cy="4728303"/>
          </a:xfrm>
          <a:noFill/>
          <a:ln>
            <a:noFill/>
          </a:ln>
        </p:spPr>
        <p:style>
          <a:lnRef idx="2">
            <a:schemeClr val="dk1"/>
          </a:lnRef>
          <a:fillRef idx="1">
            <a:schemeClr val="lt1"/>
          </a:fillRef>
          <a:effectRef idx="0">
            <a:schemeClr val="dk1"/>
          </a:effectRef>
          <a:fontRef idx="minor">
            <a:schemeClr val="dk1"/>
          </a:fontRef>
        </p:style>
        <p:txBody>
          <a:bodyPr>
            <a:normAutofit/>
          </a:bodyPr>
          <a:lstStyle/>
          <a:p>
            <a:pPr marL="457200" indent="-457200" algn="just">
              <a:spcBef>
                <a:spcPct val="0"/>
              </a:spcBef>
              <a:buClrTx/>
              <a:buSzPct val="100000"/>
              <a:buFont typeface="+mj-lt"/>
              <a:buAutoNum type="arabicPeriod"/>
              <a:defRPr/>
            </a:pPr>
            <a:r>
              <a:rPr lang="en-ZA" sz="2100" dirty="0" smtClean="0">
                <a:cs typeface="Arial" panose="020B0604020202020204" pitchFamily="34" charset="0"/>
              </a:rPr>
              <a:t>This is the 5th </a:t>
            </a:r>
            <a:r>
              <a:rPr lang="en-ZA" sz="2100" dirty="0">
                <a:cs typeface="Arial" panose="020B0604020202020204" pitchFamily="34" charset="0"/>
              </a:rPr>
              <a:t>year </a:t>
            </a:r>
            <a:r>
              <a:rPr lang="en-ZA" sz="2100" dirty="0" smtClean="0">
                <a:cs typeface="Arial" panose="020B0604020202020204" pitchFamily="34" charset="0"/>
              </a:rPr>
              <a:t>of </a:t>
            </a:r>
            <a:r>
              <a:rPr lang="en-ZA" sz="2100" dirty="0">
                <a:cs typeface="Arial" panose="020B0604020202020204" pitchFamily="34" charset="0"/>
              </a:rPr>
              <a:t>the establishment of the Office of the Military </a:t>
            </a:r>
            <a:r>
              <a:rPr lang="en-ZA" sz="2100" dirty="0" smtClean="0">
                <a:cs typeface="Arial" panose="020B0604020202020204" pitchFamily="34" charset="0"/>
              </a:rPr>
              <a:t>Ombud.</a:t>
            </a:r>
          </a:p>
          <a:p>
            <a:pPr marL="457200" indent="-457200" algn="just">
              <a:spcBef>
                <a:spcPct val="0"/>
              </a:spcBef>
              <a:buClrTx/>
              <a:buSzPct val="100000"/>
              <a:buFont typeface="+mj-lt"/>
              <a:buAutoNum type="arabicPeriod"/>
              <a:defRPr/>
            </a:pPr>
            <a:endParaRPr lang="en-ZA" sz="2100" dirty="0" smtClean="0">
              <a:cs typeface="Arial" panose="020B0604020202020204" pitchFamily="34" charset="0"/>
            </a:endParaRPr>
          </a:p>
          <a:p>
            <a:pPr marL="457200" indent="-457200" algn="just">
              <a:spcBef>
                <a:spcPct val="0"/>
              </a:spcBef>
              <a:buClrTx/>
              <a:buSzPct val="100000"/>
              <a:buFont typeface="+mj-lt"/>
              <a:buAutoNum type="arabicPeriod"/>
              <a:defRPr/>
            </a:pPr>
            <a:r>
              <a:rPr lang="en-ZA" sz="2100" dirty="0" smtClean="0">
                <a:cs typeface="Arial" panose="020B0604020202020204" pitchFamily="34" charset="0"/>
              </a:rPr>
              <a:t>Core Business:</a:t>
            </a:r>
          </a:p>
          <a:p>
            <a:pPr marL="457200" indent="-457200" algn="just">
              <a:spcBef>
                <a:spcPct val="0"/>
              </a:spcBef>
              <a:buClrTx/>
              <a:buSzPct val="100000"/>
              <a:buFont typeface="+mj-lt"/>
              <a:buAutoNum type="arabicPeriod"/>
              <a:defRPr/>
            </a:pPr>
            <a:endParaRPr lang="en-ZA" sz="2100" dirty="0" smtClean="0">
              <a:cs typeface="Arial" panose="020B0604020202020204" pitchFamily="34" charset="0"/>
            </a:endParaRPr>
          </a:p>
          <a:p>
            <a:pPr marL="857250" lvl="1" indent="-457200" algn="just">
              <a:spcBef>
                <a:spcPct val="0"/>
              </a:spcBef>
              <a:buClrTx/>
              <a:buSzPct val="100000"/>
              <a:buFont typeface="+mj-lt"/>
              <a:buAutoNum type="alphaLcPeriod"/>
              <a:defRPr/>
            </a:pPr>
            <a:r>
              <a:rPr lang="en-ZA" sz="2100" dirty="0" smtClean="0">
                <a:cs typeface="Arial" panose="020B0604020202020204" pitchFamily="34" charset="0"/>
              </a:rPr>
              <a:t>Ensure </a:t>
            </a:r>
            <a:r>
              <a:rPr lang="en-ZA" sz="2100" dirty="0">
                <a:cs typeface="Arial" panose="020B0604020202020204" pitchFamily="34" charset="0"/>
              </a:rPr>
              <a:t>that complaints by current and former members of South African National D</a:t>
            </a:r>
            <a:r>
              <a:rPr lang="en-ZA" sz="2100" dirty="0" smtClean="0">
                <a:cs typeface="Arial" panose="020B0604020202020204" pitchFamily="34" charset="0"/>
              </a:rPr>
              <a:t>efence Force </a:t>
            </a:r>
            <a:r>
              <a:rPr lang="en-ZA" sz="2100" dirty="0">
                <a:cs typeface="Arial" panose="020B0604020202020204" pitchFamily="34" charset="0"/>
              </a:rPr>
              <a:t>(SANDF</a:t>
            </a:r>
            <a:r>
              <a:rPr lang="en-ZA" sz="2100" dirty="0" smtClean="0">
                <a:cs typeface="Arial" panose="020B0604020202020204" pitchFamily="34" charset="0"/>
              </a:rPr>
              <a:t>), </a:t>
            </a:r>
            <a:r>
              <a:rPr lang="en-ZA" sz="2100" dirty="0">
                <a:cs typeface="Arial" panose="020B0604020202020204" pitchFamily="34" charset="0"/>
              </a:rPr>
              <a:t>as well as complaints from members of the public</a:t>
            </a:r>
            <a:r>
              <a:rPr lang="en-ZA" sz="2100" dirty="0" smtClean="0">
                <a:cs typeface="Arial" panose="020B0604020202020204" pitchFamily="34" charset="0"/>
              </a:rPr>
              <a:t> </a:t>
            </a:r>
            <a:r>
              <a:rPr lang="en-ZA" sz="2100" dirty="0">
                <a:cs typeface="Arial" panose="020B0604020202020204" pitchFamily="34" charset="0"/>
              </a:rPr>
              <a:t>are resolved in a fair, economical and expeditious </a:t>
            </a:r>
            <a:r>
              <a:rPr lang="en-ZA" sz="2100" dirty="0" smtClean="0">
                <a:cs typeface="Arial" panose="020B0604020202020204" pitchFamily="34" charset="0"/>
              </a:rPr>
              <a:t>manner.</a:t>
            </a:r>
          </a:p>
          <a:p>
            <a:pPr marL="857250" lvl="1" indent="-457200" algn="just">
              <a:spcBef>
                <a:spcPct val="0"/>
              </a:spcBef>
              <a:buClrTx/>
              <a:buSzPct val="100000"/>
              <a:buFont typeface="+mj-lt"/>
              <a:buAutoNum type="alphaLcPeriod"/>
              <a:defRPr/>
            </a:pPr>
            <a:endParaRPr lang="en-ZA" sz="2100" dirty="0">
              <a:cs typeface="Arial" panose="020B0604020202020204" pitchFamily="34" charset="0"/>
            </a:endParaRPr>
          </a:p>
          <a:p>
            <a:pPr marL="857250" lvl="1" indent="-457200" algn="just">
              <a:spcBef>
                <a:spcPct val="0"/>
              </a:spcBef>
              <a:buClrTx/>
              <a:buSzPct val="100000"/>
              <a:buFont typeface="+mj-lt"/>
              <a:buAutoNum type="alphaLcPeriod"/>
              <a:defRPr/>
            </a:pPr>
            <a:r>
              <a:rPr lang="en-US" sz="2100" dirty="0" smtClean="0">
                <a:cs typeface="Arial" panose="020B0604020202020204" pitchFamily="34" charset="0"/>
              </a:rPr>
              <a:t>If </a:t>
            </a:r>
            <a:r>
              <a:rPr lang="en-US" sz="2100" dirty="0">
                <a:cs typeface="Arial" panose="020B0604020202020204" pitchFamily="34" charset="0"/>
              </a:rPr>
              <a:t>the </a:t>
            </a:r>
            <a:r>
              <a:rPr lang="en-US" sz="2100" dirty="0" smtClean="0">
                <a:cs typeface="Arial" panose="020B0604020202020204" pitchFamily="34" charset="0"/>
              </a:rPr>
              <a:t>Military Ombud </a:t>
            </a:r>
            <a:r>
              <a:rPr lang="en-US" sz="2100" dirty="0">
                <a:cs typeface="Arial" panose="020B0604020202020204" pitchFamily="34" charset="0"/>
              </a:rPr>
              <a:t>upholds the complaint, the </a:t>
            </a:r>
            <a:r>
              <a:rPr lang="en-US" sz="2100" dirty="0" smtClean="0">
                <a:cs typeface="Arial" panose="020B0604020202020204" pitchFamily="34" charset="0"/>
              </a:rPr>
              <a:t>Military Ombud </a:t>
            </a:r>
            <a:r>
              <a:rPr lang="en-US" sz="2100" dirty="0">
                <a:cs typeface="Arial" panose="020B0604020202020204" pitchFamily="34" charset="0"/>
              </a:rPr>
              <a:t>must recommend the appropriate relief for implementation to the </a:t>
            </a:r>
            <a:r>
              <a:rPr lang="en-US" sz="2100" dirty="0" smtClean="0">
                <a:cs typeface="Arial" panose="020B0604020202020204" pitchFamily="34" charset="0"/>
              </a:rPr>
              <a:t>Minister of Defence and Military Veterans.</a:t>
            </a:r>
            <a:endParaRPr lang="en-ZA" sz="2100" dirty="0">
              <a:cs typeface="Arial" panose="020B0604020202020204" pitchFamily="34" charset="0"/>
            </a:endParaRPr>
          </a:p>
          <a:p>
            <a:pPr marL="457200" indent="-457200" algn="just">
              <a:spcBef>
                <a:spcPct val="0"/>
              </a:spcBef>
              <a:buClrTx/>
              <a:buSzPct val="100000"/>
              <a:buFont typeface="+mj-lt"/>
              <a:buAutoNum type="alphaLcPeriod"/>
              <a:defRPr/>
            </a:pPr>
            <a:endParaRPr lang="en-US" altLang="en-US" sz="2100" dirty="0">
              <a:cs typeface="Arial" panose="020B0604020202020204" pitchFamily="34" charset="0"/>
            </a:endParaRPr>
          </a:p>
          <a:p>
            <a:pPr marL="457200" indent="-457200">
              <a:buClrTx/>
              <a:buSzPct val="100000"/>
              <a:buFont typeface="+mj-lt"/>
              <a:buAutoNum type="alphaLcPeriod"/>
            </a:pPr>
            <a:endParaRPr lang="en-ZA" sz="2100" u="sng" dirty="0">
              <a:solidFill>
                <a:schemeClr val="tx1"/>
              </a:solidFill>
              <a:cs typeface="Arial" panose="020B0604020202020204" pitchFamily="34" charset="0"/>
            </a:endParaRP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6" name="Straight Connector 5"/>
          <p:cNvCxnSpPr/>
          <p:nvPr/>
        </p:nvCxnSpPr>
        <p:spPr>
          <a:xfrm>
            <a:off x="1" y="672353"/>
            <a:ext cx="9601199" cy="1344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xmlns="" val="3859406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7930"/>
            <a:ext cx="9507070" cy="762000"/>
          </a:xfrm>
        </p:spPr>
        <p:txBody>
          <a:bodyPr>
            <a:normAutofit/>
          </a:bodyPr>
          <a:lstStyle/>
          <a:p>
            <a:pPr algn="ctr"/>
            <a:r>
              <a:rPr lang="en-US" sz="4000" b="1" dirty="0" smtClean="0">
                <a:solidFill>
                  <a:schemeClr val="tx1"/>
                </a:solidFill>
              </a:rPr>
              <a:t>VISION AND MISSION</a:t>
            </a:r>
            <a:endParaRPr lang="en-ZA" sz="4000" b="1" dirty="0">
              <a:solidFill>
                <a:schemeClr val="tx1"/>
              </a:solidFill>
            </a:endParaRPr>
          </a:p>
        </p:txBody>
      </p:sp>
      <p:sp>
        <p:nvSpPr>
          <p:cNvPr id="3" name="Content Placeholder 2"/>
          <p:cNvSpPr>
            <a:spLocks noGrp="1"/>
          </p:cNvSpPr>
          <p:nvPr>
            <p:ph idx="1"/>
          </p:nvPr>
        </p:nvSpPr>
        <p:spPr>
          <a:xfrm>
            <a:off x="349623" y="927847"/>
            <a:ext cx="9149219" cy="5478639"/>
          </a:xfrm>
          <a:noFill/>
          <a:ln>
            <a:noFill/>
          </a:ln>
        </p:spPr>
        <p:style>
          <a:lnRef idx="2">
            <a:schemeClr val="dk1"/>
          </a:lnRef>
          <a:fillRef idx="1">
            <a:schemeClr val="lt1"/>
          </a:fillRef>
          <a:effectRef idx="0">
            <a:schemeClr val="dk1"/>
          </a:effectRef>
          <a:fontRef idx="minor">
            <a:schemeClr val="dk1"/>
          </a:fontRef>
        </p:style>
        <p:txBody>
          <a:bodyPr>
            <a:normAutofit/>
          </a:bodyPr>
          <a:lstStyle/>
          <a:p>
            <a:pPr marL="457200" indent="-457200" algn="just">
              <a:buClrTx/>
              <a:buFont typeface="+mj-lt"/>
              <a:buAutoNum type="arabicPeriod"/>
            </a:pPr>
            <a:endParaRPr lang="en-US" sz="2100" dirty="0" smtClean="0">
              <a:solidFill>
                <a:schemeClr val="tx1"/>
              </a:solidFill>
            </a:endParaRPr>
          </a:p>
          <a:p>
            <a:pPr marL="457200" indent="-457200" algn="just">
              <a:spcBef>
                <a:spcPct val="0"/>
              </a:spcBef>
              <a:buClrTx/>
              <a:buFont typeface="+mj-lt"/>
              <a:buAutoNum type="arabicPeriod"/>
              <a:defRPr/>
            </a:pPr>
            <a:r>
              <a:rPr lang="en-ZA" altLang="en-US" sz="2100" b="1" u="sng" dirty="0" smtClean="0">
                <a:cs typeface="Arial" panose="020B0604020202020204" pitchFamily="34" charset="0"/>
              </a:rPr>
              <a:t>Vision</a:t>
            </a:r>
            <a:r>
              <a:rPr lang="en-ZA" altLang="en-US" sz="2100" dirty="0" smtClean="0">
                <a:cs typeface="Arial" panose="020B0604020202020204" pitchFamily="34" charset="0"/>
              </a:rPr>
              <a:t>:  A world leading independent </a:t>
            </a:r>
            <a:r>
              <a:rPr lang="en-ZA" altLang="en-US" sz="2100" dirty="0">
                <a:cs typeface="Arial" panose="020B0604020202020204" pitchFamily="34" charset="0"/>
              </a:rPr>
              <a:t>and </a:t>
            </a:r>
            <a:r>
              <a:rPr lang="en-ZA" altLang="en-US" sz="2100" dirty="0" smtClean="0">
                <a:cs typeface="Arial" panose="020B0604020202020204" pitchFamily="34" charset="0"/>
              </a:rPr>
              <a:t>impartial </a:t>
            </a:r>
            <a:r>
              <a:rPr lang="en-ZA" altLang="en-US" sz="2100" dirty="0">
                <a:cs typeface="Arial" panose="020B0604020202020204" pitchFamily="34" charset="0"/>
              </a:rPr>
              <a:t>Military Ombud </a:t>
            </a:r>
            <a:r>
              <a:rPr lang="en-ZA" altLang="en-US" sz="2100" dirty="0" smtClean="0">
                <a:cs typeface="Arial" panose="020B0604020202020204" pitchFamily="34" charset="0"/>
              </a:rPr>
              <a:t>Institution.</a:t>
            </a:r>
            <a:endParaRPr lang="en-ZA" altLang="en-US" sz="2100" dirty="0">
              <a:cs typeface="Arial" panose="020B0604020202020204" pitchFamily="34" charset="0"/>
            </a:endParaRPr>
          </a:p>
          <a:p>
            <a:pPr marL="457200" indent="-457200" algn="just">
              <a:spcBef>
                <a:spcPct val="0"/>
              </a:spcBef>
              <a:buClrTx/>
              <a:buFont typeface="+mj-lt"/>
              <a:buAutoNum type="arabicPeriod"/>
              <a:defRPr/>
            </a:pPr>
            <a:endParaRPr lang="en-ZA" altLang="en-US" sz="2100" b="1" dirty="0">
              <a:cs typeface="Arial" panose="020B0604020202020204" pitchFamily="34" charset="0"/>
            </a:endParaRPr>
          </a:p>
          <a:p>
            <a:pPr marL="457200" indent="-457200" algn="just">
              <a:spcBef>
                <a:spcPct val="0"/>
              </a:spcBef>
              <a:buClrTx/>
              <a:buFont typeface="+mj-lt"/>
              <a:buAutoNum type="arabicPeriod"/>
              <a:defRPr/>
            </a:pPr>
            <a:r>
              <a:rPr lang="en-ZA" altLang="en-US" sz="2100" b="1" u="sng" dirty="0" smtClean="0">
                <a:cs typeface="Arial" panose="020B0604020202020204" pitchFamily="34" charset="0"/>
              </a:rPr>
              <a:t>Mission</a:t>
            </a:r>
            <a:r>
              <a:rPr lang="en-ZA" altLang="en-US" sz="2100" b="1" dirty="0" smtClean="0">
                <a:cs typeface="Arial" panose="020B0604020202020204" pitchFamily="34" charset="0"/>
              </a:rPr>
              <a:t>:  </a:t>
            </a:r>
            <a:r>
              <a:rPr lang="en-US" altLang="en-US" sz="2100" dirty="0" smtClean="0">
                <a:cs typeface="Arial" panose="020B0604020202020204" pitchFamily="34" charset="0"/>
              </a:rPr>
              <a:t>To </a:t>
            </a:r>
            <a:r>
              <a:rPr lang="en-US" altLang="en-US" sz="2100" dirty="0">
                <a:cs typeface="Arial" panose="020B0604020202020204" pitchFamily="34" charset="0"/>
              </a:rPr>
              <a:t>provide an </a:t>
            </a:r>
            <a:r>
              <a:rPr lang="en-US" altLang="en-US" sz="2100" dirty="0" smtClean="0">
                <a:cs typeface="Arial" panose="020B0604020202020204" pitchFamily="34" charset="0"/>
              </a:rPr>
              <a:t>independent</a:t>
            </a:r>
            <a:r>
              <a:rPr lang="en-US" altLang="en-US" sz="2100" dirty="0">
                <a:cs typeface="Arial" panose="020B0604020202020204" pitchFamily="34" charset="0"/>
              </a:rPr>
              <a:t>, </a:t>
            </a:r>
            <a:r>
              <a:rPr lang="en-US" altLang="en-US" sz="2100" dirty="0" smtClean="0">
                <a:cs typeface="Arial" panose="020B0604020202020204" pitchFamily="34" charset="0"/>
              </a:rPr>
              <a:t>impartial </a:t>
            </a:r>
            <a:r>
              <a:rPr lang="en-US" altLang="en-US" sz="2100" dirty="0">
                <a:cs typeface="Arial" panose="020B0604020202020204" pitchFamily="34" charset="0"/>
              </a:rPr>
              <a:t>and </a:t>
            </a:r>
            <a:r>
              <a:rPr lang="en-US" altLang="en-US" sz="2100" dirty="0" smtClean="0">
                <a:cs typeface="Arial" panose="020B0604020202020204" pitchFamily="34" charset="0"/>
              </a:rPr>
              <a:t>expeditious complaints resolution process </a:t>
            </a:r>
            <a:r>
              <a:rPr lang="en-US" altLang="en-US" sz="2100" dirty="0">
                <a:cs typeface="Arial" panose="020B0604020202020204" pitchFamily="34" charset="0"/>
              </a:rPr>
              <a:t>for </a:t>
            </a:r>
            <a:r>
              <a:rPr lang="en-US" altLang="en-US" sz="2100" dirty="0" smtClean="0">
                <a:cs typeface="Arial" panose="020B0604020202020204" pitchFamily="34" charset="0"/>
              </a:rPr>
              <a:t>serving </a:t>
            </a:r>
            <a:r>
              <a:rPr lang="en-US" altLang="en-US" sz="2100" dirty="0">
                <a:cs typeface="Arial" panose="020B0604020202020204" pitchFamily="34" charset="0"/>
              </a:rPr>
              <a:t>and </a:t>
            </a:r>
            <a:r>
              <a:rPr lang="en-US" altLang="en-US" sz="2100" dirty="0" smtClean="0">
                <a:cs typeface="Arial" panose="020B0604020202020204" pitchFamily="34" charset="0"/>
              </a:rPr>
              <a:t>former </a:t>
            </a:r>
            <a:r>
              <a:rPr lang="en-US" altLang="en-US" sz="2100" dirty="0">
                <a:cs typeface="Arial" panose="020B0604020202020204" pitchFamily="34" charset="0"/>
              </a:rPr>
              <a:t>m</a:t>
            </a:r>
            <a:r>
              <a:rPr lang="en-US" altLang="en-US" sz="2100" dirty="0" smtClean="0">
                <a:cs typeface="Arial" panose="020B0604020202020204" pitchFamily="34" charset="0"/>
              </a:rPr>
              <a:t>embers </a:t>
            </a:r>
            <a:r>
              <a:rPr lang="en-US" altLang="en-US" sz="2100" dirty="0">
                <a:cs typeface="Arial" panose="020B0604020202020204" pitchFamily="34" charset="0"/>
              </a:rPr>
              <a:t>of the SANDF and the </a:t>
            </a:r>
            <a:r>
              <a:rPr lang="en-US" altLang="en-US" sz="2100" dirty="0" smtClean="0">
                <a:cs typeface="Arial" panose="020B0604020202020204" pitchFamily="34" charset="0"/>
              </a:rPr>
              <a:t>public </a:t>
            </a:r>
            <a:r>
              <a:rPr lang="en-US" altLang="en-US" sz="2100" dirty="0">
                <a:cs typeface="Arial" panose="020B0604020202020204" pitchFamily="34" charset="0"/>
              </a:rPr>
              <a:t>to </a:t>
            </a:r>
            <a:r>
              <a:rPr lang="en-US" altLang="en-US" sz="2100" dirty="0" smtClean="0">
                <a:cs typeface="Arial" panose="020B0604020202020204" pitchFamily="34" charset="0"/>
              </a:rPr>
              <a:t>promote </a:t>
            </a:r>
            <a:r>
              <a:rPr lang="en-US" altLang="en-US" sz="2100" dirty="0">
                <a:cs typeface="Arial" panose="020B0604020202020204" pitchFamily="34" charset="0"/>
              </a:rPr>
              <a:t>g</a:t>
            </a:r>
            <a:r>
              <a:rPr lang="en-US" altLang="en-US" sz="2100" dirty="0" smtClean="0">
                <a:cs typeface="Arial" panose="020B0604020202020204" pitchFamily="34" charset="0"/>
              </a:rPr>
              <a:t>ood </a:t>
            </a:r>
            <a:r>
              <a:rPr lang="en-US" altLang="en-US" sz="2100" dirty="0">
                <a:cs typeface="Arial" panose="020B0604020202020204" pitchFamily="34" charset="0"/>
              </a:rPr>
              <a:t>g</a:t>
            </a:r>
            <a:r>
              <a:rPr lang="en-US" altLang="en-US" sz="2100" dirty="0" smtClean="0">
                <a:cs typeface="Arial" panose="020B0604020202020204" pitchFamily="34" charset="0"/>
              </a:rPr>
              <a:t>overnance</a:t>
            </a:r>
            <a:r>
              <a:rPr lang="en-US" altLang="en-US" sz="2100" dirty="0">
                <a:cs typeface="Arial" panose="020B0604020202020204" pitchFamily="34" charset="0"/>
              </a:rPr>
              <a:t>.</a:t>
            </a:r>
          </a:p>
          <a:p>
            <a:pPr marL="457200" indent="-457200" algn="just">
              <a:spcBef>
                <a:spcPct val="0"/>
              </a:spcBef>
              <a:buClrTx/>
              <a:buFont typeface="+mj-lt"/>
              <a:buAutoNum type="arabicPeriod"/>
              <a:defRPr/>
            </a:pPr>
            <a:endParaRPr lang="en-ZA" altLang="en-US" sz="2100" dirty="0"/>
          </a:p>
          <a:p>
            <a:pPr marL="457200" indent="-457200" algn="just">
              <a:buClrTx/>
              <a:buFont typeface="+mj-lt"/>
              <a:buAutoNum type="arabicPeriod"/>
            </a:pPr>
            <a:endParaRPr lang="en-US" sz="2100" dirty="0" smtClean="0">
              <a:solidFill>
                <a:schemeClr val="tx1"/>
              </a:solidFill>
            </a:endParaRPr>
          </a:p>
          <a:p>
            <a:pPr marL="457200" indent="-457200" algn="just">
              <a:buClrTx/>
              <a:buFont typeface="+mj-lt"/>
              <a:buAutoNum type="arabicPeriod"/>
            </a:pPr>
            <a:endParaRPr lang="en-US" sz="2100" dirty="0" smtClean="0">
              <a:solidFill>
                <a:schemeClr val="tx1"/>
              </a:solidFill>
            </a:endParaRP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6" name="Straight Connector 5"/>
          <p:cNvCxnSpPr/>
          <p:nvPr/>
        </p:nvCxnSpPr>
        <p:spPr>
          <a:xfrm>
            <a:off x="1" y="672353"/>
            <a:ext cx="9601199" cy="1344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xmlns="" val="2129154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7930"/>
            <a:ext cx="9507070" cy="762000"/>
          </a:xfrm>
        </p:spPr>
        <p:txBody>
          <a:bodyPr>
            <a:normAutofit/>
          </a:bodyPr>
          <a:lstStyle/>
          <a:p>
            <a:pPr algn="ctr"/>
            <a:r>
              <a:rPr lang="en-US" sz="4000" b="1" dirty="0" smtClean="0">
                <a:solidFill>
                  <a:schemeClr val="tx1"/>
                </a:solidFill>
              </a:rPr>
              <a:t>STRATEGIC OBJECTIVES</a:t>
            </a:r>
            <a:endParaRPr lang="en-ZA" sz="4000" b="1" dirty="0">
              <a:solidFill>
                <a:schemeClr val="tx1"/>
              </a:solidFill>
            </a:endParaRP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6" name="Straight Connector 5"/>
          <p:cNvCxnSpPr/>
          <p:nvPr/>
        </p:nvCxnSpPr>
        <p:spPr>
          <a:xfrm>
            <a:off x="1" y="672353"/>
            <a:ext cx="9601199" cy="1344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D57F1E4F-1CFF-5643-939E-217C01CDF565}" type="slidenum">
              <a:rPr lang="en-US" smtClean="0"/>
              <a:pPr/>
              <a:t>6</a:t>
            </a:fld>
            <a:endParaRPr lang="en-US" dirty="0"/>
          </a:p>
        </p:txBody>
      </p:sp>
      <p:graphicFrame>
        <p:nvGraphicFramePr>
          <p:cNvPr id="8" name="Diagram 7"/>
          <p:cNvGraphicFramePr/>
          <p:nvPr>
            <p:extLst>
              <p:ext uri="{D42A27DB-BD31-4B8C-83A1-F6EECF244321}">
                <p14:modId xmlns:p14="http://schemas.microsoft.com/office/powerpoint/2010/main" xmlns="" val="1010893627"/>
              </p:ext>
            </p:extLst>
          </p:nvPr>
        </p:nvGraphicFramePr>
        <p:xfrm>
          <a:off x="462662" y="1095396"/>
          <a:ext cx="9138537"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836792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729" y="995081"/>
            <a:ext cx="9636507" cy="4827495"/>
          </a:xfrm>
          <a:noFill/>
          <a:ln>
            <a:noFill/>
          </a:ln>
        </p:spPr>
        <p:style>
          <a:lnRef idx="2">
            <a:schemeClr val="dk1"/>
          </a:lnRef>
          <a:fillRef idx="1">
            <a:schemeClr val="lt1"/>
          </a:fillRef>
          <a:effectRef idx="0">
            <a:schemeClr val="dk1"/>
          </a:effectRef>
          <a:fontRef idx="minor">
            <a:schemeClr val="dk1"/>
          </a:fontRef>
        </p:style>
        <p:txBody>
          <a:bodyPr>
            <a:noAutofit/>
          </a:bodyPr>
          <a:lstStyle/>
          <a:p>
            <a:pPr marL="457200" indent="-457200" algn="just">
              <a:spcBef>
                <a:spcPts val="0"/>
              </a:spcBef>
              <a:buClrTx/>
              <a:buSzPct val="100000"/>
              <a:buAutoNum type="arabicPeriod"/>
            </a:pPr>
            <a:r>
              <a:rPr lang="en-ZA" altLang="en-US" sz="2100" dirty="0" smtClean="0">
                <a:cs typeface="Arial" panose="020B0604020202020204" pitchFamily="34" charset="0"/>
              </a:rPr>
              <a:t>Section </a:t>
            </a:r>
            <a:r>
              <a:rPr lang="en-ZA" altLang="en-US" sz="2100" dirty="0">
                <a:cs typeface="Arial" panose="020B0604020202020204" pitchFamily="34" charset="0"/>
              </a:rPr>
              <a:t>6(4) states that the </a:t>
            </a:r>
            <a:r>
              <a:rPr lang="en-ZA" altLang="en-US" sz="2100" dirty="0" smtClean="0">
                <a:cs typeface="Arial" panose="020B0604020202020204" pitchFamily="34" charset="0"/>
              </a:rPr>
              <a:t>“Ombud </a:t>
            </a:r>
            <a:r>
              <a:rPr lang="en-ZA" altLang="en-US" sz="2100" dirty="0">
                <a:cs typeface="Arial" panose="020B0604020202020204" pitchFamily="34" charset="0"/>
              </a:rPr>
              <a:t>must investigate a complaint fairly and expeditiously </a:t>
            </a:r>
            <a:r>
              <a:rPr lang="en-ZA" altLang="en-US" sz="2100" b="1" u="sng" dirty="0">
                <a:cs typeface="Arial" panose="020B0604020202020204" pitchFamily="34" charset="0"/>
              </a:rPr>
              <a:t>without fear, favour or prejudice</a:t>
            </a:r>
            <a:r>
              <a:rPr lang="en-ZA" altLang="en-US" sz="2100" b="1" u="sng" dirty="0" smtClean="0">
                <a:cs typeface="Arial" panose="020B0604020202020204" pitchFamily="34" charset="0"/>
              </a:rPr>
              <a:t>”</a:t>
            </a:r>
            <a:r>
              <a:rPr lang="en-ZA" altLang="en-US" sz="2100" dirty="0" smtClean="0">
                <a:cs typeface="Arial" panose="020B0604020202020204" pitchFamily="34" charset="0"/>
              </a:rPr>
              <a:t>.</a:t>
            </a:r>
          </a:p>
          <a:p>
            <a:pPr marL="457200" indent="-457200" algn="just">
              <a:spcBef>
                <a:spcPts val="0"/>
              </a:spcBef>
              <a:buClrTx/>
              <a:buSzPct val="100000"/>
              <a:buAutoNum type="arabicPeriod"/>
            </a:pPr>
            <a:endParaRPr lang="en-ZA" altLang="en-US" sz="2100" dirty="0">
              <a:cs typeface="Arial" panose="020B0604020202020204" pitchFamily="34" charset="0"/>
            </a:endParaRPr>
          </a:p>
          <a:p>
            <a:pPr marL="457200" indent="-457200" algn="just">
              <a:spcBef>
                <a:spcPts val="0"/>
              </a:spcBef>
              <a:buClrTx/>
              <a:buSzPct val="100000"/>
              <a:buAutoNum type="arabicPeriod"/>
            </a:pPr>
            <a:r>
              <a:rPr lang="en-ZA" altLang="en-US" sz="2100" dirty="0" smtClean="0">
                <a:cs typeface="Arial" panose="020B0604020202020204" pitchFamily="34" charset="0"/>
              </a:rPr>
              <a:t>The </a:t>
            </a:r>
            <a:r>
              <a:rPr lang="en-ZA" altLang="en-US" sz="2100" dirty="0">
                <a:cs typeface="Arial" panose="020B0604020202020204" pitchFamily="34" charset="0"/>
              </a:rPr>
              <a:t>Act prescribes that</a:t>
            </a:r>
            <a:r>
              <a:rPr lang="en-ZA" altLang="en-US" sz="2100" b="1" dirty="0">
                <a:cs typeface="Arial" panose="020B0604020202020204" pitchFamily="34" charset="0"/>
              </a:rPr>
              <a:t> </a:t>
            </a:r>
            <a:r>
              <a:rPr lang="en-ZA" altLang="en-US" sz="2100" dirty="0">
                <a:cs typeface="Arial" panose="020B0604020202020204" pitchFamily="34" charset="0"/>
              </a:rPr>
              <a:t>the “Ombud and staff members must serve </a:t>
            </a:r>
            <a:r>
              <a:rPr lang="en-ZA" altLang="en-US" sz="2100" b="1" u="sng" dirty="0">
                <a:cs typeface="Arial" panose="020B0604020202020204" pitchFamily="34" charset="0"/>
              </a:rPr>
              <a:t>independently and impartially</a:t>
            </a:r>
            <a:r>
              <a:rPr lang="en-ZA" altLang="en-US" sz="2100" dirty="0">
                <a:cs typeface="Arial" panose="020B0604020202020204" pitchFamily="34" charset="0"/>
              </a:rPr>
              <a:t> and must perform their functions in good faith and without </a:t>
            </a:r>
            <a:r>
              <a:rPr lang="en-ZA" altLang="en-US" sz="2100" b="1" u="sng" dirty="0">
                <a:cs typeface="Arial" panose="020B0604020202020204" pitchFamily="34" charset="0"/>
              </a:rPr>
              <a:t>fear, favour, bias or prejudice, subject to the Constitution and the law</a:t>
            </a:r>
            <a:r>
              <a:rPr lang="en-ZA" altLang="en-US" sz="2100" dirty="0">
                <a:cs typeface="Arial" panose="020B0604020202020204" pitchFamily="34" charset="0"/>
              </a:rPr>
              <a:t>.” </a:t>
            </a:r>
            <a:r>
              <a:rPr lang="en-ZA" altLang="en-US" sz="2100" b="1" dirty="0">
                <a:cs typeface="Arial" panose="020B0604020202020204" pitchFamily="34" charset="0"/>
              </a:rPr>
              <a:t>(S 8(1</a:t>
            </a:r>
            <a:r>
              <a:rPr lang="en-ZA" altLang="en-US" sz="2100" b="1" dirty="0" smtClean="0">
                <a:cs typeface="Arial" panose="020B0604020202020204" pitchFamily="34" charset="0"/>
              </a:rPr>
              <a:t>)).</a:t>
            </a:r>
          </a:p>
          <a:p>
            <a:pPr marL="457200" indent="-457200" algn="just">
              <a:spcBef>
                <a:spcPts val="0"/>
              </a:spcBef>
              <a:buClrTx/>
              <a:buSzPct val="100000"/>
              <a:buAutoNum type="arabicPeriod"/>
            </a:pPr>
            <a:endParaRPr lang="en-ZA" altLang="en-US" sz="2100" b="1" dirty="0">
              <a:cs typeface="Arial" panose="020B0604020202020204" pitchFamily="34" charset="0"/>
            </a:endParaRPr>
          </a:p>
          <a:p>
            <a:pPr marL="457200" indent="-457200" algn="just">
              <a:spcBef>
                <a:spcPts val="0"/>
              </a:spcBef>
              <a:buClrTx/>
              <a:buSzPct val="100000"/>
              <a:buAutoNum type="arabicPeriod"/>
            </a:pPr>
            <a:r>
              <a:rPr lang="en-ZA" altLang="en-US" sz="2100" dirty="0" smtClean="0">
                <a:cs typeface="Arial" panose="020B0604020202020204" pitchFamily="34" charset="0"/>
              </a:rPr>
              <a:t>The </a:t>
            </a:r>
            <a:r>
              <a:rPr lang="en-ZA" altLang="en-US" sz="2100" dirty="0">
                <a:cs typeface="Arial" panose="020B0604020202020204" pitchFamily="34" charset="0"/>
              </a:rPr>
              <a:t>Minister is required to afford the Ombud such assistance as may be reasonably </a:t>
            </a:r>
            <a:r>
              <a:rPr lang="en-ZA" altLang="en-US" sz="2100" dirty="0" smtClean="0">
                <a:cs typeface="Arial" panose="020B0604020202020204" pitchFamily="34" charset="0"/>
              </a:rPr>
              <a:t>required </a:t>
            </a:r>
            <a:r>
              <a:rPr lang="en-ZA" altLang="en-US" sz="2100" dirty="0">
                <a:cs typeface="Arial" panose="020B0604020202020204" pitchFamily="34" charset="0"/>
              </a:rPr>
              <a:t>for the </a:t>
            </a:r>
            <a:r>
              <a:rPr lang="en-ZA" altLang="en-US" sz="2100" b="1" u="sng" dirty="0">
                <a:cs typeface="Arial" panose="020B0604020202020204" pitchFamily="34" charset="0"/>
              </a:rPr>
              <a:t>protection of the independence, impartiality and dignity of the </a:t>
            </a:r>
            <a:r>
              <a:rPr lang="en-ZA" altLang="en-US" sz="2100" b="1" u="sng" dirty="0" smtClean="0">
                <a:cs typeface="Arial" panose="020B0604020202020204" pitchFamily="34" charset="0"/>
              </a:rPr>
              <a:t>Ombud</a:t>
            </a:r>
            <a:r>
              <a:rPr lang="en-ZA" altLang="en-US" sz="2100" dirty="0" smtClean="0">
                <a:cs typeface="Arial" panose="020B0604020202020204" pitchFamily="34" charset="0"/>
              </a:rPr>
              <a:t>.</a:t>
            </a:r>
          </a:p>
          <a:p>
            <a:pPr marL="457200" indent="-457200" algn="just">
              <a:spcBef>
                <a:spcPts val="0"/>
              </a:spcBef>
              <a:buClrTx/>
              <a:buSzPct val="100000"/>
              <a:buAutoNum type="arabicPeriod"/>
            </a:pPr>
            <a:endParaRPr lang="en-ZA" altLang="en-US" sz="2100" dirty="0">
              <a:cs typeface="Arial" panose="020B0604020202020204" pitchFamily="34" charset="0"/>
            </a:endParaRPr>
          </a:p>
          <a:p>
            <a:pPr marL="457200" indent="-457200" algn="just">
              <a:spcBef>
                <a:spcPts val="0"/>
              </a:spcBef>
              <a:buClrTx/>
              <a:buSzPct val="100000"/>
              <a:buAutoNum type="arabicPeriod"/>
            </a:pPr>
            <a:r>
              <a:rPr lang="en-ZA" altLang="en-US" sz="2100" dirty="0" smtClean="0">
                <a:cs typeface="Arial" panose="020B0604020202020204" pitchFamily="34" charset="0"/>
              </a:rPr>
              <a:t>No </a:t>
            </a:r>
            <a:r>
              <a:rPr lang="en-ZA" altLang="en-US" sz="2100" dirty="0">
                <a:cs typeface="Arial" panose="020B0604020202020204" pitchFamily="34" charset="0"/>
              </a:rPr>
              <a:t>person may hinder or obstruct the Ombud or members of his or her staff in the performance of his or her or their functions</a:t>
            </a:r>
            <a:r>
              <a:rPr lang="en-ZA" altLang="en-US" sz="2100" dirty="0" smtClean="0">
                <a:cs typeface="Arial" panose="020B0604020202020204" pitchFamily="34" charset="0"/>
              </a:rPr>
              <a:t>.</a:t>
            </a:r>
            <a:endParaRPr lang="en-ZA" sz="21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le 1"/>
          <p:cNvSpPr>
            <a:spLocks noGrp="1"/>
          </p:cNvSpPr>
          <p:nvPr>
            <p:ph type="title"/>
          </p:nvPr>
        </p:nvSpPr>
        <p:spPr>
          <a:xfrm>
            <a:off x="1" y="17930"/>
            <a:ext cx="9507070" cy="762000"/>
          </a:xfrm>
        </p:spPr>
        <p:txBody>
          <a:bodyPr>
            <a:normAutofit/>
          </a:bodyPr>
          <a:lstStyle/>
          <a:p>
            <a:pPr algn="ctr"/>
            <a:r>
              <a:rPr lang="en-US" sz="4000" b="1" dirty="0" smtClean="0">
                <a:solidFill>
                  <a:schemeClr val="tx1"/>
                </a:solidFill>
              </a:rPr>
              <a:t>CONTEXT</a:t>
            </a:r>
            <a:endParaRPr lang="en-ZA" sz="4000" b="1" dirty="0">
              <a:solidFill>
                <a:schemeClr val="tx1"/>
              </a:solidFill>
            </a:endParaRPr>
          </a:p>
        </p:txBody>
      </p:sp>
      <p:cxnSp>
        <p:nvCxnSpPr>
          <p:cNvPr id="8" name="Straight Connector 7"/>
          <p:cNvCxnSpPr/>
          <p:nvPr/>
        </p:nvCxnSpPr>
        <p:spPr>
          <a:xfrm>
            <a:off x="1" y="672353"/>
            <a:ext cx="9601199" cy="13447"/>
          </a:xfrm>
          <a:prstGeom prst="line">
            <a:avLst/>
          </a:prstGeom>
          <a:ln w="57150"/>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887506" y="5930150"/>
            <a:ext cx="7745506" cy="847168"/>
            <a:chOff x="887506" y="5930150"/>
            <a:chExt cx="7745506" cy="847168"/>
          </a:xfrm>
          <a:solidFill>
            <a:schemeClr val="accent3">
              <a:lumMod val="40000"/>
              <a:lumOff val="60000"/>
            </a:schemeClr>
          </a:solidFill>
        </p:grpSpPr>
        <p:sp>
          <p:nvSpPr>
            <p:cNvPr id="10" name="Rectangle 9"/>
            <p:cNvSpPr/>
            <p:nvPr/>
          </p:nvSpPr>
          <p:spPr>
            <a:xfrm>
              <a:off x="887506" y="5930150"/>
              <a:ext cx="7745506" cy="847168"/>
            </a:xfrm>
            <a:prstGeom prst="rect">
              <a:avLst/>
            </a:prstGeom>
            <a:grp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Rectangle 8"/>
            <p:cNvSpPr/>
            <p:nvPr/>
          </p:nvSpPr>
          <p:spPr>
            <a:xfrm>
              <a:off x="995082" y="5997385"/>
              <a:ext cx="7584141" cy="707886"/>
            </a:xfrm>
            <a:prstGeom prst="rect">
              <a:avLst/>
            </a:prstGeom>
            <a:grpFill/>
            <a:ln>
              <a:solidFill>
                <a:schemeClr val="accent3">
                  <a:lumMod val="40000"/>
                  <a:lumOff val="60000"/>
                </a:schemeClr>
              </a:solidFill>
            </a:ln>
          </p:spPr>
          <p:txBody>
            <a:bodyPr wrap="square">
              <a:spAutoFit/>
            </a:bodyPr>
            <a:lstStyle/>
            <a:p>
              <a:pPr algn="just">
                <a:buClrTx/>
                <a:buNone/>
              </a:pPr>
              <a:r>
                <a:rPr lang="en-ZA" altLang="en-US" sz="2000" b="1" i="1" u="sng" dirty="0">
                  <a:latin typeface="+mj-lt"/>
                  <a:cs typeface="Arial" panose="020B0604020202020204" pitchFamily="34" charset="0"/>
                </a:rPr>
                <a:t>NB</a:t>
              </a:r>
              <a:r>
                <a:rPr lang="en-ZA" altLang="en-US" sz="2000" b="1" i="1" dirty="0">
                  <a:latin typeface="+mj-lt"/>
                  <a:cs typeface="Arial" panose="020B0604020202020204" pitchFamily="34" charset="0"/>
                </a:rPr>
                <a:t>: These provisions of the Act speak to operational and institutional independence of the Office.</a:t>
              </a:r>
            </a:p>
          </p:txBody>
        </p:sp>
      </p:grpSp>
    </p:spTree>
    <p:extLst>
      <p:ext uri="{BB962C8B-B14F-4D97-AF65-F5344CB8AC3E}">
        <p14:creationId xmlns:p14="http://schemas.microsoft.com/office/powerpoint/2010/main" xmlns="" val="1230275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177" y="1085801"/>
            <a:ext cx="9735670" cy="4077870"/>
          </a:xfrm>
          <a:noFill/>
          <a:ln>
            <a:noFill/>
          </a:ln>
        </p:spPr>
        <p:style>
          <a:lnRef idx="2">
            <a:schemeClr val="dk1"/>
          </a:lnRef>
          <a:fillRef idx="1">
            <a:schemeClr val="lt1"/>
          </a:fillRef>
          <a:effectRef idx="0">
            <a:schemeClr val="dk1"/>
          </a:effectRef>
          <a:fontRef idx="minor">
            <a:schemeClr val="dk1"/>
          </a:fontRef>
        </p:style>
        <p:txBody>
          <a:bodyPr>
            <a:noAutofit/>
          </a:bodyPr>
          <a:lstStyle/>
          <a:p>
            <a:pPr marL="457200" indent="-457200" algn="just">
              <a:spcBef>
                <a:spcPts val="0"/>
              </a:spcBef>
              <a:buClrTx/>
              <a:buSzPct val="100000"/>
              <a:buFont typeface="+mj-lt"/>
              <a:buAutoNum type="arabicPeriod" startAt="5"/>
              <a:defRPr/>
            </a:pPr>
            <a:r>
              <a:rPr lang="en-ZA" sz="2100" dirty="0" smtClean="0">
                <a:cs typeface="Arial" panose="020B0604020202020204" pitchFamily="34" charset="0"/>
              </a:rPr>
              <a:t>Expenditure </a:t>
            </a:r>
            <a:r>
              <a:rPr lang="en-ZA" sz="2100" dirty="0">
                <a:cs typeface="Arial" panose="020B0604020202020204" pitchFamily="34" charset="0"/>
              </a:rPr>
              <a:t>in connection with the administration of the Office must be funded from monies </a:t>
            </a:r>
            <a:r>
              <a:rPr lang="en-ZA" sz="2100" b="1" u="sng" dirty="0">
                <a:cs typeface="Arial" panose="020B0604020202020204" pitchFamily="34" charset="0"/>
              </a:rPr>
              <a:t>appropriated by Parliament </a:t>
            </a:r>
            <a:r>
              <a:rPr lang="en-ZA" sz="2100" dirty="0">
                <a:cs typeface="Arial" panose="020B0604020202020204" pitchFamily="34" charset="0"/>
              </a:rPr>
              <a:t>for that purpose, </a:t>
            </a:r>
            <a:r>
              <a:rPr lang="en-ZA" sz="2100" b="1" u="sng" dirty="0">
                <a:cs typeface="Arial" panose="020B0604020202020204" pitchFamily="34" charset="0"/>
              </a:rPr>
              <a:t>as part of the budget vote of the Department.</a:t>
            </a:r>
            <a:r>
              <a:rPr lang="en-ZA" sz="2100" dirty="0">
                <a:cs typeface="Arial" panose="020B0604020202020204" pitchFamily="34" charset="0"/>
              </a:rPr>
              <a:t> </a:t>
            </a:r>
            <a:r>
              <a:rPr lang="en-ZA" sz="2100" dirty="0" smtClean="0">
                <a:cs typeface="Arial" panose="020B0604020202020204" pitchFamily="34" charset="0"/>
              </a:rPr>
              <a:t>(Section 10(1)).</a:t>
            </a:r>
          </a:p>
          <a:p>
            <a:pPr marL="457200" indent="-457200" algn="just">
              <a:spcBef>
                <a:spcPts val="0"/>
              </a:spcBef>
              <a:buClrTx/>
              <a:buSzPct val="100000"/>
              <a:buFont typeface="+mj-lt"/>
              <a:buAutoNum type="arabicPeriod" startAt="5"/>
              <a:defRPr/>
            </a:pPr>
            <a:endParaRPr lang="en-ZA" sz="2100" dirty="0">
              <a:cs typeface="Arial" panose="020B0604020202020204" pitchFamily="34" charset="0"/>
            </a:endParaRPr>
          </a:p>
          <a:p>
            <a:pPr marL="457200" indent="-457200" algn="just">
              <a:spcBef>
                <a:spcPts val="0"/>
              </a:spcBef>
              <a:buClrTx/>
              <a:buSzPct val="100000"/>
              <a:buFont typeface="+mj-lt"/>
              <a:buAutoNum type="arabicPeriod" startAt="5"/>
              <a:defRPr/>
            </a:pPr>
            <a:r>
              <a:rPr lang="en-ZA" sz="2100" dirty="0" smtClean="0">
                <a:cs typeface="Arial" panose="020B0604020202020204" pitchFamily="34" charset="0"/>
              </a:rPr>
              <a:t>The Military Ombud </a:t>
            </a:r>
            <a:r>
              <a:rPr lang="en-ZA" sz="2100" dirty="0">
                <a:cs typeface="Arial" panose="020B0604020202020204" pitchFamily="34" charset="0"/>
              </a:rPr>
              <a:t>is required to </a:t>
            </a:r>
            <a:r>
              <a:rPr lang="en-ZA" sz="2100" b="1" u="sng" dirty="0">
                <a:cs typeface="Arial" panose="020B0604020202020204" pitchFamily="34" charset="0"/>
              </a:rPr>
              <a:t>account</a:t>
            </a:r>
            <a:r>
              <a:rPr lang="en-ZA" sz="2100" dirty="0">
                <a:cs typeface="Arial" panose="020B0604020202020204" pitchFamily="34" charset="0"/>
              </a:rPr>
              <a:t> for all monies received or paid by the Office and cause the required accounting and other records to be kept</a:t>
            </a:r>
            <a:r>
              <a:rPr lang="en-ZA" sz="2100" dirty="0" smtClean="0">
                <a:cs typeface="Arial" panose="020B0604020202020204" pitchFamily="34" charset="0"/>
              </a:rPr>
              <a:t>.</a:t>
            </a:r>
          </a:p>
          <a:p>
            <a:pPr marL="457200" indent="-457200" algn="just">
              <a:spcBef>
                <a:spcPts val="0"/>
              </a:spcBef>
              <a:buClrTx/>
              <a:buSzPct val="100000"/>
              <a:buFont typeface="+mj-lt"/>
              <a:buAutoNum type="arabicPeriod" startAt="5"/>
              <a:defRPr/>
            </a:pPr>
            <a:endParaRPr lang="en-US" sz="2100" dirty="0">
              <a:cs typeface="Arial" panose="020B0604020202020204" pitchFamily="34" charset="0"/>
            </a:endParaRPr>
          </a:p>
          <a:p>
            <a:pPr marL="457200" indent="-457200" algn="just">
              <a:spcBef>
                <a:spcPts val="0"/>
              </a:spcBef>
              <a:buClrTx/>
              <a:buSzPct val="100000"/>
              <a:buFont typeface="+mj-lt"/>
              <a:buAutoNum type="arabicPeriod" startAt="5"/>
              <a:defRPr/>
            </a:pPr>
            <a:r>
              <a:rPr lang="en-US" sz="2100" dirty="0" smtClean="0">
                <a:cs typeface="Arial" panose="020B0604020202020204" pitchFamily="34" charset="0"/>
              </a:rPr>
              <a:t>In terms of Section 9 and 10 of the Act the Military Ombud is personally responsible for management of resources </a:t>
            </a:r>
            <a:r>
              <a:rPr lang="en-US" sz="2100" i="1" dirty="0" smtClean="0">
                <a:cs typeface="Arial" panose="020B0604020202020204" pitchFamily="34" charset="0"/>
              </a:rPr>
              <a:t>(human resources, financial and material)</a:t>
            </a:r>
            <a:r>
              <a:rPr lang="en-US" sz="2100" dirty="0" smtClean="0">
                <a:cs typeface="Arial" panose="020B0604020202020204" pitchFamily="34" charset="0"/>
              </a:rPr>
              <a:t>.</a:t>
            </a:r>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le 1"/>
          <p:cNvSpPr>
            <a:spLocks noGrp="1"/>
          </p:cNvSpPr>
          <p:nvPr>
            <p:ph type="title"/>
          </p:nvPr>
        </p:nvSpPr>
        <p:spPr>
          <a:xfrm>
            <a:off x="1" y="17930"/>
            <a:ext cx="9507070" cy="762000"/>
          </a:xfrm>
        </p:spPr>
        <p:txBody>
          <a:bodyPr>
            <a:normAutofit/>
          </a:bodyPr>
          <a:lstStyle/>
          <a:p>
            <a:pPr algn="ctr"/>
            <a:r>
              <a:rPr lang="en-US" sz="4000" b="1" dirty="0" smtClean="0">
                <a:solidFill>
                  <a:schemeClr val="tx1"/>
                </a:solidFill>
              </a:rPr>
              <a:t>CONTEXT </a:t>
            </a:r>
            <a:r>
              <a:rPr lang="en-US" sz="2000" dirty="0" smtClean="0">
                <a:solidFill>
                  <a:schemeClr val="tx1"/>
                </a:solidFill>
              </a:rPr>
              <a:t>(continue)</a:t>
            </a:r>
            <a:endParaRPr lang="en-ZA" sz="2000" dirty="0">
              <a:solidFill>
                <a:schemeClr val="tx1"/>
              </a:solidFill>
            </a:endParaRPr>
          </a:p>
        </p:txBody>
      </p:sp>
      <p:cxnSp>
        <p:nvCxnSpPr>
          <p:cNvPr id="8" name="Straight Connector 7"/>
          <p:cNvCxnSpPr/>
          <p:nvPr/>
        </p:nvCxnSpPr>
        <p:spPr>
          <a:xfrm>
            <a:off x="1" y="672353"/>
            <a:ext cx="9601199" cy="13447"/>
          </a:xfrm>
          <a:prstGeom prst="line">
            <a:avLst/>
          </a:prstGeom>
          <a:ln w="57150"/>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887506" y="5889809"/>
            <a:ext cx="7745506" cy="847168"/>
            <a:chOff x="887506" y="5930150"/>
            <a:chExt cx="7745506" cy="847168"/>
          </a:xfrm>
          <a:solidFill>
            <a:schemeClr val="accent3">
              <a:lumMod val="40000"/>
              <a:lumOff val="60000"/>
            </a:schemeClr>
          </a:solidFill>
        </p:grpSpPr>
        <p:sp>
          <p:nvSpPr>
            <p:cNvPr id="11" name="Rectangle 10"/>
            <p:cNvSpPr/>
            <p:nvPr/>
          </p:nvSpPr>
          <p:spPr>
            <a:xfrm>
              <a:off x="887506" y="5930150"/>
              <a:ext cx="7745506" cy="847168"/>
            </a:xfrm>
            <a:prstGeom prst="rect">
              <a:avLst/>
            </a:prstGeom>
            <a:grp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2000" b="1" i="1">
                <a:latin typeface="+mj-lt"/>
              </a:endParaRPr>
            </a:p>
          </p:txBody>
        </p:sp>
        <p:sp>
          <p:nvSpPr>
            <p:cNvPr id="12" name="Rectangle 11"/>
            <p:cNvSpPr/>
            <p:nvPr/>
          </p:nvSpPr>
          <p:spPr>
            <a:xfrm>
              <a:off x="995082" y="5997385"/>
              <a:ext cx="7584141" cy="707886"/>
            </a:xfrm>
            <a:prstGeom prst="rect">
              <a:avLst/>
            </a:prstGeom>
            <a:grpFill/>
            <a:ln>
              <a:solidFill>
                <a:schemeClr val="accent3">
                  <a:lumMod val="40000"/>
                  <a:lumOff val="60000"/>
                </a:schemeClr>
              </a:solidFill>
            </a:ln>
          </p:spPr>
          <p:txBody>
            <a:bodyPr wrap="square">
              <a:spAutoFit/>
            </a:bodyPr>
            <a:lstStyle/>
            <a:p>
              <a:pPr algn="just">
                <a:spcBef>
                  <a:spcPts val="0"/>
                </a:spcBef>
                <a:buClrTx/>
                <a:defRPr/>
              </a:pPr>
              <a:r>
                <a:rPr lang="en-ZA" sz="2000" b="1" i="1" u="sng" dirty="0" smtClean="0">
                  <a:latin typeface="+mj-lt"/>
                  <a:cs typeface="Arial" panose="020B0604020202020204" pitchFamily="34" charset="0"/>
                </a:rPr>
                <a:t>NB</a:t>
              </a:r>
              <a:r>
                <a:rPr lang="en-ZA" sz="2000" b="1" i="1" dirty="0" smtClean="0">
                  <a:latin typeface="+mj-lt"/>
                  <a:cs typeface="Arial" panose="020B0604020202020204" pitchFamily="34" charset="0"/>
                </a:rPr>
                <a:t>:  These </a:t>
              </a:r>
              <a:r>
                <a:rPr lang="en-ZA" sz="2000" b="1" i="1" dirty="0">
                  <a:latin typeface="+mj-lt"/>
                  <a:cs typeface="Arial" panose="020B0604020202020204" pitchFamily="34" charset="0"/>
                </a:rPr>
                <a:t>provisions of the Act speak to financial independence of the Office.</a:t>
              </a:r>
              <a:endParaRPr lang="en-ZA" sz="2000" b="1" i="1" u="sng" dirty="0">
                <a:latin typeface="+mj-lt"/>
                <a:cs typeface="Arial" panose="020B0604020202020204" pitchFamily="34" charset="0"/>
              </a:endParaRPr>
            </a:p>
          </p:txBody>
        </p:sp>
      </p:grpSp>
    </p:spTree>
    <p:extLst>
      <p:ext uri="{BB962C8B-B14F-4D97-AF65-F5344CB8AC3E}">
        <p14:creationId xmlns:p14="http://schemas.microsoft.com/office/powerpoint/2010/main" xmlns="" val="2112344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728" y="966347"/>
            <a:ext cx="9520519" cy="5440140"/>
          </a:xfrm>
        </p:spPr>
        <p:txBody>
          <a:bodyPr>
            <a:noAutofit/>
          </a:bodyPr>
          <a:lstStyle/>
          <a:p>
            <a:pPr marL="457200" lvl="0" indent="-457200" algn="just" defTabSz="742950" eaLnBrk="0" fontAlgn="base" hangingPunct="0">
              <a:spcBef>
                <a:spcPts val="0"/>
              </a:spcBef>
              <a:spcAft>
                <a:spcPct val="0"/>
              </a:spcAft>
              <a:buClrTx/>
              <a:buSzTx/>
              <a:buAutoNum type="arabicPeriod" startAt="8"/>
              <a:defRPr/>
            </a:pPr>
            <a:r>
              <a:rPr lang="en-ZA" sz="2100" dirty="0" smtClean="0">
                <a:solidFill>
                  <a:prstClr val="black"/>
                </a:solidFill>
                <a:cs typeface="Arial" panose="020B0604020202020204" pitchFamily="34" charset="0"/>
              </a:rPr>
              <a:t>Section 11 of the Act provides for reporting and states that the Ombud must submit an annual report to the Minister on the activities of the Office at the end of a financial year.</a:t>
            </a:r>
          </a:p>
          <a:p>
            <a:pPr marL="457200" lvl="0" indent="-457200" algn="just" defTabSz="742950" eaLnBrk="0" fontAlgn="base" hangingPunct="0">
              <a:spcBef>
                <a:spcPts val="0"/>
              </a:spcBef>
              <a:spcAft>
                <a:spcPct val="0"/>
              </a:spcAft>
              <a:buClrTx/>
              <a:buSzTx/>
              <a:buAutoNum type="arabicPeriod" startAt="8"/>
              <a:defRPr/>
            </a:pPr>
            <a:endParaRPr lang="en-ZA" sz="2100" dirty="0" smtClean="0">
              <a:solidFill>
                <a:prstClr val="black"/>
              </a:solidFill>
              <a:cs typeface="Arial" panose="020B0604020202020204" pitchFamily="34" charset="0"/>
            </a:endParaRPr>
          </a:p>
          <a:p>
            <a:pPr marL="457200" lvl="0" indent="-457200" algn="just" defTabSz="742950" eaLnBrk="0" fontAlgn="base" hangingPunct="0">
              <a:spcBef>
                <a:spcPts val="0"/>
              </a:spcBef>
              <a:spcAft>
                <a:spcPct val="0"/>
              </a:spcAft>
              <a:buClrTx/>
              <a:buSzTx/>
              <a:buAutoNum type="arabicPeriod" startAt="8"/>
              <a:defRPr/>
            </a:pPr>
            <a:r>
              <a:rPr lang="en-ZA" sz="2100" dirty="0" smtClean="0">
                <a:solidFill>
                  <a:prstClr val="black"/>
                </a:solidFill>
                <a:cs typeface="Arial" panose="020B0604020202020204" pitchFamily="34" charset="0"/>
              </a:rPr>
              <a:t>It goes on to add that the Ombud must report to the Minister on the activities of the office as and when required to do so by the Minister.</a:t>
            </a:r>
          </a:p>
          <a:p>
            <a:pPr marL="457200" lvl="0" indent="-457200" algn="just" defTabSz="742950" eaLnBrk="0" fontAlgn="base" hangingPunct="0">
              <a:spcBef>
                <a:spcPts val="0"/>
              </a:spcBef>
              <a:spcAft>
                <a:spcPct val="0"/>
              </a:spcAft>
              <a:buClrTx/>
              <a:buSzTx/>
              <a:buAutoNum type="arabicPeriod" startAt="8"/>
              <a:defRPr/>
            </a:pPr>
            <a:endParaRPr lang="en-ZA" sz="2100" dirty="0" smtClean="0">
              <a:solidFill>
                <a:prstClr val="black"/>
              </a:solidFill>
              <a:cs typeface="Arial" panose="020B0604020202020204" pitchFamily="34" charset="0"/>
            </a:endParaRPr>
          </a:p>
          <a:p>
            <a:pPr marL="457200" lvl="0" indent="-457200" algn="just" defTabSz="742950" eaLnBrk="0" fontAlgn="base" hangingPunct="0">
              <a:spcBef>
                <a:spcPts val="0"/>
              </a:spcBef>
              <a:spcAft>
                <a:spcPct val="0"/>
              </a:spcAft>
              <a:buClrTx/>
              <a:buSzTx/>
              <a:buAutoNum type="arabicPeriod" startAt="8"/>
              <a:defRPr/>
            </a:pPr>
            <a:r>
              <a:rPr lang="en-ZA" sz="2100" dirty="0" smtClean="0">
                <a:solidFill>
                  <a:schemeClr val="tx1"/>
                </a:solidFill>
                <a:cs typeface="Arial" panose="020B0604020202020204" pitchFamily="34" charset="0"/>
              </a:rPr>
              <a:t>The reporting envisaged in section 11 is not restricted to financial reporting but also includes reporting on the activities of the Office during the previous financial year. </a:t>
            </a:r>
          </a:p>
          <a:p>
            <a:pPr marL="457200" lvl="0" indent="-457200" algn="just" defTabSz="742950" eaLnBrk="0" fontAlgn="base" hangingPunct="0">
              <a:spcBef>
                <a:spcPts val="0"/>
              </a:spcBef>
              <a:spcAft>
                <a:spcPct val="0"/>
              </a:spcAft>
              <a:buClrTx/>
              <a:buSzTx/>
              <a:buAutoNum type="arabicPeriod" startAt="8"/>
              <a:defRPr/>
            </a:pPr>
            <a:endParaRPr lang="en-ZA" sz="2100" dirty="0" smtClean="0">
              <a:solidFill>
                <a:schemeClr val="tx1"/>
              </a:solidFill>
              <a:cs typeface="Arial" panose="020B0604020202020204" pitchFamily="34" charset="0"/>
            </a:endParaRPr>
          </a:p>
          <a:p>
            <a:pPr marL="457200" lvl="0" indent="-457200" algn="just" defTabSz="742950" eaLnBrk="0" fontAlgn="base" hangingPunct="0">
              <a:spcBef>
                <a:spcPts val="0"/>
              </a:spcBef>
              <a:spcAft>
                <a:spcPct val="0"/>
              </a:spcAft>
              <a:buClrTx/>
              <a:buSzTx/>
              <a:buAutoNum type="arabicPeriod" startAt="8"/>
              <a:defRPr/>
            </a:pPr>
            <a:r>
              <a:rPr lang="en-ZA" sz="2100" dirty="0">
                <a:solidFill>
                  <a:schemeClr val="tx1"/>
                </a:solidFill>
                <a:cs typeface="Arial" panose="020B0604020202020204" pitchFamily="34" charset="0"/>
              </a:rPr>
              <a:t>T</a:t>
            </a:r>
            <a:r>
              <a:rPr lang="en-ZA" sz="2100" dirty="0" smtClean="0">
                <a:solidFill>
                  <a:schemeClr val="tx1"/>
                </a:solidFill>
                <a:cs typeface="Arial" panose="020B0604020202020204" pitchFamily="34" charset="0"/>
              </a:rPr>
              <a:t>he budget of the Military Ombud is appropriated by Parliament and the Military Ombud is required to account, for all monies received and to keep accounting records.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59237" y="4966640"/>
            <a:ext cx="2259657" cy="1877913"/>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itle 1"/>
          <p:cNvSpPr txBox="1">
            <a:spLocks/>
          </p:cNvSpPr>
          <p:nvPr/>
        </p:nvSpPr>
        <p:spPr>
          <a:xfrm>
            <a:off x="1" y="17930"/>
            <a:ext cx="9507070" cy="7620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ZA" sz="4000" b="1" dirty="0">
              <a:solidFill>
                <a:schemeClr val="tx1"/>
              </a:solidFill>
            </a:endParaRPr>
          </a:p>
        </p:txBody>
      </p:sp>
      <p:cxnSp>
        <p:nvCxnSpPr>
          <p:cNvPr id="7" name="Straight Connector 6"/>
          <p:cNvCxnSpPr/>
          <p:nvPr/>
        </p:nvCxnSpPr>
        <p:spPr>
          <a:xfrm>
            <a:off x="1" y="672353"/>
            <a:ext cx="9601199" cy="1344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1" y="0"/>
            <a:ext cx="9507070" cy="7620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ZA" sz="4000" b="1" dirty="0">
              <a:solidFill>
                <a:schemeClr val="tx1"/>
              </a:solidFill>
            </a:endParaRPr>
          </a:p>
        </p:txBody>
      </p:sp>
      <p:sp>
        <p:nvSpPr>
          <p:cNvPr id="9" name="Rectangle 8"/>
          <p:cNvSpPr/>
          <p:nvPr/>
        </p:nvSpPr>
        <p:spPr>
          <a:xfrm>
            <a:off x="-24839" y="162997"/>
            <a:ext cx="9626039" cy="523220"/>
          </a:xfrm>
          <a:prstGeom prst="rect">
            <a:avLst/>
          </a:prstGeom>
        </p:spPr>
        <p:txBody>
          <a:bodyPr wrap="square">
            <a:spAutoFit/>
          </a:bodyPr>
          <a:lstStyle/>
          <a:p>
            <a:pPr algn="ctr"/>
            <a:r>
              <a:rPr lang="en-US" b="1" dirty="0" smtClean="0"/>
              <a:t>			</a:t>
            </a:r>
            <a:r>
              <a:rPr lang="en-US" sz="2800" b="1" dirty="0" smtClean="0"/>
              <a:t>CONTEXT….(</a:t>
            </a:r>
            <a:r>
              <a:rPr lang="en-US" sz="2000" b="1" dirty="0" smtClean="0"/>
              <a:t>continue</a:t>
            </a:r>
            <a:r>
              <a:rPr lang="en-US" sz="2800" b="1" dirty="0" smtClean="0"/>
              <a:t>) </a:t>
            </a:r>
            <a:endParaRPr lang="en-ZA" sz="2800" dirty="0"/>
          </a:p>
        </p:txBody>
      </p:sp>
    </p:spTree>
    <p:extLst>
      <p:ext uri="{BB962C8B-B14F-4D97-AF65-F5344CB8AC3E}">
        <p14:creationId xmlns:p14="http://schemas.microsoft.com/office/powerpoint/2010/main" xmlns="" val="3401574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1918</TotalTime>
  <Words>3350</Words>
  <Application>Microsoft Office PowerPoint</Application>
  <PresentationFormat>Custom</PresentationFormat>
  <Paragraphs>555</Paragraphs>
  <Slides>34</Slides>
  <Notes>18</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Facet</vt:lpstr>
      <vt:lpstr>BRIEFING TO THE JOINT STANDING COMMITTEE ON DEFENCE</vt:lpstr>
      <vt:lpstr>AIM</vt:lpstr>
      <vt:lpstr>SCOPE</vt:lpstr>
      <vt:lpstr>INTRODUCTION</vt:lpstr>
      <vt:lpstr>VISION AND MISSION</vt:lpstr>
      <vt:lpstr>STRATEGIC OBJECTIVES</vt:lpstr>
      <vt:lpstr>CONTEXT</vt:lpstr>
      <vt:lpstr>CONTEXT (continue)</vt:lpstr>
      <vt:lpstr>Slide 9</vt:lpstr>
      <vt:lpstr>ORGANISATIONAL STRUCTURE</vt:lpstr>
      <vt:lpstr>ORGANISATIONAL STRUCTURE</vt:lpstr>
      <vt:lpstr>ORGANISATIONAL STRUCTURE (continue)</vt:lpstr>
      <vt:lpstr>ORGANISATIONAL STRUCTURE (continue)</vt:lpstr>
      <vt:lpstr>PERFORMANCE REPORT</vt:lpstr>
      <vt:lpstr>PERFORMANCE REPORT</vt:lpstr>
      <vt:lpstr>Slide 16</vt:lpstr>
      <vt:lpstr>Slide 17</vt:lpstr>
      <vt:lpstr>Slide 18</vt:lpstr>
      <vt:lpstr>Slide 19</vt:lpstr>
      <vt:lpstr>Slide 20</vt:lpstr>
      <vt:lpstr>MILESTONES TO DATE</vt:lpstr>
      <vt:lpstr>MILESTONES TO DATE</vt:lpstr>
      <vt:lpstr>MILESTONES TO DATE</vt:lpstr>
      <vt:lpstr>MILESTONES TO DATE</vt:lpstr>
      <vt:lpstr>Slide 25</vt:lpstr>
      <vt:lpstr>Slide 26</vt:lpstr>
      <vt:lpstr>Slide 27</vt:lpstr>
      <vt:lpstr>Slide 28</vt:lpstr>
      <vt:lpstr>ESTABLISHMENT OF A JOINT TASK TEAM</vt:lpstr>
      <vt:lpstr>OUTCOMES FROM THE JOINT TASK TEAM </vt:lpstr>
      <vt:lpstr>ENGAGEMENT WITH GTAC</vt:lpstr>
      <vt:lpstr>Slide 32</vt:lpstr>
      <vt:lpstr>THANK YOU </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THE PORTFOLIO COMMITTEE ON DEFENCE</dc:title>
  <dc:creator>A Welgemoed</dc:creator>
  <cp:lastModifiedBy>PUMZA</cp:lastModifiedBy>
  <cp:revision>229</cp:revision>
  <cp:lastPrinted>2017-10-23T13:24:48Z</cp:lastPrinted>
  <dcterms:created xsi:type="dcterms:W3CDTF">2015-10-09T18:03:07Z</dcterms:created>
  <dcterms:modified xsi:type="dcterms:W3CDTF">2017-11-03T13:24:26Z</dcterms:modified>
</cp:coreProperties>
</file>