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314" r:id="rId3"/>
    <p:sldId id="322" r:id="rId4"/>
    <p:sldId id="274" r:id="rId5"/>
    <p:sldId id="316" r:id="rId6"/>
    <p:sldId id="317" r:id="rId7"/>
    <p:sldId id="305" r:id="rId8"/>
    <p:sldId id="318" r:id="rId9"/>
    <p:sldId id="319" r:id="rId10"/>
    <p:sldId id="321" r:id="rId11"/>
    <p:sldId id="320" r:id="rId12"/>
    <p:sldId id="313" r:id="rId13"/>
  </p:sldIdLst>
  <p:sldSz cx="9126538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5" autoAdjust="0"/>
    <p:restoredTop sz="97225"/>
  </p:normalViewPr>
  <p:slideViewPr>
    <p:cSldViewPr snapToGrid="0" snapToObjects="1">
      <p:cViewPr varScale="1">
        <p:scale>
          <a:sx n="129" d="100"/>
          <a:sy n="129" d="100"/>
        </p:scale>
        <p:origin x="1020" y="120"/>
      </p:cViewPr>
      <p:guideLst>
        <p:guide orient="horz" pos="2160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571023815611063E-2"/>
          <c:y val="3.3523813546164356E-2"/>
          <c:w val="0.90524254652151703"/>
          <c:h val="0.729146161417322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'[20170606 Is there room to increase CIT rate.xlsm]cit rev gdp oecd'!$D$6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'[20170606 Is there room to increase CIT rate.xlsm]cit rev gdp oecd'!$A$7:$A$42</c:f>
              <c:strCache>
                <c:ptCount val="36"/>
                <c:pt idx="0">
                  <c:v>Chile</c:v>
                </c:pt>
                <c:pt idx="1">
                  <c:v>South Africa</c:v>
                </c:pt>
                <c:pt idx="2">
                  <c:v>Australia</c:v>
                </c:pt>
                <c:pt idx="3">
                  <c:v>Norway</c:v>
                </c:pt>
                <c:pt idx="4">
                  <c:v>New Zealand</c:v>
                </c:pt>
                <c:pt idx="5">
                  <c:v>Luxembourg</c:v>
                </c:pt>
                <c:pt idx="6">
                  <c:v>Japan</c:v>
                </c:pt>
                <c:pt idx="7">
                  <c:v>Czech Republic</c:v>
                </c:pt>
                <c:pt idx="8">
                  <c:v>Slovak Republic</c:v>
                </c:pt>
                <c:pt idx="9">
                  <c:v>Belgium</c:v>
                </c:pt>
                <c:pt idx="10">
                  <c:v>Mexico</c:v>
                </c:pt>
                <c:pt idx="11">
                  <c:v>Korea</c:v>
                </c:pt>
                <c:pt idx="12">
                  <c:v>Portugal</c:v>
                </c:pt>
                <c:pt idx="13">
                  <c:v>Canada</c:v>
                </c:pt>
                <c:pt idx="14">
                  <c:v>Switzerland</c:v>
                </c:pt>
                <c:pt idx="15">
                  <c:v>Israel</c:v>
                </c:pt>
                <c:pt idx="16">
                  <c:v>Sweden</c:v>
                </c:pt>
                <c:pt idx="17">
                  <c:v>Iceland</c:v>
                </c:pt>
                <c:pt idx="18">
                  <c:v>Netherlands</c:v>
                </c:pt>
                <c:pt idx="19">
                  <c:v>Ireland</c:v>
                </c:pt>
                <c:pt idx="20">
                  <c:v>Denmark</c:v>
                </c:pt>
                <c:pt idx="21">
                  <c:v>United Kingdom</c:v>
                </c:pt>
                <c:pt idx="22">
                  <c:v>Spain</c:v>
                </c:pt>
                <c:pt idx="23">
                  <c:v>Austria</c:v>
                </c:pt>
                <c:pt idx="24">
                  <c:v>United States</c:v>
                </c:pt>
                <c:pt idx="25">
                  <c:v>Finland</c:v>
                </c:pt>
                <c:pt idx="26">
                  <c:v>France</c:v>
                </c:pt>
                <c:pt idx="27">
                  <c:v>Estonia</c:v>
                </c:pt>
                <c:pt idx="28">
                  <c:v>Italy</c:v>
                </c:pt>
                <c:pt idx="29">
                  <c:v>Greece</c:v>
                </c:pt>
                <c:pt idx="30">
                  <c:v>Hungary</c:v>
                </c:pt>
                <c:pt idx="31">
                  <c:v>Germany</c:v>
                </c:pt>
                <c:pt idx="32">
                  <c:v>Turkey</c:v>
                </c:pt>
                <c:pt idx="33">
                  <c:v>Poland</c:v>
                </c:pt>
                <c:pt idx="34">
                  <c:v>Latvia</c:v>
                </c:pt>
                <c:pt idx="35">
                  <c:v>Slovenia</c:v>
                </c:pt>
              </c:strCache>
            </c:strRef>
          </c:cat>
          <c:val>
            <c:numRef>
              <c:f>'[20170606 Is there room to increase CIT rate.xlsm]cit rev gdp oecd'!$D$7:$D$42</c:f>
              <c:numCache>
                <c:formatCode>#,##0.0_ ;\-#,##0.0\ </c:formatCode>
                <c:ptCount val="36"/>
                <c:pt idx="0">
                  <c:v>4.9139999999999997</c:v>
                </c:pt>
                <c:pt idx="1">
                  <c:v>4.8</c:v>
                </c:pt>
                <c:pt idx="2">
                  <c:v>4.7</c:v>
                </c:pt>
                <c:pt idx="3">
                  <c:v>4.5250000000000004</c:v>
                </c:pt>
                <c:pt idx="4">
                  <c:v>4.4169999999999998</c:v>
                </c:pt>
                <c:pt idx="5">
                  <c:v>4.3810000000000002</c:v>
                </c:pt>
                <c:pt idx="6">
                  <c:v>4.2610000000000001</c:v>
                </c:pt>
                <c:pt idx="7">
                  <c:v>3.5590000000000002</c:v>
                </c:pt>
                <c:pt idx="8">
                  <c:v>3.5350000000000001</c:v>
                </c:pt>
                <c:pt idx="9">
                  <c:v>3.3860000000000001</c:v>
                </c:pt>
                <c:pt idx="10">
                  <c:v>3.2770000000000001</c:v>
                </c:pt>
                <c:pt idx="11">
                  <c:v>3.242</c:v>
                </c:pt>
                <c:pt idx="12">
                  <c:v>3.1579999999999999</c:v>
                </c:pt>
                <c:pt idx="13">
                  <c:v>3.129</c:v>
                </c:pt>
                <c:pt idx="14">
                  <c:v>3.048</c:v>
                </c:pt>
                <c:pt idx="15">
                  <c:v>3.0129999999999999</c:v>
                </c:pt>
                <c:pt idx="16">
                  <c:v>2.9940000000000002</c:v>
                </c:pt>
                <c:pt idx="17">
                  <c:v>2.907</c:v>
                </c:pt>
                <c:pt idx="18">
                  <c:v>2.7240000000000002</c:v>
                </c:pt>
                <c:pt idx="19">
                  <c:v>2.6869999999999998</c:v>
                </c:pt>
                <c:pt idx="20">
                  <c:v>2.6429999999999998</c:v>
                </c:pt>
                <c:pt idx="21">
                  <c:v>2.4540000000000002</c:v>
                </c:pt>
                <c:pt idx="22">
                  <c:v>2.4180000000000001</c:v>
                </c:pt>
                <c:pt idx="23">
                  <c:v>2.2549999999999999</c:v>
                </c:pt>
                <c:pt idx="24">
                  <c:v>2.1949999999999998</c:v>
                </c:pt>
                <c:pt idx="25">
                  <c:v>2.1739999999999999</c:v>
                </c:pt>
                <c:pt idx="26">
                  <c:v>2.1120000000000001</c:v>
                </c:pt>
                <c:pt idx="27">
                  <c:v>2.0739999999999998</c:v>
                </c:pt>
                <c:pt idx="28">
                  <c:v>2.06</c:v>
                </c:pt>
                <c:pt idx="29">
                  <c:v>1.9</c:v>
                </c:pt>
                <c:pt idx="30">
                  <c:v>1.855</c:v>
                </c:pt>
                <c:pt idx="31">
                  <c:v>1.744</c:v>
                </c:pt>
                <c:pt idx="32">
                  <c:v>1.71</c:v>
                </c:pt>
                <c:pt idx="33">
                  <c:v>1.7</c:v>
                </c:pt>
                <c:pt idx="34">
                  <c:v>1.5940000000000001</c:v>
                </c:pt>
                <c:pt idx="35">
                  <c:v>1.474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478012136"/>
        <c:axId val="478012528"/>
      </c:barChart>
      <c:catAx>
        <c:axId val="478012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478012528"/>
        <c:crosses val="autoZero"/>
        <c:auto val="1"/>
        <c:lblAlgn val="ctr"/>
        <c:lblOffset val="100"/>
        <c:noMultiLvlLbl val="0"/>
      </c:catAx>
      <c:valAx>
        <c:axId val="478012528"/>
        <c:scaling>
          <c:orientation val="minMax"/>
          <c:max val="5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ZA" sz="1050"/>
                  <a:t>% of GDP</a:t>
                </a:r>
              </a:p>
            </c:rich>
          </c:tx>
          <c:layout>
            <c:manualLayout>
              <c:xMode val="edge"/>
              <c:yMode val="edge"/>
              <c:x val="1.4321356850114545E-2"/>
              <c:y val="0.3513566787057600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n>
                  <a:noFill/>
                </a:ln>
              </a:defRPr>
            </a:pPr>
            <a:endParaRPr lang="en-US"/>
          </a:p>
        </c:txPr>
        <c:crossAx val="4780121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5857ADE5-15C1-A54B-874C-72B12F78043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1241425"/>
            <a:ext cx="44561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8F9921F3-9F47-664D-892E-81AF3ED00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491" y="1122363"/>
            <a:ext cx="7757557" cy="2387600"/>
          </a:xfrm>
        </p:spPr>
        <p:txBody>
          <a:bodyPr anchor="b"/>
          <a:lstStyle>
            <a:lvl1pPr algn="ctr">
              <a:defRPr sz="598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817" y="3602038"/>
            <a:ext cx="6844904" cy="1655762"/>
          </a:xfrm>
        </p:spPr>
        <p:txBody>
          <a:bodyPr/>
          <a:lstStyle>
            <a:lvl1pPr marL="0" indent="0" algn="ctr">
              <a:buNone/>
              <a:defRPr sz="2395"/>
            </a:lvl1pPr>
            <a:lvl2pPr marL="456331" indent="0" algn="ctr">
              <a:buNone/>
              <a:defRPr sz="1996"/>
            </a:lvl2pPr>
            <a:lvl3pPr marL="912663" indent="0" algn="ctr">
              <a:buNone/>
              <a:defRPr sz="1797"/>
            </a:lvl3pPr>
            <a:lvl4pPr marL="1368994" indent="0" algn="ctr">
              <a:buNone/>
              <a:defRPr sz="1597"/>
            </a:lvl4pPr>
            <a:lvl5pPr marL="1825325" indent="0" algn="ctr">
              <a:buNone/>
              <a:defRPr sz="1597"/>
            </a:lvl5pPr>
            <a:lvl6pPr marL="2281657" indent="0" algn="ctr">
              <a:buNone/>
              <a:defRPr sz="1597"/>
            </a:lvl6pPr>
            <a:lvl7pPr marL="2737988" indent="0" algn="ctr">
              <a:buNone/>
              <a:defRPr sz="1597"/>
            </a:lvl7pPr>
            <a:lvl8pPr marL="3194319" indent="0" algn="ctr">
              <a:buNone/>
              <a:defRPr sz="1597"/>
            </a:lvl8pPr>
            <a:lvl9pPr marL="3650651" indent="0" algn="ctr">
              <a:buNone/>
              <a:defRPr sz="15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617" y="5522057"/>
            <a:ext cx="2318907" cy="365125"/>
          </a:xfrm>
          <a:prstGeom prst="rect">
            <a:avLst/>
          </a:prstGeom>
        </p:spPr>
        <p:txBody>
          <a:bodyPr/>
          <a:lstStyle/>
          <a:p>
            <a:fld id="{1EACCDCA-67D7-C34B-BD10-4FF299ACD4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478361"/>
            <a:ext cx="23189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ACCDCA-67D7-C34B-BD10-4FF299ACD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3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"/>
            <a:ext cx="8421624" cy="64155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178"/>
            <a:ext cx="8144797" cy="4598376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800">
                <a:latin typeface="+mn-lt"/>
              </a:defRPr>
            </a:lvl1pPr>
            <a:lvl2pPr marL="538163" indent="-176213">
              <a:buFont typeface="Calibri" panose="020F0502020204030204" pitchFamily="34" charset="0"/>
              <a:buChar char="-"/>
              <a:defRPr sz="1800">
                <a:latin typeface="+mn-lt"/>
              </a:defRPr>
            </a:lvl2pPr>
            <a:lvl3pPr marL="803275" indent="-176213">
              <a:buFont typeface="Arial" panose="020B0604020202020204" pitchFamily="34" charset="0"/>
              <a:buChar char="•"/>
              <a:defRPr sz="1800">
                <a:latin typeface="+mj-lt"/>
              </a:defRPr>
            </a:lvl3pPr>
            <a:lvl4pPr marL="1368994" indent="0">
              <a:buNone/>
              <a:defRPr sz="1800">
                <a:latin typeface="+mj-lt"/>
              </a:defRPr>
            </a:lvl4pPr>
            <a:lvl5pPr marL="1825325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8361"/>
            <a:ext cx="231890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1EACCDCA-67D7-C34B-BD10-4FF299ACD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2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97" y="1709740"/>
            <a:ext cx="7871639" cy="2852737"/>
          </a:xfrm>
        </p:spPr>
        <p:txBody>
          <a:bodyPr anchor="b"/>
          <a:lstStyle>
            <a:lvl1pPr>
              <a:defRPr sz="59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697" y="4589465"/>
            <a:ext cx="7871639" cy="1500187"/>
          </a:xfrm>
        </p:spPr>
        <p:txBody>
          <a:bodyPr/>
          <a:lstStyle>
            <a:lvl1pPr marL="0" indent="0">
              <a:buNone/>
              <a:defRPr sz="2395">
                <a:solidFill>
                  <a:schemeClr val="tx1"/>
                </a:solidFill>
              </a:defRPr>
            </a:lvl1pPr>
            <a:lvl2pPr marL="456331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663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3pPr>
            <a:lvl4pPr marL="136899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4pPr>
            <a:lvl5pPr marL="1825325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5pPr>
            <a:lvl6pPr marL="2281657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6pPr>
            <a:lvl7pPr marL="2737988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7pPr>
            <a:lvl8pPr marL="3194319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8pPr>
            <a:lvl9pPr marL="3650651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8361"/>
            <a:ext cx="231890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1EACCDCA-67D7-C34B-BD10-4FF299ACD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449" y="1825625"/>
            <a:ext cx="387877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0310" y="1825625"/>
            <a:ext cx="387877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8361"/>
            <a:ext cx="231890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1EACCDCA-67D7-C34B-BD10-4FF299ACD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38" y="365127"/>
            <a:ext cx="787163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39" y="1681163"/>
            <a:ext cx="3860953" cy="823912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331" indent="0">
              <a:buNone/>
              <a:defRPr sz="1996" b="1"/>
            </a:lvl2pPr>
            <a:lvl3pPr marL="912663" indent="0">
              <a:buNone/>
              <a:defRPr sz="1797" b="1"/>
            </a:lvl3pPr>
            <a:lvl4pPr marL="1368994" indent="0">
              <a:buNone/>
              <a:defRPr sz="1597" b="1"/>
            </a:lvl4pPr>
            <a:lvl5pPr marL="1825325" indent="0">
              <a:buNone/>
              <a:defRPr sz="1597" b="1"/>
            </a:lvl5pPr>
            <a:lvl6pPr marL="2281657" indent="0">
              <a:buNone/>
              <a:defRPr sz="1597" b="1"/>
            </a:lvl6pPr>
            <a:lvl7pPr marL="2737988" indent="0">
              <a:buNone/>
              <a:defRPr sz="1597" b="1"/>
            </a:lvl7pPr>
            <a:lvl8pPr marL="3194319" indent="0">
              <a:buNone/>
              <a:defRPr sz="1597" b="1"/>
            </a:lvl8pPr>
            <a:lvl9pPr marL="3650651" indent="0">
              <a:buNone/>
              <a:defRPr sz="15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39" y="2505075"/>
            <a:ext cx="386095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0311" y="1681163"/>
            <a:ext cx="3879967" cy="823912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331" indent="0">
              <a:buNone/>
              <a:defRPr sz="1996" b="1"/>
            </a:lvl2pPr>
            <a:lvl3pPr marL="912663" indent="0">
              <a:buNone/>
              <a:defRPr sz="1797" b="1"/>
            </a:lvl3pPr>
            <a:lvl4pPr marL="1368994" indent="0">
              <a:buNone/>
              <a:defRPr sz="1597" b="1"/>
            </a:lvl4pPr>
            <a:lvl5pPr marL="1825325" indent="0">
              <a:buNone/>
              <a:defRPr sz="1597" b="1"/>
            </a:lvl5pPr>
            <a:lvl6pPr marL="2281657" indent="0">
              <a:buNone/>
              <a:defRPr sz="1597" b="1"/>
            </a:lvl6pPr>
            <a:lvl7pPr marL="2737988" indent="0">
              <a:buNone/>
              <a:defRPr sz="1597" b="1"/>
            </a:lvl7pPr>
            <a:lvl8pPr marL="3194319" indent="0">
              <a:buNone/>
              <a:defRPr sz="1597" b="1"/>
            </a:lvl8pPr>
            <a:lvl9pPr marL="3650651" indent="0">
              <a:buNone/>
              <a:defRPr sz="15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0311" y="2505075"/>
            <a:ext cx="387996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78361"/>
            <a:ext cx="231890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1EACCDCA-67D7-C34B-BD10-4FF299ACD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3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8361"/>
            <a:ext cx="231890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1EACCDCA-67D7-C34B-BD10-4FF299ACD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8361"/>
            <a:ext cx="231890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1EACCDCA-67D7-C34B-BD10-4FF299ACD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8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1" y="-1"/>
            <a:ext cx="2189407" cy="18274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494" y="13697"/>
            <a:ext cx="8360078" cy="615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494" y="1194619"/>
            <a:ext cx="8094951" cy="3346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55730"/>
            <a:ext cx="8424672" cy="55473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82094" y="616155"/>
            <a:ext cx="7466506" cy="0"/>
          </a:xfrm>
          <a:prstGeom prst="line">
            <a:avLst/>
          </a:prstGeom>
          <a:ln w="12700">
            <a:solidFill>
              <a:srgbClr val="8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8361"/>
            <a:ext cx="2318907" cy="36512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fld id="{1EACCDCA-67D7-C34B-BD10-4FF299ACD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2663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166" indent="-228166" algn="l" defTabSz="912663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2663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71463" algn="l" defTabSz="91266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597160" indent="-228166" algn="l" defTabSz="91266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91" indent="-228166" algn="l" defTabSz="91266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22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6154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2485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8816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31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663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8994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325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657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7988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319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0651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easury.gov.za/documents/MTBP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6538" cy="6861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7298" y="2922731"/>
            <a:ext cx="3531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rgbClr val="FFC000"/>
                </a:solidFill>
              </a:rPr>
              <a:t>Response to presentations made during the Parliamentary hearings on the 2017 MTBPS</a:t>
            </a:r>
            <a:endParaRPr lang="en-ZA" sz="20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98" y="4684699"/>
            <a:ext cx="284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</a:rPr>
              <a:t>Michael Sachs | DDG: Budget Office</a:t>
            </a:r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ZA" dirty="0" smtClean="0"/>
              <a:t>The recommendations regarding the preservation of budgets that impact on children's rights are well-taken and helpful.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Government remains committed to protecting core social expenditures from the impact of fiscal consolidation measures. 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Proposals to expand primary health care are at the heart of government’s programme to implement National Health Insurance. 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Funding for the NPO service sector is of great concern.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A review of the equitable share formula is currently underway, and UNICEF </a:t>
            </a:r>
            <a:r>
              <a:rPr lang="en-ZA" dirty="0" smtClean="0"/>
              <a:t>is welcome to engage National Treasury if they have specific proposals in this regard.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ACCDCA-67D7-C34B-BD10-4FF299ACD4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8095" y="165885"/>
            <a:ext cx="8575446" cy="746889"/>
          </a:xfrm>
          <a:prstGeom prst="rect">
            <a:avLst/>
          </a:prstGeom>
        </p:spPr>
        <p:txBody>
          <a:bodyPr/>
          <a:lstStyle>
            <a:lvl1pPr algn="l" defTabSz="912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dirty="0" smtClean="0"/>
              <a:t>Programmes that benefit children</a:t>
            </a:r>
            <a:endParaRPr lang="en-ZA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1400" b="0" dirty="0" smtClean="0">
                <a:solidFill>
                  <a:srgbClr val="800000"/>
                </a:solidFill>
              </a:rPr>
              <a:t>Responding to UNICEF</a:t>
            </a:r>
          </a:p>
        </p:txBody>
      </p:sp>
    </p:spTree>
    <p:extLst>
      <p:ext uri="{BB962C8B-B14F-4D97-AF65-F5344CB8AC3E}">
        <p14:creationId xmlns:p14="http://schemas.microsoft.com/office/powerpoint/2010/main" val="82529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ACCDCA-67D7-C34B-BD10-4FF299ACD46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8095" y="182378"/>
            <a:ext cx="8421624" cy="746889"/>
          </a:xfrm>
          <a:prstGeom prst="rect">
            <a:avLst/>
          </a:prstGeom>
        </p:spPr>
        <p:txBody>
          <a:bodyPr/>
          <a:lstStyle>
            <a:lvl1pPr algn="l" defTabSz="912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dirty="0" smtClean="0"/>
              <a:t>Presidential Fiscal Committee </a:t>
            </a:r>
          </a:p>
          <a:p>
            <a:pPr>
              <a:spcBef>
                <a:spcPts val="600"/>
              </a:spcBef>
            </a:pPr>
            <a:endParaRPr lang="en-ZA" sz="1400" b="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351" y="1100020"/>
            <a:ext cx="7694687" cy="32489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President </a:t>
            </a: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the Republic of South </a:t>
            </a: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Africa: His </a:t>
            </a: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Excellency President Jacob G Zuma </a:t>
            </a:r>
            <a:endParaRPr lang="en-ZA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Deputy President of the Republic of South </a:t>
            </a: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Africa: Mr </a:t>
            </a: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MC </a:t>
            </a:r>
            <a:r>
              <a:rPr lang="en-ZA" sz="1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Ramaphosa</a:t>
            </a:r>
            <a:endParaRPr lang="en-ZA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Minister in The Presidency: Planning, Monitoring and </a:t>
            </a: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Evaluation: Mr </a:t>
            </a: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JT Radebe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Minister of Economic </a:t>
            </a: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Development: </a:t>
            </a: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 E Patel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Minister of </a:t>
            </a: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Energy: Mr </a:t>
            </a: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MD </a:t>
            </a:r>
            <a:r>
              <a:rPr lang="en-ZA" sz="1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Mahlobo</a:t>
            </a:r>
            <a:endParaRPr lang="en-ZA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Minister of </a:t>
            </a: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Finance: </a:t>
            </a: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 MKN Gigaba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Minister of Science and </a:t>
            </a: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Technology: Ms </a:t>
            </a: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GNM </a:t>
            </a:r>
            <a:r>
              <a:rPr lang="en-ZA" sz="1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Pandor</a:t>
            </a:r>
            <a:endParaRPr lang="en-ZA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Deputy Minister of </a:t>
            </a: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Finance: </a:t>
            </a:r>
            <a:r>
              <a:rPr lang="en-ZA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 SN </a:t>
            </a:r>
            <a:r>
              <a:rPr lang="en-ZA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Buthelezi</a:t>
            </a:r>
            <a:endParaRPr lang="en-ZA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4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ACCDCA-67D7-C34B-BD10-4FF299ACD46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9866" y="1146397"/>
            <a:ext cx="7080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/>
              <a:t>Further information including documents and data, graphs and tables in excel format are available at:</a:t>
            </a:r>
          </a:p>
          <a:p>
            <a:endParaRPr lang="en-ZA" sz="2400" dirty="0"/>
          </a:p>
          <a:p>
            <a:r>
              <a:rPr lang="en-ZA" sz="2400" dirty="0" smtClean="0">
                <a:hlinkClick r:id="rId2"/>
              </a:rPr>
              <a:t>www.treasury.gov.za/documents/MTBPS/</a:t>
            </a:r>
            <a:r>
              <a:rPr lang="en-ZA" sz="2400" dirty="0" smtClean="0"/>
              <a:t> </a:t>
            </a:r>
            <a:endParaRPr lang="en-ZA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29029"/>
            <a:ext cx="8421624" cy="641554"/>
          </a:xfrm>
          <a:prstGeom prst="rect">
            <a:avLst/>
          </a:prstGeom>
        </p:spPr>
        <p:txBody>
          <a:bodyPr/>
          <a:lstStyle>
            <a:lvl1pPr algn="l" defTabSz="912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dirty="0" smtClean="0"/>
              <a:t>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919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ACCDCA-67D7-C34B-BD10-4FF299ACD46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8095" y="182378"/>
            <a:ext cx="8421624" cy="746889"/>
          </a:xfrm>
          <a:prstGeom prst="rect">
            <a:avLst/>
          </a:prstGeom>
        </p:spPr>
        <p:txBody>
          <a:bodyPr/>
          <a:lstStyle>
            <a:lvl1pPr algn="l" defTabSz="912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dirty="0" smtClean="0"/>
              <a:t>Fiscal consolidation and economic growth</a:t>
            </a:r>
          </a:p>
          <a:p>
            <a:pPr>
              <a:spcBef>
                <a:spcPts val="600"/>
              </a:spcBef>
            </a:pPr>
            <a:r>
              <a:rPr lang="en-ZA" sz="1400" b="0" dirty="0" smtClean="0">
                <a:solidFill>
                  <a:srgbClr val="800000"/>
                </a:solidFill>
              </a:rPr>
              <a:t>Response to PBO presentation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746" y="1055645"/>
            <a:ext cx="8706966" cy="46746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</a:pPr>
            <a:r>
              <a:rPr lang="en-Z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Government has repeatedly raised the </a:t>
            </a:r>
            <a:r>
              <a:rPr lang="en-ZA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dilemma</a:t>
            </a:r>
            <a:r>
              <a:rPr lang="en-Z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of economic growth and fiscal consolidation. </a:t>
            </a:r>
          </a:p>
          <a:p>
            <a:pPr>
              <a:spcBef>
                <a:spcPts val="800"/>
              </a:spcBef>
            </a:pPr>
            <a:r>
              <a:rPr lang="en-Z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Fiscal consolidation has been a “headwind” in respect of economic growth in recent years. However: </a:t>
            </a:r>
          </a:p>
          <a:p>
            <a:pPr marL="534988" lvl="1" indent="-177800">
              <a:spcBef>
                <a:spcPts val="200"/>
              </a:spcBef>
            </a:pPr>
            <a:r>
              <a:rPr lang="en-Z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Other factors (domestic and international, structural and cyclical) have played a far stronger role in the secular deceleration of growth in the last decade. </a:t>
            </a:r>
          </a:p>
          <a:p>
            <a:pPr marL="534988" lvl="1" indent="-177800">
              <a:spcBef>
                <a:spcPts val="200"/>
              </a:spcBef>
            </a:pPr>
            <a:r>
              <a:rPr lang="en-ZA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 is highly doubtful that fiscal demand stimulus would have changed to direction of the growth trajectory. </a:t>
            </a:r>
          </a:p>
          <a:p>
            <a:pPr marL="534988" lvl="1" indent="-177800">
              <a:spcBef>
                <a:spcPts val="200"/>
              </a:spcBef>
            </a:pPr>
            <a:r>
              <a:rPr lang="en-Z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Failure to consolidate could have worsened growth outcomes as a result of adverse market reactions, higher interest rates and capital outflows. </a:t>
            </a:r>
          </a:p>
          <a:p>
            <a:pPr>
              <a:spcBef>
                <a:spcPts val="800"/>
              </a:spcBef>
            </a:pPr>
            <a:r>
              <a:rPr lang="en-Z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Going forward, it is unlikely that South Africa can consolidate itself into fiscal sustainability, without measures to enhance growth. As </a:t>
            </a:r>
            <a:r>
              <a:rPr lang="en-ZA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pointed out in the MTBPS, “unless decisive action is taken to chart a new course, the country could remain caught in a cycle of weak growth, mounting government debt, shrinking budgets and rising unemployment.” </a:t>
            </a:r>
          </a:p>
          <a:p>
            <a:pPr>
              <a:spcBef>
                <a:spcPts val="800"/>
              </a:spcBef>
            </a:pPr>
            <a:r>
              <a:rPr lang="en-ZA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only </a:t>
            </a:r>
            <a:r>
              <a:rPr lang="en-Z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sure way </a:t>
            </a:r>
            <a:r>
              <a:rPr lang="en-ZA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forward is to grow ourselves out </a:t>
            </a:r>
            <a:r>
              <a:rPr lang="en-Z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the debt trap – to consolidate the fiscus through economic growth. </a:t>
            </a:r>
          </a:p>
          <a:p>
            <a:pPr>
              <a:spcBef>
                <a:spcPts val="800"/>
              </a:spcBef>
            </a:pPr>
            <a:r>
              <a:rPr lang="en-ZA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National Treasury modelling indicates that </a:t>
            </a:r>
            <a:r>
              <a:rPr lang="en-ZA" sz="1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achieving  and sustaining 3 percent growth would stabilise the debt-to-GDP ratio below 60 per cent. </a:t>
            </a:r>
          </a:p>
          <a:p>
            <a:pPr>
              <a:spcBef>
                <a:spcPts val="800"/>
              </a:spcBef>
            </a:pPr>
            <a:r>
              <a:rPr lang="en-Z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But it is impossible to achieve this by borrowing more to stimulate demand – even if the multiplier is assumed to be very high, and monetary policy is accommodative. </a:t>
            </a:r>
            <a:endParaRPr lang="en-ZA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800"/>
              </a:spcBef>
            </a:pPr>
            <a:r>
              <a:rPr lang="en-ZA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Presidential Fiscal Committee is consideration proposals to stabilise the debt-to-GDP ratio over the medium term, through measures that narrow the deficit, stimulate economic growth and build investor confidence. </a:t>
            </a:r>
          </a:p>
          <a:p>
            <a:pPr marL="542925" indent="-180975">
              <a:spcBef>
                <a:spcPts val="800"/>
              </a:spcBef>
            </a:pPr>
            <a:endParaRPr lang="en-ZA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42925" indent="-180975">
              <a:spcBef>
                <a:spcPts val="600"/>
              </a:spcBef>
            </a:pPr>
            <a:endParaRPr lang="en-ZA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9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6611" y="188640"/>
            <a:ext cx="8867130" cy="4880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ZA" dirty="0" smtClean="0">
                <a:solidFill>
                  <a:srgbClr val="800000"/>
                </a:solidFill>
              </a:rPr>
              <a:t>UPDATE: </a:t>
            </a:r>
            <a:r>
              <a:rPr lang="en-ZA" dirty="0" smtClean="0">
                <a:solidFill>
                  <a:schemeClr val="tx1"/>
                </a:solidFill>
              </a:rPr>
              <a:t>Actions to boost confidence</a:t>
            </a:r>
            <a:endParaRPr lang="en-ZA" dirty="0">
              <a:solidFill>
                <a:srgbClr val="800000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66611" y="819284"/>
            <a:ext cx="8487104" cy="5510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</a:pPr>
            <a:r>
              <a:rPr lang="en-ZA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Restore the sustainability of fiscal policy</a:t>
            </a:r>
          </a:p>
          <a:p>
            <a:pPr marL="531813" lvl="1" indent="-176213"/>
            <a:r>
              <a:rPr lang="en-ZA" sz="1400" dirty="0">
                <a:latin typeface="+mj-lt"/>
                <a:cs typeface="Calibri" panose="020F0502020204030204" pitchFamily="34" charset="0"/>
              </a:rPr>
              <a:t>Budget Facility on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Infrastructure - 59 submissions received, project </a:t>
            </a:r>
            <a:r>
              <a:rPr lang="en-ZA" sz="1400" dirty="0">
                <a:latin typeface="+mj-lt"/>
                <a:cs typeface="Calibri" panose="020F0502020204030204" pitchFamily="34" charset="0"/>
              </a:rPr>
              <a:t>appraisals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under way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pPr marL="531813" lvl="1" indent="-176213"/>
            <a:r>
              <a:rPr lang="en-ZA" sz="1400" dirty="0">
                <a:latin typeface="+mj-lt"/>
                <a:cs typeface="Calibri" panose="020F0502020204030204" pitchFamily="34" charset="0"/>
              </a:rPr>
              <a:t>Negotiations on the next public-service wage agreement have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commenced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en-ZA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transformation and competitive outcomes by implementing sector reforms</a:t>
            </a:r>
          </a:p>
          <a:p>
            <a:pPr marL="531813" lvl="1" indent="-176213"/>
            <a:r>
              <a:rPr lang="en-ZA" sz="1400" dirty="0">
                <a:latin typeface="+mj-lt"/>
                <a:cs typeface="Calibri" panose="020F0502020204030204" pitchFamily="34" charset="0"/>
              </a:rPr>
              <a:t>Preferential Procurement Policy Framework Act Regulations took effect on 1 April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2017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pPr marL="531813" lvl="1" indent="-176213"/>
            <a:r>
              <a:rPr lang="en-ZA" sz="1400" dirty="0">
                <a:latin typeface="+mj-lt"/>
                <a:cs typeface="Calibri" panose="020F0502020204030204" pitchFamily="34" charset="0"/>
              </a:rPr>
              <a:t>Financial Sector Regulation Act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signed </a:t>
            </a:r>
            <a:r>
              <a:rPr lang="en-ZA" sz="1400" dirty="0">
                <a:latin typeface="+mj-lt"/>
                <a:cs typeface="Calibri" panose="020F0502020204030204" pitchFamily="34" charset="0"/>
              </a:rPr>
              <a:t>into law on 21 August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2017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pPr marL="531813" lvl="1" indent="-176213"/>
            <a:r>
              <a:rPr lang="en-ZA" sz="1400" dirty="0">
                <a:latin typeface="+mj-lt"/>
                <a:cs typeface="Calibri" panose="020F0502020204030204" pitchFamily="34" charset="0"/>
              </a:rPr>
              <a:t>Small business fund for ideation and start-up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being set up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en-ZA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 fiscal and economic risks associated with state-owned </a:t>
            </a:r>
            <a:r>
              <a:rPr lang="en-ZA" sz="16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companies</a:t>
            </a:r>
            <a:endParaRPr lang="en-ZA" sz="16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lvl="1" indent="-176213"/>
            <a:r>
              <a:rPr lang="en-ZA" sz="1400" dirty="0">
                <a:latin typeface="+mj-lt"/>
                <a:cs typeface="Calibri" panose="020F0502020204030204" pitchFamily="34" charset="0"/>
              </a:rPr>
              <a:t>SAA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recapitalised, with new </a:t>
            </a:r>
            <a:r>
              <a:rPr lang="en-ZA" sz="1400" dirty="0">
                <a:latin typeface="+mj-lt"/>
                <a:cs typeface="Calibri" panose="020F0502020204030204" pitchFamily="34" charset="0"/>
              </a:rPr>
              <a:t>board and permanent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CEO</a:t>
            </a:r>
          </a:p>
          <a:p>
            <a:pPr marL="531813" lvl="1" indent="-176213"/>
            <a:r>
              <a:rPr lang="en-ZA" sz="1400" dirty="0" smtClean="0">
                <a:latin typeface="+mj-lt"/>
                <a:cs typeface="Calibri" panose="020F0502020204030204" pitchFamily="34" charset="0"/>
              </a:rPr>
              <a:t>Frameworks for private sector participation and </a:t>
            </a:r>
            <a:r>
              <a:rPr lang="en-ZA" sz="1400" dirty="0" err="1" smtClean="0">
                <a:latin typeface="+mj-lt"/>
                <a:cs typeface="Calibri" panose="020F0502020204030204" pitchFamily="34" charset="0"/>
              </a:rPr>
              <a:t>costed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 SOC mandates </a:t>
            </a:r>
            <a:r>
              <a:rPr lang="en-ZA" sz="1400" dirty="0">
                <a:latin typeface="+mj-lt"/>
                <a:cs typeface="Calibri" panose="020F0502020204030204" pitchFamily="34" charset="0"/>
              </a:rPr>
              <a:t>approved by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Cabinet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pPr marL="531813" lvl="1" indent="-176213"/>
            <a:r>
              <a:rPr lang="en-ZA" sz="1400" dirty="0" smtClean="0">
                <a:latin typeface="+mj-lt"/>
                <a:cs typeface="Calibri" panose="020F0502020204030204" pitchFamily="34" charset="0"/>
              </a:rPr>
              <a:t>Eskom governance interventions in motion. IPP agreements </a:t>
            </a:r>
            <a:r>
              <a:rPr lang="en-ZA" sz="1400" dirty="0">
                <a:latin typeface="+mj-lt"/>
                <a:cs typeface="Calibri" panose="020F0502020204030204" pitchFamily="34" charset="0"/>
              </a:rPr>
              <a:t>to be signed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at 77c/kWh or below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en-ZA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policy certainty by finalising key legislative and policy processes</a:t>
            </a:r>
          </a:p>
          <a:p>
            <a:pPr marL="531813" lvl="1" indent="-176213"/>
            <a:r>
              <a:rPr lang="en-ZA" sz="1400" dirty="0">
                <a:latin typeface="+mj-lt"/>
                <a:cs typeface="Calibri" panose="020F0502020204030204" pitchFamily="34" charset="0"/>
              </a:rPr>
              <a:t>CSIR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study </a:t>
            </a:r>
            <a:r>
              <a:rPr lang="en-ZA" sz="1400" dirty="0">
                <a:latin typeface="+mj-lt"/>
                <a:cs typeface="Calibri" panose="020F0502020204030204" pitchFamily="34" charset="0"/>
              </a:rPr>
              <a:t>on spectrum availability and open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access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pPr marL="531813" lvl="1" indent="-176213"/>
            <a:r>
              <a:rPr lang="en-ZA" sz="1400" dirty="0" smtClean="0">
                <a:latin typeface="+mj-lt"/>
                <a:cs typeface="Calibri" panose="020F0502020204030204" pitchFamily="34" charset="0"/>
              </a:rPr>
              <a:t>Market </a:t>
            </a:r>
            <a:r>
              <a:rPr lang="en-ZA" sz="1400" dirty="0">
                <a:latin typeface="+mj-lt"/>
                <a:cs typeface="Calibri" panose="020F0502020204030204" pitchFamily="34" charset="0"/>
              </a:rPr>
              <a:t>inquiry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launched into broadband data prices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pPr marL="531813" lvl="1" indent="-176213"/>
            <a:r>
              <a:rPr lang="en-ZA" sz="1400" dirty="0">
                <a:latin typeface="+mj-lt"/>
                <a:cs typeface="Calibri" panose="020F0502020204030204" pitchFamily="34" charset="0"/>
              </a:rPr>
              <a:t>L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icensing </a:t>
            </a:r>
            <a:r>
              <a:rPr lang="en-ZA" sz="1400" dirty="0">
                <a:latin typeface="+mj-lt"/>
                <a:cs typeface="Calibri" panose="020F0502020204030204" pitchFamily="34" charset="0"/>
              </a:rPr>
              <a:t>of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Postbank under way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pPr marL="531813" lvl="1" indent="-176213"/>
            <a:r>
              <a:rPr lang="en-ZA" sz="1400" dirty="0" smtClean="0">
                <a:latin typeface="+mj-lt"/>
                <a:cs typeface="Calibri" panose="020F0502020204030204" pitchFamily="34" charset="0"/>
              </a:rPr>
              <a:t>Mining </a:t>
            </a:r>
            <a:r>
              <a:rPr lang="en-ZA" sz="1400" dirty="0">
                <a:latin typeface="+mj-lt"/>
                <a:cs typeface="Calibri" panose="020F0502020204030204" pitchFamily="34" charset="0"/>
              </a:rPr>
              <a:t>Charter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engagements following postponed implementation</a:t>
            </a:r>
          </a:p>
          <a:p>
            <a:pPr marL="531813" lvl="1" indent="-176213"/>
            <a:r>
              <a:rPr lang="en-ZA" sz="1400" dirty="0" smtClean="0">
                <a:latin typeface="+mj-lt"/>
                <a:cs typeface="Calibri" panose="020F0502020204030204" pitchFamily="34" charset="0"/>
              </a:rPr>
              <a:t>Stakeholder consultation on </a:t>
            </a:r>
            <a:r>
              <a:rPr lang="en-ZA" sz="1400" dirty="0">
                <a:latin typeface="+mj-lt"/>
                <a:cs typeface="Calibri" panose="020F0502020204030204" pitchFamily="34" charset="0"/>
              </a:rPr>
              <a:t>the Regulation of Agricultural Land Holdings </a:t>
            </a:r>
            <a:r>
              <a:rPr lang="en-ZA" sz="1400" dirty="0" smtClean="0">
                <a:latin typeface="+mj-lt"/>
                <a:cs typeface="Calibri" panose="020F0502020204030204" pitchFamily="34" charset="0"/>
              </a:rPr>
              <a:t>Bill</a:t>
            </a:r>
            <a:endParaRPr lang="en-ZA" sz="1400" dirty="0">
              <a:latin typeface="+mj-lt"/>
              <a:cs typeface="Calibri" panose="020F0502020204030204" pitchFamily="34" charset="0"/>
            </a:endParaRPr>
          </a:p>
          <a:p>
            <a:endParaRPr lang="en-ZA" sz="1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sz="1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ZA" sz="1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ZA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4514" y="6449333"/>
            <a:ext cx="2318907" cy="365125"/>
          </a:xfrm>
        </p:spPr>
        <p:txBody>
          <a:bodyPr/>
          <a:lstStyle/>
          <a:p>
            <a:fld id="{1EACCDCA-67D7-C34B-BD10-4FF299ACD4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785" y="188640"/>
            <a:ext cx="8578644" cy="6164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</a:rPr>
              <a:t>Factors behind revenue under-collection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95785" y="805136"/>
            <a:ext cx="8202305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endParaRPr lang="en-ZA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ZA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ZA" sz="1600" dirty="0"/>
          </a:p>
          <a:p>
            <a:endParaRPr lang="en-ZA" sz="1600" dirty="0"/>
          </a:p>
        </p:txBody>
      </p:sp>
      <p:sp>
        <p:nvSpPr>
          <p:cNvPr id="5" name="Rectangle 4"/>
          <p:cNvSpPr/>
          <p:nvPr/>
        </p:nvSpPr>
        <p:spPr>
          <a:xfrm>
            <a:off x="109183" y="695953"/>
            <a:ext cx="8865246" cy="245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ZA" sz="1500" dirty="0">
                <a:latin typeface="Calibri" pitchFamily="34" charset="0"/>
              </a:rPr>
              <a:t>This period of revenue buoyancy appears to have run its course.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Calibri" pitchFamily="34" charset="0"/>
              </a:rPr>
              <a:t>Revenue </a:t>
            </a:r>
            <a:r>
              <a:rPr lang="en-ZA" sz="1500" dirty="0">
                <a:latin typeface="Calibri" pitchFamily="34" charset="0"/>
              </a:rPr>
              <a:t>growth outpaced GDP between 2011 and 2015 - partly the result of tax policy, </a:t>
            </a:r>
          </a:p>
          <a:p>
            <a:pPr marL="355600"/>
            <a:r>
              <a:rPr lang="en-ZA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partly the result of </a:t>
            </a:r>
            <a:r>
              <a:rPr lang="en-ZA" sz="15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underlying economic </a:t>
            </a:r>
            <a:r>
              <a:rPr lang="en-ZA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trends. </a:t>
            </a:r>
            <a:endParaRPr lang="en-ZA" sz="15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Calibri" pitchFamily="34" charset="0"/>
              </a:rPr>
              <a:t>Revenue </a:t>
            </a:r>
            <a:r>
              <a:rPr lang="en-ZA" sz="1500" dirty="0">
                <a:latin typeface="Calibri" pitchFamily="34" charset="0"/>
              </a:rPr>
              <a:t>weakness reflects a number of </a:t>
            </a:r>
            <a:r>
              <a:rPr lang="en-ZA" sz="1500" dirty="0" smtClean="0">
                <a:latin typeface="Calibri" pitchFamily="34" charset="0"/>
              </a:rPr>
              <a:t>economic factors</a:t>
            </a:r>
            <a:r>
              <a:rPr lang="en-ZA" sz="1500" dirty="0">
                <a:latin typeface="Calibri" pitchFamily="34" charset="0"/>
              </a:rPr>
              <a:t>:</a:t>
            </a:r>
          </a:p>
          <a:p>
            <a:pPr marL="742950" lvl="1" indent="-285750">
              <a:spcBef>
                <a:spcPts val="200"/>
              </a:spcBef>
              <a:buChar char="–"/>
            </a:pPr>
            <a:r>
              <a:rPr lang="en-ZA" sz="1500" dirty="0">
                <a:latin typeface="Calibri" pitchFamily="34" charset="0"/>
              </a:rPr>
              <a:t>Growth in key sectors has </a:t>
            </a:r>
            <a:r>
              <a:rPr lang="en-ZA" sz="1500" dirty="0" smtClean="0">
                <a:latin typeface="Calibri" pitchFamily="34" charset="0"/>
              </a:rPr>
              <a:t>slowed</a:t>
            </a:r>
            <a:r>
              <a:rPr lang="en-ZA" sz="1500" dirty="0">
                <a:latin typeface="Calibri" pitchFamily="34" charset="0"/>
              </a:rPr>
              <a:t> </a:t>
            </a:r>
            <a:r>
              <a:rPr lang="en-ZA" sz="1500" dirty="0" smtClean="0">
                <a:latin typeface="Calibri" pitchFamily="34" charset="0"/>
              </a:rPr>
              <a:t>–  finance, retail and telecoms</a:t>
            </a:r>
            <a:endParaRPr lang="en-ZA" sz="1500" dirty="0">
              <a:latin typeface="Calibri" pitchFamily="34" charset="0"/>
            </a:endParaRPr>
          </a:p>
          <a:p>
            <a:pPr marL="742950" lvl="1" indent="-285750">
              <a:spcBef>
                <a:spcPts val="200"/>
              </a:spcBef>
              <a:buChar char="–"/>
            </a:pPr>
            <a:r>
              <a:rPr lang="en-ZA" sz="1500" dirty="0">
                <a:latin typeface="Calibri" pitchFamily="34" charset="0"/>
              </a:rPr>
              <a:t>Low bonus payments, moderate wage settlements, job losses and a slower </a:t>
            </a:r>
            <a:r>
              <a:rPr lang="en-ZA" sz="1500" dirty="0" smtClean="0">
                <a:latin typeface="Calibri" pitchFamily="34" charset="0"/>
              </a:rPr>
              <a:t>employment growth</a:t>
            </a:r>
            <a:endParaRPr lang="en-ZA" sz="1500" dirty="0">
              <a:latin typeface="Calibri" pitchFamily="34" charset="0"/>
            </a:endParaRPr>
          </a:p>
          <a:p>
            <a:pPr marL="742950" lvl="1" indent="-285750">
              <a:spcBef>
                <a:spcPts val="200"/>
              </a:spcBef>
              <a:buChar char="–"/>
            </a:pPr>
            <a:r>
              <a:rPr lang="en-ZA" sz="1500" dirty="0">
                <a:latin typeface="Calibri" pitchFamily="34" charset="0"/>
              </a:rPr>
              <a:t>Persistently weak growth and commodity price volatility in mining sector</a:t>
            </a:r>
          </a:p>
          <a:p>
            <a:pPr marL="742950" lvl="1" indent="-285750">
              <a:spcBef>
                <a:spcPts val="200"/>
              </a:spcBef>
              <a:buChar char="–"/>
            </a:pPr>
            <a:r>
              <a:rPr lang="en-ZA" sz="1500" dirty="0">
                <a:latin typeface="Calibri" pitchFamily="34" charset="0"/>
              </a:rPr>
              <a:t>Sharp contraction in imports </a:t>
            </a:r>
          </a:p>
          <a:p>
            <a:pPr marL="742950" lvl="1" indent="-285750">
              <a:spcBef>
                <a:spcPts val="200"/>
              </a:spcBef>
              <a:buFontTx/>
              <a:buChar char="–"/>
            </a:pPr>
            <a:r>
              <a:rPr lang="en-ZA" sz="1500" dirty="0" smtClean="0">
                <a:latin typeface="Calibri" pitchFamily="34" charset="0"/>
              </a:rPr>
              <a:t>Stabilisation </a:t>
            </a:r>
            <a:r>
              <a:rPr lang="en-ZA" sz="1500" dirty="0">
                <a:latin typeface="Calibri" pitchFamily="34" charset="0"/>
              </a:rPr>
              <a:t>of the rand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1445" y="3027781"/>
            <a:ext cx="3609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Growth in gross tax revenue and nominal GDP</a:t>
            </a:r>
            <a:endParaRPr lang="en-ZA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183" y="3046728"/>
            <a:ext cx="3534769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Calibri" pitchFamily="34" charset="0"/>
              </a:rPr>
              <a:t>Other factors could include:</a:t>
            </a:r>
          </a:p>
          <a:p>
            <a:pPr marL="742950" lvl="1" indent="-285750">
              <a:spcBef>
                <a:spcPts val="200"/>
              </a:spcBef>
              <a:buFont typeface="Calibri" panose="020F0502020204030204" pitchFamily="34" charset="0"/>
              <a:buChar char="–"/>
            </a:pPr>
            <a:r>
              <a:rPr lang="en-ZA" sz="1500" dirty="0">
                <a:latin typeface="Calibri" pitchFamily="34" charset="0"/>
              </a:rPr>
              <a:t>Behavioural responses to tax increases</a:t>
            </a:r>
          </a:p>
          <a:p>
            <a:pPr marL="742950" lvl="1" indent="-285750">
              <a:spcBef>
                <a:spcPts val="200"/>
              </a:spcBef>
              <a:buFont typeface="Calibri" panose="020F0502020204030204" pitchFamily="34" charset="0"/>
              <a:buChar char="–"/>
            </a:pPr>
            <a:r>
              <a:rPr lang="en-ZA" sz="1500" dirty="0">
                <a:latin typeface="Calibri" pitchFamily="34" charset="0"/>
              </a:rPr>
              <a:t>Compliance concerns and weakening tax morality</a:t>
            </a:r>
          </a:p>
          <a:p>
            <a:pPr marL="742950" lvl="1" indent="-285750">
              <a:spcBef>
                <a:spcPts val="200"/>
              </a:spcBef>
              <a:buFont typeface="Calibri" panose="020F0502020204030204" pitchFamily="34" charset="0"/>
              <a:buChar char="–"/>
            </a:pPr>
            <a:r>
              <a:rPr lang="en-ZA" sz="1500" dirty="0">
                <a:latin typeface="Calibri" pitchFamily="34" charset="0"/>
              </a:rPr>
              <a:t>Administrative challenges in SARS</a:t>
            </a:r>
          </a:p>
          <a:p>
            <a:pPr lvl="1">
              <a:spcBef>
                <a:spcPts val="200"/>
              </a:spcBef>
            </a:pPr>
            <a:endParaRPr lang="en-ZA" sz="1500" dirty="0" smtClean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60" y="4708731"/>
            <a:ext cx="31361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ZA" sz="1500" i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Revenue </a:t>
            </a:r>
            <a:r>
              <a:rPr lang="en-ZA" sz="15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under-collection reflects </a:t>
            </a:r>
            <a:r>
              <a:rPr lang="en-ZA" sz="1500" i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slowing economic growth, but may also suggest a profound shift in the relationship between economic growth and tax collection in the years ahead.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49" y="3341348"/>
            <a:ext cx="5338900" cy="347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-14514" y="6449333"/>
            <a:ext cx="2318907" cy="365125"/>
          </a:xfrm>
        </p:spPr>
        <p:txBody>
          <a:bodyPr/>
          <a:lstStyle/>
          <a:p>
            <a:fld id="{1EACCDCA-67D7-C34B-BD10-4FF299ACD4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ACCDCA-67D7-C34B-BD10-4FF299ACD46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06639418"/>
              </p:ext>
            </p:extLst>
          </p:nvPr>
        </p:nvGraphicFramePr>
        <p:xfrm>
          <a:off x="54965" y="1144857"/>
          <a:ext cx="8987884" cy="481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38095" y="182378"/>
            <a:ext cx="8421624" cy="746889"/>
          </a:xfrm>
          <a:prstGeom prst="rect">
            <a:avLst/>
          </a:prstGeom>
        </p:spPr>
        <p:txBody>
          <a:bodyPr/>
          <a:lstStyle>
            <a:lvl1pPr algn="l" defTabSz="912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dirty="0" smtClean="0"/>
              <a:t>Corporate tax collection as a share of GDP</a:t>
            </a:r>
          </a:p>
          <a:p>
            <a:pPr>
              <a:spcBef>
                <a:spcPts val="600"/>
              </a:spcBef>
            </a:pPr>
            <a:r>
              <a:rPr lang="en-ZA" sz="1400" b="0" dirty="0" smtClean="0"/>
              <a:t>[OECD countries; data from 2015 or 2014]</a:t>
            </a:r>
          </a:p>
        </p:txBody>
      </p:sp>
    </p:spTree>
    <p:extLst>
      <p:ext uri="{BB962C8B-B14F-4D97-AF65-F5344CB8AC3E}">
        <p14:creationId xmlns:p14="http://schemas.microsoft.com/office/powerpoint/2010/main" val="225084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Illicit capital flows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11" y="841663"/>
            <a:ext cx="8545948" cy="5246545"/>
          </a:xfrm>
        </p:spPr>
        <p:txBody>
          <a:bodyPr/>
          <a:lstStyle/>
          <a:p>
            <a:pPr>
              <a:spcBef>
                <a:spcPts val="1198"/>
              </a:spcBef>
            </a:pPr>
            <a:r>
              <a:rPr lang="en-ZA" dirty="0" smtClean="0"/>
              <a:t>Estimates of illegal capital flows are generally unreliable. </a:t>
            </a:r>
          </a:p>
          <a:p>
            <a:pPr>
              <a:spcBef>
                <a:spcPts val="1198"/>
              </a:spcBef>
            </a:pPr>
            <a:r>
              <a:rPr lang="en-ZA" dirty="0" smtClean="0"/>
              <a:t>Tax </a:t>
            </a:r>
            <a:r>
              <a:rPr lang="en-ZA" dirty="0"/>
              <a:t>and financial crimes are complex and sophisticated crimes, committed by highly skilled and well-connected people with extensive resources. </a:t>
            </a:r>
            <a:endParaRPr lang="en-ZA" dirty="0" smtClean="0"/>
          </a:p>
          <a:p>
            <a:pPr>
              <a:spcBef>
                <a:spcPts val="1198"/>
              </a:spcBef>
            </a:pPr>
            <a:r>
              <a:rPr lang="en-ZA" dirty="0"/>
              <a:t>Capacity to investigate and prosecute people who are engaged in illicit financial activities is critical. </a:t>
            </a:r>
          </a:p>
          <a:p>
            <a:pPr>
              <a:spcBef>
                <a:spcPts val="1198"/>
              </a:spcBef>
            </a:pPr>
            <a:r>
              <a:rPr lang="en-ZA" dirty="0"/>
              <a:t>Dedicated and highly trained personnel are needed to focus on these complex and sophisticated crimes. </a:t>
            </a:r>
          </a:p>
          <a:p>
            <a:pPr>
              <a:spcBef>
                <a:spcPts val="1198"/>
              </a:spcBef>
            </a:pPr>
            <a:r>
              <a:rPr lang="en-ZA" dirty="0" smtClean="0"/>
              <a:t>To increase tax yield from capital flows, we need to strengthen the </a:t>
            </a:r>
            <a:r>
              <a:rPr lang="en-ZA" dirty="0"/>
              <a:t>transfer pricing audit capacity </a:t>
            </a:r>
            <a:r>
              <a:rPr lang="en-ZA" dirty="0" smtClean="0"/>
              <a:t>within SARS, as well as its capacity to implement the  transfer pricing country-by-country reporting and audit </a:t>
            </a:r>
            <a:r>
              <a:rPr lang="en-ZA" dirty="0"/>
              <a:t>reportable </a:t>
            </a:r>
            <a:r>
              <a:rPr lang="en-ZA" dirty="0" smtClean="0"/>
              <a:t>arrangements.</a:t>
            </a:r>
          </a:p>
          <a:p>
            <a:pPr>
              <a:spcBef>
                <a:spcPts val="1198"/>
              </a:spcBef>
            </a:pPr>
            <a:r>
              <a:rPr lang="en-ZA" dirty="0" smtClean="0"/>
              <a:t>Other law enforcement and regulatory agencies have a critical role to play: </a:t>
            </a:r>
            <a:r>
              <a:rPr lang="en-ZA" dirty="0"/>
              <a:t>anti-money laundering agencies, </a:t>
            </a:r>
            <a:r>
              <a:rPr lang="en-ZA" dirty="0" smtClean="0"/>
              <a:t> the Reserve Bank , policing </a:t>
            </a:r>
            <a:r>
              <a:rPr lang="en-ZA" dirty="0"/>
              <a:t>and prosecution </a:t>
            </a:r>
            <a:r>
              <a:rPr lang="en-ZA" dirty="0" smtClean="0"/>
              <a:t>authorities.</a:t>
            </a:r>
          </a:p>
          <a:p>
            <a:pPr>
              <a:spcBef>
                <a:spcPts val="1198"/>
              </a:spcBef>
            </a:pPr>
            <a:r>
              <a:rPr lang="en-ZA" dirty="0" smtClean="0"/>
              <a:t>No </a:t>
            </a:r>
            <a:r>
              <a:rPr lang="en-ZA" dirty="0"/>
              <a:t>matter how well drafted our laws may be, </a:t>
            </a:r>
            <a:r>
              <a:rPr lang="en-ZA" dirty="0" smtClean="0"/>
              <a:t>without stronger capacity </a:t>
            </a:r>
            <a:r>
              <a:rPr lang="en-ZA" dirty="0"/>
              <a:t>to enforce such laws, we will not win the battle against illicit financial flows.  </a:t>
            </a:r>
            <a:endParaRPr lang="en-ZA" dirty="0" smtClean="0"/>
          </a:p>
          <a:p>
            <a:pPr>
              <a:spcBef>
                <a:spcPts val="1198"/>
              </a:spcBef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69075"/>
            <a:ext cx="790575" cy="2701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5EE355-9DC3-44A4-AFD3-128FBF2D6DE1}" type="slidenum">
              <a:rPr lang="en-US" smtClean="0"/>
              <a:pPr>
                <a:defRPr/>
              </a:pPr>
              <a:t>5</a:t>
            </a:fld>
            <a:endParaRPr lang="en-US" sz="2395"/>
          </a:p>
        </p:txBody>
      </p:sp>
    </p:spTree>
    <p:extLst>
      <p:ext uri="{BB962C8B-B14F-4D97-AF65-F5344CB8AC3E}">
        <p14:creationId xmlns:p14="http://schemas.microsoft.com/office/powerpoint/2010/main" val="219683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2163" y="1246759"/>
            <a:ext cx="8449866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Calibri" pitchFamily="34" charset="0"/>
              </a:rPr>
              <a:t>Since 2011 government has been forced to restrict employee headcount growth to accommodate rising salaries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Calibri" pitchFamily="34" charset="0"/>
              </a:rPr>
              <a:t>Yet spending on compensation continues to grow more quickly than nominal GDP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Calibri" pitchFamily="34" charset="0"/>
              </a:rPr>
              <a:t>The MTEF provides for an overall increase of 7.3 per cent a year to accommodate improvements in conditions of service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Calibri" pitchFamily="34" charset="0"/>
              </a:rPr>
              <a:t>Many departments are already at risk of exceeding this limit, even assuming that personnel numbers do not increase.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Calibri" pitchFamily="34" charset="0"/>
              </a:rPr>
              <a:t>A fair and reasonable compromise between government and state employees is in the public interest</a:t>
            </a:r>
          </a:p>
          <a:p>
            <a:pPr marL="742950" lvl="1" indent="-285750">
              <a:spcBef>
                <a:spcPts val="200"/>
              </a:spcBef>
              <a:buChar char="–"/>
            </a:pPr>
            <a:endParaRPr lang="en-ZA" sz="1500" dirty="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507389"/>
            <a:ext cx="2318907" cy="365125"/>
          </a:xfrm>
        </p:spPr>
        <p:txBody>
          <a:bodyPr/>
          <a:lstStyle/>
          <a:p>
            <a:fld id="{1EACCDCA-67D7-C34B-BD10-4FF299ACD4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6057" y="167510"/>
            <a:ext cx="7222432" cy="746889"/>
          </a:xfrm>
          <a:prstGeom prst="rect">
            <a:avLst/>
          </a:prstGeom>
        </p:spPr>
        <p:txBody>
          <a:bodyPr/>
          <a:lstStyle>
            <a:lvl1pPr algn="l" defTabSz="912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dirty="0" smtClean="0"/>
              <a:t>Public sector employment and remuneration</a:t>
            </a:r>
          </a:p>
          <a:p>
            <a:pPr>
              <a:spcBef>
                <a:spcPts val="600"/>
              </a:spcBef>
            </a:pPr>
            <a:r>
              <a:rPr lang="en-ZA" sz="1400" b="0" dirty="0" smtClean="0">
                <a:solidFill>
                  <a:srgbClr val="800000"/>
                </a:solidFill>
              </a:rPr>
              <a:t>Responding to COSATU: “… the state is actively reducing the number of jobs available in the public sector.”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9" y="3843269"/>
            <a:ext cx="4508231" cy="2940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1774" y="3535492"/>
            <a:ext cx="3218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Total employment (full time equivalents)</a:t>
            </a:r>
            <a:endParaRPr lang="en-ZA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65" y="3535492"/>
            <a:ext cx="4103099" cy="31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0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3353" y="1154228"/>
            <a:ext cx="844986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Calibri" pitchFamily="34" charset="0"/>
              </a:rPr>
              <a:t>High salaries and bonuses in publicly funded entities is of great concern and are being reviewed.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Calibri" pitchFamily="34" charset="0"/>
              </a:rPr>
              <a:t>Nevertheless, within the public-service there </a:t>
            </a:r>
            <a:r>
              <a:rPr lang="en-ZA" sz="1400" dirty="0" smtClean="0">
                <a:latin typeface="Calibri" pitchFamily="34" charset="0"/>
              </a:rPr>
              <a:t>is a growing challenge of </a:t>
            </a:r>
            <a:r>
              <a:rPr lang="en-ZA" sz="1400" dirty="0" smtClean="0">
                <a:latin typeface="Calibri" pitchFamily="34" charset="0"/>
              </a:rPr>
              <a:t>salary compression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Calibri" pitchFamily="34" charset="0"/>
              </a:rPr>
              <a:t>The </a:t>
            </a:r>
            <a:r>
              <a:rPr lang="en-ZA" sz="1400" dirty="0" smtClean="0">
                <a:latin typeface="Calibri" pitchFamily="34" charset="0"/>
              </a:rPr>
              <a:t>highest-paid 1 per cent of public servants receive 23 times the income of the lowest paid 1 per cent. In the private sector the same ratio is 633</a:t>
            </a:r>
          </a:p>
          <a:p>
            <a:pPr marL="742950" lvl="1" indent="-285750">
              <a:spcBef>
                <a:spcPts val="600"/>
              </a:spcBef>
              <a:buChar char="–"/>
            </a:pPr>
            <a:endParaRPr lang="en-ZA" sz="1400" dirty="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507389"/>
            <a:ext cx="2318907" cy="365125"/>
          </a:xfrm>
        </p:spPr>
        <p:txBody>
          <a:bodyPr/>
          <a:lstStyle/>
          <a:p>
            <a:fld id="{1EACCDCA-67D7-C34B-BD10-4FF299ACD4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8623" y="160076"/>
            <a:ext cx="8575446" cy="746889"/>
          </a:xfrm>
          <a:prstGeom prst="rect">
            <a:avLst/>
          </a:prstGeom>
        </p:spPr>
        <p:txBody>
          <a:bodyPr/>
          <a:lstStyle>
            <a:lvl1pPr algn="l" defTabSz="912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dirty="0" smtClean="0"/>
              <a:t>Equity in government salaries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1400" b="0" dirty="0" smtClean="0">
                <a:solidFill>
                  <a:srgbClr val="800000"/>
                </a:solidFill>
              </a:rPr>
              <a:t>Response to COSATU presentation: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200" b="0" dirty="0" smtClean="0">
                <a:solidFill>
                  <a:srgbClr val="800000"/>
                </a:solidFill>
              </a:rPr>
              <a:t>“[Government] must reduce the out of control salaries of SOE CEOs and executives, Political Office Bearers including DGs.”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5" y="2725788"/>
            <a:ext cx="3512832" cy="4079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520" y="2448789"/>
            <a:ext cx="415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Average remuneration by salary level </a:t>
            </a:r>
            <a:r>
              <a:rPr lang="en-ZA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(real 2016 prices)</a:t>
            </a:r>
            <a:endParaRPr lang="en-ZA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72" y="2308150"/>
            <a:ext cx="4502428" cy="20119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72072" y="2032900"/>
            <a:ext cx="450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Average cost of living adjustments and consumer inflation</a:t>
            </a:r>
            <a:endParaRPr lang="en-ZA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72" y="4631714"/>
            <a:ext cx="4516126" cy="21737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579506" y="4384451"/>
            <a:ext cx="4512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Distribution of income: Public servants compared to all taxpayers</a:t>
            </a:r>
            <a:endParaRPr lang="en-ZA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3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ZA" sz="1600" dirty="0" smtClean="0"/>
              <a:t>It is true, as argued by the FCSG that </a:t>
            </a:r>
            <a:r>
              <a:rPr lang="en-ZA" sz="1600" dirty="0"/>
              <a:t>t</a:t>
            </a:r>
            <a:r>
              <a:rPr lang="en-ZA" sz="1600" dirty="0" smtClean="0"/>
              <a:t>he combination of mandated expenditures on debt service costs and compensation of employees is crowding out other expenditures, and eroding the effectiveness of the public finance. </a:t>
            </a:r>
          </a:p>
          <a:p>
            <a:pPr>
              <a:spcBef>
                <a:spcPts val="1200"/>
              </a:spcBef>
            </a:pPr>
            <a:r>
              <a:rPr lang="en-ZA" sz="1600" dirty="0" smtClean="0"/>
              <a:t>“</a:t>
            </a:r>
            <a:r>
              <a:rPr lang="en-ZA" sz="1600" dirty="0" smtClean="0"/>
              <a:t>Purchase only vehicles manufactured in South Africa for the government’s vehicle fleet.” (Fiscal cliff study group)</a:t>
            </a:r>
          </a:p>
          <a:p>
            <a:pPr lvl="1">
              <a:spcBef>
                <a:spcPts val="1200"/>
              </a:spcBef>
            </a:pPr>
            <a:r>
              <a:rPr lang="en-ZA" sz="1600" dirty="0" smtClean="0">
                <a:solidFill>
                  <a:srgbClr val="800000"/>
                </a:solidFill>
              </a:rPr>
              <a:t>An excellent idea, which needs to be addressed in the Ministerial Handbook. </a:t>
            </a:r>
          </a:p>
          <a:p>
            <a:pPr>
              <a:spcBef>
                <a:spcPts val="1200"/>
              </a:spcBef>
            </a:pPr>
            <a:r>
              <a:rPr lang="en-ZA" sz="1600" dirty="0" smtClean="0"/>
              <a:t>SACU revenue sharing arrangement (Fiscal cliff study group)</a:t>
            </a:r>
          </a:p>
          <a:p>
            <a:pPr lvl="1">
              <a:spcBef>
                <a:spcPts val="1200"/>
              </a:spcBef>
            </a:pPr>
            <a:r>
              <a:rPr lang="en-ZA" sz="1600" dirty="0" smtClean="0">
                <a:solidFill>
                  <a:srgbClr val="800000"/>
                </a:solidFill>
              </a:rPr>
              <a:t>In general, government agrees that the current SACU revenue sharing arrangement </a:t>
            </a:r>
            <a:r>
              <a:rPr lang="en-ZA" sz="1600" dirty="0" smtClean="0">
                <a:solidFill>
                  <a:srgbClr val="800000"/>
                </a:solidFill>
              </a:rPr>
              <a:t>needs to be reformed. It is </a:t>
            </a:r>
            <a:r>
              <a:rPr lang="en-ZA" sz="1600" dirty="0">
                <a:solidFill>
                  <a:srgbClr val="800000"/>
                </a:solidFill>
              </a:rPr>
              <a:t>d</a:t>
            </a:r>
            <a:r>
              <a:rPr lang="en-ZA" sz="1600" dirty="0" smtClean="0">
                <a:solidFill>
                  <a:srgbClr val="800000"/>
                </a:solidFill>
              </a:rPr>
              <a:t>etrimental </a:t>
            </a:r>
            <a:r>
              <a:rPr lang="en-ZA" sz="1600" dirty="0" smtClean="0">
                <a:solidFill>
                  <a:srgbClr val="800000"/>
                </a:solidFill>
              </a:rPr>
              <a:t>to regional economic </a:t>
            </a:r>
            <a:r>
              <a:rPr lang="en-ZA" sz="1600" dirty="0" smtClean="0">
                <a:solidFill>
                  <a:srgbClr val="800000"/>
                </a:solidFill>
              </a:rPr>
              <a:t>development</a:t>
            </a:r>
            <a:r>
              <a:rPr lang="en-ZA" sz="1600" dirty="0" smtClean="0">
                <a:solidFill>
                  <a:srgbClr val="800000"/>
                </a:solidFill>
              </a:rPr>
              <a:t>, exacerbates fiscal pro-cyclicality and creates dependence on declining revenue sources. </a:t>
            </a:r>
            <a:endParaRPr lang="en-ZA" sz="1600" dirty="0" smtClean="0">
              <a:solidFill>
                <a:srgbClr val="8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ZA" sz="1600" dirty="0" smtClean="0">
                <a:solidFill>
                  <a:srgbClr val="800000"/>
                </a:solidFill>
              </a:rPr>
              <a:t>Compared with 2017 Budget estimates, </a:t>
            </a:r>
            <a:r>
              <a:rPr lang="en-ZA" sz="1600" dirty="0" smtClean="0">
                <a:solidFill>
                  <a:srgbClr val="800000"/>
                </a:solidFill>
              </a:rPr>
              <a:t>South </a:t>
            </a:r>
            <a:r>
              <a:rPr lang="en-ZA" sz="1600" dirty="0" smtClean="0">
                <a:solidFill>
                  <a:srgbClr val="800000"/>
                </a:solidFill>
              </a:rPr>
              <a:t>Africa’s payments to SACU have been revised down by about R34 billion over the next two years.</a:t>
            </a:r>
          </a:p>
          <a:p>
            <a:pPr lvl="1">
              <a:spcBef>
                <a:spcPts val="1200"/>
              </a:spcBef>
            </a:pPr>
            <a:r>
              <a:rPr lang="en-ZA" sz="1600" dirty="0" smtClean="0">
                <a:solidFill>
                  <a:srgbClr val="800000"/>
                </a:solidFill>
              </a:rPr>
              <a:t>This revision is </a:t>
            </a:r>
            <a:r>
              <a:rPr lang="en-ZA" sz="1600" dirty="0">
                <a:solidFill>
                  <a:srgbClr val="800000"/>
                </a:solidFill>
              </a:rPr>
              <a:t>favourable to South </a:t>
            </a:r>
            <a:r>
              <a:rPr lang="en-ZA" sz="1600" dirty="0" smtClean="0">
                <a:solidFill>
                  <a:srgbClr val="800000"/>
                </a:solidFill>
              </a:rPr>
              <a:t>Africa</a:t>
            </a:r>
            <a:r>
              <a:rPr lang="en-ZA" sz="1600" dirty="0">
                <a:solidFill>
                  <a:srgbClr val="800000"/>
                </a:solidFill>
              </a:rPr>
              <a:t> </a:t>
            </a:r>
            <a:r>
              <a:rPr lang="en-ZA" sz="1600" dirty="0" smtClean="0">
                <a:solidFill>
                  <a:srgbClr val="800000"/>
                </a:solidFill>
              </a:rPr>
              <a:t>since they off-set the downward revision to main budget revenue </a:t>
            </a:r>
          </a:p>
          <a:p>
            <a:pPr lvl="1">
              <a:spcBef>
                <a:spcPts val="1200"/>
              </a:spcBef>
            </a:pPr>
            <a:r>
              <a:rPr lang="en-ZA" sz="1600" dirty="0" smtClean="0">
                <a:solidFill>
                  <a:srgbClr val="800000"/>
                </a:solidFill>
              </a:rPr>
              <a:t>But they will certainly place our SACU partners under fiscal stress in the years ahead. </a:t>
            </a:r>
            <a:endParaRPr lang="en-ZA" sz="1600" dirty="0">
              <a:solidFill>
                <a:srgbClr val="8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ZA" sz="1600" dirty="0" smtClean="0">
                <a:solidFill>
                  <a:srgbClr val="800000"/>
                </a:solidFill>
              </a:rPr>
              <a:t>These revisions are driven by a formula defined in the multi-lateral agreement based on estimates of GDP, intra-SACU trade and error-corrections with two-year lag. </a:t>
            </a:r>
          </a:p>
          <a:p>
            <a:pPr lvl="1">
              <a:spcBef>
                <a:spcPts val="1200"/>
              </a:spcBef>
            </a:pPr>
            <a:endParaRPr lang="en-Z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ACCDCA-67D7-C34B-BD10-4FF299ACD4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8095" y="165885"/>
            <a:ext cx="8575446" cy="746889"/>
          </a:xfrm>
          <a:prstGeom prst="rect">
            <a:avLst/>
          </a:prstGeom>
        </p:spPr>
        <p:txBody>
          <a:bodyPr/>
          <a:lstStyle>
            <a:lvl1pPr algn="l" defTabSz="912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dirty="0" smtClean="0"/>
              <a:t>Various issues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1400" b="0" dirty="0" smtClean="0">
                <a:solidFill>
                  <a:srgbClr val="800000"/>
                </a:solidFill>
              </a:rPr>
              <a:t>Responding to Fiscal Cliff Study Group</a:t>
            </a:r>
          </a:p>
        </p:txBody>
      </p:sp>
    </p:spTree>
    <p:extLst>
      <p:ext uri="{BB962C8B-B14F-4D97-AF65-F5344CB8AC3E}">
        <p14:creationId xmlns:p14="http://schemas.microsoft.com/office/powerpoint/2010/main" val="207282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2258</TotalTime>
  <Words>1456</Words>
  <Application>Microsoft Office PowerPoint</Application>
  <PresentationFormat>Custom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Illicit capital flows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Sachs</cp:lastModifiedBy>
  <cp:revision>94</cp:revision>
  <cp:lastPrinted>2017-10-24T16:14:45Z</cp:lastPrinted>
  <dcterms:created xsi:type="dcterms:W3CDTF">2016-08-23T08:03:22Z</dcterms:created>
  <dcterms:modified xsi:type="dcterms:W3CDTF">2017-11-02T17:09:17Z</dcterms:modified>
</cp:coreProperties>
</file>