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6"/>
  </p:notesMasterIdLst>
  <p:sldIdLst>
    <p:sldId id="257" r:id="rId3"/>
    <p:sldId id="314" r:id="rId4"/>
    <p:sldId id="313" r:id="rId5"/>
    <p:sldId id="256" r:id="rId6"/>
    <p:sldId id="265" r:id="rId7"/>
    <p:sldId id="274" r:id="rId8"/>
    <p:sldId id="266" r:id="rId9"/>
    <p:sldId id="271" r:id="rId10"/>
    <p:sldId id="270" r:id="rId11"/>
    <p:sldId id="267" r:id="rId12"/>
    <p:sldId id="275" r:id="rId13"/>
    <p:sldId id="276" r:id="rId14"/>
    <p:sldId id="277" r:id="rId15"/>
    <p:sldId id="273" r:id="rId16"/>
    <p:sldId id="304" r:id="rId17"/>
    <p:sldId id="305" r:id="rId18"/>
    <p:sldId id="307" r:id="rId19"/>
    <p:sldId id="308" r:id="rId20"/>
    <p:sldId id="306" r:id="rId21"/>
    <p:sldId id="309" r:id="rId22"/>
    <p:sldId id="310" r:id="rId23"/>
    <p:sldId id="311" r:id="rId24"/>
    <p:sldId id="312" r:id="rId25"/>
    <p:sldId id="295" r:id="rId26"/>
    <p:sldId id="296" r:id="rId27"/>
    <p:sldId id="297" r:id="rId28"/>
    <p:sldId id="284" r:id="rId29"/>
    <p:sldId id="285" r:id="rId30"/>
    <p:sldId id="286" r:id="rId31"/>
    <p:sldId id="287" r:id="rId32"/>
    <p:sldId id="288" r:id="rId33"/>
    <p:sldId id="289" r:id="rId34"/>
    <p:sldId id="290" r:id="rId35"/>
    <p:sldId id="291" r:id="rId36"/>
    <p:sldId id="292" r:id="rId37"/>
    <p:sldId id="293" r:id="rId38"/>
    <p:sldId id="294" r:id="rId39"/>
    <p:sldId id="298" r:id="rId40"/>
    <p:sldId id="299" r:id="rId41"/>
    <p:sldId id="300" r:id="rId42"/>
    <p:sldId id="301" r:id="rId43"/>
    <p:sldId id="302"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632" autoAdjust="0"/>
    <p:restoredTop sz="94660"/>
  </p:normalViewPr>
  <p:slideViewPr>
    <p:cSldViewPr snapToGrid="0">
      <p:cViewPr varScale="1">
        <p:scale>
          <a:sx n="71" d="100"/>
          <a:sy n="71" d="100"/>
        </p:scale>
        <p:origin x="131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Reddy\AppData\Local\Microsoft\Windows\Temporary%20Internet%20Files\Content.Outlook\YOOHB7R8\Boo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Sheet1!$B$3</c:f>
              <c:strCache>
                <c:ptCount val="1"/>
              </c:strCache>
            </c:strRef>
          </c:tx>
          <c:dPt>
            <c:idx val="1"/>
            <c:bubble3D val="0"/>
            <c:explosion val="19"/>
          </c:dPt>
          <c:dLbls>
            <c:dLbl>
              <c:idx val="4"/>
              <c:layout>
                <c:manualLayout>
                  <c:x val="-2.3707918444760552E-3"/>
                  <c:y val="-2.237136465324384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Sheet1!$A$5:$A$12</c:f>
              <c:strCache>
                <c:ptCount val="8"/>
                <c:pt idx="0">
                  <c:v>Administration &amp; Planning</c:v>
                </c:pt>
                <c:pt idx="1">
                  <c:v>University </c:v>
                </c:pt>
                <c:pt idx="2">
                  <c:v>Technical and vocational</c:v>
                </c:pt>
                <c:pt idx="3">
                  <c:v>Skills development</c:v>
                </c:pt>
                <c:pt idx="4">
                  <c:v>Community Education and Training</c:v>
                </c:pt>
                <c:pt idx="5">
                  <c:v>SETA</c:v>
                </c:pt>
                <c:pt idx="6">
                  <c:v>National Skills Fund</c:v>
                </c:pt>
                <c:pt idx="7">
                  <c:v>NSFAS</c:v>
                </c:pt>
              </c:strCache>
            </c:strRef>
          </c:cat>
          <c:val>
            <c:numRef>
              <c:f>Sheet1!$B$5:$B$12</c:f>
              <c:numCache>
                <c:formatCode>"R"\ #,##0</c:formatCode>
                <c:ptCount val="8"/>
                <c:pt idx="0">
                  <c:v>468654</c:v>
                </c:pt>
                <c:pt idx="1">
                  <c:v>41931721</c:v>
                </c:pt>
                <c:pt idx="2">
                  <c:v>7460198</c:v>
                </c:pt>
                <c:pt idx="3">
                  <c:v>249357</c:v>
                </c:pt>
                <c:pt idx="4">
                  <c:v>2197709</c:v>
                </c:pt>
                <c:pt idx="5">
                  <c:v>12616443</c:v>
                </c:pt>
                <c:pt idx="6">
                  <c:v>3154111</c:v>
                </c:pt>
                <c:pt idx="7" formatCode="&quot;R&quot;#,##0_);[Red]\(&quot;R&quot;#,##0\)">
                  <c:v>15200000</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6.7134871746747871E-2"/>
          <c:y val="0.83830210995074617"/>
          <c:w val="0.85167613641393747"/>
          <c:h val="0.14700044902418249"/>
        </c:manualLayout>
      </c:layout>
      <c:overlay val="0"/>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110F4-8471-4A91-8A98-2C7FE5731B5F}" type="datetimeFigureOut">
              <a:rPr lang="en-ZA" smtClean="0"/>
              <a:t>2017/10/31</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E6D8E-F974-4293-800A-B4335856DB18}" type="slidenum">
              <a:rPr lang="en-ZA" smtClean="0"/>
              <a:t>‹#›</a:t>
            </a:fld>
            <a:endParaRPr lang="en-ZA" dirty="0"/>
          </a:p>
        </p:txBody>
      </p:sp>
    </p:spTree>
    <p:extLst>
      <p:ext uri="{BB962C8B-B14F-4D97-AF65-F5344CB8AC3E}">
        <p14:creationId xmlns:p14="http://schemas.microsoft.com/office/powerpoint/2010/main" val="214296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a:t>
            </a:fld>
            <a:endParaRPr lang="en-ZA" dirty="0"/>
          </a:p>
        </p:txBody>
      </p:sp>
    </p:spTree>
    <p:extLst>
      <p:ext uri="{BB962C8B-B14F-4D97-AF65-F5344CB8AC3E}">
        <p14:creationId xmlns:p14="http://schemas.microsoft.com/office/powerpoint/2010/main" val="359021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14</a:t>
            </a:fld>
            <a:endParaRPr lang="en-ZA" dirty="0"/>
          </a:p>
        </p:txBody>
      </p:sp>
    </p:spTree>
    <p:extLst>
      <p:ext uri="{BB962C8B-B14F-4D97-AF65-F5344CB8AC3E}">
        <p14:creationId xmlns:p14="http://schemas.microsoft.com/office/powerpoint/2010/main" val="157174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15</a:t>
            </a:fld>
            <a:endParaRPr lang="en-ZA" dirty="0"/>
          </a:p>
        </p:txBody>
      </p:sp>
    </p:spTree>
    <p:extLst>
      <p:ext uri="{BB962C8B-B14F-4D97-AF65-F5344CB8AC3E}">
        <p14:creationId xmlns:p14="http://schemas.microsoft.com/office/powerpoint/2010/main" val="318192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16</a:t>
            </a:fld>
            <a:endParaRPr lang="en-ZA" dirty="0"/>
          </a:p>
        </p:txBody>
      </p:sp>
    </p:spTree>
    <p:extLst>
      <p:ext uri="{BB962C8B-B14F-4D97-AF65-F5344CB8AC3E}">
        <p14:creationId xmlns:p14="http://schemas.microsoft.com/office/powerpoint/2010/main" val="585165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anose="02020404030301010803" pitchFamily="18" charset="0"/>
              </a:rPr>
              <a:t>In KwaZulu-Natal, only 42% of learners reported having a science textbook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anose="02020404030301010803" pitchFamily="18" charset="0"/>
              </a:rPr>
              <a:t>teachers reported improved availability of resources for the teaching of mathematics. </a:t>
            </a:r>
            <a:endParaRPr lang="en-ZA" sz="1200" dirty="0" smtClean="0">
              <a:latin typeface="Garamond" panose="02020404030301010803" pitchFamily="18" charset="0"/>
            </a:endParaRPr>
          </a:p>
          <a:p>
            <a:endParaRPr lang="en-ZA" dirty="0"/>
          </a:p>
        </p:txBody>
      </p:sp>
      <p:sp>
        <p:nvSpPr>
          <p:cNvPr id="4" name="Slide Number Placeholder 3"/>
          <p:cNvSpPr>
            <a:spLocks noGrp="1"/>
          </p:cNvSpPr>
          <p:nvPr>
            <p:ph type="sldNum" sz="quarter" idx="10"/>
          </p:nvPr>
        </p:nvSpPr>
        <p:spPr/>
        <p:txBody>
          <a:bodyPr/>
          <a:lstStyle/>
          <a:p>
            <a:fld id="{E239323D-D4B4-4F11-B0AB-04143DBB3258}"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val="4193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19</a:t>
            </a:fld>
            <a:endParaRPr lang="en-ZA" dirty="0"/>
          </a:p>
        </p:txBody>
      </p:sp>
    </p:spTree>
    <p:extLst>
      <p:ext uri="{BB962C8B-B14F-4D97-AF65-F5344CB8AC3E}">
        <p14:creationId xmlns:p14="http://schemas.microsoft.com/office/powerpoint/2010/main" val="314450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24</a:t>
            </a:fld>
            <a:endParaRPr lang="en-ZA" dirty="0"/>
          </a:p>
        </p:txBody>
      </p:sp>
    </p:spTree>
    <p:extLst>
      <p:ext uri="{BB962C8B-B14F-4D97-AF65-F5344CB8AC3E}">
        <p14:creationId xmlns:p14="http://schemas.microsoft.com/office/powerpoint/2010/main" val="49643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25</a:t>
            </a:fld>
            <a:endParaRPr lang="en-ZA" dirty="0"/>
          </a:p>
        </p:txBody>
      </p:sp>
    </p:spTree>
    <p:extLst>
      <p:ext uri="{BB962C8B-B14F-4D97-AF65-F5344CB8AC3E}">
        <p14:creationId xmlns:p14="http://schemas.microsoft.com/office/powerpoint/2010/main" val="701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26</a:t>
            </a:fld>
            <a:endParaRPr lang="en-ZA" dirty="0"/>
          </a:p>
        </p:txBody>
      </p:sp>
    </p:spTree>
    <p:extLst>
      <p:ext uri="{BB962C8B-B14F-4D97-AF65-F5344CB8AC3E}">
        <p14:creationId xmlns:p14="http://schemas.microsoft.com/office/powerpoint/2010/main" val="54181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27</a:t>
            </a:fld>
            <a:endParaRPr lang="en-ZA" dirty="0"/>
          </a:p>
        </p:txBody>
      </p:sp>
    </p:spTree>
    <p:extLst>
      <p:ext uri="{BB962C8B-B14F-4D97-AF65-F5344CB8AC3E}">
        <p14:creationId xmlns:p14="http://schemas.microsoft.com/office/powerpoint/2010/main" val="358505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28</a:t>
            </a:fld>
            <a:endParaRPr lang="en-ZA" dirty="0"/>
          </a:p>
        </p:txBody>
      </p:sp>
    </p:spTree>
    <p:extLst>
      <p:ext uri="{BB962C8B-B14F-4D97-AF65-F5344CB8AC3E}">
        <p14:creationId xmlns:p14="http://schemas.microsoft.com/office/powerpoint/2010/main" val="22309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a:t>
            </a:fld>
            <a:endParaRPr lang="en-ZA" dirty="0"/>
          </a:p>
        </p:txBody>
      </p:sp>
    </p:spTree>
    <p:extLst>
      <p:ext uri="{BB962C8B-B14F-4D97-AF65-F5344CB8AC3E}">
        <p14:creationId xmlns:p14="http://schemas.microsoft.com/office/powerpoint/2010/main" val="2747901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29</a:t>
            </a:fld>
            <a:endParaRPr lang="en-ZA" dirty="0"/>
          </a:p>
        </p:txBody>
      </p:sp>
    </p:spTree>
    <p:extLst>
      <p:ext uri="{BB962C8B-B14F-4D97-AF65-F5344CB8AC3E}">
        <p14:creationId xmlns:p14="http://schemas.microsoft.com/office/powerpoint/2010/main" val="2505767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30</a:t>
            </a:fld>
            <a:endParaRPr lang="en-ZA" dirty="0"/>
          </a:p>
        </p:txBody>
      </p:sp>
    </p:spTree>
    <p:extLst>
      <p:ext uri="{BB962C8B-B14F-4D97-AF65-F5344CB8AC3E}">
        <p14:creationId xmlns:p14="http://schemas.microsoft.com/office/powerpoint/2010/main" val="374918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31</a:t>
            </a:fld>
            <a:endParaRPr lang="en-ZA" dirty="0"/>
          </a:p>
        </p:txBody>
      </p:sp>
    </p:spTree>
    <p:extLst>
      <p:ext uri="{BB962C8B-B14F-4D97-AF65-F5344CB8AC3E}">
        <p14:creationId xmlns:p14="http://schemas.microsoft.com/office/powerpoint/2010/main" val="411380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32</a:t>
            </a:fld>
            <a:endParaRPr lang="en-ZA" dirty="0"/>
          </a:p>
        </p:txBody>
      </p:sp>
    </p:spTree>
    <p:extLst>
      <p:ext uri="{BB962C8B-B14F-4D97-AF65-F5344CB8AC3E}">
        <p14:creationId xmlns:p14="http://schemas.microsoft.com/office/powerpoint/2010/main" val="2497728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33</a:t>
            </a:fld>
            <a:endParaRPr lang="en-ZA" dirty="0"/>
          </a:p>
        </p:txBody>
      </p:sp>
    </p:spTree>
    <p:extLst>
      <p:ext uri="{BB962C8B-B14F-4D97-AF65-F5344CB8AC3E}">
        <p14:creationId xmlns:p14="http://schemas.microsoft.com/office/powerpoint/2010/main" val="1326860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35</a:t>
            </a:fld>
            <a:endParaRPr lang="en-ZA" dirty="0"/>
          </a:p>
        </p:txBody>
      </p:sp>
    </p:spTree>
    <p:extLst>
      <p:ext uri="{BB962C8B-B14F-4D97-AF65-F5344CB8AC3E}">
        <p14:creationId xmlns:p14="http://schemas.microsoft.com/office/powerpoint/2010/main" val="2522844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36</a:t>
            </a:fld>
            <a:endParaRPr lang="en-ZA" dirty="0"/>
          </a:p>
        </p:txBody>
      </p:sp>
    </p:spTree>
    <p:extLst>
      <p:ext uri="{BB962C8B-B14F-4D97-AF65-F5344CB8AC3E}">
        <p14:creationId xmlns:p14="http://schemas.microsoft.com/office/powerpoint/2010/main" val="2959880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37</a:t>
            </a:fld>
            <a:endParaRPr lang="en-ZA" dirty="0"/>
          </a:p>
        </p:txBody>
      </p:sp>
    </p:spTree>
    <p:extLst>
      <p:ext uri="{BB962C8B-B14F-4D97-AF65-F5344CB8AC3E}">
        <p14:creationId xmlns:p14="http://schemas.microsoft.com/office/powerpoint/2010/main" val="3231037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38</a:t>
            </a:fld>
            <a:endParaRPr lang="en-ZA" dirty="0"/>
          </a:p>
        </p:txBody>
      </p:sp>
    </p:spTree>
    <p:extLst>
      <p:ext uri="{BB962C8B-B14F-4D97-AF65-F5344CB8AC3E}">
        <p14:creationId xmlns:p14="http://schemas.microsoft.com/office/powerpoint/2010/main" val="1696719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39</a:t>
            </a:fld>
            <a:endParaRPr lang="en-ZA" dirty="0"/>
          </a:p>
        </p:txBody>
      </p:sp>
    </p:spTree>
    <p:extLst>
      <p:ext uri="{BB962C8B-B14F-4D97-AF65-F5344CB8AC3E}">
        <p14:creationId xmlns:p14="http://schemas.microsoft.com/office/powerpoint/2010/main" val="314075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4</a:t>
            </a:fld>
            <a:endParaRPr lang="en-ZA" dirty="0"/>
          </a:p>
        </p:txBody>
      </p:sp>
    </p:spTree>
    <p:extLst>
      <p:ext uri="{BB962C8B-B14F-4D97-AF65-F5344CB8AC3E}">
        <p14:creationId xmlns:p14="http://schemas.microsoft.com/office/powerpoint/2010/main" val="756568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40</a:t>
            </a:fld>
            <a:endParaRPr lang="en-ZA" dirty="0"/>
          </a:p>
        </p:txBody>
      </p:sp>
    </p:spTree>
    <p:extLst>
      <p:ext uri="{BB962C8B-B14F-4D97-AF65-F5344CB8AC3E}">
        <p14:creationId xmlns:p14="http://schemas.microsoft.com/office/powerpoint/2010/main" val="3502870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41</a:t>
            </a:fld>
            <a:endParaRPr lang="en-ZA" dirty="0"/>
          </a:p>
        </p:txBody>
      </p:sp>
    </p:spTree>
    <p:extLst>
      <p:ext uri="{BB962C8B-B14F-4D97-AF65-F5344CB8AC3E}">
        <p14:creationId xmlns:p14="http://schemas.microsoft.com/office/powerpoint/2010/main" val="91121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42</a:t>
            </a:fld>
            <a:endParaRPr lang="en-ZA" dirty="0"/>
          </a:p>
        </p:txBody>
      </p:sp>
    </p:spTree>
    <p:extLst>
      <p:ext uri="{BB962C8B-B14F-4D97-AF65-F5344CB8AC3E}">
        <p14:creationId xmlns:p14="http://schemas.microsoft.com/office/powerpoint/2010/main" val="1365224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43</a:t>
            </a:fld>
            <a:endParaRPr lang="en-ZA" dirty="0"/>
          </a:p>
        </p:txBody>
      </p:sp>
    </p:spTree>
    <p:extLst>
      <p:ext uri="{BB962C8B-B14F-4D97-AF65-F5344CB8AC3E}">
        <p14:creationId xmlns:p14="http://schemas.microsoft.com/office/powerpoint/2010/main" val="302497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5</a:t>
            </a:fld>
            <a:endParaRPr lang="en-ZA" dirty="0"/>
          </a:p>
        </p:txBody>
      </p:sp>
    </p:spTree>
    <p:extLst>
      <p:ext uri="{BB962C8B-B14F-4D97-AF65-F5344CB8AC3E}">
        <p14:creationId xmlns:p14="http://schemas.microsoft.com/office/powerpoint/2010/main" val="200208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7</a:t>
            </a:fld>
            <a:endParaRPr lang="en-ZA" dirty="0"/>
          </a:p>
        </p:txBody>
      </p:sp>
    </p:spTree>
    <p:extLst>
      <p:ext uri="{BB962C8B-B14F-4D97-AF65-F5344CB8AC3E}">
        <p14:creationId xmlns:p14="http://schemas.microsoft.com/office/powerpoint/2010/main" val="142274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10</a:t>
            </a:fld>
            <a:endParaRPr lang="en-ZA" dirty="0"/>
          </a:p>
        </p:txBody>
      </p:sp>
    </p:spTree>
    <p:extLst>
      <p:ext uri="{BB962C8B-B14F-4D97-AF65-F5344CB8AC3E}">
        <p14:creationId xmlns:p14="http://schemas.microsoft.com/office/powerpoint/2010/main" val="95596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11</a:t>
            </a:fld>
            <a:endParaRPr lang="en-ZA" dirty="0"/>
          </a:p>
        </p:txBody>
      </p:sp>
    </p:spTree>
    <p:extLst>
      <p:ext uri="{BB962C8B-B14F-4D97-AF65-F5344CB8AC3E}">
        <p14:creationId xmlns:p14="http://schemas.microsoft.com/office/powerpoint/2010/main" val="409631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12</a:t>
            </a:fld>
            <a:endParaRPr lang="en-ZA" dirty="0"/>
          </a:p>
        </p:txBody>
      </p:sp>
    </p:spTree>
    <p:extLst>
      <p:ext uri="{BB962C8B-B14F-4D97-AF65-F5344CB8AC3E}">
        <p14:creationId xmlns:p14="http://schemas.microsoft.com/office/powerpoint/2010/main" val="396857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AEE6D8E-F974-4293-800A-B4335856DB18}" type="slidenum">
              <a:rPr lang="en-ZA" smtClean="0"/>
              <a:t>13</a:t>
            </a:fld>
            <a:endParaRPr lang="en-ZA" dirty="0"/>
          </a:p>
        </p:txBody>
      </p:sp>
    </p:spTree>
    <p:extLst>
      <p:ext uri="{BB962C8B-B14F-4D97-AF65-F5344CB8AC3E}">
        <p14:creationId xmlns:p14="http://schemas.microsoft.com/office/powerpoint/2010/main" val="284620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s-ES" altLang="en-US" dirty="0">
              <a:solidFill>
                <a:srgbClr val="000000"/>
              </a:solidFill>
            </a:endParaRPr>
          </a:p>
        </p:txBody>
      </p:sp>
      <p:sp>
        <p:nvSpPr>
          <p:cNvPr id="5" name="Footer Placeholder 4"/>
          <p:cNvSpPr>
            <a:spLocks noGrp="1"/>
          </p:cNvSpPr>
          <p:nvPr>
            <p:ph type="ftr" sz="quarter" idx="11"/>
          </p:nvPr>
        </p:nvSpPr>
        <p:spPr/>
        <p:txBody>
          <a:bodyPr/>
          <a:lstStyle/>
          <a:p>
            <a:endParaRPr lang="es-ES" altLang="en-US" dirty="0">
              <a:solidFill>
                <a:srgbClr val="000000"/>
              </a:solidFill>
            </a:endParaRPr>
          </a:p>
        </p:txBody>
      </p:sp>
      <p:sp>
        <p:nvSpPr>
          <p:cNvPr id="6" name="Slide Number Placeholder 5"/>
          <p:cNvSpPr>
            <a:spLocks noGrp="1"/>
          </p:cNvSpPr>
          <p:nvPr>
            <p:ph type="sldNum" sz="quarter" idx="12"/>
          </p:nvPr>
        </p:nvSpPr>
        <p:spPr/>
        <p:txBody>
          <a:bodyPr/>
          <a:lstStyle/>
          <a:p>
            <a:fld id="{0939B6AB-1C12-4594-8BD8-E3C4BB96F353}"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166505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dirty="0">
              <a:solidFill>
                <a:srgbClr val="000000"/>
              </a:solidFill>
            </a:endParaRPr>
          </a:p>
        </p:txBody>
      </p:sp>
      <p:sp>
        <p:nvSpPr>
          <p:cNvPr id="5" name="Footer Placeholder 4"/>
          <p:cNvSpPr>
            <a:spLocks noGrp="1"/>
          </p:cNvSpPr>
          <p:nvPr>
            <p:ph type="ftr" sz="quarter" idx="11"/>
          </p:nvPr>
        </p:nvSpPr>
        <p:spPr/>
        <p:txBody>
          <a:bodyPr/>
          <a:lstStyle/>
          <a:p>
            <a:endParaRPr lang="es-ES" altLang="en-US" dirty="0">
              <a:solidFill>
                <a:srgbClr val="000000"/>
              </a:solidFill>
            </a:endParaRPr>
          </a:p>
        </p:txBody>
      </p:sp>
      <p:sp>
        <p:nvSpPr>
          <p:cNvPr id="6" name="Slide Number Placeholder 5"/>
          <p:cNvSpPr>
            <a:spLocks noGrp="1"/>
          </p:cNvSpPr>
          <p:nvPr>
            <p:ph type="sldNum" sz="quarter" idx="12"/>
          </p:nvPr>
        </p:nvSpPr>
        <p:spPr/>
        <p:txBody>
          <a:bodyPr/>
          <a:lstStyle/>
          <a:p>
            <a:fld id="{C9676354-D21A-4C50-9702-CAE325E495D2}"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284761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dirty="0">
              <a:solidFill>
                <a:srgbClr val="000000"/>
              </a:solidFill>
            </a:endParaRPr>
          </a:p>
        </p:txBody>
      </p:sp>
      <p:sp>
        <p:nvSpPr>
          <p:cNvPr id="5" name="Footer Placeholder 4"/>
          <p:cNvSpPr>
            <a:spLocks noGrp="1"/>
          </p:cNvSpPr>
          <p:nvPr>
            <p:ph type="ftr" sz="quarter" idx="11"/>
          </p:nvPr>
        </p:nvSpPr>
        <p:spPr/>
        <p:txBody>
          <a:bodyPr/>
          <a:lstStyle/>
          <a:p>
            <a:endParaRPr lang="es-ES" altLang="en-US" dirty="0">
              <a:solidFill>
                <a:srgbClr val="000000"/>
              </a:solidFill>
            </a:endParaRPr>
          </a:p>
        </p:txBody>
      </p:sp>
      <p:sp>
        <p:nvSpPr>
          <p:cNvPr id="6" name="Slide Number Placeholder 5"/>
          <p:cNvSpPr>
            <a:spLocks noGrp="1"/>
          </p:cNvSpPr>
          <p:nvPr>
            <p:ph type="sldNum" sz="quarter" idx="12"/>
          </p:nvPr>
        </p:nvSpPr>
        <p:spPr/>
        <p:txBody>
          <a:bodyPr/>
          <a:lstStyle/>
          <a:p>
            <a:fld id="{4232B65F-B0D1-4482-B7B0-B7EFB4549512}"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411891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AFF351-256B-4D6F-A484-C40E35F49958}" type="datetime1">
              <a:rPr lang="en-ZA" smtClean="0"/>
              <a:t>2017/10/31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423732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DF9DA7-8A4E-454B-87EF-772D62CB1B75}" type="datetime1">
              <a:rPr lang="en-ZA" smtClean="0"/>
              <a:t>2017/10/31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187255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B918-71B0-422A-B731-FB918C1E8F6F}" type="datetime1">
              <a:rPr lang="en-ZA" smtClean="0"/>
              <a:t>2017/10/31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979429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24ABAF-55F2-4A5E-AC8D-78CD14210002}" type="datetime1">
              <a:rPr lang="en-ZA" smtClean="0"/>
              <a:t>2017/10/31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322296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2605B7-50EF-4908-B942-F765EA370795}" type="datetime1">
              <a:rPr lang="en-ZA" smtClean="0"/>
              <a:t>2017/10/31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225533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A3CAFC-9CC9-4EC5-B26C-1A374C1F9292}" type="datetime1">
              <a:rPr lang="en-ZA" smtClean="0"/>
              <a:t>2017/10/31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3997787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BD19E-09E8-44AE-AB96-1ED3443DD589}" type="datetime1">
              <a:rPr lang="en-ZA" smtClean="0"/>
              <a:t>2017/10/31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389787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E9CAA-11EA-46CF-970F-0EBF9D2687FF}" type="datetime1">
              <a:rPr lang="en-ZA" smtClean="0"/>
              <a:t>2017/10/31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204632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ltLang="en-US" dirty="0">
              <a:solidFill>
                <a:srgbClr val="000000"/>
              </a:solidFill>
            </a:endParaRPr>
          </a:p>
        </p:txBody>
      </p:sp>
      <p:sp>
        <p:nvSpPr>
          <p:cNvPr id="5" name="Footer Placeholder 4"/>
          <p:cNvSpPr>
            <a:spLocks noGrp="1"/>
          </p:cNvSpPr>
          <p:nvPr>
            <p:ph type="ftr" sz="quarter" idx="11"/>
          </p:nvPr>
        </p:nvSpPr>
        <p:spPr/>
        <p:txBody>
          <a:bodyPr/>
          <a:lstStyle/>
          <a:p>
            <a:endParaRPr lang="es-ES" altLang="en-US" dirty="0">
              <a:solidFill>
                <a:srgbClr val="000000"/>
              </a:solidFill>
            </a:endParaRPr>
          </a:p>
        </p:txBody>
      </p:sp>
      <p:sp>
        <p:nvSpPr>
          <p:cNvPr id="6" name="Slide Number Placeholder 5"/>
          <p:cNvSpPr>
            <a:spLocks noGrp="1"/>
          </p:cNvSpPr>
          <p:nvPr>
            <p:ph type="sldNum" sz="quarter" idx="12"/>
          </p:nvPr>
        </p:nvSpPr>
        <p:spPr/>
        <p:txBody>
          <a:bodyPr/>
          <a:lstStyle/>
          <a:p>
            <a:fld id="{57E9074C-BEAB-4C54-878E-CF9C25F4A676}"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4089701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EA5B15-D60C-4BDE-8707-6DD97B77FB60}" type="datetime1">
              <a:rPr lang="en-ZA" smtClean="0"/>
              <a:t>2017/10/31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167233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70A6D-72B8-4099-BFE6-CD788ED5ADA2}" type="datetime1">
              <a:rPr lang="en-ZA" smtClean="0"/>
              <a:t>2017/10/31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113209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74E111-FA3D-440D-8770-D449AEC35EB9}" type="datetime1">
              <a:rPr lang="en-ZA" smtClean="0"/>
              <a:t>2017/10/31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5A9D420-F20D-4B06-8062-93C7936B984F}" type="slidenum">
              <a:rPr lang="en-ZA" smtClean="0"/>
              <a:t>‹#›</a:t>
            </a:fld>
            <a:endParaRPr lang="en-ZA" dirty="0"/>
          </a:p>
        </p:txBody>
      </p:sp>
    </p:spTree>
    <p:extLst>
      <p:ext uri="{BB962C8B-B14F-4D97-AF65-F5344CB8AC3E}">
        <p14:creationId xmlns:p14="http://schemas.microsoft.com/office/powerpoint/2010/main" val="419873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 altLang="en-US" dirty="0">
              <a:solidFill>
                <a:srgbClr val="000000"/>
              </a:solidFill>
            </a:endParaRPr>
          </a:p>
        </p:txBody>
      </p:sp>
      <p:sp>
        <p:nvSpPr>
          <p:cNvPr id="5" name="Footer Placeholder 4"/>
          <p:cNvSpPr>
            <a:spLocks noGrp="1"/>
          </p:cNvSpPr>
          <p:nvPr>
            <p:ph type="ftr" sz="quarter" idx="11"/>
          </p:nvPr>
        </p:nvSpPr>
        <p:spPr/>
        <p:txBody>
          <a:bodyPr/>
          <a:lstStyle/>
          <a:p>
            <a:endParaRPr lang="es-ES" altLang="en-US" dirty="0">
              <a:solidFill>
                <a:srgbClr val="000000"/>
              </a:solidFill>
            </a:endParaRPr>
          </a:p>
        </p:txBody>
      </p:sp>
      <p:sp>
        <p:nvSpPr>
          <p:cNvPr id="6" name="Slide Number Placeholder 5"/>
          <p:cNvSpPr>
            <a:spLocks noGrp="1"/>
          </p:cNvSpPr>
          <p:nvPr>
            <p:ph type="sldNum" sz="quarter" idx="12"/>
          </p:nvPr>
        </p:nvSpPr>
        <p:spPr/>
        <p:txBody>
          <a:bodyPr/>
          <a:lstStyle/>
          <a:p>
            <a:fld id="{38C2734C-9A97-464A-9305-3EB5EA1D9A6F}"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206335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s-ES" altLang="en-US" dirty="0">
              <a:solidFill>
                <a:srgbClr val="000000"/>
              </a:solidFill>
            </a:endParaRPr>
          </a:p>
        </p:txBody>
      </p:sp>
      <p:sp>
        <p:nvSpPr>
          <p:cNvPr id="6" name="Footer Placeholder 5"/>
          <p:cNvSpPr>
            <a:spLocks noGrp="1"/>
          </p:cNvSpPr>
          <p:nvPr>
            <p:ph type="ftr" sz="quarter" idx="11"/>
          </p:nvPr>
        </p:nvSpPr>
        <p:spPr/>
        <p:txBody>
          <a:bodyPr/>
          <a:lstStyle/>
          <a:p>
            <a:endParaRPr lang="es-ES" altLang="en-US" dirty="0">
              <a:solidFill>
                <a:srgbClr val="000000"/>
              </a:solidFill>
            </a:endParaRPr>
          </a:p>
        </p:txBody>
      </p:sp>
      <p:sp>
        <p:nvSpPr>
          <p:cNvPr id="7" name="Slide Number Placeholder 6"/>
          <p:cNvSpPr>
            <a:spLocks noGrp="1"/>
          </p:cNvSpPr>
          <p:nvPr>
            <p:ph type="sldNum" sz="quarter" idx="12"/>
          </p:nvPr>
        </p:nvSpPr>
        <p:spPr/>
        <p:txBody>
          <a:bodyPr/>
          <a:lstStyle/>
          <a:p>
            <a:fld id="{03FAE50B-6269-4ECA-BC96-7495699F7F93}"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40855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s-ES" altLang="en-US" dirty="0">
              <a:solidFill>
                <a:srgbClr val="000000"/>
              </a:solidFill>
            </a:endParaRPr>
          </a:p>
        </p:txBody>
      </p:sp>
      <p:sp>
        <p:nvSpPr>
          <p:cNvPr id="8" name="Footer Placeholder 7"/>
          <p:cNvSpPr>
            <a:spLocks noGrp="1"/>
          </p:cNvSpPr>
          <p:nvPr>
            <p:ph type="ftr" sz="quarter" idx="11"/>
          </p:nvPr>
        </p:nvSpPr>
        <p:spPr/>
        <p:txBody>
          <a:bodyPr/>
          <a:lstStyle/>
          <a:p>
            <a:endParaRPr lang="es-ES" altLang="en-US" dirty="0">
              <a:solidFill>
                <a:srgbClr val="000000"/>
              </a:solidFill>
            </a:endParaRPr>
          </a:p>
        </p:txBody>
      </p:sp>
      <p:sp>
        <p:nvSpPr>
          <p:cNvPr id="9" name="Slide Number Placeholder 8"/>
          <p:cNvSpPr>
            <a:spLocks noGrp="1"/>
          </p:cNvSpPr>
          <p:nvPr>
            <p:ph type="sldNum" sz="quarter" idx="12"/>
          </p:nvPr>
        </p:nvSpPr>
        <p:spPr/>
        <p:txBody>
          <a:bodyPr/>
          <a:lstStyle/>
          <a:p>
            <a:fld id="{ED758D48-10A3-471A-8ABB-5F6CE536E521}"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414170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s-ES" altLang="en-US" dirty="0">
              <a:solidFill>
                <a:srgbClr val="000000"/>
              </a:solidFill>
            </a:endParaRPr>
          </a:p>
        </p:txBody>
      </p:sp>
      <p:sp>
        <p:nvSpPr>
          <p:cNvPr id="4" name="Footer Placeholder 3"/>
          <p:cNvSpPr>
            <a:spLocks noGrp="1"/>
          </p:cNvSpPr>
          <p:nvPr>
            <p:ph type="ftr" sz="quarter" idx="11"/>
          </p:nvPr>
        </p:nvSpPr>
        <p:spPr/>
        <p:txBody>
          <a:bodyPr/>
          <a:lstStyle/>
          <a:p>
            <a:endParaRPr lang="es-ES" altLang="en-US" dirty="0">
              <a:solidFill>
                <a:srgbClr val="000000"/>
              </a:solidFill>
            </a:endParaRPr>
          </a:p>
        </p:txBody>
      </p:sp>
      <p:sp>
        <p:nvSpPr>
          <p:cNvPr id="5" name="Slide Number Placeholder 4"/>
          <p:cNvSpPr>
            <a:spLocks noGrp="1"/>
          </p:cNvSpPr>
          <p:nvPr>
            <p:ph type="sldNum" sz="quarter" idx="12"/>
          </p:nvPr>
        </p:nvSpPr>
        <p:spPr/>
        <p:txBody>
          <a:bodyPr/>
          <a:lstStyle/>
          <a:p>
            <a:fld id="{532461AC-3C9E-4745-9EB6-497CB6571775}"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97121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n-US" dirty="0">
              <a:solidFill>
                <a:srgbClr val="000000"/>
              </a:solidFill>
            </a:endParaRPr>
          </a:p>
        </p:txBody>
      </p:sp>
      <p:sp>
        <p:nvSpPr>
          <p:cNvPr id="3" name="Footer Placeholder 2"/>
          <p:cNvSpPr>
            <a:spLocks noGrp="1"/>
          </p:cNvSpPr>
          <p:nvPr>
            <p:ph type="ftr" sz="quarter" idx="11"/>
          </p:nvPr>
        </p:nvSpPr>
        <p:spPr/>
        <p:txBody>
          <a:bodyPr/>
          <a:lstStyle/>
          <a:p>
            <a:endParaRPr lang="es-ES" altLang="en-US" dirty="0">
              <a:solidFill>
                <a:srgbClr val="000000"/>
              </a:solidFill>
            </a:endParaRPr>
          </a:p>
        </p:txBody>
      </p:sp>
      <p:sp>
        <p:nvSpPr>
          <p:cNvPr id="4" name="Slide Number Placeholder 3"/>
          <p:cNvSpPr>
            <a:spLocks noGrp="1"/>
          </p:cNvSpPr>
          <p:nvPr>
            <p:ph type="sldNum" sz="quarter" idx="12"/>
          </p:nvPr>
        </p:nvSpPr>
        <p:spPr/>
        <p:txBody>
          <a:bodyPr/>
          <a:lstStyle/>
          <a:p>
            <a:fld id="{D4834673-2DFB-46D8-8079-C01DF6FE38DB}"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201671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ltLang="en-US" dirty="0">
              <a:solidFill>
                <a:srgbClr val="000000"/>
              </a:solidFill>
            </a:endParaRPr>
          </a:p>
        </p:txBody>
      </p:sp>
      <p:sp>
        <p:nvSpPr>
          <p:cNvPr id="6" name="Footer Placeholder 5"/>
          <p:cNvSpPr>
            <a:spLocks noGrp="1"/>
          </p:cNvSpPr>
          <p:nvPr>
            <p:ph type="ftr" sz="quarter" idx="11"/>
          </p:nvPr>
        </p:nvSpPr>
        <p:spPr/>
        <p:txBody>
          <a:bodyPr/>
          <a:lstStyle/>
          <a:p>
            <a:endParaRPr lang="es-ES" altLang="en-US" dirty="0">
              <a:solidFill>
                <a:srgbClr val="000000"/>
              </a:solidFill>
            </a:endParaRPr>
          </a:p>
        </p:txBody>
      </p:sp>
      <p:sp>
        <p:nvSpPr>
          <p:cNvPr id="7" name="Slide Number Placeholder 6"/>
          <p:cNvSpPr>
            <a:spLocks noGrp="1"/>
          </p:cNvSpPr>
          <p:nvPr>
            <p:ph type="sldNum" sz="quarter" idx="12"/>
          </p:nvPr>
        </p:nvSpPr>
        <p:spPr/>
        <p:txBody>
          <a:bodyPr/>
          <a:lstStyle/>
          <a:p>
            <a:fld id="{958A3D61-E04B-40FE-BBD7-00A5B4A2F645}"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114661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ltLang="en-US" dirty="0">
              <a:solidFill>
                <a:srgbClr val="000000"/>
              </a:solidFill>
            </a:endParaRPr>
          </a:p>
        </p:txBody>
      </p:sp>
      <p:sp>
        <p:nvSpPr>
          <p:cNvPr id="6" name="Footer Placeholder 5"/>
          <p:cNvSpPr>
            <a:spLocks noGrp="1"/>
          </p:cNvSpPr>
          <p:nvPr>
            <p:ph type="ftr" sz="quarter" idx="11"/>
          </p:nvPr>
        </p:nvSpPr>
        <p:spPr/>
        <p:txBody>
          <a:bodyPr/>
          <a:lstStyle/>
          <a:p>
            <a:endParaRPr lang="es-ES" altLang="en-US" dirty="0">
              <a:solidFill>
                <a:srgbClr val="000000"/>
              </a:solidFill>
            </a:endParaRPr>
          </a:p>
        </p:txBody>
      </p:sp>
      <p:sp>
        <p:nvSpPr>
          <p:cNvPr id="7" name="Slide Number Placeholder 6"/>
          <p:cNvSpPr>
            <a:spLocks noGrp="1"/>
          </p:cNvSpPr>
          <p:nvPr>
            <p:ph type="sldNum" sz="quarter" idx="12"/>
          </p:nvPr>
        </p:nvSpPr>
        <p:spPr/>
        <p:txBody>
          <a:bodyPr/>
          <a:lstStyle/>
          <a:p>
            <a:fld id="{DD9FB2FB-3B1F-45B3-9747-8D67D2D4C01A}" type="slidenum">
              <a:rPr lang="es-ES" altLang="en-US" smtClean="0">
                <a:solidFill>
                  <a:srgbClr val="000000"/>
                </a:solidFill>
              </a:rPr>
              <a:pPr/>
              <a:t>‹#›</a:t>
            </a:fld>
            <a:endParaRPr lang="es-ES" altLang="en-US" dirty="0">
              <a:solidFill>
                <a:srgbClr val="000000"/>
              </a:solidFill>
            </a:endParaRPr>
          </a:p>
        </p:txBody>
      </p:sp>
    </p:spTree>
    <p:extLst>
      <p:ext uri="{BB962C8B-B14F-4D97-AF65-F5344CB8AC3E}">
        <p14:creationId xmlns:p14="http://schemas.microsoft.com/office/powerpoint/2010/main" val="318180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9FFA-F9B3-4B05-BD1D-09FEC24FCB1E}" type="datetime1">
              <a:rPr lang="en-ZA" smtClean="0"/>
              <a:t>2017/10/31</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9D420-F20D-4B06-8062-93C7936B984F}" type="slidenum">
              <a:rPr lang="en-ZA" smtClean="0"/>
              <a:t>‹#›</a:t>
            </a:fld>
            <a:endParaRPr lang="en-ZA" dirty="0"/>
          </a:p>
        </p:txBody>
      </p:sp>
    </p:spTree>
    <p:extLst>
      <p:ext uri="{BB962C8B-B14F-4D97-AF65-F5344CB8AC3E}">
        <p14:creationId xmlns:p14="http://schemas.microsoft.com/office/powerpoint/2010/main" val="34890449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A9FFA-F9B3-4B05-BD1D-09FEC24FCB1E}" type="datetime1">
              <a:rPr lang="en-ZA" smtClean="0"/>
              <a:t>2017/10/31</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9D420-F20D-4B06-8062-93C7936B984F}" type="slidenum">
              <a:rPr lang="en-ZA" smtClean="0"/>
              <a:t>‹#›</a:t>
            </a:fld>
            <a:endParaRPr lang="en-ZA" dirty="0"/>
          </a:p>
        </p:txBody>
      </p:sp>
    </p:spTree>
    <p:extLst>
      <p:ext uri="{BB962C8B-B14F-4D97-AF65-F5344CB8AC3E}">
        <p14:creationId xmlns:p14="http://schemas.microsoft.com/office/powerpoint/2010/main" val="3924126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385888" y="3861197"/>
            <a:ext cx="7549683" cy="408384"/>
          </a:xfrm>
        </p:spPr>
        <p:txBody>
          <a:bodyPr anchor="ctr">
            <a:normAutofit fontScale="90000"/>
          </a:bodyPr>
          <a:lstStyle/>
          <a:p>
            <a:pPr algn="l" eaLnBrk="1" hangingPunct="1"/>
            <a:r>
              <a:rPr lang="es-UY" altLang="en-US" sz="2700" b="1" dirty="0">
                <a:solidFill>
                  <a:schemeClr val="bg1"/>
                </a:solidFill>
              </a:rPr>
              <a:t>2017 Medium </a:t>
            </a:r>
            <a:r>
              <a:rPr lang="en-ZA" altLang="en-US" sz="2700" b="1" dirty="0" smtClean="0">
                <a:solidFill>
                  <a:schemeClr val="bg1"/>
                </a:solidFill>
              </a:rPr>
              <a:t>Term</a:t>
            </a:r>
            <a:r>
              <a:rPr lang="es-UY" altLang="en-US" sz="2700" b="1" dirty="0" smtClean="0">
                <a:solidFill>
                  <a:schemeClr val="bg1"/>
                </a:solidFill>
              </a:rPr>
              <a:t> </a:t>
            </a:r>
            <a:r>
              <a:rPr lang="es-UY" altLang="en-US" sz="2700" b="1" dirty="0">
                <a:solidFill>
                  <a:schemeClr val="bg1"/>
                </a:solidFill>
              </a:rPr>
              <a:t>Budget </a:t>
            </a:r>
            <a:r>
              <a:rPr lang="en-ZA" altLang="en-US" sz="2700" b="1" dirty="0" smtClean="0">
                <a:solidFill>
                  <a:schemeClr val="bg1"/>
                </a:solidFill>
              </a:rPr>
              <a:t>Policy</a:t>
            </a:r>
            <a:r>
              <a:rPr lang="es-UY" altLang="en-US" sz="2700" b="1" dirty="0" smtClean="0">
                <a:solidFill>
                  <a:schemeClr val="bg1"/>
                </a:solidFill>
              </a:rPr>
              <a:t> </a:t>
            </a:r>
            <a:r>
              <a:rPr lang="en-ZA" altLang="en-US" sz="2700" b="1" dirty="0" smtClean="0">
                <a:solidFill>
                  <a:schemeClr val="bg1"/>
                </a:solidFill>
              </a:rPr>
              <a:t>Statement</a:t>
            </a:r>
            <a:endParaRPr lang="en-ZA" altLang="en-US" sz="2700" b="1" dirty="0">
              <a:solidFill>
                <a:schemeClr val="bg1"/>
              </a:solidFill>
            </a:endParaRPr>
          </a:p>
        </p:txBody>
      </p:sp>
      <p:sp>
        <p:nvSpPr>
          <p:cNvPr id="2170" name="Rectangle 122"/>
          <p:cNvSpPr>
            <a:spLocks noChangeArrowheads="1"/>
          </p:cNvSpPr>
          <p:nvPr/>
        </p:nvSpPr>
        <p:spPr bwMode="auto">
          <a:xfrm>
            <a:off x="1385889" y="4293394"/>
            <a:ext cx="3394541" cy="37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s-UY" altLang="en-US" sz="1350" b="1" dirty="0">
                <a:solidFill>
                  <a:srgbClr val="FFFFFF"/>
                </a:solidFill>
              </a:rPr>
              <a:t>Standing </a:t>
            </a:r>
            <a:r>
              <a:rPr lang="en-ZA" altLang="en-US" sz="1350" b="1" dirty="0" smtClean="0">
                <a:solidFill>
                  <a:srgbClr val="FFFFFF"/>
                </a:solidFill>
              </a:rPr>
              <a:t>Committee</a:t>
            </a:r>
            <a:r>
              <a:rPr lang="es-UY" altLang="en-US" sz="1350" b="1" dirty="0" smtClean="0">
                <a:solidFill>
                  <a:srgbClr val="FFFFFF"/>
                </a:solidFill>
              </a:rPr>
              <a:t> </a:t>
            </a:r>
            <a:r>
              <a:rPr lang="en-ZA" altLang="en-US" sz="1350" b="1" dirty="0" smtClean="0">
                <a:solidFill>
                  <a:srgbClr val="FFFFFF"/>
                </a:solidFill>
              </a:rPr>
              <a:t>on</a:t>
            </a:r>
            <a:r>
              <a:rPr lang="es-UY" altLang="en-US" sz="1350" b="1" dirty="0" smtClean="0">
                <a:solidFill>
                  <a:srgbClr val="FFFFFF"/>
                </a:solidFill>
              </a:rPr>
              <a:t> </a:t>
            </a:r>
            <a:r>
              <a:rPr lang="en-ZA" altLang="en-US" sz="1350" b="1" dirty="0" smtClean="0">
                <a:solidFill>
                  <a:srgbClr val="FFFFFF"/>
                </a:solidFill>
              </a:rPr>
              <a:t>Appropriations</a:t>
            </a:r>
          </a:p>
          <a:p>
            <a:pPr fontAlgn="base">
              <a:spcBef>
                <a:spcPct val="0"/>
              </a:spcBef>
              <a:spcAft>
                <a:spcPct val="0"/>
              </a:spcAft>
              <a:buFontTx/>
              <a:buNone/>
            </a:pPr>
            <a:r>
              <a:rPr lang="es-UY" altLang="en-US" sz="1350" b="1" dirty="0" smtClean="0">
                <a:solidFill>
                  <a:srgbClr val="FFFFFF"/>
                </a:solidFill>
              </a:rPr>
              <a:t>3 </a:t>
            </a:r>
            <a:r>
              <a:rPr lang="en-ZA" altLang="en-US" sz="1350" b="1" dirty="0" smtClean="0">
                <a:solidFill>
                  <a:srgbClr val="FFFFFF"/>
                </a:solidFill>
              </a:rPr>
              <a:t>November</a:t>
            </a:r>
            <a:r>
              <a:rPr lang="es-UY" altLang="en-US" sz="1350" b="1" dirty="0" smtClean="0">
                <a:solidFill>
                  <a:srgbClr val="FFFFFF"/>
                </a:solidFill>
              </a:rPr>
              <a:t> </a:t>
            </a:r>
            <a:r>
              <a:rPr lang="es-UY" altLang="en-US" sz="1350" b="1" dirty="0">
                <a:solidFill>
                  <a:srgbClr val="FFFFFF"/>
                </a:solidFill>
              </a:rPr>
              <a:t>2017</a:t>
            </a:r>
            <a:endParaRPr lang="es-ES" altLang="en-US" sz="1350" b="1" dirty="0">
              <a:solidFill>
                <a:srgbClr val="FFFFFF"/>
              </a:solidFill>
            </a:endParaRPr>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6329" y="1754981"/>
            <a:ext cx="3209925" cy="1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626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10</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a:t>Spending Priorities &amp; 14-Point Plan </a:t>
            </a:r>
            <a:endParaRPr lang="en-ZA" dirty="0"/>
          </a:p>
        </p:txBody>
      </p:sp>
      <p:sp>
        <p:nvSpPr>
          <p:cNvPr id="8" name="Content Placeholder 2"/>
          <p:cNvSpPr txBox="1">
            <a:spLocks/>
          </p:cNvSpPr>
          <p:nvPr/>
        </p:nvSpPr>
        <p:spPr>
          <a:xfrm>
            <a:off x="510988" y="1791027"/>
            <a:ext cx="8350624" cy="28952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100" dirty="0"/>
              <a:t>Protect spending on core social programmes that benefit poor South Africans (</a:t>
            </a:r>
            <a:r>
              <a:rPr lang="en-ZA" sz="2100" i="1" dirty="0"/>
              <a:t>7 Spending priorities aligned with the NDP</a:t>
            </a:r>
            <a:r>
              <a:rPr lang="en-ZA" sz="2100" dirty="0"/>
              <a:t>)</a:t>
            </a:r>
          </a:p>
          <a:p>
            <a:pPr lvl="1" algn="just"/>
            <a:r>
              <a:rPr lang="en-ZA" sz="1800" dirty="0"/>
              <a:t>What is the fiscal space for ‘inclusive economic transformation’?</a:t>
            </a:r>
          </a:p>
          <a:p>
            <a:pPr algn="just"/>
            <a:r>
              <a:rPr lang="en-ZA" sz="2100" dirty="0"/>
              <a:t>July Cabinet adopted 14 point plan – confidence boosting measures &amp; micro-economic reforms </a:t>
            </a:r>
          </a:p>
          <a:p>
            <a:pPr algn="just"/>
            <a:r>
              <a:rPr lang="en-ZA" sz="2100" dirty="0"/>
              <a:t>Logistics sector reforms to reduce port and rail prices </a:t>
            </a:r>
          </a:p>
          <a:p>
            <a:pPr lvl="1" algn="just"/>
            <a:r>
              <a:rPr lang="en-ZA" sz="1800" dirty="0"/>
              <a:t>Reduce the cost of electricity </a:t>
            </a:r>
          </a:p>
          <a:p>
            <a:pPr lvl="1" algn="just"/>
            <a:r>
              <a:rPr lang="en-ZA" sz="1800" dirty="0"/>
              <a:t>Consider a stimulus package – details to be announced in February 2018 budget </a:t>
            </a:r>
          </a:p>
        </p:txBody>
      </p:sp>
    </p:spTree>
    <p:extLst>
      <p:ext uri="{BB962C8B-B14F-4D97-AF65-F5344CB8AC3E}">
        <p14:creationId xmlns:p14="http://schemas.microsoft.com/office/powerpoint/2010/main" val="300626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11</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268941" y="365126"/>
            <a:ext cx="8710331" cy="1325563"/>
          </a:xfrm>
        </p:spPr>
        <p:txBody>
          <a:bodyPr>
            <a:normAutofit fontScale="90000"/>
          </a:bodyPr>
          <a:lstStyle/>
          <a:p>
            <a:pPr algn="ctr"/>
            <a:r>
              <a:rPr lang="en-ZA" dirty="0"/>
              <a:t>Promoting counter-cyclical R&amp;D and innovation to stimulate inclusive economic growth </a:t>
            </a:r>
            <a:endParaRPr lang="en-ZA" dirty="0"/>
          </a:p>
        </p:txBody>
      </p:sp>
      <p:sp>
        <p:nvSpPr>
          <p:cNvPr id="8" name="Content Placeholder 4"/>
          <p:cNvSpPr txBox="1">
            <a:spLocks/>
          </p:cNvSpPr>
          <p:nvPr/>
        </p:nvSpPr>
        <p:spPr>
          <a:xfrm>
            <a:off x="164726" y="1866605"/>
            <a:ext cx="8814546" cy="377611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With the retraction of the economy and increasing unemployment, R&amp;D expenditure by the business sector is declining, in real terms</a:t>
            </a:r>
          </a:p>
          <a:p>
            <a:pPr algn="just"/>
            <a:r>
              <a:rPr lang="en-US" dirty="0" smtClean="0"/>
              <a:t>Business expenditure on R&amp;D (BERD) in a given year tends to follow a cyclical pattern, declining in countries faced with recession </a:t>
            </a:r>
          </a:p>
          <a:p>
            <a:pPr algn="just"/>
            <a:r>
              <a:rPr lang="en-US" dirty="0" smtClean="0"/>
              <a:t>It is influenced by a myriad of activities, including fluctuations of GDP, government funding, and industry structures</a:t>
            </a:r>
          </a:p>
          <a:p>
            <a:pPr algn="just"/>
            <a:r>
              <a:rPr lang="en-US" dirty="0" smtClean="0"/>
              <a:t>Governments usually follow a counter-cyclical pattern in a recession, by increasing funding of R&amp;D, mostly to the public sector </a:t>
            </a:r>
          </a:p>
          <a:p>
            <a:pPr algn="just"/>
            <a:r>
              <a:rPr lang="en-US" dirty="0" smtClean="0"/>
              <a:t>In South Africa, government expenditure on R&amp;D has increased steadily, but to science councils and higher education</a:t>
            </a:r>
            <a:endParaRPr lang="en-ZA" dirty="0" smtClean="0"/>
          </a:p>
          <a:p>
            <a:pPr algn="just"/>
            <a:r>
              <a:rPr lang="en-US" dirty="0" smtClean="0"/>
              <a:t> Government funding of business R&amp;D </a:t>
            </a:r>
            <a:r>
              <a:rPr lang="en-US" dirty="0" smtClean="0">
                <a:solidFill>
                  <a:srgbClr val="FF0000"/>
                </a:solidFill>
              </a:rPr>
              <a:t>declined</a:t>
            </a:r>
            <a:r>
              <a:rPr lang="en-US" dirty="0" smtClean="0"/>
              <a:t> from 23% in 2005/6 to 5.4% in 2014/15 </a:t>
            </a:r>
          </a:p>
          <a:p>
            <a:pPr marL="0" indent="0" algn="just">
              <a:buFont typeface="Arial" panose="020B0604020202020204" pitchFamily="34" charset="0"/>
              <a:buNone/>
            </a:pPr>
            <a:endParaRPr lang="en-US" dirty="0" smtClean="0"/>
          </a:p>
        </p:txBody>
      </p:sp>
    </p:spTree>
    <p:extLst>
      <p:ext uri="{BB962C8B-B14F-4D97-AF65-F5344CB8AC3E}">
        <p14:creationId xmlns:p14="http://schemas.microsoft.com/office/powerpoint/2010/main" val="81491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12</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24385" y="196529"/>
            <a:ext cx="8979273" cy="5446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dirty="0" smtClean="0"/>
              <a:t>Moreover, there has been a decline in expenditure on experimental development by firms, from 62% in 2005/6 to 36.9% in 2014/15. Experimental R&amp;D typically leads to the improved production of goods and services</a:t>
            </a:r>
          </a:p>
          <a:p>
            <a:pPr algn="just"/>
            <a:r>
              <a:rPr lang="en-ZA" dirty="0" smtClean="0"/>
              <a:t>On a positive note, there is more R&amp;D expenditure on applied research, an indication of potential innovation and contribution to knowledge in future.</a:t>
            </a:r>
          </a:p>
          <a:p>
            <a:pPr algn="just"/>
            <a:r>
              <a:rPr lang="en-ZA" dirty="0" smtClean="0"/>
              <a:t>Together, these trends have implications for policy attempts to stimulate and support business innovation</a:t>
            </a:r>
          </a:p>
          <a:p>
            <a:pPr algn="just"/>
            <a:r>
              <a:rPr lang="en-ZA" dirty="0" smtClean="0"/>
              <a:t>A critical policy question is: how can government promote counter-cyclical funding for private sector R&amp;D?</a:t>
            </a:r>
          </a:p>
          <a:p>
            <a:pPr algn="just"/>
            <a:r>
              <a:rPr lang="en-ZA" dirty="0" smtClean="0"/>
              <a:t>The typical mechanisms are tax incentives but the trends suggest the need to review existing, and identify new, funding instruments </a:t>
            </a:r>
          </a:p>
          <a:p>
            <a:pPr marL="0" indent="0">
              <a:buFont typeface="Arial" panose="020B0604020202020204" pitchFamily="34" charset="0"/>
              <a:buNone/>
            </a:pPr>
            <a:endParaRPr lang="en-ZA" dirty="0"/>
          </a:p>
        </p:txBody>
      </p:sp>
    </p:spTree>
    <p:extLst>
      <p:ext uri="{BB962C8B-B14F-4D97-AF65-F5344CB8AC3E}">
        <p14:creationId xmlns:p14="http://schemas.microsoft.com/office/powerpoint/2010/main" val="118605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628650" y="2044409"/>
            <a:ext cx="7886700" cy="994172"/>
          </a:xfrm>
        </p:spPr>
        <p:txBody>
          <a:bodyPr/>
          <a:lstStyle/>
          <a:p>
            <a:pPr algn="ctr"/>
            <a:r>
              <a:rPr lang="en-ZA" dirty="0" smtClean="0">
                <a:ln w="0"/>
                <a:effectLst>
                  <a:outerShdw blurRad="38100" dist="19050" dir="2700000" algn="tl" rotWithShape="0">
                    <a:schemeClr val="dk1">
                      <a:alpha val="40000"/>
                    </a:schemeClr>
                  </a:outerShdw>
                </a:effectLst>
              </a:rPr>
              <a:t>Infrastructure investment</a:t>
            </a:r>
            <a:endParaRPr lang="en-ZA" dirty="0">
              <a:ln w="0"/>
              <a:effectLst>
                <a:outerShdw blurRad="38100" dist="19050" dir="2700000" algn="tl" rotWithShape="0">
                  <a:schemeClr val="dk1">
                    <a:alpha val="40000"/>
                  </a:schemeClr>
                </a:outerShdw>
              </a:effectLst>
            </a:endParaRPr>
          </a:p>
        </p:txBody>
      </p:sp>
      <p:sp>
        <p:nvSpPr>
          <p:cNvPr id="11" name="Slide Number Placeholder 10"/>
          <p:cNvSpPr>
            <a:spLocks noGrp="1"/>
          </p:cNvSpPr>
          <p:nvPr>
            <p:ph type="sldNum" sz="quarter" idx="12"/>
          </p:nvPr>
        </p:nvSpPr>
        <p:spPr/>
        <p:txBody>
          <a:bodyPr/>
          <a:lstStyle/>
          <a:p>
            <a:fld id="{95A9D420-F20D-4B06-8062-93C7936B984F}" type="slidenum">
              <a:rPr lang="en-ZA" smtClean="0"/>
              <a:t>13</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6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14</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fontScale="90000"/>
          </a:bodyPr>
          <a:lstStyle/>
          <a:p>
            <a:pPr algn="ctr"/>
            <a:r>
              <a:rPr lang="en-ZA" dirty="0"/>
              <a:t>Public Investment in Infrastructure Networks &amp; Coordination </a:t>
            </a:r>
            <a:endParaRPr lang="en-ZA" dirty="0"/>
          </a:p>
        </p:txBody>
      </p:sp>
      <p:sp>
        <p:nvSpPr>
          <p:cNvPr id="10" name="Content Placeholder 2"/>
          <p:cNvSpPr txBox="1">
            <a:spLocks/>
          </p:cNvSpPr>
          <p:nvPr/>
        </p:nvSpPr>
        <p:spPr>
          <a:xfrm>
            <a:off x="164727" y="1600200"/>
            <a:ext cx="8814546" cy="407278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dirty="0" smtClean="0"/>
              <a:t>Infrastructure investment will amount to R948 billion over the next three years (5.9% of GDP)</a:t>
            </a:r>
          </a:p>
          <a:p>
            <a:pPr algn="just"/>
            <a:r>
              <a:rPr lang="en-ZA" dirty="0" smtClean="0"/>
              <a:t>Improve the quality of government’s infrastructure spending  </a:t>
            </a:r>
          </a:p>
          <a:p>
            <a:pPr lvl="1" algn="just"/>
            <a:r>
              <a:rPr lang="en-ZA" dirty="0" smtClean="0"/>
              <a:t>PICC &amp; Budget Facility for Infrastructure (better plan and execute large infrastructure initiatives) </a:t>
            </a:r>
          </a:p>
          <a:p>
            <a:pPr lvl="1" algn="just"/>
            <a:r>
              <a:rPr lang="en-ZA" dirty="0" smtClean="0"/>
              <a:t>59 projects worth R135 bn in detailed appraisal phase</a:t>
            </a:r>
          </a:p>
          <a:p>
            <a:pPr algn="just"/>
            <a:r>
              <a:rPr lang="en-ZA" dirty="0" smtClean="0"/>
              <a:t>Economic Infrastructure Spending via SOCs – but fix patterns of poor governance, fiscal and economic risks connected with SOCs </a:t>
            </a:r>
          </a:p>
          <a:p>
            <a:pPr algn="just"/>
            <a:r>
              <a:rPr lang="en-ZA" dirty="0" smtClean="0"/>
              <a:t>Fiscal planning for rapid urbanisation </a:t>
            </a:r>
          </a:p>
          <a:p>
            <a:pPr lvl="1" algn="just"/>
            <a:r>
              <a:rPr lang="en-ZA" dirty="0" smtClean="0"/>
              <a:t>Cities and towns as engines of economic growth</a:t>
            </a:r>
          </a:p>
          <a:p>
            <a:pPr lvl="1" algn="just"/>
            <a:r>
              <a:rPr lang="en-ZA" dirty="0" smtClean="0"/>
              <a:t>Integrated Urban Development Framework </a:t>
            </a:r>
          </a:p>
          <a:p>
            <a:pPr lvl="1" algn="just"/>
            <a:r>
              <a:rPr lang="en-ZA" dirty="0" smtClean="0"/>
              <a:t>Cities Support Programme </a:t>
            </a:r>
            <a:endParaRPr lang="en-ZA" dirty="0" smtClean="0"/>
          </a:p>
        </p:txBody>
      </p:sp>
    </p:spTree>
    <p:extLst>
      <p:ext uri="{BB962C8B-B14F-4D97-AF65-F5344CB8AC3E}">
        <p14:creationId xmlns:p14="http://schemas.microsoft.com/office/powerpoint/2010/main" val="1763245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628650" y="2044409"/>
            <a:ext cx="7886700" cy="994172"/>
          </a:xfrm>
        </p:spPr>
        <p:txBody>
          <a:bodyPr/>
          <a:lstStyle/>
          <a:p>
            <a:pPr algn="ctr"/>
            <a:r>
              <a:rPr lang="en-ZA" dirty="0" smtClean="0">
                <a:ln w="0"/>
                <a:effectLst>
                  <a:outerShdw blurRad="38100" dist="19050" dir="2700000" algn="tl" rotWithShape="0">
                    <a:schemeClr val="dk1">
                      <a:alpha val="40000"/>
                    </a:schemeClr>
                  </a:outerShdw>
                </a:effectLst>
              </a:rPr>
              <a:t>Education</a:t>
            </a:r>
            <a:endParaRPr lang="en-ZA" dirty="0">
              <a:ln w="0"/>
              <a:effectLst>
                <a:outerShdw blurRad="38100" dist="19050" dir="2700000" algn="tl" rotWithShape="0">
                  <a:schemeClr val="dk1">
                    <a:alpha val="40000"/>
                  </a:schemeClr>
                </a:outerShdw>
              </a:effectLst>
            </a:endParaRPr>
          </a:p>
        </p:txBody>
      </p:sp>
      <p:sp>
        <p:nvSpPr>
          <p:cNvPr id="11" name="Slide Number Placeholder 10"/>
          <p:cNvSpPr>
            <a:spLocks noGrp="1"/>
          </p:cNvSpPr>
          <p:nvPr>
            <p:ph type="sldNum" sz="quarter" idx="12"/>
          </p:nvPr>
        </p:nvSpPr>
        <p:spPr/>
        <p:txBody>
          <a:bodyPr/>
          <a:lstStyle/>
          <a:p>
            <a:fld id="{95A9D420-F20D-4B06-8062-93C7936B984F}" type="slidenum">
              <a:rPr lang="en-ZA" smtClean="0"/>
              <a:t>15</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00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16</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7200" y="274638"/>
            <a:ext cx="8229600" cy="1143000"/>
          </a:xfrm>
        </p:spPr>
        <p:txBody>
          <a:bodyPr/>
          <a:lstStyle/>
          <a:p>
            <a:pPr algn="ctr"/>
            <a:r>
              <a:rPr lang="en-US" dirty="0"/>
              <a:t>Education: Vote 14 &amp; 15</a:t>
            </a:r>
            <a:endParaRPr lang="en-ZA" dirty="0"/>
          </a:p>
        </p:txBody>
      </p:sp>
      <p:sp>
        <p:nvSpPr>
          <p:cNvPr id="8" name="Subtitle 4"/>
          <p:cNvSpPr txBox="1">
            <a:spLocks/>
          </p:cNvSpPr>
          <p:nvPr/>
        </p:nvSpPr>
        <p:spPr>
          <a:xfrm>
            <a:off x="645459" y="1287191"/>
            <a:ext cx="8229600" cy="435553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u="sng" dirty="0" smtClean="0"/>
              <a:t>Vote 14: Basic Education</a:t>
            </a:r>
          </a:p>
          <a:p>
            <a:pPr marL="0" indent="0">
              <a:buFont typeface="Arial" panose="020B0604020202020204" pitchFamily="34" charset="0"/>
              <a:buNone/>
            </a:pPr>
            <a:r>
              <a:rPr lang="en-ZA" dirty="0" smtClean="0"/>
              <a:t>Two stories:</a:t>
            </a:r>
          </a:p>
          <a:p>
            <a:pPr marL="514350" indent="-514350">
              <a:buFont typeface="Arial" panose="020B0604020202020204" pitchFamily="34" charset="0"/>
              <a:buAutoNum type="arabicPeriod"/>
            </a:pPr>
            <a:r>
              <a:rPr lang="en-ZA" dirty="0" smtClean="0"/>
              <a:t>Policy success with workbooks &amp; Textbooks</a:t>
            </a:r>
          </a:p>
          <a:p>
            <a:pPr marL="514350" indent="-514350">
              <a:buFont typeface="Arial" panose="020B0604020202020204" pitchFamily="34" charset="0"/>
              <a:buAutoNum type="arabicPeriod"/>
            </a:pPr>
            <a:r>
              <a:rPr lang="en-ZA" dirty="0" smtClean="0"/>
              <a:t>Implementation concern wrt infrastructure development</a:t>
            </a:r>
          </a:p>
          <a:p>
            <a:pPr marL="0" indent="0">
              <a:buFont typeface="Arial" panose="020B0604020202020204" pitchFamily="34" charset="0"/>
              <a:buNone/>
            </a:pPr>
            <a:r>
              <a:rPr lang="en-ZA" u="sng" dirty="0" smtClean="0"/>
              <a:t>Vote 15: Post school education</a:t>
            </a:r>
          </a:p>
          <a:p>
            <a:pPr marL="514350" indent="-514350">
              <a:buFont typeface="Arial" panose="020B0604020202020204" pitchFamily="34" charset="0"/>
              <a:buAutoNum type="arabicPeriod"/>
            </a:pPr>
            <a:r>
              <a:rPr lang="en-ZA" dirty="0" smtClean="0"/>
              <a:t>Funding distribution</a:t>
            </a:r>
          </a:p>
          <a:p>
            <a:pPr marL="514350" indent="-514350">
              <a:buFont typeface="Arial" panose="020B0604020202020204" pitchFamily="34" charset="0"/>
              <a:buAutoNum type="arabicPeriod"/>
            </a:pPr>
            <a:r>
              <a:rPr lang="en-ZA" dirty="0" smtClean="0"/>
              <a:t>Trends in HE and TVET enrolments</a:t>
            </a:r>
          </a:p>
          <a:p>
            <a:pPr marL="514350" indent="-514350">
              <a:buFont typeface="Arial" panose="020B0604020202020204" pitchFamily="34" charset="0"/>
              <a:buAutoNum type="arabicPeriod"/>
            </a:pPr>
            <a:r>
              <a:rPr lang="en-ZA" dirty="0" smtClean="0"/>
              <a:t>Broad trends in NSFAS funding and recipients</a:t>
            </a:r>
          </a:p>
          <a:p>
            <a:pPr marL="514350" indent="-514350">
              <a:buFont typeface="Arial" panose="020B0604020202020204" pitchFamily="34" charset="0"/>
              <a:buAutoNum type="arabicPeriod"/>
            </a:pPr>
            <a:endParaRPr lang="en-ZA" dirty="0" smtClean="0"/>
          </a:p>
          <a:p>
            <a:pPr marL="514350" indent="-514350">
              <a:buFont typeface="Arial" panose="020B0604020202020204" pitchFamily="34" charset="0"/>
              <a:buAutoNum type="arabicPeriod"/>
            </a:pPr>
            <a:endParaRPr lang="en-ZA" dirty="0" smtClean="0"/>
          </a:p>
          <a:p>
            <a:pPr marL="0" indent="0">
              <a:buFont typeface="Arial" panose="020B0604020202020204" pitchFamily="34" charset="0"/>
              <a:buNone/>
            </a:pPr>
            <a:endParaRPr lang="en-ZA" dirty="0"/>
          </a:p>
        </p:txBody>
      </p:sp>
    </p:spTree>
    <p:extLst>
      <p:ext uri="{BB962C8B-B14F-4D97-AF65-F5344CB8AC3E}">
        <p14:creationId xmlns:p14="http://schemas.microsoft.com/office/powerpoint/2010/main" val="4045741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2160240"/>
          </a:xfrm>
        </p:spPr>
        <p:txBody>
          <a:bodyPr>
            <a:normAutofit fontScale="90000"/>
          </a:bodyPr>
          <a:lstStyle/>
          <a:p>
            <a:r>
              <a:rPr lang="en-ZA" sz="3600" b="1" dirty="0" smtClean="0">
                <a:solidFill>
                  <a:srgbClr val="008000"/>
                </a:solidFill>
                <a:latin typeface="Garamond" panose="02020404030301010803" pitchFamily="18" charset="0"/>
              </a:rPr>
              <a:t/>
            </a:r>
            <a:br>
              <a:rPr lang="en-ZA" sz="3600" b="1" dirty="0" smtClean="0">
                <a:solidFill>
                  <a:srgbClr val="008000"/>
                </a:solidFill>
                <a:latin typeface="Garamond" panose="02020404030301010803" pitchFamily="18" charset="0"/>
              </a:rPr>
            </a:br>
            <a:r>
              <a:rPr lang="en-ZA" sz="3600" b="1" dirty="0" smtClean="0">
                <a:solidFill>
                  <a:srgbClr val="008000"/>
                </a:solidFill>
                <a:latin typeface="Garamond" panose="02020404030301010803" pitchFamily="18" charset="0"/>
              </a:rPr>
              <a:t>Resources: Textbooks and Workbooks </a:t>
            </a:r>
            <a:br>
              <a:rPr lang="en-ZA" sz="3600" b="1" dirty="0" smtClean="0">
                <a:solidFill>
                  <a:srgbClr val="008000"/>
                </a:solidFill>
                <a:latin typeface="Garamond" panose="02020404030301010803" pitchFamily="18" charset="0"/>
              </a:rPr>
            </a:br>
            <a:r>
              <a:rPr lang="en-ZA" sz="3100" dirty="0" smtClean="0">
                <a:solidFill>
                  <a:srgbClr val="AD1B53"/>
                </a:solidFill>
                <a:latin typeface="Garamond" panose="02020404030301010803" pitchFamily="18" charset="0"/>
              </a:rPr>
              <a:t>TIMSS results show that policy </a:t>
            </a:r>
            <a:r>
              <a:rPr lang="en-ZA" sz="3100" dirty="0">
                <a:solidFill>
                  <a:srgbClr val="AD1B53"/>
                </a:solidFill>
                <a:latin typeface="Garamond" panose="02020404030301010803" pitchFamily="18" charset="0"/>
              </a:rPr>
              <a:t>investment in workbooks </a:t>
            </a:r>
            <a:r>
              <a:rPr lang="en-ZA" sz="3100" dirty="0" smtClean="0">
                <a:solidFill>
                  <a:srgbClr val="AD1B53"/>
                </a:solidFill>
                <a:latin typeface="Garamond" panose="02020404030301010803" pitchFamily="18" charset="0"/>
              </a:rPr>
              <a:t>(now grades </a:t>
            </a:r>
            <a:r>
              <a:rPr lang="en-ZA" sz="3100" dirty="0">
                <a:solidFill>
                  <a:srgbClr val="AD1B53"/>
                </a:solidFill>
                <a:latin typeface="Garamond" panose="02020404030301010803" pitchFamily="18" charset="0"/>
              </a:rPr>
              <a:t>1-9 for math, </a:t>
            </a:r>
            <a:r>
              <a:rPr lang="en-ZA" sz="3100" dirty="0" smtClean="0">
                <a:solidFill>
                  <a:srgbClr val="AD1B53"/>
                </a:solidFill>
                <a:latin typeface="Garamond" panose="02020404030301010803" pitchFamily="18" charset="0"/>
              </a:rPr>
              <a:t>1-6 </a:t>
            </a:r>
            <a:r>
              <a:rPr lang="en-ZA" sz="3100" dirty="0">
                <a:solidFill>
                  <a:srgbClr val="AD1B53"/>
                </a:solidFill>
                <a:latin typeface="Garamond" panose="02020404030301010803" pitchFamily="18" charset="0"/>
              </a:rPr>
              <a:t>for home language and </a:t>
            </a:r>
            <a:r>
              <a:rPr lang="en-ZA" sz="3100" dirty="0" smtClean="0">
                <a:solidFill>
                  <a:srgbClr val="AD1B53"/>
                </a:solidFill>
                <a:latin typeface="Garamond" panose="02020404030301010803" pitchFamily="18" charset="0"/>
              </a:rPr>
              <a:t>grade R) makes </a:t>
            </a:r>
            <a:r>
              <a:rPr lang="en-ZA" sz="3100" dirty="0">
                <a:solidFill>
                  <a:srgbClr val="AD1B53"/>
                </a:solidFill>
                <a:latin typeface="Garamond" panose="02020404030301010803" pitchFamily="18" charset="0"/>
              </a:rPr>
              <a:t>a </a:t>
            </a:r>
            <a:r>
              <a:rPr lang="en-ZA" sz="3100" dirty="0" smtClean="0">
                <a:solidFill>
                  <a:srgbClr val="AD1B53"/>
                </a:solidFill>
                <a:latin typeface="Garamond" panose="02020404030301010803" pitchFamily="18" charset="0"/>
              </a:rPr>
              <a:t>difference.</a:t>
            </a:r>
            <a:r>
              <a:rPr lang="en-ZA" sz="3100" b="1" dirty="0" smtClean="0">
                <a:solidFill>
                  <a:srgbClr val="AD1B53"/>
                </a:solidFill>
                <a:latin typeface="Garamond" panose="02020404030301010803" pitchFamily="18" charset="0"/>
              </a:rPr>
              <a:t/>
            </a:r>
            <a:br>
              <a:rPr lang="en-ZA" sz="3100" b="1" dirty="0" smtClean="0">
                <a:solidFill>
                  <a:srgbClr val="AD1B53"/>
                </a:solidFill>
                <a:latin typeface="Garamond" panose="02020404030301010803" pitchFamily="18" charset="0"/>
              </a:rPr>
            </a:br>
            <a:endParaRPr lang="en-ZA" sz="3100" b="1" dirty="0">
              <a:solidFill>
                <a:srgbClr val="AD1B53"/>
              </a:solidFill>
              <a:latin typeface="Garamond" panose="02020404030301010803" pitchFamily="18" charset="0"/>
            </a:endParaRPr>
          </a:p>
        </p:txBody>
      </p:sp>
      <p:sp>
        <p:nvSpPr>
          <p:cNvPr id="3" name="Content Placeholder 2"/>
          <p:cNvSpPr>
            <a:spLocks noGrp="1"/>
          </p:cNvSpPr>
          <p:nvPr>
            <p:ph idx="1"/>
          </p:nvPr>
        </p:nvSpPr>
        <p:spPr>
          <a:xfrm>
            <a:off x="107503" y="3573016"/>
            <a:ext cx="8953231" cy="3168352"/>
          </a:xfrm>
        </p:spPr>
        <p:txBody>
          <a:bodyPr>
            <a:normAutofit fontScale="85000" lnSpcReduction="20000"/>
          </a:bodyPr>
          <a:lstStyle/>
          <a:p>
            <a:pPr lvl="0"/>
            <a:endParaRPr lang="en-US" sz="2400" dirty="0" smtClean="0">
              <a:latin typeface="Garamond" panose="02020404030301010803" pitchFamily="18" charset="0"/>
            </a:endParaRPr>
          </a:p>
          <a:p>
            <a:pPr marL="0" indent="0" algn="ctr">
              <a:buNone/>
            </a:pPr>
            <a:r>
              <a:rPr lang="en-US" sz="2400" dirty="0" smtClean="0">
                <a:latin typeface="Garamond" panose="02020404030301010803" pitchFamily="18" charset="0"/>
              </a:rPr>
              <a:t>Grade 9 learners scored </a:t>
            </a:r>
            <a:r>
              <a:rPr lang="en-US" sz="2800" b="1" dirty="0">
                <a:latin typeface="Garamond" panose="02020404030301010803" pitchFamily="18" charset="0"/>
              </a:rPr>
              <a:t>24 points </a:t>
            </a:r>
            <a:r>
              <a:rPr lang="en-US" sz="2400" dirty="0">
                <a:latin typeface="Garamond" panose="02020404030301010803" pitchFamily="18" charset="0"/>
              </a:rPr>
              <a:t>higher for </a:t>
            </a:r>
            <a:r>
              <a:rPr lang="en-US" sz="2400" dirty="0" smtClean="0">
                <a:latin typeface="Garamond" panose="02020404030301010803" pitchFamily="18" charset="0"/>
              </a:rPr>
              <a:t>maths </a:t>
            </a:r>
            <a:r>
              <a:rPr lang="en-US" sz="2400" dirty="0">
                <a:latin typeface="Garamond" panose="02020404030301010803" pitchFamily="18" charset="0"/>
              </a:rPr>
              <a:t>and </a:t>
            </a:r>
            <a:r>
              <a:rPr lang="en-US" sz="2800" b="1" dirty="0">
                <a:latin typeface="Garamond" panose="02020404030301010803" pitchFamily="18" charset="0"/>
              </a:rPr>
              <a:t>31 points</a:t>
            </a:r>
            <a:r>
              <a:rPr lang="en-US" sz="2400" dirty="0">
                <a:latin typeface="Garamond" panose="02020404030301010803" pitchFamily="18" charset="0"/>
              </a:rPr>
              <a:t> higher for science than those who did not have a textbook. </a:t>
            </a:r>
            <a:endParaRPr lang="en-US" sz="2400" dirty="0" smtClean="0">
              <a:latin typeface="Garamond" panose="02020404030301010803" pitchFamily="18" charset="0"/>
            </a:endParaRPr>
          </a:p>
          <a:p>
            <a:pPr marL="0" indent="0" algn="ctr">
              <a:buNone/>
            </a:pPr>
            <a:endParaRPr lang="en-US" sz="2400" dirty="0" smtClean="0">
              <a:latin typeface="Garamond" panose="02020404030301010803" pitchFamily="18" charset="0"/>
            </a:endParaRPr>
          </a:p>
          <a:p>
            <a:pPr marL="0" indent="0" algn="ctr">
              <a:buNone/>
            </a:pPr>
            <a:r>
              <a:rPr lang="en-US" sz="2400" dirty="0" smtClean="0">
                <a:latin typeface="Garamond" panose="02020404030301010803" pitchFamily="18" charset="0"/>
              </a:rPr>
              <a:t>Grade 5 learners who had workbooks scored </a:t>
            </a:r>
            <a:r>
              <a:rPr lang="en-US" sz="2600" b="1" dirty="0" smtClean="0">
                <a:latin typeface="Garamond" panose="02020404030301010803" pitchFamily="18" charset="0"/>
              </a:rPr>
              <a:t>63 points </a:t>
            </a:r>
            <a:r>
              <a:rPr lang="en-US" sz="2400" dirty="0" smtClean="0">
                <a:latin typeface="Garamond" panose="02020404030301010803" pitchFamily="18" charset="0"/>
              </a:rPr>
              <a:t>higher that those who did not.</a:t>
            </a:r>
          </a:p>
          <a:p>
            <a:pPr marL="0" indent="0" algn="ctr">
              <a:buNone/>
            </a:pPr>
            <a:endParaRPr lang="en-US" sz="2400" dirty="0" smtClean="0">
              <a:latin typeface="Garamond" panose="02020404030301010803" pitchFamily="18" charset="0"/>
            </a:endParaRPr>
          </a:p>
          <a:p>
            <a:pPr marL="0" indent="0">
              <a:buNone/>
            </a:pPr>
            <a:endParaRPr lang="en-ZA" sz="2400" dirty="0">
              <a:latin typeface="Garamond" panose="02020404030301010803" pitchFamily="18" charset="0"/>
            </a:endParaRPr>
          </a:p>
          <a:p>
            <a:pPr marL="0" indent="0">
              <a:buNone/>
            </a:pPr>
            <a:r>
              <a:rPr lang="en-US" sz="2400" dirty="0" smtClean="0">
                <a:latin typeface="Garamond" panose="02020404030301010803" pitchFamily="18" charset="0"/>
              </a:rPr>
              <a:t> 	Continued investment in structured learning materials</a:t>
            </a:r>
          </a:p>
          <a:p>
            <a:pPr marL="0" indent="0" algn="ctr">
              <a:buNone/>
            </a:pPr>
            <a:r>
              <a:rPr lang="en-US" sz="2400" dirty="0" smtClean="0">
                <a:latin typeface="Garamond" panose="02020404030301010803" pitchFamily="18" charset="0"/>
              </a:rPr>
              <a:t>Need to know how teachers and learners USE textbooks and workbooks</a:t>
            </a:r>
          </a:p>
          <a:p>
            <a:pPr marL="0" indent="0" algn="ctr">
              <a:buNone/>
            </a:pPr>
            <a:endParaRPr lang="en-ZA" sz="2400" dirty="0">
              <a:latin typeface="Garamond" panose="02020404030301010803" pitchFamily="18" charset="0"/>
            </a:endParaRPr>
          </a:p>
          <a:p>
            <a:endParaRPr lang="en-ZA" sz="2400" dirty="0">
              <a:latin typeface="Garamond" panose="02020404030301010803" pitchFamily="18" charset="0"/>
            </a:endParaRPr>
          </a:p>
        </p:txBody>
      </p:sp>
      <p:grpSp>
        <p:nvGrpSpPr>
          <p:cNvPr id="9" name="Group 8"/>
          <p:cNvGrpSpPr/>
          <p:nvPr/>
        </p:nvGrpSpPr>
        <p:grpSpPr>
          <a:xfrm>
            <a:off x="145605" y="2367210"/>
            <a:ext cx="2914228" cy="1200329"/>
            <a:chOff x="552501" y="1484784"/>
            <a:chExt cx="2986237" cy="1354747"/>
          </a:xfrm>
        </p:grpSpPr>
        <p:sp>
          <p:nvSpPr>
            <p:cNvPr id="4" name="TextBox 3"/>
            <p:cNvSpPr txBox="1"/>
            <p:nvPr/>
          </p:nvSpPr>
          <p:spPr>
            <a:xfrm>
              <a:off x="552501" y="1924116"/>
              <a:ext cx="1258045" cy="798953"/>
            </a:xfrm>
            <a:prstGeom prst="rect">
              <a:avLst/>
            </a:prstGeom>
            <a:noFill/>
          </p:spPr>
          <p:txBody>
            <a:bodyPr wrap="square" rtlCol="0">
              <a:spAutoFit/>
            </a:bodyPr>
            <a:lstStyle/>
            <a:p>
              <a:r>
                <a:rPr lang="en-ZA" sz="4000" dirty="0">
                  <a:solidFill>
                    <a:prstClr val="black"/>
                  </a:solidFill>
                  <a:latin typeface="Garamond" panose="02020404030301010803" pitchFamily="18" charset="0"/>
                </a:rPr>
                <a:t>82%</a:t>
              </a:r>
            </a:p>
          </p:txBody>
        </p:sp>
        <p:sp>
          <p:nvSpPr>
            <p:cNvPr id="5" name="TextBox 4"/>
            <p:cNvSpPr txBox="1"/>
            <p:nvPr/>
          </p:nvSpPr>
          <p:spPr>
            <a:xfrm>
              <a:off x="1810546" y="1484784"/>
              <a:ext cx="1728192" cy="1354747"/>
            </a:xfrm>
            <a:prstGeom prst="rect">
              <a:avLst/>
            </a:prstGeom>
            <a:noFill/>
          </p:spPr>
          <p:txBody>
            <a:bodyPr wrap="square" rtlCol="0">
              <a:spAutoFit/>
            </a:bodyPr>
            <a:lstStyle/>
            <a:p>
              <a:r>
                <a:rPr lang="en-ZA" dirty="0" smtClean="0">
                  <a:solidFill>
                    <a:prstClr val="black"/>
                  </a:solidFill>
                  <a:latin typeface="Garamond" panose="02020404030301010803" pitchFamily="18" charset="0"/>
                </a:rPr>
                <a:t>Gr </a:t>
              </a:r>
              <a:r>
                <a:rPr lang="en-ZA" dirty="0">
                  <a:solidFill>
                    <a:prstClr val="black"/>
                  </a:solidFill>
                  <a:latin typeface="Garamond" panose="02020404030301010803" pitchFamily="18" charset="0"/>
                </a:rPr>
                <a:t>9 maths learners have their own </a:t>
              </a:r>
              <a:r>
                <a:rPr lang="en-ZA" dirty="0" smtClean="0">
                  <a:solidFill>
                    <a:prstClr val="black"/>
                  </a:solidFill>
                  <a:latin typeface="Garamond" panose="02020404030301010803" pitchFamily="18" charset="0"/>
                </a:rPr>
                <a:t>textbook (2015) </a:t>
              </a:r>
              <a:endParaRPr lang="en-ZA" dirty="0">
                <a:solidFill>
                  <a:prstClr val="black"/>
                </a:solidFill>
                <a:latin typeface="Garamond" panose="02020404030301010803" pitchFamily="18" charset="0"/>
              </a:endParaRPr>
            </a:p>
          </p:txBody>
        </p:sp>
      </p:grpSp>
      <p:grpSp>
        <p:nvGrpSpPr>
          <p:cNvPr id="8" name="Group 7"/>
          <p:cNvGrpSpPr/>
          <p:nvPr/>
        </p:nvGrpSpPr>
        <p:grpSpPr>
          <a:xfrm>
            <a:off x="3131841" y="2367210"/>
            <a:ext cx="2832550" cy="1200329"/>
            <a:chOff x="5051362" y="1546195"/>
            <a:chExt cx="2977022" cy="1356944"/>
          </a:xfrm>
        </p:grpSpPr>
        <p:sp>
          <p:nvSpPr>
            <p:cNvPr id="6" name="TextBox 5"/>
            <p:cNvSpPr txBox="1"/>
            <p:nvPr/>
          </p:nvSpPr>
          <p:spPr>
            <a:xfrm>
              <a:off x="5051362" y="1669450"/>
              <a:ext cx="1218481" cy="1024528"/>
            </a:xfrm>
            <a:prstGeom prst="rect">
              <a:avLst/>
            </a:prstGeom>
            <a:noFill/>
          </p:spPr>
          <p:txBody>
            <a:bodyPr wrap="square" rtlCol="0">
              <a:spAutoFit/>
            </a:bodyPr>
            <a:lstStyle/>
            <a:p>
              <a:r>
                <a:rPr lang="en-ZA" sz="4000" dirty="0">
                  <a:solidFill>
                    <a:prstClr val="black"/>
                  </a:solidFill>
                  <a:latin typeface="Garamond" panose="02020404030301010803" pitchFamily="18" charset="0"/>
                </a:rPr>
                <a:t>69%</a:t>
              </a:r>
            </a:p>
          </p:txBody>
        </p:sp>
        <p:sp>
          <p:nvSpPr>
            <p:cNvPr id="7" name="TextBox 6"/>
            <p:cNvSpPr txBox="1"/>
            <p:nvPr/>
          </p:nvSpPr>
          <p:spPr>
            <a:xfrm>
              <a:off x="6269843" y="1546195"/>
              <a:ext cx="1758541" cy="1356944"/>
            </a:xfrm>
            <a:prstGeom prst="rect">
              <a:avLst/>
            </a:prstGeom>
            <a:noFill/>
          </p:spPr>
          <p:txBody>
            <a:bodyPr wrap="square" rtlCol="0">
              <a:spAutoFit/>
            </a:bodyPr>
            <a:lstStyle/>
            <a:p>
              <a:r>
                <a:rPr lang="en-ZA" dirty="0" smtClean="0">
                  <a:solidFill>
                    <a:prstClr val="black"/>
                  </a:solidFill>
                  <a:latin typeface="Garamond" panose="02020404030301010803" pitchFamily="18" charset="0"/>
                </a:rPr>
                <a:t>Gr </a:t>
              </a:r>
              <a:r>
                <a:rPr lang="en-ZA" dirty="0">
                  <a:solidFill>
                    <a:prstClr val="black"/>
                  </a:solidFill>
                  <a:latin typeface="Garamond" panose="02020404030301010803" pitchFamily="18" charset="0"/>
                </a:rPr>
                <a:t>9 science learners have their own textbook </a:t>
              </a:r>
              <a:r>
                <a:rPr lang="en-ZA" dirty="0" smtClean="0">
                  <a:solidFill>
                    <a:prstClr val="black"/>
                  </a:solidFill>
                  <a:latin typeface="Garamond" panose="02020404030301010803" pitchFamily="18" charset="0"/>
                </a:rPr>
                <a:t>(2015)</a:t>
              </a:r>
              <a:endParaRPr lang="en-ZA" dirty="0">
                <a:solidFill>
                  <a:prstClr val="black"/>
                </a:solidFill>
                <a:latin typeface="Garamond" panose="02020404030301010803" pitchFamily="18" charset="0"/>
              </a:endParaRPr>
            </a:p>
          </p:txBody>
        </p:sp>
      </p:grpSp>
      <p:sp>
        <p:nvSpPr>
          <p:cNvPr id="10" name="Left Brace 9"/>
          <p:cNvSpPr/>
          <p:nvPr/>
        </p:nvSpPr>
        <p:spPr>
          <a:xfrm rot="16200000">
            <a:off x="4208402" y="-921828"/>
            <a:ext cx="720080" cy="8845675"/>
          </a:xfrm>
          <a:prstGeom prst="leftBrace">
            <a:avLst>
              <a:gd name="adj1" fmla="val 8333"/>
              <a:gd name="adj2" fmla="val 50118"/>
            </a:avLst>
          </a:prstGeom>
          <a:ln w="38100">
            <a:solidFill>
              <a:srgbClr val="CC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solidFill>
                <a:prstClr val="black"/>
              </a:solidFill>
            </a:endParaRPr>
          </a:p>
        </p:txBody>
      </p:sp>
      <p:sp>
        <p:nvSpPr>
          <p:cNvPr id="11" name="Right Arrow 10"/>
          <p:cNvSpPr/>
          <p:nvPr/>
        </p:nvSpPr>
        <p:spPr>
          <a:xfrm rot="5400000">
            <a:off x="4314319" y="5409221"/>
            <a:ext cx="576062" cy="504056"/>
          </a:xfrm>
          <a:prstGeom prst="rightArrow">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12" name="Group 11"/>
          <p:cNvGrpSpPr/>
          <p:nvPr/>
        </p:nvGrpSpPr>
        <p:grpSpPr>
          <a:xfrm>
            <a:off x="5964391" y="2367210"/>
            <a:ext cx="3096344" cy="923330"/>
            <a:chOff x="4932040" y="1546195"/>
            <a:chExt cx="3096344" cy="1043806"/>
          </a:xfrm>
        </p:grpSpPr>
        <p:sp>
          <p:nvSpPr>
            <p:cNvPr id="13" name="TextBox 12"/>
            <p:cNvSpPr txBox="1"/>
            <p:nvPr/>
          </p:nvSpPr>
          <p:spPr>
            <a:xfrm>
              <a:off x="4932040" y="1669450"/>
              <a:ext cx="1728192" cy="800249"/>
            </a:xfrm>
            <a:prstGeom prst="rect">
              <a:avLst/>
            </a:prstGeom>
            <a:noFill/>
          </p:spPr>
          <p:txBody>
            <a:bodyPr wrap="square" rtlCol="0">
              <a:spAutoFit/>
            </a:bodyPr>
            <a:lstStyle/>
            <a:p>
              <a:r>
                <a:rPr lang="en-ZA" sz="4000" dirty="0">
                  <a:solidFill>
                    <a:prstClr val="black"/>
                  </a:solidFill>
                  <a:latin typeface="Garamond" panose="02020404030301010803" pitchFamily="18" charset="0"/>
                </a:rPr>
                <a:t> </a:t>
              </a:r>
              <a:r>
                <a:rPr lang="en-ZA" sz="4000" dirty="0" smtClean="0">
                  <a:solidFill>
                    <a:prstClr val="black"/>
                  </a:solidFill>
                  <a:latin typeface="Garamond" panose="02020404030301010803" pitchFamily="18" charset="0"/>
                </a:rPr>
                <a:t>87%</a:t>
              </a:r>
              <a:endParaRPr lang="en-ZA" sz="4000" dirty="0">
                <a:solidFill>
                  <a:prstClr val="black"/>
                </a:solidFill>
                <a:latin typeface="Garamond" panose="02020404030301010803" pitchFamily="18" charset="0"/>
              </a:endParaRPr>
            </a:p>
          </p:txBody>
        </p:sp>
        <p:sp>
          <p:nvSpPr>
            <p:cNvPr id="14" name="TextBox 13"/>
            <p:cNvSpPr txBox="1"/>
            <p:nvPr/>
          </p:nvSpPr>
          <p:spPr>
            <a:xfrm>
              <a:off x="6131937" y="1546195"/>
              <a:ext cx="1896447" cy="1043806"/>
            </a:xfrm>
            <a:prstGeom prst="rect">
              <a:avLst/>
            </a:prstGeom>
            <a:noFill/>
          </p:spPr>
          <p:txBody>
            <a:bodyPr wrap="square" rtlCol="0">
              <a:spAutoFit/>
            </a:bodyPr>
            <a:lstStyle/>
            <a:p>
              <a:r>
                <a:rPr lang="en-ZA" dirty="0" smtClean="0">
                  <a:solidFill>
                    <a:prstClr val="black"/>
                  </a:solidFill>
                  <a:latin typeface="Garamond" panose="02020404030301010803" pitchFamily="18" charset="0"/>
                </a:rPr>
                <a:t>Gr </a:t>
              </a:r>
              <a:r>
                <a:rPr lang="en-ZA" dirty="0">
                  <a:solidFill>
                    <a:prstClr val="black"/>
                  </a:solidFill>
                  <a:latin typeface="Garamond" panose="02020404030301010803" pitchFamily="18" charset="0"/>
                </a:rPr>
                <a:t>5 learners have their own maths </a:t>
              </a:r>
              <a:r>
                <a:rPr lang="en-ZA" dirty="0" smtClean="0">
                  <a:solidFill>
                    <a:prstClr val="black"/>
                  </a:solidFill>
                  <a:latin typeface="Garamond" panose="02020404030301010803" pitchFamily="18" charset="0"/>
                </a:rPr>
                <a:t>workbook (2014)</a:t>
              </a:r>
              <a:endParaRPr lang="en-ZA" dirty="0">
                <a:solidFill>
                  <a:prstClr val="black"/>
                </a:solidFill>
                <a:latin typeface="Garamond" panose="02020404030301010803" pitchFamily="18" charset="0"/>
              </a:endParaRPr>
            </a:p>
          </p:txBody>
        </p:sp>
      </p:grpSp>
    </p:spTree>
    <p:extLst>
      <p:ext uri="{BB962C8B-B14F-4D97-AF65-F5344CB8AC3E}">
        <p14:creationId xmlns:p14="http://schemas.microsoft.com/office/powerpoint/2010/main" val="2654638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800200"/>
          </a:xfrm>
        </p:spPr>
        <p:txBody>
          <a:bodyPr>
            <a:normAutofit fontScale="90000"/>
          </a:bodyPr>
          <a:lstStyle/>
          <a:p>
            <a:r>
              <a:rPr lang="en-ZA" sz="4000" b="1" dirty="0" smtClean="0">
                <a:solidFill>
                  <a:srgbClr val="008000"/>
                </a:solidFill>
                <a:latin typeface="Garamond" panose="02020404030301010803" pitchFamily="18" charset="0"/>
              </a:rPr>
              <a:t/>
            </a:r>
            <a:br>
              <a:rPr lang="en-ZA" sz="4000" b="1" dirty="0" smtClean="0">
                <a:solidFill>
                  <a:srgbClr val="008000"/>
                </a:solidFill>
                <a:latin typeface="Garamond" panose="02020404030301010803" pitchFamily="18" charset="0"/>
              </a:rPr>
            </a:br>
            <a:r>
              <a:rPr lang="en-ZA" sz="4000" b="1" dirty="0" smtClean="0">
                <a:solidFill>
                  <a:srgbClr val="008000"/>
                </a:solidFill>
                <a:latin typeface="Garamond" panose="02020404030301010803" pitchFamily="18" charset="0"/>
              </a:rPr>
              <a:t>Home &amp; School </a:t>
            </a:r>
            <a:r>
              <a:rPr lang="en-ZA" sz="4000" b="1" dirty="0">
                <a:solidFill>
                  <a:srgbClr val="008000"/>
                </a:solidFill>
                <a:latin typeface="Garamond" panose="02020404030301010803" pitchFamily="18" charset="0"/>
              </a:rPr>
              <a:t>infrastructure</a:t>
            </a:r>
            <a:r>
              <a:rPr lang="en-ZA" sz="5400" b="1" dirty="0">
                <a:solidFill>
                  <a:srgbClr val="008000"/>
                </a:solidFill>
                <a:latin typeface="Garamond" panose="02020404030301010803" pitchFamily="18" charset="0"/>
              </a:rPr>
              <a:t/>
            </a:r>
            <a:br>
              <a:rPr lang="en-ZA" sz="5400" b="1" dirty="0">
                <a:solidFill>
                  <a:srgbClr val="008000"/>
                </a:solidFill>
                <a:latin typeface="Garamond" panose="02020404030301010803" pitchFamily="18" charset="0"/>
              </a:rPr>
            </a:br>
            <a:r>
              <a:rPr lang="en-ZA" sz="3100" dirty="0">
                <a:solidFill>
                  <a:srgbClr val="AD1B53"/>
                </a:solidFill>
                <a:latin typeface="Garamond" panose="02020404030301010803" pitchFamily="18" charset="0"/>
              </a:rPr>
              <a:t>ALL schools do not have full </a:t>
            </a:r>
            <a:r>
              <a:rPr lang="en-ZA" sz="3100" dirty="0" smtClean="0">
                <a:solidFill>
                  <a:srgbClr val="AD1B53"/>
                </a:solidFill>
                <a:latin typeface="Garamond" panose="02020404030301010803" pitchFamily="18" charset="0"/>
              </a:rPr>
              <a:t>infrastructure. </a:t>
            </a:r>
            <a:br>
              <a:rPr lang="en-ZA" sz="3100" dirty="0" smtClean="0">
                <a:solidFill>
                  <a:srgbClr val="AD1B53"/>
                </a:solidFill>
                <a:latin typeface="Garamond" panose="02020404030301010803" pitchFamily="18" charset="0"/>
              </a:rPr>
            </a:br>
            <a:r>
              <a:rPr lang="en-ZA" sz="3200" dirty="0" smtClean="0">
                <a:solidFill>
                  <a:srgbClr val="AD1B53"/>
                </a:solidFill>
                <a:latin typeface="Garamond" panose="02020404030301010803" pitchFamily="18" charset="0"/>
              </a:rPr>
              <a:t>Learners </a:t>
            </a:r>
            <a:r>
              <a:rPr lang="en-ZA" sz="3200" dirty="0">
                <a:solidFill>
                  <a:srgbClr val="AD1B53"/>
                </a:solidFill>
                <a:latin typeface="Garamond" panose="02020404030301010803" pitchFamily="18" charset="0"/>
              </a:rPr>
              <a:t>from poor homes go to </a:t>
            </a:r>
            <a:r>
              <a:rPr lang="en-ZA" sz="3200" dirty="0" smtClean="0">
                <a:solidFill>
                  <a:srgbClr val="AD1B53"/>
                </a:solidFill>
                <a:latin typeface="Garamond" panose="02020404030301010803" pitchFamily="18" charset="0"/>
              </a:rPr>
              <a:t>poorly resourced schools. Home and School resources influence achievement</a:t>
            </a:r>
            <a:r>
              <a:rPr lang="en-ZA" sz="3200" dirty="0">
                <a:solidFill>
                  <a:srgbClr val="AD1B53"/>
                </a:solidFill>
                <a:latin typeface="Garamond" panose="02020404030301010803" pitchFamily="18" charset="0"/>
              </a:rPr>
              <a:t/>
            </a:r>
            <a:br>
              <a:rPr lang="en-ZA" sz="3200" dirty="0">
                <a:solidFill>
                  <a:srgbClr val="AD1B53"/>
                </a:solidFill>
                <a:latin typeface="Garamond" panose="02020404030301010803" pitchFamily="18" charset="0"/>
              </a:rPr>
            </a:br>
            <a:endParaRPr lang="en-ZA"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392488"/>
          </a:xfrm>
          <a:prstGeom prst="rect">
            <a:avLst/>
          </a:prstGeom>
          <a:noFill/>
          <a:ln>
            <a:noFill/>
          </a:ln>
        </p:spPr>
      </p:pic>
    </p:spTree>
    <p:extLst>
      <p:ext uri="{BB962C8B-B14F-4D97-AF65-F5344CB8AC3E}">
        <p14:creationId xmlns:p14="http://schemas.microsoft.com/office/powerpoint/2010/main" val="619995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19</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7199" y="1296615"/>
            <a:ext cx="8229600" cy="1143000"/>
          </a:xfrm>
        </p:spPr>
        <p:txBody>
          <a:bodyPr/>
          <a:lstStyle/>
          <a:p>
            <a:pPr algn="ctr"/>
            <a:r>
              <a:rPr lang="en-ZA" dirty="0"/>
              <a:t>Higher Education: Vote 15</a:t>
            </a:r>
            <a:endParaRPr lang="en-ZA" dirty="0"/>
          </a:p>
        </p:txBody>
      </p:sp>
    </p:spTree>
    <p:extLst>
      <p:ext uri="{BB962C8B-B14F-4D97-AF65-F5344CB8AC3E}">
        <p14:creationId xmlns:p14="http://schemas.microsoft.com/office/powerpoint/2010/main" val="39099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2</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2156" y="800140"/>
            <a:ext cx="8239685" cy="3170099"/>
          </a:xfrm>
          <a:prstGeom prst="rect">
            <a:avLst/>
          </a:prstGeom>
        </p:spPr>
        <p:txBody>
          <a:bodyPr wrap="square">
            <a:spAutoFit/>
          </a:bodyPr>
          <a:lstStyle/>
          <a:p>
            <a:pPr algn="just"/>
            <a:r>
              <a:rPr lang="en-ZA" sz="2000" i="1" dirty="0" smtClean="0"/>
              <a:t>“We are giving an honest view of the challenges facing our country. </a:t>
            </a:r>
          </a:p>
          <a:p>
            <a:pPr algn="just"/>
            <a:endParaRPr lang="en-ZA" sz="2000" i="1" dirty="0"/>
          </a:p>
          <a:p>
            <a:pPr algn="just"/>
            <a:r>
              <a:rPr lang="en-ZA" sz="2000" i="1" dirty="0" smtClean="0"/>
              <a:t>It is not in the public interest, nor is it in the interest of government, to sugar-coat the state of our economy and the challenges we are facing. </a:t>
            </a:r>
          </a:p>
          <a:p>
            <a:pPr algn="just"/>
            <a:endParaRPr lang="en-ZA" sz="2000" i="1" dirty="0"/>
          </a:p>
          <a:p>
            <a:pPr algn="just"/>
            <a:r>
              <a:rPr lang="en-ZA" sz="2000" i="1" dirty="0" smtClean="0"/>
              <a:t>It is only when we understand these challenges fully and candidly that we will know what to do and can decide what course we must take in addressing them, as well as what trade-offs we must make in the national interest.” </a:t>
            </a:r>
          </a:p>
          <a:p>
            <a:pPr algn="just"/>
            <a:endParaRPr lang="en-ZA" sz="2000" i="1" dirty="0" smtClean="0"/>
          </a:p>
          <a:p>
            <a:pPr algn="r"/>
            <a:r>
              <a:rPr lang="en-ZA" sz="2000" i="1" dirty="0" smtClean="0"/>
              <a:t>Minister of Finance, Malusi Gigaba, 25 October 2017</a:t>
            </a:r>
            <a:endParaRPr lang="en-ZA" sz="2000" i="1" dirty="0"/>
          </a:p>
        </p:txBody>
      </p:sp>
    </p:spTree>
    <p:extLst>
      <p:ext uri="{BB962C8B-B14F-4D97-AF65-F5344CB8AC3E}">
        <p14:creationId xmlns:p14="http://schemas.microsoft.com/office/powerpoint/2010/main" val="162446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16632"/>
            <a:ext cx="9036496" cy="1301006"/>
          </a:xfrm>
        </p:spPr>
        <p:txBody>
          <a:bodyPr>
            <a:normAutofit/>
          </a:bodyPr>
          <a:lstStyle/>
          <a:p>
            <a:r>
              <a:rPr lang="en-ZA" b="1" dirty="0">
                <a:solidFill>
                  <a:srgbClr val="008000"/>
                </a:solidFill>
                <a:latin typeface="Garamond" panose="02020404030301010803" pitchFamily="18" charset="0"/>
              </a:rPr>
              <a:t>Post </a:t>
            </a:r>
            <a:r>
              <a:rPr lang="en-ZA" b="1" dirty="0" smtClean="0">
                <a:solidFill>
                  <a:srgbClr val="008000"/>
                </a:solidFill>
                <a:latin typeface="Garamond" panose="02020404030301010803" pitchFamily="18" charset="0"/>
              </a:rPr>
              <a:t>School </a:t>
            </a:r>
            <a:r>
              <a:rPr lang="en-ZA" b="1" dirty="0">
                <a:solidFill>
                  <a:srgbClr val="008000"/>
                </a:solidFill>
                <a:latin typeface="Garamond" panose="02020404030301010803" pitchFamily="18" charset="0"/>
              </a:rPr>
              <a:t>Education Expenditure, 2017 (million)</a:t>
            </a:r>
            <a:endParaRPr lang="en-ZA" dirty="0"/>
          </a:p>
        </p:txBody>
      </p:sp>
      <p:graphicFrame>
        <p:nvGraphicFramePr>
          <p:cNvPr id="7" name="Chart 6"/>
          <p:cNvGraphicFramePr>
            <a:graphicFrameLocks/>
          </p:cNvGraphicFramePr>
          <p:nvPr>
            <p:extLst/>
          </p:nvPr>
        </p:nvGraphicFramePr>
        <p:xfrm>
          <a:off x="0" y="1556792"/>
          <a:ext cx="90364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443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16280" cy="1066800"/>
          </a:xfrm>
        </p:spPr>
        <p:txBody>
          <a:bodyPr>
            <a:normAutofit fontScale="90000"/>
          </a:bodyPr>
          <a:lstStyle/>
          <a:p>
            <a:r>
              <a:rPr lang="en-ZA" dirty="0" smtClean="0"/>
              <a:t/>
            </a:r>
            <a:br>
              <a:rPr lang="en-ZA" dirty="0" smtClean="0"/>
            </a:br>
            <a:r>
              <a:rPr lang="en-ZA" dirty="0"/>
              <a:t/>
            </a:r>
            <a:br>
              <a:rPr lang="en-ZA" dirty="0"/>
            </a:br>
            <a:r>
              <a:rPr lang="en-ZA" sz="3600" dirty="0" smtClean="0">
                <a:solidFill>
                  <a:srgbClr val="00B050"/>
                </a:solidFill>
                <a:latin typeface=" Garamond "/>
              </a:rPr>
              <a:t>Skills Supply: Enrolments </a:t>
            </a:r>
            <a:r>
              <a:rPr lang="en-ZA" sz="3600" dirty="0">
                <a:solidFill>
                  <a:srgbClr val="00B050"/>
                </a:solidFill>
                <a:latin typeface=" Garamond "/>
              </a:rPr>
              <a:t>at </a:t>
            </a:r>
            <a:r>
              <a:rPr lang="en-ZA" sz="3600" dirty="0" smtClean="0">
                <a:solidFill>
                  <a:srgbClr val="00B050"/>
                </a:solidFill>
                <a:latin typeface=" Garamond "/>
              </a:rPr>
              <a:t>Public Universities </a:t>
            </a:r>
            <a:r>
              <a:rPr lang="en-ZA" sz="3600" dirty="0">
                <a:solidFill>
                  <a:srgbClr val="00B050"/>
                </a:solidFill>
                <a:latin typeface=" Garamond "/>
              </a:rPr>
              <a:t>and </a:t>
            </a:r>
            <a:r>
              <a:rPr lang="en-ZA" sz="3600" dirty="0" smtClean="0">
                <a:solidFill>
                  <a:srgbClr val="00B050"/>
                </a:solidFill>
                <a:latin typeface=" Garamond "/>
              </a:rPr>
              <a:t>TVET </a:t>
            </a:r>
            <a:r>
              <a:rPr lang="en-ZA" sz="3600" dirty="0">
                <a:solidFill>
                  <a:srgbClr val="00B050"/>
                </a:solidFill>
                <a:latin typeface=" Garamond "/>
              </a:rPr>
              <a:t>colleges: </a:t>
            </a:r>
            <a:r>
              <a:rPr lang="en-ZA" sz="3600" dirty="0" smtClean="0">
                <a:solidFill>
                  <a:srgbClr val="00B050"/>
                </a:solidFill>
                <a:latin typeface=" Garamond "/>
              </a:rPr>
              <a:t>2010-2016</a:t>
            </a:r>
            <a:r>
              <a:rPr lang="en-ZA" sz="3600" dirty="0">
                <a:solidFill>
                  <a:schemeClr val="bg2">
                    <a:lumMod val="50000"/>
                  </a:schemeClr>
                </a:solidFill>
                <a:latin typeface=" Garamond "/>
              </a:rPr>
              <a:t/>
            </a:r>
            <a:br>
              <a:rPr lang="en-ZA" sz="3600" dirty="0">
                <a:solidFill>
                  <a:schemeClr val="bg2">
                    <a:lumMod val="50000"/>
                  </a:schemeClr>
                </a:solidFill>
                <a:latin typeface=" Garamond "/>
              </a:rPr>
            </a:br>
            <a:r>
              <a:rPr lang="en-ZA" sz="3600" dirty="0">
                <a:solidFill>
                  <a:schemeClr val="bg2">
                    <a:lumMod val="50000"/>
                  </a:schemeClr>
                </a:solidFill>
                <a:latin typeface=" Garamond "/>
                <a:ea typeface="Calibri"/>
                <a:cs typeface="Times New Roman"/>
              </a:rPr>
              <a:t/>
            </a:r>
            <a:br>
              <a:rPr lang="en-ZA" sz="3600" dirty="0">
                <a:solidFill>
                  <a:schemeClr val="bg2">
                    <a:lumMod val="50000"/>
                  </a:schemeClr>
                </a:solidFill>
                <a:latin typeface=" Garamond "/>
                <a:ea typeface="Calibri"/>
                <a:cs typeface="Times New Roman"/>
              </a:rPr>
            </a:br>
            <a:endParaRPr lang="en-ZA" sz="3600" dirty="0">
              <a:solidFill>
                <a:schemeClr val="bg2">
                  <a:lumMod val="50000"/>
                </a:schemeClr>
              </a:solidFill>
              <a:latin typeface=" Garamond "/>
            </a:endParaRPr>
          </a:p>
        </p:txBody>
      </p:sp>
      <p:graphicFrame>
        <p:nvGraphicFramePr>
          <p:cNvPr id="4" name="Content Placeholder 3"/>
          <p:cNvGraphicFramePr>
            <a:graphicFrameLocks noGrp="1"/>
          </p:cNvGraphicFramePr>
          <p:nvPr>
            <p:ph idx="1"/>
            <p:extLst/>
          </p:nvPr>
        </p:nvGraphicFramePr>
        <p:xfrm>
          <a:off x="76200" y="1268760"/>
          <a:ext cx="9067800" cy="4849053"/>
        </p:xfrm>
        <a:graphic>
          <a:graphicData uri="http://schemas.openxmlformats.org/drawingml/2006/table">
            <a:tbl>
              <a:tblPr firstRow="1" firstCol="1" bandRow="1">
                <a:tableStyleId>{5C22544A-7EE6-4342-B048-85BDC9FD1C3A}</a:tableStyleId>
              </a:tblPr>
              <a:tblGrid>
                <a:gridCol w="3393202"/>
                <a:gridCol w="2837299"/>
                <a:gridCol w="2837299"/>
              </a:tblGrid>
              <a:tr h="393576">
                <a:tc>
                  <a:txBody>
                    <a:bodyPr/>
                    <a:lstStyle/>
                    <a:p>
                      <a:pPr>
                        <a:spcAft>
                          <a:spcPts val="0"/>
                        </a:spcAft>
                      </a:pPr>
                      <a:r>
                        <a:rPr lang="en-ZA" sz="1200" dirty="0">
                          <a:effectLst/>
                        </a:rPr>
                        <a:t> </a:t>
                      </a:r>
                      <a:endParaRPr lang="en-ZA" sz="1100" dirty="0">
                        <a:effectLst/>
                        <a:latin typeface="Calibri"/>
                        <a:ea typeface="Calibri"/>
                        <a:cs typeface="Times New Roman"/>
                      </a:endParaRPr>
                    </a:p>
                  </a:txBody>
                  <a:tcPr marL="68580" marR="68580" marT="0" marB="0"/>
                </a:tc>
                <a:tc>
                  <a:txBody>
                    <a:bodyPr/>
                    <a:lstStyle/>
                    <a:p>
                      <a:pPr>
                        <a:spcAft>
                          <a:spcPts val="0"/>
                        </a:spcAft>
                      </a:pPr>
                      <a:r>
                        <a:rPr lang="en-ZA" sz="2000" dirty="0" smtClean="0">
                          <a:effectLst/>
                          <a:latin typeface=" Garamond "/>
                        </a:rPr>
                        <a:t>UNIVERSITY</a:t>
                      </a:r>
                      <a:endParaRPr lang="en-ZA" sz="2000" dirty="0">
                        <a:effectLst/>
                        <a:latin typeface=" Garamond "/>
                        <a:ea typeface="Calibri"/>
                        <a:cs typeface="Times New Roman"/>
                      </a:endParaRPr>
                    </a:p>
                  </a:txBody>
                  <a:tcPr marL="68580" marR="68580" marT="0" marB="0"/>
                </a:tc>
                <a:tc>
                  <a:txBody>
                    <a:bodyPr/>
                    <a:lstStyle/>
                    <a:p>
                      <a:pPr>
                        <a:spcAft>
                          <a:spcPts val="0"/>
                        </a:spcAft>
                      </a:pPr>
                      <a:r>
                        <a:rPr lang="en-ZA" sz="2000" dirty="0" smtClean="0">
                          <a:effectLst/>
                          <a:latin typeface=" Garamond "/>
                        </a:rPr>
                        <a:t>TVET COLLEGES</a:t>
                      </a:r>
                      <a:endParaRPr lang="en-ZA" sz="2000" dirty="0" smtClean="0">
                        <a:effectLst/>
                        <a:latin typeface=" Garamond "/>
                        <a:ea typeface="Calibri"/>
                        <a:cs typeface="Times New Roman"/>
                      </a:endParaRPr>
                    </a:p>
                    <a:p>
                      <a:pPr>
                        <a:spcAft>
                          <a:spcPts val="0"/>
                        </a:spcAft>
                      </a:pPr>
                      <a:endParaRPr lang="en-ZA" sz="2000" dirty="0">
                        <a:effectLst/>
                        <a:latin typeface=" Garamond "/>
                        <a:ea typeface="Calibri"/>
                        <a:cs typeface="Times New Roman"/>
                      </a:endParaRPr>
                    </a:p>
                  </a:txBody>
                  <a:tcPr marL="68580" marR="68580" marT="0" marB="0"/>
                </a:tc>
              </a:tr>
              <a:tr h="614536">
                <a:tc>
                  <a:txBody>
                    <a:bodyPr/>
                    <a:lstStyle/>
                    <a:p>
                      <a:pPr>
                        <a:spcAft>
                          <a:spcPts val="0"/>
                        </a:spcAft>
                      </a:pPr>
                      <a:r>
                        <a:rPr lang="en-ZA" sz="2800" dirty="0">
                          <a:effectLst/>
                          <a:latin typeface=" Garamond "/>
                        </a:rPr>
                        <a:t>2010 </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892 936</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358 393</a:t>
                      </a:r>
                      <a:endParaRPr lang="en-ZA" sz="2800" dirty="0">
                        <a:effectLst/>
                        <a:latin typeface=" Garamond "/>
                        <a:ea typeface="Calibri"/>
                        <a:cs typeface="Times New Roman"/>
                      </a:endParaRPr>
                    </a:p>
                  </a:txBody>
                  <a:tcPr marL="68580" marR="68580" marT="0" marB="0" anchor="ctr"/>
                </a:tc>
              </a:tr>
              <a:tr h="720080">
                <a:tc>
                  <a:txBody>
                    <a:bodyPr/>
                    <a:lstStyle/>
                    <a:p>
                      <a:pPr>
                        <a:spcAft>
                          <a:spcPts val="0"/>
                        </a:spcAft>
                      </a:pPr>
                      <a:r>
                        <a:rPr lang="en-ZA" sz="2800" dirty="0">
                          <a:effectLst/>
                          <a:latin typeface=" Garamond "/>
                        </a:rPr>
                        <a:t>2011 </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938 201</a:t>
                      </a:r>
                      <a:endParaRPr lang="en-ZA" sz="2800" dirty="0">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a:effectLst/>
                          <a:latin typeface=" Garamond "/>
                        </a:rPr>
                        <a:t>400 273</a:t>
                      </a:r>
                      <a:endParaRPr lang="en-ZA" sz="2800" dirty="0">
                        <a:effectLst/>
                        <a:latin typeface=" Garamond "/>
                        <a:ea typeface="Calibri"/>
                        <a:cs typeface="Times New Roman"/>
                      </a:endParaRPr>
                    </a:p>
                  </a:txBody>
                  <a:tcPr marL="68580" marR="68580" marT="0" marB="0" anchor="ctr"/>
                </a:tc>
              </a:tr>
              <a:tr h="576064">
                <a:tc>
                  <a:txBody>
                    <a:bodyPr/>
                    <a:lstStyle/>
                    <a:p>
                      <a:pPr>
                        <a:spcAft>
                          <a:spcPts val="0"/>
                        </a:spcAft>
                      </a:pPr>
                      <a:r>
                        <a:rPr lang="en-ZA" sz="2800" dirty="0">
                          <a:effectLst/>
                          <a:latin typeface=" Garamond "/>
                        </a:rPr>
                        <a:t>2012 </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953 373</a:t>
                      </a:r>
                      <a:endParaRPr lang="en-ZA" sz="2800" dirty="0">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a:effectLst/>
                          <a:latin typeface=" Garamond "/>
                        </a:rPr>
                        <a:t>657 690</a:t>
                      </a:r>
                      <a:endParaRPr lang="en-ZA" sz="2800" dirty="0">
                        <a:effectLst/>
                        <a:latin typeface=" Garamond "/>
                        <a:ea typeface="Calibri"/>
                        <a:cs typeface="Times New Roman"/>
                      </a:endParaRPr>
                    </a:p>
                  </a:txBody>
                  <a:tcPr marL="68580" marR="68580" marT="0" marB="0" anchor="ctr"/>
                </a:tc>
              </a:tr>
              <a:tr h="576064">
                <a:tc>
                  <a:txBody>
                    <a:bodyPr/>
                    <a:lstStyle/>
                    <a:p>
                      <a:pPr>
                        <a:spcAft>
                          <a:spcPts val="0"/>
                        </a:spcAft>
                      </a:pPr>
                      <a:r>
                        <a:rPr lang="en-ZA" sz="2800" dirty="0">
                          <a:effectLst/>
                          <a:latin typeface=" Garamond "/>
                        </a:rPr>
                        <a:t>2013 </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983 698</a:t>
                      </a:r>
                      <a:endParaRPr lang="en-ZA" sz="2800" dirty="0">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a:effectLst/>
                          <a:latin typeface=" Garamond "/>
                        </a:rPr>
                        <a:t>639 618</a:t>
                      </a:r>
                      <a:endParaRPr lang="en-ZA" sz="2800" dirty="0">
                        <a:effectLst/>
                        <a:latin typeface=" Garamond "/>
                        <a:ea typeface="Calibri"/>
                        <a:cs typeface="Times New Roman"/>
                      </a:endParaRPr>
                    </a:p>
                  </a:txBody>
                  <a:tcPr marL="68580" marR="68580" marT="0" marB="0" anchor="ctr"/>
                </a:tc>
              </a:tr>
              <a:tr h="648072">
                <a:tc>
                  <a:txBody>
                    <a:bodyPr/>
                    <a:lstStyle/>
                    <a:p>
                      <a:pPr>
                        <a:spcAft>
                          <a:spcPts val="0"/>
                        </a:spcAft>
                      </a:pPr>
                      <a:r>
                        <a:rPr lang="en-ZA" sz="2800" dirty="0">
                          <a:effectLst/>
                          <a:latin typeface=" Garamond "/>
                        </a:rPr>
                        <a:t>2014</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a:effectLst/>
                          <a:latin typeface=" Garamond "/>
                        </a:rPr>
                        <a:t>969 154</a:t>
                      </a:r>
                      <a:endParaRPr lang="en-ZA" sz="2800" dirty="0">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a:effectLst/>
                          <a:latin typeface=" Garamond "/>
                        </a:rPr>
                        <a:t>702 383</a:t>
                      </a:r>
                      <a:endParaRPr lang="en-ZA" sz="2800" dirty="0">
                        <a:effectLst/>
                        <a:latin typeface=" Garamond "/>
                        <a:ea typeface="Calibri"/>
                        <a:cs typeface="Times New Roman"/>
                      </a:endParaRPr>
                    </a:p>
                  </a:txBody>
                  <a:tcPr marL="68580" marR="68580" marT="0" marB="0" anchor="ctr"/>
                </a:tc>
              </a:tr>
              <a:tr h="648072">
                <a:tc>
                  <a:txBody>
                    <a:bodyPr/>
                    <a:lstStyle/>
                    <a:p>
                      <a:pPr>
                        <a:spcAft>
                          <a:spcPts val="0"/>
                        </a:spcAft>
                      </a:pPr>
                      <a:r>
                        <a:rPr lang="en-ZA" sz="2800" dirty="0" smtClean="0">
                          <a:effectLst/>
                          <a:latin typeface=" Garamond "/>
                          <a:ea typeface="Calibri"/>
                          <a:cs typeface="Times New Roman"/>
                        </a:rPr>
                        <a:t>2015</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smtClean="0">
                          <a:effectLst/>
                          <a:latin typeface=" Garamond "/>
                          <a:ea typeface="Calibri"/>
                          <a:cs typeface="Times New Roman"/>
                        </a:rPr>
                        <a:t>985 212</a:t>
                      </a:r>
                      <a:endParaRPr lang="en-ZA" sz="2800" dirty="0">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smtClean="0">
                          <a:effectLst/>
                          <a:latin typeface=" Garamond "/>
                          <a:ea typeface="Calibri"/>
                          <a:cs typeface="Times New Roman"/>
                        </a:rPr>
                        <a:t>737 880</a:t>
                      </a:r>
                      <a:endParaRPr lang="en-ZA" sz="2800" dirty="0">
                        <a:effectLst/>
                        <a:latin typeface=" Garamond "/>
                        <a:ea typeface="Calibri"/>
                        <a:cs typeface="Times New Roman"/>
                      </a:endParaRPr>
                    </a:p>
                  </a:txBody>
                  <a:tcPr marL="68580" marR="68580" marT="0" marB="0" anchor="ctr"/>
                </a:tc>
              </a:tr>
              <a:tr h="0">
                <a:tc>
                  <a:txBody>
                    <a:bodyPr/>
                    <a:lstStyle/>
                    <a:p>
                      <a:pPr>
                        <a:spcAft>
                          <a:spcPts val="0"/>
                        </a:spcAft>
                      </a:pPr>
                      <a:r>
                        <a:rPr lang="en-ZA" sz="2800" dirty="0" smtClean="0">
                          <a:effectLst/>
                          <a:latin typeface=" Garamond "/>
                          <a:ea typeface="Calibri"/>
                          <a:cs typeface="Times New Roman"/>
                        </a:rPr>
                        <a:t>2017</a:t>
                      </a:r>
                      <a:endParaRPr lang="en-ZA" sz="2800" dirty="0">
                        <a:effectLst/>
                        <a:latin typeface=" Garamond "/>
                        <a:ea typeface="Calibri"/>
                        <a:cs typeface="Times New Roman"/>
                      </a:endParaRPr>
                    </a:p>
                  </a:txBody>
                  <a:tcPr marL="68580" marR="68580" marT="0" marB="0" anchor="ctr"/>
                </a:tc>
                <a:tc>
                  <a:txBody>
                    <a:bodyPr/>
                    <a:lstStyle/>
                    <a:p>
                      <a:pPr>
                        <a:spcAft>
                          <a:spcPts val="0"/>
                        </a:spcAft>
                      </a:pPr>
                      <a:r>
                        <a:rPr lang="en-ZA" sz="2800" dirty="0" smtClean="0">
                          <a:effectLst/>
                          <a:latin typeface=" Garamond "/>
                          <a:ea typeface="Calibri"/>
                          <a:cs typeface="Times New Roman"/>
                        </a:rPr>
                        <a:t>975 836</a:t>
                      </a:r>
                      <a:endParaRPr lang="en-ZA" sz="2800" dirty="0">
                        <a:solidFill>
                          <a:srgbClr val="AD1B53"/>
                        </a:solidFill>
                        <a:effectLst/>
                        <a:latin typeface=" Garamond "/>
                        <a:ea typeface="Calibri"/>
                        <a:cs typeface="Times New Roman"/>
                      </a:endParaRPr>
                    </a:p>
                  </a:txBody>
                  <a:tcPr marL="68580" marR="68580" marT="0" marB="0" anchor="ctr"/>
                </a:tc>
                <a:tc>
                  <a:txBody>
                    <a:bodyPr/>
                    <a:lstStyle/>
                    <a:p>
                      <a:pPr>
                        <a:lnSpc>
                          <a:spcPct val="107000"/>
                        </a:lnSpc>
                        <a:spcAft>
                          <a:spcPts val="800"/>
                        </a:spcAft>
                      </a:pPr>
                      <a:r>
                        <a:rPr lang="en-ZA" sz="2800" dirty="0" smtClean="0">
                          <a:effectLst/>
                          <a:latin typeface=" Garamond "/>
                          <a:ea typeface="Calibri"/>
                          <a:cs typeface="Times New Roman"/>
                        </a:rPr>
                        <a:t>540 075</a:t>
                      </a:r>
                      <a:endParaRPr lang="en-ZA" sz="2800" dirty="0">
                        <a:effectLst/>
                        <a:latin typeface=" Garamond "/>
                        <a:ea typeface="Calibri"/>
                        <a:cs typeface="Times New Roman"/>
                      </a:endParaRPr>
                    </a:p>
                  </a:txBody>
                  <a:tcPr marL="68580" marR="68580" marT="0" marB="0" anchor="ctr"/>
                </a:tc>
              </a:tr>
            </a:tbl>
          </a:graphicData>
        </a:graphic>
      </p:graphicFrame>
      <p:sp>
        <p:nvSpPr>
          <p:cNvPr id="5" name="7-Point Star 4"/>
          <p:cNvSpPr/>
          <p:nvPr/>
        </p:nvSpPr>
        <p:spPr>
          <a:xfrm>
            <a:off x="6324600" y="1828800"/>
            <a:ext cx="2895600" cy="2514600"/>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endParaRPr lang="en-ZA"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a:p>
            <a:pPr algn="ctr"/>
            <a:endParaRPr lang="en-ZA" dirty="0">
              <a:ln w="18415" cmpd="sng">
                <a:solidFill>
                  <a:srgbClr val="FFFFFF"/>
                </a:solidFill>
                <a:prstDash val="solid"/>
              </a:ln>
              <a:solidFill>
                <a:srgbClr val="FFFFFF"/>
              </a:solidFill>
              <a:effectLst>
                <a:outerShdw blurRad="63500" dir="3600000" algn="tl" rotWithShape="0">
                  <a:srgbClr val="000000">
                    <a:alpha val="70000"/>
                  </a:srgbClr>
                </a:outerShdw>
              </a:effectLst>
              <a:ea typeface="Calibri"/>
              <a:cs typeface="Times New Roman"/>
            </a:endParaRPr>
          </a:p>
          <a:p>
            <a:pPr algn="ctr"/>
            <a:r>
              <a:rPr lang="en-Z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 Garamond "/>
                <a:ea typeface="Calibri"/>
                <a:cs typeface="Times New Roman"/>
              </a:rPr>
              <a:t>60</a:t>
            </a:r>
            <a:r>
              <a:rPr lang="en-Z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 Garamond "/>
                <a:ea typeface="Calibri"/>
                <a:cs typeface="Times New Roman"/>
              </a:rPr>
              <a:t>% of the TVET qualifications are at NQF level 4  i.e. matric equivalent</a:t>
            </a:r>
            <a:endParaRPr lang="en-Z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 Garamond "/>
            </a:endParaRPr>
          </a:p>
          <a:p>
            <a:pPr algn="ctr"/>
            <a:endParaRPr lang="en-ZA" dirty="0"/>
          </a:p>
        </p:txBody>
      </p:sp>
    </p:spTree>
    <p:extLst>
      <p:ext uri="{BB962C8B-B14F-4D97-AF65-F5344CB8AC3E}">
        <p14:creationId xmlns:p14="http://schemas.microsoft.com/office/powerpoint/2010/main" val="20709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solidFill>
                  <a:srgbClr val="00B050"/>
                </a:solidFill>
                <a:latin typeface="Garamond" panose="02020404030301010803" pitchFamily="18" charset="0"/>
              </a:rPr>
              <a:t>University &amp; TVET Completers, 2014</a:t>
            </a:r>
            <a:endParaRPr lang="en-ZA" sz="3600" dirty="0">
              <a:solidFill>
                <a:srgbClr val="00B050"/>
              </a:solidFill>
            </a:endParaRPr>
          </a:p>
        </p:txBody>
      </p:sp>
      <p:sp>
        <p:nvSpPr>
          <p:cNvPr id="5" name="Content Placeholder 4"/>
          <p:cNvSpPr>
            <a:spLocks noGrp="1"/>
          </p:cNvSpPr>
          <p:nvPr>
            <p:ph sz="half" idx="2"/>
          </p:nvPr>
        </p:nvSpPr>
        <p:spPr>
          <a:xfrm>
            <a:off x="107504" y="5517232"/>
            <a:ext cx="9036496" cy="720080"/>
          </a:xfrm>
        </p:spPr>
        <p:txBody>
          <a:bodyPr>
            <a:noAutofit/>
          </a:bodyPr>
          <a:lstStyle/>
          <a:p>
            <a:pPr marL="0" indent="0">
              <a:buNone/>
            </a:pPr>
            <a:r>
              <a:rPr lang="en-ZA" sz="2000" b="1" dirty="0" smtClean="0">
                <a:solidFill>
                  <a:srgbClr val="00B050"/>
                </a:solidFill>
                <a:latin typeface="Garamond" panose="02020404030301010803" pitchFamily="18" charset="0"/>
              </a:rPr>
              <a:t>Completers from University and more especially TVET colleges is low and a concern.</a:t>
            </a:r>
          </a:p>
        </p:txBody>
      </p:sp>
      <p:graphicFrame>
        <p:nvGraphicFramePr>
          <p:cNvPr id="8" name="Table 7"/>
          <p:cNvGraphicFramePr>
            <a:graphicFrameLocks noGrp="1"/>
          </p:cNvGraphicFramePr>
          <p:nvPr>
            <p:extLst/>
          </p:nvPr>
        </p:nvGraphicFramePr>
        <p:xfrm>
          <a:off x="323529" y="1412875"/>
          <a:ext cx="8640959" cy="3407664"/>
        </p:xfrm>
        <a:graphic>
          <a:graphicData uri="http://schemas.openxmlformats.org/drawingml/2006/table">
            <a:tbl>
              <a:tblPr firstRow="1" firstCol="1" bandRow="1">
                <a:tableStyleId>{5C22544A-7EE6-4342-B048-85BDC9FD1C3A}</a:tableStyleId>
              </a:tblPr>
              <a:tblGrid>
                <a:gridCol w="2448271"/>
                <a:gridCol w="864096"/>
                <a:gridCol w="1512168"/>
                <a:gridCol w="1368152"/>
                <a:gridCol w="1296144"/>
                <a:gridCol w="1152128"/>
              </a:tblGrid>
              <a:tr h="1409700">
                <a:tc>
                  <a:txBody>
                    <a:bodyPr/>
                    <a:lstStyle/>
                    <a:p>
                      <a:pPr algn="l" fontAlgn="t"/>
                      <a:r>
                        <a:rPr lang="en-US" sz="1800" u="none" strike="noStrike" dirty="0">
                          <a:effectLst/>
                          <a:latin typeface="Garamond" panose="02020404030301010803" pitchFamily="18" charset="0"/>
                        </a:rPr>
                        <a:t> </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ctr"/>
                      <a:r>
                        <a:rPr lang="en-US" sz="1800" u="none" strike="noStrike" dirty="0">
                          <a:effectLst/>
                          <a:latin typeface="Garamond" panose="02020404030301010803" pitchFamily="18" charset="0"/>
                        </a:rPr>
                        <a:t>TOTAL</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ctr"/>
                      <a:r>
                        <a:rPr lang="en-US" sz="1800" u="none" strike="noStrike" dirty="0">
                          <a:effectLst/>
                          <a:latin typeface="Garamond" panose="02020404030301010803" pitchFamily="18" charset="0"/>
                        </a:rPr>
                        <a:t>Business, Economic &amp; Management Science</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ctr"/>
                      <a:r>
                        <a:rPr lang="en-US" sz="1800" u="none" strike="noStrike" dirty="0">
                          <a:effectLst/>
                          <a:latin typeface="Garamond" panose="02020404030301010803" pitchFamily="18" charset="0"/>
                        </a:rPr>
                        <a:t>Science, Engineering  Technology</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ctr"/>
                      <a:r>
                        <a:rPr lang="en-US" sz="1800" u="none" strike="noStrike" dirty="0">
                          <a:effectLst/>
                          <a:latin typeface="Garamond" panose="02020404030301010803" pitchFamily="18" charset="0"/>
                        </a:rPr>
                        <a:t>Humanities</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ctr"/>
                      <a:r>
                        <a:rPr lang="en-US" sz="1800" u="none" strike="noStrike" dirty="0">
                          <a:effectLst/>
                          <a:latin typeface="Garamond" panose="02020404030301010803" pitchFamily="18" charset="0"/>
                        </a:rPr>
                        <a:t>Services</a:t>
                      </a:r>
                      <a:endParaRPr lang="en-US" sz="1800" b="1" i="0" u="none" strike="noStrike" dirty="0">
                        <a:solidFill>
                          <a:srgbClr val="FFFFFF"/>
                        </a:solidFill>
                        <a:effectLst/>
                        <a:latin typeface="Garamond" panose="02020404030301010803" pitchFamily="18" charset="0"/>
                      </a:endParaRPr>
                    </a:p>
                  </a:txBody>
                  <a:tcPr marL="7620" marR="7620" marT="7620" marB="0" anchor="ctr"/>
                </a:tc>
              </a:tr>
              <a:tr h="609600">
                <a:tc>
                  <a:txBody>
                    <a:bodyPr/>
                    <a:lstStyle/>
                    <a:p>
                      <a:pPr algn="l" fontAlgn="ctr">
                        <a:lnSpc>
                          <a:spcPct val="120000"/>
                        </a:lnSpc>
                      </a:pPr>
                      <a:r>
                        <a:rPr lang="en-US" sz="1800" u="none" strike="noStrike" dirty="0">
                          <a:effectLst/>
                          <a:latin typeface="Garamond" panose="02020404030301010803" pitchFamily="18" charset="0"/>
                        </a:rPr>
                        <a:t>Universities </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Diplomas and Degrees</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t">
                        <a:lnSpc>
                          <a:spcPct val="120000"/>
                        </a:lnSpc>
                      </a:pPr>
                      <a:r>
                        <a:rPr lang="en-US" sz="1800" b="1" u="none" strike="noStrike" dirty="0">
                          <a:effectLst/>
                          <a:latin typeface="Garamond" panose="02020404030301010803" pitchFamily="18" charset="0"/>
                        </a:rPr>
                        <a:t>185394</a:t>
                      </a:r>
                      <a:endParaRPr lang="en-US" sz="1800" b="1"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50380</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27%</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55574</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30%</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79749</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43%</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 </a:t>
                      </a:r>
                      <a:endParaRPr lang="en-US" sz="1800" b="0" i="0" u="none" strike="noStrike" dirty="0">
                        <a:solidFill>
                          <a:srgbClr val="000000"/>
                        </a:solidFill>
                        <a:effectLst/>
                        <a:latin typeface="Garamond" panose="02020404030301010803" pitchFamily="18" charset="0"/>
                      </a:endParaRPr>
                    </a:p>
                  </a:txBody>
                  <a:tcPr marL="7620" marR="7620" marT="7620" marB="0"/>
                </a:tc>
              </a:tr>
              <a:tr h="601980">
                <a:tc>
                  <a:txBody>
                    <a:bodyPr/>
                    <a:lstStyle/>
                    <a:p>
                      <a:pPr algn="l" fontAlgn="ctr">
                        <a:lnSpc>
                          <a:spcPct val="120000"/>
                        </a:lnSpc>
                      </a:pPr>
                      <a:r>
                        <a:rPr lang="en-US" sz="1800" u="none" strike="noStrike" dirty="0">
                          <a:effectLst/>
                          <a:latin typeface="Garamond" panose="02020404030301010803" pitchFamily="18" charset="0"/>
                        </a:rPr>
                        <a:t>TVET Colleges</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NCV 4</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t">
                        <a:lnSpc>
                          <a:spcPct val="120000"/>
                        </a:lnSpc>
                      </a:pPr>
                      <a:r>
                        <a:rPr lang="en-US" sz="1800" b="1" u="none" strike="noStrike" dirty="0">
                          <a:effectLst/>
                          <a:latin typeface="Garamond" panose="02020404030301010803" pitchFamily="18" charset="0"/>
                        </a:rPr>
                        <a:t>7405</a:t>
                      </a:r>
                      <a:endParaRPr lang="en-US" sz="1800" b="1"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3824</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52%</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1628</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22%</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 </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1953</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26%</a:t>
                      </a:r>
                      <a:endParaRPr lang="en-US" sz="1800" b="0" i="0" u="none" strike="noStrike" dirty="0">
                        <a:solidFill>
                          <a:srgbClr val="000000"/>
                        </a:solidFill>
                        <a:effectLst/>
                        <a:latin typeface="Garamond" panose="02020404030301010803" pitchFamily="18" charset="0"/>
                      </a:endParaRPr>
                    </a:p>
                  </a:txBody>
                  <a:tcPr marL="7620" marR="7620" marT="7620" marB="0"/>
                </a:tc>
              </a:tr>
              <a:tr h="594360">
                <a:tc>
                  <a:txBody>
                    <a:bodyPr/>
                    <a:lstStyle/>
                    <a:p>
                      <a:pPr algn="l" fontAlgn="ctr">
                        <a:lnSpc>
                          <a:spcPct val="120000"/>
                        </a:lnSpc>
                      </a:pPr>
                      <a:r>
                        <a:rPr lang="en-US" sz="1800" u="none" strike="noStrike" dirty="0">
                          <a:effectLst/>
                          <a:latin typeface="Garamond" panose="02020404030301010803" pitchFamily="18" charset="0"/>
                        </a:rPr>
                        <a:t>TVET Colleges</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NATED 6</a:t>
                      </a:r>
                      <a:endParaRPr lang="en-US" sz="1800" b="1" i="0" u="none" strike="noStrike" dirty="0">
                        <a:solidFill>
                          <a:srgbClr val="FFFFFF"/>
                        </a:solidFill>
                        <a:effectLst/>
                        <a:latin typeface="Garamond" panose="02020404030301010803" pitchFamily="18" charset="0"/>
                      </a:endParaRPr>
                    </a:p>
                  </a:txBody>
                  <a:tcPr marL="7620" marR="7620" marT="7620" marB="0" anchor="ctr"/>
                </a:tc>
                <a:tc>
                  <a:txBody>
                    <a:bodyPr/>
                    <a:lstStyle/>
                    <a:p>
                      <a:pPr algn="ctr" fontAlgn="t">
                        <a:lnSpc>
                          <a:spcPct val="120000"/>
                        </a:lnSpc>
                      </a:pPr>
                      <a:r>
                        <a:rPr lang="en-US" sz="1800" b="1" u="none" strike="noStrike" dirty="0">
                          <a:effectLst/>
                          <a:latin typeface="Garamond" panose="02020404030301010803" pitchFamily="18" charset="0"/>
                        </a:rPr>
                        <a:t>24178</a:t>
                      </a:r>
                      <a:endParaRPr lang="en-US" sz="1800" b="1"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13886</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57%</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7925</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33%</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 </a:t>
                      </a:r>
                      <a:endParaRPr lang="en-US"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fontAlgn="t">
                        <a:lnSpc>
                          <a:spcPct val="120000"/>
                        </a:lnSpc>
                      </a:pPr>
                      <a:r>
                        <a:rPr lang="en-US" sz="1800" u="none" strike="noStrike" dirty="0">
                          <a:effectLst/>
                          <a:latin typeface="Garamond" panose="02020404030301010803" pitchFamily="18" charset="0"/>
                        </a:rPr>
                        <a:t>2367</a:t>
                      </a:r>
                      <a:br>
                        <a:rPr lang="en-US" sz="1800" u="none" strike="noStrike" dirty="0">
                          <a:effectLst/>
                          <a:latin typeface="Garamond" panose="02020404030301010803" pitchFamily="18" charset="0"/>
                        </a:rPr>
                      </a:br>
                      <a:r>
                        <a:rPr lang="en-US" sz="1800" u="none" strike="noStrike" dirty="0">
                          <a:effectLst/>
                          <a:latin typeface="Garamond" panose="02020404030301010803" pitchFamily="18" charset="0"/>
                        </a:rPr>
                        <a:t>10%</a:t>
                      </a:r>
                      <a:endParaRPr lang="en-US" sz="1800" b="0" i="0" u="none" strike="noStrike" dirty="0">
                        <a:solidFill>
                          <a:srgbClr val="000000"/>
                        </a:solidFill>
                        <a:effectLst/>
                        <a:latin typeface="Garamond" panose="02020404030301010803" pitchFamily="18" charset="0"/>
                      </a:endParaRPr>
                    </a:p>
                  </a:txBody>
                  <a:tcPr marL="7620" marR="7620" marT="7620" marB="0"/>
                </a:tc>
              </a:tr>
            </a:tbl>
          </a:graphicData>
        </a:graphic>
      </p:graphicFrame>
    </p:spTree>
    <p:extLst>
      <p:ext uri="{BB962C8B-B14F-4D97-AF65-F5344CB8AC3E}">
        <p14:creationId xmlns:p14="http://schemas.microsoft.com/office/powerpoint/2010/main" val="210708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dirty="0" smtClean="0">
                <a:solidFill>
                  <a:srgbClr val="00B050"/>
                </a:solidFill>
                <a:latin typeface=" Garamond "/>
              </a:rPr>
              <a:t>Trends in NSFAS funding</a:t>
            </a:r>
            <a:endParaRPr lang="en-ZA" sz="3600" dirty="0">
              <a:solidFill>
                <a:srgbClr val="00B050"/>
              </a:solidFill>
              <a:latin typeface=" Garamond "/>
            </a:endParaRPr>
          </a:p>
        </p:txBody>
      </p:sp>
      <p:graphicFrame>
        <p:nvGraphicFramePr>
          <p:cNvPr id="7" name="Content Placeholder 6"/>
          <p:cNvGraphicFramePr>
            <a:graphicFrameLocks noGrp="1"/>
          </p:cNvGraphicFramePr>
          <p:nvPr>
            <p:ph idx="1"/>
            <p:extLst/>
          </p:nvPr>
        </p:nvGraphicFramePr>
        <p:xfrm>
          <a:off x="107504" y="1556792"/>
          <a:ext cx="9036496" cy="5040560"/>
        </p:xfrm>
        <a:graphic>
          <a:graphicData uri="http://schemas.openxmlformats.org/drawingml/2006/table">
            <a:tbl>
              <a:tblPr firstRow="1" bandRow="1">
                <a:tableStyleId>{5C22544A-7EE6-4342-B048-85BDC9FD1C3A}</a:tableStyleId>
              </a:tblPr>
              <a:tblGrid>
                <a:gridCol w="1160437"/>
                <a:gridCol w="1726874"/>
                <a:gridCol w="1726874"/>
                <a:gridCol w="2594905"/>
                <a:gridCol w="1827406"/>
              </a:tblGrid>
              <a:tr h="840094">
                <a:tc>
                  <a:txBody>
                    <a:bodyPr/>
                    <a:lstStyle/>
                    <a:p>
                      <a:endParaRPr lang="en-ZA" dirty="0"/>
                    </a:p>
                  </a:txBody>
                  <a:tcPr/>
                </a:tc>
                <a:tc>
                  <a:txBody>
                    <a:bodyPr/>
                    <a:lstStyle/>
                    <a:p>
                      <a:r>
                        <a:rPr lang="en-ZA" sz="2000" dirty="0" smtClean="0">
                          <a:latin typeface=" Garamond "/>
                        </a:rPr>
                        <a:t>TOTAL</a:t>
                      </a:r>
                      <a:r>
                        <a:rPr lang="en-ZA" sz="2000" baseline="0" dirty="0" smtClean="0">
                          <a:latin typeface=" Garamond "/>
                        </a:rPr>
                        <a:t> BUDGET ®</a:t>
                      </a:r>
                      <a:endParaRPr lang="en-ZA" sz="2000" dirty="0">
                        <a:latin typeface=" Garamond "/>
                      </a:endParaRPr>
                    </a:p>
                  </a:txBody>
                  <a:tcPr/>
                </a:tc>
                <a:tc>
                  <a:txBody>
                    <a:bodyPr/>
                    <a:lstStyle/>
                    <a:p>
                      <a:r>
                        <a:rPr lang="en-ZA" sz="2000" dirty="0" smtClean="0">
                          <a:latin typeface=" Garamond "/>
                        </a:rPr>
                        <a:t>TOTAL  STUDENTS</a:t>
                      </a:r>
                      <a:endParaRPr lang="en-ZA" sz="2000" dirty="0">
                        <a:latin typeface=" Garamond "/>
                      </a:endParaRPr>
                    </a:p>
                  </a:txBody>
                  <a:tcPr/>
                </a:tc>
                <a:tc>
                  <a:txBody>
                    <a:bodyPr/>
                    <a:lstStyle/>
                    <a:p>
                      <a:r>
                        <a:rPr lang="en-ZA" sz="2000" dirty="0" smtClean="0">
                          <a:latin typeface=" Garamond "/>
                        </a:rPr>
                        <a:t>UNIVERSITY</a:t>
                      </a:r>
                      <a:endParaRPr lang="en-ZA" sz="2000" dirty="0">
                        <a:latin typeface=" Garamond "/>
                      </a:endParaRPr>
                    </a:p>
                  </a:txBody>
                  <a:tcPr/>
                </a:tc>
                <a:tc>
                  <a:txBody>
                    <a:bodyPr/>
                    <a:lstStyle/>
                    <a:p>
                      <a:r>
                        <a:rPr lang="en-ZA" sz="2000" dirty="0" smtClean="0">
                          <a:latin typeface=" Garamond "/>
                        </a:rPr>
                        <a:t>TVET</a:t>
                      </a:r>
                      <a:endParaRPr lang="en-ZA" sz="2000" dirty="0">
                        <a:latin typeface=" Garamond "/>
                      </a:endParaRPr>
                    </a:p>
                  </a:txBody>
                  <a:tcPr/>
                </a:tc>
              </a:tr>
              <a:tr h="480053">
                <a:tc>
                  <a:txBody>
                    <a:bodyPr/>
                    <a:lstStyle/>
                    <a:p>
                      <a:r>
                        <a:rPr lang="en-ZA" sz="2000" dirty="0" smtClean="0">
                          <a:latin typeface=" Garamond "/>
                        </a:rPr>
                        <a:t>2013/14</a:t>
                      </a:r>
                      <a:endParaRPr lang="en-ZA" sz="2000" dirty="0">
                        <a:latin typeface=" Garamond "/>
                      </a:endParaRPr>
                    </a:p>
                  </a:txBody>
                  <a:tcPr/>
                </a:tc>
                <a:tc>
                  <a:txBody>
                    <a:bodyPr/>
                    <a:lstStyle/>
                    <a:p>
                      <a:r>
                        <a:rPr lang="en-ZA" sz="2000" dirty="0" smtClean="0">
                          <a:solidFill>
                            <a:schemeClr val="bg2">
                              <a:lumMod val="10000"/>
                            </a:schemeClr>
                          </a:solidFill>
                          <a:latin typeface=" Garamond "/>
                        </a:rPr>
                        <a:t>8.5 billion</a:t>
                      </a:r>
                      <a:endParaRPr lang="en-ZA" sz="2000" dirty="0">
                        <a:solidFill>
                          <a:schemeClr val="bg2">
                            <a:lumMod val="10000"/>
                          </a:schemeClr>
                        </a:solidFill>
                        <a:latin typeface=" Garamond "/>
                      </a:endParaRPr>
                    </a:p>
                  </a:txBody>
                  <a:tcPr/>
                </a:tc>
                <a:tc>
                  <a:txBody>
                    <a:bodyPr/>
                    <a:lstStyle/>
                    <a:p>
                      <a:r>
                        <a:rPr lang="en-ZA" sz="2000" dirty="0" smtClean="0">
                          <a:latin typeface=" Garamond "/>
                        </a:rPr>
                        <a:t>416 174</a:t>
                      </a:r>
                      <a:endParaRPr lang="en-ZA" sz="2000" dirty="0">
                        <a:latin typeface=" Garamond "/>
                      </a:endParaRPr>
                    </a:p>
                  </a:txBody>
                  <a:tcPr/>
                </a:tc>
                <a:tc>
                  <a:txBody>
                    <a:bodyPr/>
                    <a:lstStyle/>
                    <a:p>
                      <a:r>
                        <a:rPr lang="en-ZA" sz="2000" dirty="0" smtClean="0">
                          <a:latin typeface=" Garamond "/>
                        </a:rPr>
                        <a:t>194 923</a:t>
                      </a:r>
                      <a:endParaRPr lang="en-ZA" sz="2000" dirty="0">
                        <a:latin typeface=" Garamond "/>
                      </a:endParaRPr>
                    </a:p>
                  </a:txBody>
                  <a:tcPr/>
                </a:tc>
                <a:tc>
                  <a:txBody>
                    <a:bodyPr/>
                    <a:lstStyle/>
                    <a:p>
                      <a:r>
                        <a:rPr lang="en-ZA" sz="2000" dirty="0" smtClean="0">
                          <a:latin typeface=" Garamond "/>
                        </a:rPr>
                        <a:t>220 978</a:t>
                      </a:r>
                      <a:endParaRPr lang="en-ZA" sz="2000" dirty="0">
                        <a:latin typeface=" Garamond "/>
                      </a:endParaRPr>
                    </a:p>
                  </a:txBody>
                  <a:tcPr/>
                </a:tc>
              </a:tr>
              <a:tr h="480053">
                <a:tc>
                  <a:txBody>
                    <a:bodyPr/>
                    <a:lstStyle/>
                    <a:p>
                      <a:r>
                        <a:rPr lang="en-ZA" sz="2000" dirty="0" smtClean="0">
                          <a:latin typeface=" Garamond "/>
                        </a:rPr>
                        <a:t>2014/15</a:t>
                      </a:r>
                      <a:endParaRPr lang="en-ZA" sz="2000" dirty="0">
                        <a:latin typeface=" Garamond "/>
                      </a:endParaRPr>
                    </a:p>
                  </a:txBody>
                  <a:tcPr/>
                </a:tc>
                <a:tc>
                  <a:txBody>
                    <a:bodyPr/>
                    <a:lstStyle/>
                    <a:p>
                      <a:r>
                        <a:rPr lang="en-ZA" sz="2000" dirty="0" smtClean="0">
                          <a:solidFill>
                            <a:schemeClr val="bg2">
                              <a:lumMod val="10000"/>
                            </a:schemeClr>
                          </a:solidFill>
                          <a:latin typeface=" Garamond "/>
                        </a:rPr>
                        <a:t>9 billion</a:t>
                      </a:r>
                      <a:endParaRPr lang="en-ZA" sz="2000" dirty="0">
                        <a:solidFill>
                          <a:schemeClr val="bg2">
                            <a:lumMod val="10000"/>
                          </a:schemeClr>
                        </a:solidFill>
                        <a:latin typeface=" Garamond "/>
                      </a:endParaRPr>
                    </a:p>
                  </a:txBody>
                  <a:tcPr/>
                </a:tc>
                <a:tc>
                  <a:txBody>
                    <a:bodyPr/>
                    <a:lstStyle/>
                    <a:p>
                      <a:r>
                        <a:rPr lang="en-ZA" sz="2000" dirty="0" smtClean="0">
                          <a:latin typeface=" Garamond "/>
                        </a:rPr>
                        <a:t>414 802</a:t>
                      </a:r>
                      <a:endParaRPr lang="en-ZA" sz="2000" dirty="0">
                        <a:latin typeface=" Garamond "/>
                      </a:endParaRPr>
                    </a:p>
                  </a:txBody>
                  <a:tcPr/>
                </a:tc>
                <a:tc>
                  <a:txBody>
                    <a:bodyPr/>
                    <a:lstStyle/>
                    <a:p>
                      <a:r>
                        <a:rPr lang="en-ZA" sz="2000" dirty="0" smtClean="0">
                          <a:latin typeface=" Garamond "/>
                        </a:rPr>
                        <a:t>186 150</a:t>
                      </a:r>
                      <a:endParaRPr lang="en-ZA" sz="2000" dirty="0">
                        <a:latin typeface=" Garamond "/>
                      </a:endParaRPr>
                    </a:p>
                  </a:txBody>
                  <a:tcPr/>
                </a:tc>
                <a:tc>
                  <a:txBody>
                    <a:bodyPr/>
                    <a:lstStyle/>
                    <a:p>
                      <a:r>
                        <a:rPr lang="en-ZA" sz="2000" dirty="0" smtClean="0">
                          <a:latin typeface=" Garamond "/>
                        </a:rPr>
                        <a:t>228 642</a:t>
                      </a:r>
                      <a:endParaRPr lang="en-ZA" sz="2000" dirty="0">
                        <a:latin typeface=" Garamond "/>
                      </a:endParaRPr>
                    </a:p>
                  </a:txBody>
                  <a:tcPr/>
                </a:tc>
              </a:tr>
              <a:tr h="480053">
                <a:tc>
                  <a:txBody>
                    <a:bodyPr/>
                    <a:lstStyle/>
                    <a:p>
                      <a:r>
                        <a:rPr lang="en-ZA" sz="2000" dirty="0" smtClean="0">
                          <a:latin typeface=" Garamond "/>
                        </a:rPr>
                        <a:t>2015/16</a:t>
                      </a:r>
                      <a:endParaRPr lang="en-ZA" sz="2000" dirty="0">
                        <a:latin typeface=" Garamond "/>
                      </a:endParaRPr>
                    </a:p>
                  </a:txBody>
                  <a:tcPr/>
                </a:tc>
                <a:tc>
                  <a:txBody>
                    <a:bodyPr/>
                    <a:lstStyle/>
                    <a:p>
                      <a:r>
                        <a:rPr lang="en-ZA" sz="2000" dirty="0" smtClean="0">
                          <a:solidFill>
                            <a:schemeClr val="bg2">
                              <a:lumMod val="10000"/>
                            </a:schemeClr>
                          </a:solidFill>
                          <a:latin typeface=" Garamond "/>
                        </a:rPr>
                        <a:t>9.2billion</a:t>
                      </a:r>
                      <a:endParaRPr lang="en-ZA" sz="2000" dirty="0">
                        <a:solidFill>
                          <a:schemeClr val="bg2">
                            <a:lumMod val="10000"/>
                          </a:schemeClr>
                        </a:solidFill>
                        <a:latin typeface=" Garamond "/>
                      </a:endParaRPr>
                    </a:p>
                  </a:txBody>
                  <a:tcPr/>
                </a:tc>
                <a:tc>
                  <a:txBody>
                    <a:bodyPr/>
                    <a:lstStyle/>
                    <a:p>
                      <a:r>
                        <a:rPr lang="en-ZA" sz="2000" kern="1200" dirty="0" smtClean="0">
                          <a:solidFill>
                            <a:schemeClr val="dk1"/>
                          </a:solidFill>
                          <a:effectLst/>
                          <a:latin typeface=" Garamond "/>
                          <a:ea typeface="+mn-ea"/>
                          <a:cs typeface="+mn-cs"/>
                        </a:rPr>
                        <a:t>414</a:t>
                      </a:r>
                      <a:r>
                        <a:rPr lang="en-ZA" sz="2000" kern="1200" baseline="0" dirty="0" smtClean="0">
                          <a:solidFill>
                            <a:schemeClr val="dk1"/>
                          </a:solidFill>
                          <a:effectLst/>
                          <a:latin typeface=" Garamond "/>
                          <a:ea typeface="+mn-ea"/>
                          <a:cs typeface="+mn-cs"/>
                        </a:rPr>
                        <a:t> 949</a:t>
                      </a:r>
                      <a:endParaRPr lang="en-ZA" sz="2000" dirty="0">
                        <a:solidFill>
                          <a:srgbClr val="FF0000"/>
                        </a:solidFill>
                        <a:latin typeface=" Garamond "/>
                      </a:endParaRPr>
                    </a:p>
                  </a:txBody>
                  <a:tcPr/>
                </a:tc>
                <a:tc>
                  <a:txBody>
                    <a:bodyPr/>
                    <a:lstStyle/>
                    <a:p>
                      <a:r>
                        <a:rPr lang="en-ZA" sz="2000" dirty="0" smtClean="0">
                          <a:latin typeface=" Garamond "/>
                        </a:rPr>
                        <a:t>205 000</a:t>
                      </a:r>
                      <a:endParaRPr lang="en-ZA" sz="2000" dirty="0">
                        <a:latin typeface=" Garamond "/>
                      </a:endParaRPr>
                    </a:p>
                  </a:txBody>
                  <a:tcPr/>
                </a:tc>
                <a:tc>
                  <a:txBody>
                    <a:bodyPr/>
                    <a:lstStyle/>
                    <a:p>
                      <a:r>
                        <a:rPr lang="en-ZA" sz="2000" dirty="0" smtClean="0">
                          <a:latin typeface=" Garamond "/>
                        </a:rPr>
                        <a:t>200 000</a:t>
                      </a:r>
                      <a:endParaRPr lang="en-ZA" sz="2000" dirty="0">
                        <a:latin typeface=" Garamond "/>
                      </a:endParaRPr>
                    </a:p>
                  </a:txBody>
                  <a:tcPr/>
                </a:tc>
              </a:tr>
              <a:tr h="1200133">
                <a:tc>
                  <a:txBody>
                    <a:bodyPr/>
                    <a:lstStyle/>
                    <a:p>
                      <a:r>
                        <a:rPr lang="en-ZA" sz="2000" dirty="0" smtClean="0">
                          <a:latin typeface=" Garamond "/>
                        </a:rPr>
                        <a:t>2016/17</a:t>
                      </a:r>
                      <a:endParaRPr lang="en-ZA" sz="2000" dirty="0">
                        <a:latin typeface=" Garamond "/>
                      </a:endParaRPr>
                    </a:p>
                  </a:txBody>
                  <a:tcPr/>
                </a:tc>
                <a:tc>
                  <a:txBody>
                    <a:bodyPr/>
                    <a:lstStyle/>
                    <a:p>
                      <a:r>
                        <a:rPr lang="en-ZA" sz="2000" dirty="0" smtClean="0">
                          <a:solidFill>
                            <a:schemeClr val="bg2">
                              <a:lumMod val="10000"/>
                            </a:schemeClr>
                          </a:solidFill>
                          <a:latin typeface=" Garamond "/>
                        </a:rPr>
                        <a:t>2.4</a:t>
                      </a:r>
                      <a:r>
                        <a:rPr lang="en-ZA" sz="2000" baseline="0" dirty="0" smtClean="0">
                          <a:solidFill>
                            <a:schemeClr val="bg2">
                              <a:lumMod val="10000"/>
                            </a:schemeClr>
                          </a:solidFill>
                          <a:latin typeface=" Garamond "/>
                        </a:rPr>
                        <a:t> +  2.1 additional </a:t>
                      </a:r>
                      <a:endParaRPr lang="en-ZA" sz="2000" dirty="0">
                        <a:solidFill>
                          <a:schemeClr val="bg2">
                            <a:lumMod val="10000"/>
                          </a:schemeClr>
                        </a:solidFill>
                        <a:latin typeface=" Garamond "/>
                      </a:endParaRPr>
                    </a:p>
                  </a:txBody>
                  <a:tcPr/>
                </a:tc>
                <a:tc>
                  <a:txBody>
                    <a:bodyPr/>
                    <a:lstStyle/>
                    <a:p>
                      <a:pPr marL="0" indent="0">
                        <a:buFont typeface="Arial" pitchFamily="34" charset="0"/>
                        <a:buNone/>
                      </a:pPr>
                      <a:r>
                        <a:rPr lang="en-ZA" sz="2000" dirty="0" smtClean="0">
                          <a:solidFill>
                            <a:schemeClr val="tx1"/>
                          </a:solidFill>
                          <a:latin typeface=" Garamond "/>
                        </a:rPr>
                        <a:t>451</a:t>
                      </a:r>
                      <a:r>
                        <a:rPr lang="en-ZA" sz="2000" baseline="0" dirty="0" smtClean="0">
                          <a:solidFill>
                            <a:schemeClr val="tx1"/>
                          </a:solidFill>
                          <a:latin typeface=" Garamond "/>
                        </a:rPr>
                        <a:t> 507</a:t>
                      </a:r>
                      <a:endParaRPr lang="en-ZA" sz="2000" dirty="0">
                        <a:solidFill>
                          <a:schemeClr val="tx1"/>
                        </a:solidFill>
                        <a:latin typeface=" Garamond "/>
                      </a:endParaRPr>
                    </a:p>
                  </a:txBody>
                  <a:tcPr/>
                </a:tc>
                <a:tc>
                  <a:txBody>
                    <a:bodyPr/>
                    <a:lstStyle/>
                    <a:p>
                      <a:r>
                        <a:rPr lang="en-ZA" sz="2000" dirty="0" smtClean="0">
                          <a:latin typeface=" Garamond "/>
                        </a:rPr>
                        <a:t>225 950</a:t>
                      </a:r>
                    </a:p>
                    <a:p>
                      <a:r>
                        <a:rPr lang="en-ZA" sz="2000" dirty="0" smtClean="0">
                          <a:latin typeface=" Garamond "/>
                        </a:rPr>
                        <a:t>(R10.3billion)</a:t>
                      </a:r>
                      <a:endParaRPr lang="en-ZA" sz="2000" dirty="0">
                        <a:latin typeface=" Garamond "/>
                      </a:endParaRPr>
                    </a:p>
                  </a:txBody>
                  <a:tcPr/>
                </a:tc>
                <a:tc>
                  <a:txBody>
                    <a:bodyPr/>
                    <a:lstStyle/>
                    <a:p>
                      <a:r>
                        <a:rPr lang="en-ZA" sz="2000" dirty="0" smtClean="0">
                          <a:latin typeface=" Garamond "/>
                        </a:rPr>
                        <a:t>225 557 </a:t>
                      </a:r>
                    </a:p>
                    <a:p>
                      <a:r>
                        <a:rPr lang="en-ZA" sz="2000" dirty="0" smtClean="0">
                          <a:latin typeface=" Garamond "/>
                        </a:rPr>
                        <a:t>(R2.1 billion)</a:t>
                      </a:r>
                      <a:endParaRPr lang="en-ZA" sz="2000" dirty="0">
                        <a:latin typeface=" Garamond "/>
                      </a:endParaRPr>
                    </a:p>
                  </a:txBody>
                  <a:tcPr/>
                </a:tc>
              </a:tr>
              <a:tr h="1560174">
                <a:tc>
                  <a:txBody>
                    <a:bodyPr/>
                    <a:lstStyle/>
                    <a:p>
                      <a:r>
                        <a:rPr lang="en-ZA" sz="2000" dirty="0" smtClean="0">
                          <a:latin typeface=" Garamond "/>
                        </a:rPr>
                        <a:t>2017/18</a:t>
                      </a:r>
                      <a:endParaRPr lang="en-ZA" sz="2000" dirty="0">
                        <a:latin typeface=" Garamond "/>
                      </a:endParaRPr>
                    </a:p>
                  </a:txBody>
                  <a:tcPr/>
                </a:tc>
                <a:tc>
                  <a:txBody>
                    <a:bodyPr/>
                    <a:lstStyle/>
                    <a:p>
                      <a:r>
                        <a:rPr lang="en-ZA" sz="2000" dirty="0" smtClean="0">
                          <a:solidFill>
                            <a:schemeClr val="bg2">
                              <a:lumMod val="10000"/>
                            </a:schemeClr>
                          </a:solidFill>
                          <a:latin typeface=" Garamond "/>
                        </a:rPr>
                        <a:t>15.2</a:t>
                      </a:r>
                      <a:endParaRPr lang="en-ZA" sz="2000" dirty="0">
                        <a:solidFill>
                          <a:schemeClr val="bg2">
                            <a:lumMod val="10000"/>
                          </a:schemeClr>
                        </a:solidFill>
                        <a:latin typeface=" Garamond "/>
                      </a:endParaRPr>
                    </a:p>
                  </a:txBody>
                  <a:tcPr/>
                </a:tc>
                <a:tc>
                  <a:txBody>
                    <a:bodyPr/>
                    <a:lstStyle/>
                    <a:p>
                      <a:r>
                        <a:rPr lang="en-ZA" sz="2000" dirty="0" smtClean="0">
                          <a:latin typeface=" Garamond "/>
                        </a:rPr>
                        <a:t>291</a:t>
                      </a:r>
                      <a:r>
                        <a:rPr lang="en-ZA" sz="2000" baseline="0" dirty="0" smtClean="0">
                          <a:latin typeface=" Garamond "/>
                        </a:rPr>
                        <a:t> 747 (Feb 2017)</a:t>
                      </a:r>
                      <a:endParaRPr lang="en-ZA" sz="2000" dirty="0">
                        <a:latin typeface=" Garamond "/>
                      </a:endParaRPr>
                    </a:p>
                  </a:txBody>
                  <a:tcPr/>
                </a:tc>
                <a:tc>
                  <a:txBody>
                    <a:bodyPr/>
                    <a:lstStyle/>
                    <a:p>
                      <a:r>
                        <a:rPr lang="en-ZA" sz="2000" dirty="0" smtClean="0">
                          <a:latin typeface=" Garamond "/>
                        </a:rPr>
                        <a:t>180 944 </a:t>
                      </a:r>
                    </a:p>
                    <a:p>
                      <a:r>
                        <a:rPr lang="en-ZA" sz="2000" dirty="0" smtClean="0">
                          <a:latin typeface=" Garamond "/>
                        </a:rPr>
                        <a:t>71 098 first</a:t>
                      </a:r>
                      <a:r>
                        <a:rPr lang="en-ZA" sz="2000" baseline="0" dirty="0" smtClean="0">
                          <a:latin typeface=" Garamond "/>
                        </a:rPr>
                        <a:t> year</a:t>
                      </a:r>
                    </a:p>
                    <a:p>
                      <a:r>
                        <a:rPr lang="en-ZA" sz="2000" baseline="0" dirty="0" smtClean="0">
                          <a:latin typeface=" Garamond "/>
                        </a:rPr>
                        <a:t>109 846  returning students</a:t>
                      </a:r>
                      <a:endParaRPr lang="en-ZA" sz="2000" dirty="0">
                        <a:latin typeface=" Garamond "/>
                      </a:endParaRPr>
                    </a:p>
                  </a:txBody>
                  <a:tcPr/>
                </a:tc>
                <a:tc>
                  <a:txBody>
                    <a:bodyPr/>
                    <a:lstStyle/>
                    <a:p>
                      <a:r>
                        <a:rPr lang="en-ZA" sz="2000" dirty="0" smtClean="0">
                          <a:latin typeface=" Garamond "/>
                        </a:rPr>
                        <a:t>110 803</a:t>
                      </a:r>
                      <a:endParaRPr lang="en-ZA" sz="2000" dirty="0">
                        <a:latin typeface=" Garamond "/>
                      </a:endParaRPr>
                    </a:p>
                  </a:txBody>
                  <a:tcPr/>
                </a:tc>
              </a:tr>
            </a:tbl>
          </a:graphicData>
        </a:graphic>
      </p:graphicFrame>
    </p:spTree>
    <p:extLst>
      <p:ext uri="{BB962C8B-B14F-4D97-AF65-F5344CB8AC3E}">
        <p14:creationId xmlns:p14="http://schemas.microsoft.com/office/powerpoint/2010/main" val="1103120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628650" y="2044409"/>
            <a:ext cx="7886700" cy="994172"/>
          </a:xfrm>
        </p:spPr>
        <p:txBody>
          <a:bodyPr/>
          <a:lstStyle/>
          <a:p>
            <a:pPr algn="ctr"/>
            <a:r>
              <a:rPr lang="en-ZA" dirty="0" smtClean="0">
                <a:ln w="0"/>
                <a:effectLst>
                  <a:outerShdw blurRad="38100" dist="19050" dir="2700000" algn="tl" rotWithShape="0">
                    <a:schemeClr val="dk1">
                      <a:alpha val="40000"/>
                    </a:schemeClr>
                  </a:outerShdw>
                </a:effectLst>
              </a:rPr>
              <a:t>Health</a:t>
            </a:r>
            <a:endParaRPr lang="en-ZA" dirty="0">
              <a:ln w="0"/>
              <a:effectLst>
                <a:outerShdw blurRad="38100" dist="19050" dir="2700000" algn="tl" rotWithShape="0">
                  <a:schemeClr val="dk1">
                    <a:alpha val="40000"/>
                  </a:schemeClr>
                </a:outerShdw>
              </a:effectLst>
            </a:endParaRPr>
          </a:p>
        </p:txBody>
      </p:sp>
      <p:sp>
        <p:nvSpPr>
          <p:cNvPr id="11" name="Slide Number Placeholder 10"/>
          <p:cNvSpPr>
            <a:spLocks noGrp="1"/>
          </p:cNvSpPr>
          <p:nvPr>
            <p:ph type="sldNum" sz="quarter" idx="12"/>
          </p:nvPr>
        </p:nvSpPr>
        <p:spPr/>
        <p:txBody>
          <a:bodyPr/>
          <a:lstStyle/>
          <a:p>
            <a:fld id="{95A9D420-F20D-4B06-8062-93C7936B984F}" type="slidenum">
              <a:rPr lang="en-ZA" smtClean="0"/>
              <a:t>24</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48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25</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564776" y="212196"/>
            <a:ext cx="8229600" cy="55727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gn="just"/>
            <a:r>
              <a:rPr lang="en-US" sz="1600" dirty="0" smtClean="0"/>
              <a:t>Spending on the social sector will not be adjusted over the MTEF and is expected to grow by 7% annually. </a:t>
            </a:r>
          </a:p>
          <a:p>
            <a:pPr marL="342900" lvl="1" indent="-342900" algn="just"/>
            <a:endParaRPr lang="en-US" sz="1600" dirty="0" smtClean="0"/>
          </a:p>
          <a:p>
            <a:pPr marL="342900" lvl="1" indent="-342900" algn="just"/>
            <a:r>
              <a:rPr lang="en-US" sz="1600" dirty="0" smtClean="0"/>
              <a:t>With 2/3 of spending on socio-economic rights </a:t>
            </a:r>
          </a:p>
          <a:p>
            <a:pPr marL="342900" lvl="1" indent="-342900" algn="just"/>
            <a:endParaRPr lang="en-US" sz="1600" dirty="0" smtClean="0"/>
          </a:p>
          <a:p>
            <a:pPr marL="342900" lvl="1" indent="-342900" algn="just"/>
            <a:r>
              <a:rPr lang="en-US" sz="1600" dirty="0" smtClean="0"/>
              <a:t>Allocations of R948 billion for infrastructure – to include health infrastructure as more hospitals are needed particularly teaching hospitals  and rehabilitation of existing infrastructure</a:t>
            </a:r>
          </a:p>
          <a:p>
            <a:pPr marL="342900" lvl="1" indent="-342900" algn="just"/>
            <a:endParaRPr lang="en-US" sz="1600" dirty="0" smtClean="0"/>
          </a:p>
          <a:p>
            <a:pPr marL="342900" lvl="1" indent="-342900" algn="just"/>
            <a:r>
              <a:rPr lang="en-US" sz="1600" dirty="0" smtClean="0"/>
              <a:t>BUT – it is very limited on specific details on structural  and specific social sector reforms. </a:t>
            </a:r>
          </a:p>
          <a:p>
            <a:pPr marL="342900" lvl="1" indent="-342900" algn="just"/>
            <a:endParaRPr lang="en-US" sz="1600" dirty="0" smtClean="0"/>
          </a:p>
          <a:p>
            <a:pPr marL="342900" lvl="1" indent="-342900" algn="just"/>
            <a:r>
              <a:rPr lang="en-US" sz="1600" dirty="0" smtClean="0"/>
              <a:t>For instance, in the last budget statement-reference was made to the establishment of NHI Fund – this statement was very silent on NHI. This is a critical transformative program –and should not dropped from the priority programme list.</a:t>
            </a:r>
          </a:p>
          <a:p>
            <a:pPr marL="342900" lvl="1" indent="-342900" algn="just"/>
            <a:endParaRPr lang="en-US" sz="1600" dirty="0" smtClean="0"/>
          </a:p>
          <a:p>
            <a:pPr marL="342900" lvl="1" indent="-342900" algn="just"/>
            <a:r>
              <a:rPr lang="en-US" sz="1600" dirty="0" smtClean="0"/>
              <a:t>It is important to look after both the “health” of the economy and  that  of the people particularly the workforce” – as TB/HIV/NCD pose a real threat to loss of productive skills to drive the economy</a:t>
            </a:r>
          </a:p>
          <a:p>
            <a:pPr marL="342900" lvl="1" indent="-342900" algn="just"/>
            <a:endParaRPr lang="en-US" sz="1600" dirty="0" smtClean="0"/>
          </a:p>
          <a:p>
            <a:pPr marL="342900" lvl="1" indent="-342900" algn="just"/>
            <a:r>
              <a:rPr lang="en-US" sz="1600" dirty="0" smtClean="0"/>
              <a:t>This might be time to enhance implementation of  innovative ways of funding health using innovative taxes – sugar tax, sin tax , and other forms of earmarked health taxes , etc</a:t>
            </a:r>
            <a:endParaRPr lang="en-US" sz="1600" dirty="0" smtClean="0"/>
          </a:p>
        </p:txBody>
      </p:sp>
    </p:spTree>
    <p:extLst>
      <p:ext uri="{BB962C8B-B14F-4D97-AF65-F5344CB8AC3E}">
        <p14:creationId xmlns:p14="http://schemas.microsoft.com/office/powerpoint/2010/main" val="167594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26</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457200" y="274638"/>
            <a:ext cx="8229600" cy="1143000"/>
          </a:xfrm>
        </p:spPr>
        <p:txBody>
          <a:bodyPr/>
          <a:lstStyle/>
          <a:p>
            <a:pPr algn="ctr"/>
            <a:r>
              <a:rPr lang="en-US" dirty="0" smtClean="0"/>
              <a:t>Risks</a:t>
            </a:r>
            <a:endParaRPr lang="en-ZA" dirty="0"/>
          </a:p>
        </p:txBody>
      </p:sp>
      <p:sp>
        <p:nvSpPr>
          <p:cNvPr id="7" name="Content Placeholder 2"/>
          <p:cNvSpPr txBox="1">
            <a:spLocks/>
          </p:cNvSpPr>
          <p:nvPr/>
        </p:nvSpPr>
        <p:spPr>
          <a:xfrm>
            <a:off x="457200" y="1259014"/>
            <a:ext cx="8229600" cy="452596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Significant investments in all sectors  subject to improvements in economic growth (0.7 - 1.9% is very low vs NDP’s 5%).</a:t>
            </a:r>
          </a:p>
          <a:p>
            <a:pPr algn="just"/>
            <a:endParaRPr lang="en-US" dirty="0" smtClean="0"/>
          </a:p>
          <a:p>
            <a:pPr algn="just"/>
            <a:r>
              <a:rPr lang="en-US" dirty="0" smtClean="0"/>
              <a:t>The competing demands for fees-must fall versus National Health Insurance</a:t>
            </a:r>
          </a:p>
          <a:p>
            <a:pPr algn="just"/>
            <a:endParaRPr lang="en-US" dirty="0" smtClean="0"/>
          </a:p>
          <a:p>
            <a:pPr algn="just"/>
            <a:r>
              <a:rPr lang="en-US" dirty="0" smtClean="0"/>
              <a:t>It is particularly hard to see how all these competing needs will be achieved with a (0.7 in 2017 to 1.9% in 2020)</a:t>
            </a:r>
          </a:p>
          <a:p>
            <a:pPr algn="just"/>
            <a:endParaRPr lang="en-US" dirty="0" smtClean="0"/>
          </a:p>
          <a:p>
            <a:pPr algn="just"/>
            <a:r>
              <a:rPr lang="en-US" dirty="0" smtClean="0"/>
              <a:t>It calls for “SMART” spending to ensure that the limited funds are allocated and used efficiently and effectively – this needs improved governance structures</a:t>
            </a:r>
          </a:p>
          <a:p>
            <a:pPr algn="just"/>
            <a:endParaRPr lang="en-US" dirty="0" smtClean="0"/>
          </a:p>
          <a:p>
            <a:pPr algn="just"/>
            <a:r>
              <a:rPr lang="en-US" dirty="0" smtClean="0"/>
              <a:t>Wasteful expenditure at all levels of government!!</a:t>
            </a:r>
          </a:p>
          <a:p>
            <a:pPr algn="just"/>
            <a:endParaRPr lang="en-US" dirty="0" smtClean="0"/>
          </a:p>
          <a:p>
            <a:pPr algn="just"/>
            <a:r>
              <a:rPr lang="en-US" dirty="0" smtClean="0"/>
              <a:t>The burden of disease particularly NCDs is on the rise, in addition to already co-epidemic of HIV-TB which threatens the lives of many people with potential devastating effects on the workforce</a:t>
            </a:r>
            <a:endParaRPr lang="en-US" dirty="0" smtClean="0"/>
          </a:p>
        </p:txBody>
      </p:sp>
    </p:spTree>
    <p:extLst>
      <p:ext uri="{BB962C8B-B14F-4D97-AF65-F5344CB8AC3E}">
        <p14:creationId xmlns:p14="http://schemas.microsoft.com/office/powerpoint/2010/main" val="273589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2294" y="1102431"/>
            <a:ext cx="4590470" cy="6858000"/>
          </a:xfrm>
          <a:prstGeom prst="rect">
            <a:avLst/>
          </a:prstGeom>
        </p:spPr>
      </p:pic>
      <p:pic>
        <p:nvPicPr>
          <p:cNvPr id="9" name="Picture 8"/>
          <p:cNvPicPr>
            <a:picLocks noChangeAspect="1"/>
          </p:cNvPicPr>
          <p:nvPr/>
        </p:nvPicPr>
        <p:blipFill>
          <a:blip r:embed="rId4">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2593582" y="443753"/>
            <a:ext cx="6067985" cy="1559405"/>
          </a:xfrm>
        </p:spPr>
        <p:txBody>
          <a:bodyPr>
            <a:normAutofit fontScale="90000"/>
          </a:bodyPr>
          <a:lstStyle/>
          <a:p>
            <a:pPr algn="ctr"/>
            <a:r>
              <a:rPr lang="en-ZA" dirty="0" smtClean="0">
                <a:ln w="0"/>
                <a:effectLst>
                  <a:outerShdw blurRad="38100" dist="19050" dir="2700000" algn="tl" rotWithShape="0">
                    <a:schemeClr val="dk1">
                      <a:alpha val="40000"/>
                    </a:schemeClr>
                  </a:outerShdw>
                </a:effectLst>
              </a:rPr>
              <a:t>Towards A Responsive &amp; Developmental Local Government</a:t>
            </a:r>
            <a:endParaRPr lang="en-ZA" dirty="0">
              <a:ln w="0"/>
              <a:effectLst>
                <a:outerShdw blurRad="38100" dist="19050" dir="2700000" algn="tl" rotWithShape="0">
                  <a:schemeClr val="dk1">
                    <a:alpha val="40000"/>
                  </a:schemeClr>
                </a:outerShdw>
              </a:effectLst>
            </a:endParaRPr>
          </a:p>
        </p:txBody>
      </p:sp>
      <p:sp>
        <p:nvSpPr>
          <p:cNvPr id="11" name="Slide Number Placeholder 10"/>
          <p:cNvSpPr>
            <a:spLocks noGrp="1"/>
          </p:cNvSpPr>
          <p:nvPr>
            <p:ph type="sldNum" sz="quarter" idx="12"/>
          </p:nvPr>
        </p:nvSpPr>
        <p:spPr/>
        <p:txBody>
          <a:bodyPr/>
          <a:lstStyle/>
          <a:p>
            <a:fld id="{95A9D420-F20D-4B06-8062-93C7936B984F}" type="slidenum">
              <a:rPr lang="en-ZA" smtClean="0"/>
              <a:t>27</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2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28</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28650" y="201706"/>
            <a:ext cx="7886700" cy="1842247"/>
          </a:xfrm>
        </p:spPr>
        <p:txBody>
          <a:bodyPr>
            <a:normAutofit fontScale="90000"/>
          </a:bodyPr>
          <a:lstStyle/>
          <a:p>
            <a:pPr algn="ctr"/>
            <a:r>
              <a:rPr lang="en-ZA" dirty="0" smtClean="0"/>
              <a:t>Towards A Responsive &amp; Developmental Local Government</a:t>
            </a:r>
            <a:r>
              <a:rPr lang="en-US" altLang="en-US" dirty="0">
                <a:latin typeface="Calibri" pitchFamily="34" charset="0"/>
                <a:ea typeface="Calibri" pitchFamily="34" charset="0"/>
                <a:cs typeface="Calibri" pitchFamily="34" charset="0"/>
              </a:rPr>
              <a:t/>
            </a:r>
            <a:br>
              <a:rPr lang="en-US" altLang="en-US" dirty="0">
                <a:latin typeface="Calibri" pitchFamily="34" charset="0"/>
                <a:ea typeface="Calibri" pitchFamily="34" charset="0"/>
                <a:cs typeface="Calibri" pitchFamily="34" charset="0"/>
              </a:rPr>
            </a:br>
            <a:endParaRPr lang="en-ZA" dirty="0"/>
          </a:p>
        </p:txBody>
      </p:sp>
      <p:sp>
        <p:nvSpPr>
          <p:cNvPr id="8" name="Content Placeholder 2"/>
          <p:cNvSpPr txBox="1">
            <a:spLocks/>
          </p:cNvSpPr>
          <p:nvPr/>
        </p:nvSpPr>
        <p:spPr>
          <a:xfrm>
            <a:off x="482329" y="1590529"/>
            <a:ext cx="8496944" cy="41944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smtClean="0"/>
              <a:t>Post-1994 government characterised by policy and service delivery shifts.</a:t>
            </a:r>
          </a:p>
          <a:p>
            <a:pPr algn="just"/>
            <a:r>
              <a:rPr lang="en-ZA" dirty="0" smtClean="0"/>
              <a:t>278 municipalities’ population increased from 40.5 million to 51.8 million people (StatsSA 2011). </a:t>
            </a:r>
          </a:p>
          <a:p>
            <a:pPr algn="just"/>
            <a:r>
              <a:rPr lang="en-ZA" dirty="0" smtClean="0"/>
              <a:t>Average annual increase of 2.26 million people.  </a:t>
            </a:r>
          </a:p>
          <a:p>
            <a:pPr algn="just"/>
            <a:r>
              <a:rPr lang="en-ZA" dirty="0" smtClean="0"/>
              <a:t>Growth impacts on service delivery - more challenges for urban metros and rural municipalities.</a:t>
            </a:r>
          </a:p>
          <a:p>
            <a:pPr algn="just"/>
            <a:r>
              <a:rPr lang="en-US" dirty="0" smtClean="0"/>
              <a:t>Imperative to reposition local government sector for efficient and inclusive response. </a:t>
            </a:r>
          </a:p>
          <a:p>
            <a:pPr algn="just"/>
            <a:endParaRPr lang="en-ZA" sz="2000" dirty="0" smtClean="0"/>
          </a:p>
          <a:p>
            <a:pPr algn="just"/>
            <a:endParaRPr lang="en-ZA" sz="2000" dirty="0"/>
          </a:p>
        </p:txBody>
      </p:sp>
    </p:spTree>
    <p:extLst>
      <p:ext uri="{BB962C8B-B14F-4D97-AF65-F5344CB8AC3E}">
        <p14:creationId xmlns:p14="http://schemas.microsoft.com/office/powerpoint/2010/main" val="270602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29</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28650" y="322271"/>
            <a:ext cx="7886700" cy="817449"/>
          </a:xfrm>
        </p:spPr>
        <p:txBody>
          <a:bodyPr>
            <a:normAutofit/>
          </a:bodyPr>
          <a:lstStyle/>
          <a:p>
            <a:pPr algn="ctr"/>
            <a:r>
              <a:rPr lang="en-ZA" dirty="0"/>
              <a:t>Repositioning Local Government</a:t>
            </a:r>
            <a:endParaRPr lang="en-ZA" dirty="0"/>
          </a:p>
        </p:txBody>
      </p:sp>
      <p:sp>
        <p:nvSpPr>
          <p:cNvPr id="10" name="Content Placeholder 2"/>
          <p:cNvSpPr txBox="1">
            <a:spLocks/>
          </p:cNvSpPr>
          <p:nvPr/>
        </p:nvSpPr>
        <p:spPr>
          <a:xfrm>
            <a:off x="410320" y="1363714"/>
            <a:ext cx="8568953" cy="42445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400" b="1" dirty="0" smtClean="0"/>
              <a:t>Project Consolidate</a:t>
            </a:r>
            <a:r>
              <a:rPr lang="en-ZA" sz="2400" dirty="0" smtClean="0"/>
              <a:t>, </a:t>
            </a:r>
            <a:r>
              <a:rPr lang="en-ZA" sz="2400" b="1" dirty="0" smtClean="0"/>
              <a:t>the Local Government Turn Around Strategy (LGTAS)</a:t>
            </a:r>
            <a:r>
              <a:rPr lang="en-ZA" sz="2400" b="1" baseline="30000" dirty="0" smtClean="0"/>
              <a:t>  </a:t>
            </a:r>
            <a:r>
              <a:rPr lang="en-ZA" sz="2400" dirty="0" smtClean="0"/>
              <a:t>and </a:t>
            </a:r>
            <a:r>
              <a:rPr lang="en-ZA" sz="2400" b="1" dirty="0" smtClean="0"/>
              <a:t>Back to Basics (B2B)</a:t>
            </a:r>
            <a:r>
              <a:rPr lang="en-ZA" sz="2400" b="1" baseline="30000" dirty="0" smtClean="0"/>
              <a:t>  </a:t>
            </a:r>
            <a:r>
              <a:rPr lang="en-ZA" sz="2400" dirty="0" smtClean="0"/>
              <a:t>aimed to improve all aspects of local government. </a:t>
            </a:r>
          </a:p>
          <a:p>
            <a:pPr algn="just"/>
            <a:r>
              <a:rPr lang="en-ZA" sz="2400" b="1" dirty="0" smtClean="0"/>
              <a:t>Auditor General South Africa (AGSA): </a:t>
            </a:r>
            <a:r>
              <a:rPr lang="en-ZA" sz="2400" dirty="0" smtClean="0"/>
              <a:t>most</a:t>
            </a:r>
            <a:r>
              <a:rPr lang="en-ZA" sz="2400" b="1" dirty="0" smtClean="0"/>
              <a:t> </a:t>
            </a:r>
            <a:r>
              <a:rPr lang="en-ZA" sz="2400" dirty="0" smtClean="0"/>
              <a:t>municipalities are not meeting audit requirements and are not responsive. </a:t>
            </a:r>
          </a:p>
          <a:p>
            <a:pPr algn="just"/>
            <a:r>
              <a:rPr lang="en-ZA" sz="2400" b="1" dirty="0" smtClean="0"/>
              <a:t>Need for ecosystem of local government </a:t>
            </a:r>
            <a:r>
              <a:rPr lang="en-ZA" sz="2400" dirty="0" smtClean="0"/>
              <a:t>to be analysed and repositioned on:</a:t>
            </a:r>
          </a:p>
          <a:p>
            <a:pPr lvl="2"/>
            <a:r>
              <a:rPr lang="en-ZA" sz="1800" dirty="0" smtClean="0"/>
              <a:t>Political interference </a:t>
            </a:r>
          </a:p>
          <a:p>
            <a:pPr lvl="2"/>
            <a:r>
              <a:rPr lang="en-ZA" sz="1800" dirty="0" smtClean="0"/>
              <a:t>Capability deficits </a:t>
            </a:r>
          </a:p>
          <a:p>
            <a:pPr lvl="2"/>
            <a:r>
              <a:rPr lang="en-ZA" sz="1800" dirty="0" smtClean="0"/>
              <a:t>Weak financial management</a:t>
            </a:r>
          </a:p>
          <a:p>
            <a:pPr lvl="2"/>
            <a:r>
              <a:rPr lang="en-ZA" sz="1800" dirty="0" smtClean="0"/>
              <a:t>Lack of accountability  </a:t>
            </a:r>
          </a:p>
          <a:p>
            <a:pPr lvl="2"/>
            <a:r>
              <a:rPr lang="en-ZA" sz="1800" dirty="0" smtClean="0"/>
              <a:t>Inadequate revenue base  </a:t>
            </a:r>
            <a:endParaRPr lang="en-ZA" sz="1800" dirty="0"/>
          </a:p>
        </p:txBody>
      </p:sp>
    </p:spTree>
    <p:extLst>
      <p:ext uri="{BB962C8B-B14F-4D97-AF65-F5344CB8AC3E}">
        <p14:creationId xmlns:p14="http://schemas.microsoft.com/office/powerpoint/2010/main" val="191264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2728" y="653396"/>
            <a:ext cx="8498541" cy="3293209"/>
          </a:xfrm>
          <a:prstGeom prst="rect">
            <a:avLst/>
          </a:prstGeom>
          <a:noFill/>
        </p:spPr>
        <p:txBody>
          <a:bodyPr wrap="square" rtlCol="0">
            <a:spAutoFit/>
          </a:bodyPr>
          <a:lstStyle/>
          <a:p>
            <a:pPr algn="ctr"/>
            <a:r>
              <a:rPr lang="en-ZA" sz="4000" dirty="0" smtClean="0"/>
              <a:t>Overview</a:t>
            </a:r>
          </a:p>
          <a:p>
            <a:pPr marL="342900" indent="-342900">
              <a:buFont typeface="Arial" panose="020B0604020202020204" pitchFamily="34" charset="0"/>
              <a:buChar char="•"/>
            </a:pPr>
            <a:r>
              <a:rPr lang="en-ZA" sz="2400" dirty="0" smtClean="0"/>
              <a:t>Accelerating economic growth</a:t>
            </a:r>
          </a:p>
          <a:p>
            <a:pPr marL="342900" indent="-342900">
              <a:buFont typeface="Arial" panose="020B0604020202020204" pitchFamily="34" charset="0"/>
              <a:buChar char="•"/>
            </a:pPr>
            <a:r>
              <a:rPr lang="en-ZA" sz="2400" dirty="0" smtClean="0"/>
              <a:t>Infrastructure investment</a:t>
            </a:r>
          </a:p>
          <a:p>
            <a:pPr marL="342900" indent="-342900">
              <a:buFont typeface="Arial" panose="020B0604020202020204" pitchFamily="34" charset="0"/>
              <a:buChar char="•"/>
            </a:pPr>
            <a:r>
              <a:rPr lang="en-ZA" sz="2400" dirty="0" smtClean="0"/>
              <a:t>Education</a:t>
            </a:r>
          </a:p>
          <a:p>
            <a:pPr marL="342900" indent="-342900">
              <a:buFont typeface="Arial" panose="020B0604020202020204" pitchFamily="34" charset="0"/>
              <a:buChar char="•"/>
            </a:pPr>
            <a:r>
              <a:rPr lang="en-ZA" sz="2400" dirty="0" smtClean="0"/>
              <a:t>Health</a:t>
            </a:r>
          </a:p>
          <a:p>
            <a:pPr marL="342900" indent="-342900">
              <a:buFont typeface="Arial" panose="020B0604020202020204" pitchFamily="34" charset="0"/>
              <a:buChar char="•"/>
            </a:pPr>
            <a:r>
              <a:rPr lang="en-ZA" sz="2400" dirty="0" smtClean="0"/>
              <a:t>Towards a Responsive and Developmental Local Government</a:t>
            </a:r>
          </a:p>
          <a:p>
            <a:pPr marL="342900" indent="-342900">
              <a:buFont typeface="Arial" panose="020B0604020202020204" pitchFamily="34" charset="0"/>
              <a:buChar char="•"/>
            </a:pPr>
            <a:r>
              <a:rPr lang="en-ZA" sz="2400" dirty="0" smtClean="0"/>
              <a:t>Social Cohesion and Higher Education</a:t>
            </a:r>
          </a:p>
          <a:p>
            <a:pPr marL="342900" indent="-342900">
              <a:buFont typeface="Arial" panose="020B0604020202020204" pitchFamily="34" charset="0"/>
              <a:buChar char="•"/>
            </a:pPr>
            <a:r>
              <a:rPr lang="en-ZA" sz="2400" dirty="0" smtClean="0"/>
              <a:t>Major Risk Areas Facing South Africa’s Fiscal Trajectory</a:t>
            </a:r>
          </a:p>
        </p:txBody>
      </p:sp>
    </p:spTree>
    <p:extLst>
      <p:ext uri="{BB962C8B-B14F-4D97-AF65-F5344CB8AC3E}">
        <p14:creationId xmlns:p14="http://schemas.microsoft.com/office/powerpoint/2010/main" val="47479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30</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28650" y="322271"/>
            <a:ext cx="7886700" cy="817449"/>
          </a:xfrm>
        </p:spPr>
        <p:txBody>
          <a:bodyPr>
            <a:normAutofit/>
          </a:bodyPr>
          <a:lstStyle/>
          <a:p>
            <a:pPr algn="ctr"/>
            <a:r>
              <a:rPr lang="en-ZA" dirty="0"/>
              <a:t>Repositioning Local Government</a:t>
            </a:r>
            <a:endParaRPr lang="en-ZA" dirty="0"/>
          </a:p>
        </p:txBody>
      </p:sp>
      <p:sp>
        <p:nvSpPr>
          <p:cNvPr id="8" name="Rectangle 7"/>
          <p:cNvSpPr/>
          <p:nvPr/>
        </p:nvSpPr>
        <p:spPr>
          <a:xfrm>
            <a:off x="251519" y="1467618"/>
            <a:ext cx="8640960" cy="3847207"/>
          </a:xfrm>
          <a:prstGeom prst="rect">
            <a:avLst/>
          </a:prstGeom>
        </p:spPr>
        <p:txBody>
          <a:bodyPr wrap="square">
            <a:spAutoFit/>
          </a:bodyPr>
          <a:lstStyle/>
          <a:p>
            <a:pPr marL="342900" indent="-342900" algn="just">
              <a:buFont typeface="Arial" panose="020B0604020202020204" pitchFamily="34" charset="0"/>
              <a:buChar char="•"/>
            </a:pPr>
            <a:r>
              <a:rPr lang="en-ZA" sz="2000" b="1" i="1" dirty="0" smtClean="0">
                <a:solidFill>
                  <a:srgbClr val="FF0000"/>
                </a:solidFill>
              </a:rPr>
              <a:t>Local </a:t>
            </a:r>
            <a:r>
              <a:rPr lang="en-ZA" sz="2000" b="1" i="1" dirty="0">
                <a:solidFill>
                  <a:srgbClr val="FF0000"/>
                </a:solidFill>
              </a:rPr>
              <a:t>government sector </a:t>
            </a:r>
            <a:r>
              <a:rPr lang="en-ZA" sz="2000" b="1" i="1" dirty="0" smtClean="0">
                <a:solidFill>
                  <a:srgbClr val="FF0000"/>
                </a:solidFill>
              </a:rPr>
              <a:t>repositioning project </a:t>
            </a:r>
            <a:r>
              <a:rPr lang="en-ZA" sz="2000" b="1" dirty="0" smtClean="0"/>
              <a:t>should be initiated to ensure sector-wide and in-depth analysis of institutions and their contexts.</a:t>
            </a:r>
            <a:r>
              <a:rPr lang="en-ZA" sz="2000" dirty="0" smtClean="0"/>
              <a:t> </a:t>
            </a:r>
            <a:endParaRPr lang="en-ZA" sz="2000" b="1" dirty="0" smtClean="0"/>
          </a:p>
          <a:p>
            <a:pPr marL="342900" indent="-342900" algn="just">
              <a:buFont typeface="Arial" panose="020B0604020202020204" pitchFamily="34" charset="0"/>
              <a:buChar char="•"/>
            </a:pPr>
            <a:r>
              <a:rPr lang="en-ZA" sz="2000" b="1" dirty="0" smtClean="0"/>
              <a:t>Proposed</a:t>
            </a:r>
            <a:r>
              <a:rPr lang="en-ZA" sz="2000" b="1" i="1" dirty="0" smtClean="0"/>
              <a:t> Repositioning project </a:t>
            </a:r>
            <a:r>
              <a:rPr lang="en-ZA" sz="2000" b="1" dirty="0" smtClean="0"/>
              <a:t>outcomes: </a:t>
            </a:r>
            <a:endParaRPr lang="en-ZA" sz="2000" b="1" dirty="0"/>
          </a:p>
          <a:p>
            <a:pPr marL="800100" lvl="1" indent="-342900" algn="just">
              <a:buFont typeface="Wingdings" panose="05000000000000000000" pitchFamily="2" charset="2"/>
              <a:buChar char="ü"/>
            </a:pPr>
            <a:r>
              <a:rPr lang="en-ZA" sz="2000" dirty="0" smtClean="0"/>
              <a:t>Dynamic </a:t>
            </a:r>
            <a:r>
              <a:rPr lang="en-ZA" sz="2000" dirty="0"/>
              <a:t>strategy to enhance </a:t>
            </a:r>
            <a:r>
              <a:rPr lang="en-ZA" sz="2000" dirty="0" smtClean="0"/>
              <a:t>capacity of responsive </a:t>
            </a:r>
            <a:r>
              <a:rPr lang="en-ZA" sz="2000" dirty="0"/>
              <a:t>developmental local </a:t>
            </a:r>
            <a:r>
              <a:rPr lang="en-ZA" sz="2000" dirty="0" smtClean="0"/>
              <a:t>government</a:t>
            </a:r>
            <a:r>
              <a:rPr lang="en-ZA" sz="2000" dirty="0"/>
              <a:t>.</a:t>
            </a:r>
          </a:p>
          <a:p>
            <a:pPr marL="800100" lvl="1" indent="-342900" algn="just">
              <a:buFont typeface="Wingdings" panose="05000000000000000000" pitchFamily="2" charset="2"/>
              <a:buChar char="ü"/>
            </a:pPr>
            <a:r>
              <a:rPr lang="en-ZA" sz="2000" dirty="0" smtClean="0"/>
              <a:t>Blueprint </a:t>
            </a:r>
            <a:r>
              <a:rPr lang="en-ZA" sz="2000" dirty="0"/>
              <a:t>for best practice, implementation guidelines and </a:t>
            </a:r>
            <a:r>
              <a:rPr lang="en-ZA" sz="2000" dirty="0" smtClean="0"/>
              <a:t>roadmap that </a:t>
            </a:r>
            <a:r>
              <a:rPr lang="en-ZA" sz="2000" dirty="0"/>
              <a:t>responds to </a:t>
            </a:r>
            <a:r>
              <a:rPr lang="en-ZA" sz="2000" dirty="0" smtClean="0"/>
              <a:t>NDP Vision 2030 </a:t>
            </a:r>
            <a:r>
              <a:rPr lang="en-ZA" sz="2000" dirty="0"/>
              <a:t>and the domestication of the SDGs.  </a:t>
            </a:r>
            <a:endParaRPr lang="en-ZA" sz="2000" dirty="0" smtClean="0"/>
          </a:p>
          <a:p>
            <a:pPr marL="800100" lvl="1" indent="-342900" algn="just">
              <a:buFont typeface="Wingdings" panose="05000000000000000000" pitchFamily="2" charset="2"/>
              <a:buChar char="ü"/>
            </a:pPr>
            <a:r>
              <a:rPr lang="en-ZA" sz="2000" dirty="0"/>
              <a:t>Effective delivery </a:t>
            </a:r>
            <a:r>
              <a:rPr lang="en-ZA" sz="2000" dirty="0" smtClean="0"/>
              <a:t>on </a:t>
            </a:r>
            <a:r>
              <a:rPr lang="en-ZA" sz="2000" dirty="0"/>
              <a:t>Integrated Development Plans and inclusive sustainable development</a:t>
            </a:r>
            <a:r>
              <a:rPr lang="en-ZA" sz="2000" dirty="0" smtClean="0"/>
              <a:t>.</a:t>
            </a:r>
          </a:p>
          <a:p>
            <a:pPr marL="800100" lvl="1" indent="-342900" algn="just">
              <a:buFont typeface="Wingdings" panose="05000000000000000000" pitchFamily="2" charset="2"/>
              <a:buChar char="ü"/>
            </a:pPr>
            <a:r>
              <a:rPr lang="en-ZA" sz="2000" dirty="0"/>
              <a:t>Report to Cabinet to guide implementation towards responsive developmental local government in phased roll-out</a:t>
            </a:r>
            <a:endParaRPr lang="en-ZA" dirty="0"/>
          </a:p>
          <a:p>
            <a:pPr marL="800100" lvl="1" indent="-342900" algn="just">
              <a:buFont typeface="Wingdings" panose="05000000000000000000" pitchFamily="2" charset="2"/>
              <a:buChar char="ü"/>
            </a:pPr>
            <a:endParaRPr lang="en-ZA" sz="2000" dirty="0"/>
          </a:p>
        </p:txBody>
      </p:sp>
    </p:spTree>
    <p:extLst>
      <p:ext uri="{BB962C8B-B14F-4D97-AF65-F5344CB8AC3E}">
        <p14:creationId xmlns:p14="http://schemas.microsoft.com/office/powerpoint/2010/main" val="208472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31</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28650" y="322271"/>
            <a:ext cx="7886700" cy="817449"/>
          </a:xfrm>
        </p:spPr>
        <p:txBody>
          <a:bodyPr>
            <a:normAutofit fontScale="90000"/>
          </a:bodyPr>
          <a:lstStyle/>
          <a:p>
            <a:pPr algn="ctr"/>
            <a:r>
              <a:rPr lang="en-ZA" dirty="0"/>
              <a:t>HSRC Research on Local Government</a:t>
            </a:r>
            <a:endParaRPr lang="en-ZA" dirty="0"/>
          </a:p>
        </p:txBody>
      </p:sp>
      <p:sp>
        <p:nvSpPr>
          <p:cNvPr id="10" name="Content Placeholder 2"/>
          <p:cNvSpPr txBox="1">
            <a:spLocks/>
          </p:cNvSpPr>
          <p:nvPr/>
        </p:nvSpPr>
        <p:spPr>
          <a:xfrm>
            <a:off x="323528" y="1341438"/>
            <a:ext cx="8496944" cy="4784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000" dirty="0" smtClean="0"/>
              <a:t>Verification Study on the informal settlements and backyard shacks backlogs/demand and supply within Eastern Cape; </a:t>
            </a:r>
            <a:r>
              <a:rPr lang="en-ZA" sz="2000" i="1" dirty="0" smtClean="0"/>
              <a:t>2009-10</a:t>
            </a:r>
            <a:r>
              <a:rPr lang="en-ZA" sz="2000" dirty="0" smtClean="0"/>
              <a:t>. ECD of Housing.</a:t>
            </a:r>
          </a:p>
          <a:p>
            <a:pPr algn="just"/>
            <a:r>
              <a:rPr lang="en-ZA" sz="2000" dirty="0" smtClean="0"/>
              <a:t>Relationship between traditional and modern institutions of local governance; </a:t>
            </a:r>
            <a:r>
              <a:rPr lang="en-ZA" sz="2000" i="1" dirty="0" smtClean="0"/>
              <a:t>2009-11</a:t>
            </a:r>
            <a:r>
              <a:rPr lang="en-ZA" sz="2000" dirty="0" smtClean="0"/>
              <a:t>; IDRC.</a:t>
            </a:r>
          </a:p>
          <a:p>
            <a:pPr algn="just"/>
            <a:r>
              <a:rPr lang="en-ZA" sz="2000" dirty="0" smtClean="0"/>
              <a:t>Developing a Comprehensive Indigent Exit Strategy; </a:t>
            </a:r>
            <a:r>
              <a:rPr lang="en-ZA" sz="2000" i="1" dirty="0" smtClean="0"/>
              <a:t>2010</a:t>
            </a:r>
            <a:r>
              <a:rPr lang="en-ZA" sz="2000" dirty="0" smtClean="0"/>
              <a:t>. City of Tshwane.</a:t>
            </a:r>
          </a:p>
          <a:p>
            <a:pPr algn="just"/>
            <a:r>
              <a:rPr lang="en-ZA" sz="2000" dirty="0" smtClean="0"/>
              <a:t>N2 Wildcoast Highway: Survey of Communities along Port Edward &amp; Port St Johns; </a:t>
            </a:r>
            <a:r>
              <a:rPr lang="en-ZA" sz="2000" i="1" dirty="0" smtClean="0"/>
              <a:t>2010-11.</a:t>
            </a:r>
            <a:r>
              <a:rPr lang="en-ZA" sz="2000" dirty="0" smtClean="0"/>
              <a:t> SANRAL. </a:t>
            </a:r>
          </a:p>
          <a:p>
            <a:pPr algn="just"/>
            <a:r>
              <a:rPr lang="en-ZA" sz="2000" dirty="0" smtClean="0"/>
              <a:t>Relationship between traditional and modern institutions of governance; </a:t>
            </a:r>
            <a:r>
              <a:rPr lang="en-ZA" sz="2000" i="1" dirty="0" smtClean="0"/>
              <a:t>2009-11. </a:t>
            </a:r>
            <a:r>
              <a:rPr lang="en-ZA" sz="2000" dirty="0" smtClean="0"/>
              <a:t>IDRC</a:t>
            </a:r>
          </a:p>
          <a:p>
            <a:pPr algn="just"/>
            <a:r>
              <a:rPr lang="en-ZA" sz="2000" dirty="0" smtClean="0"/>
              <a:t>Safe and Inclusive Cities, 2013-5. IDRC funded Cost Benefit + Quantitative Analysis of Community Advice Offices in S.A.; </a:t>
            </a:r>
            <a:r>
              <a:rPr lang="en-ZA" sz="2000" i="1" dirty="0" smtClean="0"/>
              <a:t>2104</a:t>
            </a:r>
            <a:r>
              <a:rPr lang="en-ZA" sz="2000" dirty="0" smtClean="0"/>
              <a:t>. NADCAO.</a:t>
            </a:r>
          </a:p>
          <a:p>
            <a:pPr algn="just"/>
            <a:r>
              <a:rPr lang="en-ZA" sz="2000" dirty="0" smtClean="0"/>
              <a:t>Cities Support Programme, </a:t>
            </a:r>
            <a:r>
              <a:rPr lang="en-ZA" sz="2000" i="1" dirty="0" smtClean="0"/>
              <a:t>2013-15</a:t>
            </a:r>
            <a:r>
              <a:rPr lang="en-ZA" sz="2000" dirty="0" smtClean="0"/>
              <a:t>. DBSA/National Treasur</a:t>
            </a:r>
            <a:r>
              <a:rPr lang="en-ZA" sz="1800" dirty="0" smtClean="0"/>
              <a:t>y </a:t>
            </a:r>
          </a:p>
          <a:p>
            <a:pPr algn="just"/>
            <a:endParaRPr lang="en-ZA" sz="2400" dirty="0"/>
          </a:p>
        </p:txBody>
      </p:sp>
    </p:spTree>
    <p:extLst>
      <p:ext uri="{BB962C8B-B14F-4D97-AF65-F5344CB8AC3E}">
        <p14:creationId xmlns:p14="http://schemas.microsoft.com/office/powerpoint/2010/main" val="2793269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60785" y="429852"/>
            <a:ext cx="2632735" cy="6858000"/>
          </a:xfrm>
          <a:prstGeom prst="rect">
            <a:avLst/>
          </a:prstGeom>
        </p:spPr>
      </p:pic>
      <p:pic>
        <p:nvPicPr>
          <p:cNvPr id="9" name="Picture 8"/>
          <p:cNvPicPr>
            <a:picLocks noChangeAspect="1"/>
          </p:cNvPicPr>
          <p:nvPr/>
        </p:nvPicPr>
        <p:blipFill>
          <a:blip r:embed="rId4">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303594" y="1182432"/>
            <a:ext cx="5657191" cy="994172"/>
          </a:xfrm>
        </p:spPr>
        <p:txBody>
          <a:bodyPr>
            <a:normAutofit fontScale="90000"/>
          </a:bodyPr>
          <a:lstStyle/>
          <a:p>
            <a:pPr algn="ctr"/>
            <a:r>
              <a:rPr lang="en-ZA" dirty="0">
                <a:ln w="0"/>
                <a:effectLst>
                  <a:outerShdw blurRad="38100" dist="19050" dir="2700000" algn="tl" rotWithShape="0">
                    <a:schemeClr val="dk1">
                      <a:alpha val="40000"/>
                    </a:schemeClr>
                  </a:outerShdw>
                </a:effectLst>
              </a:rPr>
              <a:t>Social cohesion &amp; Higher education</a:t>
            </a:r>
          </a:p>
        </p:txBody>
      </p:sp>
      <p:sp>
        <p:nvSpPr>
          <p:cNvPr id="11" name="Slide Number Placeholder 10"/>
          <p:cNvSpPr>
            <a:spLocks noGrp="1"/>
          </p:cNvSpPr>
          <p:nvPr>
            <p:ph type="sldNum" sz="quarter" idx="12"/>
          </p:nvPr>
        </p:nvSpPr>
        <p:spPr/>
        <p:txBody>
          <a:bodyPr/>
          <a:lstStyle/>
          <a:p>
            <a:fld id="{95A9D420-F20D-4B06-8062-93C7936B984F}" type="slidenum">
              <a:rPr lang="en-ZA" smtClean="0"/>
              <a:t>32</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800206" y="1948458"/>
            <a:ext cx="2218556" cy="6858000"/>
          </a:xfrm>
          <a:prstGeom prst="rect">
            <a:avLst/>
          </a:prstGeom>
        </p:spPr>
      </p:pic>
    </p:spTree>
    <p:extLst>
      <p:ext uri="{BB962C8B-B14F-4D97-AF65-F5344CB8AC3E}">
        <p14:creationId xmlns:p14="http://schemas.microsoft.com/office/powerpoint/2010/main" val="216772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33</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a:t>Racism and attitudes towards redress</a:t>
            </a:r>
            <a:endParaRPr lang="en-ZA" dirty="0"/>
          </a:p>
        </p:txBody>
      </p:sp>
      <p:sp>
        <p:nvSpPr>
          <p:cNvPr id="8" name="Content Placeholder 2"/>
          <p:cNvSpPr txBox="1">
            <a:spLocks/>
          </p:cNvSpPr>
          <p:nvPr/>
        </p:nvSpPr>
        <p:spPr>
          <a:xfrm>
            <a:off x="164727" y="1519518"/>
            <a:ext cx="8814546" cy="4123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ZA" sz="2000" i="1" dirty="0" smtClean="0"/>
              <a:t>A country that is committed to justice for current and past inequalities, and is making progress in redress, has nothing to fear from populist leaders or populist movements. </a:t>
            </a:r>
          </a:p>
          <a:p>
            <a:pPr marL="0" indent="0" algn="just">
              <a:buFont typeface="Arial" panose="020B0604020202020204" pitchFamily="34" charset="0"/>
              <a:buNone/>
            </a:pPr>
            <a:endParaRPr lang="en-ZA" sz="1800" i="1" dirty="0" smtClean="0"/>
          </a:p>
          <a:p>
            <a:pPr marL="0" indent="0" algn="just">
              <a:buNone/>
            </a:pPr>
            <a:r>
              <a:rPr lang="en-ZA" sz="2000" b="1" dirty="0" smtClean="0"/>
              <a:t>South Africa’s current inequalities contribute to the culture of protest and racism</a:t>
            </a:r>
          </a:p>
          <a:p>
            <a:pPr lvl="1" algn="just"/>
            <a:r>
              <a:rPr lang="en-ZA" sz="1800" dirty="0" smtClean="0"/>
              <a:t>Life expectancy 20 year; 	- Unemployment  4 fold </a:t>
            </a:r>
          </a:p>
          <a:p>
            <a:pPr lvl="1" algn="just"/>
            <a:r>
              <a:rPr lang="en-ZA" sz="1800" dirty="0" smtClean="0"/>
              <a:t>Household income 6 fold; 	- University enrolment 7 fold</a:t>
            </a:r>
          </a:p>
          <a:p>
            <a:pPr lvl="1" algn="just"/>
            <a:r>
              <a:rPr lang="en-ZA" sz="1800" dirty="0" smtClean="0"/>
              <a:t>Human Development Index 116</a:t>
            </a:r>
            <a:r>
              <a:rPr lang="en-ZA" sz="1800" baseline="30000" dirty="0" smtClean="0"/>
              <a:t>th</a:t>
            </a:r>
            <a:r>
              <a:rPr lang="en-ZA" sz="1800" dirty="0" smtClean="0"/>
              <a:t> v. 15th</a:t>
            </a:r>
          </a:p>
          <a:p>
            <a:pPr marL="0" indent="0" algn="just">
              <a:buNone/>
            </a:pPr>
            <a:r>
              <a:rPr lang="en-ZA" sz="2000" b="1" dirty="0" smtClean="0"/>
              <a:t>What are our attitudes towards redress? </a:t>
            </a:r>
          </a:p>
          <a:p>
            <a:pPr lvl="1" algn="just"/>
            <a:r>
              <a:rPr lang="en-ZA" sz="1800" dirty="0" smtClean="0"/>
              <a:t> White South Africans know that wealth is highly unequally distributed in South Africa, and say they are opposed to such inequalities.</a:t>
            </a:r>
          </a:p>
          <a:p>
            <a:pPr lvl="1" algn="just"/>
            <a:r>
              <a:rPr lang="en-ZA" sz="1800" dirty="0" smtClean="0"/>
              <a:t>But most reluctant to do anything about redress (e.g. land reform, affirmative action, sports quotas and apartheid compensation)</a:t>
            </a:r>
          </a:p>
          <a:p>
            <a:pPr marL="457200" lvl="1" indent="0" algn="just">
              <a:buFont typeface="Arial" panose="020B0604020202020204" pitchFamily="34" charset="0"/>
              <a:buNone/>
            </a:pPr>
            <a:endParaRPr lang="en-ZA" sz="1800" dirty="0" smtClean="0"/>
          </a:p>
          <a:p>
            <a:pPr algn="just"/>
            <a:endParaRPr lang="en-ZA" sz="2000" dirty="0"/>
          </a:p>
        </p:txBody>
      </p:sp>
    </p:spTree>
    <p:extLst>
      <p:ext uri="{BB962C8B-B14F-4D97-AF65-F5344CB8AC3E}">
        <p14:creationId xmlns:p14="http://schemas.microsoft.com/office/powerpoint/2010/main" val="3981280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pPr algn="ctr"/>
            <a:r>
              <a:rPr lang="en-ZA" dirty="0" smtClean="0"/>
              <a:t>Racism</a:t>
            </a:r>
            <a:r>
              <a:rPr lang="en-ZA" dirty="0"/>
              <a:t> </a:t>
            </a:r>
            <a:r>
              <a:rPr lang="en-ZA" dirty="0" smtClean="0"/>
              <a:t>and attitudes towards </a:t>
            </a:r>
            <a:r>
              <a:rPr lang="en-ZA" dirty="0" smtClean="0"/>
              <a:t>redress</a:t>
            </a:r>
            <a:endParaRPr lang="en-ZA" dirty="0"/>
          </a:p>
        </p:txBody>
      </p:sp>
      <p:sp>
        <p:nvSpPr>
          <p:cNvPr id="3" name="Content Placeholder 2"/>
          <p:cNvSpPr>
            <a:spLocks noGrp="1"/>
          </p:cNvSpPr>
          <p:nvPr>
            <p:ph idx="1"/>
          </p:nvPr>
        </p:nvSpPr>
        <p:spPr>
          <a:xfrm>
            <a:off x="457200" y="1340768"/>
            <a:ext cx="8229600" cy="4709120"/>
          </a:xfrm>
        </p:spPr>
        <p:txBody>
          <a:bodyPr>
            <a:noAutofit/>
          </a:bodyPr>
          <a:lstStyle/>
          <a:p>
            <a:pPr marL="457200" indent="-457200">
              <a:buFont typeface="+mj-lt"/>
              <a:buAutoNum type="arabicPeriod" startAt="3"/>
            </a:pPr>
            <a:r>
              <a:rPr lang="en-ZA" sz="2400" dirty="0" smtClean="0"/>
              <a:t>What </a:t>
            </a:r>
            <a:r>
              <a:rPr lang="en-ZA" sz="2400" dirty="0"/>
              <a:t>about specific restitutive actions</a:t>
            </a:r>
            <a:r>
              <a:rPr lang="en-ZA" sz="2400" dirty="0" smtClean="0"/>
              <a:t>: (HSRC </a:t>
            </a:r>
            <a:r>
              <a:rPr lang="en-ZA" sz="2400" dirty="0"/>
              <a:t>SASAS </a:t>
            </a:r>
            <a:r>
              <a:rPr lang="en-ZA" sz="2400" dirty="0" smtClean="0"/>
              <a:t>2016)</a:t>
            </a:r>
            <a:endParaRPr lang="en-ZA" sz="3600" dirty="0">
              <a:latin typeface="Cambria" panose="02040503050406030204" pitchFamily="18" charset="0"/>
              <a:ea typeface="Times New Roman" panose="02020603050405020304" pitchFamily="18" charset="0"/>
              <a:cs typeface="Times New Roman" panose="02020603050405020304" pitchFamily="18" charset="0"/>
            </a:endParaRPr>
          </a:p>
          <a:p>
            <a:pPr marL="457200" indent="-457200">
              <a:buFont typeface="+mj-lt"/>
              <a:buAutoNum type="arabicPeriod" startAt="3"/>
            </a:pPr>
            <a:endParaRPr lang="en-ZA" sz="2400" dirty="0" smtClean="0"/>
          </a:p>
          <a:p>
            <a:pPr marL="457200" indent="-457200">
              <a:buFont typeface="+mj-lt"/>
              <a:buAutoNum type="arabicPeriod" startAt="3"/>
            </a:pPr>
            <a:endParaRPr lang="en-ZA" sz="2400" dirty="0"/>
          </a:p>
          <a:p>
            <a:pPr marL="457200" indent="-457200">
              <a:buFont typeface="+mj-lt"/>
              <a:buAutoNum type="arabicPeriod" startAt="3"/>
            </a:pPr>
            <a:endParaRPr lang="en-ZA" sz="2400" dirty="0" smtClean="0"/>
          </a:p>
          <a:p>
            <a:pPr marL="457200" indent="-457200">
              <a:buFont typeface="+mj-lt"/>
              <a:buAutoNum type="arabicPeriod" startAt="3"/>
            </a:pPr>
            <a:endParaRPr lang="en-ZA" sz="2400" dirty="0"/>
          </a:p>
          <a:p>
            <a:pPr marL="457200" indent="-457200">
              <a:buFont typeface="+mj-lt"/>
              <a:buAutoNum type="arabicPeriod" startAt="3"/>
            </a:pPr>
            <a:endParaRPr lang="en-ZA" sz="2400" dirty="0" smtClean="0"/>
          </a:p>
          <a:p>
            <a:pPr marL="457200" indent="-457200">
              <a:buFont typeface="+mj-lt"/>
              <a:buAutoNum type="arabicPeriod" startAt="3"/>
            </a:pPr>
            <a:endParaRPr lang="en-ZA" sz="2400" dirty="0"/>
          </a:p>
          <a:p>
            <a:pPr marL="457200" indent="-457200">
              <a:buFont typeface="+mj-lt"/>
              <a:buAutoNum type="arabicPeriod" startAt="3"/>
            </a:pPr>
            <a:endParaRPr lang="en-ZA" sz="2400" dirty="0" smtClean="0"/>
          </a:p>
          <a:p>
            <a:pPr marL="0" indent="0">
              <a:buNone/>
            </a:pPr>
            <a:endParaRPr lang="en-ZA" sz="2400" dirty="0"/>
          </a:p>
          <a:p>
            <a:pPr marL="0" indent="0">
              <a:buNone/>
            </a:pPr>
            <a:endParaRPr lang="en-ZA" sz="2400" dirty="0"/>
          </a:p>
        </p:txBody>
      </p:sp>
      <p:graphicFrame>
        <p:nvGraphicFramePr>
          <p:cNvPr id="4" name="Table 3"/>
          <p:cNvGraphicFramePr>
            <a:graphicFrameLocks noGrp="1"/>
          </p:cNvGraphicFramePr>
          <p:nvPr>
            <p:extLst/>
          </p:nvPr>
        </p:nvGraphicFramePr>
        <p:xfrm>
          <a:off x="457200" y="1988840"/>
          <a:ext cx="8229600" cy="4572000"/>
        </p:xfrm>
        <a:graphic>
          <a:graphicData uri="http://schemas.openxmlformats.org/drawingml/2006/table">
            <a:tbl>
              <a:tblPr firstRow="1" firstCol="1" bandRow="1">
                <a:tableStyleId>{00A15C55-8517-42AA-B614-E9B94910E393}</a:tableStyleId>
              </a:tblPr>
              <a:tblGrid>
                <a:gridCol w="5554960"/>
                <a:gridCol w="1368152"/>
                <a:gridCol w="1306488"/>
              </a:tblGrid>
              <a:tr h="0">
                <a:tc>
                  <a:txBody>
                    <a:bodyPr/>
                    <a:lstStyle/>
                    <a:p>
                      <a:pPr algn="l">
                        <a:lnSpc>
                          <a:spcPct val="150000"/>
                        </a:lnSpc>
                        <a:spcAft>
                          <a:spcPts val="0"/>
                        </a:spcAft>
                      </a:pPr>
                      <a:r>
                        <a:rPr lang="en-ZA" sz="2000" kern="1200" dirty="0">
                          <a:effectLst/>
                        </a:rPr>
                        <a:t>In agreement with the following statements:</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Black</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White</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We should forget the past and just move on</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51%</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76%</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White South Africans must act to repair the past</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60%</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20%</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Black South Africans should demand restitution</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54%</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13%</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Apartheid corruption should be investigated</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56%</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16%</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A voluntary restitution fund should be set up</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54%</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14%</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A compulsory restitution tax should be implemented</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43%</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8%</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l">
                        <a:lnSpc>
                          <a:spcPct val="150000"/>
                        </a:lnSpc>
                        <a:spcAft>
                          <a:spcPts val="0"/>
                        </a:spcAft>
                      </a:pPr>
                      <a:r>
                        <a:rPr lang="en-ZA" sz="2000" kern="1200" dirty="0">
                          <a:effectLst/>
                        </a:rPr>
                        <a:t>We should have small group discussions about restitution</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56%</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kern="1200" dirty="0">
                          <a:effectLst/>
                        </a:rPr>
                        <a:t>22%</a:t>
                      </a:r>
                      <a:endParaRPr lang="en-ZA" sz="3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46941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35</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628650" y="193955"/>
            <a:ext cx="7886700" cy="1325563"/>
          </a:xfrm>
        </p:spPr>
        <p:txBody>
          <a:bodyPr>
            <a:normAutofit/>
          </a:bodyPr>
          <a:lstStyle/>
          <a:p>
            <a:pPr algn="ctr"/>
            <a:r>
              <a:rPr lang="en-ZA" dirty="0"/>
              <a:t>Racism and attitudes towards redress</a:t>
            </a:r>
            <a:endParaRPr lang="en-ZA" dirty="0"/>
          </a:p>
        </p:txBody>
      </p:sp>
      <p:sp>
        <p:nvSpPr>
          <p:cNvPr id="10" name="Content Placeholder 2"/>
          <p:cNvSpPr txBox="1">
            <a:spLocks/>
          </p:cNvSpPr>
          <p:nvPr/>
        </p:nvSpPr>
        <p:spPr>
          <a:xfrm>
            <a:off x="329453" y="1519518"/>
            <a:ext cx="8814547" cy="38992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ZA" sz="2000" b="1" dirty="0" smtClean="0"/>
              <a:t>Also there are worrying trends  - the ‘ostrich’ syndrome </a:t>
            </a:r>
          </a:p>
          <a:p>
            <a:pPr lvl="1" algn="just"/>
            <a:r>
              <a:rPr lang="en-ZA" sz="1800" dirty="0" smtClean="0"/>
              <a:t>66% want to ‘forget the past’ and ‘move on’ </a:t>
            </a:r>
          </a:p>
          <a:p>
            <a:pPr lvl="1" algn="just"/>
            <a:r>
              <a:rPr lang="en-ZA" sz="1800" dirty="0" smtClean="0"/>
              <a:t>Changes in 2016  - Whites now 76%, Black people now 51%</a:t>
            </a:r>
          </a:p>
          <a:p>
            <a:pPr marL="0" indent="0" algn="just">
              <a:buNone/>
            </a:pPr>
            <a:r>
              <a:rPr lang="en-ZA" sz="2000" b="1" dirty="0" smtClean="0"/>
              <a:t>‘Hate speech’  - What should happen to people who say “F*&amp;%$ White people” as seen in recent student protests</a:t>
            </a:r>
          </a:p>
          <a:p>
            <a:pPr marL="857250" lvl="1" indent="-457200" algn="just"/>
            <a:r>
              <a:rPr lang="en-ZA" sz="1800" dirty="0" smtClean="0"/>
              <a:t>81% “people who do these things should stop it, should be punished for it and should be told they are destroying our vision for a united future”</a:t>
            </a:r>
          </a:p>
          <a:p>
            <a:pPr marL="857250" lvl="1" indent="-457200" algn="just"/>
            <a:r>
              <a:rPr lang="en-ZA" sz="1800" dirty="0" smtClean="0"/>
              <a:t>2% “they should be praised for it”</a:t>
            </a:r>
          </a:p>
          <a:p>
            <a:pPr marL="857250" lvl="1" indent="-457200" algn="just"/>
            <a:r>
              <a:rPr lang="en-ZA" sz="1800" dirty="0" smtClean="0"/>
              <a:t>13% “nothing should happen to them”</a:t>
            </a:r>
          </a:p>
          <a:p>
            <a:pPr marL="857250" lvl="1" indent="-457200" algn="just"/>
            <a:r>
              <a:rPr lang="en-ZA" sz="1800" dirty="0" smtClean="0"/>
              <a:t>4% had no opinion</a:t>
            </a:r>
          </a:p>
          <a:p>
            <a:pPr marL="0" indent="0" algn="just">
              <a:buNone/>
            </a:pPr>
            <a:r>
              <a:rPr lang="en-ZA" sz="2000" b="1" dirty="0" smtClean="0"/>
              <a:t>Tipping points come at around 20-30%. </a:t>
            </a:r>
          </a:p>
          <a:p>
            <a:pPr marL="0" indent="0" algn="just">
              <a:buNone/>
            </a:pPr>
            <a:r>
              <a:rPr lang="en-ZA" sz="2000" b="1" dirty="0" smtClean="0"/>
              <a:t>We need to redouble efforts at social cohesion, and including White South Africans (and business) in programmes of redress</a:t>
            </a:r>
          </a:p>
          <a:p>
            <a:pPr marL="0" indent="0" algn="just">
              <a:buFont typeface="Arial" panose="020B0604020202020204" pitchFamily="34" charset="0"/>
              <a:buNone/>
            </a:pPr>
            <a:endParaRPr lang="en-ZA" sz="2000" dirty="0" smtClean="0"/>
          </a:p>
          <a:p>
            <a:pPr algn="just"/>
            <a:endParaRPr lang="en-ZA" sz="2000" dirty="0"/>
          </a:p>
        </p:txBody>
      </p:sp>
    </p:spTree>
    <p:extLst>
      <p:ext uri="{BB962C8B-B14F-4D97-AF65-F5344CB8AC3E}">
        <p14:creationId xmlns:p14="http://schemas.microsoft.com/office/powerpoint/2010/main" val="1589077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36</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a:t>Higher education and a framework for student support</a:t>
            </a:r>
            <a:endParaRPr lang="en-ZA" dirty="0"/>
          </a:p>
        </p:txBody>
      </p:sp>
      <p:sp>
        <p:nvSpPr>
          <p:cNvPr id="8" name="Content Placeholder 2"/>
          <p:cNvSpPr txBox="1">
            <a:spLocks/>
          </p:cNvSpPr>
          <p:nvPr/>
        </p:nvSpPr>
        <p:spPr>
          <a:xfrm>
            <a:off x="457200" y="1340768"/>
            <a:ext cx="8435280" cy="47091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a:pPr>
            <a:endParaRPr lang="en-ZA" sz="2400" dirty="0" smtClean="0"/>
          </a:p>
          <a:p>
            <a:pPr marL="0" indent="0" algn="just">
              <a:buFont typeface="Arial" panose="020B0604020202020204" pitchFamily="34" charset="0"/>
              <a:buNone/>
            </a:pPr>
            <a:r>
              <a:rPr lang="en-ZA" sz="2400" dirty="0" smtClean="0"/>
              <a:t>A 5-year qualitative study of agency and impasses to success amongst higher education students – 8 universities</a:t>
            </a:r>
          </a:p>
          <a:p>
            <a:pPr marL="0" indent="0" algn="just">
              <a:buFont typeface="Arial" panose="020B0604020202020204" pitchFamily="34" charset="0"/>
              <a:buNone/>
            </a:pPr>
            <a:endParaRPr lang="en-GB" altLang="en-US" sz="2400" dirty="0" smtClean="0"/>
          </a:p>
          <a:p>
            <a:pPr marL="0" indent="0" algn="just">
              <a:buFont typeface="Arial" panose="020B0604020202020204" pitchFamily="34" charset="0"/>
              <a:buNone/>
            </a:pPr>
            <a:r>
              <a:rPr lang="en-GB" altLang="en-US" sz="2400" dirty="0" smtClean="0"/>
              <a:t>Reason for study: </a:t>
            </a:r>
          </a:p>
          <a:p>
            <a:pPr lvl="1" algn="just"/>
            <a:r>
              <a:rPr lang="en-GB" altLang="en-US" sz="2000" dirty="0" smtClean="0"/>
              <a:t>55% failure rates among students</a:t>
            </a:r>
          </a:p>
          <a:p>
            <a:pPr lvl="1" algn="just"/>
            <a:r>
              <a:rPr lang="en-GB" altLang="en-US" sz="2000" dirty="0" smtClean="0"/>
              <a:t>Low completion rates on time (only 1 in 4)</a:t>
            </a:r>
          </a:p>
          <a:p>
            <a:pPr lvl="1" algn="just"/>
            <a:r>
              <a:rPr lang="en-GB" altLang="en-US" sz="2000" dirty="0" smtClean="0"/>
              <a:t>Inequity in enrolment rates (15% Black versus 54% White in 2014). </a:t>
            </a:r>
          </a:p>
          <a:p>
            <a:pPr lvl="1" algn="just"/>
            <a:r>
              <a:rPr lang="en-GB" altLang="en-US" sz="2000" dirty="0" smtClean="0"/>
              <a:t>White completion rates 50% higher than Black students (CHE, 2013). </a:t>
            </a:r>
            <a:endParaRPr lang="en-ZA" altLang="en-US" sz="2000" dirty="0" smtClean="0"/>
          </a:p>
          <a:p>
            <a:pPr marL="0" indent="0" algn="just">
              <a:buFont typeface="Arial" panose="020B0604020202020204" pitchFamily="34" charset="0"/>
              <a:buNone/>
            </a:pPr>
            <a:endParaRPr lang="en-ZA" sz="2400" dirty="0" smtClean="0"/>
          </a:p>
          <a:p>
            <a:pPr marL="0" indent="0" algn="just">
              <a:buFont typeface="Arial" panose="020B0604020202020204" pitchFamily="34" charset="0"/>
              <a:buNone/>
            </a:pPr>
            <a:r>
              <a:rPr lang="en-ZA" sz="2400" dirty="0" smtClean="0"/>
              <a:t>Financial recommendations will be addressed by the Heher report</a:t>
            </a:r>
          </a:p>
          <a:p>
            <a:pPr marL="0" indent="0" algn="just">
              <a:buFont typeface="Arial" panose="020B0604020202020204" pitchFamily="34" charset="0"/>
              <a:buNone/>
            </a:pPr>
            <a:r>
              <a:rPr lang="en-ZA" sz="2400" dirty="0" smtClean="0"/>
              <a:t/>
            </a:r>
            <a:br>
              <a:rPr lang="en-ZA" sz="2400" dirty="0" smtClean="0"/>
            </a:br>
            <a:endParaRPr lang="en-ZA" sz="2400" dirty="0" smtClean="0"/>
          </a:p>
          <a:p>
            <a:pPr algn="just"/>
            <a:endParaRPr lang="en-ZA" sz="2400" dirty="0"/>
          </a:p>
        </p:txBody>
      </p:sp>
    </p:spTree>
    <p:extLst>
      <p:ext uri="{BB962C8B-B14F-4D97-AF65-F5344CB8AC3E}">
        <p14:creationId xmlns:p14="http://schemas.microsoft.com/office/powerpoint/2010/main" val="1347004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37</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a:t>Higher education and a framework for student support</a:t>
            </a:r>
            <a:endParaRPr lang="en-ZA" dirty="0"/>
          </a:p>
        </p:txBody>
      </p:sp>
      <p:sp>
        <p:nvSpPr>
          <p:cNvPr id="10" name="Content Placeholder 2"/>
          <p:cNvSpPr txBox="1">
            <a:spLocks/>
          </p:cNvSpPr>
          <p:nvPr/>
        </p:nvSpPr>
        <p:spPr>
          <a:xfrm>
            <a:off x="628650" y="1477327"/>
            <a:ext cx="8435280" cy="40779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a:pPr>
            <a:endParaRPr lang="en-ZA" sz="2000" dirty="0" smtClean="0"/>
          </a:p>
          <a:p>
            <a:pPr marL="0" indent="0" algn="just">
              <a:buNone/>
            </a:pPr>
            <a:r>
              <a:rPr lang="en-ZA" sz="2400" dirty="0" smtClean="0"/>
              <a:t>Key recommendations (in the area of social cohesion)</a:t>
            </a:r>
          </a:p>
          <a:p>
            <a:pPr lvl="1" algn="just"/>
            <a:r>
              <a:rPr lang="en-ZA" sz="2000" dirty="0" smtClean="0"/>
              <a:t>The need for a national student support framework</a:t>
            </a:r>
          </a:p>
          <a:p>
            <a:pPr lvl="1" algn="just"/>
            <a:r>
              <a:rPr lang="en-ZA" sz="2000" dirty="0" smtClean="0"/>
              <a:t>Investment in high schools, preparing students for university</a:t>
            </a:r>
          </a:p>
          <a:p>
            <a:pPr lvl="1" algn="just"/>
            <a:r>
              <a:rPr lang="en-ZA" sz="2000" dirty="0" smtClean="0"/>
              <a:t>Co-agency at university – mentoring, self care, accountability</a:t>
            </a:r>
          </a:p>
          <a:p>
            <a:pPr lvl="1" algn="just"/>
            <a:r>
              <a:rPr lang="en-ZA" sz="2000" dirty="0" smtClean="0"/>
              <a:t>Services available but seldom used</a:t>
            </a:r>
          </a:p>
          <a:p>
            <a:pPr lvl="1" algn="just"/>
            <a:r>
              <a:rPr lang="en-ZA" sz="2000" dirty="0" smtClean="0"/>
              <a:t>Urgent need for mental health services</a:t>
            </a:r>
          </a:p>
          <a:p>
            <a:pPr lvl="1" algn="just"/>
            <a:r>
              <a:rPr lang="en-ZA" sz="2000" dirty="0" smtClean="0"/>
              <a:t>Better and ongoing orientation for students</a:t>
            </a:r>
          </a:p>
          <a:p>
            <a:pPr lvl="1" algn="just"/>
            <a:r>
              <a:rPr lang="en-ZA" sz="2000" dirty="0" smtClean="0"/>
              <a:t>Required evaluations of lecturers and support staff</a:t>
            </a:r>
          </a:p>
          <a:p>
            <a:pPr lvl="1" algn="just">
              <a:defRPr/>
            </a:pPr>
            <a:r>
              <a:rPr lang="en-ZA" sz="2000" dirty="0" smtClean="0"/>
              <a:t>Rethink pedagogy  - especially translanguaging</a:t>
            </a:r>
          </a:p>
          <a:p>
            <a:pPr lvl="1" algn="just">
              <a:defRPr/>
            </a:pPr>
            <a:r>
              <a:rPr lang="en-ZA" sz="2000" dirty="0" smtClean="0"/>
              <a:t>Introduce a core course on equality/justice and African content</a:t>
            </a:r>
          </a:p>
          <a:p>
            <a:pPr marL="0" indent="0" algn="just">
              <a:buFont typeface="Arial" panose="020B0604020202020204" pitchFamily="34" charset="0"/>
              <a:buNone/>
            </a:pPr>
            <a:r>
              <a:rPr lang="en-ZA" sz="2000" dirty="0" smtClean="0"/>
              <a:t/>
            </a:r>
            <a:br>
              <a:rPr lang="en-ZA" sz="2000" dirty="0" smtClean="0"/>
            </a:br>
            <a:endParaRPr lang="en-ZA" sz="2000" dirty="0" smtClean="0"/>
          </a:p>
          <a:p>
            <a:pPr algn="just"/>
            <a:endParaRPr lang="en-ZA" sz="2000" dirty="0"/>
          </a:p>
        </p:txBody>
      </p:sp>
    </p:spTree>
    <p:extLst>
      <p:ext uri="{BB962C8B-B14F-4D97-AF65-F5344CB8AC3E}">
        <p14:creationId xmlns:p14="http://schemas.microsoft.com/office/powerpoint/2010/main" val="2054182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628650" y="2044409"/>
            <a:ext cx="7886700" cy="994172"/>
          </a:xfrm>
        </p:spPr>
        <p:txBody>
          <a:bodyPr>
            <a:normAutofit fontScale="90000"/>
          </a:bodyPr>
          <a:lstStyle/>
          <a:p>
            <a:pPr algn="ctr"/>
            <a:r>
              <a:rPr lang="en-ZA" dirty="0">
                <a:ln w="0"/>
                <a:effectLst>
                  <a:outerShdw blurRad="38100" dist="19050" dir="2700000" algn="tl" rotWithShape="0">
                    <a:schemeClr val="dk1">
                      <a:alpha val="40000"/>
                    </a:schemeClr>
                  </a:outerShdw>
                </a:effectLst>
              </a:rPr>
              <a:t>Major Risk Areas Facing South Africa’s Fiscal Trajectory</a:t>
            </a:r>
          </a:p>
        </p:txBody>
      </p:sp>
      <p:sp>
        <p:nvSpPr>
          <p:cNvPr id="11" name="Slide Number Placeholder 10"/>
          <p:cNvSpPr>
            <a:spLocks noGrp="1"/>
          </p:cNvSpPr>
          <p:nvPr>
            <p:ph type="sldNum" sz="quarter" idx="12"/>
          </p:nvPr>
        </p:nvSpPr>
        <p:spPr/>
        <p:txBody>
          <a:bodyPr/>
          <a:lstStyle/>
          <a:p>
            <a:fld id="{95A9D420-F20D-4B06-8062-93C7936B984F}" type="slidenum">
              <a:rPr lang="en-ZA" smtClean="0"/>
              <a:t>38</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63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7" name="Title 1"/>
          <p:cNvSpPr>
            <a:spLocks noGrp="1"/>
          </p:cNvSpPr>
          <p:nvPr>
            <p:ph type="title"/>
          </p:nvPr>
        </p:nvSpPr>
        <p:spPr/>
        <p:txBody>
          <a:bodyPr>
            <a:normAutofit/>
          </a:bodyPr>
          <a:lstStyle/>
          <a:p>
            <a:pPr algn="ctr"/>
            <a:r>
              <a:rPr lang="en-ZA" dirty="0" smtClean="0"/>
              <a:t>The </a:t>
            </a:r>
            <a:r>
              <a:rPr lang="en-ZA" dirty="0"/>
              <a:t>Approach</a:t>
            </a:r>
            <a:endParaRPr lang="en-ZA" dirty="0"/>
          </a:p>
        </p:txBody>
      </p:sp>
      <p:sp>
        <p:nvSpPr>
          <p:cNvPr id="2" name="Content Placeholder 1"/>
          <p:cNvSpPr>
            <a:spLocks noGrp="1"/>
          </p:cNvSpPr>
          <p:nvPr>
            <p:ph idx="1"/>
          </p:nvPr>
        </p:nvSpPr>
        <p:spPr>
          <a:xfrm>
            <a:off x="164727" y="1491038"/>
            <a:ext cx="8814546" cy="4351338"/>
          </a:xfrm>
        </p:spPr>
        <p:txBody>
          <a:bodyPr>
            <a:normAutofit/>
          </a:bodyPr>
          <a:lstStyle/>
          <a:p>
            <a:pPr marL="0" indent="0">
              <a:buNone/>
            </a:pPr>
            <a:r>
              <a:rPr lang="en-ZA" sz="3200" b="1" dirty="0" smtClean="0">
                <a:solidFill>
                  <a:schemeClr val="accent1"/>
                </a:solidFill>
              </a:rPr>
              <a:t>Q1</a:t>
            </a:r>
            <a:r>
              <a:rPr lang="en-ZA" b="1" dirty="0" smtClean="0"/>
              <a:t>: Are public resources being allocated in an optimal way to foster growth economically and socially?</a:t>
            </a:r>
          </a:p>
          <a:p>
            <a:pPr lvl="1"/>
            <a:r>
              <a:rPr lang="en-ZA" dirty="0" smtClean="0"/>
              <a:t>What is the balance between investment in economic infrastructure; spending on social services/consumption; and spending on public administration (government employees)?</a:t>
            </a:r>
          </a:p>
          <a:p>
            <a:pPr lvl="1"/>
            <a:r>
              <a:rPr lang="en-ZA" dirty="0" smtClean="0"/>
              <a:t>Is there an appropriate balance between spending on the maintenance and repair of existing infrastructure and investment in new infrastructure?</a:t>
            </a:r>
          </a:p>
          <a:p>
            <a:pPr lvl="1"/>
            <a:r>
              <a:rPr lang="en-ZA" dirty="0" smtClean="0"/>
              <a:t>Do economic considerations influence the detailed pattern of spending?</a:t>
            </a:r>
          </a:p>
          <a:p>
            <a:pPr lvl="1"/>
            <a:r>
              <a:rPr lang="en-ZA" dirty="0" smtClean="0"/>
              <a:t>Which areas offer potential savings?</a:t>
            </a:r>
            <a:endParaRPr lang="en-ZA" dirty="0"/>
          </a:p>
        </p:txBody>
      </p:sp>
      <p:sp>
        <p:nvSpPr>
          <p:cNvPr id="11" name="Slide Number Placeholder 10"/>
          <p:cNvSpPr>
            <a:spLocks noGrp="1"/>
          </p:cNvSpPr>
          <p:nvPr>
            <p:ph type="sldNum" sz="quarter" idx="12"/>
          </p:nvPr>
        </p:nvSpPr>
        <p:spPr/>
        <p:txBody>
          <a:bodyPr/>
          <a:lstStyle/>
          <a:p>
            <a:fld id="{95A9D420-F20D-4B06-8062-93C7936B984F}" type="slidenum">
              <a:rPr lang="en-ZA" smtClean="0"/>
              <a:t>39</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52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0" name="Title 9"/>
          <p:cNvSpPr>
            <a:spLocks noGrp="1"/>
          </p:cNvSpPr>
          <p:nvPr>
            <p:ph type="title"/>
          </p:nvPr>
        </p:nvSpPr>
        <p:spPr>
          <a:xfrm>
            <a:off x="628650" y="2044409"/>
            <a:ext cx="7886700" cy="994172"/>
          </a:xfrm>
        </p:spPr>
        <p:txBody>
          <a:bodyPr/>
          <a:lstStyle/>
          <a:p>
            <a:pPr algn="ctr"/>
            <a:r>
              <a:rPr lang="en-ZA" dirty="0" smtClean="0">
                <a:ln w="0"/>
                <a:effectLst>
                  <a:outerShdw blurRad="38100" dist="19050" dir="2700000" algn="tl" rotWithShape="0">
                    <a:schemeClr val="dk1">
                      <a:alpha val="40000"/>
                    </a:schemeClr>
                  </a:outerShdw>
                </a:effectLst>
              </a:rPr>
              <a:t>Accelerating Economic Growth</a:t>
            </a:r>
            <a:endParaRPr lang="en-ZA" dirty="0">
              <a:ln w="0"/>
              <a:effectLst>
                <a:outerShdw blurRad="38100" dist="19050" dir="2700000" algn="tl" rotWithShape="0">
                  <a:schemeClr val="dk1">
                    <a:alpha val="40000"/>
                  </a:schemeClr>
                </a:outerShdw>
              </a:effectLst>
            </a:endParaRPr>
          </a:p>
        </p:txBody>
      </p:sp>
      <p:sp>
        <p:nvSpPr>
          <p:cNvPr id="11" name="Slide Number Placeholder 10"/>
          <p:cNvSpPr>
            <a:spLocks noGrp="1"/>
          </p:cNvSpPr>
          <p:nvPr>
            <p:ph type="sldNum" sz="quarter" idx="12"/>
          </p:nvPr>
        </p:nvSpPr>
        <p:spPr/>
        <p:txBody>
          <a:bodyPr/>
          <a:lstStyle/>
          <a:p>
            <a:fld id="{95A9D420-F20D-4B06-8062-93C7936B984F}" type="slidenum">
              <a:rPr lang="en-ZA" smtClean="0"/>
              <a:t>4</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08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7" name="Title 1"/>
          <p:cNvSpPr>
            <a:spLocks noGrp="1"/>
          </p:cNvSpPr>
          <p:nvPr>
            <p:ph type="title"/>
          </p:nvPr>
        </p:nvSpPr>
        <p:spPr/>
        <p:txBody>
          <a:bodyPr>
            <a:normAutofit/>
          </a:bodyPr>
          <a:lstStyle/>
          <a:p>
            <a:pPr algn="ctr"/>
            <a:r>
              <a:rPr lang="en-ZA" dirty="0" smtClean="0"/>
              <a:t>The </a:t>
            </a:r>
            <a:r>
              <a:rPr lang="en-ZA" dirty="0"/>
              <a:t>Approach</a:t>
            </a:r>
            <a:endParaRPr lang="en-ZA" dirty="0"/>
          </a:p>
        </p:txBody>
      </p:sp>
      <p:sp>
        <p:nvSpPr>
          <p:cNvPr id="2" name="Content Placeholder 1"/>
          <p:cNvSpPr>
            <a:spLocks noGrp="1"/>
          </p:cNvSpPr>
          <p:nvPr>
            <p:ph idx="1"/>
          </p:nvPr>
        </p:nvSpPr>
        <p:spPr>
          <a:xfrm>
            <a:off x="628650" y="1491038"/>
            <a:ext cx="7886700" cy="4351338"/>
          </a:xfrm>
        </p:spPr>
        <p:txBody>
          <a:bodyPr>
            <a:normAutofit/>
          </a:bodyPr>
          <a:lstStyle/>
          <a:p>
            <a:pPr marL="0" indent="0" algn="just">
              <a:buNone/>
            </a:pPr>
            <a:r>
              <a:rPr lang="en-ZA" sz="3200" b="1" dirty="0" smtClean="0">
                <a:solidFill>
                  <a:schemeClr val="accent1"/>
                </a:solidFill>
              </a:rPr>
              <a:t>Q2</a:t>
            </a:r>
            <a:r>
              <a:rPr lang="en-ZA" b="1" dirty="0" smtClean="0"/>
              <a:t>: Are </a:t>
            </a:r>
            <a:r>
              <a:rPr lang="en-ZA" b="1" dirty="0"/>
              <a:t>public </a:t>
            </a:r>
            <a:r>
              <a:rPr lang="en-ZA" b="1" dirty="0" smtClean="0"/>
              <a:t>resources </a:t>
            </a:r>
            <a:r>
              <a:rPr lang="en-ZA" b="1" dirty="0"/>
              <a:t>being used properly</a:t>
            </a:r>
            <a:r>
              <a:rPr lang="en-ZA" b="1" dirty="0" smtClean="0"/>
              <a:t>?</a:t>
            </a:r>
          </a:p>
          <a:p>
            <a:pPr lvl="1" algn="just"/>
            <a:r>
              <a:rPr lang="en-ZA" dirty="0"/>
              <a:t>Does public spending comply with the formal rules and procedures?</a:t>
            </a:r>
          </a:p>
          <a:p>
            <a:pPr lvl="1" algn="just"/>
            <a:r>
              <a:rPr lang="en-ZA" dirty="0"/>
              <a:t>Is public spending worthwhile?</a:t>
            </a:r>
          </a:p>
        </p:txBody>
      </p:sp>
      <p:sp>
        <p:nvSpPr>
          <p:cNvPr id="11" name="Slide Number Placeholder 10"/>
          <p:cNvSpPr>
            <a:spLocks noGrp="1"/>
          </p:cNvSpPr>
          <p:nvPr>
            <p:ph type="sldNum" sz="quarter" idx="12"/>
          </p:nvPr>
        </p:nvSpPr>
        <p:spPr/>
        <p:txBody>
          <a:bodyPr/>
          <a:lstStyle/>
          <a:p>
            <a:fld id="{95A9D420-F20D-4B06-8062-93C7936B984F}" type="slidenum">
              <a:rPr lang="en-ZA" smtClean="0"/>
              <a:t>40</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5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7" name="Title 1"/>
          <p:cNvSpPr>
            <a:spLocks noGrp="1"/>
          </p:cNvSpPr>
          <p:nvPr>
            <p:ph type="title"/>
          </p:nvPr>
        </p:nvSpPr>
        <p:spPr/>
        <p:txBody>
          <a:bodyPr>
            <a:normAutofit/>
          </a:bodyPr>
          <a:lstStyle/>
          <a:p>
            <a:pPr algn="ctr"/>
            <a:r>
              <a:rPr lang="en-ZA" dirty="0" smtClean="0"/>
              <a:t>Key </a:t>
            </a:r>
            <a:r>
              <a:rPr lang="en-ZA" dirty="0"/>
              <a:t>Risk Areas</a:t>
            </a:r>
            <a:endParaRPr lang="en-ZA" dirty="0"/>
          </a:p>
        </p:txBody>
      </p:sp>
      <p:sp>
        <p:nvSpPr>
          <p:cNvPr id="11" name="Slide Number Placeholder 10"/>
          <p:cNvSpPr>
            <a:spLocks noGrp="1"/>
          </p:cNvSpPr>
          <p:nvPr>
            <p:ph type="sldNum" sz="quarter" idx="12"/>
          </p:nvPr>
        </p:nvSpPr>
        <p:spPr/>
        <p:txBody>
          <a:bodyPr/>
          <a:lstStyle/>
          <a:p>
            <a:fld id="{95A9D420-F20D-4B06-8062-93C7936B984F}" type="slidenum">
              <a:rPr lang="en-ZA" smtClean="0"/>
              <a:t>41</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6226" y="1594412"/>
            <a:ext cx="7886700" cy="3824317"/>
          </a:xfrm>
        </p:spPr>
        <p:txBody>
          <a:bodyPr>
            <a:normAutofit lnSpcReduction="10000"/>
          </a:bodyPr>
          <a:lstStyle/>
          <a:p>
            <a:pPr algn="just"/>
            <a:r>
              <a:rPr lang="en-ZA" b="1" dirty="0" smtClean="0"/>
              <a:t>State </a:t>
            </a:r>
            <a:r>
              <a:rPr lang="en-ZA" b="1" dirty="0"/>
              <a:t>Owned </a:t>
            </a:r>
            <a:r>
              <a:rPr lang="en-ZA" b="1" dirty="0" smtClean="0"/>
              <a:t>Enterprises</a:t>
            </a:r>
          </a:p>
          <a:p>
            <a:pPr lvl="1" algn="just"/>
            <a:r>
              <a:rPr lang="en-ZA" dirty="0" smtClean="0"/>
              <a:t>Demand </a:t>
            </a:r>
            <a:r>
              <a:rPr lang="en-ZA" dirty="0"/>
              <a:t>maximum information from </a:t>
            </a:r>
            <a:r>
              <a:rPr lang="en-ZA" dirty="0" smtClean="0"/>
              <a:t>SOEs </a:t>
            </a:r>
            <a:r>
              <a:rPr lang="en-ZA" dirty="0"/>
              <a:t>to justify </a:t>
            </a:r>
            <a:r>
              <a:rPr lang="en-ZA" dirty="0" smtClean="0"/>
              <a:t>bailouts</a:t>
            </a:r>
          </a:p>
          <a:p>
            <a:pPr lvl="1" algn="just"/>
            <a:r>
              <a:rPr lang="en-ZA" dirty="0" smtClean="0"/>
              <a:t>Insist </a:t>
            </a:r>
            <a:r>
              <a:rPr lang="en-ZA" dirty="0"/>
              <a:t>on conditions being attached to any approvals, including regular report backs on progress</a:t>
            </a:r>
            <a:endParaRPr lang="en-ZA" dirty="0" smtClean="0"/>
          </a:p>
          <a:p>
            <a:pPr algn="just"/>
            <a:r>
              <a:rPr lang="en-ZA" b="1" dirty="0" smtClean="0"/>
              <a:t>Higher </a:t>
            </a:r>
            <a:r>
              <a:rPr lang="en-ZA" b="1" dirty="0"/>
              <a:t>Education and Vocational </a:t>
            </a:r>
            <a:r>
              <a:rPr lang="en-ZA" b="1" dirty="0" smtClean="0"/>
              <a:t>Education</a:t>
            </a:r>
          </a:p>
          <a:p>
            <a:pPr lvl="1" algn="just"/>
            <a:r>
              <a:rPr lang="en-ZA" dirty="0" smtClean="0"/>
              <a:t>Consider </a:t>
            </a:r>
            <a:r>
              <a:rPr lang="en-ZA" dirty="0"/>
              <a:t>the implications of raising higher education expenditure for other items of public </a:t>
            </a:r>
            <a:r>
              <a:rPr lang="en-ZA" dirty="0" smtClean="0"/>
              <a:t>spending</a:t>
            </a:r>
          </a:p>
          <a:p>
            <a:pPr lvl="1" algn="just"/>
            <a:r>
              <a:rPr lang="en-ZA" dirty="0" smtClean="0"/>
              <a:t>Be </a:t>
            </a:r>
            <a:r>
              <a:rPr lang="en-ZA" dirty="0"/>
              <a:t>particularly careful about funds being diverted from vocational training and community education towards higher education</a:t>
            </a:r>
            <a:endParaRPr lang="en-ZA" dirty="0" smtClean="0"/>
          </a:p>
        </p:txBody>
      </p:sp>
    </p:spTree>
    <p:extLst>
      <p:ext uri="{BB962C8B-B14F-4D97-AF65-F5344CB8AC3E}">
        <p14:creationId xmlns:p14="http://schemas.microsoft.com/office/powerpoint/2010/main" val="3742988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7" name="Title 1"/>
          <p:cNvSpPr>
            <a:spLocks noGrp="1"/>
          </p:cNvSpPr>
          <p:nvPr>
            <p:ph type="title"/>
          </p:nvPr>
        </p:nvSpPr>
        <p:spPr/>
        <p:txBody>
          <a:bodyPr>
            <a:normAutofit/>
          </a:bodyPr>
          <a:lstStyle/>
          <a:p>
            <a:pPr algn="ctr"/>
            <a:r>
              <a:rPr lang="en-ZA" dirty="0" smtClean="0"/>
              <a:t>Key </a:t>
            </a:r>
            <a:r>
              <a:rPr lang="en-ZA" dirty="0"/>
              <a:t>Risk Areas</a:t>
            </a:r>
            <a:endParaRPr lang="en-ZA" dirty="0"/>
          </a:p>
        </p:txBody>
      </p:sp>
      <p:sp>
        <p:nvSpPr>
          <p:cNvPr id="11" name="Slide Number Placeholder 10"/>
          <p:cNvSpPr>
            <a:spLocks noGrp="1"/>
          </p:cNvSpPr>
          <p:nvPr>
            <p:ph type="sldNum" sz="quarter" idx="12"/>
          </p:nvPr>
        </p:nvSpPr>
        <p:spPr/>
        <p:txBody>
          <a:bodyPr/>
          <a:lstStyle/>
          <a:p>
            <a:fld id="{95A9D420-F20D-4B06-8062-93C7936B984F}" type="slidenum">
              <a:rPr lang="en-ZA" smtClean="0"/>
              <a:t>42</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6226" y="1594412"/>
            <a:ext cx="7886700" cy="3690281"/>
          </a:xfrm>
        </p:spPr>
        <p:txBody>
          <a:bodyPr>
            <a:normAutofit fontScale="92500" lnSpcReduction="10000"/>
          </a:bodyPr>
          <a:lstStyle/>
          <a:p>
            <a:pPr algn="just"/>
            <a:r>
              <a:rPr lang="en-ZA" b="1" dirty="0" smtClean="0"/>
              <a:t>Public </a:t>
            </a:r>
            <a:r>
              <a:rPr lang="en-ZA" b="1" dirty="0"/>
              <a:t>Sector </a:t>
            </a:r>
            <a:r>
              <a:rPr lang="en-ZA" b="1" dirty="0" smtClean="0"/>
              <a:t>Salaries</a:t>
            </a:r>
          </a:p>
          <a:p>
            <a:pPr lvl="1" algn="just"/>
            <a:r>
              <a:rPr lang="en-ZA" dirty="0" smtClean="0"/>
              <a:t>Composition </a:t>
            </a:r>
            <a:r>
              <a:rPr lang="en-ZA" dirty="0"/>
              <a:t>of expenditure across functions, </a:t>
            </a:r>
            <a:r>
              <a:rPr lang="en-ZA" dirty="0" smtClean="0"/>
              <a:t>composition </a:t>
            </a:r>
            <a:r>
              <a:rPr lang="en-ZA" dirty="0"/>
              <a:t>of expenditure within </a:t>
            </a:r>
            <a:r>
              <a:rPr lang="en-ZA" dirty="0" smtClean="0"/>
              <a:t>functions</a:t>
            </a:r>
          </a:p>
          <a:p>
            <a:pPr lvl="1" algn="just"/>
            <a:r>
              <a:rPr lang="en-ZA" dirty="0" smtClean="0"/>
              <a:t>Composition </a:t>
            </a:r>
            <a:r>
              <a:rPr lang="en-ZA" dirty="0"/>
              <a:t>of the wage bill in a context where many basic services remain </a:t>
            </a:r>
            <a:r>
              <a:rPr lang="en-ZA" dirty="0" smtClean="0"/>
              <a:t>understaffed</a:t>
            </a:r>
          </a:p>
          <a:p>
            <a:pPr lvl="1" algn="just"/>
            <a:r>
              <a:rPr lang="en-ZA" dirty="0" smtClean="0"/>
              <a:t>Request </a:t>
            </a:r>
            <a:r>
              <a:rPr lang="en-ZA" dirty="0"/>
              <a:t>detailed information on the impact of recent efforts to curb the wage bill by freezing vacant posts and encouraging voluntary retirement and departure</a:t>
            </a:r>
            <a:endParaRPr lang="en-ZA" dirty="0" smtClean="0"/>
          </a:p>
          <a:p>
            <a:pPr algn="just"/>
            <a:r>
              <a:rPr lang="en-ZA" b="1" dirty="0" smtClean="0"/>
              <a:t>National </a:t>
            </a:r>
            <a:r>
              <a:rPr lang="en-ZA" b="1" dirty="0"/>
              <a:t>Health </a:t>
            </a:r>
            <a:r>
              <a:rPr lang="en-ZA" b="1" dirty="0" smtClean="0"/>
              <a:t>Insurance</a:t>
            </a:r>
          </a:p>
          <a:p>
            <a:pPr lvl="1" algn="just"/>
            <a:r>
              <a:rPr lang="en-ZA" dirty="0" smtClean="0"/>
              <a:t>Does </a:t>
            </a:r>
            <a:r>
              <a:rPr lang="en-ZA" dirty="0"/>
              <a:t>the NHI </a:t>
            </a:r>
            <a:r>
              <a:rPr lang="en-ZA" dirty="0" smtClean="0"/>
              <a:t>require </a:t>
            </a:r>
            <a:r>
              <a:rPr lang="en-ZA" dirty="0"/>
              <a:t>substantial spending above the funds available from a reduction in medical tax </a:t>
            </a:r>
            <a:r>
              <a:rPr lang="en-ZA" dirty="0" smtClean="0"/>
              <a:t>credits?</a:t>
            </a:r>
          </a:p>
        </p:txBody>
      </p:sp>
    </p:spTree>
    <p:extLst>
      <p:ext uri="{BB962C8B-B14F-4D97-AF65-F5344CB8AC3E}">
        <p14:creationId xmlns:p14="http://schemas.microsoft.com/office/powerpoint/2010/main" val="410329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7" name="Title 1"/>
          <p:cNvSpPr>
            <a:spLocks noGrp="1"/>
          </p:cNvSpPr>
          <p:nvPr>
            <p:ph type="title"/>
          </p:nvPr>
        </p:nvSpPr>
        <p:spPr/>
        <p:txBody>
          <a:bodyPr>
            <a:normAutofit/>
          </a:bodyPr>
          <a:lstStyle/>
          <a:p>
            <a:pPr algn="ctr"/>
            <a:r>
              <a:rPr lang="en-ZA" dirty="0" smtClean="0"/>
              <a:t>Key </a:t>
            </a:r>
            <a:r>
              <a:rPr lang="en-ZA" dirty="0"/>
              <a:t>Risk Areas</a:t>
            </a:r>
            <a:endParaRPr lang="en-ZA" dirty="0"/>
          </a:p>
        </p:txBody>
      </p:sp>
      <p:sp>
        <p:nvSpPr>
          <p:cNvPr id="11" name="Slide Number Placeholder 10"/>
          <p:cNvSpPr>
            <a:spLocks noGrp="1"/>
          </p:cNvSpPr>
          <p:nvPr>
            <p:ph type="sldNum" sz="quarter" idx="12"/>
          </p:nvPr>
        </p:nvSpPr>
        <p:spPr/>
        <p:txBody>
          <a:bodyPr/>
          <a:lstStyle/>
          <a:p>
            <a:fld id="{95A9D420-F20D-4B06-8062-93C7936B984F}" type="slidenum">
              <a:rPr lang="en-ZA" smtClean="0"/>
              <a:t>43</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6226" y="1594412"/>
            <a:ext cx="7886700" cy="3824317"/>
          </a:xfrm>
        </p:spPr>
        <p:txBody>
          <a:bodyPr>
            <a:normAutofit fontScale="92500" lnSpcReduction="20000"/>
          </a:bodyPr>
          <a:lstStyle/>
          <a:p>
            <a:pPr algn="just"/>
            <a:r>
              <a:rPr lang="en-ZA" b="1" dirty="0" smtClean="0"/>
              <a:t>Ratings downgrades</a:t>
            </a:r>
          </a:p>
          <a:p>
            <a:pPr lvl="1" algn="just"/>
            <a:r>
              <a:rPr lang="en-ZA" dirty="0"/>
              <a:t>I</a:t>
            </a:r>
            <a:r>
              <a:rPr lang="en-ZA" dirty="0" smtClean="0"/>
              <a:t>ncreased </a:t>
            </a:r>
            <a:r>
              <a:rPr lang="en-ZA" dirty="0"/>
              <a:t>debt service costs as well as the cost of new </a:t>
            </a:r>
            <a:r>
              <a:rPr lang="en-ZA" dirty="0" smtClean="0"/>
              <a:t>borrowing</a:t>
            </a:r>
          </a:p>
          <a:p>
            <a:pPr lvl="1" algn="just"/>
            <a:r>
              <a:rPr lang="en-ZA" dirty="0" smtClean="0"/>
              <a:t>Reduced resources </a:t>
            </a:r>
            <a:r>
              <a:rPr lang="en-ZA" dirty="0"/>
              <a:t>available for allocation, thereby requiring even more difficult decisions about </a:t>
            </a:r>
            <a:r>
              <a:rPr lang="en-ZA" dirty="0" smtClean="0"/>
              <a:t>cutbacks</a:t>
            </a:r>
          </a:p>
          <a:p>
            <a:pPr lvl="1" algn="just"/>
            <a:r>
              <a:rPr lang="en-ZA" dirty="0" smtClean="0"/>
              <a:t>Danger of targeting priority areas for cutbacks</a:t>
            </a:r>
          </a:p>
          <a:p>
            <a:pPr algn="just"/>
            <a:r>
              <a:rPr lang="en-ZA" b="1" dirty="0" smtClean="0"/>
              <a:t>Special </a:t>
            </a:r>
            <a:r>
              <a:rPr lang="en-ZA" b="1" dirty="0"/>
              <a:t>Zones and Strategic </a:t>
            </a:r>
            <a:r>
              <a:rPr lang="en-ZA" b="1" dirty="0" smtClean="0"/>
              <a:t>Projects</a:t>
            </a:r>
          </a:p>
          <a:p>
            <a:pPr lvl="1" algn="just"/>
            <a:r>
              <a:rPr lang="en-ZA" dirty="0" smtClean="0"/>
              <a:t>Major </a:t>
            </a:r>
            <a:r>
              <a:rPr lang="en-ZA" dirty="0"/>
              <a:t>risks for public </a:t>
            </a:r>
            <a:r>
              <a:rPr lang="en-ZA" dirty="0" smtClean="0"/>
              <a:t>spending</a:t>
            </a:r>
          </a:p>
          <a:p>
            <a:pPr lvl="1" algn="just"/>
            <a:r>
              <a:rPr lang="en-ZA" dirty="0" smtClean="0"/>
              <a:t>How can government </a:t>
            </a:r>
            <a:r>
              <a:rPr lang="en-ZA" dirty="0"/>
              <a:t>spending </a:t>
            </a:r>
            <a:r>
              <a:rPr lang="en-ZA" dirty="0" smtClean="0"/>
              <a:t>prioritize </a:t>
            </a:r>
            <a:r>
              <a:rPr lang="en-ZA" dirty="0"/>
              <a:t>selective projects to stimulate economic growth and development in lagging </a:t>
            </a:r>
            <a:r>
              <a:rPr lang="en-ZA" dirty="0" smtClean="0"/>
              <a:t>regions?</a:t>
            </a:r>
          </a:p>
          <a:p>
            <a:pPr lvl="1" algn="just"/>
            <a:r>
              <a:rPr lang="en-ZA" dirty="0" smtClean="0"/>
              <a:t>Emerging lessons from these projects?</a:t>
            </a:r>
          </a:p>
          <a:p>
            <a:pPr lvl="1" algn="just"/>
            <a:endParaRPr lang="en-ZA" dirty="0"/>
          </a:p>
        </p:txBody>
      </p:sp>
    </p:spTree>
    <p:extLst>
      <p:ext uri="{BB962C8B-B14F-4D97-AF65-F5344CB8AC3E}">
        <p14:creationId xmlns:p14="http://schemas.microsoft.com/office/powerpoint/2010/main" val="47320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5</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smtClean="0"/>
              <a:t>Steep Economic Downturn &amp; Sluggish Recovery </a:t>
            </a:r>
            <a:endParaRPr lang="en-ZA" dirty="0"/>
          </a:p>
        </p:txBody>
      </p:sp>
      <p:sp>
        <p:nvSpPr>
          <p:cNvPr id="8" name="Content Placeholder 2"/>
          <p:cNvSpPr txBox="1">
            <a:spLocks/>
          </p:cNvSpPr>
          <p:nvPr/>
        </p:nvSpPr>
        <p:spPr>
          <a:xfrm>
            <a:off x="164726" y="1914683"/>
            <a:ext cx="8814547" cy="37280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100" dirty="0"/>
              <a:t>Downward revision of 2017 growth forecasts (from 1.3% to 0.7%)</a:t>
            </a:r>
          </a:p>
          <a:p>
            <a:pPr lvl="1" algn="just"/>
            <a:r>
              <a:rPr lang="en-ZA" sz="1800" dirty="0"/>
              <a:t>Recession began in 4</a:t>
            </a:r>
            <a:r>
              <a:rPr lang="en-ZA" sz="1800" baseline="30000" dirty="0"/>
              <a:t>th</a:t>
            </a:r>
            <a:r>
              <a:rPr lang="en-ZA" sz="1800" dirty="0"/>
              <a:t> Quarter of 2016</a:t>
            </a:r>
          </a:p>
          <a:p>
            <a:pPr lvl="1" algn="just"/>
            <a:r>
              <a:rPr lang="en-ZA" sz="1800" dirty="0"/>
              <a:t>Economic growth below 2% since 2014 </a:t>
            </a:r>
          </a:p>
          <a:p>
            <a:pPr lvl="1" algn="just"/>
            <a:r>
              <a:rPr lang="en-ZA" sz="1800" dirty="0"/>
              <a:t>Pegged below NDP target (5.4% GDP growth p.a.)</a:t>
            </a:r>
          </a:p>
          <a:p>
            <a:pPr algn="just"/>
            <a:r>
              <a:rPr lang="en-ZA" sz="2100" dirty="0"/>
              <a:t>Sharp contraction in fiscal revenue as a result of economic downturn </a:t>
            </a:r>
          </a:p>
          <a:p>
            <a:pPr lvl="1" algn="just"/>
            <a:r>
              <a:rPr lang="en-ZA" sz="1800" dirty="0"/>
              <a:t>Slow growth undermines the fiscal framework </a:t>
            </a:r>
          </a:p>
          <a:p>
            <a:pPr lvl="1" algn="just"/>
            <a:r>
              <a:rPr lang="en-ZA" sz="1800" dirty="0"/>
              <a:t>Reduced spending and selective tax increases to stabilise debt-to-GDP ratio</a:t>
            </a:r>
          </a:p>
          <a:p>
            <a:pPr algn="just"/>
            <a:r>
              <a:rPr lang="en-ZA" sz="2100" dirty="0"/>
              <a:t>Sectoral drivers of ‘weak recovery’ – precarious primary sectors (Agriculture = 21,2%;  Mining = 4,3%)</a:t>
            </a:r>
          </a:p>
          <a:p>
            <a:pPr algn="just"/>
            <a:r>
              <a:rPr lang="en-ZA" sz="2100" dirty="0"/>
              <a:t>Unemployment at 27,7%; 30.4 million living below the poverty line; extreme ‘wealth inequality’</a:t>
            </a:r>
          </a:p>
        </p:txBody>
      </p:sp>
    </p:spTree>
    <p:extLst>
      <p:ext uri="{BB962C8B-B14F-4D97-AF65-F5344CB8AC3E}">
        <p14:creationId xmlns:p14="http://schemas.microsoft.com/office/powerpoint/2010/main" val="155470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50" y="476672"/>
            <a:ext cx="7999555"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27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tx2">
                <a:tint val="45000"/>
                <a:satMod val="400000"/>
              </a:schemeClr>
            </a:duotone>
          </a:blip>
          <a:stretch>
            <a:fillRect/>
          </a:stretch>
        </p:blipFill>
        <p:spPr>
          <a:xfrm>
            <a:off x="164727" y="5896974"/>
            <a:ext cx="1744757" cy="641939"/>
          </a:xfrm>
          <a:prstGeom prst="rect">
            <a:avLst/>
          </a:prstGeom>
        </p:spPr>
      </p:pic>
      <p:sp>
        <p:nvSpPr>
          <p:cNvPr id="11" name="Slide Number Placeholder 10"/>
          <p:cNvSpPr>
            <a:spLocks noGrp="1"/>
          </p:cNvSpPr>
          <p:nvPr>
            <p:ph type="sldNum" sz="quarter" idx="12"/>
          </p:nvPr>
        </p:nvSpPr>
        <p:spPr/>
        <p:txBody>
          <a:bodyPr/>
          <a:lstStyle/>
          <a:p>
            <a:fld id="{95A9D420-F20D-4B06-8062-93C7936B984F}" type="slidenum">
              <a:rPr lang="en-ZA" smtClean="0"/>
              <a:t>7</a:t>
            </a:fld>
            <a:endParaRPr lang="en-ZA" dirty="0"/>
          </a:p>
        </p:txBody>
      </p:sp>
      <p:cxnSp>
        <p:nvCxnSpPr>
          <p:cNvPr id="13" name="Straight Connector 12"/>
          <p:cNvCxnSpPr/>
          <p:nvPr/>
        </p:nvCxnSpPr>
        <p:spPr>
          <a:xfrm flipV="1">
            <a:off x="164726" y="5642724"/>
            <a:ext cx="8814547" cy="3025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p:txBody>
          <a:bodyPr>
            <a:normAutofit/>
          </a:bodyPr>
          <a:lstStyle/>
          <a:p>
            <a:pPr algn="ctr"/>
            <a:r>
              <a:rPr lang="en-ZA" dirty="0"/>
              <a:t>Debt Share of GDP Rising </a:t>
            </a:r>
            <a:endParaRPr lang="en-ZA" dirty="0"/>
          </a:p>
        </p:txBody>
      </p:sp>
      <p:sp>
        <p:nvSpPr>
          <p:cNvPr id="10" name="Content Placeholder 2"/>
          <p:cNvSpPr txBox="1">
            <a:spLocks/>
          </p:cNvSpPr>
          <p:nvPr/>
        </p:nvSpPr>
        <p:spPr>
          <a:xfrm>
            <a:off x="796738" y="1690689"/>
            <a:ext cx="7718612" cy="32686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2100" dirty="0"/>
              <a:t>From fiscal consolidation to rise in deficit spending </a:t>
            </a:r>
          </a:p>
          <a:p>
            <a:pPr algn="just"/>
            <a:r>
              <a:rPr lang="en-ZA" sz="2100" dirty="0"/>
              <a:t>Fiscal deficit overshoots the target – at 4.3% instead of 3.1% of GDP</a:t>
            </a:r>
          </a:p>
          <a:p>
            <a:pPr algn="just"/>
            <a:r>
              <a:rPr lang="en-ZA" sz="2100" dirty="0"/>
              <a:t>“Debt-service costs are the fastest-growing category of expenditure, crowding out social and economic spending.”</a:t>
            </a:r>
          </a:p>
          <a:p>
            <a:pPr lvl="1" algn="just"/>
            <a:r>
              <a:rPr lang="en-ZA" sz="1800" dirty="0"/>
              <a:t>Debt-to-GDP ratio = 61%</a:t>
            </a:r>
          </a:p>
          <a:p>
            <a:pPr lvl="1" algn="just"/>
            <a:r>
              <a:rPr lang="en-ZA" sz="1800" dirty="0"/>
              <a:t>Debt-service costs/GDP share = 15% </a:t>
            </a:r>
          </a:p>
        </p:txBody>
      </p:sp>
    </p:spTree>
    <p:extLst>
      <p:ext uri="{BB962C8B-B14F-4D97-AF65-F5344CB8AC3E}">
        <p14:creationId xmlns:p14="http://schemas.microsoft.com/office/powerpoint/2010/main" val="292809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28625"/>
            <a:ext cx="8344222" cy="611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1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8117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658985"/>
      </p:ext>
    </p:extLst>
  </p:cSld>
  <p:clrMapOvr>
    <a:masterClrMapping/>
  </p:clrMapOvr>
</p:sld>
</file>

<file path=ppt/theme/theme1.xml><?xml version="1.0" encoding="utf-8"?>
<a:theme xmlns:a="http://schemas.openxmlformats.org/drawingml/2006/main" name="Diseño predeterminad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TotalTime>
  <Words>2615</Words>
  <Application>Microsoft Office PowerPoint</Application>
  <PresentationFormat>On-screen Show (4:3)</PresentationFormat>
  <Paragraphs>421</Paragraphs>
  <Slides>43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 Garamond </vt:lpstr>
      <vt:lpstr>Arial</vt:lpstr>
      <vt:lpstr>Calibri</vt:lpstr>
      <vt:lpstr>Cambria</vt:lpstr>
      <vt:lpstr>Corbel</vt:lpstr>
      <vt:lpstr>Garamond</vt:lpstr>
      <vt:lpstr>Times New Roman</vt:lpstr>
      <vt:lpstr>Wingdings</vt:lpstr>
      <vt:lpstr>Diseño predeterminado</vt:lpstr>
      <vt:lpstr>Office Theme</vt:lpstr>
      <vt:lpstr>2017 Medium Term Budget Policy Statement</vt:lpstr>
      <vt:lpstr>PowerPoint Presentation</vt:lpstr>
      <vt:lpstr>PowerPoint Presentation</vt:lpstr>
      <vt:lpstr>Accelerating Economic Growth</vt:lpstr>
      <vt:lpstr>Steep Economic Downturn &amp; Sluggish Recovery </vt:lpstr>
      <vt:lpstr>PowerPoint Presentation</vt:lpstr>
      <vt:lpstr>Debt Share of GDP Rising </vt:lpstr>
      <vt:lpstr>PowerPoint Presentation</vt:lpstr>
      <vt:lpstr>PowerPoint Presentation</vt:lpstr>
      <vt:lpstr>Spending Priorities &amp; 14-Point Plan </vt:lpstr>
      <vt:lpstr>Promoting counter-cyclical R&amp;D and innovation to stimulate inclusive economic growth </vt:lpstr>
      <vt:lpstr>PowerPoint Presentation</vt:lpstr>
      <vt:lpstr>Infrastructure investment</vt:lpstr>
      <vt:lpstr>Public Investment in Infrastructure Networks &amp; Coordination </vt:lpstr>
      <vt:lpstr>Education</vt:lpstr>
      <vt:lpstr>Education: Vote 14 &amp; 15</vt:lpstr>
      <vt:lpstr> Resources: Textbooks and Workbooks  TIMSS results show that policy investment in workbooks (now grades 1-9 for math, 1-6 for home language and grade R) makes a difference. </vt:lpstr>
      <vt:lpstr> Home &amp; School infrastructure ALL schools do not have full infrastructure.  Learners from poor homes go to poorly resourced schools. Home and School resources influence achievement </vt:lpstr>
      <vt:lpstr>Higher Education: Vote 15</vt:lpstr>
      <vt:lpstr>Post School Education Expenditure, 2017 (million)</vt:lpstr>
      <vt:lpstr>  Skills Supply: Enrolments at Public Universities and TVET colleges: 2010-2016  </vt:lpstr>
      <vt:lpstr>University &amp; TVET Completers, 2014</vt:lpstr>
      <vt:lpstr>Trends in NSFAS funding</vt:lpstr>
      <vt:lpstr>Health</vt:lpstr>
      <vt:lpstr>PowerPoint Presentation</vt:lpstr>
      <vt:lpstr>Risks</vt:lpstr>
      <vt:lpstr>Towards A Responsive &amp; Developmental Local Government</vt:lpstr>
      <vt:lpstr>Towards A Responsive &amp; Developmental Local Government </vt:lpstr>
      <vt:lpstr>Repositioning Local Government</vt:lpstr>
      <vt:lpstr>Repositioning Local Government</vt:lpstr>
      <vt:lpstr>HSRC Research on Local Government</vt:lpstr>
      <vt:lpstr>Social cohesion &amp; Higher education</vt:lpstr>
      <vt:lpstr>Racism and attitudes towards redress</vt:lpstr>
      <vt:lpstr>Racism and attitudes towards redress</vt:lpstr>
      <vt:lpstr>Racism and attitudes towards redress</vt:lpstr>
      <vt:lpstr>Higher education and a framework for student support</vt:lpstr>
      <vt:lpstr>Higher education and a framework for student support</vt:lpstr>
      <vt:lpstr>Major Risk Areas Facing South Africa’s Fiscal Trajectory</vt:lpstr>
      <vt:lpstr>The Approach</vt:lpstr>
      <vt:lpstr>The Approach</vt:lpstr>
      <vt:lpstr>Key Risk Areas</vt:lpstr>
      <vt:lpstr>Key Risk Areas</vt:lpstr>
      <vt:lpstr>Key Risk Areas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Marizane M. Rousseau</dc:creator>
  <cp:lastModifiedBy>Marizane M. Rousseau</cp:lastModifiedBy>
  <cp:revision>48</cp:revision>
  <dcterms:created xsi:type="dcterms:W3CDTF">2017-10-31T08:39:09Z</dcterms:created>
  <dcterms:modified xsi:type="dcterms:W3CDTF">2017-10-31T13:58:44Z</dcterms:modified>
</cp:coreProperties>
</file>