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charts/style9.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style5.xml" ContentType="application/vnd.ms-office.chart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charts/colors9.xml" ContentType="application/vnd.ms-office.chartcolorstyl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diagrams/layout2.xml" ContentType="application/vnd.openxmlformats-officedocument.drawingml.diagramLayou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0"/>
  </p:notesMasterIdLst>
  <p:handoutMasterIdLst>
    <p:handoutMasterId r:id="rId41"/>
  </p:handoutMasterIdLst>
  <p:sldIdLst>
    <p:sldId id="497" r:id="rId2"/>
    <p:sldId id="498" r:id="rId3"/>
    <p:sldId id="500" r:id="rId4"/>
    <p:sldId id="501" r:id="rId5"/>
    <p:sldId id="502" r:id="rId6"/>
    <p:sldId id="503" r:id="rId7"/>
    <p:sldId id="504" r:id="rId8"/>
    <p:sldId id="574" r:id="rId9"/>
    <p:sldId id="509" r:id="rId10"/>
    <p:sldId id="510" r:id="rId11"/>
    <p:sldId id="575" r:id="rId12"/>
    <p:sldId id="577" r:id="rId13"/>
    <p:sldId id="515" r:id="rId14"/>
    <p:sldId id="552" r:id="rId15"/>
    <p:sldId id="554" r:id="rId16"/>
    <p:sldId id="579" r:id="rId17"/>
    <p:sldId id="580" r:id="rId18"/>
    <p:sldId id="520" r:id="rId19"/>
    <p:sldId id="582" r:id="rId20"/>
    <p:sldId id="523" r:id="rId21"/>
    <p:sldId id="564" r:id="rId22"/>
    <p:sldId id="587" r:id="rId23"/>
    <p:sldId id="583" r:id="rId24"/>
    <p:sldId id="589" r:id="rId25"/>
    <p:sldId id="527" r:id="rId26"/>
    <p:sldId id="528" r:id="rId27"/>
    <p:sldId id="590" r:id="rId28"/>
    <p:sldId id="532" r:id="rId29"/>
    <p:sldId id="533" r:id="rId30"/>
    <p:sldId id="534" r:id="rId31"/>
    <p:sldId id="539" r:id="rId32"/>
    <p:sldId id="545" r:id="rId33"/>
    <p:sldId id="544" r:id="rId34"/>
    <p:sldId id="597" r:id="rId35"/>
    <p:sldId id="598" r:id="rId36"/>
    <p:sldId id="599" r:id="rId37"/>
    <p:sldId id="600" r:id="rId38"/>
    <p:sldId id="419" r:id="rId3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S" initials="L" lastIdx="1" clrIdx="0"/>
  <p:cmAuthor id="1" name="ernstm" initial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87818"/>
    <a:srgbClr val="66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2" autoAdjust="0"/>
    <p:restoredTop sz="94249" autoAdjust="0"/>
  </p:normalViewPr>
  <p:slideViewPr>
    <p:cSldViewPr>
      <p:cViewPr varScale="1">
        <p:scale>
          <a:sx n="116" d="100"/>
          <a:sy n="116" d="100"/>
        </p:scale>
        <p:origin x="-15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Column1</c:v>
                </c:pt>
              </c:strCache>
            </c:strRef>
          </c:tx>
          <c:spPr>
            <a:solidFill>
              <a:srgbClr val="00B050"/>
            </a:solidFill>
          </c:spPr>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2BD-420D-920F-12FCAB74FED5}"/>
              </c:ext>
            </c:extLst>
          </c:dPt>
          <c:dPt>
            <c:idx val="1"/>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2BD-420D-920F-12FCAB74FED5}"/>
              </c:ext>
            </c:extLst>
          </c:dPt>
          <c:dLbls>
            <c:dLbl>
              <c:idx val="0"/>
              <c:layout>
                <c:manualLayout>
                  <c:x val="-0.25712828083989497"/>
                  <c:y val="-0.19722121062992129"/>
                </c:manualLayout>
              </c:layout>
              <c:tx>
                <c:rich>
                  <a:bodyPr/>
                  <a:lstStyle/>
                  <a:p>
                    <a:fld id="{5FABCC7C-E612-4D49-93A6-7F80D82BE137}" type="VALUE">
                      <a:rPr lang="en-US" smtClean="0"/>
                      <a:pPr/>
                      <a:t>[VALUE]</a:t>
                    </a:fld>
                    <a:r>
                      <a:rPr lang="en-US" dirty="0" smtClean="0"/>
                      <a:t> </a:t>
                    </a:r>
                  </a:p>
                  <a:p>
                    <a:r>
                      <a:rPr lang="en-US" dirty="0" smtClean="0"/>
                      <a:t>(75%)</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92BD-420D-920F-12FCAB74FED5}"/>
                </c:ext>
              </c:extLst>
            </c:dLbl>
            <c:dLbl>
              <c:idx val="1"/>
              <c:layout>
                <c:manualLayout>
                  <c:x val="0.23438008530183729"/>
                  <c:y val="4.8054872047244075E-2"/>
                </c:manualLayout>
              </c:layout>
              <c:tx>
                <c:rich>
                  <a:bodyPr/>
                  <a:lstStyle/>
                  <a:p>
                    <a:fld id="{B256AC23-683B-41E2-B2BF-10F1D9C10C15}" type="VALUE">
                      <a:rPr lang="en-US" smtClean="0"/>
                      <a:pPr/>
                      <a:t>[VALUE]</a:t>
                    </a:fld>
                    <a:r>
                      <a:rPr lang="en-US" dirty="0" smtClean="0"/>
                      <a:t> </a:t>
                    </a:r>
                  </a:p>
                  <a:p>
                    <a:r>
                      <a:rPr lang="en-US" dirty="0" smtClean="0"/>
                      <a:t>(25%)</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92BD-420D-920F-12FCAB74FED5}"/>
                </c:ext>
              </c:extLst>
            </c:dLbl>
            <c:delete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w Cen MT" panose="020B0602020104020603" pitchFamily="34" charset="0"/>
                    <a:ea typeface="+mn-ea"/>
                    <a:cs typeface="+mn-cs"/>
                  </a:defRPr>
                </a:pPr>
                <a:endParaRPr lang="en-US"/>
              </a:p>
            </c:txPr>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24</c:v>
                </c:pt>
                <c:pt idx="1">
                  <c:v>8</c:v>
                </c:pt>
              </c:numCache>
            </c:numRef>
          </c:val>
          <c:extLst xmlns:c16r2="http://schemas.microsoft.com/office/drawing/2015/06/chart">
            <c:ext xmlns:c16="http://schemas.microsoft.com/office/drawing/2014/chart" uri="{C3380CC4-5D6E-409C-BE32-E72D297353CC}">
              <c16:uniqueId val="{00000004-92BD-420D-920F-12FCAB74FED5}"/>
            </c:ext>
          </c:extLst>
        </c:ser>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Tw Cen MT" panose="020B0602020104020603" pitchFamily="34" charset="0"/>
                <a:ea typeface="+mn-ea"/>
                <a:cs typeface="+mn-cs"/>
              </a:defRPr>
            </a:pPr>
            <a:r>
              <a:rPr lang="en-US" sz="1600" b="1" dirty="0" smtClean="0">
                <a:latin typeface="Tw Cen MT" panose="020B0602020104020603" pitchFamily="34" charset="0"/>
              </a:rPr>
              <a:t>2</a:t>
            </a:r>
            <a:r>
              <a:rPr lang="en-US" sz="1600" b="1" baseline="30000" dirty="0" smtClean="0">
                <a:latin typeface="Tw Cen MT" panose="020B0602020104020603" pitchFamily="34" charset="0"/>
              </a:rPr>
              <a:t>nd</a:t>
            </a:r>
            <a:r>
              <a:rPr lang="en-US" sz="1600" b="1" dirty="0" smtClean="0">
                <a:latin typeface="Tw Cen MT" panose="020B0602020104020603" pitchFamily="34" charset="0"/>
              </a:rPr>
              <a:t> </a:t>
            </a:r>
            <a:r>
              <a:rPr lang="en-US" sz="1600" b="1" dirty="0">
                <a:latin typeface="Tw Cen MT" panose="020B0602020104020603" pitchFamily="34" charset="0"/>
              </a:rPr>
              <a:t>Quarter</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Column1</c:v>
                </c:pt>
              </c:strCache>
            </c:strRef>
          </c:tx>
          <c:spPr>
            <a:solidFill>
              <a:srgbClr val="00B050"/>
            </a:solidFill>
          </c:spPr>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967-4C39-867C-101096E01E02}"/>
              </c:ext>
            </c:extLst>
          </c:dPt>
          <c:dPt>
            <c:idx val="1"/>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967-4C39-867C-101096E01E02}"/>
              </c:ext>
            </c:extLst>
          </c:dPt>
          <c:dLbls>
            <c:dLbl>
              <c:idx val="0"/>
              <c:layout>
                <c:manualLayout>
                  <c:x val="-0.25712828083989497"/>
                  <c:y val="-0.19722121062992126"/>
                </c:manualLayout>
              </c:layout>
              <c:tx>
                <c:rich>
                  <a:bodyPr/>
                  <a:lstStyle/>
                  <a:p>
                    <a:fld id="{5FABCC7C-E612-4D49-93A6-7F80D82BE137}" type="VALUE">
                      <a:rPr lang="en-US" smtClean="0"/>
                      <a:pPr/>
                      <a:t>[VALUE]</a:t>
                    </a:fld>
                    <a:r>
                      <a:rPr lang="en-US" dirty="0" smtClean="0"/>
                      <a:t> </a:t>
                    </a:r>
                  </a:p>
                  <a:p>
                    <a:r>
                      <a:rPr lang="en-US" dirty="0" smtClean="0"/>
                      <a:t>(57%)</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F967-4C39-867C-101096E01E02}"/>
                </c:ext>
              </c:extLst>
            </c:dLbl>
            <c:dLbl>
              <c:idx val="1"/>
              <c:layout>
                <c:manualLayout>
                  <c:x val="0.23438008530183729"/>
                  <c:y val="4.8054872047244068E-2"/>
                </c:manualLayout>
              </c:layout>
              <c:tx>
                <c:rich>
                  <a:bodyPr/>
                  <a:lstStyle/>
                  <a:p>
                    <a:fld id="{B256AC23-683B-41E2-B2BF-10F1D9C10C15}" type="VALUE">
                      <a:rPr lang="en-US" smtClean="0"/>
                      <a:pPr/>
                      <a:t>[VALUE]</a:t>
                    </a:fld>
                    <a:r>
                      <a:rPr lang="en-US" dirty="0" smtClean="0"/>
                      <a:t> </a:t>
                    </a:r>
                  </a:p>
                  <a:p>
                    <a:r>
                      <a:rPr lang="en-US" dirty="0" smtClean="0"/>
                      <a:t>(43%)</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F967-4C39-867C-101096E01E02}"/>
                </c:ext>
              </c:extLst>
            </c:dLbl>
            <c:delete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w Cen MT" panose="020B0602020104020603" pitchFamily="34" charset="0"/>
                    <a:ea typeface="+mn-ea"/>
                    <a:cs typeface="+mn-cs"/>
                  </a:defRPr>
                </a:pPr>
                <a:endParaRPr lang="en-US"/>
              </a:p>
            </c:txPr>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4</c:v>
                </c:pt>
                <c:pt idx="1">
                  <c:v>3</c:v>
                </c:pt>
              </c:numCache>
            </c:numRef>
          </c:val>
          <c:extLst xmlns:c16r2="http://schemas.microsoft.com/office/drawing/2015/06/chart">
            <c:ext xmlns:c16="http://schemas.microsoft.com/office/drawing/2014/chart" uri="{C3380CC4-5D6E-409C-BE32-E72D297353CC}">
              <c16:uniqueId val="{00000004-F967-4C39-867C-101096E01E02}"/>
            </c:ext>
          </c:extLst>
        </c:ser>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Column1</c:v>
                </c:pt>
              </c:strCache>
            </c:strRef>
          </c:tx>
          <c:spPr>
            <a:solidFill>
              <a:srgbClr val="00B050"/>
            </a:solidFill>
          </c:spPr>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869-4DA7-A857-450FED63D6FF}"/>
              </c:ext>
            </c:extLst>
          </c:dPt>
          <c:dPt>
            <c:idx val="1"/>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869-4DA7-A857-450FED63D6FF}"/>
              </c:ext>
            </c:extLst>
          </c:dPt>
          <c:dLbls>
            <c:dLbl>
              <c:idx val="0"/>
              <c:layout>
                <c:manualLayout>
                  <c:x val="-0.28004494750656161"/>
                  <c:y val="-9.4096210629921309E-2"/>
                </c:manualLayout>
              </c:layout>
              <c:tx>
                <c:rich>
                  <a:bodyPr/>
                  <a:lstStyle/>
                  <a:p>
                    <a:fld id="{5FABCC7C-E612-4D49-93A6-7F80D82BE137}" type="VALUE">
                      <a:rPr lang="en-US" smtClean="0"/>
                      <a:pPr/>
                      <a:t>[VALUE]</a:t>
                    </a:fld>
                    <a:r>
                      <a:rPr lang="en-US" dirty="0" smtClean="0"/>
                      <a:t> </a:t>
                    </a:r>
                  </a:p>
                  <a:p>
                    <a:r>
                      <a:rPr lang="en-US" dirty="0" smtClean="0"/>
                      <a:t>(60%)</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5869-4DA7-A857-450FED63D6FF}"/>
                </c:ext>
              </c:extLst>
            </c:dLbl>
            <c:dLbl>
              <c:idx val="1"/>
              <c:layout>
                <c:manualLayout>
                  <c:x val="0.26146341863517064"/>
                  <c:y val="5.4304872047244081E-2"/>
                </c:manualLayout>
              </c:layout>
              <c:tx>
                <c:rich>
                  <a:bodyPr/>
                  <a:lstStyle/>
                  <a:p>
                    <a:fld id="{B256AC23-683B-41E2-B2BF-10F1D9C10C15}" type="VALUE">
                      <a:rPr lang="en-US" smtClean="0"/>
                      <a:pPr/>
                      <a:t>[VALUE]</a:t>
                    </a:fld>
                    <a:r>
                      <a:rPr lang="en-US" dirty="0" smtClean="0"/>
                      <a:t> </a:t>
                    </a:r>
                  </a:p>
                  <a:p>
                    <a:r>
                      <a:rPr lang="en-US" dirty="0" smtClean="0"/>
                      <a:t>(40%)</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5869-4DA7-A857-450FED63D6FF}"/>
                </c:ext>
              </c:extLst>
            </c:dLbl>
            <c:delete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w Cen MT" panose="020B0602020104020603" pitchFamily="34" charset="0"/>
                    <a:ea typeface="+mn-ea"/>
                    <a:cs typeface="+mn-cs"/>
                  </a:defRPr>
                </a:pPr>
                <a:endParaRPr lang="en-US"/>
              </a:p>
            </c:txPr>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3</c:v>
                </c:pt>
                <c:pt idx="1">
                  <c:v>2</c:v>
                </c:pt>
              </c:numCache>
            </c:numRef>
          </c:val>
          <c:extLst xmlns:c16r2="http://schemas.microsoft.com/office/drawing/2015/06/chart">
            <c:ext xmlns:c16="http://schemas.microsoft.com/office/drawing/2014/chart" uri="{C3380CC4-5D6E-409C-BE32-E72D297353CC}">
              <c16:uniqueId val="{00000004-5869-4DA7-A857-450FED63D6FF}"/>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Column1</c:v>
                </c:pt>
              </c:strCache>
            </c:strRef>
          </c:tx>
          <c:spPr>
            <a:solidFill>
              <a:srgbClr val="00B050"/>
            </a:solidFill>
          </c:spPr>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84F-4AB9-8BB3-7530A7ECDBE9}"/>
              </c:ext>
            </c:extLst>
          </c:dPt>
          <c:dPt>
            <c:idx val="1"/>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84F-4AB9-8BB3-7530A7ECDBE9}"/>
              </c:ext>
            </c:extLst>
          </c:dPt>
          <c:dLbls>
            <c:dLbl>
              <c:idx val="0"/>
              <c:layout>
                <c:manualLayout>
                  <c:x val="-0.38004494750656181"/>
                  <c:y val="-0.12847121062992131"/>
                </c:manualLayout>
              </c:layout>
              <c:tx>
                <c:rich>
                  <a:bodyPr/>
                  <a:lstStyle/>
                  <a:p>
                    <a:fld id="{5FABCC7C-E612-4D49-93A6-7F80D82BE137}" type="VALUE">
                      <a:rPr lang="en-US" smtClean="0"/>
                      <a:pPr/>
                      <a:t>[VALUE]</a:t>
                    </a:fld>
                    <a:r>
                      <a:rPr lang="en-US" dirty="0" smtClean="0"/>
                      <a:t> </a:t>
                    </a:r>
                  </a:p>
                  <a:p>
                    <a:r>
                      <a:rPr lang="en-US" dirty="0" smtClean="0"/>
                      <a:t>(57%)</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884F-4AB9-8BB3-7530A7ECDBE9}"/>
                </c:ext>
              </c:extLst>
            </c:dLbl>
            <c:dLbl>
              <c:idx val="1"/>
              <c:layout>
                <c:manualLayout>
                  <c:x val="0.20313008530183729"/>
                  <c:y val="7.6179872047244024E-2"/>
                </c:manualLayout>
              </c:layout>
              <c:tx>
                <c:rich>
                  <a:bodyPr/>
                  <a:lstStyle/>
                  <a:p>
                    <a:fld id="{B256AC23-683B-41E2-B2BF-10F1D9C10C15}" type="VALUE">
                      <a:rPr lang="en-US" smtClean="0"/>
                      <a:pPr/>
                      <a:t>[VALUE]</a:t>
                    </a:fld>
                    <a:r>
                      <a:rPr lang="en-US" dirty="0" smtClean="0"/>
                      <a:t> </a:t>
                    </a:r>
                  </a:p>
                  <a:p>
                    <a:r>
                      <a:rPr lang="en-US" dirty="0" smtClean="0"/>
                      <a:t>(43%)</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884F-4AB9-8BB3-7530A7ECDBE9}"/>
                </c:ext>
              </c:extLst>
            </c:dLbl>
            <c:delete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w Cen MT" panose="020B0602020104020603" pitchFamily="34" charset="0"/>
                    <a:ea typeface="+mn-ea"/>
                    <a:cs typeface="+mn-cs"/>
                  </a:defRPr>
                </a:pPr>
                <a:endParaRPr lang="en-US"/>
              </a:p>
            </c:txPr>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4</c:v>
                </c:pt>
                <c:pt idx="1">
                  <c:v>3</c:v>
                </c:pt>
              </c:numCache>
            </c:numRef>
          </c:val>
          <c:extLst xmlns:c16r2="http://schemas.microsoft.com/office/drawing/2015/06/chart">
            <c:ext xmlns:c16="http://schemas.microsoft.com/office/drawing/2014/chart" uri="{C3380CC4-5D6E-409C-BE32-E72D297353CC}">
              <c16:uniqueId val="{00000004-884F-4AB9-8BB3-7530A7ECDBE9}"/>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Column1</c:v>
                </c:pt>
              </c:strCache>
            </c:strRef>
          </c:tx>
          <c:spPr>
            <a:solidFill>
              <a:srgbClr val="00B050"/>
            </a:solidFill>
          </c:spPr>
          <c:dPt>
            <c:idx val="0"/>
            <c:spPr>
              <a:solidFill>
                <a:srgbClr val="00B05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215D-47EF-B895-04374F3870DE}"/>
              </c:ext>
            </c:extLst>
          </c:dPt>
          <c:dPt>
            <c:idx val="1"/>
            <c:spPr>
              <a:solidFill>
                <a:srgbClr val="C00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215D-47EF-B895-04374F3870DE}"/>
              </c:ext>
            </c:extLst>
          </c:dPt>
          <c:dLbls>
            <c:dLbl>
              <c:idx val="0"/>
              <c:layout>
                <c:manualLayout>
                  <c:x val="-0.23247076855406096"/>
                  <c:y val="6.840378937007878E-2"/>
                </c:manualLayout>
              </c:layout>
              <c:tx>
                <c:rich>
                  <a:bodyPr/>
                  <a:lstStyle/>
                  <a:p>
                    <a:fld id="{5FABCC7C-E612-4D49-93A6-7F80D82BE137}" type="VALUE">
                      <a:rPr lang="en-US" smtClean="0"/>
                      <a:pPr/>
                      <a:t>[VALUE]</a:t>
                    </a:fld>
                    <a:r>
                      <a:rPr lang="en-US" dirty="0" smtClean="0"/>
                      <a:t> </a:t>
                    </a:r>
                  </a:p>
                  <a:p>
                    <a:r>
                      <a:rPr lang="en-US" dirty="0" smtClean="0"/>
                      <a:t>(25%)</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215D-47EF-B895-04374F3870DE}"/>
                </c:ext>
              </c:extLst>
            </c:dLbl>
            <c:dLbl>
              <c:idx val="1"/>
              <c:layout>
                <c:manualLayout>
                  <c:x val="0.26791892737541639"/>
                  <c:y val="-0.17069512795275588"/>
                </c:manualLayout>
              </c:layout>
              <c:tx>
                <c:rich>
                  <a:bodyPr/>
                  <a:lstStyle/>
                  <a:p>
                    <a:fld id="{B256AC23-683B-41E2-B2BF-10F1D9C10C15}" type="VALUE">
                      <a:rPr lang="en-US" smtClean="0"/>
                      <a:pPr/>
                      <a:t>[VALUE]</a:t>
                    </a:fld>
                    <a:r>
                      <a:rPr lang="en-US" dirty="0" smtClean="0"/>
                      <a:t> </a:t>
                    </a:r>
                  </a:p>
                  <a:p>
                    <a:r>
                      <a:rPr lang="en-US" dirty="0" smtClean="0"/>
                      <a:t>(75%)</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215D-47EF-B895-04374F3870DE}"/>
                </c:ext>
              </c:extLst>
            </c:dLbl>
            <c:delete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w Cen MT" panose="020B0602020104020603" pitchFamily="34" charset="0"/>
                    <a:ea typeface="+mn-ea"/>
                    <a:cs typeface="+mn-cs"/>
                  </a:defRPr>
                </a:pPr>
                <a:endParaRPr lang="en-US"/>
              </a:p>
            </c:txPr>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1</c:v>
                </c:pt>
                <c:pt idx="1">
                  <c:v>3</c:v>
                </c:pt>
              </c:numCache>
            </c:numRef>
          </c:val>
          <c:extLst xmlns:c16r2="http://schemas.microsoft.com/office/drawing/2015/06/chart">
            <c:ext xmlns:c16="http://schemas.microsoft.com/office/drawing/2014/chart" uri="{C3380CC4-5D6E-409C-BE32-E72D297353CC}">
              <c16:uniqueId val="{00000004-215D-47EF-B895-04374F3870DE}"/>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Tw Cen MT" panose="020B0602020104020603"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200D8-377D-488B-8C2B-6EC88CDB44C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ZA"/>
        </a:p>
      </dgm:t>
    </dgm:pt>
    <dgm:pt modelId="{D1669902-5CE4-4248-93F0-D741DD000368}">
      <dgm:prSet phldrT="[Text]" custT="1"/>
      <dgm:spPr>
        <a:solidFill>
          <a:schemeClr val="accent5">
            <a:lumMod val="60000"/>
            <a:lumOff val="40000"/>
          </a:schemeClr>
        </a:solidFill>
      </dgm:spPr>
      <dgm:t>
        <a:bodyPr/>
        <a:lstStyle/>
        <a:p>
          <a:r>
            <a:rPr lang="en-ZA" sz="3200" b="1" dirty="0" smtClean="0">
              <a:solidFill>
                <a:schemeClr val="tx1">
                  <a:lumMod val="65000"/>
                  <a:lumOff val="35000"/>
                </a:schemeClr>
              </a:solidFill>
              <a:latin typeface="+mj-lt"/>
            </a:rPr>
            <a:t>1</a:t>
          </a:r>
          <a:r>
            <a:rPr lang="en-ZA" sz="3200" b="1" baseline="30000" dirty="0" smtClean="0">
              <a:solidFill>
                <a:schemeClr val="tx1">
                  <a:lumMod val="65000"/>
                  <a:lumOff val="35000"/>
                </a:schemeClr>
              </a:solidFill>
              <a:latin typeface="+mj-lt"/>
            </a:rPr>
            <a:t>ST</a:t>
          </a:r>
          <a:r>
            <a:rPr lang="en-ZA" sz="3200" b="1" dirty="0" smtClean="0">
              <a:solidFill>
                <a:schemeClr val="tx1">
                  <a:lumMod val="65000"/>
                  <a:lumOff val="35000"/>
                </a:schemeClr>
              </a:solidFill>
              <a:latin typeface="+mj-lt"/>
            </a:rPr>
            <a:t> QUARTER TARGETS </a:t>
          </a:r>
        </a:p>
        <a:p>
          <a:r>
            <a:rPr lang="en-ZA" sz="3200" b="1" dirty="0" smtClean="0">
              <a:solidFill>
                <a:schemeClr val="tx1">
                  <a:lumMod val="65000"/>
                  <a:lumOff val="35000"/>
                </a:schemeClr>
              </a:solidFill>
              <a:latin typeface="+mj-lt"/>
            </a:rPr>
            <a:t>NOT ACHIEVED</a:t>
          </a:r>
        </a:p>
        <a:p>
          <a:endParaRPr lang="en-ZA" sz="3200" b="0" u="none" dirty="0" smtClean="0">
            <a:latin typeface="+mj-lt"/>
          </a:endParaRPr>
        </a:p>
        <a:p>
          <a:r>
            <a:rPr lang="en-ZA" sz="3200" b="0" u="none" dirty="0" smtClean="0">
              <a:latin typeface="+mj-lt"/>
            </a:rPr>
            <a:t>Progress Update as at 30 September 2017</a:t>
          </a:r>
          <a:endParaRPr lang="en-ZA" sz="3200" b="0" dirty="0" smtClean="0">
            <a:latin typeface="+mj-lt"/>
          </a:endParaRPr>
        </a:p>
      </dgm:t>
    </dgm:pt>
    <dgm:pt modelId="{B40EE356-8672-4BE1-8205-6A7790C79896}" type="parTrans" cxnId="{455FA5AF-AC3C-4DA8-8BFE-EEBF0390147B}">
      <dgm:prSet/>
      <dgm:spPr/>
      <dgm:t>
        <a:bodyPr/>
        <a:lstStyle/>
        <a:p>
          <a:endParaRPr lang="en-ZA"/>
        </a:p>
      </dgm:t>
    </dgm:pt>
    <dgm:pt modelId="{45EA1320-8DFF-47F8-9ABC-6611DD0B6533}" type="sibTrans" cxnId="{455FA5AF-AC3C-4DA8-8BFE-EEBF0390147B}">
      <dgm:prSet/>
      <dgm:spPr/>
      <dgm:t>
        <a:bodyPr/>
        <a:lstStyle/>
        <a:p>
          <a:endParaRPr lang="en-ZA"/>
        </a:p>
      </dgm:t>
    </dgm:pt>
    <dgm:pt modelId="{01E48F95-C2D3-47A4-812C-535E4FFBE52F}" type="pres">
      <dgm:prSet presAssocID="{8CE200D8-377D-488B-8C2B-6EC88CDB44CB}" presName="diagram" presStyleCnt="0">
        <dgm:presLayoutVars>
          <dgm:dir/>
          <dgm:resizeHandles val="exact"/>
        </dgm:presLayoutVars>
      </dgm:prSet>
      <dgm:spPr/>
      <dgm:t>
        <a:bodyPr/>
        <a:lstStyle/>
        <a:p>
          <a:endParaRPr lang="en-ZA"/>
        </a:p>
      </dgm:t>
    </dgm:pt>
    <dgm:pt modelId="{F07B7949-4B92-4D12-AC3F-B188898512D0}" type="pres">
      <dgm:prSet presAssocID="{D1669902-5CE4-4248-93F0-D741DD000368}" presName="node" presStyleLbl="node1" presStyleIdx="0" presStyleCnt="1" custLinFactNeighborX="-2943" custLinFactNeighborY="-8531">
        <dgm:presLayoutVars>
          <dgm:bulletEnabled val="1"/>
        </dgm:presLayoutVars>
      </dgm:prSet>
      <dgm:spPr/>
      <dgm:t>
        <a:bodyPr/>
        <a:lstStyle/>
        <a:p>
          <a:endParaRPr lang="en-ZA"/>
        </a:p>
      </dgm:t>
    </dgm:pt>
  </dgm:ptLst>
  <dgm:cxnLst>
    <dgm:cxn modelId="{6C195E3E-1791-4EA7-A449-5F4C98500007}" type="presOf" srcId="{8CE200D8-377D-488B-8C2B-6EC88CDB44CB}" destId="{01E48F95-C2D3-47A4-812C-535E4FFBE52F}" srcOrd="0" destOrd="0" presId="urn:microsoft.com/office/officeart/2005/8/layout/default#1"/>
    <dgm:cxn modelId="{DB0A2091-28EA-4174-AC76-C2A5C3B95FCC}" type="presOf" srcId="{D1669902-5CE4-4248-93F0-D741DD000368}" destId="{F07B7949-4B92-4D12-AC3F-B188898512D0}" srcOrd="0" destOrd="0" presId="urn:microsoft.com/office/officeart/2005/8/layout/default#1"/>
    <dgm:cxn modelId="{455FA5AF-AC3C-4DA8-8BFE-EEBF0390147B}" srcId="{8CE200D8-377D-488B-8C2B-6EC88CDB44CB}" destId="{D1669902-5CE4-4248-93F0-D741DD000368}" srcOrd="0" destOrd="0" parTransId="{B40EE356-8672-4BE1-8205-6A7790C79896}" sibTransId="{45EA1320-8DFF-47F8-9ABC-6611DD0B6533}"/>
    <dgm:cxn modelId="{C79DD953-83E5-4F5F-87C4-2AED1602B0AE}" type="presParOf" srcId="{01E48F95-C2D3-47A4-812C-535E4FFBE52F}" destId="{F07B7949-4B92-4D12-AC3F-B188898512D0}" srcOrd="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E200D8-377D-488B-8C2B-6EC88CDB44C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ZA"/>
        </a:p>
      </dgm:t>
    </dgm:pt>
    <dgm:pt modelId="{D1669902-5CE4-4248-93F0-D741DD000368}">
      <dgm:prSet phldrT="[Text]" custT="1"/>
      <dgm:spPr>
        <a:solidFill>
          <a:schemeClr val="accent5">
            <a:lumMod val="60000"/>
            <a:lumOff val="40000"/>
          </a:schemeClr>
        </a:solidFill>
      </dgm:spPr>
      <dgm:t>
        <a:bodyPr/>
        <a:lstStyle/>
        <a:p>
          <a:r>
            <a:rPr lang="en-ZA" sz="3200" b="1" dirty="0" smtClean="0">
              <a:solidFill>
                <a:schemeClr val="tx1">
                  <a:lumMod val="65000"/>
                  <a:lumOff val="35000"/>
                </a:schemeClr>
              </a:solidFill>
              <a:latin typeface="Arial" pitchFamily="34" charset="0"/>
              <a:cs typeface="Arial" pitchFamily="34" charset="0"/>
            </a:rPr>
            <a:t>2</a:t>
          </a:r>
          <a:r>
            <a:rPr lang="en-ZA" sz="3200" b="1" baseline="30000" dirty="0" smtClean="0">
              <a:solidFill>
                <a:schemeClr val="tx1">
                  <a:lumMod val="65000"/>
                  <a:lumOff val="35000"/>
                </a:schemeClr>
              </a:solidFill>
              <a:latin typeface="Arial" pitchFamily="34" charset="0"/>
              <a:cs typeface="Arial" pitchFamily="34" charset="0"/>
            </a:rPr>
            <a:t>ND</a:t>
          </a:r>
          <a:r>
            <a:rPr lang="en-ZA" sz="3200" b="1" dirty="0" smtClean="0">
              <a:solidFill>
                <a:schemeClr val="tx1">
                  <a:lumMod val="65000"/>
                  <a:lumOff val="35000"/>
                </a:schemeClr>
              </a:solidFill>
              <a:latin typeface="Arial" pitchFamily="34" charset="0"/>
              <a:cs typeface="Arial" pitchFamily="34" charset="0"/>
            </a:rPr>
            <a:t> QUARTER</a:t>
          </a:r>
        </a:p>
        <a:p>
          <a:r>
            <a:rPr lang="en-ZA" sz="3200" b="1" dirty="0" smtClean="0">
              <a:solidFill>
                <a:schemeClr val="tx1">
                  <a:lumMod val="65000"/>
                  <a:lumOff val="35000"/>
                </a:schemeClr>
              </a:solidFill>
              <a:latin typeface="Arial" pitchFamily="34" charset="0"/>
              <a:cs typeface="Arial" pitchFamily="34" charset="0"/>
            </a:rPr>
            <a:t>FINANCIAL EXPENDITURE</a:t>
          </a:r>
        </a:p>
        <a:p>
          <a:endParaRPr lang="en-ZA" sz="3200" b="1" dirty="0" smtClean="0">
            <a:solidFill>
              <a:schemeClr val="tx1">
                <a:lumMod val="65000"/>
                <a:lumOff val="35000"/>
              </a:schemeClr>
            </a:solidFill>
            <a:latin typeface="Arial" pitchFamily="34" charset="0"/>
            <a:cs typeface="Arial" pitchFamily="34" charset="0"/>
          </a:endParaRPr>
        </a:p>
        <a:p>
          <a:r>
            <a:rPr lang="en-ZA" sz="3200" b="1" i="1" dirty="0" smtClean="0">
              <a:solidFill>
                <a:schemeClr val="bg1"/>
              </a:solidFill>
              <a:latin typeface="Arial" pitchFamily="34" charset="0"/>
              <a:cs typeface="Arial" pitchFamily="34" charset="0"/>
            </a:rPr>
            <a:t>As at 30 September 2017</a:t>
          </a:r>
          <a:endParaRPr lang="en-ZA" sz="3200" b="1" dirty="0" smtClean="0">
            <a:solidFill>
              <a:schemeClr val="tx1">
                <a:lumMod val="65000"/>
                <a:lumOff val="35000"/>
              </a:schemeClr>
            </a:solidFill>
            <a:latin typeface="Arial" pitchFamily="34" charset="0"/>
            <a:cs typeface="Arial" pitchFamily="34" charset="0"/>
          </a:endParaRPr>
        </a:p>
        <a:p>
          <a:endParaRPr lang="en-ZA" sz="2400" b="1" i="1" dirty="0" smtClean="0">
            <a:solidFill>
              <a:schemeClr val="bg1"/>
            </a:solidFill>
            <a:latin typeface="Arial" pitchFamily="34" charset="0"/>
            <a:cs typeface="Arial" pitchFamily="34" charset="0"/>
          </a:endParaRPr>
        </a:p>
      </dgm:t>
    </dgm:pt>
    <dgm:pt modelId="{B40EE356-8672-4BE1-8205-6A7790C79896}" type="parTrans" cxnId="{455FA5AF-AC3C-4DA8-8BFE-EEBF0390147B}">
      <dgm:prSet/>
      <dgm:spPr/>
      <dgm:t>
        <a:bodyPr/>
        <a:lstStyle/>
        <a:p>
          <a:endParaRPr lang="en-ZA"/>
        </a:p>
      </dgm:t>
    </dgm:pt>
    <dgm:pt modelId="{45EA1320-8DFF-47F8-9ABC-6611DD0B6533}" type="sibTrans" cxnId="{455FA5AF-AC3C-4DA8-8BFE-EEBF0390147B}">
      <dgm:prSet/>
      <dgm:spPr/>
      <dgm:t>
        <a:bodyPr/>
        <a:lstStyle/>
        <a:p>
          <a:endParaRPr lang="en-ZA"/>
        </a:p>
      </dgm:t>
    </dgm:pt>
    <dgm:pt modelId="{01E48F95-C2D3-47A4-812C-535E4FFBE52F}" type="pres">
      <dgm:prSet presAssocID="{8CE200D8-377D-488B-8C2B-6EC88CDB44CB}" presName="diagram" presStyleCnt="0">
        <dgm:presLayoutVars>
          <dgm:dir/>
          <dgm:resizeHandles val="exact"/>
        </dgm:presLayoutVars>
      </dgm:prSet>
      <dgm:spPr/>
      <dgm:t>
        <a:bodyPr/>
        <a:lstStyle/>
        <a:p>
          <a:endParaRPr lang="en-ZA"/>
        </a:p>
      </dgm:t>
    </dgm:pt>
    <dgm:pt modelId="{F07B7949-4B92-4D12-AC3F-B188898512D0}" type="pres">
      <dgm:prSet presAssocID="{D1669902-5CE4-4248-93F0-D741DD000368}" presName="node" presStyleLbl="node1" presStyleIdx="0" presStyleCnt="1" custLinFactNeighborX="-2943" custLinFactNeighborY="-8531">
        <dgm:presLayoutVars>
          <dgm:bulletEnabled val="1"/>
        </dgm:presLayoutVars>
      </dgm:prSet>
      <dgm:spPr/>
      <dgm:t>
        <a:bodyPr/>
        <a:lstStyle/>
        <a:p>
          <a:endParaRPr lang="en-ZA"/>
        </a:p>
      </dgm:t>
    </dgm:pt>
  </dgm:ptLst>
  <dgm:cxnLst>
    <dgm:cxn modelId="{909827C2-2A9B-4BC8-8040-3F878012885F}" type="presOf" srcId="{D1669902-5CE4-4248-93F0-D741DD000368}" destId="{F07B7949-4B92-4D12-AC3F-B188898512D0}" srcOrd="0" destOrd="0" presId="urn:microsoft.com/office/officeart/2005/8/layout/default#1"/>
    <dgm:cxn modelId="{455FA5AF-AC3C-4DA8-8BFE-EEBF0390147B}" srcId="{8CE200D8-377D-488B-8C2B-6EC88CDB44CB}" destId="{D1669902-5CE4-4248-93F0-D741DD000368}" srcOrd="0" destOrd="0" parTransId="{B40EE356-8672-4BE1-8205-6A7790C79896}" sibTransId="{45EA1320-8DFF-47F8-9ABC-6611DD0B6533}"/>
    <dgm:cxn modelId="{FA6C35C4-2835-4B9C-9FBA-D1FFA8C7E214}" type="presOf" srcId="{8CE200D8-377D-488B-8C2B-6EC88CDB44CB}" destId="{01E48F95-C2D3-47A4-812C-535E4FFBE52F}" srcOrd="0" destOrd="0" presId="urn:microsoft.com/office/officeart/2005/8/layout/default#1"/>
    <dgm:cxn modelId="{9B6C2BEA-9E3F-44FF-866A-786717EAFF31}" type="presParOf" srcId="{01E48F95-C2D3-47A4-812C-535E4FFBE52F}" destId="{F07B7949-4B92-4D12-AC3F-B188898512D0}" srcOrd="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2850" tIns="46425" rIns="92850" bIns="46425" rtlCol="0"/>
          <a:lstStyle>
            <a:lvl1pPr algn="l">
              <a:defRPr sz="1200"/>
            </a:lvl1pPr>
          </a:lstStyle>
          <a:p>
            <a:endParaRPr lang="en-US" dirty="0"/>
          </a:p>
        </p:txBody>
      </p:sp>
      <p:sp>
        <p:nvSpPr>
          <p:cNvPr id="3" name="Date Placeholder 2"/>
          <p:cNvSpPr>
            <a:spLocks noGrp="1"/>
          </p:cNvSpPr>
          <p:nvPr>
            <p:ph type="dt" sz="quarter" idx="1"/>
          </p:nvPr>
        </p:nvSpPr>
        <p:spPr>
          <a:xfrm>
            <a:off x="3850445" y="1"/>
            <a:ext cx="2945659" cy="496332"/>
          </a:xfrm>
          <a:prstGeom prst="rect">
            <a:avLst/>
          </a:prstGeom>
        </p:spPr>
        <p:txBody>
          <a:bodyPr vert="horz" lIns="92850" tIns="46425" rIns="92850" bIns="46425" rtlCol="0"/>
          <a:lstStyle>
            <a:lvl1pPr algn="r">
              <a:defRPr sz="1200"/>
            </a:lvl1pPr>
          </a:lstStyle>
          <a:p>
            <a:fld id="{8EF847B8-793E-4483-A36C-F7566CE0A73E}" type="datetimeFigureOut">
              <a:rPr lang="en-US" smtClean="0"/>
              <a:pPr/>
              <a:t>11/2/2017</a:t>
            </a:fld>
            <a:endParaRPr lang="en-US" dirty="0"/>
          </a:p>
        </p:txBody>
      </p:sp>
      <p:sp>
        <p:nvSpPr>
          <p:cNvPr id="4" name="Footer Placeholder 3"/>
          <p:cNvSpPr>
            <a:spLocks noGrp="1"/>
          </p:cNvSpPr>
          <p:nvPr>
            <p:ph type="ftr" sz="quarter" idx="2"/>
          </p:nvPr>
        </p:nvSpPr>
        <p:spPr>
          <a:xfrm>
            <a:off x="2" y="9428585"/>
            <a:ext cx="2945659" cy="496332"/>
          </a:xfrm>
          <a:prstGeom prst="rect">
            <a:avLst/>
          </a:prstGeom>
        </p:spPr>
        <p:txBody>
          <a:bodyPr vert="horz" lIns="92850" tIns="46425" rIns="92850" bIns="46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5" y="9428585"/>
            <a:ext cx="2945659" cy="496332"/>
          </a:xfrm>
          <a:prstGeom prst="rect">
            <a:avLst/>
          </a:prstGeom>
        </p:spPr>
        <p:txBody>
          <a:bodyPr vert="horz" lIns="92850" tIns="46425" rIns="92850" bIns="46425" rtlCol="0" anchor="b"/>
          <a:lstStyle>
            <a:lvl1pPr algn="r">
              <a:defRPr sz="1200"/>
            </a:lvl1pPr>
          </a:lstStyle>
          <a:p>
            <a:fld id="{5C723C96-0ACA-42C2-8015-3BD23AF7CDD5}" type="slidenum">
              <a:rPr lang="en-US" smtClean="0"/>
              <a:pPr/>
              <a:t>‹#›</a:t>
            </a:fld>
            <a:endParaRPr lang="en-US" dirty="0"/>
          </a:p>
        </p:txBody>
      </p:sp>
    </p:spTree>
    <p:extLst>
      <p:ext uri="{BB962C8B-B14F-4D97-AF65-F5344CB8AC3E}">
        <p14:creationId xmlns:p14="http://schemas.microsoft.com/office/powerpoint/2010/main" xmlns="" val="2073449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672"/>
          </a:xfrm>
          <a:prstGeom prst="rect">
            <a:avLst/>
          </a:prstGeom>
        </p:spPr>
        <p:txBody>
          <a:bodyPr vert="horz" lIns="91119" tIns="45559" rIns="91119" bIns="45559" rtlCol="0"/>
          <a:lstStyle>
            <a:lvl1pPr algn="l">
              <a:defRPr sz="1200"/>
            </a:lvl1pPr>
          </a:lstStyle>
          <a:p>
            <a:endParaRPr lang="en-US" dirty="0"/>
          </a:p>
        </p:txBody>
      </p:sp>
      <p:sp>
        <p:nvSpPr>
          <p:cNvPr id="3" name="Date Placeholder 2"/>
          <p:cNvSpPr>
            <a:spLocks noGrp="1"/>
          </p:cNvSpPr>
          <p:nvPr>
            <p:ph type="dt" idx="1"/>
          </p:nvPr>
        </p:nvSpPr>
        <p:spPr>
          <a:xfrm>
            <a:off x="3849863" y="0"/>
            <a:ext cx="2946275" cy="496672"/>
          </a:xfrm>
          <a:prstGeom prst="rect">
            <a:avLst/>
          </a:prstGeom>
        </p:spPr>
        <p:txBody>
          <a:bodyPr vert="horz" lIns="91119" tIns="45559" rIns="91119" bIns="45559" rtlCol="0"/>
          <a:lstStyle>
            <a:lvl1pPr algn="r">
              <a:defRPr sz="1200"/>
            </a:lvl1pPr>
          </a:lstStyle>
          <a:p>
            <a:fld id="{700D8D6C-EA48-4B73-A34E-AF1B0E5428FA}" type="datetimeFigureOut">
              <a:rPr lang="en-US" smtClean="0"/>
              <a:pPr/>
              <a:t>11/2/2017</a:t>
            </a:fld>
            <a:endParaRPr lang="en-US" dirty="0"/>
          </a:p>
        </p:txBody>
      </p:sp>
      <p:sp>
        <p:nvSpPr>
          <p:cNvPr id="4" name="Slide Image Placeholder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lIns="91119" tIns="45559" rIns="91119" bIns="45559" rtlCol="0" anchor="ctr"/>
          <a:lstStyle/>
          <a:p>
            <a:endParaRPr lang="en-US" dirty="0"/>
          </a:p>
        </p:txBody>
      </p:sp>
      <p:sp>
        <p:nvSpPr>
          <p:cNvPr id="5" name="Notes Placeholder 4"/>
          <p:cNvSpPr>
            <a:spLocks noGrp="1"/>
          </p:cNvSpPr>
          <p:nvPr>
            <p:ph type="body" sz="quarter" idx="3"/>
          </p:nvPr>
        </p:nvSpPr>
        <p:spPr>
          <a:xfrm>
            <a:off x="680385" y="4715833"/>
            <a:ext cx="5436909" cy="4466649"/>
          </a:xfrm>
          <a:prstGeom prst="rect">
            <a:avLst/>
          </a:prstGeom>
        </p:spPr>
        <p:txBody>
          <a:bodyPr vert="horz" lIns="91119" tIns="45559" rIns="91119" bIns="455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272"/>
            <a:ext cx="2946275" cy="496672"/>
          </a:xfrm>
          <a:prstGeom prst="rect">
            <a:avLst/>
          </a:prstGeom>
        </p:spPr>
        <p:txBody>
          <a:bodyPr vert="horz" lIns="91119" tIns="45559" rIns="91119" bIns="455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863" y="9428272"/>
            <a:ext cx="2946275" cy="496672"/>
          </a:xfrm>
          <a:prstGeom prst="rect">
            <a:avLst/>
          </a:prstGeom>
        </p:spPr>
        <p:txBody>
          <a:bodyPr vert="horz" lIns="91119" tIns="45559" rIns="91119" bIns="45559" rtlCol="0" anchor="b"/>
          <a:lstStyle>
            <a:lvl1pPr algn="r">
              <a:defRPr sz="1200"/>
            </a:lvl1pPr>
          </a:lstStyle>
          <a:p>
            <a:fld id="{347367E8-37C2-42C5-8B72-F81E09F1718C}" type="slidenum">
              <a:rPr lang="en-US" smtClean="0"/>
              <a:pPr/>
              <a:t>‹#›</a:t>
            </a:fld>
            <a:endParaRPr lang="en-US" dirty="0"/>
          </a:p>
        </p:txBody>
      </p:sp>
    </p:spTree>
    <p:extLst>
      <p:ext uri="{BB962C8B-B14F-4D97-AF65-F5344CB8AC3E}">
        <p14:creationId xmlns:p14="http://schemas.microsoft.com/office/powerpoint/2010/main" xmlns="" val="424851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47367E8-37C2-42C5-8B72-F81E09F1718C}" type="slidenum">
              <a:rPr lang="en-US" smtClean="0"/>
              <a:pPr/>
              <a:t>26</a:t>
            </a:fld>
            <a:endParaRPr lang="en-US" dirty="0"/>
          </a:p>
        </p:txBody>
      </p:sp>
    </p:spTree>
    <p:extLst>
      <p:ext uri="{BB962C8B-B14F-4D97-AF65-F5344CB8AC3E}">
        <p14:creationId xmlns:p14="http://schemas.microsoft.com/office/powerpoint/2010/main" xmlns="" val="844729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47367E8-37C2-42C5-8B72-F81E09F1718C}" type="slidenum">
              <a:rPr lang="en-US" smtClean="0"/>
              <a:pPr/>
              <a:t>27</a:t>
            </a:fld>
            <a:endParaRPr lang="en-US" dirty="0"/>
          </a:p>
        </p:txBody>
      </p:sp>
    </p:spTree>
    <p:extLst>
      <p:ext uri="{BB962C8B-B14F-4D97-AF65-F5344CB8AC3E}">
        <p14:creationId xmlns:p14="http://schemas.microsoft.com/office/powerpoint/2010/main" xmlns="" val="162115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1D52C8D-1C69-4E92-BEA4-5FF4271562F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1"/>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2"/>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D52C8D-1C69-4E92-BEA4-5FF4271562FF}"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Date Placeholder 1"/>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D52C8D-1C69-4E92-BEA4-5FF4271562FF}"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2"/>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D52C8D-1C69-4E92-BEA4-5FF4271562F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DCD300-3C31-4683-9433-2FD741C616AF}"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D52C8D-1C69-4E92-BEA4-5FF4271562FF}"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5"/>
          </a:fgClr>
          <a:bgClr>
            <a:schemeClr val="bg1"/>
          </a:bgClr>
        </a:pattFill>
        <a:effectLst/>
      </p:bgPr>
    </p:bg>
    <p:spTree>
      <p:nvGrpSpPr>
        <p:cNvPr id="1" name=""/>
        <p:cNvGrpSpPr/>
        <p:nvPr/>
      </p:nvGrpSpPr>
      <p:grpSpPr>
        <a:xfrm>
          <a:off x="0" y="0"/>
          <a:ext cx="0" cy="0"/>
          <a:chOff x="0" y="0"/>
          <a:chExt cx="0" cy="0"/>
        </a:xfrm>
      </p:grpSpPr>
      <p:sp>
        <p:nvSpPr>
          <p:cNvPr id="7" name="Pie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Oval 7"/>
          <p:cNvSpPr/>
          <p:nvPr/>
        </p:nvSpPr>
        <p:spPr>
          <a:xfrm>
            <a:off x="168817" y="21104"/>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Donut 10"/>
          <p:cNvSpPr/>
          <p:nvPr/>
        </p:nvSpPr>
        <p:spPr>
          <a:xfrm rot="2315675">
            <a:off x="182882"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CDCD300-3C31-4683-9433-2FD741C616AF}" type="datetimeFigureOut">
              <a:rPr lang="en-US" smtClean="0"/>
              <a:pPr/>
              <a:t>11/2/2017</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D52C8D-1C69-4E92-BEA4-5FF4271562FF}"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362200"/>
            <a:ext cx="8100392" cy="1447800"/>
          </a:xfrm>
        </p:spPr>
        <p:txBody>
          <a:bodyPr>
            <a:normAutofit fontScale="90000"/>
          </a:bodyPr>
          <a:lstStyle/>
          <a:p>
            <a:pPr algn="ct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
            </a:r>
            <a:br>
              <a:rPr lang="en-US" b="1" dirty="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
            </a:r>
            <a:br>
              <a:rPr lang="en-US" b="1" dirty="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
            </a:r>
            <a:br>
              <a:rPr lang="en-US" b="1" dirty="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
            </a:r>
            <a:br>
              <a:rPr lang="en-US" b="1" dirty="0">
                <a:solidFill>
                  <a:srgbClr val="C00000"/>
                </a:solidFill>
              </a:rPr>
            </a:br>
            <a:r>
              <a:rPr lang="en-US" sz="3600" b="1" dirty="0">
                <a:solidFill>
                  <a:schemeClr val="accent4"/>
                </a:solidFill>
              </a:rPr>
              <a:t/>
            </a:r>
            <a:br>
              <a:rPr lang="en-US" sz="3600" b="1" dirty="0">
                <a:solidFill>
                  <a:schemeClr val="accent4"/>
                </a:solidFill>
              </a:rPr>
            </a:br>
            <a:r>
              <a:rPr lang="en-US" sz="3600" b="1" dirty="0">
                <a:solidFill>
                  <a:schemeClr val="accent4"/>
                </a:solidFill>
              </a:rPr>
              <a:t/>
            </a:r>
            <a:br>
              <a:rPr lang="en-US" sz="3600" b="1" dirty="0">
                <a:solidFill>
                  <a:schemeClr val="accent4"/>
                </a:solidFill>
              </a:rPr>
            </a:br>
            <a:r>
              <a:rPr lang="en-US" sz="3600" b="1" dirty="0" smtClean="0">
                <a:solidFill>
                  <a:schemeClr val="accent4"/>
                </a:solidFill>
              </a:rPr>
              <a:t/>
            </a:r>
            <a:br>
              <a:rPr lang="en-US" sz="3600" b="1" dirty="0" smtClean="0">
                <a:solidFill>
                  <a:schemeClr val="accent4"/>
                </a:solidFill>
              </a:rPr>
            </a:br>
            <a:r>
              <a:rPr lang="en-US" sz="3600" b="1" dirty="0">
                <a:solidFill>
                  <a:schemeClr val="accent4"/>
                </a:solidFill>
              </a:rPr>
              <a:t/>
            </a:r>
            <a:br>
              <a:rPr lang="en-US" sz="3600" b="1" dirty="0">
                <a:solidFill>
                  <a:schemeClr val="accent4"/>
                </a:solidFill>
              </a:rPr>
            </a:br>
            <a:r>
              <a:rPr lang="en-US" sz="3600" b="1" dirty="0" smtClean="0">
                <a:solidFill>
                  <a:schemeClr val="accent4"/>
                </a:solidFill>
              </a:rPr>
              <a:t/>
            </a:r>
            <a:br>
              <a:rPr lang="en-US" sz="3600" b="1" dirty="0" smtClean="0">
                <a:solidFill>
                  <a:schemeClr val="accent4"/>
                </a:solidFill>
              </a:rPr>
            </a:br>
            <a:r>
              <a:rPr lang="en-US" sz="3600" b="1" dirty="0">
                <a:solidFill>
                  <a:schemeClr val="accent4"/>
                </a:solidFill>
              </a:rPr>
              <a:t/>
            </a:r>
            <a:br>
              <a:rPr lang="en-US" sz="3600" b="1" dirty="0">
                <a:solidFill>
                  <a:schemeClr val="accent4"/>
                </a:solidFill>
              </a:rPr>
            </a:br>
            <a:r>
              <a:rPr lang="en-US" sz="3600" b="1" dirty="0" smtClean="0">
                <a:solidFill>
                  <a:schemeClr val="accent4"/>
                </a:solidFill>
              </a:rPr>
              <a:t/>
            </a:r>
            <a:br>
              <a:rPr lang="en-US" sz="3600" b="1" dirty="0" smtClean="0">
                <a:solidFill>
                  <a:schemeClr val="accent4"/>
                </a:solidFill>
              </a:rPr>
            </a:br>
            <a:r>
              <a:rPr lang="en-US" sz="3600" b="1" dirty="0">
                <a:solidFill>
                  <a:schemeClr val="accent4"/>
                </a:solidFill>
              </a:rPr>
              <a:t/>
            </a:r>
            <a:br>
              <a:rPr lang="en-US" sz="3600" b="1" dirty="0">
                <a:solidFill>
                  <a:schemeClr val="accent4"/>
                </a:solidFill>
              </a:rPr>
            </a:br>
            <a:r>
              <a:rPr lang="en-US" sz="3600" b="1" dirty="0" smtClean="0">
                <a:solidFill>
                  <a:schemeClr val="accent4"/>
                </a:solidFill>
              </a:rPr>
              <a:t/>
            </a:r>
            <a:br>
              <a:rPr lang="en-US" sz="3600" b="1" dirty="0" smtClean="0">
                <a:solidFill>
                  <a:schemeClr val="accent4"/>
                </a:solidFill>
              </a:rPr>
            </a:br>
            <a:r>
              <a:rPr lang="en-US" sz="3600" b="1" dirty="0">
                <a:solidFill>
                  <a:schemeClr val="accent4"/>
                </a:solidFill>
              </a:rPr>
              <a:t/>
            </a:r>
            <a:br>
              <a:rPr lang="en-US" sz="3600" b="1" dirty="0">
                <a:solidFill>
                  <a:schemeClr val="accent4"/>
                </a:solidFill>
              </a:rPr>
            </a:br>
            <a:r>
              <a:rPr lang="en-US" sz="3600" b="1" dirty="0" smtClean="0">
                <a:solidFill>
                  <a:schemeClr val="accent4"/>
                </a:solidFill>
              </a:rPr>
              <a:t/>
            </a:r>
            <a:br>
              <a:rPr lang="en-US" sz="3600" b="1" dirty="0" smtClean="0">
                <a:solidFill>
                  <a:schemeClr val="accent4"/>
                </a:solidFill>
              </a:rPr>
            </a:br>
            <a:r>
              <a:rPr lang="en-US" sz="4400" b="1" dirty="0">
                <a:solidFill>
                  <a:schemeClr val="accent4"/>
                </a:solidFill>
              </a:rPr>
              <a:t/>
            </a:r>
            <a:br>
              <a:rPr lang="en-US" sz="4400" b="1" dirty="0">
                <a:solidFill>
                  <a:schemeClr val="accent4"/>
                </a:solidFill>
              </a:rPr>
            </a:br>
            <a:r>
              <a:rPr lang="en-US" sz="4400" b="1" dirty="0">
                <a:solidFill>
                  <a:schemeClr val="accent4"/>
                </a:solidFill>
              </a:rPr>
              <a:t/>
            </a:r>
            <a:br>
              <a:rPr lang="en-US" sz="4400" b="1" dirty="0">
                <a:solidFill>
                  <a:schemeClr val="accent4"/>
                </a:solidFill>
              </a:rPr>
            </a:br>
            <a:r>
              <a:rPr lang="en-US" sz="2000" b="1" dirty="0" smtClean="0">
                <a:solidFill>
                  <a:schemeClr val="accent5"/>
                </a:solidFill>
              </a:rPr>
              <a:t/>
            </a:r>
            <a:br>
              <a:rPr lang="en-US" sz="2000" b="1" dirty="0" smtClean="0">
                <a:solidFill>
                  <a:schemeClr val="accent5"/>
                </a:solidFill>
              </a:rPr>
            </a:br>
            <a:endParaRPr lang="en-US" sz="2000" b="1" dirty="0">
              <a:solidFill>
                <a:schemeClr val="accent5"/>
              </a:solidFill>
            </a:endParaRPr>
          </a:p>
        </p:txBody>
      </p:sp>
      <p:sp>
        <p:nvSpPr>
          <p:cNvPr id="3" name="Subtitle 2"/>
          <p:cNvSpPr>
            <a:spLocks noGrp="1"/>
          </p:cNvSpPr>
          <p:nvPr>
            <p:ph type="subTitle" idx="1"/>
          </p:nvPr>
        </p:nvSpPr>
        <p:spPr>
          <a:xfrm>
            <a:off x="-1" y="5301208"/>
            <a:ext cx="9144001" cy="1556792"/>
          </a:xfr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62500" lnSpcReduction="20000"/>
          </a:bodyPr>
          <a:lstStyle/>
          <a:p>
            <a:endParaRPr lang="en-US" b="1" i="1" dirty="0" smtClean="0">
              <a:solidFill>
                <a:srgbClr val="00B050"/>
              </a:solidFill>
            </a:endParaRPr>
          </a:p>
          <a:p>
            <a:pPr algn="ctr"/>
            <a:r>
              <a:rPr lang="en-US" sz="2800" b="1" dirty="0" smtClean="0">
                <a:solidFill>
                  <a:schemeClr val="tx1">
                    <a:lumMod val="75000"/>
                    <a:lumOff val="25000"/>
                  </a:schemeClr>
                </a:solidFill>
              </a:rPr>
              <a:t>2</a:t>
            </a:r>
            <a:r>
              <a:rPr lang="en-US" sz="2800" b="1" baseline="30000" dirty="0" smtClean="0">
                <a:solidFill>
                  <a:schemeClr val="tx1">
                    <a:lumMod val="75000"/>
                    <a:lumOff val="25000"/>
                  </a:schemeClr>
                </a:solidFill>
              </a:rPr>
              <a:t>ND</a:t>
            </a:r>
            <a:r>
              <a:rPr lang="en-US" sz="2800" b="1" dirty="0" smtClean="0">
                <a:solidFill>
                  <a:schemeClr val="tx1">
                    <a:lumMod val="75000"/>
                    <a:lumOff val="25000"/>
                  </a:schemeClr>
                </a:solidFill>
              </a:rPr>
              <a:t> QUARTER 2017/18 PERFORMANCE REPORT</a:t>
            </a:r>
            <a:r>
              <a:rPr lang="en-US" sz="2800" b="1" dirty="0">
                <a:solidFill>
                  <a:schemeClr val="tx1">
                    <a:lumMod val="75000"/>
                    <a:lumOff val="25000"/>
                  </a:schemeClr>
                </a:solidFill>
              </a:rPr>
              <a:t/>
            </a:r>
            <a:br>
              <a:rPr lang="en-US" sz="2800" b="1" dirty="0">
                <a:solidFill>
                  <a:schemeClr val="tx1">
                    <a:lumMod val="75000"/>
                    <a:lumOff val="25000"/>
                  </a:schemeClr>
                </a:solidFill>
              </a:rPr>
            </a:br>
            <a:r>
              <a:rPr lang="en-US" sz="2300" b="1" i="1" dirty="0" smtClean="0">
                <a:solidFill>
                  <a:schemeClr val="tx1">
                    <a:lumMod val="75000"/>
                    <a:lumOff val="25000"/>
                  </a:schemeClr>
                </a:solidFill>
              </a:rPr>
              <a:t>(JULY - SEPTEMBER 2017)</a:t>
            </a:r>
          </a:p>
          <a:p>
            <a:pPr algn="ctr"/>
            <a:endParaRPr lang="en-US" sz="1400" b="1" i="1" dirty="0" smtClean="0">
              <a:solidFill>
                <a:schemeClr val="tx1">
                  <a:lumMod val="75000"/>
                  <a:lumOff val="25000"/>
                </a:schemeClr>
              </a:solidFill>
            </a:endParaRPr>
          </a:p>
          <a:p>
            <a:pPr algn="ctr"/>
            <a:r>
              <a:rPr lang="en-US" sz="2100" b="1" i="1" dirty="0" smtClean="0">
                <a:solidFill>
                  <a:schemeClr val="accent3"/>
                </a:solidFill>
              </a:rPr>
              <a:t>Presentation to the Portfolio Committee on Public Service and Administration as well as Planning, Monitoring and Evaluation</a:t>
            </a:r>
          </a:p>
          <a:p>
            <a:pPr algn="ctr"/>
            <a:r>
              <a:rPr lang="en-US" sz="2100" b="1" i="1" dirty="0" smtClean="0">
                <a:solidFill>
                  <a:schemeClr val="tx1">
                    <a:lumMod val="75000"/>
                    <a:lumOff val="25000"/>
                  </a:schemeClr>
                </a:solidFill>
              </a:rPr>
              <a:t>Date: 1 November 2017</a:t>
            </a:r>
          </a:p>
          <a:p>
            <a:pPr algn="ctr"/>
            <a:endParaRPr lang="en-US" sz="1800" b="1" i="1" dirty="0" smtClean="0">
              <a:solidFill>
                <a:schemeClr val="accent4">
                  <a:lumMod val="75000"/>
                </a:schemeClr>
              </a:solidFill>
            </a:endParaRPr>
          </a:p>
          <a:p>
            <a:endParaRPr lang="en-US" sz="7000" b="1" i="1" dirty="0">
              <a:solidFill>
                <a:srgbClr val="00B050"/>
              </a:solidFill>
            </a:endParaRPr>
          </a:p>
          <a:p>
            <a:endParaRPr lang="en-US" sz="7000" b="1" i="1" dirty="0">
              <a:solidFill>
                <a:srgbClr val="00B05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5517231"/>
          </a:xfrm>
          <a:prstGeom prst="rect">
            <a:avLst/>
          </a:prstGeom>
        </p:spPr>
      </p:pic>
    </p:spTree>
    <p:extLst>
      <p:ext uri="{BB962C8B-B14F-4D97-AF65-F5344CB8AC3E}">
        <p14:creationId xmlns:p14="http://schemas.microsoft.com/office/powerpoint/2010/main" xmlns="" val="1234900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992888" cy="830997"/>
          </a:xfrm>
          <a:prstGeom prst="rect">
            <a:avLst/>
          </a:prstGeom>
        </p:spPr>
        <p:txBody>
          <a:bodyPr wrap="square">
            <a:spAutoFit/>
          </a:bodyPr>
          <a:lstStyle/>
          <a:p>
            <a:pPr algn="ctr"/>
            <a:r>
              <a:rPr lang="en-ZA" sz="2400" b="1" dirty="0" smtClean="0">
                <a:solidFill>
                  <a:schemeClr val="accent5">
                    <a:lumMod val="60000"/>
                    <a:lumOff val="40000"/>
                  </a:schemeClr>
                </a:solidFill>
              </a:rPr>
              <a:t>PROGRAMME 2: R&amp;PA (2)</a:t>
            </a:r>
          </a:p>
          <a:p>
            <a:pPr algn="ct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a:solidFill>
                  <a:schemeClr val="accent4">
                    <a:lumMod val="75000"/>
                  </a:schemeClr>
                </a:solidFill>
              </a:rPr>
              <a:t> </a:t>
            </a:r>
            <a:r>
              <a:rPr lang="en-ZA" sz="2400" b="1" dirty="0" smtClean="0">
                <a:solidFill>
                  <a:schemeClr val="accent4">
                    <a:lumMod val="75000"/>
                  </a:schemeClr>
                </a:solidFill>
              </a:rPr>
              <a:t>QUARTER </a:t>
            </a:r>
            <a:r>
              <a:rPr lang="en-ZA" sz="2400" b="1" dirty="0">
                <a:solidFill>
                  <a:schemeClr val="accent4">
                    <a:lumMod val="75000"/>
                  </a:schemeClr>
                </a:solidFill>
              </a:rPr>
              <a:t>TARGETS ACHIEVED</a:t>
            </a:r>
            <a:endParaRPr lang="en-ZA" sz="2400" b="1" dirty="0"/>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10</a:t>
            </a:fld>
            <a:endParaRPr lang="en-US" sz="1400" b="0" dirty="0"/>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3032616244"/>
              </p:ext>
            </p:extLst>
          </p:nvPr>
        </p:nvGraphicFramePr>
        <p:xfrm>
          <a:off x="1048420" y="1052736"/>
          <a:ext cx="7704856" cy="4523511"/>
        </p:xfrm>
        <a:graphic>
          <a:graphicData uri="http://schemas.openxmlformats.org/drawingml/2006/table">
            <a:tbl>
              <a:tblPr firstRow="1" bandRow="1">
                <a:tableStyleId>{5940675A-B579-460E-94D1-54222C63F5DA}</a:tableStyleId>
              </a:tblPr>
              <a:tblGrid>
                <a:gridCol w="3235548">
                  <a:extLst>
                    <a:ext uri="{9D8B030D-6E8A-4147-A177-3AD203B41FA5}">
                      <a16:colId xmlns:a16="http://schemas.microsoft.com/office/drawing/2014/main" xmlns="" val="20000"/>
                    </a:ext>
                  </a:extLst>
                </a:gridCol>
                <a:gridCol w="4469308">
                  <a:extLst>
                    <a:ext uri="{9D8B030D-6E8A-4147-A177-3AD203B41FA5}">
                      <a16:colId xmlns:a16="http://schemas.microsoft.com/office/drawing/2014/main" xmlns="" val="20001"/>
                    </a:ext>
                  </a:extLst>
                </a:gridCol>
              </a:tblGrid>
              <a:tr h="364077">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1283260">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Consultation with stakeholders on the draft Strategic Framework for the Public Administration Norms and Standards </a:t>
                      </a:r>
                      <a:endParaRPr lang="en-ZA"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Consultations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on the draft Strategic Framework for the Public Administration Norms and Standards were </a:t>
                      </a: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made an extensive engagement with Department of Cooperative Governance and Traditional Affairs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r h="1317869">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Consultation on the focus of the draft White Paper for Public Administration Transformation and Modernisation</a:t>
                      </a:r>
                      <a:endParaRPr lang="en-ZA"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A DPSA Technical Working Group was established and two consultations meetings on the focus of the draft White Paper for Public Administration Transformation and Modernisation were held in September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r h="1355274">
                <a:tc>
                  <a:txBody>
                    <a:bodyPr/>
                    <a:lstStyle/>
                    <a:p>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Conduct workshops to provide support to departments on the implementation of the revised Public Service Organisational</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Functionality Assessment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OFA) tool</a:t>
                      </a:r>
                      <a:endParaRPr kumimoji="0" lang="en-ZA" sz="16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Workshops to provide support to departments on the implementation of the revised Public Service </a:t>
                      </a:r>
                      <a:r>
                        <a:rPr lang="en-ZA" sz="1600" dirty="0" err="1"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OFA</a:t>
                      </a: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 tool were conducted with departments in 8 of the 9 provincial administrations </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751681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992888" cy="830997"/>
          </a:xfrm>
          <a:prstGeom prst="rect">
            <a:avLst/>
          </a:prstGeom>
        </p:spPr>
        <p:txBody>
          <a:bodyPr wrap="square">
            <a:spAutoFit/>
          </a:bodyPr>
          <a:lstStyle/>
          <a:p>
            <a:pPr algn="ctr"/>
            <a:r>
              <a:rPr lang="en-ZA" sz="2400" b="1" dirty="0" smtClean="0">
                <a:solidFill>
                  <a:schemeClr val="accent5">
                    <a:lumMod val="60000"/>
                    <a:lumOff val="40000"/>
                  </a:schemeClr>
                </a:solidFill>
              </a:rPr>
              <a:t>PROGRAMME 2: PR&amp;A (3)</a:t>
            </a:r>
          </a:p>
          <a:p>
            <a:pPr algn="ctr"/>
            <a:r>
              <a:rPr lang="en-ZA" sz="2400" b="1" dirty="0" smtClean="0">
                <a:solidFill>
                  <a:srgbClr val="C00000"/>
                </a:solidFill>
              </a:rPr>
              <a:t>2</a:t>
            </a:r>
            <a:r>
              <a:rPr lang="en-ZA" sz="2400" b="1" baseline="30000" dirty="0" smtClean="0">
                <a:solidFill>
                  <a:srgbClr val="C00000"/>
                </a:solidFill>
              </a:rPr>
              <a:t>ND</a:t>
            </a:r>
            <a:r>
              <a:rPr lang="en-ZA" sz="2400" b="1" dirty="0">
                <a:solidFill>
                  <a:srgbClr val="C00000"/>
                </a:solidFill>
              </a:rPr>
              <a:t> </a:t>
            </a:r>
            <a:r>
              <a:rPr lang="en-ZA" sz="2400" b="1" dirty="0" smtClean="0">
                <a:solidFill>
                  <a:srgbClr val="C00000"/>
                </a:solidFill>
              </a:rPr>
              <a:t>QUARTER </a:t>
            </a:r>
            <a:r>
              <a:rPr lang="en-ZA" sz="2400" b="1" dirty="0">
                <a:solidFill>
                  <a:srgbClr val="C00000"/>
                </a:solidFill>
              </a:rPr>
              <a:t>TARGETS </a:t>
            </a:r>
            <a:r>
              <a:rPr lang="en-ZA" sz="2400" b="1" dirty="0" smtClean="0">
                <a:solidFill>
                  <a:srgbClr val="C00000"/>
                </a:solidFill>
              </a:rPr>
              <a:t>NOT ACHIEVED</a:t>
            </a:r>
            <a:endParaRPr lang="en-ZA" sz="2400" b="1" dirty="0">
              <a:solidFill>
                <a:srgbClr val="C00000"/>
              </a:solidFill>
            </a:endParaRPr>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11</a:t>
            </a:fld>
            <a:endParaRPr lang="en-US" sz="1400" b="0" dirty="0"/>
          </a:p>
        </p:txBody>
      </p:sp>
      <p:graphicFrame>
        <p:nvGraphicFramePr>
          <p:cNvPr id="7" name="Content Placeholder 10"/>
          <p:cNvGraphicFramePr>
            <a:graphicFrameLocks noGrp="1"/>
          </p:cNvGraphicFramePr>
          <p:nvPr>
            <p:ph idx="1"/>
            <p:extLst>
              <p:ext uri="{D42A27DB-BD31-4B8C-83A1-F6EECF244321}">
                <p14:modId xmlns:p14="http://schemas.microsoft.com/office/powerpoint/2010/main" xmlns="" val="4157975911"/>
              </p:ext>
            </p:extLst>
          </p:nvPr>
        </p:nvGraphicFramePr>
        <p:xfrm>
          <a:off x="1043608" y="908720"/>
          <a:ext cx="7848871" cy="5275772"/>
        </p:xfrm>
        <a:graphic>
          <a:graphicData uri="http://schemas.openxmlformats.org/drawingml/2006/table">
            <a:tbl>
              <a:tblPr firstRow="1" bandRow="1">
                <a:tableStyleId>{5940675A-B579-460E-94D1-54222C63F5DA}</a:tableStyleId>
              </a:tblPr>
              <a:tblGrid>
                <a:gridCol w="1681901">
                  <a:extLst>
                    <a:ext uri="{9D8B030D-6E8A-4147-A177-3AD203B41FA5}">
                      <a16:colId xmlns:a16="http://schemas.microsoft.com/office/drawing/2014/main" xmlns="" val="20000"/>
                    </a:ext>
                  </a:extLst>
                </a:gridCol>
                <a:gridCol w="1457836">
                  <a:extLst>
                    <a:ext uri="{9D8B030D-6E8A-4147-A177-3AD203B41FA5}">
                      <a16:colId xmlns:a16="http://schemas.microsoft.com/office/drawing/2014/main" xmlns="" val="20001"/>
                    </a:ext>
                  </a:extLst>
                </a:gridCol>
                <a:gridCol w="1603270">
                  <a:extLst>
                    <a:ext uri="{9D8B030D-6E8A-4147-A177-3AD203B41FA5}">
                      <a16:colId xmlns:a16="http://schemas.microsoft.com/office/drawing/2014/main" xmlns="" val="20002"/>
                    </a:ext>
                  </a:extLst>
                </a:gridCol>
                <a:gridCol w="3105864">
                  <a:extLst>
                    <a:ext uri="{9D8B030D-6E8A-4147-A177-3AD203B41FA5}">
                      <a16:colId xmlns:a16="http://schemas.microsoft.com/office/drawing/2014/main" xmlns="" val="20003"/>
                    </a:ext>
                  </a:extLst>
                </a:gridCol>
              </a:tblGrid>
              <a:tr h="405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lang="en-ZA" sz="1600" b="1"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Integrated Public Administration Reform</a:t>
                      </a:r>
                      <a:endParaRPr lang="en-ZA" sz="1600" b="1" dirty="0">
                        <a:solidFill>
                          <a:schemeClr val="tx1"/>
                        </a:solidFill>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18208">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4051636">
                <a:tc>
                  <a:txBody>
                    <a:bodyPr/>
                    <a:lstStyle/>
                    <a:p>
                      <a:pPr>
                        <a:lnSpc>
                          <a:spcPct val="100000"/>
                        </a:lnSpc>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Consultation with all Centre of government departments on the identified functional overlaps which do not support the policy direction of a joined-up government in terms of the Public</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Administration Management Act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PAMA), 2014</a:t>
                      </a: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00000"/>
                        </a:lnSpc>
                      </a:pPr>
                      <a:r>
                        <a:rPr kumimoji="0" lang="en-ZA" sz="1600" kern="1200" dirty="0" smtClean="0">
                          <a:solidFill>
                            <a:schemeClr val="bg1"/>
                          </a:solidFill>
                          <a:effectLst/>
                          <a:latin typeface="Tw Cen MT" panose="020B0602020104020603" pitchFamily="34" charset="0"/>
                          <a:ea typeface="+mn-ea"/>
                          <a:cs typeface="+mn-cs"/>
                        </a:rPr>
                        <a:t>A presentation was made to the Presidency in September 2017</a:t>
                      </a:r>
                      <a:endParaRPr kumimoji="0" lang="en-ZA" sz="1600" b="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Consultations were not undertaken with all Centre of government departments due to the sensitive nature of the content and the need to take direction from the Presidency on the approach</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The Presidency has mandated the DPSA to continue with further engagements. Consultations with key Directors-General at the centre of government is scheduled for October 2017</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831890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0"/>
            <a:ext cx="7992888" cy="830997"/>
          </a:xfrm>
          <a:prstGeom prst="rect">
            <a:avLst/>
          </a:prstGeom>
        </p:spPr>
        <p:txBody>
          <a:bodyPr wrap="square">
            <a:spAutoFit/>
          </a:bodyPr>
          <a:lstStyle/>
          <a:p>
            <a:pPr algn="ctr"/>
            <a:r>
              <a:rPr lang="en-ZA" sz="2400" b="1" dirty="0" smtClean="0">
                <a:solidFill>
                  <a:schemeClr val="accent5">
                    <a:lumMod val="60000"/>
                    <a:lumOff val="40000"/>
                  </a:schemeClr>
                </a:solidFill>
              </a:rPr>
              <a:t>PROGRAMME 2: PR&amp;A (4)</a:t>
            </a:r>
          </a:p>
          <a:p>
            <a:pPr algn="ctr"/>
            <a:r>
              <a:rPr lang="en-ZA" sz="2400" b="1" dirty="0" smtClean="0">
                <a:solidFill>
                  <a:srgbClr val="C00000"/>
                </a:solidFill>
              </a:rPr>
              <a:t>2</a:t>
            </a:r>
            <a:r>
              <a:rPr lang="en-ZA" sz="2400" b="1" baseline="30000" dirty="0" smtClean="0">
                <a:solidFill>
                  <a:srgbClr val="C00000"/>
                </a:solidFill>
              </a:rPr>
              <a:t>ND</a:t>
            </a:r>
            <a:r>
              <a:rPr lang="en-ZA" sz="2400" b="1" dirty="0">
                <a:solidFill>
                  <a:srgbClr val="C00000"/>
                </a:solidFill>
              </a:rPr>
              <a:t> </a:t>
            </a:r>
            <a:r>
              <a:rPr lang="en-ZA" sz="2400" b="1" dirty="0" smtClean="0">
                <a:solidFill>
                  <a:srgbClr val="C00000"/>
                </a:solidFill>
              </a:rPr>
              <a:t>QUARTER </a:t>
            </a:r>
            <a:r>
              <a:rPr lang="en-ZA" sz="2400" b="1" dirty="0">
                <a:solidFill>
                  <a:srgbClr val="C00000"/>
                </a:solidFill>
              </a:rPr>
              <a:t>TARGETS </a:t>
            </a:r>
            <a:r>
              <a:rPr lang="en-ZA" sz="2400" b="1" dirty="0" smtClean="0">
                <a:solidFill>
                  <a:srgbClr val="C00000"/>
                </a:solidFill>
              </a:rPr>
              <a:t>NOT ACHIEVED</a:t>
            </a:r>
            <a:endParaRPr lang="en-ZA" sz="2400" b="1" dirty="0">
              <a:solidFill>
                <a:srgbClr val="C00000"/>
              </a:solidFill>
            </a:endParaRPr>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12</a:t>
            </a:fld>
            <a:endParaRPr lang="en-US" sz="1400" b="0" dirty="0"/>
          </a:p>
        </p:txBody>
      </p:sp>
      <p:graphicFrame>
        <p:nvGraphicFramePr>
          <p:cNvPr id="7" name="Content Placeholder 10"/>
          <p:cNvGraphicFramePr>
            <a:graphicFrameLocks noGrp="1"/>
          </p:cNvGraphicFramePr>
          <p:nvPr>
            <p:ph idx="1"/>
            <p:extLst>
              <p:ext uri="{D42A27DB-BD31-4B8C-83A1-F6EECF244321}">
                <p14:modId xmlns:p14="http://schemas.microsoft.com/office/powerpoint/2010/main" xmlns="" val="2770458815"/>
              </p:ext>
            </p:extLst>
          </p:nvPr>
        </p:nvGraphicFramePr>
        <p:xfrm>
          <a:off x="1043608" y="908720"/>
          <a:ext cx="7848871" cy="5275772"/>
        </p:xfrm>
        <a:graphic>
          <a:graphicData uri="http://schemas.openxmlformats.org/drawingml/2006/table">
            <a:tbl>
              <a:tblPr firstRow="1" bandRow="1">
                <a:tableStyleId>{5940675A-B579-460E-94D1-54222C63F5DA}</a:tableStyleId>
              </a:tblPr>
              <a:tblGrid>
                <a:gridCol w="1681901">
                  <a:extLst>
                    <a:ext uri="{9D8B030D-6E8A-4147-A177-3AD203B41FA5}">
                      <a16:colId xmlns:a16="http://schemas.microsoft.com/office/drawing/2014/main" xmlns="" val="20000"/>
                    </a:ext>
                  </a:extLst>
                </a:gridCol>
                <a:gridCol w="1457836">
                  <a:extLst>
                    <a:ext uri="{9D8B030D-6E8A-4147-A177-3AD203B41FA5}">
                      <a16:colId xmlns:a16="http://schemas.microsoft.com/office/drawing/2014/main" xmlns="" val="20001"/>
                    </a:ext>
                  </a:extLst>
                </a:gridCol>
                <a:gridCol w="1603270">
                  <a:extLst>
                    <a:ext uri="{9D8B030D-6E8A-4147-A177-3AD203B41FA5}">
                      <a16:colId xmlns:a16="http://schemas.microsoft.com/office/drawing/2014/main" xmlns="" val="20002"/>
                    </a:ext>
                  </a:extLst>
                </a:gridCol>
                <a:gridCol w="3105864">
                  <a:extLst>
                    <a:ext uri="{9D8B030D-6E8A-4147-A177-3AD203B41FA5}">
                      <a16:colId xmlns:a16="http://schemas.microsoft.com/office/drawing/2014/main" xmlns="" val="20003"/>
                    </a:ext>
                  </a:extLst>
                </a:gridCol>
              </a:tblGrid>
              <a:tr h="405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lang="en-ZA" sz="1600" b="1"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Productivity and Efficiency Studies</a:t>
                      </a:r>
                      <a:endParaRPr lang="en-ZA" sz="1600" b="1" dirty="0">
                        <a:solidFill>
                          <a:schemeClr val="tx1"/>
                        </a:solidFill>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18208">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4051636">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2 identified departments capacitated by practical implementation on site on how to implement the Productivity Measurement Tool</a:t>
                      </a:r>
                    </a:p>
                    <a:p>
                      <a:pPr>
                        <a:lnSpc>
                          <a:spcPct val="100000"/>
                        </a:lnSpc>
                      </a:pP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00000"/>
                        </a:lnSpc>
                      </a:pPr>
                      <a:r>
                        <a:rPr lang="en-ZA" sz="1600" dirty="0" smtClean="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The Department of Social Development was capacitated by practical implementation on site on how to implement the Productivity Measurement Tool</a:t>
                      </a:r>
                      <a:endParaRPr kumimoji="0" lang="en-ZA" sz="1600" b="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00000"/>
                        </a:lnSpc>
                        <a:spcAft>
                          <a:spcPts val="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Department of Agriculture will be capacitated in</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October 2017 as per their request</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None required</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622282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52815" cy="904528"/>
          </a:xfrm>
        </p:spPr>
        <p:txBody>
          <a:bodyPr>
            <a:normAutofit fontScale="90000"/>
          </a:bodyPr>
          <a:lstStyle/>
          <a:p>
            <a:pPr algn="ctr"/>
            <a:r>
              <a:rPr lang="en-ZA" sz="2400" b="1" dirty="0" smtClean="0">
                <a:solidFill>
                  <a:schemeClr val="accent5">
                    <a:lumMod val="60000"/>
                    <a:lumOff val="40000"/>
                  </a:schemeClr>
                </a:solidFill>
              </a:rPr>
              <a:t>PROGRAMME 3: LABOUR </a:t>
            </a:r>
            <a:r>
              <a:rPr lang="en-ZA" sz="2400" b="1" dirty="0">
                <a:solidFill>
                  <a:schemeClr val="accent5">
                    <a:lumMod val="60000"/>
                    <a:lumOff val="40000"/>
                  </a:schemeClr>
                </a:solidFill>
              </a:rPr>
              <a:t>RELATIONS AND HUMAN RESOURCE </a:t>
            </a:r>
            <a:r>
              <a:rPr lang="en-ZA" sz="2400" b="1" dirty="0" smtClean="0">
                <a:solidFill>
                  <a:schemeClr val="accent5">
                    <a:lumMod val="60000"/>
                    <a:lumOff val="40000"/>
                  </a:schemeClr>
                </a:solidFill>
              </a:rPr>
              <a:t>MANAGEMENT (LR&amp;HRM) (1)</a:t>
            </a:r>
            <a:br>
              <a:rPr lang="en-ZA" sz="2400" b="1" dirty="0" smtClean="0">
                <a:solidFill>
                  <a:schemeClr val="accent5">
                    <a:lumMod val="60000"/>
                    <a:lumOff val="40000"/>
                  </a:schemeClr>
                </a:solidFill>
              </a:rPr>
            </a:br>
            <a:r>
              <a:rPr lang="en-ZA" sz="2400" b="1" dirty="0" smtClean="0">
                <a:solidFill>
                  <a:schemeClr val="accent5"/>
                </a:solidFill>
              </a:rPr>
              <a:t>OVERALL PERFORMANCE</a:t>
            </a:r>
            <a:endParaRPr lang="en-ZA" sz="2400" b="1" dirty="0">
              <a:solidFill>
                <a:schemeClr val="accent5"/>
              </a:solidFill>
            </a:endParaRPr>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13</a:t>
            </a:fld>
            <a:endParaRPr lang="en-US" sz="1400" b="0" dirty="0"/>
          </a:p>
        </p:txBody>
      </p:sp>
      <p:graphicFrame>
        <p:nvGraphicFramePr>
          <p:cNvPr id="6" name="Chart 5"/>
          <p:cNvGraphicFramePr/>
          <p:nvPr>
            <p:extLst>
              <p:ext uri="{D42A27DB-BD31-4B8C-83A1-F6EECF244321}">
                <p14:modId xmlns:p14="http://schemas.microsoft.com/office/powerpoint/2010/main" xmlns="" val="1811960025"/>
              </p:ext>
            </p:extLst>
          </p:nvPr>
        </p:nvGraphicFramePr>
        <p:xfrm>
          <a:off x="1978383" y="134076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34595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366854" cy="792162"/>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3</a:t>
            </a:r>
            <a:r>
              <a:rPr lang="en-ZA" sz="2700" b="1" dirty="0" smtClean="0">
                <a:solidFill>
                  <a:schemeClr val="accent5">
                    <a:lumMod val="60000"/>
                    <a:lumOff val="40000"/>
                  </a:schemeClr>
                </a:solidFill>
              </a:rPr>
              <a:t>:  </a:t>
            </a:r>
            <a:r>
              <a:rPr lang="en-ZA" sz="2700" b="1" dirty="0">
                <a:solidFill>
                  <a:schemeClr val="accent5">
                    <a:lumMod val="60000"/>
                    <a:lumOff val="40000"/>
                  </a:schemeClr>
                </a:solidFill>
              </a:rPr>
              <a:t>LR&amp;HRM </a:t>
            </a:r>
            <a:r>
              <a:rPr lang="en-ZA" sz="2700" b="1" dirty="0" smtClean="0">
                <a:solidFill>
                  <a:schemeClr val="accent5">
                    <a:lumMod val="60000"/>
                    <a:lumOff val="40000"/>
                  </a:schemeClr>
                </a:solidFill>
              </a:rPr>
              <a:t>(2)</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chemeClr val="accent4">
                    <a:lumMod val="75000"/>
                  </a:schemeClr>
                </a:solidFill>
              </a:rPr>
              <a:t>2</a:t>
            </a:r>
            <a:r>
              <a:rPr lang="en-ZA" sz="2800" b="1" baseline="30000" dirty="0" smtClean="0">
                <a:solidFill>
                  <a:schemeClr val="accent4">
                    <a:lumMod val="75000"/>
                  </a:schemeClr>
                </a:solidFill>
              </a:rPr>
              <a:t>ND</a:t>
            </a:r>
            <a:r>
              <a:rPr lang="en-ZA" sz="2800" b="1" dirty="0" smtClean="0">
                <a:solidFill>
                  <a:schemeClr val="accent4">
                    <a:lumMod val="75000"/>
                  </a:schemeClr>
                </a:solidFill>
              </a:rPr>
              <a:t> QUARTER </a:t>
            </a:r>
            <a:r>
              <a:rPr lang="en-ZA" sz="2800" b="1" dirty="0">
                <a:solidFill>
                  <a:schemeClr val="accent4">
                    <a:lumMod val="75000"/>
                  </a:schemeClr>
                </a:solidFill>
              </a:rPr>
              <a:t>TARGETS ACHIEVED</a:t>
            </a:r>
            <a:r>
              <a:rPr lang="en-ZA" sz="2400" dirty="0">
                <a:solidFill>
                  <a:schemeClr val="accent4">
                    <a:lumMod val="75000"/>
                  </a:schemeClr>
                </a:solidFill>
              </a:rPr>
              <a:t/>
            </a:r>
            <a:br>
              <a:rPr lang="en-ZA" sz="2400" dirty="0">
                <a:solidFill>
                  <a:schemeClr val="accent4">
                    <a:lumMod val="75000"/>
                  </a:schemeClr>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14</a:t>
            </a:fld>
            <a:endParaRPr lang="en-US" sz="1400" b="0" dirty="0"/>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2112702379"/>
              </p:ext>
            </p:extLst>
          </p:nvPr>
        </p:nvGraphicFramePr>
        <p:xfrm>
          <a:off x="1259632" y="1409407"/>
          <a:ext cx="7704856" cy="5568217"/>
        </p:xfrm>
        <a:graphic>
          <a:graphicData uri="http://schemas.openxmlformats.org/drawingml/2006/table">
            <a:tbl>
              <a:tblPr firstRow="1" bandRow="1">
                <a:tableStyleId>{5940675A-B579-460E-94D1-54222C63F5DA}</a:tableStyleId>
              </a:tblPr>
              <a:tblGrid>
                <a:gridCol w="3235548">
                  <a:extLst>
                    <a:ext uri="{9D8B030D-6E8A-4147-A177-3AD203B41FA5}">
                      <a16:colId xmlns:a16="http://schemas.microsoft.com/office/drawing/2014/main" xmlns="" val="20000"/>
                    </a:ext>
                  </a:extLst>
                </a:gridCol>
                <a:gridCol w="4469308">
                  <a:extLst>
                    <a:ext uri="{9D8B030D-6E8A-4147-A177-3AD203B41FA5}">
                      <a16:colId xmlns:a16="http://schemas.microsoft.com/office/drawing/2014/main" xmlns="" val="20001"/>
                    </a:ext>
                  </a:extLst>
                </a:gridCol>
              </a:tblGrid>
              <a:tr h="324884">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902621">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a report on the average % of funded vacant posts on PERSAL to the MPSA</a:t>
                      </a:r>
                    </a:p>
                  </a:txBody>
                  <a:tcPr marL="68580" marR="68580" marT="0" marB="0">
                    <a:solidFill>
                      <a:schemeClr val="bg1"/>
                    </a:solidFill>
                  </a:tcPr>
                </a:tc>
                <a:tc>
                  <a:txBody>
                    <a:bodyPr/>
                    <a:lstStyle/>
                    <a:p>
                      <a:pPr>
                        <a:lnSpc>
                          <a:spcPct val="115000"/>
                        </a:lnSpc>
                        <a:spcAft>
                          <a:spcPts val="1000"/>
                        </a:spcAft>
                      </a:pPr>
                      <a:r>
                        <a:rPr kumimoji="0" lang="en-ZA" sz="1600" kern="1200" dirty="0" smtClean="0">
                          <a:solidFill>
                            <a:schemeClr val="tx1"/>
                          </a:solidFill>
                          <a:effectLst/>
                          <a:latin typeface="Tw Cen MT" panose="020B0602020104020603" pitchFamily="34" charset="0"/>
                          <a:ea typeface="+mn-ea"/>
                          <a:cs typeface="+mn-cs"/>
                        </a:rPr>
                        <a:t>The report on the average % of funded vacant posts on PERSAL to the MPSA was submitted to the MPSA in September 2017 </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r h="1512168">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the framework for the Graduate Recruitment Scheme to the MPSA for approval</a:t>
                      </a:r>
                    </a:p>
                  </a:txBody>
                  <a:tcPr marL="68580" marR="68580" marT="0" marB="0">
                    <a:solidFill>
                      <a:schemeClr val="bg1"/>
                    </a:solidFill>
                  </a:tcPr>
                </a:tc>
                <a:tc>
                  <a:txBody>
                    <a:bodyPr/>
                    <a:lstStyle/>
                    <a:p>
                      <a:pPr>
                        <a:lnSpc>
                          <a:spcPct val="115000"/>
                        </a:lnSpc>
                        <a:spcAft>
                          <a:spcPts val="1000"/>
                        </a:spcAft>
                      </a:pPr>
                      <a:r>
                        <a:rPr kumimoji="0" lang="en-ZA" sz="1600" kern="1200" dirty="0" smtClean="0">
                          <a:solidFill>
                            <a:schemeClr val="tx1"/>
                          </a:solidFill>
                          <a:effectLst/>
                          <a:latin typeface="Tw Cen MT" panose="020B0602020104020603" pitchFamily="34" charset="0"/>
                          <a:ea typeface="+mn-ea"/>
                          <a:cs typeface="+mn-cs"/>
                        </a:rPr>
                        <a:t>The Framework for the Graduate Recruitment Scheme was tabled at Governance and Administration Cluster in September 2017. A submission with a Cabinet Memorandum was submitted to the MPSA in September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r h="936104">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2</a:t>
                      </a:r>
                      <a:r>
                        <a:rPr lang="en-ZA" sz="16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nd</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report on the implementation of the Government</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Employees Housing Scheme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GEHS) to the MPSA</a:t>
                      </a: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2</a:t>
                      </a:r>
                      <a:r>
                        <a:rPr lang="en-ZA" sz="16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nd</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report on the implementation of the GEHS was submitted to the MPSA in September 2017</a:t>
                      </a:r>
                    </a:p>
                  </a:txBody>
                  <a:tcPr marL="114300" marR="114300" marT="0" marB="0">
                    <a:solidFill>
                      <a:schemeClr val="bg1"/>
                    </a:solidFill>
                  </a:tcPr>
                </a:tc>
                <a:extLst>
                  <a:ext uri="{0D108BD9-81ED-4DB2-BD59-A6C34878D82A}">
                    <a16:rowId xmlns:a16="http://schemas.microsoft.com/office/drawing/2014/main" xmlns="" val="10003"/>
                  </a:ext>
                </a:extLst>
              </a:tr>
              <a:tr h="12093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Analyse information received from departments in order to establish which department</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are already or planning to utilise assessment mechanisms for non-Senior Management Service members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ZA" sz="1600" kern="1200" dirty="0" smtClean="0">
                          <a:solidFill>
                            <a:schemeClr val="tx1"/>
                          </a:solidFill>
                          <a:effectLst/>
                          <a:latin typeface="Tw Cen MT" panose="020B0602020104020603" pitchFamily="34" charset="0"/>
                          <a:ea typeface="+mn-ea"/>
                          <a:cs typeface="+mn-cs"/>
                        </a:rPr>
                        <a:t>An analysis of information received from departments was conducted </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655826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366854" cy="792162"/>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3</a:t>
            </a:r>
            <a:r>
              <a:rPr lang="en-ZA" sz="2700" b="1" dirty="0" smtClean="0">
                <a:solidFill>
                  <a:schemeClr val="accent5">
                    <a:lumMod val="60000"/>
                    <a:lumOff val="40000"/>
                  </a:schemeClr>
                </a:solidFill>
              </a:rPr>
              <a:t>:  </a:t>
            </a:r>
            <a:r>
              <a:rPr lang="en-ZA" sz="2700" b="1" dirty="0">
                <a:solidFill>
                  <a:schemeClr val="accent5">
                    <a:lumMod val="60000"/>
                    <a:lumOff val="40000"/>
                  </a:schemeClr>
                </a:solidFill>
              </a:rPr>
              <a:t>LR&amp;HRM </a:t>
            </a:r>
            <a:r>
              <a:rPr lang="en-ZA" sz="2700" b="1" dirty="0" smtClean="0">
                <a:solidFill>
                  <a:schemeClr val="accent5">
                    <a:lumMod val="60000"/>
                    <a:lumOff val="40000"/>
                  </a:schemeClr>
                </a:solidFill>
              </a:rPr>
              <a:t>(3)</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rgbClr val="C00000"/>
                </a:solidFill>
              </a:rPr>
              <a:t>2</a:t>
            </a:r>
            <a:r>
              <a:rPr lang="en-ZA" sz="2800" b="1" baseline="30000" dirty="0" smtClean="0">
                <a:solidFill>
                  <a:srgbClr val="C00000"/>
                </a:solidFill>
              </a:rPr>
              <a:t>ND</a:t>
            </a:r>
            <a:r>
              <a:rPr lang="en-ZA" sz="2800" b="1" dirty="0" smtClean="0">
                <a:solidFill>
                  <a:srgbClr val="C00000"/>
                </a:solidFill>
              </a:rPr>
              <a:t> QUARTER TARGETS NOT </a:t>
            </a:r>
            <a:r>
              <a:rPr lang="en-ZA" sz="2800" b="1" dirty="0">
                <a:solidFill>
                  <a:srgbClr val="C00000"/>
                </a:solidFill>
              </a:rPr>
              <a:t>ACHIEVED</a:t>
            </a:r>
            <a:r>
              <a:rPr lang="en-ZA" sz="2400" dirty="0">
                <a:solidFill>
                  <a:schemeClr val="accent4">
                    <a:lumMod val="75000"/>
                  </a:schemeClr>
                </a:solidFill>
              </a:rPr>
              <a:t/>
            </a:r>
            <a:br>
              <a:rPr lang="en-ZA" sz="2400" dirty="0">
                <a:solidFill>
                  <a:schemeClr val="accent4">
                    <a:lumMod val="75000"/>
                  </a:schemeClr>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15</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1872685937"/>
              </p:ext>
            </p:extLst>
          </p:nvPr>
        </p:nvGraphicFramePr>
        <p:xfrm>
          <a:off x="1043608" y="1196752"/>
          <a:ext cx="7776864" cy="5328592"/>
        </p:xfrm>
        <a:graphic>
          <a:graphicData uri="http://schemas.openxmlformats.org/drawingml/2006/table">
            <a:tbl>
              <a:tblPr firstRow="1" bandRow="1">
                <a:tableStyleId>{5940675A-B579-460E-94D1-54222C63F5DA}</a:tableStyleId>
              </a:tblPr>
              <a:tblGrid>
                <a:gridCol w="1696465">
                  <a:extLst>
                    <a:ext uri="{9D8B030D-6E8A-4147-A177-3AD203B41FA5}">
                      <a16:colId xmlns:a16="http://schemas.microsoft.com/office/drawing/2014/main" xmlns="" val="20000"/>
                    </a:ext>
                  </a:extLst>
                </a:gridCol>
                <a:gridCol w="2263975">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872208">
                  <a:extLst>
                    <a:ext uri="{9D8B030D-6E8A-4147-A177-3AD203B41FA5}">
                      <a16:colId xmlns:a16="http://schemas.microsoft.com/office/drawing/2014/main" xmlns="" val="20003"/>
                    </a:ext>
                  </a:extLst>
                </a:gridCol>
              </a:tblGrid>
              <a:tr h="3810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lang="en-ZA" sz="1600" b="1"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Human Resource Planning, Performance and Practices</a:t>
                      </a:r>
                      <a:endParaRPr lang="en-ZA" sz="1600" b="1" dirty="0">
                        <a:solidFill>
                          <a:schemeClr val="tx1"/>
                        </a:solidFill>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1144423">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3803138">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Provide support and guidance to departments on the implementation of the revised Senior Management</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Service (</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SMS) Performance Management and Development System (PMDS)</a:t>
                      </a:r>
                    </a:p>
                    <a:p>
                      <a:pPr>
                        <a:lnSpc>
                          <a:spcPct val="100000"/>
                        </a:lnSpc>
                      </a:pP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r>
                        <a:rPr kumimoji="0" lang="en-ZA" sz="1600" kern="1200" dirty="0" smtClean="0">
                          <a:solidFill>
                            <a:schemeClr val="bg1"/>
                          </a:solidFill>
                          <a:effectLst/>
                          <a:latin typeface="Tw Cen MT" panose="020B0602020104020603" pitchFamily="34" charset="0"/>
                          <a:ea typeface="+mn-ea"/>
                          <a:cs typeface="+mn-cs"/>
                        </a:rPr>
                        <a:t>The draft revised PMDS for SMS was submitted to the MPSA in September 2017</a:t>
                      </a:r>
                      <a:endParaRPr kumimoji="0" lang="en-ZA" sz="1600" kern="1200" dirty="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r>
                        <a:rPr kumimoji="0" lang="en-ZA" sz="1600" kern="1200" dirty="0" smtClean="0">
                          <a:solidFill>
                            <a:schemeClr val="tx1"/>
                          </a:solidFill>
                          <a:effectLst/>
                          <a:latin typeface="Tw Cen MT" panose="020B0602020104020603" pitchFamily="34" charset="0"/>
                          <a:ea typeface="+mn-ea"/>
                          <a:cs typeface="+mn-cs"/>
                        </a:rPr>
                        <a:t>The implementation of the PMDS for SMS is dependent on Cabinet’s approval of the PMDS for Heads of Department (HODs)</a:t>
                      </a:r>
                      <a:endParaRPr kumimoji="0" lang="en-ZA" sz="1600" kern="1200" dirty="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a:lnSpc>
                          <a:spcPct val="100000"/>
                        </a:lnSpc>
                        <a:spcAft>
                          <a:spcPts val="0"/>
                        </a:spcAft>
                      </a:pPr>
                      <a:r>
                        <a:rPr kumimoji="0" lang="en-ZA" sz="1600" kern="1200" dirty="0" smtClean="0">
                          <a:solidFill>
                            <a:schemeClr val="tx1"/>
                          </a:solidFill>
                          <a:effectLst/>
                          <a:latin typeface="Tw Cen MT" panose="020B0602020104020603" pitchFamily="34" charset="0"/>
                          <a:ea typeface="+mn-ea"/>
                          <a:cs typeface="+mn-cs"/>
                        </a:rPr>
                        <a:t>The Cabinet Memorandum on the PMDS for HODs is scheduled to be tabled in the next Cabinet meeting.</a:t>
                      </a:r>
                      <a:r>
                        <a:rPr kumimoji="0" lang="en-ZA" sz="1600" kern="1200" baseline="0" dirty="0" smtClean="0">
                          <a:solidFill>
                            <a:schemeClr val="tx1"/>
                          </a:solidFill>
                          <a:effectLst/>
                          <a:latin typeface="Tw Cen MT" panose="020B0602020104020603" pitchFamily="34" charset="0"/>
                          <a:ea typeface="+mn-ea"/>
                          <a:cs typeface="+mn-cs"/>
                        </a:rPr>
                        <a:t> </a:t>
                      </a:r>
                      <a:r>
                        <a:rPr kumimoji="0" lang="en-ZA" sz="1600" kern="1200" dirty="0" smtClean="0">
                          <a:solidFill>
                            <a:schemeClr val="tx1"/>
                          </a:solidFill>
                          <a:effectLst/>
                          <a:latin typeface="Tw Cen MT" panose="020B0602020104020603" pitchFamily="34" charset="0"/>
                          <a:ea typeface="+mn-ea"/>
                          <a:cs typeface="+mn-cs"/>
                        </a:rPr>
                        <a:t>Once Cabinet approval is obtained for the PMDS for HODs, the MPSA will approve the PMDS for SMS</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147487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366854" cy="792162"/>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3</a:t>
            </a:r>
            <a:r>
              <a:rPr lang="en-ZA" sz="2700" b="1" dirty="0" smtClean="0">
                <a:solidFill>
                  <a:schemeClr val="accent5">
                    <a:lumMod val="60000"/>
                    <a:lumOff val="40000"/>
                  </a:schemeClr>
                </a:solidFill>
              </a:rPr>
              <a:t>:  </a:t>
            </a:r>
            <a:r>
              <a:rPr lang="en-ZA" sz="2700" b="1" dirty="0">
                <a:solidFill>
                  <a:schemeClr val="accent5">
                    <a:lumMod val="60000"/>
                    <a:lumOff val="40000"/>
                  </a:schemeClr>
                </a:solidFill>
              </a:rPr>
              <a:t>LR&amp;HRM </a:t>
            </a:r>
            <a:r>
              <a:rPr lang="en-ZA" sz="2700" b="1" dirty="0" smtClean="0">
                <a:solidFill>
                  <a:schemeClr val="accent5">
                    <a:lumMod val="60000"/>
                    <a:lumOff val="40000"/>
                  </a:schemeClr>
                </a:solidFill>
              </a:rPr>
              <a:t>(4)</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rgbClr val="C00000"/>
                </a:solidFill>
              </a:rPr>
              <a:t>2</a:t>
            </a:r>
            <a:r>
              <a:rPr lang="en-ZA" sz="2800" b="1" baseline="30000" dirty="0" smtClean="0">
                <a:solidFill>
                  <a:srgbClr val="C00000"/>
                </a:solidFill>
              </a:rPr>
              <a:t>ND</a:t>
            </a:r>
            <a:r>
              <a:rPr lang="en-ZA" sz="2800" b="1" dirty="0" smtClean="0">
                <a:solidFill>
                  <a:srgbClr val="C00000"/>
                </a:solidFill>
              </a:rPr>
              <a:t> QUARTER </a:t>
            </a:r>
            <a:r>
              <a:rPr lang="en-ZA" sz="2800" b="1" dirty="0">
                <a:solidFill>
                  <a:srgbClr val="C00000"/>
                </a:solidFill>
              </a:rPr>
              <a:t>TARGETS </a:t>
            </a:r>
            <a:r>
              <a:rPr lang="en-ZA" sz="2800" b="1" dirty="0" smtClean="0">
                <a:solidFill>
                  <a:srgbClr val="C00000"/>
                </a:solidFill>
              </a:rPr>
              <a:t>NOT ACHIEVED</a:t>
            </a:r>
            <a:r>
              <a:rPr lang="en-ZA" sz="2400" dirty="0">
                <a:solidFill>
                  <a:srgbClr val="C00000"/>
                </a:solidFill>
              </a:rPr>
              <a:t/>
            </a:r>
            <a:br>
              <a:rPr lang="en-ZA" sz="2400" dirty="0">
                <a:solidFill>
                  <a:srgbClr val="C00000"/>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16</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3853865755"/>
              </p:ext>
            </p:extLst>
          </p:nvPr>
        </p:nvGraphicFramePr>
        <p:xfrm>
          <a:off x="1047653" y="1268760"/>
          <a:ext cx="7772819" cy="5275772"/>
        </p:xfrm>
        <a:graphic>
          <a:graphicData uri="http://schemas.openxmlformats.org/drawingml/2006/table">
            <a:tbl>
              <a:tblPr firstRow="1" bandRow="1">
                <a:tableStyleId>{5940675A-B579-460E-94D1-54222C63F5DA}</a:tableStyleId>
              </a:tblPr>
              <a:tblGrid>
                <a:gridCol w="1696465">
                  <a:extLst>
                    <a:ext uri="{9D8B030D-6E8A-4147-A177-3AD203B41FA5}">
                      <a16:colId xmlns:a16="http://schemas.microsoft.com/office/drawing/2014/main" xmlns="" val="20000"/>
                    </a:ext>
                  </a:extLst>
                </a:gridCol>
                <a:gridCol w="1470460">
                  <a:extLst>
                    <a:ext uri="{9D8B030D-6E8A-4147-A177-3AD203B41FA5}">
                      <a16:colId xmlns:a16="http://schemas.microsoft.com/office/drawing/2014/main" xmlns="" val="20001"/>
                    </a:ext>
                  </a:extLst>
                </a:gridCol>
                <a:gridCol w="1476275">
                  <a:extLst>
                    <a:ext uri="{9D8B030D-6E8A-4147-A177-3AD203B41FA5}">
                      <a16:colId xmlns:a16="http://schemas.microsoft.com/office/drawing/2014/main" xmlns="" val="20002"/>
                    </a:ext>
                  </a:extLst>
                </a:gridCol>
                <a:gridCol w="3129619">
                  <a:extLst>
                    <a:ext uri="{9D8B030D-6E8A-4147-A177-3AD203B41FA5}">
                      <a16:colId xmlns:a16="http://schemas.microsoft.com/office/drawing/2014/main" xmlns="" val="20003"/>
                    </a:ext>
                  </a:extLst>
                </a:gridCol>
              </a:tblGrid>
              <a:tr h="405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lang="en-ZA" sz="1600" b="1"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Labour Relations, Negotiations and Discipline Management</a:t>
                      </a:r>
                      <a:endParaRPr lang="en-ZA" sz="1600" b="1" dirty="0">
                        <a:solidFill>
                          <a:schemeClr val="tx1"/>
                        </a:solidFill>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18208">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4051636">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1</a:t>
                      </a:r>
                      <a:r>
                        <a:rPr lang="en-ZA" sz="16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report for 2017/18 on the average number of days taken to resolve disciplinary cases by all national and provincial departments to the MPSA</a:t>
                      </a:r>
                      <a:endParaRPr lang="en-ZA"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00000"/>
                        </a:lnSpc>
                      </a:pPr>
                      <a:r>
                        <a:rPr kumimoji="0" lang="en-ZA" sz="1600" kern="1200" dirty="0" smtClean="0">
                          <a:solidFill>
                            <a:schemeClr val="bg1"/>
                          </a:solidFill>
                          <a:effectLst/>
                          <a:latin typeface="Tw Cen MT" panose="020B0602020104020603" pitchFamily="34" charset="0"/>
                          <a:ea typeface="+mn-ea"/>
                          <a:cs typeface="+mn-cs"/>
                        </a:rPr>
                        <a:t>The 1</a:t>
                      </a:r>
                      <a:r>
                        <a:rPr kumimoji="0" lang="en-ZA" sz="1600" kern="1200" baseline="30000" dirty="0" smtClean="0">
                          <a:solidFill>
                            <a:schemeClr val="bg1"/>
                          </a:solidFill>
                          <a:effectLst/>
                          <a:latin typeface="Tw Cen MT" panose="020B0602020104020603" pitchFamily="34" charset="0"/>
                          <a:ea typeface="+mn-ea"/>
                          <a:cs typeface="+mn-cs"/>
                        </a:rPr>
                        <a:t>st</a:t>
                      </a:r>
                      <a:r>
                        <a:rPr kumimoji="0" lang="en-ZA" sz="1600" kern="1200" dirty="0" smtClean="0">
                          <a:solidFill>
                            <a:schemeClr val="bg1"/>
                          </a:solidFill>
                          <a:effectLst/>
                          <a:latin typeface="Tw Cen MT" panose="020B0602020104020603" pitchFamily="34" charset="0"/>
                          <a:ea typeface="+mn-ea"/>
                          <a:cs typeface="+mn-cs"/>
                        </a:rPr>
                        <a:t> quarter report for 2017/18 on the average number of days taken to resolve disciplinary cases by all national and provincial departments is being compiled</a:t>
                      </a:r>
                      <a:endParaRPr kumimoji="0" lang="en-ZA" sz="1600" b="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Delays in departments submitting reports to DPSA</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0000"/>
                        </a:lnSpc>
                        <a:spcAft>
                          <a:spcPts val="0"/>
                        </a:spcAft>
                      </a:pPr>
                      <a:r>
                        <a:rPr lang="en-ZA" sz="1600" dirty="0">
                          <a:effectLst/>
                          <a:latin typeface="Tw Cen MT" panose="020B0602020104020603" pitchFamily="34" charset="0"/>
                          <a:ea typeface="Times New Roman" panose="02020603050405020304" pitchFamily="18" charset="0"/>
                          <a:cs typeface="Times New Roman" panose="02020603050405020304" pitchFamily="18" charset="0"/>
                        </a:rPr>
                        <a:t>Follow ups will be done with departments that have not submitted reports</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991580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366854" cy="792162"/>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3</a:t>
            </a:r>
            <a:r>
              <a:rPr lang="en-ZA" sz="2700" b="1" dirty="0" smtClean="0">
                <a:solidFill>
                  <a:schemeClr val="accent5">
                    <a:lumMod val="60000"/>
                    <a:lumOff val="40000"/>
                  </a:schemeClr>
                </a:solidFill>
              </a:rPr>
              <a:t>:  </a:t>
            </a:r>
            <a:r>
              <a:rPr lang="en-ZA" sz="2700" b="1" dirty="0">
                <a:solidFill>
                  <a:schemeClr val="accent5">
                    <a:lumMod val="60000"/>
                    <a:lumOff val="40000"/>
                  </a:schemeClr>
                </a:solidFill>
              </a:rPr>
              <a:t>LR&amp;HRM </a:t>
            </a:r>
            <a:r>
              <a:rPr lang="en-ZA" sz="2700" b="1" dirty="0" smtClean="0">
                <a:solidFill>
                  <a:schemeClr val="accent5">
                    <a:lumMod val="60000"/>
                    <a:lumOff val="40000"/>
                  </a:schemeClr>
                </a:solidFill>
              </a:rPr>
              <a:t>(5)</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rgbClr val="C00000"/>
                </a:solidFill>
              </a:rPr>
              <a:t>2</a:t>
            </a:r>
            <a:r>
              <a:rPr lang="en-ZA" sz="2800" b="1" baseline="30000" dirty="0" smtClean="0">
                <a:solidFill>
                  <a:srgbClr val="C00000"/>
                </a:solidFill>
              </a:rPr>
              <a:t>ND</a:t>
            </a:r>
            <a:r>
              <a:rPr lang="en-ZA" sz="2800" b="1" dirty="0" smtClean="0">
                <a:solidFill>
                  <a:srgbClr val="C00000"/>
                </a:solidFill>
              </a:rPr>
              <a:t> QUARTER </a:t>
            </a:r>
            <a:r>
              <a:rPr lang="en-ZA" sz="2800" b="1" dirty="0">
                <a:solidFill>
                  <a:srgbClr val="C00000"/>
                </a:solidFill>
              </a:rPr>
              <a:t>TARGETS </a:t>
            </a:r>
            <a:r>
              <a:rPr lang="en-ZA" sz="2800" b="1" dirty="0" smtClean="0">
                <a:solidFill>
                  <a:srgbClr val="C00000"/>
                </a:solidFill>
              </a:rPr>
              <a:t>NOT ACHIEVED</a:t>
            </a:r>
            <a:r>
              <a:rPr lang="en-ZA" sz="2400" dirty="0">
                <a:solidFill>
                  <a:schemeClr val="accent4">
                    <a:lumMod val="75000"/>
                  </a:schemeClr>
                </a:solidFill>
              </a:rPr>
              <a:t/>
            </a:r>
            <a:br>
              <a:rPr lang="en-ZA" sz="2400" dirty="0">
                <a:solidFill>
                  <a:schemeClr val="accent4">
                    <a:lumMod val="75000"/>
                  </a:schemeClr>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17</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1773550760"/>
              </p:ext>
            </p:extLst>
          </p:nvPr>
        </p:nvGraphicFramePr>
        <p:xfrm>
          <a:off x="1047653" y="1268760"/>
          <a:ext cx="7700811" cy="5275772"/>
        </p:xfrm>
        <a:graphic>
          <a:graphicData uri="http://schemas.openxmlformats.org/drawingml/2006/table">
            <a:tbl>
              <a:tblPr firstRow="1" bandRow="1">
                <a:tableStyleId>{5940675A-B579-460E-94D1-54222C63F5DA}</a:tableStyleId>
              </a:tblPr>
              <a:tblGrid>
                <a:gridCol w="1696465">
                  <a:extLst>
                    <a:ext uri="{9D8B030D-6E8A-4147-A177-3AD203B41FA5}">
                      <a16:colId xmlns:a16="http://schemas.microsoft.com/office/drawing/2014/main" xmlns="" val="20000"/>
                    </a:ext>
                  </a:extLst>
                </a:gridCol>
                <a:gridCol w="1755874">
                  <a:extLst>
                    <a:ext uri="{9D8B030D-6E8A-4147-A177-3AD203B41FA5}">
                      <a16:colId xmlns:a16="http://schemas.microsoft.com/office/drawing/2014/main" xmlns="" val="20001"/>
                    </a:ext>
                  </a:extLst>
                </a:gridCol>
                <a:gridCol w="1872208">
                  <a:extLst>
                    <a:ext uri="{9D8B030D-6E8A-4147-A177-3AD203B41FA5}">
                      <a16:colId xmlns:a16="http://schemas.microsoft.com/office/drawing/2014/main" xmlns="" val="20002"/>
                    </a:ext>
                  </a:extLst>
                </a:gridCol>
                <a:gridCol w="2376264">
                  <a:extLst>
                    <a:ext uri="{9D8B030D-6E8A-4147-A177-3AD203B41FA5}">
                      <a16:colId xmlns:a16="http://schemas.microsoft.com/office/drawing/2014/main" xmlns="" val="20003"/>
                    </a:ext>
                  </a:extLst>
                </a:gridCol>
              </a:tblGrid>
              <a:tr h="405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lang="en-ZA" sz="1600" b="1"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Employee Benefits - including GEHS</a:t>
                      </a:r>
                      <a:endParaRPr lang="en-ZA" sz="1600" b="1" dirty="0">
                        <a:solidFill>
                          <a:schemeClr val="tx1"/>
                        </a:solidFill>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18208">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dirty="0" smtClean="0">
                          <a:solidFill>
                            <a:schemeClr val="tx1"/>
                          </a:solidFill>
                          <a:latin typeface="Tw Cen MT" pitchFamily="34" charset="0"/>
                          <a:ea typeface="Calibri"/>
                          <a:cs typeface="Times New Roman"/>
                        </a:rPr>
                        <a:t> 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4051636">
                <a:tc>
                  <a:txBody>
                    <a:bodyPr/>
                    <a:lstStyle/>
                    <a:p>
                      <a:pPr>
                        <a:lnSpc>
                          <a:spcPct val="100000"/>
                        </a:lnSpc>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Develop and cost proposals for new round of salary negotiations</a:t>
                      </a: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The proposals for new round</a:t>
                      </a:r>
                      <a:r>
                        <a:rPr lang="en-ZA" sz="1600" baseline="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 of salary negotiations </a:t>
                      </a:r>
                      <a:r>
                        <a:rPr lang="en-ZA" sz="160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can only be costed after</a:t>
                      </a:r>
                      <a:r>
                        <a:rPr lang="en-ZA" sz="1600" baseline="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 organised labour has </a:t>
                      </a:r>
                      <a:r>
                        <a:rPr lang="en-ZA" sz="160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tabled its demands at the </a:t>
                      </a:r>
                      <a:r>
                        <a:rPr kumimoji="0" lang="en-ZA" sz="1600" b="0" i="0" kern="1200" dirty="0" smtClean="0">
                          <a:solidFill>
                            <a:schemeClr val="bg1"/>
                          </a:solidFill>
                          <a:effectLst/>
                          <a:latin typeface="Tw Cen MT" panose="020B0602020104020603" pitchFamily="34" charset="0"/>
                          <a:ea typeface="+mn-ea"/>
                          <a:cs typeface="+mn-cs"/>
                        </a:rPr>
                        <a:t>Public Service Co-ordinating Bargaining Council</a:t>
                      </a:r>
                      <a:endParaRPr kumimoji="0" lang="en-ZA" sz="1600" b="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00000"/>
                        </a:lnSpc>
                        <a:spcAft>
                          <a:spcPts val="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Costing can only be done once organised labour has tabled its demands.  Wage negotiations are scheduled to commence on 16 October 2017</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None required</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294246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366854" cy="792162"/>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4</a:t>
            </a:r>
            <a:r>
              <a:rPr lang="en-ZA" sz="2700" b="1" dirty="0" smtClean="0">
                <a:solidFill>
                  <a:schemeClr val="accent5">
                    <a:lumMod val="60000"/>
                    <a:lumOff val="40000"/>
                  </a:schemeClr>
                </a:solidFill>
              </a:rPr>
              <a:t>:  GCIO (2)</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chemeClr val="accent4">
                    <a:lumMod val="75000"/>
                  </a:schemeClr>
                </a:solidFill>
              </a:rPr>
              <a:t>2</a:t>
            </a:r>
            <a:r>
              <a:rPr lang="en-ZA" sz="2800" b="1" baseline="30000" dirty="0" smtClean="0">
                <a:solidFill>
                  <a:schemeClr val="accent4">
                    <a:lumMod val="75000"/>
                  </a:schemeClr>
                </a:solidFill>
              </a:rPr>
              <a:t>ND</a:t>
            </a:r>
            <a:r>
              <a:rPr lang="en-ZA" sz="2800" b="1" dirty="0" smtClean="0">
                <a:solidFill>
                  <a:schemeClr val="accent4">
                    <a:lumMod val="75000"/>
                  </a:schemeClr>
                </a:solidFill>
              </a:rPr>
              <a:t> QUARTER </a:t>
            </a:r>
            <a:r>
              <a:rPr lang="en-ZA" sz="2800" b="1" dirty="0">
                <a:solidFill>
                  <a:schemeClr val="accent4">
                    <a:lumMod val="75000"/>
                  </a:schemeClr>
                </a:solidFill>
              </a:rPr>
              <a:t>TARGETS ACHIEVED</a:t>
            </a:r>
            <a:r>
              <a:rPr lang="en-ZA" sz="2400" dirty="0">
                <a:solidFill>
                  <a:schemeClr val="accent4">
                    <a:lumMod val="75000"/>
                  </a:schemeClr>
                </a:solidFill>
              </a:rPr>
              <a:t/>
            </a:r>
            <a:br>
              <a:rPr lang="en-ZA" sz="2400" dirty="0">
                <a:solidFill>
                  <a:schemeClr val="accent4">
                    <a:lumMod val="75000"/>
                  </a:schemeClr>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19</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2013911306"/>
              </p:ext>
            </p:extLst>
          </p:nvPr>
        </p:nvGraphicFramePr>
        <p:xfrm>
          <a:off x="1115616" y="1221458"/>
          <a:ext cx="7704856" cy="4439063"/>
        </p:xfrm>
        <a:graphic>
          <a:graphicData uri="http://schemas.openxmlformats.org/drawingml/2006/table">
            <a:tbl>
              <a:tblPr firstRow="1" bandRow="1">
                <a:tableStyleId>{5940675A-B579-460E-94D1-54222C63F5DA}</a:tableStyleId>
              </a:tblPr>
              <a:tblGrid>
                <a:gridCol w="3235548">
                  <a:extLst>
                    <a:ext uri="{9D8B030D-6E8A-4147-A177-3AD203B41FA5}">
                      <a16:colId xmlns:a16="http://schemas.microsoft.com/office/drawing/2014/main" xmlns="" val="20000"/>
                    </a:ext>
                  </a:extLst>
                </a:gridCol>
                <a:gridCol w="4469308">
                  <a:extLst>
                    <a:ext uri="{9D8B030D-6E8A-4147-A177-3AD203B41FA5}">
                      <a16:colId xmlns:a16="http://schemas.microsoft.com/office/drawing/2014/main" xmlns="" val="20001"/>
                    </a:ext>
                  </a:extLst>
                </a:gridCol>
              </a:tblGrid>
              <a:tr h="417306">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512226">
                <a:tc>
                  <a:txBody>
                    <a:bodyPr/>
                    <a:lstStyle/>
                    <a:p>
                      <a:pPr>
                        <a:lnSpc>
                          <a:spcPct val="115000"/>
                        </a:lnSpc>
                        <a:spcAft>
                          <a:spcPts val="1000"/>
                        </a:spcAft>
                      </a:pPr>
                      <a:r>
                        <a:rPr lang="en-ZA" sz="1600" kern="12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Compile1progress report on the implementation of e-Enabled services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The progress report on the implementation of e-enabled services was compiled in August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r h="507355">
                <a:tc>
                  <a:txBody>
                    <a:bodyPr/>
                    <a:lstStyle/>
                    <a:p>
                      <a:pPr algn="l">
                        <a:lnSpc>
                          <a:spcPct val="115000"/>
                        </a:lnSpc>
                        <a:spcAft>
                          <a:spcPts val="0"/>
                        </a:spcAft>
                      </a:pPr>
                      <a:r>
                        <a:rPr lang="en-ZA" sz="1600" kern="1200" dirty="0">
                          <a:solidFill>
                            <a:schemeClr val="tx1"/>
                          </a:solidFill>
                          <a:effectLst/>
                          <a:latin typeface="Tw Cen MT" panose="020B0602020104020603" pitchFamily="34" charset="0"/>
                          <a:ea typeface="Calibri" panose="020F0502020204030204" pitchFamily="34" charset="0"/>
                          <a:cs typeface="Arial" panose="020B0604020202020204" pitchFamily="34" charset="0"/>
                        </a:rPr>
                        <a:t>Develop draft </a:t>
                      </a:r>
                      <a:r>
                        <a:rPr lang="en-ZA"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Information and Communication Technology (ICT) </a:t>
                      </a:r>
                      <a:r>
                        <a:rPr lang="en-ZA" sz="1600" kern="1200" dirty="0">
                          <a:solidFill>
                            <a:schemeClr val="tx1"/>
                          </a:solidFill>
                          <a:effectLst/>
                          <a:latin typeface="Tw Cen MT" panose="020B0602020104020603" pitchFamily="34" charset="0"/>
                          <a:ea typeface="Calibri" panose="020F0502020204030204" pitchFamily="34" charset="0"/>
                          <a:cs typeface="Arial" panose="020B0604020202020204" pitchFamily="34" charset="0"/>
                        </a:rPr>
                        <a:t>project implementation standards</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114300" marR="11430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The draft ICT implementation standards were developed in September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r h="478114">
                <a:tc>
                  <a:txBody>
                    <a:bodyPr/>
                    <a:lstStyle/>
                    <a:p>
                      <a:r>
                        <a:rPr lang="en-ZA"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Analyse data and compile a report with primary findings on the improvements made by departments in reducing the cost related to Information Technology procurement</a:t>
                      </a:r>
                      <a:r>
                        <a:rPr lang="en-ZA" sz="1600" kern="1200" baseline="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 within the public service</a:t>
                      </a:r>
                      <a:endParaRPr kumimoji="0" lang="en-ZA" sz="16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data was analysed and the report with primary findings was compiled in July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3"/>
                  </a:ext>
                </a:extLst>
              </a:tr>
              <a:tr h="1156637">
                <a:tc>
                  <a:txBody>
                    <a:bodyPr/>
                    <a:lstStyle/>
                    <a:p>
                      <a:pPr algn="l">
                        <a:lnSpc>
                          <a:spcPct val="115000"/>
                        </a:lnSpc>
                        <a:spcAft>
                          <a:spcPts val="0"/>
                        </a:spcAft>
                      </a:pPr>
                      <a:r>
                        <a:rPr lang="en-ZA" sz="1600" kern="1200" dirty="0">
                          <a:solidFill>
                            <a:schemeClr val="tx1"/>
                          </a:solidFill>
                          <a:effectLst/>
                          <a:latin typeface="Tw Cen MT" panose="020B0602020104020603" pitchFamily="34" charset="0"/>
                          <a:ea typeface="Calibri" panose="020F0502020204030204" pitchFamily="34" charset="0"/>
                          <a:cs typeface="Arial" panose="020B0604020202020204" pitchFamily="34" charset="0"/>
                        </a:rPr>
                        <a:t>Produce a report on the ICT security issues as identified by the Auditor-General of South Africa (AGSA) and Security Community</a:t>
                      </a:r>
                      <a:endParaRPr lang="en-ZA" sz="1600" dirty="0">
                        <a:solidFill>
                          <a:schemeClr val="tx1"/>
                        </a:solidFill>
                        <a:effectLst/>
                        <a:latin typeface="Times New Roman" panose="02020603050405020304" pitchFamily="18" charset="0"/>
                        <a:ea typeface="Times New Roman" panose="02020603050405020304" pitchFamily="18" charset="0"/>
                      </a:endParaRPr>
                    </a:p>
                  </a:txBody>
                  <a:tcPr marL="114300" marR="11430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A report on the ICT security issues as identified by the AGSA and Security Community produced in September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275269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943" y="0"/>
            <a:ext cx="7810602" cy="720080"/>
          </a:xfrm>
        </p:spPr>
        <p:txBody>
          <a:bodyPr>
            <a:normAutofit/>
          </a:bodyPr>
          <a:lstStyle/>
          <a:p>
            <a:pPr algn="ctr"/>
            <a:r>
              <a:rPr lang="en-ZA" sz="2400" b="1" dirty="0" smtClean="0">
                <a:solidFill>
                  <a:schemeClr val="accent5"/>
                </a:solidFill>
              </a:rPr>
              <a:t>INTRODUCTION</a:t>
            </a:r>
            <a:endParaRPr lang="en-ZA" sz="2400" b="1" dirty="0">
              <a:solidFill>
                <a:schemeClr val="accent5"/>
              </a:solidFill>
            </a:endParaRPr>
          </a:p>
        </p:txBody>
      </p:sp>
      <p:sp>
        <p:nvSpPr>
          <p:cNvPr id="3" name="Content Placeholder 2"/>
          <p:cNvSpPr>
            <a:spLocks noGrp="1"/>
          </p:cNvSpPr>
          <p:nvPr>
            <p:ph idx="1"/>
          </p:nvPr>
        </p:nvSpPr>
        <p:spPr>
          <a:xfrm>
            <a:off x="986739" y="735461"/>
            <a:ext cx="8157261" cy="2621531"/>
          </a:xfrm>
        </p:spPr>
        <p:txBody>
          <a:bodyPr>
            <a:normAutofit fontScale="92500" lnSpcReduction="20000"/>
          </a:bodyPr>
          <a:lstStyle/>
          <a:p>
            <a:pPr>
              <a:buClrTx/>
              <a:buSzPct val="100000"/>
              <a:buFont typeface="Arial" panose="020B0604020202020204" pitchFamily="34" charset="0"/>
              <a:buChar char="•"/>
            </a:pPr>
            <a:r>
              <a:rPr lang="en-ZA" sz="1600" dirty="0" smtClean="0">
                <a:latin typeface="Tw Cen MT" panose="020B0602020104020603" pitchFamily="34" charset="0"/>
              </a:rPr>
              <a:t>This presentation reflects the </a:t>
            </a:r>
            <a:r>
              <a:rPr lang="en-ZA" sz="1600" dirty="0">
                <a:latin typeface="Tw Cen MT" panose="020B0602020104020603" pitchFamily="34" charset="0"/>
              </a:rPr>
              <a:t>progress </a:t>
            </a:r>
            <a:r>
              <a:rPr lang="en-ZA" sz="1600" dirty="0" smtClean="0">
                <a:latin typeface="Tw Cen MT" panose="020B0602020104020603" pitchFamily="34" charset="0"/>
              </a:rPr>
              <a:t>on </a:t>
            </a:r>
            <a:r>
              <a:rPr lang="en-ZA" sz="1600" dirty="0">
                <a:latin typeface="Tw Cen MT" panose="020B0602020104020603" pitchFamily="34" charset="0"/>
              </a:rPr>
              <a:t>the implementation </a:t>
            </a:r>
            <a:r>
              <a:rPr lang="en-ZA" sz="1600" dirty="0" smtClean="0">
                <a:latin typeface="Tw Cen MT" panose="020B0602020104020603" pitchFamily="34" charset="0"/>
              </a:rPr>
              <a:t>of the 2</a:t>
            </a:r>
            <a:r>
              <a:rPr lang="en-ZA" sz="1600" baseline="30000" dirty="0" smtClean="0">
                <a:latin typeface="Tw Cen MT" panose="020B0602020104020603" pitchFamily="34" charset="0"/>
              </a:rPr>
              <a:t>nd</a:t>
            </a:r>
            <a:r>
              <a:rPr lang="en-ZA" sz="1600" dirty="0" smtClean="0">
                <a:latin typeface="Tw Cen MT" panose="020B0602020104020603" pitchFamily="34" charset="0"/>
              </a:rPr>
              <a:t> quarter </a:t>
            </a:r>
            <a:r>
              <a:rPr lang="en-ZA" sz="1600" dirty="0">
                <a:latin typeface="Tw Cen MT" panose="020B0602020104020603" pitchFamily="34" charset="0"/>
              </a:rPr>
              <a:t>targets </a:t>
            </a:r>
            <a:r>
              <a:rPr lang="en-ZA" sz="1600" dirty="0" smtClean="0">
                <a:latin typeface="Tw Cen MT" panose="020B0602020104020603" pitchFamily="34" charset="0"/>
              </a:rPr>
              <a:t>(July to September </a:t>
            </a:r>
            <a:r>
              <a:rPr lang="en-ZA" sz="1600" dirty="0">
                <a:latin typeface="Tw Cen MT" panose="020B0602020104020603" pitchFamily="34" charset="0"/>
              </a:rPr>
              <a:t>2017) on the 2017/18 Annual Performance Plan (APP</a:t>
            </a:r>
            <a:r>
              <a:rPr lang="en-ZA" sz="1600" dirty="0" smtClean="0">
                <a:latin typeface="Tw Cen MT" panose="020B0602020104020603" pitchFamily="34" charset="0"/>
              </a:rPr>
              <a:t>).</a:t>
            </a:r>
          </a:p>
          <a:p>
            <a:pPr marL="82296" indent="0">
              <a:buClrTx/>
              <a:buSzPct val="100000"/>
              <a:buNone/>
            </a:pPr>
            <a:endParaRPr lang="en-ZA" sz="1700" dirty="0" smtClean="0">
              <a:latin typeface="Tw Cen MT" panose="020B0602020104020603" pitchFamily="34" charset="0"/>
            </a:endParaRPr>
          </a:p>
          <a:p>
            <a:pPr>
              <a:buClrTx/>
              <a:buSzPct val="100000"/>
              <a:buFont typeface="Arial" panose="020B0604020202020204" pitchFamily="34" charset="0"/>
              <a:buChar char="•"/>
            </a:pPr>
            <a:r>
              <a:rPr lang="en-ZA" sz="1600" dirty="0">
                <a:latin typeface="Tw Cen MT" panose="020B0602020104020603" pitchFamily="34" charset="0"/>
              </a:rPr>
              <a:t>A progress report on the targets not achieved during the 1</a:t>
            </a:r>
            <a:r>
              <a:rPr lang="en-ZA" sz="1600" baseline="30000" dirty="0">
                <a:latin typeface="Tw Cen MT" panose="020B0602020104020603" pitchFamily="34" charset="0"/>
              </a:rPr>
              <a:t>st</a:t>
            </a:r>
            <a:r>
              <a:rPr lang="en-ZA" sz="1600" dirty="0">
                <a:latin typeface="Tw Cen MT" panose="020B0602020104020603" pitchFamily="34" charset="0"/>
              </a:rPr>
              <a:t> quarter is provided.  The proposed corrective measures are monitored on a monthly basis to ensure implementation.</a:t>
            </a:r>
          </a:p>
          <a:p>
            <a:pPr marL="82296" indent="0">
              <a:buClrTx/>
              <a:buSzPct val="100000"/>
              <a:buNone/>
            </a:pPr>
            <a:endParaRPr lang="en-US" sz="1600" dirty="0" smtClean="0">
              <a:latin typeface="Tw Cen MT" panose="020B0602020104020603" pitchFamily="34" charset="0"/>
            </a:endParaRPr>
          </a:p>
          <a:p>
            <a:pPr>
              <a:buClrTx/>
              <a:buSzPct val="100000"/>
              <a:buFont typeface="Arial" panose="020B0604020202020204" pitchFamily="34" charset="0"/>
              <a:buChar char="•"/>
            </a:pPr>
            <a:r>
              <a:rPr lang="en-US" sz="1600" dirty="0" smtClean="0">
                <a:latin typeface="Tw Cen MT" panose="020B0602020104020603" pitchFamily="34" charset="0"/>
              </a:rPr>
              <a:t>The </a:t>
            </a:r>
            <a:r>
              <a:rPr lang="en-US" sz="1600" dirty="0">
                <a:latin typeface="Tw Cen MT" panose="020B0602020104020603" pitchFamily="34" charset="0"/>
              </a:rPr>
              <a:t>report was audited by Department’s Internal Audit Unit and </a:t>
            </a:r>
            <a:r>
              <a:rPr lang="en-US" sz="1600" dirty="0" smtClean="0">
                <a:latin typeface="Tw Cen MT" panose="020B0602020104020603" pitchFamily="34" charset="0"/>
              </a:rPr>
              <a:t>will be </a:t>
            </a:r>
            <a:r>
              <a:rPr lang="en-US" sz="1600" dirty="0">
                <a:latin typeface="Tw Cen MT" panose="020B0602020104020603" pitchFamily="34" charset="0"/>
              </a:rPr>
              <a:t>submitted to the Minister for the Public Service and </a:t>
            </a:r>
            <a:r>
              <a:rPr lang="en-US" sz="1600" dirty="0" smtClean="0">
                <a:latin typeface="Tw Cen MT" panose="020B0602020104020603" pitchFamily="34" charset="0"/>
              </a:rPr>
              <a:t>Administration (MPSA), </a:t>
            </a:r>
            <a:r>
              <a:rPr lang="en-US" sz="1600" dirty="0">
                <a:latin typeface="Tw Cen MT" panose="020B0602020104020603" pitchFamily="34" charset="0"/>
              </a:rPr>
              <a:t>National Treasury and the Department of Planning, Monitoring and Evaluation </a:t>
            </a:r>
            <a:r>
              <a:rPr lang="en-US" sz="1600" dirty="0" smtClean="0">
                <a:latin typeface="Tw Cen MT" panose="020B0602020104020603" pitchFamily="34" charset="0"/>
              </a:rPr>
              <a:t>by 31 October 2017</a:t>
            </a:r>
            <a:r>
              <a:rPr lang="en-US" sz="1600" dirty="0">
                <a:latin typeface="Tw Cen MT" panose="020B0602020104020603" pitchFamily="34" charset="0"/>
              </a:rPr>
              <a:t>.</a:t>
            </a:r>
          </a:p>
          <a:p>
            <a:pPr marL="82296" indent="0">
              <a:buClrTx/>
              <a:buSzPct val="100000"/>
              <a:buNone/>
            </a:pPr>
            <a:endParaRPr lang="en-ZA" sz="1600" dirty="0" smtClean="0">
              <a:latin typeface="Tw Cen MT" panose="020B0602020104020603" pitchFamily="34" charset="0"/>
            </a:endParaRPr>
          </a:p>
          <a:p>
            <a:pPr>
              <a:buClrTx/>
              <a:buSzPct val="100000"/>
              <a:buFont typeface="Arial" panose="020B0604020202020204" pitchFamily="34" charset="0"/>
              <a:buChar char="•"/>
            </a:pPr>
            <a:r>
              <a:rPr lang="en-US" sz="1600" u="sng" dirty="0" smtClean="0">
                <a:latin typeface="Tw Cen MT" panose="020B0602020104020603" pitchFamily="34" charset="0"/>
              </a:rPr>
              <a:t>Rating </a:t>
            </a:r>
            <a:r>
              <a:rPr lang="en-US" sz="1600" u="sng" dirty="0">
                <a:latin typeface="Tw Cen MT" panose="020B0602020104020603" pitchFamily="34" charset="0"/>
              </a:rPr>
              <a:t>of Performance</a:t>
            </a:r>
            <a:r>
              <a:rPr lang="en-US" sz="1600" u="sng" dirty="0" smtClean="0">
                <a:latin typeface="Tw Cen MT" panose="020B0602020104020603" pitchFamily="34" charset="0"/>
              </a:rPr>
              <a:t>:</a:t>
            </a:r>
          </a:p>
          <a:p>
            <a:pPr>
              <a:buSzPct val="100000"/>
            </a:pPr>
            <a:endParaRPr lang="en-US" sz="1600" b="1" dirty="0">
              <a:solidFill>
                <a:schemeClr val="accent5">
                  <a:lumMod val="60000"/>
                  <a:lumOff val="40000"/>
                </a:schemeClr>
              </a:solidFill>
              <a:latin typeface="Tw Cen MT" panose="020B0602020104020603" pitchFamily="34" charset="0"/>
            </a:endParaRPr>
          </a:p>
          <a:p>
            <a:pPr marL="82296" indent="0">
              <a:buNone/>
            </a:pPr>
            <a:endParaRPr lang="en-US" sz="1600" b="1" dirty="0">
              <a:solidFill>
                <a:schemeClr val="accent5">
                  <a:lumMod val="60000"/>
                  <a:lumOff val="40000"/>
                </a:schemeClr>
              </a:solidFill>
            </a:endParaRPr>
          </a:p>
          <a:p>
            <a:pPr marL="82296" indent="0">
              <a:buNone/>
            </a:pPr>
            <a:endParaRPr lang="en-ZA" sz="1600" dirty="0"/>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2</a:t>
            </a:fld>
            <a:endParaRPr lang="en-US" sz="1400" b="0" dirty="0"/>
          </a:p>
        </p:txBody>
      </p:sp>
      <p:graphicFrame>
        <p:nvGraphicFramePr>
          <p:cNvPr id="4" name="Table 3"/>
          <p:cNvGraphicFramePr>
            <a:graphicFrameLocks noGrp="1"/>
          </p:cNvGraphicFramePr>
          <p:nvPr>
            <p:extLst>
              <p:ext uri="{D42A27DB-BD31-4B8C-83A1-F6EECF244321}">
                <p14:modId xmlns:p14="http://schemas.microsoft.com/office/powerpoint/2010/main" xmlns="" val="1261546896"/>
              </p:ext>
            </p:extLst>
          </p:nvPr>
        </p:nvGraphicFramePr>
        <p:xfrm>
          <a:off x="1981200" y="3919411"/>
          <a:ext cx="6096000" cy="94996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xmlns="" val="20000"/>
                    </a:ext>
                  </a:extLst>
                </a:gridCol>
                <a:gridCol w="4295800">
                  <a:extLst>
                    <a:ext uri="{9D8B030D-6E8A-4147-A177-3AD203B41FA5}">
                      <a16:colId xmlns:a16="http://schemas.microsoft.com/office/drawing/2014/main" xmlns="" val="20001"/>
                    </a:ext>
                  </a:extLst>
                </a:gridCol>
              </a:tblGrid>
              <a:tr h="370840">
                <a:tc>
                  <a:txBody>
                    <a:bodyPr/>
                    <a:lstStyle/>
                    <a:p>
                      <a:r>
                        <a:rPr lang="en-ZA" sz="1600" b="0" dirty="0" smtClean="0">
                          <a:solidFill>
                            <a:schemeClr val="bg1"/>
                          </a:solidFill>
                          <a:latin typeface="Tw Cen MT" panose="020B0602020104020603" pitchFamily="34" charset="0"/>
                        </a:rPr>
                        <a:t>Achieved</a:t>
                      </a:r>
                      <a:endParaRPr lang="en-ZA" sz="1600" b="0" dirty="0">
                        <a:solidFill>
                          <a:schemeClr val="bg1"/>
                        </a:solidFill>
                        <a:latin typeface="Tw Cen MT" panose="020B06020201040206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ZA" sz="1600" b="0" dirty="0" smtClean="0">
                          <a:solidFill>
                            <a:schemeClr val="tx1"/>
                          </a:solidFill>
                          <a:latin typeface="Tw Cen MT" panose="020B0602020104020603" pitchFamily="34" charset="0"/>
                        </a:rPr>
                        <a:t>The planned quarterly target was</a:t>
                      </a:r>
                      <a:r>
                        <a:rPr lang="en-ZA" sz="1600" b="0" baseline="0" dirty="0" smtClean="0">
                          <a:solidFill>
                            <a:schemeClr val="tx1"/>
                          </a:solidFill>
                          <a:latin typeface="Tw Cen MT" panose="020B0602020104020603" pitchFamily="34" charset="0"/>
                        </a:rPr>
                        <a:t> achieved</a:t>
                      </a:r>
                      <a:endParaRPr lang="en-ZA" sz="1600" b="0" dirty="0">
                        <a:solidFill>
                          <a:schemeClr val="tx1"/>
                        </a:solidFill>
                        <a:latin typeface="Tw Cen MT" panose="020B06020201040206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70840">
                <a:tc>
                  <a:txBody>
                    <a:bodyPr/>
                    <a:lstStyle/>
                    <a:p>
                      <a:r>
                        <a:rPr lang="en-ZA" sz="1600" b="0" dirty="0" smtClean="0">
                          <a:solidFill>
                            <a:schemeClr val="bg1"/>
                          </a:solidFill>
                          <a:latin typeface="Tw Cen MT" panose="020B0602020104020603" pitchFamily="34" charset="0"/>
                        </a:rPr>
                        <a:t>Not Achieved</a:t>
                      </a:r>
                      <a:endParaRPr lang="en-ZA" sz="1600" b="0" dirty="0">
                        <a:solidFill>
                          <a:schemeClr val="bg1"/>
                        </a:solidFill>
                        <a:latin typeface="Tw Cen MT" panose="020B06020201040206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r>
                        <a:rPr lang="en-ZA" sz="1600" b="0" dirty="0" smtClean="0">
                          <a:solidFill>
                            <a:schemeClr val="tx1"/>
                          </a:solidFill>
                          <a:latin typeface="Tw Cen MT" panose="020B0602020104020603" pitchFamily="34" charset="0"/>
                        </a:rPr>
                        <a:t>The planned quarterly target</a:t>
                      </a:r>
                      <a:r>
                        <a:rPr lang="en-ZA" sz="1600" b="0" baseline="0" dirty="0" smtClean="0">
                          <a:solidFill>
                            <a:schemeClr val="tx1"/>
                          </a:solidFill>
                          <a:latin typeface="Tw Cen MT" panose="020B0602020104020603" pitchFamily="34" charset="0"/>
                        </a:rPr>
                        <a:t> has not been achieved </a:t>
                      </a:r>
                      <a:endParaRPr lang="en-ZA" sz="1600" b="0" dirty="0">
                        <a:solidFill>
                          <a:schemeClr val="tx1"/>
                        </a:solidFill>
                        <a:latin typeface="Tw Cen MT" panose="020B06020201040206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936824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0" cy="908794"/>
          </a:xfrm>
        </p:spPr>
        <p:txBody>
          <a:bodyPr>
            <a:normAutofit/>
          </a:bodyPr>
          <a:lstStyle/>
          <a:p>
            <a:pPr algn="ctr"/>
            <a:r>
              <a:rPr lang="en-ZA" sz="2400" b="1" smtClean="0">
                <a:solidFill>
                  <a:schemeClr val="accent5">
                    <a:lumMod val="60000"/>
                    <a:lumOff val="40000"/>
                  </a:schemeClr>
                </a:solidFill>
              </a:rPr>
              <a:t>PROGRAMME 5: SDS (2)</a:t>
            </a:r>
            <a:br>
              <a:rPr lang="en-ZA" sz="2400" b="1" smtClean="0">
                <a:solidFill>
                  <a:schemeClr val="accent5">
                    <a:lumMod val="60000"/>
                    <a:lumOff val="40000"/>
                  </a:schemeClr>
                </a:solidFill>
              </a:rPr>
            </a:br>
            <a:r>
              <a:rPr lang="en-ZA" sz="2400" b="1" smtClean="0">
                <a:solidFill>
                  <a:schemeClr val="accent4">
                    <a:lumMod val="75000"/>
                  </a:schemeClr>
                </a:solidFill>
              </a:rPr>
              <a:t>2</a:t>
            </a:r>
            <a:r>
              <a:rPr lang="en-ZA" sz="2400" b="1" baseline="30000" smtClean="0">
                <a:solidFill>
                  <a:schemeClr val="accent4">
                    <a:lumMod val="75000"/>
                  </a:schemeClr>
                </a:solidFill>
              </a:rPr>
              <a:t>ND</a:t>
            </a:r>
            <a:r>
              <a:rPr lang="en-ZA" sz="2400" b="1" smtClean="0">
                <a:solidFill>
                  <a:schemeClr val="accent4">
                    <a:lumMod val="75000"/>
                  </a:schemeClr>
                </a:solidFill>
              </a:rPr>
              <a:t> QUARTER 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21</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2520719390"/>
              </p:ext>
            </p:extLst>
          </p:nvPr>
        </p:nvGraphicFramePr>
        <p:xfrm>
          <a:off x="1133364" y="884390"/>
          <a:ext cx="7687108" cy="5751931"/>
        </p:xfrm>
        <a:graphic>
          <a:graphicData uri="http://schemas.openxmlformats.org/drawingml/2006/table">
            <a:tbl>
              <a:tblPr firstRow="1" bandRow="1">
                <a:tableStyleId>{5940675A-B579-460E-94D1-54222C63F5DA}</a:tableStyleId>
              </a:tblPr>
              <a:tblGrid>
                <a:gridCol w="1886764">
                  <a:extLst>
                    <a:ext uri="{9D8B030D-6E8A-4147-A177-3AD203B41FA5}">
                      <a16:colId xmlns:a16="http://schemas.microsoft.com/office/drawing/2014/main" xmlns="" val="20000"/>
                    </a:ext>
                  </a:extLst>
                </a:gridCol>
                <a:gridCol w="5800344">
                  <a:extLst>
                    <a:ext uri="{9D8B030D-6E8A-4147-A177-3AD203B41FA5}">
                      <a16:colId xmlns:a16="http://schemas.microsoft.com/office/drawing/2014/main" xmlns="" val="20001"/>
                    </a:ext>
                  </a:extLst>
                </a:gridCol>
              </a:tblGrid>
              <a:tr h="369671">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4814905">
                <a:tc>
                  <a:txBody>
                    <a:bodyPr/>
                    <a:lstStyle/>
                    <a:p>
                      <a:pPr>
                        <a:lnSpc>
                          <a:spcPct val="115000"/>
                        </a:lnSpc>
                        <a:spcAft>
                          <a:spcPts val="1000"/>
                        </a:spcAft>
                      </a:pPr>
                      <a:r>
                        <a:rPr lang="en-ZA" sz="15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As-is business processes in prioritised departments for selected core services mapped</a:t>
                      </a:r>
                      <a:endPar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As-is business processes have been mapped in July 2017 as follows: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Department of International Relation and Cooperation (DIRCO):</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Cash Flow Management: Missions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Cash Flow Management Head Office</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Payment and Logistics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Manage and monitor Medical Aid claims for officials broad </a:t>
                      </a:r>
                    </a:p>
                    <a:p>
                      <a:pPr marL="342900" lvl="0" indent="-342900">
                        <a:lnSpc>
                          <a:spcPct val="115000"/>
                        </a:lnSpc>
                        <a:spcAft>
                          <a:spcPts val="1000"/>
                        </a:spcAft>
                        <a:buFont typeface="Symbol" panose="05050102010706020507" pitchFamily="18" charset="2"/>
                        <a:buChar char=""/>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Department of Environmental Affairs: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Processing of waste management licence</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Providing Geographic Information System (GIS) Advisory Services </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Drafting and Vetting of Legislation</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Implementation and Enforcement of Occupational Health and Safety (OHS), Health Environment Risk and Quality (SHERQ)</a:t>
                      </a:r>
                    </a:p>
                    <a:p>
                      <a:pPr marL="342900" lvl="0" indent="-342900">
                        <a:lnSpc>
                          <a:spcPct val="115000"/>
                        </a:lnSpc>
                        <a:spcAft>
                          <a:spcPts val="1000"/>
                        </a:spcAft>
                        <a:buFont typeface="Symbol" panose="05050102010706020507" pitchFamily="18" charset="2"/>
                        <a:buChar char=""/>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Department of Women: </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Development of a Policy Framework </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Develop a Gender Responsive Budgeting Framework </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School of Government:</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800100" lvl="1" indent="-34290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Learner Records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800100" lvl="1" indent="-34290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Processing client enquiries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800100" lvl="1" indent="-34290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Training Logistics </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800100" lvl="1" indent="-342900">
                        <a:lnSpc>
                          <a:spcPct val="110000"/>
                        </a:lnSpc>
                        <a:spcAft>
                          <a:spcPts val="0"/>
                        </a:spcAft>
                        <a:buFont typeface="Courier New" panose="02070309020205020404" pitchFamily="49" charset="0"/>
                        <a:buChar char="o"/>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Recruitment of Education Training Development Practitioners</a:t>
                      </a:r>
                      <a:endPar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142545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0" cy="908794"/>
          </a:xfrm>
        </p:spPr>
        <p:txBody>
          <a:bodyPr>
            <a:normAutofit/>
          </a:bodyPr>
          <a:lstStyle/>
          <a:p>
            <a:pPr algn="ctr"/>
            <a:r>
              <a:rPr lang="en-ZA" sz="2400" b="1" dirty="0" smtClean="0">
                <a:solidFill>
                  <a:schemeClr val="accent5">
                    <a:lumMod val="60000"/>
                    <a:lumOff val="40000"/>
                  </a:schemeClr>
                </a:solidFill>
              </a:rPr>
              <a:t>PROGRAMME 5: SDS (3)</a:t>
            </a:r>
            <a:br>
              <a:rPr lang="en-ZA" sz="2400" b="1" dirty="0" smtClean="0">
                <a:solidFill>
                  <a:schemeClr val="accent5">
                    <a:lumMod val="60000"/>
                    <a:lumOff val="40000"/>
                  </a:schemeClr>
                </a:solidFill>
              </a:rPr>
            </a:b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smtClean="0">
                <a:solidFill>
                  <a:schemeClr val="accent4">
                    <a:lumMod val="75000"/>
                  </a:schemeClr>
                </a:solidFill>
              </a:rPr>
              <a:t> QUARTER </a:t>
            </a:r>
            <a:r>
              <a:rPr lang="en-ZA" sz="2400" b="1" dirty="0">
                <a:solidFill>
                  <a:schemeClr val="accent4">
                    <a:lumMod val="75000"/>
                  </a:schemeClr>
                </a:solidFill>
              </a:rPr>
              <a:t>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22</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2108240514"/>
              </p:ext>
            </p:extLst>
          </p:nvPr>
        </p:nvGraphicFramePr>
        <p:xfrm>
          <a:off x="1043608" y="1052736"/>
          <a:ext cx="7704856" cy="5726023"/>
        </p:xfrm>
        <a:graphic>
          <a:graphicData uri="http://schemas.openxmlformats.org/drawingml/2006/table">
            <a:tbl>
              <a:tblPr firstRow="1" bandRow="1">
                <a:tableStyleId>{5940675A-B579-460E-94D1-54222C63F5DA}</a:tableStyleId>
              </a:tblPr>
              <a:tblGrid>
                <a:gridCol w="2615410">
                  <a:extLst>
                    <a:ext uri="{9D8B030D-6E8A-4147-A177-3AD203B41FA5}">
                      <a16:colId xmlns:a16="http://schemas.microsoft.com/office/drawing/2014/main" xmlns="" val="20000"/>
                    </a:ext>
                  </a:extLst>
                </a:gridCol>
                <a:gridCol w="5089446">
                  <a:extLst>
                    <a:ext uri="{9D8B030D-6E8A-4147-A177-3AD203B41FA5}">
                      <a16:colId xmlns:a16="http://schemas.microsoft.com/office/drawing/2014/main" xmlns="" val="20001"/>
                    </a:ext>
                  </a:extLst>
                </a:gridCol>
              </a:tblGrid>
              <a:tr h="369671">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4814905">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Establish baseline data for turnaround times for the selected core services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285750" lvl="0" indent="-285750">
                        <a:lnSpc>
                          <a:spcPct val="115000"/>
                        </a:lnSpc>
                        <a:spcAft>
                          <a:spcPts val="1000"/>
                        </a:spcAft>
                        <a:buFont typeface="Arial" panose="020B0604020202020204" pitchFamily="34" charset="0"/>
                        <a:buChar char="•"/>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Baseline data was established in August 2017 for the following selected core services: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DIRCO:</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Cash Flow Management: Missions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Cash Flow Management Head Office</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Payment and Logistics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742950" lvl="1" indent="-285750">
                        <a:lnSpc>
                          <a:spcPct val="115000"/>
                        </a:lnSpc>
                        <a:spcAft>
                          <a:spcPts val="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Manage and monitor Medical Aid claims for officials broad  </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DEA: </a:t>
                      </a:r>
                      <a:endPar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15000"/>
                        </a:lnSpc>
                        <a:spcBef>
                          <a:spcPts val="0"/>
                        </a:spcBef>
                        <a:spcAft>
                          <a:spcPts val="1000"/>
                        </a:spcAft>
                        <a:buClrTx/>
                        <a:buSzTx/>
                        <a:buFont typeface="Courier New" panose="02070309020205020404" pitchFamily="49" charset="0"/>
                        <a:buChar char="o"/>
                        <a:tabLst/>
                        <a:defRPr/>
                      </a:pPr>
                      <a:r>
                        <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Providing GIS Advisory Services</a:t>
                      </a:r>
                      <a:endPar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Calibri" panose="020F0502020204030204" pitchFamily="34" charset="0"/>
                        <a:cs typeface="Times New Roman" panose="02020603050405020304" pitchFamily="18" charset="0"/>
                      </a:endParaRPr>
                    </a:p>
                    <a:p>
                      <a:pPr marL="800100" marR="0" lvl="1" indent="-342900" algn="l" defTabSz="914400" rtl="0" eaLnBrk="1" fontAlgn="auto" latinLnBrk="0" hangingPunct="1">
                        <a:lnSpc>
                          <a:spcPct val="115000"/>
                        </a:lnSpc>
                        <a:spcBef>
                          <a:spcPts val="0"/>
                        </a:spcBef>
                        <a:spcAft>
                          <a:spcPts val="1000"/>
                        </a:spcAft>
                        <a:buClrTx/>
                        <a:buSzTx/>
                        <a:buFont typeface="Courier New" panose="02070309020205020404" pitchFamily="49" charset="0"/>
                        <a:buChar char="o"/>
                        <a:tabLst/>
                        <a:defRPr/>
                      </a:pPr>
                      <a:r>
                        <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Implementation and Enforcement of OHS &amp; SHERQ </a:t>
                      </a:r>
                      <a:endPar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kumimoji="0" lang="en-ZA" sz="1600" kern="1200" dirty="0" smtClean="0">
                          <a:solidFill>
                            <a:schemeClr val="tx1"/>
                          </a:solidFill>
                          <a:effectLst/>
                          <a:latin typeface="Tw Cen MT" panose="020B0602020104020603" pitchFamily="34" charset="0"/>
                          <a:ea typeface="+mn-ea"/>
                          <a:cs typeface="+mn-cs"/>
                        </a:rPr>
                        <a:t>National School of Government:</a:t>
                      </a:r>
                    </a:p>
                    <a:p>
                      <a:pPr marL="742950" lvl="1" indent="-285750">
                        <a:buFont typeface="Courier New" panose="02070309020205020404" pitchFamily="49" charset="0"/>
                        <a:buChar char="o"/>
                      </a:pPr>
                      <a:r>
                        <a:rPr kumimoji="0" lang="en-ZA" sz="1600" kern="1200" dirty="0" smtClean="0">
                          <a:solidFill>
                            <a:schemeClr val="tx1"/>
                          </a:solidFill>
                          <a:effectLst/>
                          <a:latin typeface="Tw Cen MT" panose="020B0602020104020603" pitchFamily="34" charset="0"/>
                          <a:ea typeface="+mn-ea"/>
                          <a:cs typeface="+mn-cs"/>
                        </a:rPr>
                        <a:t>Learner Records</a:t>
                      </a:r>
                    </a:p>
                    <a:p>
                      <a:pPr marL="742950" lvl="1" indent="-285750">
                        <a:buFont typeface="Courier New" panose="02070309020205020404" pitchFamily="49" charset="0"/>
                        <a:buChar char="o"/>
                      </a:pPr>
                      <a:r>
                        <a:rPr kumimoji="0" lang="en-ZA" sz="1600" kern="1200" dirty="0" smtClean="0">
                          <a:solidFill>
                            <a:schemeClr val="tx1"/>
                          </a:solidFill>
                          <a:effectLst/>
                          <a:latin typeface="Tw Cen MT" panose="020B0602020104020603" pitchFamily="34" charset="0"/>
                          <a:ea typeface="+mn-ea"/>
                          <a:cs typeface="+mn-cs"/>
                        </a:rPr>
                        <a:t>Processing client enquiries</a:t>
                      </a:r>
                    </a:p>
                    <a:p>
                      <a:pPr marL="742950" lvl="1" indent="-285750">
                        <a:buFont typeface="Courier New" panose="02070309020205020404" pitchFamily="49" charset="0"/>
                        <a:buChar char="o"/>
                      </a:pPr>
                      <a:r>
                        <a:rPr kumimoji="0" lang="en-ZA" sz="1600" kern="1200" dirty="0" smtClean="0">
                          <a:solidFill>
                            <a:schemeClr val="tx1"/>
                          </a:solidFill>
                          <a:effectLst/>
                          <a:latin typeface="Tw Cen MT" panose="020B0602020104020603" pitchFamily="34" charset="0"/>
                          <a:ea typeface="+mn-ea"/>
                          <a:cs typeface="+mn-cs"/>
                        </a:rPr>
                        <a:t>Training Logistics </a:t>
                      </a:r>
                    </a:p>
                  </a:txBody>
                  <a:tcPr marL="114300" marR="114300" marT="0" marB="0">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237205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0" cy="908794"/>
          </a:xfrm>
        </p:spPr>
        <p:txBody>
          <a:bodyPr>
            <a:normAutofit/>
          </a:bodyPr>
          <a:lstStyle/>
          <a:p>
            <a:pPr algn="ctr"/>
            <a:r>
              <a:rPr lang="en-ZA" sz="2400" b="1" dirty="0" smtClean="0">
                <a:solidFill>
                  <a:schemeClr val="accent5">
                    <a:lumMod val="60000"/>
                    <a:lumOff val="40000"/>
                  </a:schemeClr>
                </a:solidFill>
              </a:rPr>
              <a:t>PROGRAMME 5: SDS (4)</a:t>
            </a:r>
            <a:br>
              <a:rPr lang="en-ZA" sz="2400" b="1" dirty="0" smtClean="0">
                <a:solidFill>
                  <a:schemeClr val="accent5">
                    <a:lumMod val="60000"/>
                    <a:lumOff val="40000"/>
                  </a:schemeClr>
                </a:solidFill>
              </a:rPr>
            </a:b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smtClean="0">
                <a:solidFill>
                  <a:schemeClr val="accent4">
                    <a:lumMod val="75000"/>
                  </a:schemeClr>
                </a:solidFill>
              </a:rPr>
              <a:t> QUARTER </a:t>
            </a:r>
            <a:r>
              <a:rPr lang="en-ZA" sz="2400" b="1" dirty="0">
                <a:solidFill>
                  <a:schemeClr val="accent4">
                    <a:lumMod val="75000"/>
                  </a:schemeClr>
                </a:solidFill>
              </a:rPr>
              <a:t>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23</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1196122889"/>
              </p:ext>
            </p:extLst>
          </p:nvPr>
        </p:nvGraphicFramePr>
        <p:xfrm>
          <a:off x="1043608" y="1052736"/>
          <a:ext cx="7632848" cy="5555864"/>
        </p:xfrm>
        <a:graphic>
          <a:graphicData uri="http://schemas.openxmlformats.org/drawingml/2006/table">
            <a:tbl>
              <a:tblPr firstRow="1" bandRow="1">
                <a:tableStyleId>{5940675A-B579-460E-94D1-54222C63F5DA}</a:tableStyleId>
              </a:tblPr>
              <a:tblGrid>
                <a:gridCol w="2232248">
                  <a:extLst>
                    <a:ext uri="{9D8B030D-6E8A-4147-A177-3AD203B41FA5}">
                      <a16:colId xmlns:a16="http://schemas.microsoft.com/office/drawing/2014/main" xmlns="" val="20000"/>
                    </a:ext>
                  </a:extLst>
                </a:gridCol>
                <a:gridCol w="5400600">
                  <a:extLst>
                    <a:ext uri="{9D8B030D-6E8A-4147-A177-3AD203B41FA5}">
                      <a16:colId xmlns:a16="http://schemas.microsoft.com/office/drawing/2014/main" xmlns="" val="20001"/>
                    </a:ext>
                  </a:extLst>
                </a:gridCol>
              </a:tblGrid>
              <a:tr h="36004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868847">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Provide support to improve the quality and implementation of Service Delivery Improvement</a:t>
                      </a:r>
                      <a:r>
                        <a:rPr lang="en-ZA" sz="1600" baseline="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 Plans </a:t>
                      </a: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through capacity building sessions to the identified 3 departments </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One-on-one departmental support was provided as follows: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Telecommunications and Postal services in July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Public Enterprise in July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Tourism in August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Free State Department of Education in September 2017</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Furthermore, DPSA Cluster and sector-focused SDIP Technical support was provided and the following priority departments attended in August 2017: </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200"/>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Tourism</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200"/>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Free State Department of Education</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200"/>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Human Settlements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SzPts val="1200"/>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National Department of Public Enterprises</a:t>
                      </a:r>
                    </a:p>
                    <a:p>
                      <a:pPr marL="342900" lvl="0" indent="-342900">
                        <a:lnSpc>
                          <a:spcPct val="115000"/>
                        </a:lnSpc>
                        <a:spcAft>
                          <a:spcPts val="1000"/>
                        </a:spcAft>
                        <a:buSzPts val="1200"/>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Department of Telecommunications &amp; Postal Services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7140299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7992888" cy="908794"/>
          </a:xfrm>
        </p:spPr>
        <p:txBody>
          <a:bodyPr>
            <a:normAutofit/>
          </a:bodyPr>
          <a:lstStyle/>
          <a:p>
            <a:pPr algn="ctr"/>
            <a:r>
              <a:rPr lang="en-ZA" sz="2400" b="1" dirty="0" smtClean="0">
                <a:solidFill>
                  <a:schemeClr val="accent5">
                    <a:lumMod val="60000"/>
                    <a:lumOff val="40000"/>
                  </a:schemeClr>
                </a:solidFill>
              </a:rPr>
              <a:t>PROGRAMME 5: SDS (5)</a:t>
            </a:r>
            <a:br>
              <a:rPr lang="en-ZA" sz="2400" b="1" dirty="0" smtClean="0">
                <a:solidFill>
                  <a:schemeClr val="accent5">
                    <a:lumMod val="60000"/>
                    <a:lumOff val="40000"/>
                  </a:schemeClr>
                </a:solidFill>
              </a:rPr>
            </a:b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smtClean="0">
                <a:solidFill>
                  <a:schemeClr val="accent4">
                    <a:lumMod val="75000"/>
                  </a:schemeClr>
                </a:solidFill>
              </a:rPr>
              <a:t> QUARTER </a:t>
            </a:r>
            <a:r>
              <a:rPr lang="en-ZA" sz="2400" b="1" dirty="0">
                <a:solidFill>
                  <a:schemeClr val="accent4">
                    <a:lumMod val="75000"/>
                  </a:schemeClr>
                </a:solidFill>
              </a:rPr>
              <a:t>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a:solidFill>
                  <a:prstClr val="black"/>
                </a:solidFill>
              </a:rPr>
              <a:pPr algn="r" eaLnBrk="0" hangingPunct="0"/>
              <a:t>24</a:t>
            </a:fld>
            <a:endParaRPr lang="en-US" sz="1400" dirty="0">
              <a:solidFill>
                <a:prstClr val="black"/>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1359043013"/>
              </p:ext>
            </p:extLst>
          </p:nvPr>
        </p:nvGraphicFramePr>
        <p:xfrm>
          <a:off x="1043608" y="1052736"/>
          <a:ext cx="7848872" cy="4749697"/>
        </p:xfrm>
        <a:graphic>
          <a:graphicData uri="http://schemas.openxmlformats.org/drawingml/2006/table">
            <a:tbl>
              <a:tblPr firstRow="1" bandRow="1">
                <a:tableStyleId>{5940675A-B579-460E-94D1-54222C63F5DA}</a:tableStyleId>
              </a:tblPr>
              <a:tblGrid>
                <a:gridCol w="2520280">
                  <a:extLst>
                    <a:ext uri="{9D8B030D-6E8A-4147-A177-3AD203B41FA5}">
                      <a16:colId xmlns:a16="http://schemas.microsoft.com/office/drawing/2014/main" xmlns="" val="20000"/>
                    </a:ext>
                  </a:extLst>
                </a:gridCol>
                <a:gridCol w="5328592">
                  <a:extLst>
                    <a:ext uri="{9D8B030D-6E8A-4147-A177-3AD203B41FA5}">
                      <a16:colId xmlns:a16="http://schemas.microsoft.com/office/drawing/2014/main" xmlns="" val="20001"/>
                    </a:ext>
                  </a:extLst>
                </a:gridCol>
              </a:tblGrid>
              <a:tr h="54889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1611350">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Support prioritised departments to develop standards for the Batho Pele Principles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Support to develop standards for Batho Pele Principles was provided in July 2017 to the following Departments: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342900" lvl="0" indent="-342900">
                        <a:spcAft>
                          <a:spcPts val="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Human settlements</a:t>
                      </a:r>
                      <a:endParaRPr lang="en-ZA" sz="1600" dirty="0" smtClean="0">
                        <a:solidFill>
                          <a:schemeClr val="tx1"/>
                        </a:solidFill>
                        <a:effectLst/>
                        <a:latin typeface="Tw Cen MT" panose="020B0602020104020603" pitchFamily="34" charset="0"/>
                        <a:ea typeface="Times New Roman" panose="02020603050405020304" pitchFamily="18" charset="0"/>
                      </a:endParaRPr>
                    </a:p>
                    <a:p>
                      <a:pPr marL="342900" lvl="0" indent="-342900">
                        <a:spcAft>
                          <a:spcPts val="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Social Development</a:t>
                      </a:r>
                      <a:endParaRPr lang="en-ZA" sz="1600" dirty="0" smtClean="0">
                        <a:solidFill>
                          <a:schemeClr val="tx1"/>
                        </a:solidFill>
                        <a:effectLst/>
                        <a:latin typeface="Tw Cen MT" panose="020B0602020104020603" pitchFamily="34" charset="0"/>
                        <a:ea typeface="Times New Roman" panose="02020603050405020304" pitchFamily="18" charset="0"/>
                      </a:endParaRPr>
                    </a:p>
                    <a:p>
                      <a:pPr marL="342900" lvl="0" indent="-342900">
                        <a:spcAft>
                          <a:spcPts val="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Basic Education</a:t>
                      </a:r>
                    </a:p>
                    <a:p>
                      <a:pPr marL="342900" lvl="0" indent="-342900">
                        <a:spcAft>
                          <a:spcPts val="0"/>
                        </a:spcAft>
                        <a:buFont typeface="Courier New" panose="02070309020205020404" pitchFamily="49" charset="0"/>
                        <a:buChar char="o"/>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Transport</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r h="2537615">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Coordinate implementation of the Public Service Charter (PSC) by departments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Consultations were conducted with the departments through the Batho Pele Forum (August meetings), visits to Departments and presentations at public gatherings. The speeches of the principals during Izimbizo and the Public Service Month programme highlighted the implementation of the Public Service Charter</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876674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0" cy="908794"/>
          </a:xfrm>
        </p:spPr>
        <p:txBody>
          <a:bodyPr>
            <a:normAutofit/>
          </a:bodyPr>
          <a:lstStyle/>
          <a:p>
            <a:pPr algn="ctr"/>
            <a:r>
              <a:rPr lang="en-ZA" sz="2400" b="1" dirty="0">
                <a:solidFill>
                  <a:schemeClr val="accent5">
                    <a:lumMod val="60000"/>
                    <a:lumOff val="40000"/>
                  </a:schemeClr>
                </a:solidFill>
              </a:rPr>
              <a:t>PROGRAMME 6: </a:t>
            </a:r>
            <a:r>
              <a:rPr lang="en-ZA" sz="2400" b="1" dirty="0" smtClean="0">
                <a:solidFill>
                  <a:schemeClr val="accent5">
                    <a:lumMod val="60000"/>
                    <a:lumOff val="40000"/>
                  </a:schemeClr>
                </a:solidFill>
              </a:rPr>
              <a:t>GPA (2)</a:t>
            </a:r>
            <a:br>
              <a:rPr lang="en-ZA" sz="2400" b="1" dirty="0" smtClean="0">
                <a:solidFill>
                  <a:schemeClr val="accent5">
                    <a:lumMod val="60000"/>
                    <a:lumOff val="40000"/>
                  </a:schemeClr>
                </a:solidFill>
              </a:rPr>
            </a:b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smtClean="0">
                <a:solidFill>
                  <a:schemeClr val="accent4">
                    <a:lumMod val="75000"/>
                  </a:schemeClr>
                </a:solidFill>
              </a:rPr>
              <a:t> QUARTER </a:t>
            </a:r>
            <a:r>
              <a:rPr lang="en-ZA" sz="2400" b="1" dirty="0">
                <a:solidFill>
                  <a:schemeClr val="accent4">
                    <a:lumMod val="75000"/>
                  </a:schemeClr>
                </a:solidFill>
              </a:rPr>
              <a:t>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2</a:t>
            </a:r>
            <a:r>
              <a:rPr lang="en-US" sz="1400" dirty="0"/>
              <a:t>6</a:t>
            </a:r>
            <a:endParaRPr lang="en-US" sz="1400" b="0" dirty="0"/>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721546887"/>
              </p:ext>
            </p:extLst>
          </p:nvPr>
        </p:nvGraphicFramePr>
        <p:xfrm>
          <a:off x="1115616" y="1052736"/>
          <a:ext cx="7736308" cy="4599652"/>
        </p:xfrm>
        <a:graphic>
          <a:graphicData uri="http://schemas.openxmlformats.org/drawingml/2006/table">
            <a:tbl>
              <a:tblPr firstRow="1" bandRow="1">
                <a:tableStyleId>{5940675A-B579-460E-94D1-54222C63F5DA}</a:tableStyleId>
              </a:tblPr>
              <a:tblGrid>
                <a:gridCol w="3605293">
                  <a:extLst>
                    <a:ext uri="{9D8B030D-6E8A-4147-A177-3AD203B41FA5}">
                      <a16:colId xmlns:a16="http://schemas.microsoft.com/office/drawing/2014/main" xmlns="" val="20000"/>
                    </a:ext>
                  </a:extLst>
                </a:gridCol>
                <a:gridCol w="4131015">
                  <a:extLst>
                    <a:ext uri="{9D8B030D-6E8A-4147-A177-3AD203B41FA5}">
                      <a16:colId xmlns:a16="http://schemas.microsoft.com/office/drawing/2014/main" xmlns="" val="20001"/>
                    </a:ext>
                  </a:extLst>
                </a:gridCol>
              </a:tblGrid>
              <a:tr h="47382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1542404">
                <a:tc>
                  <a:txBody>
                    <a:bodyPr/>
                    <a:lstStyle/>
                    <a:p>
                      <a:pPr>
                        <a:lnSpc>
                          <a:spcPct val="115000"/>
                        </a:lnSpc>
                        <a:spcAft>
                          <a:spcPts val="1000"/>
                        </a:spcAft>
                      </a:pPr>
                      <a:r>
                        <a:rPr lang="en-ZA"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Conduct a workshop with selected departments on the implementation of the Guideline on mentoring and peer support mechanisms</a:t>
                      </a: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r>
                        <a:rPr kumimoji="0" lang="en-ZA" sz="1600" kern="1200" dirty="0" smtClean="0">
                          <a:solidFill>
                            <a:schemeClr val="tx1"/>
                          </a:solidFill>
                          <a:effectLst/>
                          <a:latin typeface="Tw Cen MT" panose="020B0602020104020603" pitchFamily="34" charset="0"/>
                          <a:ea typeface="+mn-ea"/>
                          <a:cs typeface="+mn-cs"/>
                        </a:rPr>
                        <a:t>A workshop on the implementation of the guidelines on mentoring and peer support mechanisms was conducted with</a:t>
                      </a:r>
                      <a:r>
                        <a:rPr kumimoji="0" lang="en-ZA" sz="1600" kern="1200" baseline="0" dirty="0" smtClean="0">
                          <a:solidFill>
                            <a:schemeClr val="tx1"/>
                          </a:solidFill>
                          <a:effectLst/>
                          <a:latin typeface="Tw Cen MT" panose="020B0602020104020603" pitchFamily="34" charset="0"/>
                          <a:ea typeface="+mn-ea"/>
                          <a:cs typeface="+mn-cs"/>
                        </a:rPr>
                        <a:t> </a:t>
                      </a:r>
                      <a:r>
                        <a:rPr kumimoji="0" lang="en-ZA" sz="1600" kern="1200" dirty="0" smtClean="0">
                          <a:solidFill>
                            <a:schemeClr val="tx1"/>
                          </a:solidFill>
                          <a:effectLst/>
                          <a:latin typeface="Tw Cen MT" panose="020B0602020104020603" pitchFamily="34" charset="0"/>
                          <a:ea typeface="+mn-ea"/>
                          <a:cs typeface="+mn-cs"/>
                        </a:rPr>
                        <a:t>the Office of the Premier: KwaZulu-Natal and the Department of Arts and Culture in September 2017</a:t>
                      </a:r>
                    </a:p>
                  </a:txBody>
                  <a:tcPr marL="114300" marR="114300" marT="0" marB="0">
                    <a:solidFill>
                      <a:schemeClr val="bg1"/>
                    </a:solidFill>
                  </a:tcPr>
                </a:tc>
                <a:extLst>
                  <a:ext uri="{0D108BD9-81ED-4DB2-BD59-A6C34878D82A}">
                    <a16:rowId xmlns:a16="http://schemas.microsoft.com/office/drawing/2014/main" xmlns="" val="10001"/>
                  </a:ext>
                </a:extLst>
              </a:tr>
              <a:tr h="1224136">
                <a:tc>
                  <a:txBody>
                    <a:bodyPr/>
                    <a:lstStyle/>
                    <a:p>
                      <a:pPr algn="l">
                        <a:lnSpc>
                          <a:spcPct val="115000"/>
                        </a:lnSpc>
                        <a:spcAft>
                          <a:spcPts val="0"/>
                        </a:spcAft>
                      </a:pPr>
                      <a:r>
                        <a:rPr lang="en-ZA" sz="1600" kern="1200" dirty="0" smtClean="0">
                          <a:solidFill>
                            <a:schemeClr val="tx1"/>
                          </a:solidFill>
                          <a:effectLst/>
                          <a:latin typeface="Tw Cen MT" panose="020B0602020104020603" pitchFamily="34" charset="0"/>
                          <a:ea typeface="+mn-ea"/>
                          <a:cs typeface="+mn-cs"/>
                        </a:rPr>
                        <a:t>Conduct consultation with the relevant stakeholders to identify further category/</a:t>
                      </a:r>
                      <a:r>
                        <a:rPr lang="en-ZA" sz="1600" kern="1200" dirty="0" err="1" smtClean="0">
                          <a:solidFill>
                            <a:schemeClr val="tx1"/>
                          </a:solidFill>
                          <a:effectLst/>
                          <a:latin typeface="Tw Cen MT" panose="020B0602020104020603" pitchFamily="34" charset="0"/>
                          <a:ea typeface="+mn-ea"/>
                          <a:cs typeface="+mn-cs"/>
                        </a:rPr>
                        <a:t>ies</a:t>
                      </a:r>
                      <a:r>
                        <a:rPr lang="en-ZA" sz="1600" kern="1200" dirty="0" smtClean="0">
                          <a:solidFill>
                            <a:schemeClr val="tx1"/>
                          </a:solidFill>
                          <a:effectLst/>
                          <a:latin typeface="Tw Cen MT" panose="020B0602020104020603" pitchFamily="34" charset="0"/>
                          <a:ea typeface="+mn-ea"/>
                          <a:cs typeface="+mn-cs"/>
                        </a:rPr>
                        <a:t> of employees to disclose financial interests</a:t>
                      </a:r>
                      <a:endParaRPr lang="en-ZA" sz="1600" dirty="0">
                        <a:solidFill>
                          <a:schemeClr val="tx1"/>
                        </a:solidFill>
                        <a:effectLst/>
                        <a:latin typeface="Tw Cen MT" panose="020B0602020104020603" pitchFamily="34" charset="0"/>
                        <a:ea typeface="Times New Roman" panose="02020603050405020304" pitchFamily="18" charset="0"/>
                      </a:endParaRPr>
                    </a:p>
                  </a:txBody>
                  <a:tcPr marL="114300" marR="11430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A consultation session was conducted with the Office of the Premier:  KwaZulu-Natal Province in August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r h="579988">
                <a:tc>
                  <a:txBody>
                    <a:bodyPr/>
                    <a:lstStyle/>
                    <a:p>
                      <a:pPr>
                        <a:spcAft>
                          <a:spcPts val="0"/>
                        </a:spcAft>
                      </a:pPr>
                      <a:r>
                        <a:rPr lang="en-ZA"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Develop first draft of the policy framework for the management of Protected Disclosures</a:t>
                      </a:r>
                      <a:r>
                        <a:rPr lang="en-ZA" sz="1600" kern="1200" baseline="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 (whistle blowing) by public service employees</a:t>
                      </a:r>
                      <a:endParaRPr lang="en-ZA" sz="1600" dirty="0" smtClean="0">
                        <a:solidFill>
                          <a:schemeClr val="tx1"/>
                        </a:solidFill>
                        <a:effectLst/>
                        <a:latin typeface="Tw Cen MT" panose="020B0602020104020603" pitchFamily="34" charset="0"/>
                        <a:ea typeface="Times New Roman" panose="02020603050405020304" pitchFamily="18" charset="0"/>
                      </a:endParaRPr>
                    </a:p>
                    <a:p>
                      <a:endParaRPr kumimoji="0" lang="en-ZA" sz="16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first draft Policy Framework was developed in September 2017</a:t>
                      </a: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8519756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172400" cy="908794"/>
          </a:xfrm>
        </p:spPr>
        <p:txBody>
          <a:bodyPr>
            <a:normAutofit/>
          </a:bodyPr>
          <a:lstStyle/>
          <a:p>
            <a:pPr algn="ctr"/>
            <a:r>
              <a:rPr lang="en-ZA" sz="2400" b="1" dirty="0">
                <a:solidFill>
                  <a:schemeClr val="accent5">
                    <a:lumMod val="60000"/>
                    <a:lumOff val="40000"/>
                  </a:schemeClr>
                </a:solidFill>
              </a:rPr>
              <a:t>PROGRAMME 6: </a:t>
            </a:r>
            <a:r>
              <a:rPr lang="en-ZA" sz="2400" b="1" dirty="0" smtClean="0">
                <a:solidFill>
                  <a:schemeClr val="accent5">
                    <a:lumMod val="60000"/>
                    <a:lumOff val="40000"/>
                  </a:schemeClr>
                </a:solidFill>
              </a:rPr>
              <a:t>GPA (3)</a:t>
            </a:r>
            <a:br>
              <a:rPr lang="en-ZA" sz="2400" b="1" dirty="0" smtClean="0">
                <a:solidFill>
                  <a:schemeClr val="accent5">
                    <a:lumMod val="60000"/>
                    <a:lumOff val="40000"/>
                  </a:schemeClr>
                </a:solidFill>
              </a:rPr>
            </a:br>
            <a:r>
              <a:rPr lang="en-ZA" sz="2400" b="1" dirty="0" smtClean="0">
                <a:solidFill>
                  <a:schemeClr val="accent4">
                    <a:lumMod val="75000"/>
                  </a:schemeClr>
                </a:solidFill>
              </a:rPr>
              <a:t>2</a:t>
            </a:r>
            <a:r>
              <a:rPr lang="en-ZA" sz="2400" b="1" baseline="30000" dirty="0" smtClean="0">
                <a:solidFill>
                  <a:schemeClr val="accent4">
                    <a:lumMod val="75000"/>
                  </a:schemeClr>
                </a:solidFill>
              </a:rPr>
              <a:t>ND</a:t>
            </a:r>
            <a:r>
              <a:rPr lang="en-ZA" sz="2400" b="1" dirty="0" smtClean="0">
                <a:solidFill>
                  <a:schemeClr val="accent4">
                    <a:lumMod val="75000"/>
                  </a:schemeClr>
                </a:solidFill>
              </a:rPr>
              <a:t> QUARTER </a:t>
            </a:r>
            <a:r>
              <a:rPr lang="en-ZA" sz="2400" b="1" dirty="0">
                <a:solidFill>
                  <a:schemeClr val="accent4">
                    <a:lumMod val="75000"/>
                  </a:schemeClr>
                </a:solidFill>
              </a:rPr>
              <a:t>TARGETS ACHIEVED</a:t>
            </a:r>
            <a:endParaRPr lang="en-ZA" sz="2400" b="1" dirty="0"/>
          </a:p>
        </p:txBody>
      </p:sp>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2</a:t>
            </a:r>
            <a:r>
              <a:rPr lang="en-US" sz="1400" dirty="0"/>
              <a:t>7</a:t>
            </a:r>
            <a:endParaRPr lang="en-US" sz="1400" b="0" dirty="0"/>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3201645805"/>
              </p:ext>
            </p:extLst>
          </p:nvPr>
        </p:nvGraphicFramePr>
        <p:xfrm>
          <a:off x="1115616" y="1052736"/>
          <a:ext cx="7736308" cy="4399644"/>
        </p:xfrm>
        <a:graphic>
          <a:graphicData uri="http://schemas.openxmlformats.org/drawingml/2006/table">
            <a:tbl>
              <a:tblPr firstRow="1" bandRow="1">
                <a:tableStyleId>{5940675A-B579-460E-94D1-54222C63F5DA}</a:tableStyleId>
              </a:tblPr>
              <a:tblGrid>
                <a:gridCol w="3605293">
                  <a:extLst>
                    <a:ext uri="{9D8B030D-6E8A-4147-A177-3AD203B41FA5}">
                      <a16:colId xmlns:a16="http://schemas.microsoft.com/office/drawing/2014/main" xmlns="" val="20000"/>
                    </a:ext>
                  </a:extLst>
                </a:gridCol>
                <a:gridCol w="4131015">
                  <a:extLst>
                    <a:ext uri="{9D8B030D-6E8A-4147-A177-3AD203B41FA5}">
                      <a16:colId xmlns:a16="http://schemas.microsoft.com/office/drawing/2014/main" xmlns="" val="20001"/>
                    </a:ext>
                  </a:extLst>
                </a:gridCol>
              </a:tblGrid>
              <a:tr h="47382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10290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Finalise engagements to obtain concurrence from identified departments and</a:t>
                      </a:r>
                      <a:r>
                        <a:rPr lang="en-ZA" sz="1600" kern="1200" baseline="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 </a:t>
                      </a:r>
                      <a:r>
                        <a:rPr lang="en-ZA" sz="1600"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assemble multi-disciplinary teams on identified areas of support to strengthen</a:t>
                      </a:r>
                      <a:r>
                        <a:rPr lang="en-ZA" sz="1600" kern="1200" baseline="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 departments’ internal Human Resource Capacity</a:t>
                      </a:r>
                      <a:endParaRPr lang="en-ZA" sz="1600" b="0" dirty="0" smtClean="0">
                        <a:solidFill>
                          <a:schemeClr val="bg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Engagements were held with the following departments and multi-disciplinary</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teams were assembled</a:t>
                      </a: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a:t>
                      </a:r>
                    </a:p>
                    <a:p>
                      <a:pPr marL="0" lvl="0" indent="0" algn="l">
                        <a:lnSpc>
                          <a:spcPct val="115000"/>
                        </a:lnSpc>
                        <a:spcAft>
                          <a:spcPts val="0"/>
                        </a:spcAft>
                        <a:buFont typeface="Wingdings" panose="05000000000000000000" pitchFamily="2" charset="2"/>
                        <a:buNone/>
                      </a:pPr>
                      <a:endPar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p>
                      <a:pPr marL="285750" lvl="0" indent="-285750" algn="l">
                        <a:lnSpc>
                          <a:spcPct val="115000"/>
                        </a:lnSpc>
                        <a:spcAft>
                          <a:spcPts val="0"/>
                        </a:spcAft>
                        <a:buFont typeface="Arial" panose="020B0604020202020204" pitchFamily="34" charset="0"/>
                        <a:buChar char="•"/>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KwaZulu-Natal</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Legislature</a:t>
                      </a:r>
                    </a:p>
                    <a:p>
                      <a:pPr marL="285750" marR="0" lvl="0" indent="-2857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KwaZulu-Natal Office of the Premier</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Gauteng Office of the Premier</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Northern Cape Office of the Premier</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Western Cape Department of the Premier</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Eastern Cape Office of the Premier</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Department of Correctional Services</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Department of Economic Development</a:t>
                      </a:r>
                    </a:p>
                    <a:p>
                      <a:pPr marL="285750" lvl="0" indent="-285750" algn="l">
                        <a:lnSpc>
                          <a:spcPct val="115000"/>
                        </a:lnSpc>
                        <a:spcAft>
                          <a:spcPts val="0"/>
                        </a:spcAft>
                        <a:buFont typeface="Arial" panose="020B0604020202020204" pitchFamily="34" charset="0"/>
                        <a:buChar char="•"/>
                      </a:pP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Department of Home Affairs</a:t>
                      </a:r>
                    </a:p>
                    <a:p>
                      <a:pPr marL="285750" lvl="0" indent="-285750" algn="l">
                        <a:lnSpc>
                          <a:spcPct val="115000"/>
                        </a:lnSpc>
                        <a:spcAft>
                          <a:spcPts val="0"/>
                        </a:spcAft>
                        <a:buFont typeface="Arial" panose="020B0604020202020204" pitchFamily="34" charset="0"/>
                        <a:buChar char="•"/>
                      </a:pPr>
                      <a:endParaRPr lang="en-ZA" sz="16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439860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204721594"/>
              </p:ext>
            </p:extLst>
          </p:nvPr>
        </p:nvGraphicFramePr>
        <p:xfrm>
          <a:off x="1187624" y="980728"/>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28</a:t>
            </a:r>
            <a:endParaRPr lang="en-US" sz="1400" b="0" dirty="0"/>
          </a:p>
        </p:txBody>
      </p:sp>
    </p:spTree>
    <p:extLst>
      <p:ext uri="{BB962C8B-B14F-4D97-AF65-F5344CB8AC3E}">
        <p14:creationId xmlns:p14="http://schemas.microsoft.com/office/powerpoint/2010/main" xmlns="" val="1328229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128" y="448370"/>
            <a:ext cx="8100392" cy="981089"/>
          </a:xfrm>
        </p:spPr>
        <p:txBody>
          <a:bodyPr>
            <a:noAutofit/>
          </a:bodyPr>
          <a:lstStyle/>
          <a:p>
            <a:pPr algn="ctr"/>
            <a:r>
              <a:rPr lang="en-ZA" sz="2400" b="1" dirty="0" smtClean="0">
                <a:solidFill>
                  <a:schemeClr val="tx2"/>
                </a:solidFill>
              </a:rPr>
              <a:t>OVERALL ACHIEVEMENT OF 1</a:t>
            </a:r>
            <a:r>
              <a:rPr lang="en-ZA" sz="2400" b="1" baseline="30000" dirty="0" smtClean="0">
                <a:solidFill>
                  <a:schemeClr val="tx2"/>
                </a:solidFill>
              </a:rPr>
              <a:t>ST</a:t>
            </a:r>
            <a:r>
              <a:rPr lang="en-ZA" sz="2400" b="1" dirty="0" smtClean="0">
                <a:solidFill>
                  <a:schemeClr val="tx2"/>
                </a:solidFill>
              </a:rPr>
              <a:t> QUARTER </a:t>
            </a:r>
            <a:br>
              <a:rPr lang="en-ZA" sz="2400" b="1" dirty="0" smtClean="0">
                <a:solidFill>
                  <a:schemeClr val="tx2"/>
                </a:solidFill>
              </a:rPr>
            </a:br>
            <a:r>
              <a:rPr lang="en-ZA" sz="2400" b="1" dirty="0">
                <a:solidFill>
                  <a:schemeClr val="tx2"/>
                </a:solidFill>
              </a:rPr>
              <a:t>TARGETS NOT ACHIEVED</a:t>
            </a:r>
            <a:r>
              <a:rPr lang="en-ZA" sz="2400" b="1" dirty="0" smtClean="0">
                <a:solidFill>
                  <a:schemeClr val="tx2"/>
                </a:solidFill>
              </a:rPr>
              <a:t/>
            </a:r>
            <a:br>
              <a:rPr lang="en-ZA" sz="2400" b="1" dirty="0" smtClean="0">
                <a:solidFill>
                  <a:schemeClr val="tx2"/>
                </a:solidFill>
              </a:rPr>
            </a:br>
            <a:endParaRPr lang="en-ZA" sz="2400" dirty="0">
              <a:solidFill>
                <a:schemeClr val="accent5">
                  <a:lumMod val="60000"/>
                  <a:lumOff val="40000"/>
                </a:schemeClr>
              </a:solidFill>
            </a:endParaRPr>
          </a:p>
        </p:txBody>
      </p:sp>
      <p:sp>
        <p:nvSpPr>
          <p:cNvPr id="6" name="Content Placeholder 5"/>
          <p:cNvSpPr>
            <a:spLocks noGrp="1"/>
          </p:cNvSpPr>
          <p:nvPr>
            <p:ph sz="half" idx="2"/>
          </p:nvPr>
        </p:nvSpPr>
        <p:spPr>
          <a:xfrm>
            <a:off x="1060128" y="1444019"/>
            <a:ext cx="3799904" cy="4663440"/>
          </a:xfrm>
        </p:spPr>
        <p:txBody>
          <a:bodyPr>
            <a:normAutofit/>
          </a:bodyPr>
          <a:lstStyle/>
          <a:p>
            <a:pPr>
              <a:lnSpc>
                <a:spcPct val="150000"/>
              </a:lnSpc>
              <a:buClrTx/>
            </a:pPr>
            <a:r>
              <a:rPr lang="en-ZA" sz="1600" dirty="0" smtClean="0">
                <a:latin typeface="Tw Cen MT" panose="020B0602020104020603" pitchFamily="34" charset="0"/>
              </a:rPr>
              <a:t>There were 4 targets not achieved during the 1</a:t>
            </a:r>
            <a:r>
              <a:rPr lang="en-ZA" sz="1600" baseline="30000" dirty="0" smtClean="0">
                <a:latin typeface="Tw Cen MT" panose="020B0602020104020603" pitchFamily="34" charset="0"/>
              </a:rPr>
              <a:t>st</a:t>
            </a:r>
            <a:r>
              <a:rPr lang="en-ZA" sz="1600" dirty="0" smtClean="0">
                <a:latin typeface="Tw Cen MT" panose="020B0602020104020603" pitchFamily="34" charset="0"/>
              </a:rPr>
              <a:t> quarter.</a:t>
            </a:r>
          </a:p>
          <a:p>
            <a:pPr>
              <a:lnSpc>
                <a:spcPct val="150000"/>
              </a:lnSpc>
              <a:buClrTx/>
            </a:pPr>
            <a:r>
              <a:rPr lang="en-ZA" sz="1600" dirty="0" smtClean="0">
                <a:latin typeface="Tw Cen MT" panose="020B0602020104020603" pitchFamily="34" charset="0"/>
              </a:rPr>
              <a:t>As at 30 September 2017, 1 target was achieved and 3 were still not achieved.</a:t>
            </a:r>
          </a:p>
          <a:p>
            <a:pPr>
              <a:lnSpc>
                <a:spcPct val="150000"/>
              </a:lnSpc>
              <a:buClrTx/>
            </a:pPr>
            <a:r>
              <a:rPr lang="en-ZA" sz="1600" dirty="0" smtClean="0">
                <a:latin typeface="Tw Cen MT" panose="020B0602020104020603" pitchFamily="34" charset="0"/>
              </a:rPr>
              <a:t>Progress on the implementation of the corrective measures will still be monitored on a monthly basis.</a:t>
            </a:r>
          </a:p>
          <a:p>
            <a:pPr marL="82296" indent="0">
              <a:lnSpc>
                <a:spcPct val="150000"/>
              </a:lnSpc>
              <a:buClrTx/>
              <a:buNone/>
            </a:pPr>
            <a:endParaRPr lang="en-ZA" sz="1800" dirty="0">
              <a:latin typeface="Tw Cen MT" panose="020B0602020104020603" pitchFamily="34" charset="0"/>
            </a:endParaRPr>
          </a:p>
          <a:p>
            <a:pPr marL="82296" indent="0">
              <a:buClrTx/>
              <a:buNone/>
            </a:pPr>
            <a:endParaRPr lang="en-ZA" sz="1600" dirty="0" smtClean="0">
              <a:latin typeface="Tw Cen MT" panose="020B0602020104020603" pitchFamily="34" charset="0"/>
            </a:endParaRPr>
          </a:p>
          <a:p>
            <a:pPr marL="82296" indent="0">
              <a:buClrTx/>
              <a:buNone/>
            </a:pPr>
            <a:endParaRPr lang="en-ZA" sz="1600" dirty="0">
              <a:latin typeface="Tw Cen MT" panose="020B0602020104020603" pitchFamily="34" charset="0"/>
            </a:endParaRPr>
          </a:p>
        </p:txBody>
      </p:sp>
      <p:sp>
        <p:nvSpPr>
          <p:cNvPr id="9" name="Rectangle 8"/>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29</a:t>
            </a:r>
            <a:endParaRPr lang="en-US" sz="1400" b="0" dirty="0"/>
          </a:p>
        </p:txBody>
      </p:sp>
      <p:graphicFrame>
        <p:nvGraphicFramePr>
          <p:cNvPr id="5" name="Chart 4"/>
          <p:cNvGraphicFramePr/>
          <p:nvPr>
            <p:extLst>
              <p:ext uri="{D42A27DB-BD31-4B8C-83A1-F6EECF244321}">
                <p14:modId xmlns:p14="http://schemas.microsoft.com/office/powerpoint/2010/main" xmlns="" val="2860583730"/>
              </p:ext>
            </p:extLst>
          </p:nvPr>
        </p:nvGraphicFramePr>
        <p:xfrm>
          <a:off x="5126194" y="1444019"/>
          <a:ext cx="3528392"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19099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8100392" cy="692696"/>
          </a:xfrm>
        </p:spPr>
        <p:txBody>
          <a:bodyPr>
            <a:noAutofit/>
          </a:bodyPr>
          <a:lstStyle/>
          <a:p>
            <a:pPr algn="ctr"/>
            <a:r>
              <a:rPr lang="en-ZA" sz="2400" b="1" dirty="0" smtClean="0">
                <a:solidFill>
                  <a:schemeClr val="accent5"/>
                </a:solidFill>
              </a:rPr>
              <a:t>OVERALL QUARTER PERFORMANCE</a:t>
            </a:r>
            <a:endParaRPr lang="en-ZA" sz="2400" b="1" dirty="0">
              <a:solidFill>
                <a:schemeClr val="accent5"/>
              </a:solidFill>
            </a:endParaRPr>
          </a:p>
        </p:txBody>
      </p:sp>
      <p:sp>
        <p:nvSpPr>
          <p:cNvPr id="4" name="Rectangle 4"/>
          <p:cNvSpPr>
            <a:spLocks noChangeArrowheads="1"/>
          </p:cNvSpPr>
          <p:nvPr/>
        </p:nvSpPr>
        <p:spPr bwMode="auto">
          <a:xfrm>
            <a:off x="7010400" y="6409134"/>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3</a:t>
            </a:fld>
            <a:endParaRPr lang="en-US" sz="1400" b="0" dirty="0"/>
          </a:p>
        </p:txBody>
      </p:sp>
      <p:graphicFrame>
        <p:nvGraphicFramePr>
          <p:cNvPr id="6" name="Chart 5"/>
          <p:cNvGraphicFramePr/>
          <p:nvPr>
            <p:extLst>
              <p:ext uri="{D42A27DB-BD31-4B8C-83A1-F6EECF244321}">
                <p14:modId xmlns:p14="http://schemas.microsoft.com/office/powerpoint/2010/main" xmlns="" val="333521634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07703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xmlns="" val="559363085"/>
              </p:ext>
            </p:extLst>
          </p:nvPr>
        </p:nvGraphicFramePr>
        <p:xfrm>
          <a:off x="1115619" y="1066805"/>
          <a:ext cx="7848873" cy="4179474"/>
        </p:xfrm>
        <a:graphic>
          <a:graphicData uri="http://schemas.openxmlformats.org/drawingml/2006/table">
            <a:tbl>
              <a:tblPr firstRow="1" bandRow="1">
                <a:tableStyleId>{5940675A-B579-460E-94D1-54222C63F5DA}</a:tableStyleId>
              </a:tblPr>
              <a:tblGrid>
                <a:gridCol w="1728189">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869348">
                  <a:extLst>
                    <a:ext uri="{9D8B030D-6E8A-4147-A177-3AD203B41FA5}">
                      <a16:colId xmlns:a16="http://schemas.microsoft.com/office/drawing/2014/main" xmlns="" val="20002"/>
                    </a:ext>
                  </a:extLst>
                </a:gridCol>
                <a:gridCol w="2235112">
                  <a:extLst>
                    <a:ext uri="{9D8B030D-6E8A-4147-A177-3AD203B41FA5}">
                      <a16:colId xmlns:a16="http://schemas.microsoft.com/office/drawing/2014/main" xmlns="" val="20003"/>
                    </a:ext>
                  </a:extLst>
                </a:gridCol>
              </a:tblGrid>
              <a:tr h="407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Legal Service</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68080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i="0" baseline="0" dirty="0" smtClean="0">
                          <a:solidFill>
                            <a:schemeClr val="tx1"/>
                          </a:solidFill>
                          <a:latin typeface="Tw Cen MT" pitchFamily="34" charset="0"/>
                          <a:ea typeface="Times New Roman"/>
                          <a:cs typeface="Times New Roman"/>
                        </a:rPr>
                        <a:t>1</a:t>
                      </a:r>
                      <a:r>
                        <a:rPr lang="en-ZA" sz="1600" b="1" i="0" baseline="30000" dirty="0" smtClean="0">
                          <a:solidFill>
                            <a:schemeClr val="tx1"/>
                          </a:solidFill>
                          <a:latin typeface="Tw Cen MT" pitchFamily="34" charset="0"/>
                          <a:ea typeface="Times New Roman"/>
                          <a:cs typeface="Times New Roman"/>
                        </a:rPr>
                        <a:t>st</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Quarter</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Target</a:t>
                      </a:r>
                      <a:endParaRPr lang="en-ZA" sz="1600" b="1" i="0" dirty="0" smtClean="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baseline="0" dirty="0" smtClean="0">
                          <a:solidFill>
                            <a:schemeClr val="tx1"/>
                          </a:solidFill>
                          <a:latin typeface="Tw Cen MT" pitchFamily="34" charset="0"/>
                          <a:ea typeface="Calibri"/>
                          <a:cs typeface="Times New Roman"/>
                        </a:rPr>
                        <a:t>Progress as at 30 June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Reason</a:t>
                      </a:r>
                      <a:r>
                        <a:rPr lang="en-ZA" sz="1600" b="1" i="0" baseline="0" dirty="0" smtClean="0">
                          <a:solidFill>
                            <a:schemeClr val="tx1"/>
                          </a:solidFill>
                          <a:latin typeface="Tw Cen MT" pitchFamily="34" charset="0"/>
                          <a:ea typeface="Calibri"/>
                          <a:cs typeface="Times New Roman"/>
                        </a:rPr>
                        <a:t> for Non Achievement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Progress Update as at 30</a:t>
                      </a:r>
                      <a:r>
                        <a:rPr lang="en-ZA" sz="1600" b="1" i="0" baseline="0" dirty="0" smtClean="0">
                          <a:solidFill>
                            <a:schemeClr val="tx1"/>
                          </a:solidFill>
                          <a:latin typeface="Tw Cen MT" pitchFamily="34" charset="0"/>
                          <a:ea typeface="Calibri"/>
                          <a:cs typeface="Times New Roman"/>
                        </a:rPr>
                        <a:t> September</a:t>
                      </a:r>
                      <a:r>
                        <a:rPr lang="en-ZA" sz="1600" b="1" i="0" dirty="0" smtClean="0">
                          <a:solidFill>
                            <a:schemeClr val="tx1"/>
                          </a:solidFill>
                          <a:latin typeface="Tw Cen MT" pitchFamily="34" charset="0"/>
                          <a:ea typeface="Calibri"/>
                          <a:cs typeface="Times New Roman"/>
                        </a:rPr>
                        <a:t>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xmlns="" val="10001"/>
                  </a:ext>
                </a:extLst>
              </a:tr>
              <a:tr h="3091674">
                <a:tc>
                  <a:txBody>
                    <a:bodyPr/>
                    <a:lstStyle/>
                    <a:p>
                      <a:r>
                        <a:rPr kumimoji="0" lang="en-ZA" sz="1600" kern="1200" dirty="0" smtClean="0">
                          <a:solidFill>
                            <a:schemeClr val="tx1"/>
                          </a:solidFill>
                          <a:effectLst/>
                          <a:latin typeface="Tw Cen MT" panose="020B0602020104020603" pitchFamily="34" charset="0"/>
                          <a:ea typeface="+mn-ea"/>
                          <a:cs typeface="+mn-cs"/>
                        </a:rPr>
                        <a:t>Commence consultation</a:t>
                      </a:r>
                    </a:p>
                    <a:p>
                      <a:r>
                        <a:rPr kumimoji="0" lang="en-ZA" sz="1600" kern="1200" dirty="0" smtClean="0">
                          <a:solidFill>
                            <a:schemeClr val="tx1"/>
                          </a:solidFill>
                          <a:effectLst/>
                          <a:latin typeface="Tw Cen MT" panose="020B0602020104020603" pitchFamily="34" charset="0"/>
                          <a:ea typeface="+mn-ea"/>
                          <a:cs typeface="+mn-cs"/>
                        </a:rPr>
                        <a:t>process on second phase Public Administration</a:t>
                      </a:r>
                    </a:p>
                    <a:p>
                      <a:r>
                        <a:rPr kumimoji="0" lang="en-ZA" sz="1600" kern="1200" dirty="0" smtClean="0">
                          <a:solidFill>
                            <a:schemeClr val="tx1"/>
                          </a:solidFill>
                          <a:effectLst/>
                          <a:latin typeface="Tw Cen MT" panose="020B0602020104020603" pitchFamily="34" charset="0"/>
                          <a:ea typeface="+mn-ea"/>
                          <a:cs typeface="+mn-cs"/>
                        </a:rPr>
                        <a:t>Management Regulations</a:t>
                      </a: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15000"/>
                        </a:lnSpc>
                        <a:spcAft>
                          <a:spcPts val="1000"/>
                        </a:spcAft>
                      </a:pP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ZA" sz="1600" kern="1200" dirty="0" smtClean="0">
                        <a:solidFill>
                          <a:schemeClr val="bg1"/>
                        </a:solidFill>
                        <a:effectLst/>
                        <a:latin typeface="Tw Cen MT" panose="020B0602020104020603" pitchFamily="34" charset="0"/>
                        <a:ea typeface="+mn-ea"/>
                        <a:cs typeface="+mn-cs"/>
                      </a:endParaRPr>
                    </a:p>
                    <a:p>
                      <a:r>
                        <a:rPr kumimoji="0" lang="en-ZA" sz="1600" kern="1200" dirty="0" smtClean="0">
                          <a:solidFill>
                            <a:schemeClr val="bg1"/>
                          </a:solidFill>
                          <a:effectLst/>
                          <a:latin typeface="Tw Cen MT" panose="020B0602020104020603" pitchFamily="34" charset="0"/>
                          <a:ea typeface="+mn-ea"/>
                          <a:cs typeface="+mn-cs"/>
                        </a:rPr>
                        <a:t>The consultation process has not commenced</a:t>
                      </a:r>
                      <a:endParaRPr kumimoji="0" lang="en-ZA" sz="1600" b="0" i="0" kern="1200" dirty="0" smtClean="0">
                        <a:solidFill>
                          <a:schemeClr val="bg1"/>
                        </a:solidFill>
                        <a:latin typeface="Tw Cen MT" pitchFamily="34" charset="0"/>
                        <a:ea typeface="+mn-ea"/>
                        <a:cs typeface="+mn-cs"/>
                      </a:endParaRPr>
                    </a:p>
                    <a:p>
                      <a:endParaRPr kumimoji="0" lang="en-ZA" sz="1600" b="0" i="0" kern="1200" dirty="0" smtClean="0">
                        <a:solidFill>
                          <a:schemeClr val="bg1"/>
                        </a:solidFill>
                        <a:latin typeface="Tw Cen MT" pitchFamily="34" charset="0"/>
                        <a:ea typeface="+mn-ea"/>
                        <a:cs typeface="+mn-cs"/>
                      </a:endParaRPr>
                    </a:p>
                  </a:txBody>
                  <a:tcPr marL="68580" marR="68580" marT="0" marB="0">
                    <a:solidFill>
                      <a:schemeClr val="accent3"/>
                    </a:solidFill>
                  </a:tcPr>
                </a:tc>
                <a:tc>
                  <a:txBody>
                    <a:bodyPr/>
                    <a:lstStyle/>
                    <a:p>
                      <a:pPr>
                        <a:lnSpc>
                          <a:spcPct val="115000"/>
                        </a:lnSpc>
                        <a:spcAft>
                          <a:spcPts val="0"/>
                        </a:spcAft>
                      </a:pPr>
                      <a:r>
                        <a:rPr lang="en-ZA" sz="1600" dirty="0" smtClean="0">
                          <a:effectLst/>
                          <a:latin typeface="Tw Cen MT" panose="020B0602020104020603" pitchFamily="34" charset="0"/>
                          <a:ea typeface="Times New Roman" panose="02020603050405020304" pitchFamily="18" charset="0"/>
                          <a:cs typeface="Times New Roman" panose="02020603050405020304" pitchFamily="18" charset="0"/>
                        </a:rPr>
                        <a:t>The Public Administration Regulations are still in a draft and will be submitted to the MPSA</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b="0" i="0" kern="1200" dirty="0" smtClean="0">
                        <a:solidFill>
                          <a:schemeClr val="tx1"/>
                        </a:solidFill>
                        <a:latin typeface="Tw Cen MT" pitchFamily="34" charset="0"/>
                        <a:ea typeface="+mn-ea"/>
                        <a:cs typeface="+mn-cs"/>
                      </a:endParaRPr>
                    </a:p>
                  </a:txBody>
                  <a:tcPr marL="68580" marR="68580" marT="0" marB="0">
                    <a:solidFill>
                      <a:schemeClr val="bg1"/>
                    </a:solidFill>
                  </a:tcPr>
                </a:tc>
                <a:tc>
                  <a:txBody>
                    <a:bodyPr/>
                    <a:lstStyle/>
                    <a:p>
                      <a:pPr>
                        <a:lnSpc>
                          <a:spcPct val="115000"/>
                        </a:lnSpc>
                        <a:spcAft>
                          <a:spcPts val="1000"/>
                        </a:spcAft>
                      </a:pP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r>
                        <a:rPr lang="en-ZA" sz="1600"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 progress has been made as the consultation process has not commenced due to the Regulations still being processed</a:t>
                      </a:r>
                      <a:endParaRPr kumimoji="0" lang="en-ZA" sz="1600" b="1"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extLst>
                  <a:ext uri="{0D108BD9-81ED-4DB2-BD59-A6C34878D82A}">
                    <a16:rowId xmlns:a16="http://schemas.microsoft.com/office/drawing/2014/main" xmlns="" val="10002"/>
                  </a:ext>
                </a:extLst>
              </a:tr>
            </a:tbl>
          </a:graphicData>
        </a:graphic>
      </p:graphicFrame>
      <p:sp>
        <p:nvSpPr>
          <p:cNvPr id="5" name="Rectangle 4"/>
          <p:cNvSpPr/>
          <p:nvPr/>
        </p:nvSpPr>
        <p:spPr>
          <a:xfrm>
            <a:off x="1043608" y="0"/>
            <a:ext cx="8100392" cy="830997"/>
          </a:xfrm>
          <a:prstGeom prst="rect">
            <a:avLst/>
          </a:prstGeom>
        </p:spPr>
        <p:txBody>
          <a:bodyPr wrap="square">
            <a:spAutoFit/>
          </a:bodyPr>
          <a:lstStyle/>
          <a:p>
            <a:pPr algn="ctr"/>
            <a:r>
              <a:rPr lang="en-ZA" sz="2400" b="1" dirty="0">
                <a:solidFill>
                  <a:schemeClr val="accent5">
                    <a:lumMod val="60000"/>
                    <a:lumOff val="40000"/>
                  </a:schemeClr>
                </a:solidFill>
              </a:rPr>
              <a:t>PROGRAMME 1:  </a:t>
            </a:r>
            <a:r>
              <a:rPr lang="en-ZA" sz="2400" b="1" dirty="0" smtClean="0">
                <a:solidFill>
                  <a:schemeClr val="accent5">
                    <a:lumMod val="60000"/>
                    <a:lumOff val="40000"/>
                  </a:schemeClr>
                </a:solidFill>
              </a:rPr>
              <a:t>ADMIN (1)</a:t>
            </a:r>
          </a:p>
          <a:p>
            <a:pPr algn="ctr"/>
            <a:r>
              <a:rPr lang="en-ZA" sz="2400" b="1" dirty="0" smtClean="0">
                <a:solidFill>
                  <a:schemeClr val="accent4">
                    <a:lumMod val="75000"/>
                  </a:schemeClr>
                </a:solidFill>
              </a:rPr>
              <a:t>1</a:t>
            </a:r>
            <a:r>
              <a:rPr lang="en-ZA" sz="2400" b="1" baseline="30000" dirty="0" smtClean="0">
                <a:solidFill>
                  <a:schemeClr val="accent4">
                    <a:lumMod val="75000"/>
                  </a:schemeClr>
                </a:solidFill>
              </a:rPr>
              <a:t>ST</a:t>
            </a:r>
            <a:r>
              <a:rPr lang="en-ZA" sz="2400" b="1" dirty="0" smtClean="0">
                <a:solidFill>
                  <a:schemeClr val="accent4">
                    <a:lumMod val="75000"/>
                  </a:schemeClr>
                </a:solidFill>
              </a:rPr>
              <a:t> QUARTER TARGET </a:t>
            </a:r>
            <a:r>
              <a:rPr lang="en-ZA" sz="2400" b="1" dirty="0">
                <a:solidFill>
                  <a:schemeClr val="accent4">
                    <a:lumMod val="75000"/>
                  </a:schemeClr>
                </a:solidFill>
              </a:rPr>
              <a:t>NOT ACHIEVED </a:t>
            </a:r>
            <a:endParaRPr lang="en-ZA" sz="2400" b="1" dirty="0"/>
          </a:p>
        </p:txBody>
      </p:sp>
      <p:sp>
        <p:nvSpPr>
          <p:cNvPr id="6" name="Rectangle 5"/>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30</a:t>
            </a:r>
            <a:endParaRPr lang="en-US" sz="1400" b="0" dirty="0"/>
          </a:p>
        </p:txBody>
      </p:sp>
    </p:spTree>
    <p:extLst>
      <p:ext uri="{BB962C8B-B14F-4D97-AF65-F5344CB8AC3E}">
        <p14:creationId xmlns:p14="http://schemas.microsoft.com/office/powerpoint/2010/main" xmlns="" val="3400748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xmlns="" val="407509820"/>
              </p:ext>
            </p:extLst>
          </p:nvPr>
        </p:nvGraphicFramePr>
        <p:xfrm>
          <a:off x="1043609" y="1066805"/>
          <a:ext cx="7920884" cy="3498088"/>
        </p:xfrm>
        <a:graphic>
          <a:graphicData uri="http://schemas.openxmlformats.org/drawingml/2006/table">
            <a:tbl>
              <a:tblPr firstRow="1" bandRow="1">
                <a:tableStyleId>{5940675A-B579-460E-94D1-54222C63F5DA}</a:tableStyleId>
              </a:tblPr>
              <a:tblGrid>
                <a:gridCol w="1744045">
                  <a:extLst>
                    <a:ext uri="{9D8B030D-6E8A-4147-A177-3AD203B41FA5}">
                      <a16:colId xmlns:a16="http://schemas.microsoft.com/office/drawing/2014/main" xmlns="" val="20000"/>
                    </a:ext>
                  </a:extLst>
                </a:gridCol>
                <a:gridCol w="2034722">
                  <a:extLst>
                    <a:ext uri="{9D8B030D-6E8A-4147-A177-3AD203B41FA5}">
                      <a16:colId xmlns:a16="http://schemas.microsoft.com/office/drawing/2014/main" xmlns="" val="20001"/>
                    </a:ext>
                  </a:extLst>
                </a:gridCol>
                <a:gridCol w="1886499">
                  <a:extLst>
                    <a:ext uri="{9D8B030D-6E8A-4147-A177-3AD203B41FA5}">
                      <a16:colId xmlns:a16="http://schemas.microsoft.com/office/drawing/2014/main" xmlns="" val="20002"/>
                    </a:ext>
                  </a:extLst>
                </a:gridCol>
                <a:gridCol w="2255618">
                  <a:extLst>
                    <a:ext uri="{9D8B030D-6E8A-4147-A177-3AD203B41FA5}">
                      <a16:colId xmlns:a16="http://schemas.microsoft.com/office/drawing/2014/main" xmlns="" val="20003"/>
                    </a:ext>
                  </a:extLst>
                </a:gridCol>
              </a:tblGrid>
              <a:tr h="320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Productivity and Efficiency Studies</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524964">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i="0" baseline="0" dirty="0" smtClean="0">
                          <a:solidFill>
                            <a:schemeClr val="tx1"/>
                          </a:solidFill>
                          <a:latin typeface="Tw Cen MT" pitchFamily="34" charset="0"/>
                          <a:ea typeface="Times New Roman"/>
                          <a:cs typeface="Times New Roman"/>
                        </a:rPr>
                        <a:t>1</a:t>
                      </a:r>
                      <a:r>
                        <a:rPr lang="en-ZA" sz="1600" b="1" i="0" baseline="30000" dirty="0" smtClean="0">
                          <a:solidFill>
                            <a:schemeClr val="tx1"/>
                          </a:solidFill>
                          <a:latin typeface="Tw Cen MT" pitchFamily="34" charset="0"/>
                          <a:ea typeface="Times New Roman"/>
                          <a:cs typeface="Times New Roman"/>
                        </a:rPr>
                        <a:t>st</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Quarter</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Target</a:t>
                      </a:r>
                      <a:endParaRPr lang="en-ZA" sz="1600" b="1" i="0" dirty="0" smtClean="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baseline="0" dirty="0" smtClean="0">
                          <a:solidFill>
                            <a:schemeClr val="tx1"/>
                          </a:solidFill>
                          <a:latin typeface="Tw Cen MT" pitchFamily="34" charset="0"/>
                          <a:ea typeface="Calibri"/>
                          <a:cs typeface="Times New Roman"/>
                        </a:rPr>
                        <a:t>Progress as at 30 June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Reason</a:t>
                      </a:r>
                      <a:r>
                        <a:rPr lang="en-ZA" sz="1600" b="1" i="0" baseline="0" dirty="0" smtClean="0">
                          <a:solidFill>
                            <a:schemeClr val="tx1"/>
                          </a:solidFill>
                          <a:latin typeface="Tw Cen MT" pitchFamily="34" charset="0"/>
                          <a:ea typeface="Calibri"/>
                          <a:cs typeface="Times New Roman"/>
                        </a:rPr>
                        <a:t> for Non Achievement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Progress Update as at 30</a:t>
                      </a:r>
                      <a:r>
                        <a:rPr lang="en-ZA" sz="1600" b="1" i="0" baseline="0" dirty="0" smtClean="0">
                          <a:solidFill>
                            <a:schemeClr val="tx1"/>
                          </a:solidFill>
                          <a:latin typeface="Tw Cen MT" pitchFamily="34" charset="0"/>
                          <a:ea typeface="Calibri"/>
                          <a:cs typeface="Times New Roman"/>
                        </a:rPr>
                        <a:t> September</a:t>
                      </a:r>
                      <a:r>
                        <a:rPr lang="en-ZA" sz="1600" b="1" i="0" dirty="0" smtClean="0">
                          <a:solidFill>
                            <a:schemeClr val="tx1"/>
                          </a:solidFill>
                          <a:latin typeface="Tw Cen MT" pitchFamily="34" charset="0"/>
                          <a:ea typeface="Calibri"/>
                          <a:cs typeface="Times New Roman"/>
                        </a:rPr>
                        <a:t>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xmlns="" val="10001"/>
                  </a:ext>
                </a:extLst>
              </a:tr>
              <a:tr h="2546869">
                <a:tc>
                  <a:txBody>
                    <a:bodyPr/>
                    <a:lstStyle/>
                    <a:p>
                      <a:r>
                        <a:rPr kumimoji="0" lang="en-ZA" sz="1600" kern="1200" dirty="0" smtClean="0">
                          <a:solidFill>
                            <a:schemeClr val="tx1"/>
                          </a:solidFill>
                          <a:effectLst/>
                          <a:latin typeface="Tw Cen MT" panose="020B0602020104020603" pitchFamily="34" charset="0"/>
                          <a:ea typeface="+mn-ea"/>
                          <a:cs typeface="+mn-cs"/>
                        </a:rPr>
                        <a:t>Conduct consultations with 2 sector departments on the implementation of the</a:t>
                      </a:r>
                      <a:r>
                        <a:rPr kumimoji="0" lang="en-ZA" sz="1600" kern="1200" baseline="0" dirty="0" smtClean="0">
                          <a:solidFill>
                            <a:schemeClr val="tx1"/>
                          </a:solidFill>
                          <a:effectLst/>
                          <a:latin typeface="Tw Cen MT" panose="020B0602020104020603" pitchFamily="34" charset="0"/>
                          <a:ea typeface="+mn-ea"/>
                          <a:cs typeface="+mn-cs"/>
                        </a:rPr>
                        <a:t> </a:t>
                      </a:r>
                      <a:r>
                        <a:rPr kumimoji="0" lang="en-ZA" sz="1600" kern="1200" dirty="0" smtClean="0">
                          <a:solidFill>
                            <a:schemeClr val="tx1"/>
                          </a:solidFill>
                          <a:effectLst/>
                          <a:latin typeface="Tw Cen MT" panose="020B0602020104020603" pitchFamily="34" charset="0"/>
                          <a:ea typeface="+mn-ea"/>
                          <a:cs typeface="+mn-cs"/>
                        </a:rPr>
                        <a:t>Productivity Measurement Tool</a:t>
                      </a:r>
                      <a:endParaRPr lang="en-ZA" sz="1600" b="0" dirty="0">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15000"/>
                        </a:lnSpc>
                        <a:spcAft>
                          <a:spcPts val="1000"/>
                        </a:spcAft>
                      </a:pP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kumimoji="0" lang="en-ZA" sz="1600" kern="1200" dirty="0" smtClean="0">
                        <a:solidFill>
                          <a:schemeClr val="bg1"/>
                        </a:solidFill>
                        <a:effectLst/>
                        <a:latin typeface="Tw Cen MT" panose="020B0602020104020603" pitchFamily="34" charset="0"/>
                        <a:ea typeface="+mn-ea"/>
                        <a:cs typeface="+mn-cs"/>
                      </a:endParaRPr>
                    </a:p>
                    <a:p>
                      <a:pPr marL="0" indent="0">
                        <a:buFont typeface="Arial" panose="020B0604020202020204" pitchFamily="34" charset="0"/>
                        <a:buNone/>
                      </a:pPr>
                      <a:r>
                        <a:rPr kumimoji="0" lang="en-ZA" sz="1600" kern="1200" dirty="0" smtClean="0">
                          <a:solidFill>
                            <a:schemeClr val="bg1"/>
                          </a:solidFill>
                          <a:effectLst/>
                          <a:latin typeface="Tw Cen MT" panose="020B0602020104020603" pitchFamily="34" charset="0"/>
                          <a:ea typeface="+mn-ea"/>
                          <a:cs typeface="+mn-cs"/>
                        </a:rPr>
                        <a:t>Telephonic consultations were held with officials from the national departments of Social Development and Agriculture, Forestry and Fisheries in May 2017</a:t>
                      </a:r>
                      <a:endParaRPr lang="en-ZA" sz="1600" b="0" dirty="0" smtClean="0">
                        <a:solidFill>
                          <a:schemeClr val="bg1"/>
                        </a:solidFill>
                        <a:effectLst/>
                        <a:latin typeface="Tw Cen MT" pitchFamily="34" charset="0"/>
                        <a:ea typeface="Calibri"/>
                        <a:cs typeface="Arial" pitchFamily="34" charset="0"/>
                      </a:endParaRPr>
                    </a:p>
                    <a:p>
                      <a:endParaRPr kumimoji="0" lang="en-ZA" sz="1600" b="0" i="0" kern="1200" dirty="0" smtClean="0">
                        <a:solidFill>
                          <a:schemeClr val="bg1"/>
                        </a:solidFill>
                        <a:latin typeface="Tw Cen MT" pitchFamily="34" charset="0"/>
                        <a:ea typeface="+mn-ea"/>
                        <a:cs typeface="+mn-cs"/>
                      </a:endParaRPr>
                    </a:p>
                  </a:txBody>
                  <a:tcPr marL="68580" marR="68580" marT="0" marB="0">
                    <a:solidFill>
                      <a:schemeClr val="accent3"/>
                    </a:solidFill>
                  </a:tcPr>
                </a:tc>
                <a:tc>
                  <a:txBody>
                    <a:bodyPr/>
                    <a:lstStyle/>
                    <a:p>
                      <a:pPr>
                        <a:lnSpc>
                          <a:spcPct val="115000"/>
                        </a:lnSpc>
                        <a:spcAft>
                          <a:spcPts val="0"/>
                        </a:spcAft>
                      </a:pPr>
                      <a:r>
                        <a:rPr kumimoji="0" lang="en-ZA" sz="1600" kern="1200" dirty="0" smtClean="0">
                          <a:solidFill>
                            <a:schemeClr val="tx1"/>
                          </a:solidFill>
                          <a:effectLst/>
                          <a:latin typeface="Tw Cen MT" panose="020B0602020104020603" pitchFamily="34" charset="0"/>
                          <a:ea typeface="+mn-ea"/>
                          <a:cs typeface="+mn-cs"/>
                        </a:rPr>
                        <a:t>In-person consultations could not take place as planned due to the unavailability of the 2 sector departments</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b="0" i="0" kern="1200" dirty="0" smtClean="0">
                        <a:solidFill>
                          <a:schemeClr val="tx1"/>
                        </a:solidFill>
                        <a:latin typeface="Tw Cen MT" pitchFamily="34" charset="0"/>
                        <a:ea typeface="+mn-ea"/>
                        <a:cs typeface="+mn-cs"/>
                      </a:endParaRPr>
                    </a:p>
                  </a:txBody>
                  <a:tcPr marL="68580" marR="68580" marT="0" marB="0">
                    <a:solidFill>
                      <a:schemeClr val="bg1"/>
                    </a:solidFill>
                  </a:tcPr>
                </a:tc>
                <a:tc>
                  <a:txBody>
                    <a:bodyPr/>
                    <a:lstStyle/>
                    <a:p>
                      <a:pPr>
                        <a:lnSpc>
                          <a:spcPct val="115000"/>
                        </a:lnSpc>
                        <a:spcAft>
                          <a:spcPts val="1000"/>
                        </a:spcAft>
                      </a:pPr>
                      <a:r>
                        <a:rPr lang="en-ZA" sz="1600" b="1"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Achieved</a:t>
                      </a:r>
                      <a:endParaRPr lang="en-ZA" sz="1600" dirty="0" smtClean="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r>
                        <a:rPr lang="en-ZA" sz="1600" dirty="0" smtClean="0">
                          <a:solidFill>
                            <a:schemeClr val="bg1"/>
                          </a:solidFill>
                          <a:effectLst/>
                          <a:latin typeface="Tw Cen MT" panose="020B0602020104020603" pitchFamily="34" charset="0"/>
                          <a:ea typeface="Times New Roman" panose="02020603050405020304" pitchFamily="18" charset="0"/>
                          <a:cs typeface="Times New Roman" panose="02020603050405020304" pitchFamily="18" charset="0"/>
                        </a:rPr>
                        <a:t>Consultations were undertaken in August 2017 with the national departments of Social Development and Agriculture, Forestry and Fisheries</a:t>
                      </a:r>
                      <a:endParaRPr kumimoji="0" lang="en-ZA" sz="1600" b="1" kern="1200" dirty="0" smtClean="0">
                        <a:solidFill>
                          <a:schemeClr val="bg1"/>
                        </a:solidFill>
                        <a:effectLst/>
                        <a:latin typeface="Tw Cen MT" panose="020B0602020104020603" pitchFamily="34" charset="0"/>
                        <a:ea typeface="+mn-ea"/>
                        <a:cs typeface="+mn-cs"/>
                      </a:endParaRPr>
                    </a:p>
                  </a:txBody>
                  <a:tcPr marL="68580" marR="68580" marT="0" marB="0">
                    <a:solidFill>
                      <a:srgbClr val="00B050"/>
                    </a:solidFill>
                  </a:tcPr>
                </a:tc>
                <a:extLst>
                  <a:ext uri="{0D108BD9-81ED-4DB2-BD59-A6C34878D82A}">
                    <a16:rowId xmlns:a16="http://schemas.microsoft.com/office/drawing/2014/main" xmlns="" val="10002"/>
                  </a:ext>
                </a:extLst>
              </a:tr>
            </a:tbl>
          </a:graphicData>
        </a:graphic>
      </p:graphicFrame>
      <p:sp>
        <p:nvSpPr>
          <p:cNvPr id="5" name="Rectangle 4"/>
          <p:cNvSpPr/>
          <p:nvPr/>
        </p:nvSpPr>
        <p:spPr>
          <a:xfrm>
            <a:off x="1043608" y="0"/>
            <a:ext cx="8100392" cy="830997"/>
          </a:xfrm>
          <a:prstGeom prst="rect">
            <a:avLst/>
          </a:prstGeom>
        </p:spPr>
        <p:txBody>
          <a:bodyPr wrap="square">
            <a:spAutoFit/>
          </a:bodyPr>
          <a:lstStyle/>
          <a:p>
            <a:pPr algn="ctr"/>
            <a:r>
              <a:rPr lang="en-ZA" sz="2400" b="1" dirty="0">
                <a:solidFill>
                  <a:schemeClr val="accent5">
                    <a:lumMod val="60000"/>
                    <a:lumOff val="40000"/>
                  </a:schemeClr>
                </a:solidFill>
              </a:rPr>
              <a:t>PROGRAMME 2: </a:t>
            </a:r>
            <a:r>
              <a:rPr lang="en-ZA" sz="2400" b="1" dirty="0" smtClean="0">
                <a:solidFill>
                  <a:schemeClr val="accent5">
                    <a:lumMod val="60000"/>
                    <a:lumOff val="40000"/>
                  </a:schemeClr>
                </a:solidFill>
              </a:rPr>
              <a:t>R&amp;PA (1)</a:t>
            </a:r>
          </a:p>
          <a:p>
            <a:pPr algn="ctr"/>
            <a:r>
              <a:rPr lang="en-ZA" sz="2400" b="1" dirty="0" smtClean="0">
                <a:solidFill>
                  <a:schemeClr val="accent4">
                    <a:lumMod val="75000"/>
                  </a:schemeClr>
                </a:solidFill>
              </a:rPr>
              <a:t>1</a:t>
            </a:r>
            <a:r>
              <a:rPr lang="en-ZA" sz="2400" b="1" baseline="30000" dirty="0" smtClean="0">
                <a:solidFill>
                  <a:schemeClr val="accent4">
                    <a:lumMod val="75000"/>
                  </a:schemeClr>
                </a:solidFill>
              </a:rPr>
              <a:t>ST</a:t>
            </a:r>
            <a:r>
              <a:rPr lang="en-ZA" sz="2400" b="1" dirty="0" smtClean="0">
                <a:solidFill>
                  <a:schemeClr val="accent4">
                    <a:lumMod val="75000"/>
                  </a:schemeClr>
                </a:solidFill>
              </a:rPr>
              <a:t> QUARTER TARGET </a:t>
            </a:r>
            <a:r>
              <a:rPr lang="en-ZA" sz="2400" b="1" dirty="0">
                <a:solidFill>
                  <a:schemeClr val="accent4">
                    <a:lumMod val="75000"/>
                  </a:schemeClr>
                </a:solidFill>
              </a:rPr>
              <a:t>NOT ACHIEVED </a:t>
            </a:r>
            <a:endParaRPr lang="en-ZA" sz="2400" b="1" dirty="0"/>
          </a:p>
        </p:txBody>
      </p:sp>
      <p:sp>
        <p:nvSpPr>
          <p:cNvPr id="6" name="Rectangle 5"/>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31</a:t>
            </a:r>
            <a:endParaRPr lang="en-US" sz="1400" b="0" dirty="0"/>
          </a:p>
        </p:txBody>
      </p:sp>
    </p:spTree>
    <p:extLst>
      <p:ext uri="{BB962C8B-B14F-4D97-AF65-F5344CB8AC3E}">
        <p14:creationId xmlns:p14="http://schemas.microsoft.com/office/powerpoint/2010/main" xmlns="" val="1363993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xmlns="" val="3345102034"/>
              </p:ext>
            </p:extLst>
          </p:nvPr>
        </p:nvGraphicFramePr>
        <p:xfrm>
          <a:off x="1115619" y="1066805"/>
          <a:ext cx="7848873" cy="3537633"/>
        </p:xfrm>
        <a:graphic>
          <a:graphicData uri="http://schemas.openxmlformats.org/drawingml/2006/table">
            <a:tbl>
              <a:tblPr firstRow="1" bandRow="1">
                <a:tableStyleId>{5940675A-B579-460E-94D1-54222C63F5DA}</a:tableStyleId>
              </a:tblPr>
              <a:tblGrid>
                <a:gridCol w="1728189">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869348">
                  <a:extLst>
                    <a:ext uri="{9D8B030D-6E8A-4147-A177-3AD203B41FA5}">
                      <a16:colId xmlns:a16="http://schemas.microsoft.com/office/drawing/2014/main" xmlns="" val="20002"/>
                    </a:ext>
                  </a:extLst>
                </a:gridCol>
                <a:gridCol w="2235112">
                  <a:extLst>
                    <a:ext uri="{9D8B030D-6E8A-4147-A177-3AD203B41FA5}">
                      <a16:colId xmlns:a16="http://schemas.microsoft.com/office/drawing/2014/main" xmlns="" val="20003"/>
                    </a:ext>
                  </a:extLst>
                </a:gridCol>
              </a:tblGrid>
              <a:tr h="400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latin typeface="Tw Cen MT" pitchFamily="34" charset="0"/>
                          <a:ea typeface="+mn-ea"/>
                          <a:cs typeface="+mn-cs"/>
                        </a:rPr>
                        <a:t>Human Resource Planning, Performance and Practices</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669147">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i="0" baseline="0" dirty="0" smtClean="0">
                          <a:solidFill>
                            <a:schemeClr val="tx1"/>
                          </a:solidFill>
                          <a:latin typeface="Tw Cen MT" pitchFamily="34" charset="0"/>
                          <a:ea typeface="Times New Roman"/>
                          <a:cs typeface="Times New Roman"/>
                        </a:rPr>
                        <a:t>1</a:t>
                      </a:r>
                      <a:r>
                        <a:rPr lang="en-ZA" sz="1600" b="1" i="0" baseline="30000" dirty="0" smtClean="0">
                          <a:solidFill>
                            <a:schemeClr val="tx1"/>
                          </a:solidFill>
                          <a:latin typeface="Tw Cen MT" pitchFamily="34" charset="0"/>
                          <a:ea typeface="Times New Roman"/>
                          <a:cs typeface="Times New Roman"/>
                        </a:rPr>
                        <a:t>st</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Quarter</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Target</a:t>
                      </a:r>
                      <a:endParaRPr lang="en-ZA" sz="1600" b="1" i="0" dirty="0" smtClean="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baseline="0" dirty="0" smtClean="0">
                          <a:solidFill>
                            <a:schemeClr val="tx1"/>
                          </a:solidFill>
                          <a:latin typeface="Tw Cen MT" pitchFamily="34" charset="0"/>
                          <a:ea typeface="Calibri"/>
                          <a:cs typeface="Times New Roman"/>
                        </a:rPr>
                        <a:t>Progress as at 30 June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Reason</a:t>
                      </a:r>
                      <a:r>
                        <a:rPr lang="en-ZA" sz="1600" b="1" i="0" baseline="0" dirty="0" smtClean="0">
                          <a:solidFill>
                            <a:schemeClr val="tx1"/>
                          </a:solidFill>
                          <a:latin typeface="Tw Cen MT" pitchFamily="34" charset="0"/>
                          <a:ea typeface="Calibri"/>
                          <a:cs typeface="Times New Roman"/>
                        </a:rPr>
                        <a:t> for Non Achievement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Progress Update as at 30</a:t>
                      </a:r>
                      <a:r>
                        <a:rPr lang="en-ZA" sz="1600" b="1" i="0" baseline="0" dirty="0" smtClean="0">
                          <a:solidFill>
                            <a:schemeClr val="tx1"/>
                          </a:solidFill>
                          <a:latin typeface="Tw Cen MT" pitchFamily="34" charset="0"/>
                          <a:ea typeface="Calibri"/>
                          <a:cs typeface="Times New Roman"/>
                        </a:rPr>
                        <a:t> September</a:t>
                      </a:r>
                      <a:r>
                        <a:rPr lang="en-ZA" sz="1600" b="1" i="0" dirty="0" smtClean="0">
                          <a:solidFill>
                            <a:schemeClr val="tx1"/>
                          </a:solidFill>
                          <a:latin typeface="Tw Cen MT" pitchFamily="34" charset="0"/>
                          <a:ea typeface="Calibri"/>
                          <a:cs typeface="Times New Roman"/>
                        </a:rPr>
                        <a:t>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xmlns="" val="10001"/>
                  </a:ext>
                </a:extLst>
              </a:tr>
              <a:tr h="2468452">
                <a:tc>
                  <a:txBody>
                    <a:bodyPr/>
                    <a:lstStyle/>
                    <a:p>
                      <a:r>
                        <a:rPr kumimoji="0" lang="en-ZA" sz="1600" kern="1200" dirty="0" smtClean="0">
                          <a:solidFill>
                            <a:schemeClr val="tx1"/>
                          </a:solidFill>
                          <a:effectLst/>
                          <a:latin typeface="Tw Cen MT" panose="020B0602020104020603" pitchFamily="34" charset="0"/>
                          <a:ea typeface="+mn-ea"/>
                          <a:cs typeface="+mn-cs"/>
                        </a:rPr>
                        <a:t>Submit revised SMS PMDS to the MPSA for approval and subject to approval, issue the revised PMDS for implementation by</a:t>
                      </a:r>
                    </a:p>
                    <a:p>
                      <a:r>
                        <a:rPr kumimoji="0" lang="en-ZA" sz="1600" kern="1200" dirty="0" smtClean="0">
                          <a:solidFill>
                            <a:schemeClr val="tx1"/>
                          </a:solidFill>
                          <a:effectLst/>
                          <a:latin typeface="Tw Cen MT" panose="020B0602020104020603" pitchFamily="34" charset="0"/>
                          <a:ea typeface="+mn-ea"/>
                          <a:cs typeface="+mn-cs"/>
                        </a:rPr>
                        <a:t>departments</a:t>
                      </a:r>
                    </a:p>
                  </a:txBody>
                  <a:tcPr marL="68580" marR="68580" marT="0" marB="0">
                    <a:solidFill>
                      <a:schemeClr val="bg1"/>
                    </a:solidFill>
                  </a:tcPr>
                </a:tc>
                <a:tc>
                  <a:txBody>
                    <a:bodyPr/>
                    <a:lstStyle/>
                    <a:p>
                      <a:pPr>
                        <a:lnSpc>
                          <a:spcPct val="115000"/>
                        </a:lnSpc>
                        <a:spcAft>
                          <a:spcPts val="1000"/>
                        </a:spcAft>
                      </a:pP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kumimoji="0" lang="en-ZA" sz="1600" kern="1200" dirty="0" smtClean="0">
                        <a:solidFill>
                          <a:schemeClr val="bg1"/>
                        </a:solidFill>
                        <a:effectLst/>
                        <a:latin typeface="Tw Cen MT" panose="020B06020201040206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kern="1200" dirty="0" smtClean="0">
                          <a:solidFill>
                            <a:schemeClr val="bg1"/>
                          </a:solidFill>
                          <a:effectLst/>
                          <a:latin typeface="Tw Cen MT" panose="020B0602020104020603" pitchFamily="34" charset="0"/>
                          <a:ea typeface="+mn-ea"/>
                          <a:cs typeface="+mn-cs"/>
                        </a:rPr>
                        <a:t>The revised SMS PDMS has not yet been approved and issued</a:t>
                      </a:r>
                      <a:endParaRPr lang="en-ZA" sz="1600" b="0" dirty="0" smtClean="0">
                        <a:solidFill>
                          <a:schemeClr val="bg1"/>
                        </a:solidFill>
                        <a:effectLst/>
                        <a:latin typeface="Tw Cen MT" pitchFamily="34" charset="0"/>
                        <a:ea typeface="Calibri"/>
                        <a:cs typeface="Times New Roman"/>
                      </a:endParaRPr>
                    </a:p>
                    <a:p>
                      <a:endParaRPr kumimoji="0" lang="en-ZA" sz="1600" b="0" i="0" kern="1200" dirty="0" smtClean="0">
                        <a:solidFill>
                          <a:schemeClr val="bg1"/>
                        </a:solidFill>
                        <a:latin typeface="Tw Cen MT" pitchFamily="34" charset="0"/>
                        <a:ea typeface="+mn-ea"/>
                        <a:cs typeface="+mn-cs"/>
                      </a:endParaRPr>
                    </a:p>
                  </a:txBody>
                  <a:tcPr marL="68580" marR="68580" marT="0" marB="0">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effectLst/>
                          <a:latin typeface="Tw Cen MT" panose="020B0602020104020603" pitchFamily="34" charset="0"/>
                          <a:ea typeface="Times New Roman" panose="02020603050405020304" pitchFamily="18" charset="0"/>
                          <a:cs typeface="Times New Roman" panose="02020603050405020304" pitchFamily="18" charset="0"/>
                        </a:rPr>
                        <a:t>The finalisation of the SMS PMDS is dependent on the  approval of the Head of Department (HOD) PMDS </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b="0" i="0" kern="1200" dirty="0" smtClean="0">
                        <a:solidFill>
                          <a:schemeClr val="tx1"/>
                        </a:solidFill>
                        <a:latin typeface="Tw Cen MT" pitchFamily="34" charset="0"/>
                        <a:ea typeface="+mn-ea"/>
                        <a:cs typeface="+mn-cs"/>
                      </a:endParaRPr>
                    </a:p>
                  </a:txBody>
                  <a:tcPr marL="68580" marR="68580" marT="0" marB="0">
                    <a:solidFill>
                      <a:schemeClr val="bg1"/>
                    </a:solidFill>
                  </a:tcPr>
                </a:tc>
                <a:tc>
                  <a:txBody>
                    <a:bodyPr/>
                    <a:lstStyle/>
                    <a:p>
                      <a:pPr algn="l">
                        <a:lnSpc>
                          <a:spcPct val="115000"/>
                        </a:lnSpc>
                        <a:spcAft>
                          <a:spcPts val="1000"/>
                        </a:spcAft>
                      </a:pPr>
                      <a:r>
                        <a:rPr lang="en-ZA" sz="1600" b="1" dirty="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t>
                      </a: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Achieved</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ZA" sz="1600" dirty="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The </a:t>
                      </a:r>
                      <a:r>
                        <a:rPr lang="en-ZA" sz="1600" dirty="0" err="1">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HOD</a:t>
                      </a:r>
                      <a:r>
                        <a:rPr lang="en-ZA" sz="1600" dirty="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 PMDS will be tabled for approval in the next Cabinet meeting</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rgbClr val="C00000"/>
                    </a:solidFill>
                  </a:tcPr>
                </a:tc>
                <a:extLst>
                  <a:ext uri="{0D108BD9-81ED-4DB2-BD59-A6C34878D82A}">
                    <a16:rowId xmlns:a16="http://schemas.microsoft.com/office/drawing/2014/main" xmlns="" val="10002"/>
                  </a:ext>
                </a:extLst>
              </a:tr>
            </a:tbl>
          </a:graphicData>
        </a:graphic>
      </p:graphicFrame>
      <p:sp>
        <p:nvSpPr>
          <p:cNvPr id="5" name="Rectangle 4"/>
          <p:cNvSpPr/>
          <p:nvPr/>
        </p:nvSpPr>
        <p:spPr>
          <a:xfrm>
            <a:off x="1043608" y="0"/>
            <a:ext cx="8100392" cy="830997"/>
          </a:xfrm>
          <a:prstGeom prst="rect">
            <a:avLst/>
          </a:prstGeom>
        </p:spPr>
        <p:txBody>
          <a:bodyPr wrap="square">
            <a:spAutoFit/>
          </a:bodyPr>
          <a:lstStyle/>
          <a:p>
            <a:pPr algn="ctr"/>
            <a:r>
              <a:rPr lang="en-ZA" sz="2400" b="1" dirty="0">
                <a:solidFill>
                  <a:schemeClr val="accent5">
                    <a:lumMod val="60000"/>
                    <a:lumOff val="40000"/>
                  </a:schemeClr>
                </a:solidFill>
              </a:rPr>
              <a:t>PROGRAMME 3: LR&amp;HRM (1) </a:t>
            </a:r>
          </a:p>
          <a:p>
            <a:pPr algn="ctr"/>
            <a:r>
              <a:rPr lang="en-ZA" sz="2400" b="1" dirty="0" smtClean="0">
                <a:solidFill>
                  <a:schemeClr val="accent4">
                    <a:lumMod val="75000"/>
                  </a:schemeClr>
                </a:solidFill>
              </a:rPr>
              <a:t>1</a:t>
            </a:r>
            <a:r>
              <a:rPr lang="en-ZA" sz="2400" b="1" baseline="30000" dirty="0" smtClean="0">
                <a:solidFill>
                  <a:schemeClr val="accent4">
                    <a:lumMod val="75000"/>
                  </a:schemeClr>
                </a:solidFill>
              </a:rPr>
              <a:t>ST</a:t>
            </a:r>
            <a:r>
              <a:rPr lang="en-ZA" sz="2400" b="1" dirty="0" smtClean="0">
                <a:solidFill>
                  <a:schemeClr val="accent4">
                    <a:lumMod val="75000"/>
                  </a:schemeClr>
                </a:solidFill>
              </a:rPr>
              <a:t> QUARTER TARGET </a:t>
            </a:r>
            <a:r>
              <a:rPr lang="en-ZA" sz="2400" b="1" dirty="0">
                <a:solidFill>
                  <a:schemeClr val="accent4">
                    <a:lumMod val="75000"/>
                  </a:schemeClr>
                </a:solidFill>
              </a:rPr>
              <a:t>NOT ACHIEVED </a:t>
            </a:r>
            <a:endParaRPr lang="en-ZA" sz="2400" b="1" dirty="0"/>
          </a:p>
        </p:txBody>
      </p:sp>
      <p:sp>
        <p:nvSpPr>
          <p:cNvPr id="6" name="Rectangle 5"/>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32</a:t>
            </a:r>
            <a:endParaRPr lang="en-US" sz="1400" b="0" dirty="0"/>
          </a:p>
        </p:txBody>
      </p:sp>
    </p:spTree>
    <p:extLst>
      <p:ext uri="{BB962C8B-B14F-4D97-AF65-F5344CB8AC3E}">
        <p14:creationId xmlns:p14="http://schemas.microsoft.com/office/powerpoint/2010/main" xmlns="" val="187665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ext uri="{D42A27DB-BD31-4B8C-83A1-F6EECF244321}">
                <p14:modId xmlns:p14="http://schemas.microsoft.com/office/powerpoint/2010/main" xmlns="" val="1598549114"/>
              </p:ext>
            </p:extLst>
          </p:nvPr>
        </p:nvGraphicFramePr>
        <p:xfrm>
          <a:off x="1043608" y="1066805"/>
          <a:ext cx="7920885" cy="4668520"/>
        </p:xfrm>
        <a:graphic>
          <a:graphicData uri="http://schemas.openxmlformats.org/drawingml/2006/table">
            <a:tbl>
              <a:tblPr firstRow="1" bandRow="1">
                <a:tableStyleId>{5940675A-B579-460E-94D1-54222C63F5DA}</a:tableStyleId>
              </a:tblPr>
              <a:tblGrid>
                <a:gridCol w="1744045">
                  <a:extLst>
                    <a:ext uri="{9D8B030D-6E8A-4147-A177-3AD203B41FA5}">
                      <a16:colId xmlns:a16="http://schemas.microsoft.com/office/drawing/2014/main" xmlns="" val="20000"/>
                    </a:ext>
                  </a:extLst>
                </a:gridCol>
                <a:gridCol w="1744048">
                  <a:extLst>
                    <a:ext uri="{9D8B030D-6E8A-4147-A177-3AD203B41FA5}">
                      <a16:colId xmlns:a16="http://schemas.microsoft.com/office/drawing/2014/main" xmlns="" val="20001"/>
                    </a:ext>
                  </a:extLst>
                </a:gridCol>
                <a:gridCol w="1962054">
                  <a:extLst>
                    <a:ext uri="{9D8B030D-6E8A-4147-A177-3AD203B41FA5}">
                      <a16:colId xmlns:a16="http://schemas.microsoft.com/office/drawing/2014/main" xmlns="" val="20002"/>
                    </a:ext>
                  </a:extLst>
                </a:gridCol>
                <a:gridCol w="2470738">
                  <a:extLst>
                    <a:ext uri="{9D8B030D-6E8A-4147-A177-3AD203B41FA5}">
                      <a16:colId xmlns:a16="http://schemas.microsoft.com/office/drawing/2014/main" xmlns="" val="20003"/>
                    </a:ext>
                  </a:extLst>
                </a:gridCol>
              </a:tblGrid>
              <a:tr h="320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Labour Relations, Negotiations and Discipline Management</a:t>
                      </a:r>
                      <a:endParaRPr lang="en-ZA" sz="1600" b="1" i="0" dirty="0">
                        <a:latin typeface="Tw Cen MT"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524964">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i="0" baseline="0" dirty="0" smtClean="0">
                          <a:solidFill>
                            <a:schemeClr val="tx1"/>
                          </a:solidFill>
                          <a:latin typeface="Tw Cen MT" pitchFamily="34" charset="0"/>
                          <a:ea typeface="Times New Roman"/>
                          <a:cs typeface="Times New Roman"/>
                        </a:rPr>
                        <a:t>1</a:t>
                      </a:r>
                      <a:r>
                        <a:rPr lang="en-ZA" sz="1600" b="1" i="0" baseline="30000" dirty="0" smtClean="0">
                          <a:solidFill>
                            <a:schemeClr val="tx1"/>
                          </a:solidFill>
                          <a:latin typeface="Tw Cen MT" pitchFamily="34" charset="0"/>
                          <a:ea typeface="Times New Roman"/>
                          <a:cs typeface="Times New Roman"/>
                        </a:rPr>
                        <a:t>st</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Quarter</a:t>
                      </a:r>
                      <a:r>
                        <a:rPr lang="en-ZA" sz="1600" b="1" i="0" baseline="0" dirty="0" smtClean="0">
                          <a:solidFill>
                            <a:schemeClr val="tx1"/>
                          </a:solidFill>
                          <a:latin typeface="Tw Cen MT" pitchFamily="34" charset="0"/>
                          <a:ea typeface="Times New Roman"/>
                          <a:cs typeface="Times New Roman"/>
                        </a:rPr>
                        <a:t> </a:t>
                      </a:r>
                      <a:r>
                        <a:rPr lang="en-ZA" sz="1600" b="1" i="0" dirty="0" smtClean="0">
                          <a:solidFill>
                            <a:schemeClr val="tx1"/>
                          </a:solidFill>
                          <a:latin typeface="Tw Cen MT" pitchFamily="34" charset="0"/>
                          <a:ea typeface="Times New Roman"/>
                          <a:cs typeface="Times New Roman"/>
                        </a:rPr>
                        <a:t>Target</a:t>
                      </a:r>
                      <a:endParaRPr lang="en-ZA" sz="1600" b="1" i="0" dirty="0" smtClean="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baseline="0" dirty="0" smtClean="0">
                          <a:solidFill>
                            <a:schemeClr val="tx1"/>
                          </a:solidFill>
                          <a:latin typeface="Tw Cen MT" pitchFamily="34" charset="0"/>
                          <a:ea typeface="Calibri"/>
                          <a:cs typeface="Times New Roman"/>
                        </a:rPr>
                        <a:t>Progress as at 30 June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Reason</a:t>
                      </a:r>
                      <a:r>
                        <a:rPr lang="en-ZA" sz="1600" b="1" i="0" baseline="0" dirty="0" smtClean="0">
                          <a:solidFill>
                            <a:schemeClr val="tx1"/>
                          </a:solidFill>
                          <a:latin typeface="Tw Cen MT" pitchFamily="34" charset="0"/>
                          <a:ea typeface="Calibri"/>
                          <a:cs typeface="Times New Roman"/>
                        </a:rPr>
                        <a:t> for Non Achievement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tc>
                  <a:txBody>
                    <a:bodyPr/>
                    <a:lstStyle/>
                    <a:p>
                      <a:pPr>
                        <a:lnSpc>
                          <a:spcPct val="115000"/>
                        </a:lnSpc>
                        <a:spcAft>
                          <a:spcPts val="0"/>
                        </a:spcAft>
                      </a:pPr>
                      <a:r>
                        <a:rPr lang="en-ZA" sz="1600" b="1" i="0" dirty="0" smtClean="0">
                          <a:solidFill>
                            <a:schemeClr val="tx1"/>
                          </a:solidFill>
                          <a:latin typeface="Tw Cen MT" pitchFamily="34" charset="0"/>
                          <a:ea typeface="Calibri"/>
                          <a:cs typeface="Times New Roman"/>
                        </a:rPr>
                        <a:t>Progress Update as at 30</a:t>
                      </a:r>
                      <a:r>
                        <a:rPr lang="en-ZA" sz="1600" b="1" i="0" baseline="0" dirty="0" smtClean="0">
                          <a:solidFill>
                            <a:schemeClr val="tx1"/>
                          </a:solidFill>
                          <a:latin typeface="Tw Cen MT" pitchFamily="34" charset="0"/>
                          <a:ea typeface="Calibri"/>
                          <a:cs typeface="Times New Roman"/>
                        </a:rPr>
                        <a:t> September</a:t>
                      </a:r>
                      <a:r>
                        <a:rPr lang="en-ZA" sz="1600" b="1" i="0" dirty="0" smtClean="0">
                          <a:solidFill>
                            <a:schemeClr val="tx1"/>
                          </a:solidFill>
                          <a:latin typeface="Tw Cen MT" pitchFamily="34" charset="0"/>
                          <a:ea typeface="Calibri"/>
                          <a:cs typeface="Times New Roman"/>
                        </a:rPr>
                        <a:t> 2017</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xmlns="" val="10001"/>
                  </a:ext>
                </a:extLst>
              </a:tr>
              <a:tr h="2546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kern="1200" dirty="0" smtClean="0">
                          <a:solidFill>
                            <a:schemeClr val="tx1"/>
                          </a:solidFill>
                          <a:effectLst/>
                          <a:latin typeface="Tw Cen MT" panose="020B0602020104020603" pitchFamily="34" charset="0"/>
                          <a:ea typeface="+mn-ea"/>
                          <a:cs typeface="+mn-cs"/>
                        </a:rPr>
                        <a:t>Obtain mandate for new round of salary negotiations</a:t>
                      </a:r>
                      <a:endParaRPr kumimoji="0" lang="en-ZA" sz="1600" kern="1200" dirty="0" smtClean="0">
                        <a:solidFill>
                          <a:schemeClr val="tx1"/>
                        </a:solidFill>
                        <a:latin typeface="Tw Cen MT" pitchFamily="34" charset="0"/>
                        <a:ea typeface="+mn-ea"/>
                        <a:cs typeface="+mn-cs"/>
                      </a:endParaRPr>
                    </a:p>
                    <a:p>
                      <a:endParaRPr lang="en-ZA" sz="1600" b="0" dirty="0">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15000"/>
                        </a:lnSpc>
                        <a:spcAft>
                          <a:spcPts val="1000"/>
                        </a:spcAft>
                      </a:pPr>
                      <a:r>
                        <a:rPr lang="en-ZA" sz="1600" b="1"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kumimoji="0" lang="en-ZA" sz="1600" b="0" i="0" kern="1200" dirty="0" smtClean="0">
                        <a:solidFill>
                          <a:schemeClr val="bg1"/>
                        </a:solidFill>
                        <a:latin typeface="Tw Cen M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kern="1200" dirty="0" smtClean="0">
                          <a:solidFill>
                            <a:schemeClr val="bg1"/>
                          </a:solidFill>
                          <a:effectLst/>
                          <a:latin typeface="Tw Cen MT" panose="020B0602020104020603" pitchFamily="34" charset="0"/>
                          <a:ea typeface="+mn-ea"/>
                          <a:cs typeface="+mn-cs"/>
                        </a:rPr>
                        <a:t>A submission on the draft Negotiations Implementation Protocol (NIP) was produced in May 2017 and submitted to the MPSA in June 2017</a:t>
                      </a:r>
                      <a:endParaRPr lang="en-ZA" sz="1600" dirty="0" smtClean="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b="0" i="0" kern="1200" dirty="0" smtClean="0">
                        <a:solidFill>
                          <a:schemeClr val="bg1"/>
                        </a:solidFill>
                        <a:latin typeface="Tw Cen MT" pitchFamily="34" charset="0"/>
                        <a:ea typeface="+mn-ea"/>
                        <a:cs typeface="+mn-cs"/>
                      </a:endParaRPr>
                    </a:p>
                  </a:txBody>
                  <a:tcPr marL="68580" marR="68580" marT="0" marB="0">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effectLst/>
                          <a:latin typeface="Tw Cen MT" panose="020B0602020104020603" pitchFamily="34" charset="0"/>
                          <a:ea typeface="Times New Roman" panose="02020603050405020304" pitchFamily="18" charset="0"/>
                          <a:cs typeface="Times New Roman" panose="02020603050405020304" pitchFamily="18" charset="0"/>
                        </a:rPr>
                        <a:t>The mandate can only be obtained following the approval of the NIP by the Committee of Ministers</a:t>
                      </a:r>
                      <a:endParaRPr lang="en-ZA" sz="1600" dirty="0" smtClean="0">
                        <a:effectLst/>
                        <a:latin typeface="Tw Cen MT" panose="020B0602020104020603" pitchFamily="34" charset="0"/>
                        <a:ea typeface="Calibri" panose="020F0502020204030204" pitchFamily="34" charset="0"/>
                        <a:cs typeface="Times New Roman" panose="02020603050405020304" pitchFamily="18" charset="0"/>
                      </a:endParaRPr>
                    </a:p>
                    <a:p>
                      <a:endParaRPr kumimoji="0" lang="en-ZA" sz="1600" b="0" i="0" kern="1200" dirty="0" smtClean="0">
                        <a:solidFill>
                          <a:schemeClr val="tx1"/>
                        </a:solidFill>
                        <a:latin typeface="Tw Cen MT" pitchFamily="34" charset="0"/>
                        <a:ea typeface="+mn-ea"/>
                        <a:cs typeface="+mn-cs"/>
                      </a:endParaRPr>
                    </a:p>
                  </a:txBody>
                  <a:tcPr marL="68580" marR="68580" marT="0" marB="0">
                    <a:solidFill>
                      <a:schemeClr val="bg1"/>
                    </a:solidFill>
                  </a:tcPr>
                </a:tc>
                <a:tc>
                  <a:txBody>
                    <a:bodyPr/>
                    <a:lstStyle/>
                    <a:p>
                      <a:pPr algn="l">
                        <a:lnSpc>
                          <a:spcPct val="115000"/>
                        </a:lnSpc>
                        <a:spcAft>
                          <a:spcPts val="1000"/>
                        </a:spcAft>
                      </a:pPr>
                      <a:r>
                        <a:rPr lang="en-ZA" sz="1600" b="1" dirty="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Not Achieved</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ZA" sz="1600" dirty="0" smtClean="0">
                          <a:solidFill>
                            <a:srgbClr val="FFFFFF"/>
                          </a:solidFill>
                          <a:effectLst/>
                          <a:latin typeface="Tw Cen MT" panose="020B0602020104020603" pitchFamily="34" charset="0"/>
                          <a:ea typeface="Times New Roman" panose="02020603050405020304" pitchFamily="18" charset="0"/>
                          <a:cs typeface="Times New Roman" panose="02020603050405020304" pitchFamily="18" charset="0"/>
                        </a:rPr>
                        <a:t>The Committee of Ministers approved the NIP in July 2017, but the mandate can only be obtained after the proposals by organised labour have been costed. Organised labour will table its demands at the next round of salary negotiations scheduled to commence from 16 October 2017</a:t>
                      </a:r>
                      <a:endParaRPr lang="en-ZA" sz="1600" dirty="0">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rgbClr val="C00000"/>
                    </a:solidFill>
                  </a:tcPr>
                </a:tc>
                <a:extLst>
                  <a:ext uri="{0D108BD9-81ED-4DB2-BD59-A6C34878D82A}">
                    <a16:rowId xmlns:a16="http://schemas.microsoft.com/office/drawing/2014/main" xmlns="" val="10002"/>
                  </a:ext>
                </a:extLst>
              </a:tr>
            </a:tbl>
          </a:graphicData>
        </a:graphic>
      </p:graphicFrame>
      <p:sp>
        <p:nvSpPr>
          <p:cNvPr id="5" name="Rectangle 4"/>
          <p:cNvSpPr/>
          <p:nvPr/>
        </p:nvSpPr>
        <p:spPr>
          <a:xfrm>
            <a:off x="1043608" y="0"/>
            <a:ext cx="8100392" cy="830997"/>
          </a:xfrm>
          <a:prstGeom prst="rect">
            <a:avLst/>
          </a:prstGeom>
        </p:spPr>
        <p:txBody>
          <a:bodyPr wrap="square">
            <a:spAutoFit/>
          </a:bodyPr>
          <a:lstStyle/>
          <a:p>
            <a:pPr algn="ctr"/>
            <a:r>
              <a:rPr lang="en-ZA" sz="2400" b="1" dirty="0">
                <a:solidFill>
                  <a:schemeClr val="accent5">
                    <a:lumMod val="60000"/>
                    <a:lumOff val="40000"/>
                  </a:schemeClr>
                </a:solidFill>
              </a:rPr>
              <a:t>PROGRAMME </a:t>
            </a:r>
            <a:r>
              <a:rPr lang="en-ZA" sz="2400" b="1" dirty="0" smtClean="0">
                <a:solidFill>
                  <a:schemeClr val="accent5">
                    <a:lumMod val="60000"/>
                    <a:lumOff val="40000"/>
                  </a:schemeClr>
                </a:solidFill>
              </a:rPr>
              <a:t>3: </a:t>
            </a:r>
            <a:r>
              <a:rPr lang="en-ZA" sz="2400" b="1" dirty="0">
                <a:solidFill>
                  <a:schemeClr val="accent5">
                    <a:lumMod val="60000"/>
                    <a:lumOff val="40000"/>
                  </a:schemeClr>
                </a:solidFill>
              </a:rPr>
              <a:t>LR&amp;HRM </a:t>
            </a:r>
            <a:r>
              <a:rPr lang="en-ZA" sz="2400" b="1" dirty="0" smtClean="0">
                <a:solidFill>
                  <a:schemeClr val="accent5">
                    <a:lumMod val="60000"/>
                    <a:lumOff val="40000"/>
                  </a:schemeClr>
                </a:solidFill>
              </a:rPr>
              <a:t>(2) </a:t>
            </a:r>
          </a:p>
          <a:p>
            <a:pPr algn="ctr"/>
            <a:r>
              <a:rPr lang="en-ZA" sz="2400" b="1" dirty="0" smtClean="0">
                <a:solidFill>
                  <a:schemeClr val="accent4">
                    <a:lumMod val="75000"/>
                  </a:schemeClr>
                </a:solidFill>
              </a:rPr>
              <a:t>1</a:t>
            </a:r>
            <a:r>
              <a:rPr lang="en-ZA" sz="2400" b="1" baseline="30000" dirty="0" smtClean="0">
                <a:solidFill>
                  <a:schemeClr val="accent4">
                    <a:lumMod val="75000"/>
                  </a:schemeClr>
                </a:solidFill>
              </a:rPr>
              <a:t>ST</a:t>
            </a:r>
            <a:r>
              <a:rPr lang="en-ZA" sz="2400" b="1" dirty="0" smtClean="0">
                <a:solidFill>
                  <a:schemeClr val="accent4">
                    <a:lumMod val="75000"/>
                  </a:schemeClr>
                </a:solidFill>
              </a:rPr>
              <a:t> QUARTER TARGET </a:t>
            </a:r>
            <a:r>
              <a:rPr lang="en-ZA" sz="2400" b="1" dirty="0">
                <a:solidFill>
                  <a:schemeClr val="accent4">
                    <a:lumMod val="75000"/>
                  </a:schemeClr>
                </a:solidFill>
              </a:rPr>
              <a:t>NOT ACHIEVED </a:t>
            </a:r>
            <a:endParaRPr lang="en-ZA" sz="2400" b="1" dirty="0"/>
          </a:p>
        </p:txBody>
      </p:sp>
      <p:sp>
        <p:nvSpPr>
          <p:cNvPr id="6" name="Rectangle 5"/>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33</a:t>
            </a:r>
            <a:endParaRPr lang="en-US" sz="1400" b="0" dirty="0"/>
          </a:p>
        </p:txBody>
      </p:sp>
    </p:spTree>
    <p:extLst>
      <p:ext uri="{BB962C8B-B14F-4D97-AF65-F5344CB8AC3E}">
        <p14:creationId xmlns:p14="http://schemas.microsoft.com/office/powerpoint/2010/main" xmlns="" val="4151175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280927571"/>
              </p:ext>
            </p:extLst>
          </p:nvPr>
        </p:nvGraphicFramePr>
        <p:xfrm>
          <a:off x="1187624" y="980728"/>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34</a:t>
            </a:r>
            <a:endParaRPr lang="en-US" sz="1400" b="0" dirty="0"/>
          </a:p>
        </p:txBody>
      </p:sp>
    </p:spTree>
    <p:extLst>
      <p:ext uri="{BB962C8B-B14F-4D97-AF65-F5344CB8AC3E}">
        <p14:creationId xmlns:p14="http://schemas.microsoft.com/office/powerpoint/2010/main" xmlns="" val="2365229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619672" y="103480"/>
            <a:ext cx="6858000" cy="359203"/>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accent5"/>
                </a:solidFill>
                <a:latin typeface="+mn-lt"/>
              </a:rPr>
              <a:t>EXPENDITURE PER PROGRAMME</a:t>
            </a:r>
            <a:endParaRPr lang="en-ZA" sz="2400" b="1" dirty="0">
              <a:solidFill>
                <a:schemeClr val="accent5"/>
              </a:solidFill>
              <a:latin typeface="+mn-lt"/>
            </a:endParaRPr>
          </a:p>
        </p:txBody>
      </p:sp>
      <p:sp>
        <p:nvSpPr>
          <p:cNvPr id="7"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35</a:t>
            </a:r>
            <a:endParaRPr lang="en-US" sz="1400" b="0" dirty="0"/>
          </a:p>
        </p:txBody>
      </p:sp>
      <p:graphicFrame>
        <p:nvGraphicFramePr>
          <p:cNvPr id="8" name="Table 7"/>
          <p:cNvGraphicFramePr>
            <a:graphicFrameLocks noGrp="1"/>
          </p:cNvGraphicFramePr>
          <p:nvPr>
            <p:extLst>
              <p:ext uri="{D42A27DB-BD31-4B8C-83A1-F6EECF244321}">
                <p14:modId xmlns:p14="http://schemas.microsoft.com/office/powerpoint/2010/main" xmlns="" val="3818780071"/>
              </p:ext>
            </p:extLst>
          </p:nvPr>
        </p:nvGraphicFramePr>
        <p:xfrm>
          <a:off x="1196244" y="585759"/>
          <a:ext cx="7704855" cy="5672915"/>
        </p:xfrm>
        <a:graphic>
          <a:graphicData uri="http://schemas.openxmlformats.org/drawingml/2006/table">
            <a:tbl>
              <a:tblPr/>
              <a:tblGrid>
                <a:gridCol w="2736304">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1224135">
                  <a:extLst>
                    <a:ext uri="{9D8B030D-6E8A-4147-A177-3AD203B41FA5}">
                      <a16:colId xmlns:a16="http://schemas.microsoft.com/office/drawing/2014/main" xmlns="" val="20004"/>
                    </a:ext>
                  </a:extLst>
                </a:gridCol>
              </a:tblGrid>
              <a:tr h="611635">
                <a:tc rowSpan="2">
                  <a:txBody>
                    <a:bodyPr/>
                    <a:lstStyle/>
                    <a:p>
                      <a:pPr algn="ctr" fontAlgn="t"/>
                      <a:r>
                        <a:rPr lang="en-ZA" sz="1600" b="1" i="0" u="none" strike="noStrike" dirty="0" smtClean="0">
                          <a:solidFill>
                            <a:srgbClr val="000000"/>
                          </a:solidFill>
                          <a:effectLst/>
                          <a:latin typeface="Tw Cen MT" panose="020B0602020104020603" pitchFamily="34" charset="0"/>
                        </a:rPr>
                        <a:t>DESCRIPTION</a:t>
                      </a:r>
                      <a:endParaRPr lang="en-ZA" sz="1600" b="1" i="0" u="none" strike="noStrike" dirty="0">
                        <a:solidFill>
                          <a:srgbClr val="000000"/>
                        </a:solidFill>
                        <a:effectLst/>
                        <a:latin typeface="Tw Cen MT" panose="020B0602020104020603" pitchFamily="34" charset="0"/>
                      </a:endParaRPr>
                    </a:p>
                    <a:p>
                      <a:pPr algn="ctr" fontAlgn="b"/>
                      <a:r>
                        <a:rPr lang="en-ZA" sz="1600" b="1" i="0" u="none" strike="noStrike" dirty="0">
                          <a:solidFill>
                            <a:srgbClr val="000000"/>
                          </a:solidFill>
                          <a:effectLst/>
                          <a:latin typeface="Tw Cen MT" panose="020B0602020104020603"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2017/18</a:t>
                      </a:r>
                    </a:p>
                    <a:p>
                      <a:pPr algn="ctr" fontAlgn="t"/>
                      <a:r>
                        <a:rPr lang="en-ZA" sz="1600" b="1" i="0" u="none" strike="noStrike" dirty="0" smtClean="0">
                          <a:solidFill>
                            <a:srgbClr val="000000"/>
                          </a:solidFill>
                          <a:effectLst/>
                          <a:latin typeface="Tw Cen MT" panose="020B0602020104020603" pitchFamily="34" charset="0"/>
                        </a:rPr>
                        <a:t>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ACTUAL </a:t>
                      </a:r>
                    </a:p>
                    <a:p>
                      <a:pPr algn="ctr" fontAlgn="t"/>
                      <a:r>
                        <a:rPr lang="en-ZA" sz="1600" b="1" i="0" u="none" strike="noStrike" dirty="0" smtClean="0">
                          <a:solidFill>
                            <a:srgbClr val="000000"/>
                          </a:solidFill>
                          <a:effectLst/>
                          <a:latin typeface="Tw Cen MT" panose="020B0602020104020603" pitchFamily="34" charset="0"/>
                        </a:rPr>
                        <a:t> - 30 SEP '17</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AVAILABLE</a:t>
                      </a:r>
                      <a:r>
                        <a:rPr lang="en-ZA" sz="1600" b="1" i="0" u="none" strike="noStrike" baseline="0" dirty="0" smtClean="0">
                          <a:solidFill>
                            <a:srgbClr val="000000"/>
                          </a:solidFill>
                          <a:effectLst/>
                          <a:latin typeface="Tw Cen MT" panose="020B0602020104020603" pitchFamily="34" charset="0"/>
                        </a:rPr>
                        <a:t> 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 SPENT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27860">
                <a:tc vMerge="1">
                  <a:txBody>
                    <a:bodyPr/>
                    <a:lstStyle/>
                    <a:p>
                      <a:pPr algn="l" fontAlgn="b"/>
                      <a:endParaRPr lang="en-ZA" sz="1600" b="1"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27860">
                <a:tc>
                  <a:txBody>
                    <a:bodyPr/>
                    <a:lstStyle/>
                    <a:p>
                      <a:pPr algn="l" fontAlgn="b"/>
                      <a:r>
                        <a:rPr lang="en-US" sz="1600" u="none" strike="noStrike" dirty="0" smtClean="0">
                          <a:effectLst/>
                          <a:latin typeface="Tw Cen MT" panose="020B0602020104020603" pitchFamily="34" charset="0"/>
                        </a:rPr>
                        <a:t> Administration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242,427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89,689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152,738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37.00</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27860">
                <a:tc>
                  <a:txBody>
                    <a:bodyPr/>
                    <a:lstStyle/>
                    <a:p>
                      <a:pPr algn="l" fontAlgn="b"/>
                      <a:r>
                        <a:rPr lang="en-ZA" sz="1600" u="none" strike="noStrike" dirty="0" smtClean="0">
                          <a:effectLst/>
                          <a:latin typeface="Tw Cen MT" panose="020B0602020104020603" pitchFamily="34" charset="0"/>
                        </a:rPr>
                        <a:t> Policy Development, Research      and Analysis </a:t>
                      </a:r>
                      <a:endParaRPr lang="en-ZA"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32,396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13,235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19,161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40.85</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0846">
                <a:tc>
                  <a:txBody>
                    <a:bodyPr/>
                    <a:lstStyle/>
                    <a:p>
                      <a:pPr algn="l" fontAlgn="b"/>
                      <a:r>
                        <a:rPr lang="en-ZA" sz="1600" u="none" strike="noStrike" dirty="0" smtClean="0">
                          <a:effectLst/>
                          <a:latin typeface="Tw Cen MT" panose="020B0602020104020603" pitchFamily="34" charset="0"/>
                        </a:rPr>
                        <a:t> Labour Relations and Human  Resource Management </a:t>
                      </a:r>
                      <a:endParaRPr lang="en-ZA"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66,973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30,607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36,366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45.70</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27860">
                <a:tc>
                  <a:txBody>
                    <a:bodyPr/>
                    <a:lstStyle/>
                    <a:p>
                      <a:pPr algn="l" fontAlgn="b"/>
                      <a:r>
                        <a:rPr lang="en-US" sz="1600" u="none" strike="noStrike" dirty="0" smtClean="0">
                          <a:effectLst/>
                          <a:latin typeface="Tw Cen MT" panose="020B0602020104020603" pitchFamily="34" charset="0"/>
                        </a:rPr>
                        <a:t> Government Chief Information Officer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19,145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7,375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11,770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38.52</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27860">
                <a:tc>
                  <a:txBody>
                    <a:bodyPr/>
                    <a:lstStyle/>
                    <a:p>
                      <a:pPr algn="l" fontAlgn="b"/>
                      <a:r>
                        <a:rPr lang="en-US" sz="1600" u="none" strike="noStrike" dirty="0" smtClean="0">
                          <a:effectLst/>
                          <a:latin typeface="Tw Cen MT" panose="020B0602020104020603" pitchFamily="34" charset="0"/>
                        </a:rPr>
                        <a:t> Service Delivery Support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50,575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21,511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29,064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42.53</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27860">
                <a:tc>
                  <a:txBody>
                    <a:bodyPr/>
                    <a:lstStyle/>
                    <a:p>
                      <a:pPr algn="l" fontAlgn="b"/>
                      <a:r>
                        <a:rPr lang="en-US" sz="1600" u="none" strike="noStrike" dirty="0" smtClean="0">
                          <a:effectLst/>
                          <a:latin typeface="Tw Cen MT" panose="020B0602020104020603" pitchFamily="34" charset="0"/>
                        </a:rPr>
                        <a:t> Governance of Public  Administration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45,403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21,056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24,347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46.38</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27860">
                <a:tc>
                  <a:txBody>
                    <a:bodyPr/>
                    <a:lstStyle/>
                    <a:p>
                      <a:pPr algn="l" fontAlgn="b"/>
                      <a:r>
                        <a:rPr lang="en-US" sz="1600" b="1" u="none" strike="noStrike" dirty="0" smtClean="0">
                          <a:effectLst/>
                          <a:latin typeface="Tw Cen MT" panose="020B0602020104020603" pitchFamily="34" charset="0"/>
                        </a:rPr>
                        <a:t> Total </a:t>
                      </a:r>
                      <a:endParaRPr lang="en-US" sz="1600" b="1"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456,919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183,473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273,446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40.15</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8"/>
                  </a:ext>
                </a:extLst>
              </a:tr>
              <a:tr h="327860">
                <a:tc>
                  <a:txBody>
                    <a:bodyPr/>
                    <a:lstStyle/>
                    <a:p>
                      <a:pPr algn="l" fontAlgn="b"/>
                      <a:r>
                        <a:rPr lang="en-US" sz="1600" u="none" strike="noStrike" smtClean="0">
                          <a:effectLst/>
                          <a:latin typeface="Tw Cen MT" panose="020B0602020104020603" pitchFamily="34" charset="0"/>
                        </a:rPr>
                        <a:t> Centre for Public Service Innovation </a:t>
                      </a:r>
                      <a:endParaRPr lang="en-US" sz="1600" b="0" i="0" u="none" strike="noStrike">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34,055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16,823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17,232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49.40</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327860">
                <a:tc>
                  <a:txBody>
                    <a:bodyPr/>
                    <a:lstStyle/>
                    <a:p>
                      <a:pPr algn="l" fontAlgn="b"/>
                      <a:r>
                        <a:rPr lang="en-US" sz="1600" u="none" strike="noStrike" dirty="0" smtClean="0">
                          <a:effectLst/>
                          <a:latin typeface="Tw Cen MT" panose="020B0602020104020603" pitchFamily="34" charset="0"/>
                        </a:rPr>
                        <a:t> National School of Government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160,506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74,398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86,108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46.35</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0"/>
                  </a:ext>
                </a:extLst>
              </a:tr>
              <a:tr h="327860">
                <a:tc>
                  <a:txBody>
                    <a:bodyPr/>
                    <a:lstStyle/>
                    <a:p>
                      <a:pPr algn="l" fontAlgn="b"/>
                      <a:r>
                        <a:rPr lang="en-US" sz="1600" u="none" strike="noStrike" smtClean="0">
                          <a:effectLst/>
                          <a:latin typeface="Tw Cen MT" panose="020B0602020104020603" pitchFamily="34" charset="0"/>
                        </a:rPr>
                        <a:t> Public Service Commission  </a:t>
                      </a:r>
                      <a:endParaRPr lang="en-US" sz="1600" b="0" i="0" u="none" strike="noStrike">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245,664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126,618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119,046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51.54</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1"/>
                  </a:ext>
                </a:extLst>
              </a:tr>
              <a:tr h="327860">
                <a:tc>
                  <a:txBody>
                    <a:bodyPr/>
                    <a:lstStyle/>
                    <a:p>
                      <a:pPr algn="l" fontAlgn="b"/>
                      <a:r>
                        <a:rPr lang="en-US" sz="1600" b="1" u="none" strike="noStrike" smtClean="0">
                          <a:effectLst/>
                          <a:latin typeface="Tw Cen MT" panose="020B0602020104020603" pitchFamily="34" charset="0"/>
                        </a:rPr>
                        <a:t> Total </a:t>
                      </a:r>
                      <a:endParaRPr lang="en-US" sz="1600" b="1"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440,225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217,839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a:solidFill>
                            <a:srgbClr val="000000"/>
                          </a:solidFill>
                          <a:effectLst/>
                          <a:latin typeface="Tw Cen MT" panose="020B0602020104020603" pitchFamily="34" charset="0"/>
                          <a:ea typeface="+mn-ea"/>
                          <a:cs typeface="+mn-cs"/>
                        </a:rPr>
                        <a:t> 222,386 </a:t>
                      </a:r>
                      <a:endParaRPr kumimoji="0" lang="en-US" sz="1600" b="1"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49.48</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12"/>
                  </a:ext>
                </a:extLst>
              </a:tr>
              <a:tr h="327860">
                <a:tc>
                  <a:txBody>
                    <a:bodyPr/>
                    <a:lstStyle/>
                    <a:p>
                      <a:pPr algn="l" fontAlgn="t"/>
                      <a:r>
                        <a:rPr lang="en-US" sz="1600" b="1" u="none" strike="noStrike" dirty="0" smtClean="0">
                          <a:effectLst/>
                          <a:latin typeface="Tw Cen MT" panose="020B0602020104020603" pitchFamily="34" charset="0"/>
                        </a:rPr>
                        <a:t> Total</a:t>
                      </a:r>
                      <a:endParaRPr lang="en-US"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r" rtl="0" eaLnBrk="1" fontAlgn="b" latinLnBrk="0" hangingPunct="1">
                        <a:spcBef>
                          <a:spcPts val="0"/>
                        </a:spcBef>
                        <a:spcAft>
                          <a:spcPts val="0"/>
                        </a:spcAft>
                      </a:pPr>
                      <a:r>
                        <a:rPr kumimoji="0" lang="en-GB" sz="1600" b="1" i="0" u="none" strike="noStrike" kern="1200">
                          <a:solidFill>
                            <a:srgbClr val="000000"/>
                          </a:solidFill>
                          <a:effectLst/>
                          <a:latin typeface="Tw Cen MT" panose="020B0602020104020603" pitchFamily="34" charset="0"/>
                          <a:ea typeface="+mn-ea"/>
                          <a:cs typeface="+mn-cs"/>
                        </a:rPr>
                        <a:t> 897,144 </a:t>
                      </a:r>
                      <a:endParaRPr kumimoji="0" lang="en-US" sz="1600" b="1"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401,312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495,832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44.73</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3437895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7760" y="0"/>
            <a:ext cx="8393008" cy="841003"/>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accent5"/>
                </a:solidFill>
                <a:latin typeface="+mn-lt"/>
              </a:rPr>
              <a:t>EXPENDITURE PER ECONOMIC CLASSIFICATION</a:t>
            </a:r>
            <a:endParaRPr lang="en-ZA" sz="2400" b="1" dirty="0">
              <a:solidFill>
                <a:schemeClr val="accent5"/>
              </a:solidFill>
              <a:latin typeface="+mn-lt"/>
            </a:endParaRPr>
          </a:p>
        </p:txBody>
      </p:sp>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36</a:t>
            </a:r>
            <a:endParaRPr lang="en-US" sz="1400" b="0" dirty="0"/>
          </a:p>
        </p:txBody>
      </p:sp>
      <p:graphicFrame>
        <p:nvGraphicFramePr>
          <p:cNvPr id="8" name="Table 7"/>
          <p:cNvGraphicFramePr>
            <a:graphicFrameLocks noGrp="1"/>
          </p:cNvGraphicFramePr>
          <p:nvPr>
            <p:extLst>
              <p:ext uri="{D42A27DB-BD31-4B8C-83A1-F6EECF244321}">
                <p14:modId xmlns:p14="http://schemas.microsoft.com/office/powerpoint/2010/main" xmlns="" val="1918602885"/>
              </p:ext>
            </p:extLst>
          </p:nvPr>
        </p:nvGraphicFramePr>
        <p:xfrm>
          <a:off x="1115616" y="1266024"/>
          <a:ext cx="7776864" cy="3304251"/>
        </p:xfrm>
        <a:graphic>
          <a:graphicData uri="http://schemas.openxmlformats.org/drawingml/2006/table">
            <a:tbl>
              <a:tblPr/>
              <a:tblGrid>
                <a:gridCol w="2304256">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584176">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tblGrid>
              <a:tr h="470282">
                <a:tc rowSpan="2">
                  <a:txBody>
                    <a:bodyPr/>
                    <a:lstStyle/>
                    <a:p>
                      <a:pPr algn="ctr" fontAlgn="t"/>
                      <a:r>
                        <a:rPr lang="en-ZA" sz="1600" b="1" i="0" u="none" strike="noStrike" dirty="0" smtClean="0">
                          <a:solidFill>
                            <a:srgbClr val="000000"/>
                          </a:solidFill>
                          <a:effectLst/>
                          <a:latin typeface="Tw Cen MT" panose="020B0602020104020603" pitchFamily="34" charset="0"/>
                        </a:rPr>
                        <a:t>DESCRIPTION</a:t>
                      </a:r>
                      <a:endParaRPr lang="en-ZA" sz="1600" b="1" i="0" u="none" strike="noStrike" dirty="0">
                        <a:solidFill>
                          <a:srgbClr val="000000"/>
                        </a:solidFill>
                        <a:effectLst/>
                        <a:latin typeface="Tw Cen MT" panose="020B0602020104020603" pitchFamily="34" charset="0"/>
                      </a:endParaRPr>
                    </a:p>
                    <a:p>
                      <a:pPr algn="ctr" fontAlgn="b"/>
                      <a:r>
                        <a:rPr lang="en-ZA" sz="1600" b="1" i="0" u="none" strike="noStrike" dirty="0">
                          <a:solidFill>
                            <a:srgbClr val="000000"/>
                          </a:solidFill>
                          <a:effectLst/>
                          <a:latin typeface="Tw Cen MT" panose="020B0602020104020603" pitchFamily="34" charset="0"/>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2017/18</a:t>
                      </a:r>
                    </a:p>
                    <a:p>
                      <a:pPr algn="ctr" fontAlgn="t"/>
                      <a:r>
                        <a:rPr lang="en-ZA" sz="1600" b="1" i="0" u="none" strike="noStrike" dirty="0" smtClean="0">
                          <a:solidFill>
                            <a:srgbClr val="000000"/>
                          </a:solidFill>
                          <a:effectLst/>
                          <a:latin typeface="Tw Cen MT" panose="020B0602020104020603" pitchFamily="34" charset="0"/>
                        </a:rPr>
                        <a:t>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ACTUAL </a:t>
                      </a:r>
                    </a:p>
                    <a:p>
                      <a:pPr algn="ctr" fontAlgn="t"/>
                      <a:r>
                        <a:rPr lang="en-ZA" sz="1600" b="1" i="0" u="none" strike="noStrike" dirty="0" smtClean="0">
                          <a:solidFill>
                            <a:srgbClr val="000000"/>
                          </a:solidFill>
                          <a:effectLst/>
                          <a:latin typeface="Tw Cen MT" panose="020B0602020104020603" pitchFamily="34" charset="0"/>
                        </a:rPr>
                        <a:t> - 30 SEP '17</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AVAILABLE</a:t>
                      </a:r>
                      <a:r>
                        <a:rPr lang="en-ZA" sz="1600" b="1" i="0" u="none" strike="noStrike" baseline="0" dirty="0" smtClean="0">
                          <a:solidFill>
                            <a:srgbClr val="000000"/>
                          </a:solidFill>
                          <a:effectLst/>
                          <a:latin typeface="Tw Cen MT" panose="020B0602020104020603" pitchFamily="34" charset="0"/>
                        </a:rPr>
                        <a:t> 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 SPENT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71783">
                <a:tc vMerge="1">
                  <a:txBody>
                    <a:bodyPr/>
                    <a:lstStyle/>
                    <a:p>
                      <a:pPr algn="l" fontAlgn="b"/>
                      <a:endParaRPr lang="en-ZA" sz="1600" b="1"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 R'000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fontAlgn="b"/>
                      <a:r>
                        <a:rPr lang="en-ZA" sz="1600" b="1" i="0" u="none" strike="noStrike" dirty="0">
                          <a:solidFill>
                            <a:srgbClr val="000000"/>
                          </a:solidFill>
                          <a:effectLst/>
                          <a:latin typeface="Tw Cen MT" panose="020B0602020104020603" pitchFamily="34" charset="0"/>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54079">
                <a:tc>
                  <a:txBody>
                    <a:bodyPr/>
                    <a:lstStyle/>
                    <a:p>
                      <a:pPr algn="l" fontAlgn="b"/>
                      <a:r>
                        <a:rPr lang="en-US" sz="1600" u="none" strike="noStrike" dirty="0">
                          <a:effectLst/>
                          <a:latin typeface="Tw Cen MT" panose="020B0602020104020603" pitchFamily="34" charset="0"/>
                        </a:rPr>
                        <a:t> Compensation of Employees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273,351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128,486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144,865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47.00</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54079">
                <a:tc>
                  <a:txBody>
                    <a:bodyPr/>
                    <a:lstStyle/>
                    <a:p>
                      <a:pPr algn="l" fontAlgn="b"/>
                      <a:r>
                        <a:rPr lang="en-US" sz="1600" u="none" strike="noStrike" dirty="0">
                          <a:effectLst/>
                          <a:latin typeface="Tw Cen MT" panose="020B0602020104020603" pitchFamily="34" charset="0"/>
                        </a:rPr>
                        <a:t> Goods and Services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173,438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47,583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125,855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27.44</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54079">
                <a:tc>
                  <a:txBody>
                    <a:bodyPr/>
                    <a:lstStyle/>
                    <a:p>
                      <a:pPr algn="l" fontAlgn="b"/>
                      <a:r>
                        <a:rPr lang="en-US" sz="1600" u="none" strike="noStrike" dirty="0">
                          <a:effectLst/>
                          <a:latin typeface="Tw Cen MT" panose="020B0602020104020603" pitchFamily="34" charset="0"/>
                        </a:rPr>
                        <a:t> Payment for Financial Assets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43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60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-17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139.53</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54079">
                <a:tc>
                  <a:txBody>
                    <a:bodyPr/>
                    <a:lstStyle/>
                    <a:p>
                      <a:pPr algn="l" fontAlgn="b"/>
                      <a:r>
                        <a:rPr lang="en-US" sz="1600" u="none" strike="noStrike">
                          <a:effectLst/>
                          <a:latin typeface="Tw Cen MT" panose="020B0602020104020603" pitchFamily="34" charset="0"/>
                        </a:rPr>
                        <a:t> Transfers and Subsidies </a:t>
                      </a:r>
                      <a:endParaRPr lang="en-US" sz="1600" b="0" i="0" u="none" strike="noStrike">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444,444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222,150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222,294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49.99</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71783">
                <a:tc>
                  <a:txBody>
                    <a:bodyPr/>
                    <a:lstStyle/>
                    <a:p>
                      <a:pPr algn="l" fontAlgn="b"/>
                      <a:r>
                        <a:rPr lang="en-US" sz="1600" u="none" strike="noStrike" dirty="0">
                          <a:effectLst/>
                          <a:latin typeface="Tw Cen MT" panose="020B0602020104020603" pitchFamily="34" charset="0"/>
                        </a:rPr>
                        <a:t> Payment of Capital Assets </a:t>
                      </a:r>
                      <a:endParaRPr lang="en-US" sz="1600" b="0"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 5,868 </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3,033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dirty="0">
                          <a:solidFill>
                            <a:srgbClr val="000000"/>
                          </a:solidFill>
                          <a:effectLst/>
                          <a:latin typeface="Tw Cen MT" panose="020B0602020104020603" pitchFamily="34" charset="0"/>
                          <a:ea typeface="+mn-ea"/>
                          <a:cs typeface="+mn-cs"/>
                        </a:rPr>
                        <a:t> 2,835 </a:t>
                      </a:r>
                      <a:endParaRPr kumimoji="0" lang="en-US" sz="1600" b="0"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0" eaLnBrk="1" fontAlgn="b" latinLnBrk="0" hangingPunct="1">
                        <a:spcBef>
                          <a:spcPts val="0"/>
                        </a:spcBef>
                        <a:spcAft>
                          <a:spcPts val="0"/>
                        </a:spcAft>
                      </a:pPr>
                      <a:r>
                        <a:rPr kumimoji="0" lang="en-GB" sz="1600" b="0" i="0" u="none" strike="noStrike" kern="1200">
                          <a:solidFill>
                            <a:srgbClr val="000000"/>
                          </a:solidFill>
                          <a:effectLst/>
                          <a:latin typeface="Tw Cen MT" panose="020B0602020104020603" pitchFamily="34" charset="0"/>
                          <a:ea typeface="+mn-ea"/>
                          <a:cs typeface="+mn-cs"/>
                        </a:rPr>
                        <a:t>51.69</a:t>
                      </a:r>
                      <a:endParaRPr kumimoji="0" lang="en-US" sz="1600" b="0" i="0" u="none" strike="noStrike" kern="120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89487">
                <a:tc>
                  <a:txBody>
                    <a:bodyPr/>
                    <a:lstStyle/>
                    <a:p>
                      <a:pPr algn="l" fontAlgn="t"/>
                      <a:r>
                        <a:rPr lang="en-US" sz="1600" b="1" u="none" strike="noStrike" dirty="0">
                          <a:effectLst/>
                          <a:latin typeface="Tw Cen MT" panose="020B0602020104020603" pitchFamily="34" charset="0"/>
                        </a:rPr>
                        <a:t>Total</a:t>
                      </a:r>
                      <a:endParaRPr lang="en-US" sz="1600" b="1" i="0" u="none" strike="noStrike" dirty="0">
                        <a:solidFill>
                          <a:srgbClr val="000000"/>
                        </a:solidFill>
                        <a:effectLst/>
                        <a:latin typeface="Tw Cen MT" panose="020B0602020104020603"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897,144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401,312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 495,832 </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lgn="r" rtl="0" eaLnBrk="1" fontAlgn="b" latinLnBrk="0" hangingPunct="1">
                        <a:spcBef>
                          <a:spcPts val="0"/>
                        </a:spcBef>
                        <a:spcAft>
                          <a:spcPts val="0"/>
                        </a:spcAft>
                      </a:pPr>
                      <a:r>
                        <a:rPr kumimoji="0" lang="en-GB" sz="1600" b="1" i="0" u="none" strike="noStrike" kern="1200" dirty="0">
                          <a:solidFill>
                            <a:srgbClr val="000000"/>
                          </a:solidFill>
                          <a:effectLst/>
                          <a:latin typeface="Tw Cen MT" panose="020B0602020104020603" pitchFamily="34" charset="0"/>
                          <a:ea typeface="+mn-ea"/>
                          <a:cs typeface="+mn-cs"/>
                        </a:rPr>
                        <a:t>44.73</a:t>
                      </a:r>
                      <a:endParaRPr kumimoji="0" lang="en-US" sz="1600" b="1" i="0" u="none" strike="noStrike" kern="1200" dirty="0">
                        <a:solidFill>
                          <a:srgbClr val="000000"/>
                        </a:solidFill>
                        <a:effectLst/>
                        <a:latin typeface="Tw Cen MT" panose="020B0602020104020603" pitchFamily="34" charset="0"/>
                        <a:ea typeface="+mn-ea"/>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988027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312542" y="-10616"/>
            <a:ext cx="7816944" cy="841003"/>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accent5"/>
                </a:solidFill>
                <a:latin typeface="+mn-lt"/>
              </a:rPr>
              <a:t>EXPENDITURE ON CONSULTANTS</a:t>
            </a:r>
            <a:endParaRPr lang="en-ZA" sz="2400" b="1" dirty="0">
              <a:solidFill>
                <a:schemeClr val="accent5"/>
              </a:solidFill>
              <a:latin typeface="+mn-lt"/>
            </a:endParaRPr>
          </a:p>
        </p:txBody>
      </p:sp>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r>
              <a:rPr lang="en-US" sz="1400" dirty="0" smtClean="0"/>
              <a:t>37</a:t>
            </a:r>
            <a:endParaRPr lang="en-US" sz="1400" b="0" dirty="0"/>
          </a:p>
        </p:txBody>
      </p:sp>
      <p:graphicFrame>
        <p:nvGraphicFramePr>
          <p:cNvPr id="9" name="Table 8"/>
          <p:cNvGraphicFramePr>
            <a:graphicFrameLocks noGrp="1"/>
          </p:cNvGraphicFramePr>
          <p:nvPr>
            <p:extLst>
              <p:ext uri="{D42A27DB-BD31-4B8C-83A1-F6EECF244321}">
                <p14:modId xmlns:p14="http://schemas.microsoft.com/office/powerpoint/2010/main" xmlns="" val="4261912755"/>
              </p:ext>
            </p:extLst>
          </p:nvPr>
        </p:nvGraphicFramePr>
        <p:xfrm>
          <a:off x="1187625" y="1221128"/>
          <a:ext cx="7560841" cy="3064880"/>
        </p:xfrm>
        <a:graphic>
          <a:graphicData uri="http://schemas.openxmlformats.org/drawingml/2006/table">
            <a:tbl>
              <a:tblPr>
                <a:tableStyleId>{5C22544A-7EE6-4342-B048-85BDC9FD1C3A}</a:tableStyleId>
              </a:tblPr>
              <a:tblGrid>
                <a:gridCol w="2376263">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1152130">
                  <a:extLst>
                    <a:ext uri="{9D8B030D-6E8A-4147-A177-3AD203B41FA5}">
                      <a16:colId xmlns:a16="http://schemas.microsoft.com/office/drawing/2014/main" xmlns="" val="20004"/>
                    </a:ext>
                  </a:extLst>
                </a:gridCol>
              </a:tblGrid>
              <a:tr h="800147">
                <a:tc rowSpan="2">
                  <a:txBody>
                    <a:bodyPr/>
                    <a:lstStyle/>
                    <a:p>
                      <a:pPr algn="ctr" rtl="0" fontAlgn="t"/>
                      <a:r>
                        <a:rPr lang="en-ZA" sz="1600" b="1" u="none" strike="noStrike" dirty="0" smtClean="0">
                          <a:effectLst/>
                          <a:latin typeface="Tw Cen MT" panose="020B0602020104020603" pitchFamily="34" charset="0"/>
                        </a:rPr>
                        <a:t>DESCRIPTION</a:t>
                      </a:r>
                      <a:endParaRPr lang="en-ZA" sz="1600" b="1" i="0" u="none" strike="noStrike" dirty="0">
                        <a:solidFill>
                          <a:srgbClr val="000000"/>
                        </a:solidFill>
                        <a:effectLst/>
                        <a:latin typeface="Tw Cen MT" panose="020B0602020104020603" pitchFamily="34" charset="0"/>
                      </a:endParaRPr>
                    </a:p>
                    <a:p>
                      <a:pPr algn="ctr" rtl="0" fontAlgn="b"/>
                      <a:r>
                        <a:rPr lang="en-ZA" sz="1600" b="1" u="none" strike="noStrike" dirty="0">
                          <a:effectLst/>
                          <a:latin typeface="Tw Cen MT" panose="020B0602020104020603" pitchFamily="34" charset="0"/>
                        </a:rPr>
                        <a:t> </a:t>
                      </a:r>
                      <a:endParaRPr lang="en-ZA" sz="1600" b="1" i="0" u="none" strike="noStrike" dirty="0">
                        <a:solidFill>
                          <a:srgbClr val="000000"/>
                        </a:solidFill>
                        <a:effectLst/>
                        <a:latin typeface="Tw Cen MT" panose="020B0602020104020603"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2017/18</a:t>
                      </a:r>
                    </a:p>
                    <a:p>
                      <a:pPr algn="ctr" fontAlgn="t"/>
                      <a:r>
                        <a:rPr lang="en-ZA" sz="1600" b="1" i="0" u="none" strike="noStrike" dirty="0" smtClean="0">
                          <a:solidFill>
                            <a:srgbClr val="000000"/>
                          </a:solidFill>
                          <a:effectLst/>
                          <a:latin typeface="Tw Cen MT" panose="020B0602020104020603" pitchFamily="34" charset="0"/>
                        </a:rPr>
                        <a:t>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ACTUAL </a:t>
                      </a:r>
                    </a:p>
                    <a:p>
                      <a:pPr algn="ctr" fontAlgn="t"/>
                      <a:r>
                        <a:rPr lang="en-ZA" sz="1600" b="1" i="0" u="none" strike="noStrike" dirty="0" smtClean="0">
                          <a:solidFill>
                            <a:srgbClr val="000000"/>
                          </a:solidFill>
                          <a:effectLst/>
                          <a:latin typeface="Tw Cen MT" panose="020B0602020104020603" pitchFamily="34" charset="0"/>
                        </a:rPr>
                        <a:t> - 30 SEP '17</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AVAILABLE</a:t>
                      </a:r>
                      <a:r>
                        <a:rPr lang="en-ZA" sz="1600" b="1" i="0" u="none" strike="noStrike" baseline="0" dirty="0" smtClean="0">
                          <a:solidFill>
                            <a:srgbClr val="000000"/>
                          </a:solidFill>
                          <a:effectLst/>
                          <a:latin typeface="Tw Cen MT" panose="020B0602020104020603" pitchFamily="34" charset="0"/>
                        </a:rPr>
                        <a:t> BUDGET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t"/>
                      <a:r>
                        <a:rPr lang="en-ZA" sz="1600" b="1" i="0" u="none" strike="noStrike" dirty="0" smtClean="0">
                          <a:solidFill>
                            <a:srgbClr val="000000"/>
                          </a:solidFill>
                          <a:effectLst/>
                          <a:latin typeface="Tw Cen MT" panose="020B0602020104020603" pitchFamily="34" charset="0"/>
                        </a:rPr>
                        <a:t>% SPENT</a:t>
                      </a:r>
                      <a:endParaRPr lang="en-ZA" sz="1600" b="1" i="0" u="none" strike="noStrike" dirty="0">
                        <a:solidFill>
                          <a:srgbClr val="000000"/>
                        </a:solidFill>
                        <a:effectLst/>
                        <a:latin typeface="Tw Cen MT" panose="020B06020201040206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80922">
                <a:tc vMerge="1">
                  <a:txBody>
                    <a:bodyPr/>
                    <a:lstStyle/>
                    <a:p>
                      <a:pPr algn="l" rtl="0" fontAlgn="b"/>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ZA" sz="1600" b="1" u="none" strike="noStrike" dirty="0">
                          <a:effectLst/>
                          <a:latin typeface="Tw Cen MT" panose="020B0602020104020603" pitchFamily="34" charset="0"/>
                        </a:rPr>
                        <a:t> R'000 </a:t>
                      </a:r>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ZA" sz="1600" b="1" u="none" strike="noStrike" dirty="0">
                          <a:effectLst/>
                          <a:latin typeface="Tw Cen MT" panose="020B0602020104020603" pitchFamily="34" charset="0"/>
                        </a:rPr>
                        <a:t> R'000 </a:t>
                      </a:r>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ZA" sz="1600" b="1" u="none" strike="noStrike" dirty="0">
                          <a:effectLst/>
                          <a:latin typeface="Tw Cen MT" panose="020B0602020104020603" pitchFamily="34" charset="0"/>
                        </a:rPr>
                        <a:t>R'000</a:t>
                      </a:r>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b"/>
                      <a:r>
                        <a:rPr lang="en-ZA" sz="1600" b="1" u="none" strike="noStrike" dirty="0">
                          <a:effectLst/>
                          <a:latin typeface="Tw Cen MT" panose="020B0602020104020603" pitchFamily="34" charset="0"/>
                        </a:rPr>
                        <a:t>%</a:t>
                      </a:r>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1"/>
                  </a:ext>
                </a:extLst>
              </a:tr>
              <a:tr h="380922">
                <a:tc>
                  <a:txBody>
                    <a:bodyPr/>
                    <a:lstStyle/>
                    <a:p>
                      <a:pPr algn="l" rtl="0" fontAlgn="b"/>
                      <a:r>
                        <a:rPr lang="en-ZA" sz="1600" u="none" strike="noStrike" dirty="0" smtClean="0">
                          <a:effectLst/>
                          <a:latin typeface="Tw Cen MT" panose="020B0602020104020603" pitchFamily="34" charset="0"/>
                        </a:rPr>
                        <a:t> Business </a:t>
                      </a:r>
                      <a:r>
                        <a:rPr lang="en-ZA" sz="1600" u="none" strike="noStrike" dirty="0">
                          <a:effectLst/>
                          <a:latin typeface="Tw Cen MT" panose="020B0602020104020603" pitchFamily="34" charset="0"/>
                        </a:rPr>
                        <a:t>Advisory Service</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5 868</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1 055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4 813</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17.98</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80922">
                <a:tc>
                  <a:txBody>
                    <a:bodyPr/>
                    <a:lstStyle/>
                    <a:p>
                      <a:pPr algn="l" rtl="0" fontAlgn="b"/>
                      <a:r>
                        <a:rPr lang="en-ZA" sz="1600" u="none" strike="noStrike" dirty="0" smtClean="0">
                          <a:effectLst/>
                          <a:latin typeface="Tw Cen MT" panose="020B0602020104020603" pitchFamily="34" charset="0"/>
                        </a:rPr>
                        <a:t> Contractors</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3,208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583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2,625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r>
                        <a:rPr lang="en-US" sz="1600" b="0" i="0" u="none" strike="noStrike" kern="1200" dirty="0" smtClean="0">
                          <a:solidFill>
                            <a:srgbClr val="000000"/>
                          </a:solidFill>
                          <a:effectLst/>
                          <a:latin typeface="Tw Cen MT" panose="020B0602020104020603" pitchFamily="34" charset="0"/>
                          <a:ea typeface="+mn-ea"/>
                          <a:cs typeface="+mn-cs"/>
                        </a:rPr>
                        <a:t>18.17</a:t>
                      </a:r>
                      <a:endParaRPr lang="en-US" sz="1600" b="0" i="0" u="none" strike="noStrike" kern="1200" dirty="0">
                        <a:solidFill>
                          <a:srgbClr val="000000"/>
                        </a:solidFill>
                        <a:effectLst/>
                        <a:latin typeface="Tw Cen MT" panose="020B0602020104020603" pitchFamily="34"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80922">
                <a:tc>
                  <a:txBody>
                    <a:bodyPr/>
                    <a:lstStyle/>
                    <a:p>
                      <a:pPr algn="l" rtl="0" fontAlgn="b"/>
                      <a:r>
                        <a:rPr lang="en-ZA" sz="1600" u="none" strike="noStrike" dirty="0" smtClean="0">
                          <a:effectLst/>
                          <a:latin typeface="Tw Cen MT" panose="020B0602020104020603" pitchFamily="34" charset="0"/>
                        </a:rPr>
                        <a:t> Agency </a:t>
                      </a:r>
                      <a:r>
                        <a:rPr lang="en-ZA" sz="1600" u="none" strike="noStrike" dirty="0">
                          <a:effectLst/>
                          <a:latin typeface="Tw Cen MT" panose="020B0602020104020603" pitchFamily="34" charset="0"/>
                        </a:rPr>
                        <a:t>and Support/Outsourced Services</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Tw Cen MT" panose="020B0602020104020603" pitchFamily="34" charset="0"/>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78</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b"/>
                      <a:r>
                        <a:rPr lang="en-ZA" sz="1600" b="0" i="0" u="none" strike="noStrike" dirty="0" smtClean="0">
                          <a:solidFill>
                            <a:srgbClr val="000000"/>
                          </a:solidFill>
                          <a:effectLst/>
                          <a:latin typeface="Tw Cen MT" panose="020B0602020104020603" pitchFamily="34" charset="0"/>
                        </a:rPr>
                        <a:t>-</a:t>
                      </a:r>
                      <a:endParaRPr lang="en-ZA" sz="1600" b="0"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80922">
                <a:tc>
                  <a:txBody>
                    <a:bodyPr/>
                    <a:lstStyle/>
                    <a:p>
                      <a:pPr algn="l" rtl="0" fontAlgn="b"/>
                      <a:r>
                        <a:rPr lang="en-ZA" sz="1600" b="1" u="none" strike="noStrike" dirty="0" smtClean="0">
                          <a:effectLst/>
                          <a:latin typeface="Tw Cen MT" panose="020B0602020104020603" pitchFamily="34" charset="0"/>
                        </a:rPr>
                        <a:t> Total</a:t>
                      </a:r>
                      <a:endParaRPr lang="en-ZA" sz="1600" b="1" i="0" u="none" strike="noStrike" dirty="0">
                        <a:solidFill>
                          <a:srgbClr val="000000"/>
                        </a:solidFill>
                        <a:effectLst/>
                        <a:latin typeface="Tw Cen MT" panose="020B0602020104020603"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9,154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1,638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fontAlgn="b" latinLnBrk="0" hangingPunct="1"/>
                      <a:r>
                        <a:rPr lang="en-US" sz="1600" b="0" i="0" u="none" strike="noStrike" kern="1200" dirty="0">
                          <a:solidFill>
                            <a:srgbClr val="000000"/>
                          </a:solidFill>
                          <a:effectLst/>
                          <a:latin typeface="Tw Cen MT" panose="020B0602020104020603" pitchFamily="34" charset="0"/>
                          <a:ea typeface="+mn-ea"/>
                          <a:cs typeface="+mn-cs"/>
                        </a:rPr>
                        <a:t>        7,516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fontAlgn="b" latinLnBrk="0" hangingPunct="1"/>
                      <a:r>
                        <a:rPr lang="en-US" sz="1600" b="0" i="0" u="none" strike="noStrike" kern="1200" dirty="0" smtClean="0">
                          <a:solidFill>
                            <a:srgbClr val="000000"/>
                          </a:solidFill>
                          <a:effectLst/>
                          <a:latin typeface="Tw Cen MT" panose="020B0602020104020603" pitchFamily="34" charset="0"/>
                          <a:ea typeface="+mn-ea"/>
                          <a:cs typeface="+mn-cs"/>
                        </a:rPr>
                        <a:t>17.89</a:t>
                      </a:r>
                      <a:endParaRPr lang="en-US" sz="1600" b="0" i="0" u="none" strike="noStrike" kern="1200" dirty="0">
                        <a:solidFill>
                          <a:srgbClr val="000000"/>
                        </a:solidFill>
                        <a:effectLst/>
                        <a:latin typeface="Tw Cen MT" panose="020B0602020104020603" pitchFamily="34"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bl>
          </a:graphicData>
        </a:graphic>
      </p:graphicFrame>
      <p:sp>
        <p:nvSpPr>
          <p:cNvPr id="7" name="Title 1"/>
          <p:cNvSpPr txBox="1">
            <a:spLocks/>
          </p:cNvSpPr>
          <p:nvPr/>
        </p:nvSpPr>
        <p:spPr>
          <a:xfrm>
            <a:off x="1187625" y="4601047"/>
            <a:ext cx="7560842" cy="732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ZA" sz="1600" dirty="0" smtClean="0">
                <a:latin typeface="Tw Cen MT" panose="020B0602020104020603" pitchFamily="34" charset="0"/>
              </a:rPr>
              <a:t>The total expenditure on consultants (R1,638 million) amount to 0.94% of the total budget of goods and services </a:t>
            </a:r>
            <a:r>
              <a:rPr lang="en-ZA" sz="1600" dirty="0">
                <a:latin typeface="Tw Cen MT" panose="020B0602020104020603" pitchFamily="34" charset="0"/>
              </a:rPr>
              <a:t>(</a:t>
            </a:r>
            <a:r>
              <a:rPr lang="en-ZA" sz="1600" dirty="0" smtClean="0">
                <a:latin typeface="Tw Cen MT" panose="020B0602020104020603" pitchFamily="34" charset="0"/>
              </a:rPr>
              <a:t>173,438 </a:t>
            </a:r>
            <a:r>
              <a:rPr lang="en-ZA" sz="1600" dirty="0" smtClean="0">
                <a:latin typeface="Tw Cen MT" panose="020B0602020104020603" pitchFamily="34" charset="0"/>
                <a:ea typeface="Times New Roman" panose="02020603050405020304" pitchFamily="18" charset="0"/>
                <a:cs typeface="Times New Roman" panose="02020603050405020304" pitchFamily="18" charset="0"/>
              </a:rPr>
              <a:t>million</a:t>
            </a:r>
            <a:r>
              <a:rPr lang="en-ZA" sz="2000" dirty="0" smtClean="0">
                <a:solidFill>
                  <a:schemeClr val="bg1"/>
                </a:solidFill>
                <a:ea typeface="Times New Roman" panose="02020603050405020304" pitchFamily="18" charset="0"/>
                <a:cs typeface="Times New Roman" panose="02020603050405020304" pitchFamily="18" charset="0"/>
              </a:rPr>
              <a:t>).</a:t>
            </a:r>
            <a:endParaRPr lang="en-ZA" sz="2000" dirty="0">
              <a:solidFill>
                <a:schemeClr val="bg1"/>
              </a:solidFill>
            </a:endParaRPr>
          </a:p>
        </p:txBody>
      </p:sp>
    </p:spTree>
    <p:extLst>
      <p:ext uri="{BB962C8B-B14F-4D97-AF65-F5344CB8AC3E}">
        <p14:creationId xmlns:p14="http://schemas.microsoft.com/office/powerpoint/2010/main" xmlns="" val="1553283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92896"/>
            <a:ext cx="8172400" cy="1656184"/>
          </a:xfrm>
        </p:spPr>
        <p:txBody>
          <a:bodyPr>
            <a:normAutofit/>
          </a:bodyPr>
          <a:lstStyle/>
          <a:p>
            <a:pPr algn="ctr"/>
            <a:r>
              <a:rPr lang="en-ZA" sz="2400" b="1" dirty="0" smtClean="0"/>
              <a:t/>
            </a:r>
            <a:br>
              <a:rPr lang="en-ZA" sz="2400" b="1" dirty="0" smtClean="0"/>
            </a:br>
            <a:r>
              <a:rPr lang="en-ZA" sz="5300" b="1" i="1" dirty="0" smtClean="0">
                <a:solidFill>
                  <a:schemeClr val="accent5">
                    <a:lumMod val="60000"/>
                    <a:lumOff val="40000"/>
                  </a:schemeClr>
                </a:solidFill>
              </a:rPr>
              <a:t>THANK YOU</a:t>
            </a:r>
            <a:endParaRPr lang="en-ZA" sz="5300" b="1" i="1" dirty="0">
              <a:solidFill>
                <a:schemeClr val="accent5">
                  <a:lumMod val="60000"/>
                  <a:lumOff val="40000"/>
                </a:schemeClr>
              </a:solidFill>
            </a:endParaRPr>
          </a:p>
        </p:txBody>
      </p:sp>
      <p:sp>
        <p:nvSpPr>
          <p:cNvPr id="6"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38</a:t>
            </a:fld>
            <a:endParaRPr lang="en-US" sz="1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498080" cy="908720"/>
          </a:xfrm>
        </p:spPr>
        <p:txBody>
          <a:bodyPr>
            <a:normAutofit fontScale="90000"/>
          </a:bodyPr>
          <a:lstStyle/>
          <a:p>
            <a:pPr algn="ctr"/>
            <a:r>
              <a:rPr lang="en-ZA" sz="2400" b="1" dirty="0" smtClean="0">
                <a:solidFill>
                  <a:schemeClr val="accent5"/>
                </a:solidFill>
              </a:rPr>
              <a:t>SUMMARY OF CONSOLIDATED </a:t>
            </a:r>
            <a:br>
              <a:rPr lang="en-ZA" sz="2400" b="1" dirty="0" smtClean="0">
                <a:solidFill>
                  <a:schemeClr val="accent5"/>
                </a:solidFill>
              </a:rPr>
            </a:br>
            <a:r>
              <a:rPr lang="en-ZA" sz="2400" b="1" dirty="0" smtClean="0">
                <a:solidFill>
                  <a:schemeClr val="accent5"/>
                </a:solidFill>
              </a:rPr>
              <a:t>2</a:t>
            </a:r>
            <a:r>
              <a:rPr lang="en-ZA" sz="2400" b="1" baseline="30000" dirty="0" smtClean="0">
                <a:solidFill>
                  <a:schemeClr val="accent5"/>
                </a:solidFill>
              </a:rPr>
              <a:t>ND</a:t>
            </a:r>
            <a:r>
              <a:rPr lang="en-ZA" sz="2400" b="1" dirty="0" smtClean="0">
                <a:solidFill>
                  <a:schemeClr val="accent5"/>
                </a:solidFill>
              </a:rPr>
              <a:t>  QUARTER PERFORMANCE </a:t>
            </a:r>
            <a:br>
              <a:rPr lang="en-ZA" sz="2400" b="1" dirty="0" smtClean="0">
                <a:solidFill>
                  <a:schemeClr val="accent5"/>
                </a:solidFill>
              </a:rPr>
            </a:br>
            <a:r>
              <a:rPr lang="en-ZA" sz="2400" b="1" dirty="0" smtClean="0">
                <a:solidFill>
                  <a:schemeClr val="accent5"/>
                </a:solidFill>
              </a:rPr>
              <a:t>PER </a:t>
            </a:r>
            <a:r>
              <a:rPr lang="en-ZA" sz="2400" b="1" dirty="0">
                <a:solidFill>
                  <a:schemeClr val="accent5"/>
                </a:solidFill>
              </a:rPr>
              <a:t>PROGRAMME</a:t>
            </a:r>
            <a:endParaRPr lang="en-ZA" sz="2400" dirty="0">
              <a:solidFill>
                <a:schemeClr val="accent5"/>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57374247"/>
              </p:ext>
            </p:extLst>
          </p:nvPr>
        </p:nvGraphicFramePr>
        <p:xfrm>
          <a:off x="1112947" y="1326373"/>
          <a:ext cx="7791450" cy="5072204"/>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432560">
                  <a:extLst>
                    <a:ext uri="{9D8B030D-6E8A-4147-A177-3AD203B41FA5}">
                      <a16:colId xmlns:a16="http://schemas.microsoft.com/office/drawing/2014/main" xmlns="" val="20003"/>
                    </a:ext>
                  </a:extLst>
                </a:gridCol>
                <a:gridCol w="1558290">
                  <a:extLst>
                    <a:ext uri="{9D8B030D-6E8A-4147-A177-3AD203B41FA5}">
                      <a16:colId xmlns:a16="http://schemas.microsoft.com/office/drawing/2014/main" xmlns="" val="20004"/>
                    </a:ext>
                  </a:extLst>
                </a:gridCol>
              </a:tblGrid>
              <a:tr h="753911">
                <a:tc>
                  <a:txBody>
                    <a:bodyPr/>
                    <a:lstStyle/>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Branch</a:t>
                      </a:r>
                      <a:endParaRPr lang="en-ZA" sz="1600" b="1" dirty="0">
                        <a:solidFill>
                          <a:schemeClr val="tx1"/>
                        </a:solidFill>
                        <a:latin typeface="Tw Cen MT" panose="020B06020201040206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Number of</a:t>
                      </a:r>
                      <a:r>
                        <a:rPr lang="en-GB" sz="1600" b="1" baseline="0" dirty="0" smtClean="0">
                          <a:solidFill>
                            <a:schemeClr val="tx1"/>
                          </a:solidFill>
                          <a:latin typeface="Tw Cen MT" panose="020B0602020104020603" pitchFamily="34" charset="0"/>
                          <a:ea typeface="Calibri"/>
                          <a:cs typeface="Arial"/>
                        </a:rPr>
                        <a:t> 2</a:t>
                      </a:r>
                      <a:r>
                        <a:rPr lang="en-GB" sz="1600" b="1" baseline="30000" dirty="0" smtClean="0">
                          <a:solidFill>
                            <a:schemeClr val="tx1"/>
                          </a:solidFill>
                          <a:latin typeface="Tw Cen MT" panose="020B0602020104020603" pitchFamily="34" charset="0"/>
                          <a:ea typeface="Calibri"/>
                          <a:cs typeface="Arial"/>
                        </a:rPr>
                        <a:t>nd</a:t>
                      </a:r>
                      <a:r>
                        <a:rPr lang="en-GB" sz="1600" b="1" baseline="0" dirty="0" smtClean="0">
                          <a:solidFill>
                            <a:schemeClr val="tx1"/>
                          </a:solidFill>
                          <a:latin typeface="Tw Cen MT" panose="020B0602020104020603" pitchFamily="34" charset="0"/>
                          <a:ea typeface="Calibri"/>
                          <a:cs typeface="Arial"/>
                        </a:rPr>
                        <a:t> </a:t>
                      </a:r>
                      <a:r>
                        <a:rPr lang="en-GB" sz="1600" b="1" dirty="0" smtClean="0">
                          <a:solidFill>
                            <a:schemeClr val="tx1"/>
                          </a:solidFill>
                          <a:latin typeface="Tw Cen MT" panose="020B0602020104020603" pitchFamily="34" charset="0"/>
                          <a:ea typeface="Calibri"/>
                          <a:cs typeface="Arial"/>
                        </a:rPr>
                        <a:t>Quarter Targets</a:t>
                      </a:r>
                      <a:endParaRPr lang="en-ZA" sz="1600" b="1" dirty="0">
                        <a:solidFill>
                          <a:schemeClr val="tx1"/>
                        </a:solidFill>
                        <a:latin typeface="Tw Cen MT" panose="020B06020201040206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Number of Targets Achieved</a:t>
                      </a:r>
                      <a:endParaRPr lang="en-ZA" sz="1600" b="1" dirty="0">
                        <a:solidFill>
                          <a:schemeClr val="tx1"/>
                        </a:solidFill>
                        <a:latin typeface="Tw Cen MT" panose="020B06020201040206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Number of </a:t>
                      </a:r>
                      <a:endParaRPr lang="en-ZA" sz="1600" b="1" dirty="0" smtClean="0">
                        <a:solidFill>
                          <a:schemeClr val="tx1"/>
                        </a:solidFill>
                        <a:latin typeface="Tw Cen MT" panose="020B0602020104020603" pitchFamily="34" charset="0"/>
                        <a:ea typeface="Calibri"/>
                        <a:cs typeface="Times New Roman"/>
                      </a:endParaRPr>
                    </a:p>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Targets not Achieved</a:t>
                      </a:r>
                      <a:endParaRPr lang="en-ZA" sz="1600" b="1" dirty="0">
                        <a:solidFill>
                          <a:schemeClr val="tx1"/>
                        </a:solidFill>
                        <a:latin typeface="Tw Cen MT" panose="020B06020201040206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en-GB" sz="1600" b="1" dirty="0" smtClean="0">
                          <a:solidFill>
                            <a:schemeClr val="tx1"/>
                          </a:solidFill>
                          <a:latin typeface="Tw Cen MT" panose="020B0602020104020603" pitchFamily="34" charset="0"/>
                          <a:ea typeface="Calibri"/>
                          <a:cs typeface="Arial"/>
                        </a:rPr>
                        <a:t>Percentage Achievement</a:t>
                      </a:r>
                      <a:endParaRPr lang="en-ZA" sz="1600" b="1" dirty="0">
                        <a:solidFill>
                          <a:schemeClr val="tx1"/>
                        </a:solidFill>
                        <a:latin typeface="Tw Cen MT" panose="020B0602020104020603"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10000"/>
                  </a:ext>
                </a:extLst>
              </a:tr>
              <a:tr h="292511">
                <a:tc>
                  <a:txBody>
                    <a:bodyPr/>
                    <a:lstStyle/>
                    <a:p>
                      <a:pPr marL="0" lvl="0" indent="0">
                        <a:spcAft>
                          <a:spcPts val="0"/>
                        </a:spcAft>
                        <a:buFont typeface="+mj-lt"/>
                        <a:buNone/>
                      </a:pPr>
                      <a:r>
                        <a:rPr lang="en-GB" sz="1600" dirty="0" smtClean="0">
                          <a:effectLst/>
                          <a:latin typeface="Tw Cen MT" panose="020B0602020104020603" pitchFamily="34" charset="0"/>
                          <a:ea typeface="Times New Roman" panose="02020603050405020304" pitchFamily="18" charset="0"/>
                          <a:cs typeface="Arial" panose="020B0604020202020204" pitchFamily="34" charset="0"/>
                        </a:rPr>
                        <a:t>1. Administration</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ZA" sz="16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ZA" sz="16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3</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57%</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1"/>
                  </a:ext>
                </a:extLst>
              </a:tr>
              <a:tr h="498848">
                <a:tc>
                  <a:txBody>
                    <a:bodyPr/>
                    <a:lstStyle/>
                    <a:p>
                      <a:pPr marL="0" lvl="0" indent="0">
                        <a:spcAft>
                          <a:spcPts val="0"/>
                        </a:spcAft>
                        <a:buFont typeface="+mj-lt"/>
                        <a:buNone/>
                      </a:pPr>
                      <a:r>
                        <a:rPr lang="en-GB" sz="1600" dirty="0" smtClean="0">
                          <a:effectLst/>
                          <a:latin typeface="Tw Cen MT" panose="020B0602020104020603" pitchFamily="34" charset="0"/>
                          <a:ea typeface="Times New Roman" panose="02020603050405020304" pitchFamily="18" charset="0"/>
                          <a:cs typeface="Arial" panose="020B0604020202020204" pitchFamily="34" charset="0"/>
                        </a:rPr>
                        <a:t>2. Research </a:t>
                      </a:r>
                      <a:r>
                        <a:rPr lang="en-GB" sz="1600" dirty="0">
                          <a:effectLst/>
                          <a:latin typeface="Tw Cen MT" panose="020B0602020104020603" pitchFamily="34" charset="0"/>
                          <a:ea typeface="Times New Roman" panose="02020603050405020304" pitchFamily="18" charset="0"/>
                          <a:cs typeface="Arial" panose="020B0604020202020204" pitchFamily="34" charset="0"/>
                        </a:rPr>
                        <a:t>and </a:t>
                      </a:r>
                      <a:r>
                        <a:rPr lang="en-GB" sz="1600" dirty="0" smtClean="0">
                          <a:effectLst/>
                          <a:latin typeface="Tw Cen MT" panose="020B0602020104020603" pitchFamily="34" charset="0"/>
                          <a:ea typeface="Times New Roman" panose="02020603050405020304" pitchFamily="18" charset="0"/>
                          <a:cs typeface="Arial" panose="020B0604020202020204" pitchFamily="34" charset="0"/>
                        </a:rPr>
                        <a:t>Policy Analysis</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a:solidFill>
                            <a:srgbClr val="000000"/>
                          </a:solidFill>
                          <a:effectLst/>
                          <a:latin typeface="Tw Cen MT" panose="020B0602020104020603" pitchFamily="34" charset="0"/>
                          <a:ea typeface="Calibri" panose="020F0502020204030204" pitchFamily="34" charset="0"/>
                          <a:cs typeface="Arial" panose="020B0604020202020204" pitchFamily="34" charset="0"/>
                        </a:rPr>
                        <a:t>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GB" sz="1600" kern="1200" dirty="0" smtClean="0">
                          <a:solidFill>
                            <a:schemeClr val="bg1"/>
                          </a:solidFill>
                          <a:effectLst/>
                          <a:latin typeface="Tw Cen MT" panose="020B0602020104020603" pitchFamily="34" charset="0"/>
                          <a:ea typeface="Calibri" panose="020F0502020204030204" pitchFamily="34" charset="0"/>
                          <a:cs typeface="Arial" panose="020B0604020202020204" pitchFamily="34" charset="0"/>
                        </a:rPr>
                        <a:t>3</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GB" sz="1600" kern="1200" dirty="0" smtClean="0">
                          <a:solidFill>
                            <a:schemeClr val="bg1"/>
                          </a:solidFill>
                          <a:effectLst/>
                          <a:latin typeface="Tw Cen MT" panose="020B0602020104020603" pitchFamily="34" charset="0"/>
                          <a:ea typeface="Calibri" panose="020F0502020204030204" pitchFamily="34" charset="0"/>
                          <a:cs typeface="Arial" panose="020B0604020202020204" pitchFamily="34" charset="0"/>
                        </a:rPr>
                        <a:t>2</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60%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2"/>
                  </a:ext>
                </a:extLst>
              </a:tr>
              <a:tr h="542695">
                <a:tc>
                  <a:txBody>
                    <a:bodyPr/>
                    <a:lstStyle/>
                    <a:p>
                      <a:pPr marL="0" lvl="0" indent="0">
                        <a:spcAft>
                          <a:spcPts val="0"/>
                        </a:spcAft>
                        <a:buFont typeface="+mj-lt"/>
                        <a:buNone/>
                      </a:pPr>
                      <a:r>
                        <a:rPr lang="en-GB" sz="1600" dirty="0" smtClean="0">
                          <a:effectLst/>
                          <a:latin typeface="Tw Cen MT" panose="020B0602020104020603" pitchFamily="34" charset="0"/>
                          <a:ea typeface="Times New Roman" panose="02020603050405020304" pitchFamily="18" charset="0"/>
                          <a:cs typeface="Arial" panose="020B0604020202020204" pitchFamily="34" charset="0"/>
                        </a:rPr>
                        <a:t>3. Labour </a:t>
                      </a:r>
                      <a:r>
                        <a:rPr lang="en-GB" sz="1600" dirty="0">
                          <a:effectLst/>
                          <a:latin typeface="Tw Cen MT" panose="020B0602020104020603" pitchFamily="34" charset="0"/>
                          <a:ea typeface="Times New Roman" panose="02020603050405020304" pitchFamily="18" charset="0"/>
                          <a:cs typeface="Arial" panose="020B0604020202020204" pitchFamily="34" charset="0"/>
                        </a:rPr>
                        <a:t>Relations and Human Resource Management</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GB" sz="1600" kern="12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GB" sz="1600" kern="1200" dirty="0" smtClean="0">
                          <a:solidFill>
                            <a:schemeClr val="bg1"/>
                          </a:solidFill>
                          <a:effectLst/>
                          <a:latin typeface="Tw Cen MT" panose="020B0602020104020603" pitchFamily="34" charset="0"/>
                          <a:ea typeface="Calibri" panose="020F0502020204030204" pitchFamily="34" charset="0"/>
                          <a:cs typeface="Arial" panose="020B0604020202020204" pitchFamily="34" charset="0"/>
                        </a:rPr>
                        <a:t>3</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57%</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3"/>
                  </a:ext>
                </a:extLst>
              </a:tr>
              <a:tr h="533400">
                <a:tc>
                  <a:txBody>
                    <a:bodyPr/>
                    <a:lstStyle/>
                    <a:p>
                      <a:pPr marL="0" lvl="0" indent="0">
                        <a:spcAft>
                          <a:spcPts val="0"/>
                        </a:spcAft>
                        <a:buFont typeface="+mj-lt"/>
                        <a:buNone/>
                      </a:pPr>
                      <a:r>
                        <a:rPr lang="en-ZA" sz="1600" dirty="0" smtClean="0">
                          <a:effectLst/>
                          <a:latin typeface="Tw Cen MT" panose="020B0602020104020603" pitchFamily="34" charset="0"/>
                          <a:ea typeface="Times New Roman" panose="02020603050405020304" pitchFamily="18" charset="0"/>
                          <a:cs typeface="Calibri" panose="020F0502020204030204" pitchFamily="34" charset="0"/>
                        </a:rPr>
                        <a:t>4. Government’s </a:t>
                      </a:r>
                      <a:r>
                        <a:rPr lang="en-ZA" sz="1600" dirty="0">
                          <a:effectLst/>
                          <a:latin typeface="Tw Cen MT" panose="020B0602020104020603" pitchFamily="34" charset="0"/>
                          <a:ea typeface="Times New Roman" panose="02020603050405020304" pitchFamily="18" charset="0"/>
                          <a:cs typeface="Calibri" panose="020F0502020204030204" pitchFamily="34" charset="0"/>
                        </a:rPr>
                        <a:t>Chief Information Officer</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a:solidFill>
                            <a:srgbClr val="000000"/>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GB" sz="1600" kern="12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GB" sz="1600" kern="12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0</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a:solidFill>
                            <a:schemeClr val="tx1"/>
                          </a:solidFill>
                          <a:effectLst/>
                          <a:latin typeface="Tw Cen MT" panose="020B0602020104020603" pitchFamily="34" charset="0"/>
                          <a:ea typeface="Calibri" panose="020F0502020204030204" pitchFamily="34" charset="0"/>
                          <a:cs typeface="Arial" panose="020B060402020202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4"/>
                  </a:ext>
                </a:extLst>
              </a:tr>
              <a:tr h="498848">
                <a:tc>
                  <a:txBody>
                    <a:bodyPr/>
                    <a:lstStyle/>
                    <a:p>
                      <a:pPr marL="0" lvl="0" indent="0">
                        <a:spcAft>
                          <a:spcPts val="0"/>
                        </a:spcAft>
                        <a:buFont typeface="+mj-lt"/>
                        <a:buNone/>
                      </a:pPr>
                      <a:r>
                        <a:rPr lang="en-ZA" sz="1600" dirty="0" smtClean="0">
                          <a:effectLst/>
                          <a:latin typeface="Tw Cen MT" panose="020B0602020104020603" pitchFamily="34" charset="0"/>
                          <a:ea typeface="Times New Roman" panose="02020603050405020304" pitchFamily="18" charset="0"/>
                          <a:cs typeface="Calibri" panose="020F0502020204030204" pitchFamily="34" charset="0"/>
                        </a:rPr>
                        <a:t>5. Service </a:t>
                      </a:r>
                      <a:r>
                        <a:rPr lang="en-ZA" sz="1600" dirty="0">
                          <a:effectLst/>
                          <a:latin typeface="Tw Cen MT" panose="020B0602020104020603" pitchFamily="34" charset="0"/>
                          <a:ea typeface="Times New Roman" panose="02020603050405020304" pitchFamily="18" charset="0"/>
                          <a:cs typeface="Calibri" panose="020F0502020204030204" pitchFamily="34" charset="0"/>
                        </a:rPr>
                        <a:t>Delivery Support</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a:solidFill>
                            <a:srgbClr val="000000"/>
                          </a:solidFill>
                          <a:effectLst/>
                          <a:latin typeface="Tw Cen MT" panose="020B0602020104020603" pitchFamily="34" charset="0"/>
                          <a:ea typeface="Calibri" panose="020F0502020204030204" pitchFamily="34" charset="0"/>
                          <a:cs typeface="Arial" panose="020B0604020202020204" pitchFamily="34" charset="0"/>
                        </a:rPr>
                        <a:t>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GB" sz="1600" kern="12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5</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GB" sz="1600" kern="1200" dirty="0">
                          <a:solidFill>
                            <a:schemeClr val="bg1"/>
                          </a:solidFill>
                          <a:effectLst/>
                          <a:latin typeface="Tw Cen MT" panose="020B0602020104020603" pitchFamily="34" charset="0"/>
                          <a:ea typeface="Calibri" panose="020F0502020204030204" pitchFamily="34" charset="0"/>
                          <a:cs typeface="Arial" panose="020B0604020202020204" pitchFamily="34" charset="0"/>
                        </a:rPr>
                        <a:t>0</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a:solidFill>
                            <a:schemeClr val="tx1"/>
                          </a:solidFill>
                          <a:effectLst/>
                          <a:latin typeface="Tw Cen MT" panose="020B0602020104020603" pitchFamily="34" charset="0"/>
                          <a:ea typeface="Calibri" panose="020F0502020204030204" pitchFamily="34" charset="0"/>
                          <a:cs typeface="Arial" panose="020B060402020202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5"/>
                  </a:ext>
                </a:extLst>
              </a:tr>
              <a:tr h="453664">
                <a:tc>
                  <a:txBody>
                    <a:bodyPr/>
                    <a:lstStyle/>
                    <a:p>
                      <a:pPr marL="0" lvl="0" indent="0">
                        <a:spcAft>
                          <a:spcPts val="0"/>
                        </a:spcAft>
                        <a:buFont typeface="+mj-lt"/>
                        <a:buNone/>
                      </a:pPr>
                      <a:r>
                        <a:rPr lang="en-ZA" sz="1600" dirty="0" smtClean="0">
                          <a:effectLst/>
                          <a:latin typeface="Tw Cen MT" panose="020B0602020104020603" pitchFamily="34" charset="0"/>
                          <a:ea typeface="Times New Roman" panose="02020603050405020304" pitchFamily="18" charset="0"/>
                          <a:cs typeface="Calibri" panose="020F0502020204030204" pitchFamily="34" charset="0"/>
                        </a:rPr>
                        <a:t>6. Governance </a:t>
                      </a:r>
                      <a:r>
                        <a:rPr lang="en-ZA" sz="1600" dirty="0">
                          <a:effectLst/>
                          <a:latin typeface="Tw Cen MT" panose="020B0602020104020603" pitchFamily="34" charset="0"/>
                          <a:ea typeface="Times New Roman" panose="02020603050405020304" pitchFamily="18" charset="0"/>
                          <a:cs typeface="Calibri" panose="020F0502020204030204" pitchFamily="34" charset="0"/>
                        </a:rPr>
                        <a:t>of Public Administration</a:t>
                      </a:r>
                      <a:endParaRPr lang="en-ZA" sz="1600" dirty="0">
                        <a:effectLst/>
                        <a:latin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GB" sz="1600" kern="1200" dirty="0" smtClean="0">
                          <a:solidFill>
                            <a:schemeClr val="bg1"/>
                          </a:solidFill>
                          <a:effectLst/>
                          <a:latin typeface="Tw Cen MT" panose="020B0602020104020603" pitchFamily="34" charset="0"/>
                          <a:ea typeface="Calibri" panose="020F0502020204030204" pitchFamily="34" charset="0"/>
                          <a:cs typeface="Arial" panose="020B0604020202020204" pitchFamily="34" charset="0"/>
                        </a:rPr>
                        <a:t>4</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GB" sz="1600" kern="1200" dirty="0" smtClean="0">
                          <a:solidFill>
                            <a:schemeClr val="bg1"/>
                          </a:solidFill>
                          <a:effectLst/>
                          <a:latin typeface="Tw Cen MT" panose="020B0602020104020603" pitchFamily="34" charset="0"/>
                          <a:ea typeface="Calibri" panose="020F0502020204030204" pitchFamily="34" charset="0"/>
                          <a:cs typeface="Arial" panose="020B0604020202020204" pitchFamily="34" charset="0"/>
                        </a:rPr>
                        <a:t>0</a:t>
                      </a:r>
                      <a:endParaRPr lang="en-Z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GB" sz="1600" kern="1200" dirty="0" smtClean="0">
                          <a:solidFill>
                            <a:schemeClr val="tx1"/>
                          </a:solidFill>
                          <a:effectLst/>
                          <a:latin typeface="Tw Cen MT" panose="020B0602020104020603" pitchFamily="34" charset="0"/>
                          <a:ea typeface="Calibri" panose="020F0502020204030204" pitchFamily="34" charset="0"/>
                          <a:cs typeface="Arial" panose="020B0604020202020204" pitchFamily="34" charset="0"/>
                        </a:rPr>
                        <a:t>100%</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6"/>
                  </a:ext>
                </a:extLst>
              </a:tr>
              <a:tr h="453664">
                <a:tc>
                  <a:txBody>
                    <a:bodyPr/>
                    <a:lstStyle/>
                    <a:p>
                      <a:pPr>
                        <a:lnSpc>
                          <a:spcPct val="115000"/>
                        </a:lnSpc>
                        <a:spcAft>
                          <a:spcPts val="0"/>
                        </a:spcAft>
                      </a:pPr>
                      <a:r>
                        <a:rPr lang="en-ZA" sz="1600" b="1">
                          <a:effectLst/>
                          <a:latin typeface="Tw Cen MT" panose="020B0602020104020603" pitchFamily="34" charset="0"/>
                          <a:ea typeface="Calibri" panose="020F0502020204030204" pitchFamily="34" charset="0"/>
                          <a:cs typeface="Calibri" panose="020F0502020204030204" pitchFamily="34" charset="0"/>
                        </a:rPr>
                        <a:t>OVERALL DPSA PERFORMANCE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ct val="106000"/>
                        </a:lnSpc>
                        <a:spcAft>
                          <a:spcPts val="800"/>
                        </a:spcAft>
                      </a:pPr>
                      <a:r>
                        <a:rPr lang="en-GB" sz="1600" b="1" kern="1200" dirty="0" smtClean="0">
                          <a:solidFill>
                            <a:srgbClr val="000000"/>
                          </a:solidFill>
                          <a:effectLst/>
                          <a:latin typeface="Tw Cen MT" panose="020B0602020104020603" pitchFamily="34" charset="0"/>
                          <a:ea typeface="Calibri" panose="020F0502020204030204" pitchFamily="34" charset="0"/>
                          <a:cs typeface="Arial" panose="020B0604020202020204" pitchFamily="34" charset="0"/>
                        </a:rPr>
                        <a:t>32</a:t>
                      </a:r>
                      <a:endParaRPr lang="en-ZA" sz="16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6000"/>
                        </a:lnSpc>
                        <a:spcAft>
                          <a:spcPts val="800"/>
                        </a:spcAft>
                      </a:pPr>
                      <a:r>
                        <a:rPr lang="en-ZA" sz="1600" b="1" dirty="0" smtClean="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24</a:t>
                      </a:r>
                      <a:endParaRPr lang="en-ZA" sz="1600" b="1"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06000"/>
                        </a:lnSpc>
                        <a:spcAft>
                          <a:spcPts val="800"/>
                        </a:spcAft>
                      </a:pPr>
                      <a:r>
                        <a:rPr lang="en-ZA" sz="1600" b="1" dirty="0" smtClean="0">
                          <a:solidFill>
                            <a:schemeClr val="bg1"/>
                          </a:solidFill>
                          <a:effectLst/>
                          <a:latin typeface="Tw Cen MT" panose="020B0602020104020603" pitchFamily="34" charset="0"/>
                          <a:ea typeface="Calibri" panose="020F0502020204030204" pitchFamily="34" charset="0"/>
                          <a:cs typeface="Times New Roman" panose="02020603050405020304" pitchFamily="18" charset="0"/>
                        </a:rPr>
                        <a:t>8</a:t>
                      </a:r>
                      <a:endParaRPr lang="en-ZA" sz="1600" b="1" dirty="0">
                        <a:solidFill>
                          <a:schemeClr val="bg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06000"/>
                        </a:lnSpc>
                        <a:spcAft>
                          <a:spcPts val="0"/>
                        </a:spcAft>
                      </a:pPr>
                      <a:r>
                        <a:rPr lang="en-ZA" sz="1600" b="1" dirty="0" smtClean="0">
                          <a:effectLst/>
                          <a:latin typeface="Tw Cen MT" panose="020B0602020104020603" pitchFamily="34" charset="0"/>
                          <a:ea typeface="Calibri" panose="020F0502020204030204" pitchFamily="34" charset="0"/>
                          <a:cs typeface="Times New Roman" panose="02020603050405020304" pitchFamily="18" charset="0"/>
                        </a:rPr>
                        <a:t>75%</a:t>
                      </a:r>
                      <a:endParaRPr lang="en-ZA" sz="1600" b="1"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7"/>
                  </a:ext>
                </a:extLst>
              </a:tr>
            </a:tbl>
          </a:graphicData>
        </a:graphic>
      </p:graphicFrame>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4</a:t>
            </a:fld>
            <a:endParaRPr lang="en-US" sz="1400" b="0" dirty="0"/>
          </a:p>
        </p:txBody>
      </p:sp>
    </p:spTree>
    <p:extLst>
      <p:ext uri="{BB962C8B-B14F-4D97-AF65-F5344CB8AC3E}">
        <p14:creationId xmlns:p14="http://schemas.microsoft.com/office/powerpoint/2010/main" xmlns="" val="1545372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0"/>
            <a:ext cx="7890080" cy="801960"/>
          </a:xfrm>
        </p:spPr>
        <p:txBody>
          <a:bodyPr>
            <a:noAutofit/>
          </a:bodyPr>
          <a:lstStyle/>
          <a:p>
            <a:pPr algn="ctr"/>
            <a:r>
              <a:rPr lang="en-ZA" sz="2400" b="1" dirty="0" smtClean="0">
                <a:solidFill>
                  <a:schemeClr val="accent5">
                    <a:lumMod val="60000"/>
                    <a:lumOff val="40000"/>
                  </a:schemeClr>
                </a:solidFill>
              </a:rPr>
              <a:t>PROGRAMME 1:  ADMIN (1)</a:t>
            </a:r>
            <a:br>
              <a:rPr lang="en-ZA" sz="2400" b="1" dirty="0" smtClean="0">
                <a:solidFill>
                  <a:schemeClr val="accent5">
                    <a:lumMod val="60000"/>
                    <a:lumOff val="40000"/>
                  </a:schemeClr>
                </a:solidFill>
              </a:rPr>
            </a:br>
            <a:r>
              <a:rPr lang="en-ZA" sz="2400" b="1" dirty="0">
                <a:solidFill>
                  <a:schemeClr val="accent5"/>
                </a:solidFill>
              </a:rPr>
              <a:t>OVERALL </a:t>
            </a:r>
            <a:r>
              <a:rPr lang="en-ZA" sz="2400" b="1" dirty="0" smtClean="0">
                <a:solidFill>
                  <a:schemeClr val="accent5"/>
                </a:solidFill>
              </a:rPr>
              <a:t>PERFORMANCE</a:t>
            </a:r>
            <a:endParaRPr lang="en-ZA" sz="2400" b="1" dirty="0">
              <a:solidFill>
                <a:schemeClr val="accent5"/>
              </a:solidFill>
            </a:endParaRPr>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5</a:t>
            </a:fld>
            <a:endParaRPr lang="en-US" sz="1400" b="0" dirty="0"/>
          </a:p>
        </p:txBody>
      </p:sp>
      <p:graphicFrame>
        <p:nvGraphicFramePr>
          <p:cNvPr id="9" name="Chart 8"/>
          <p:cNvGraphicFramePr/>
          <p:nvPr>
            <p:extLst/>
          </p:nvPr>
        </p:nvGraphicFramePr>
        <p:xfrm>
          <a:off x="1043608" y="1124744"/>
          <a:ext cx="396044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xmlns="" val="369630221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264127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366854" cy="675530"/>
          </a:xfrm>
        </p:spPr>
        <p:txBody>
          <a:bodyPr>
            <a:normAutofit fontScale="90000"/>
          </a:bodyPr>
          <a:lstStyle/>
          <a:p>
            <a:pPr algn="ctr"/>
            <a:r>
              <a:rPr lang="en-ZA" sz="2700" dirty="0"/>
              <a:t/>
            </a:r>
            <a:br>
              <a:rPr lang="en-ZA" sz="2700" dirty="0"/>
            </a:br>
            <a:r>
              <a:rPr lang="en-ZA" sz="2700" dirty="0" smtClean="0"/>
              <a:t/>
            </a:r>
            <a:br>
              <a:rPr lang="en-ZA" sz="2700" dirty="0" smtClean="0"/>
            </a:b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1: </a:t>
            </a:r>
            <a:r>
              <a:rPr lang="en-ZA" sz="2700" b="1" dirty="0" smtClean="0">
                <a:solidFill>
                  <a:schemeClr val="accent5">
                    <a:lumMod val="60000"/>
                    <a:lumOff val="40000"/>
                  </a:schemeClr>
                </a:solidFill>
              </a:rPr>
              <a:t> ADMIN (2)</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chemeClr val="accent4">
                    <a:lumMod val="75000"/>
                  </a:schemeClr>
                </a:solidFill>
              </a:rPr>
              <a:t>2</a:t>
            </a:r>
            <a:r>
              <a:rPr lang="en-ZA" sz="2800" b="1" baseline="30000" dirty="0" smtClean="0">
                <a:solidFill>
                  <a:schemeClr val="accent4">
                    <a:lumMod val="75000"/>
                  </a:schemeClr>
                </a:solidFill>
              </a:rPr>
              <a:t>ND</a:t>
            </a:r>
            <a:r>
              <a:rPr lang="en-ZA" sz="2800" b="1" dirty="0" smtClean="0">
                <a:solidFill>
                  <a:schemeClr val="accent4">
                    <a:lumMod val="75000"/>
                  </a:schemeClr>
                </a:solidFill>
              </a:rPr>
              <a:t>  </a:t>
            </a:r>
            <a:r>
              <a:rPr lang="en-ZA" sz="2800" b="1" dirty="0">
                <a:solidFill>
                  <a:schemeClr val="accent4">
                    <a:lumMod val="75000"/>
                  </a:schemeClr>
                </a:solidFill>
              </a:rPr>
              <a:t>QUARTER TARGETS ACHIEVED</a:t>
            </a:r>
            <a:r>
              <a:rPr lang="en-ZA" sz="2400" dirty="0">
                <a:solidFill>
                  <a:schemeClr val="accent4">
                    <a:lumMod val="75000"/>
                  </a:schemeClr>
                </a:solidFill>
              </a:rPr>
              <a:t/>
            </a:r>
            <a:br>
              <a:rPr lang="en-ZA" sz="2400" dirty="0">
                <a:solidFill>
                  <a:schemeClr val="accent4">
                    <a:lumMod val="75000"/>
                  </a:schemeClr>
                </a:solidFill>
              </a:rPr>
            </a:br>
            <a:r>
              <a:rPr lang="en-ZA" sz="2700" dirty="0" smtClean="0">
                <a:solidFill>
                  <a:schemeClr val="accent4">
                    <a:lumMod val="75000"/>
                  </a:schemeClr>
                </a:solidFill>
              </a:rPr>
              <a:t/>
            </a:r>
            <a:br>
              <a:rPr lang="en-ZA" sz="2700" dirty="0" smtClean="0">
                <a:solidFill>
                  <a:schemeClr val="accent4">
                    <a:lumMod val="75000"/>
                  </a:schemeClr>
                </a:solidFill>
              </a:rPr>
            </a:br>
            <a:r>
              <a:rPr lang="en-ZA" sz="2700" dirty="0" smtClean="0">
                <a:solidFill>
                  <a:srgbClr val="C00000"/>
                </a:solidFill>
              </a:rPr>
              <a:t> </a:t>
            </a:r>
            <a:endParaRPr lang="en-ZA" sz="2700" b="1"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xmlns="" val="4089142184"/>
              </p:ext>
            </p:extLst>
          </p:nvPr>
        </p:nvGraphicFramePr>
        <p:xfrm>
          <a:off x="1043608" y="1233849"/>
          <a:ext cx="7704856" cy="4155242"/>
        </p:xfrm>
        <a:graphic>
          <a:graphicData uri="http://schemas.openxmlformats.org/drawingml/2006/table">
            <a:tbl>
              <a:tblPr firstRow="1" bandRow="1">
                <a:tableStyleId>{5940675A-B579-460E-94D1-54222C63F5DA}</a:tableStyleId>
              </a:tblPr>
              <a:tblGrid>
                <a:gridCol w="3888432">
                  <a:extLst>
                    <a:ext uri="{9D8B030D-6E8A-4147-A177-3AD203B41FA5}">
                      <a16:colId xmlns:a16="http://schemas.microsoft.com/office/drawing/2014/main" xmlns="" val="20000"/>
                    </a:ext>
                  </a:extLst>
                </a:gridCol>
                <a:gridCol w="3816424">
                  <a:extLst>
                    <a:ext uri="{9D8B030D-6E8A-4147-A177-3AD203B41FA5}">
                      <a16:colId xmlns:a16="http://schemas.microsoft.com/office/drawing/2014/main" xmlns="" val="20001"/>
                    </a:ext>
                  </a:extLst>
                </a:gridCol>
              </a:tblGrid>
              <a:tr h="0">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en-ZA" sz="1600" b="1" baseline="0" dirty="0" smtClean="0">
                          <a:solidFill>
                            <a:schemeClr val="tx1"/>
                          </a:solidFill>
                          <a:latin typeface="Tw Cen MT" pitchFamily="34" charset="0"/>
                          <a:ea typeface="Calibri"/>
                          <a:cs typeface="Arial" pitchFamily="34" charset="0"/>
                        </a:rPr>
                        <a:t>Reported Progress</a:t>
                      </a:r>
                      <a:endParaRPr lang="en-ZA" sz="1600" b="1" dirty="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0"/>
                  </a:ext>
                </a:extLst>
              </a:tr>
              <a:tr h="745442">
                <a:tc>
                  <a:txBody>
                    <a:bodyPr/>
                    <a:lstStyle/>
                    <a:p>
                      <a:r>
                        <a:rPr kumimoji="0" lang="en-ZA" sz="1500" kern="1200" dirty="0" smtClean="0">
                          <a:solidFill>
                            <a:schemeClr val="tx1"/>
                          </a:solidFill>
                          <a:effectLst/>
                          <a:latin typeface="Tw Cen MT" panose="020B0602020104020603" pitchFamily="34" charset="0"/>
                          <a:ea typeface="+mn-ea"/>
                          <a:cs typeface="+mn-cs"/>
                        </a:rPr>
                        <a:t>Submit 1</a:t>
                      </a:r>
                      <a:r>
                        <a:rPr kumimoji="0" lang="en-ZA" sz="1500" kern="1200" baseline="30000" dirty="0" smtClean="0">
                          <a:solidFill>
                            <a:schemeClr val="tx1"/>
                          </a:solidFill>
                          <a:effectLst/>
                          <a:latin typeface="Tw Cen MT" panose="020B0602020104020603" pitchFamily="34" charset="0"/>
                          <a:ea typeface="+mn-ea"/>
                          <a:cs typeface="+mn-cs"/>
                        </a:rPr>
                        <a:t>st</a:t>
                      </a:r>
                      <a:r>
                        <a:rPr kumimoji="0" lang="en-ZA" sz="1500" kern="1200" baseline="0" dirty="0" smtClean="0">
                          <a:solidFill>
                            <a:schemeClr val="tx1"/>
                          </a:solidFill>
                          <a:effectLst/>
                          <a:latin typeface="Tw Cen MT" panose="020B0602020104020603" pitchFamily="34" charset="0"/>
                          <a:ea typeface="+mn-ea"/>
                          <a:cs typeface="+mn-cs"/>
                        </a:rPr>
                        <a:t> </a:t>
                      </a:r>
                      <a:r>
                        <a:rPr kumimoji="0" lang="en-ZA" sz="1500" kern="1200" dirty="0" smtClean="0">
                          <a:solidFill>
                            <a:schemeClr val="tx1"/>
                          </a:solidFill>
                          <a:effectLst/>
                          <a:latin typeface="Tw Cen MT" panose="020B0602020104020603" pitchFamily="34" charset="0"/>
                          <a:ea typeface="+mn-ea"/>
                          <a:cs typeface="+mn-cs"/>
                        </a:rPr>
                        <a:t>quarter Interim Financial Statement to National Treasury by 31 July 2017</a:t>
                      </a: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kumimoji="0" lang="en-ZA" sz="1500" b="0" i="0" u="none" strike="noStrike" kern="1200" cap="none" spc="0" normalizeH="0" baseline="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The 1</a:t>
                      </a:r>
                      <a:r>
                        <a:rPr kumimoji="0" lang="en-ZA" sz="1500" b="0" i="0" u="none" strike="noStrike" kern="1200" cap="none" spc="0" normalizeH="0" baseline="3000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st</a:t>
                      </a:r>
                      <a:r>
                        <a:rPr kumimoji="0" lang="en-ZA" sz="1500" b="0" i="0" u="none" strike="noStrike" kern="1200" cap="none" spc="0" normalizeH="0" baseline="0" noProof="0" dirty="0" smtClean="0">
                          <a:ln>
                            <a:noFill/>
                          </a:ln>
                          <a:solidFill>
                            <a:schemeClr val="tx1"/>
                          </a:solidFill>
                          <a:effectLst/>
                          <a:uLnTx/>
                          <a:uFillTx/>
                          <a:latin typeface="Tw Cen MT" panose="020B0602020104020603" pitchFamily="34" charset="0"/>
                          <a:ea typeface="Times New Roman" panose="02020603050405020304" pitchFamily="18" charset="0"/>
                          <a:cs typeface="Times New Roman" panose="02020603050405020304" pitchFamily="18" charset="0"/>
                        </a:rPr>
                        <a:t> quarter Interim Financial Statements were submitted to National Treasury on 31 July 2017</a:t>
                      </a:r>
                      <a:endPar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1"/>
                  </a:ext>
                </a:extLst>
              </a:tr>
              <a:tr h="999340">
                <a:tc>
                  <a:txBody>
                    <a:bodyPr/>
                    <a:lstStyle/>
                    <a:p>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1</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report on the implementation of the 2017/18 Annual</a:t>
                      </a:r>
                      <a:r>
                        <a:rPr lang="en-ZA" sz="15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Performance Plan (</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APP) to the Executive Authority, National Treasury and the Department of Planning,</a:t>
                      </a:r>
                      <a:r>
                        <a:rPr lang="en-ZA" sz="15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Monitoring and</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Evaluation (DPME) by July 2017</a:t>
                      </a:r>
                      <a:endParaRPr kumimoji="0" lang="en-ZA" sz="15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a:lnSpc>
                          <a:spcPct val="115000"/>
                        </a:lnSpc>
                        <a:spcAft>
                          <a:spcPts val="1000"/>
                        </a:spcAft>
                      </a:pP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1</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report on the implementation of the 2017/18 APP was submitted to the Executive Authority, National Treasury and DPME in July 2017</a:t>
                      </a:r>
                      <a:endParaRPr lang="en-ZA" sz="15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2"/>
                  </a:ext>
                </a:extLst>
              </a:tr>
              <a:tr h="999340">
                <a:tc>
                  <a:txBody>
                    <a:bodyPr/>
                    <a:lstStyle/>
                    <a:p>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1</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Internal Audit Report and 2</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nd</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Risk Management performance reports to the Audit and Risk Management Committee</a:t>
                      </a:r>
                      <a:endParaRPr kumimoji="0" lang="en-ZA" sz="15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1</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Internal Audit Report and 2</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nd</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 Risk Management performance reports were submitted to the Audit and Risk Management Committee in August 2017</a:t>
                      </a:r>
                      <a:endParaRPr lang="en-ZA" sz="15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3"/>
                  </a:ext>
                </a:extLst>
              </a:tr>
              <a:tr h="891596">
                <a:tc>
                  <a:txBody>
                    <a:bodyPr/>
                    <a:lstStyle/>
                    <a:p>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1</a:t>
                      </a:r>
                      <a:r>
                        <a:rPr lang="en-ZA" sz="1500" baseline="300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st</a:t>
                      </a:r>
                      <a:r>
                        <a:rPr lang="en-ZA" sz="15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quarterly report on the implementation of annual communication plan to the Executive Committee</a:t>
                      </a:r>
                      <a:endParaRPr kumimoji="0" lang="en-ZA" sz="1500" kern="1200" dirty="0" smtClean="0">
                        <a:solidFill>
                          <a:schemeClr val="tx1"/>
                        </a:solidFill>
                        <a:effectLst/>
                        <a:latin typeface="Tw Cen MT" panose="020B0602020104020603" pitchFamily="34" charset="0"/>
                        <a:ea typeface="+mn-ea"/>
                        <a:cs typeface="+mn-cs"/>
                      </a:endParaRPr>
                    </a:p>
                  </a:txBody>
                  <a:tcPr marL="68580" marR="68580" marT="0" marB="0">
                    <a:solidFill>
                      <a:schemeClr val="bg1"/>
                    </a:solidFill>
                  </a:tcPr>
                </a:tc>
                <a:tc>
                  <a:txBody>
                    <a:bodyPr/>
                    <a:lstStyle/>
                    <a:p>
                      <a:pPr marL="0" lvl="0" indent="0" algn="l">
                        <a:lnSpc>
                          <a:spcPct val="115000"/>
                        </a:lnSpc>
                        <a:spcAft>
                          <a:spcPts val="0"/>
                        </a:spcAft>
                        <a:buFont typeface="Wingdings" panose="05000000000000000000" pitchFamily="2" charset="2"/>
                        <a:buNone/>
                      </a:pPr>
                      <a:r>
                        <a:rPr lang="en-ZA" sz="15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The 1</a:t>
                      </a:r>
                      <a:r>
                        <a:rPr lang="en-ZA" sz="1500" baseline="300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st</a:t>
                      </a:r>
                      <a:r>
                        <a:rPr lang="en-ZA" sz="1500" baseline="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 </a:t>
                      </a:r>
                      <a:r>
                        <a:rPr lang="en-ZA" sz="15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quarterly report on the implementation of annual communication plan was submitted to the Executive Committee in September 2017</a:t>
                      </a:r>
                      <a:endParaRPr lang="en-ZA" sz="150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114300" marR="114300" marT="0" marB="0">
                    <a:solidFill>
                      <a:schemeClr val="bg1"/>
                    </a:solidFill>
                  </a:tcPr>
                </a:tc>
                <a:extLst>
                  <a:ext uri="{0D108BD9-81ED-4DB2-BD59-A6C34878D82A}">
                    <a16:rowId xmlns:a16="http://schemas.microsoft.com/office/drawing/2014/main" xmlns="" val="10004"/>
                  </a:ext>
                </a:extLst>
              </a:tr>
            </a:tbl>
          </a:graphicData>
        </a:graphic>
      </p:graphicFrame>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6</a:t>
            </a:fld>
            <a:endParaRPr lang="en-US" sz="1400" b="0" dirty="0"/>
          </a:p>
        </p:txBody>
      </p:sp>
    </p:spTree>
    <p:extLst>
      <p:ext uri="{BB962C8B-B14F-4D97-AF65-F5344CB8AC3E}">
        <p14:creationId xmlns:p14="http://schemas.microsoft.com/office/powerpoint/2010/main" xmlns="" val="3265986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7</a:t>
            </a:fld>
            <a:endParaRPr lang="en-US" sz="1400" b="0" dirty="0"/>
          </a:p>
        </p:txBody>
      </p:sp>
      <p:sp>
        <p:nvSpPr>
          <p:cNvPr id="9" name="Title 1"/>
          <p:cNvSpPr>
            <a:spLocks noGrp="1"/>
          </p:cNvSpPr>
          <p:nvPr>
            <p:ph type="title"/>
          </p:nvPr>
        </p:nvSpPr>
        <p:spPr>
          <a:xfrm>
            <a:off x="1259632" y="0"/>
            <a:ext cx="7366854" cy="792162"/>
          </a:xfrm>
        </p:spPr>
        <p:txBody>
          <a:bodyPr>
            <a:normAutofit fontScale="90000"/>
          </a:bodyPr>
          <a:lstStyle/>
          <a:p>
            <a:pPr algn="ct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1: </a:t>
            </a:r>
            <a:r>
              <a:rPr lang="en-ZA" sz="2700" b="1" dirty="0" smtClean="0">
                <a:solidFill>
                  <a:schemeClr val="accent5">
                    <a:lumMod val="60000"/>
                    <a:lumOff val="40000"/>
                  </a:schemeClr>
                </a:solidFill>
              </a:rPr>
              <a:t> ADMIN (3)</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rgbClr val="C00000"/>
                </a:solidFill>
              </a:rPr>
              <a:t>2</a:t>
            </a:r>
            <a:r>
              <a:rPr lang="en-ZA" sz="2800" b="1" baseline="30000" dirty="0" smtClean="0">
                <a:solidFill>
                  <a:srgbClr val="C00000"/>
                </a:solidFill>
              </a:rPr>
              <a:t>ND</a:t>
            </a:r>
            <a:r>
              <a:rPr lang="en-ZA" sz="2800" b="1" dirty="0" smtClean="0">
                <a:solidFill>
                  <a:srgbClr val="C00000"/>
                </a:solidFill>
              </a:rPr>
              <a:t>  </a:t>
            </a:r>
            <a:r>
              <a:rPr lang="en-ZA" sz="2800" b="1" dirty="0">
                <a:solidFill>
                  <a:srgbClr val="C00000"/>
                </a:solidFill>
              </a:rPr>
              <a:t>QUARTER TARGETS </a:t>
            </a:r>
            <a:r>
              <a:rPr lang="en-ZA" sz="2800" b="1" dirty="0" smtClean="0">
                <a:solidFill>
                  <a:srgbClr val="C00000"/>
                </a:solidFill>
              </a:rPr>
              <a:t>NOT ACHIEVED</a:t>
            </a:r>
            <a:endParaRPr lang="en-ZA" sz="2700" b="1" dirty="0">
              <a:solidFill>
                <a:srgbClr val="C00000"/>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4282150259"/>
              </p:ext>
            </p:extLst>
          </p:nvPr>
        </p:nvGraphicFramePr>
        <p:xfrm>
          <a:off x="1115617" y="1052736"/>
          <a:ext cx="7848871" cy="5415086"/>
        </p:xfrm>
        <a:graphic>
          <a:graphicData uri="http://schemas.openxmlformats.org/drawingml/2006/table">
            <a:tbl>
              <a:tblPr firstRow="1" bandRow="1">
                <a:tableStyleId>{5940675A-B579-460E-94D1-54222C63F5DA}</a:tableStyleId>
              </a:tblPr>
              <a:tblGrid>
                <a:gridCol w="2016223">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351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Office of the Director-General</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66918">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4210592">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Tw Cen MT" panose="020B0602020104020603" pitchFamily="34" charset="0"/>
                          <a:ea typeface="Calibri" panose="020F0502020204030204" pitchFamily="34" charset="0"/>
                          <a:cs typeface="Times New Roman" panose="02020603050405020304" pitchFamily="18" charset="0"/>
                        </a:rPr>
                        <a:t>Monitor the Department of Public Service and Administration’s (DPSA’s) compliance to internal and external Human Resources and Labour Relations Policy Prescripts and Procedures and submit quarterly reports to the Executive Committee by end of each quarter</a:t>
                      </a:r>
                    </a:p>
                    <a:p>
                      <a:pPr>
                        <a:lnSpc>
                          <a:spcPct val="100000"/>
                        </a:lnSpc>
                      </a:pPr>
                      <a:endParaRPr lang="en-ZA" sz="16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r>
                        <a:rPr kumimoji="0" lang="en-ZA" sz="1600" b="0" i="0" u="none" strike="noStrike" kern="1200" cap="none" spc="0" normalizeH="0" baseline="0" noProof="0" dirty="0" smtClean="0">
                          <a:ln>
                            <a:noFill/>
                          </a:ln>
                          <a:solidFill>
                            <a:schemeClr val="bg1"/>
                          </a:solidFill>
                          <a:effectLst/>
                          <a:uLnTx/>
                          <a:uFillTx/>
                          <a:latin typeface="Tw Cen MT" panose="020B0602020104020603" pitchFamily="34" charset="0"/>
                          <a:ea typeface="Times New Roman" panose="02020603050405020304" pitchFamily="18" charset="0"/>
                          <a:cs typeface="Times New Roman" panose="02020603050405020304" pitchFamily="18" charset="0"/>
                        </a:rPr>
                        <a:t>The draft 2</a:t>
                      </a:r>
                      <a:r>
                        <a:rPr kumimoji="0" lang="en-ZA" sz="1600" b="0" i="0" u="none" strike="noStrike" kern="1200" cap="none" spc="0" normalizeH="0" baseline="30000" noProof="0" dirty="0" smtClean="0">
                          <a:ln>
                            <a:noFill/>
                          </a:ln>
                          <a:solidFill>
                            <a:schemeClr val="bg1"/>
                          </a:solidFill>
                          <a:effectLst/>
                          <a:uLnTx/>
                          <a:uFillTx/>
                          <a:latin typeface="Tw Cen MT" panose="020B0602020104020603" pitchFamily="34" charset="0"/>
                          <a:ea typeface="Times New Roman" panose="02020603050405020304" pitchFamily="18" charset="0"/>
                          <a:cs typeface="Times New Roman" panose="02020603050405020304" pitchFamily="18" charset="0"/>
                        </a:rPr>
                        <a:t>nd</a:t>
                      </a:r>
                      <a:r>
                        <a:rPr kumimoji="0" lang="en-ZA" sz="1600" b="0" i="0" u="none" strike="noStrike" kern="1200" cap="none" spc="0" normalizeH="0" baseline="0" noProof="0" dirty="0" smtClean="0">
                          <a:ln>
                            <a:noFill/>
                          </a:ln>
                          <a:solidFill>
                            <a:schemeClr val="bg1"/>
                          </a:solidFill>
                          <a:effectLst/>
                          <a:uLnTx/>
                          <a:uFillTx/>
                          <a:latin typeface="Tw Cen MT" panose="020B0602020104020603" pitchFamily="34" charset="0"/>
                          <a:ea typeface="Times New Roman" panose="02020603050405020304" pitchFamily="18" charset="0"/>
                          <a:cs typeface="Times New Roman" panose="02020603050405020304" pitchFamily="18" charset="0"/>
                        </a:rPr>
                        <a:t> quarter compliance report was compiled but could not be finalised by the end of September 2017 as some information was still outstanding</a:t>
                      </a:r>
                      <a:endParaRPr kumimoji="0" lang="en-ZA" sz="1600" b="0" i="0" u="none" strike="noStrike" kern="1200" cap="none" spc="0" normalizeH="0" baseline="0" noProof="0" dirty="0" smtClean="0">
                        <a:ln>
                          <a:noFill/>
                        </a:ln>
                        <a:solidFill>
                          <a:schemeClr val="bg1"/>
                        </a:solidFill>
                        <a:effectLst/>
                        <a:uLnTx/>
                        <a:uFillTx/>
                        <a:latin typeface="Tw Cen MT" panose="020B0602020104020603" pitchFamily="34" charset="0"/>
                        <a:ea typeface="Calibri" panose="020F0502020204030204" pitchFamily="34" charset="0"/>
                        <a:cs typeface="Times New Roman" panose="02020603050405020304" pitchFamily="18" charset="0"/>
                      </a:endParaRPr>
                    </a:p>
                    <a:p>
                      <a:pPr>
                        <a:lnSpc>
                          <a:spcPct val="100000"/>
                        </a:lnSpc>
                      </a:pPr>
                      <a:endParaRPr kumimoji="0" lang="en-ZA" sz="1600" b="0" kern="1200" dirty="0" smtClean="0">
                        <a:solidFill>
                          <a:schemeClr val="tx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00000"/>
                        </a:lnSpc>
                        <a:spcAft>
                          <a:spcPts val="0"/>
                        </a:spcAft>
                      </a:pPr>
                      <a:r>
                        <a:rPr lang="en-ZA" sz="16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There were still outstanding inputs</a:t>
                      </a:r>
                      <a:r>
                        <a:rPr lang="en-ZA" sz="1600" baseline="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 required to finalise the compilation of the report</a:t>
                      </a: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1000"/>
                        </a:spcAft>
                      </a:pPr>
                      <a:r>
                        <a:rPr lang="en-ZA" sz="16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The report has since been finalised and submitted to the Executive</a:t>
                      </a:r>
                      <a:r>
                        <a:rPr lang="en-ZA" sz="1600" baseline="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 Committee in October 2017</a:t>
                      </a:r>
                      <a:endParaRPr lang="en-ZA"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endParaRPr lang="en-ZA" sz="16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994313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8</a:t>
            </a:fld>
            <a:endParaRPr lang="en-US" sz="1400" b="0" dirty="0"/>
          </a:p>
        </p:txBody>
      </p:sp>
      <p:sp>
        <p:nvSpPr>
          <p:cNvPr id="9" name="Title 1"/>
          <p:cNvSpPr>
            <a:spLocks noGrp="1"/>
          </p:cNvSpPr>
          <p:nvPr>
            <p:ph type="title"/>
          </p:nvPr>
        </p:nvSpPr>
        <p:spPr>
          <a:xfrm>
            <a:off x="1259632" y="0"/>
            <a:ext cx="7366854" cy="792162"/>
          </a:xfrm>
        </p:spPr>
        <p:txBody>
          <a:bodyPr>
            <a:normAutofit fontScale="90000"/>
          </a:bodyPr>
          <a:lstStyle/>
          <a:p>
            <a:pPr algn="ctr"/>
            <a:r>
              <a:rPr lang="en-ZA" sz="2700" b="1" dirty="0" smtClean="0">
                <a:solidFill>
                  <a:schemeClr val="accent5">
                    <a:lumMod val="60000"/>
                    <a:lumOff val="40000"/>
                  </a:schemeClr>
                </a:solidFill>
              </a:rPr>
              <a:t>PROGRAMME </a:t>
            </a:r>
            <a:r>
              <a:rPr lang="en-ZA" sz="2700" b="1" dirty="0">
                <a:solidFill>
                  <a:schemeClr val="accent5">
                    <a:lumMod val="60000"/>
                    <a:lumOff val="40000"/>
                  </a:schemeClr>
                </a:solidFill>
              </a:rPr>
              <a:t>1: </a:t>
            </a:r>
            <a:r>
              <a:rPr lang="en-ZA" sz="2700" b="1" dirty="0" smtClean="0">
                <a:solidFill>
                  <a:schemeClr val="accent5">
                    <a:lumMod val="60000"/>
                    <a:lumOff val="40000"/>
                  </a:schemeClr>
                </a:solidFill>
              </a:rPr>
              <a:t> ADMIN (4)</a:t>
            </a:r>
            <a:r>
              <a:rPr lang="en-ZA" sz="2700" b="1" dirty="0">
                <a:solidFill>
                  <a:schemeClr val="accent5">
                    <a:lumMod val="60000"/>
                    <a:lumOff val="40000"/>
                  </a:schemeClr>
                </a:solidFill>
              </a:rPr>
              <a:t/>
            </a:r>
            <a:br>
              <a:rPr lang="en-ZA" sz="2700" b="1" dirty="0">
                <a:solidFill>
                  <a:schemeClr val="accent5">
                    <a:lumMod val="60000"/>
                    <a:lumOff val="40000"/>
                  </a:schemeClr>
                </a:solidFill>
              </a:rPr>
            </a:br>
            <a:r>
              <a:rPr lang="en-ZA" sz="2800" b="1" dirty="0" smtClean="0">
                <a:solidFill>
                  <a:srgbClr val="C00000"/>
                </a:solidFill>
              </a:rPr>
              <a:t>2</a:t>
            </a:r>
            <a:r>
              <a:rPr lang="en-ZA" sz="2800" b="1" baseline="30000" dirty="0" smtClean="0">
                <a:solidFill>
                  <a:srgbClr val="C00000"/>
                </a:solidFill>
              </a:rPr>
              <a:t>ND</a:t>
            </a:r>
            <a:r>
              <a:rPr lang="en-ZA" sz="2800" b="1" dirty="0" smtClean="0">
                <a:solidFill>
                  <a:srgbClr val="C00000"/>
                </a:solidFill>
              </a:rPr>
              <a:t> QUARTER </a:t>
            </a:r>
            <a:r>
              <a:rPr lang="en-ZA" sz="2800" b="1" dirty="0">
                <a:solidFill>
                  <a:srgbClr val="C00000"/>
                </a:solidFill>
              </a:rPr>
              <a:t>TARGETS </a:t>
            </a:r>
            <a:r>
              <a:rPr lang="en-ZA" sz="2800" b="1" dirty="0" smtClean="0">
                <a:solidFill>
                  <a:srgbClr val="C00000"/>
                </a:solidFill>
              </a:rPr>
              <a:t>NOT ACHIEVED</a:t>
            </a:r>
            <a:endParaRPr lang="en-ZA" sz="2700" b="1" dirty="0">
              <a:solidFill>
                <a:srgbClr val="C00000"/>
              </a:solidFill>
            </a:endParaRPr>
          </a:p>
        </p:txBody>
      </p:sp>
      <p:graphicFrame>
        <p:nvGraphicFramePr>
          <p:cNvPr id="6" name="Content Placeholder 10"/>
          <p:cNvGraphicFramePr>
            <a:graphicFrameLocks noGrp="1"/>
          </p:cNvGraphicFramePr>
          <p:nvPr>
            <p:ph idx="1"/>
            <p:extLst>
              <p:ext uri="{D42A27DB-BD31-4B8C-83A1-F6EECF244321}">
                <p14:modId xmlns:p14="http://schemas.microsoft.com/office/powerpoint/2010/main" xmlns="" val="40868269"/>
              </p:ext>
            </p:extLst>
          </p:nvPr>
        </p:nvGraphicFramePr>
        <p:xfrm>
          <a:off x="1115617" y="974336"/>
          <a:ext cx="7704857" cy="5414907"/>
        </p:xfrm>
        <a:graphic>
          <a:graphicData uri="http://schemas.openxmlformats.org/drawingml/2006/table">
            <a:tbl>
              <a:tblPr firstRow="1" bandRow="1">
                <a:tableStyleId>{5940675A-B579-460E-94D1-54222C63F5DA}</a:tableStyleId>
              </a:tblPr>
              <a:tblGrid>
                <a:gridCol w="1651041">
                  <a:extLst>
                    <a:ext uri="{9D8B030D-6E8A-4147-A177-3AD203B41FA5}">
                      <a16:colId xmlns:a16="http://schemas.microsoft.com/office/drawing/2014/main" xmlns="" val="20000"/>
                    </a:ext>
                  </a:extLst>
                </a:gridCol>
                <a:gridCol w="2381406">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2304258">
                  <a:extLst>
                    <a:ext uri="{9D8B030D-6E8A-4147-A177-3AD203B41FA5}">
                      <a16:colId xmlns:a16="http://schemas.microsoft.com/office/drawing/2014/main" xmlns="" val="20003"/>
                    </a:ext>
                  </a:extLst>
                </a:gridCol>
              </a:tblGrid>
              <a:tr h="321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International Cooperation Programme</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702292">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1"/>
                  </a:ext>
                </a:extLst>
              </a:tr>
              <a:tr h="1963928">
                <a:tc>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en-ZA" sz="1400" dirty="0" smtClean="0">
                          <a:solidFill>
                            <a:schemeClr val="tx1"/>
                          </a:solidFill>
                          <a:effectLst/>
                          <a:latin typeface="Tw Cen MT" panose="020B0602020104020603" pitchFamily="34" charset="0"/>
                          <a:ea typeface="Calibri" panose="020F0502020204030204" pitchFamily="34" charset="0"/>
                          <a:cs typeface="Times New Roman" panose="02020603050405020304" pitchFamily="18" charset="0"/>
                        </a:rPr>
                        <a:t>Submit Quarterly Progress Reports on the implementation of the department's Bi-lateral and Multi-lateral programmes to the MPSA</a:t>
                      </a:r>
                    </a:p>
                  </a:txBody>
                  <a:tcPr marL="68580" marR="68580" marT="0" marB="0">
                    <a:solidFill>
                      <a:schemeClr val="bg1"/>
                    </a:solidFill>
                  </a:tcPr>
                </a:tc>
                <a:tc>
                  <a:txBody>
                    <a:bodyPr/>
                    <a:lstStyle/>
                    <a:p>
                      <a:r>
                        <a:rPr kumimoji="0" lang="en-ZA" sz="1400" kern="1200" dirty="0" smtClean="0">
                          <a:solidFill>
                            <a:schemeClr val="bg1"/>
                          </a:solidFill>
                          <a:effectLst/>
                          <a:latin typeface="Tw Cen MT" panose="020B0602020104020603" pitchFamily="34" charset="0"/>
                          <a:ea typeface="+mn-ea"/>
                          <a:cs typeface="+mn-cs"/>
                        </a:rPr>
                        <a:t>The draft Quarterly Progress Reports on the implementation of the department's Bi-lateral and Multi-lateral programmes was compiled but could not be finalised by</a:t>
                      </a:r>
                      <a:r>
                        <a:rPr kumimoji="0" lang="en-ZA" sz="1400" kern="1200" baseline="0" dirty="0" smtClean="0">
                          <a:solidFill>
                            <a:schemeClr val="bg1"/>
                          </a:solidFill>
                          <a:effectLst/>
                          <a:latin typeface="Tw Cen MT" panose="020B0602020104020603" pitchFamily="34" charset="0"/>
                          <a:ea typeface="+mn-ea"/>
                          <a:cs typeface="+mn-cs"/>
                        </a:rPr>
                        <a:t> the end of September 2017 as some information was still outstanding</a:t>
                      </a:r>
                      <a:endParaRPr kumimoji="0" lang="en-ZA" sz="140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r>
                        <a:rPr lang="en-ZA" sz="1400" b="0" dirty="0" smtClean="0">
                          <a:latin typeface="Tw Cen MT" panose="020B0602020104020603" pitchFamily="34" charset="0"/>
                        </a:rPr>
                        <a:t>The finalisation</a:t>
                      </a:r>
                      <a:r>
                        <a:rPr lang="en-ZA" sz="1400" b="0" baseline="0" dirty="0" smtClean="0">
                          <a:latin typeface="Tw Cen MT" panose="020B0602020104020603" pitchFamily="34" charset="0"/>
                        </a:rPr>
                        <a:t> of the report took longer as some information was still outstanding</a:t>
                      </a:r>
                      <a:endParaRPr lang="en-ZA" sz="1400" b="0" dirty="0">
                        <a:latin typeface="Tw Cen MT" panose="020B0602020104020603" pitchFamily="34" charset="0"/>
                      </a:endParaRPr>
                    </a:p>
                  </a:txBody>
                  <a:tcPr marL="68580" marR="68580" marT="0" marB="0">
                    <a:solidFill>
                      <a:schemeClr val="bg1"/>
                    </a:solidFill>
                  </a:tcPr>
                </a:tc>
                <a:tc>
                  <a:txBody>
                    <a:bodyPr/>
                    <a:lstStyle/>
                    <a:p>
                      <a:pPr>
                        <a:lnSpc>
                          <a:spcPct val="100000"/>
                        </a:lnSpc>
                        <a:spcAft>
                          <a:spcPts val="0"/>
                        </a:spcAft>
                      </a:pPr>
                      <a:r>
                        <a:rPr lang="en-ZA" sz="1400" b="0" i="0" dirty="0" smtClean="0">
                          <a:solidFill>
                            <a:schemeClr val="tx1"/>
                          </a:solidFill>
                          <a:latin typeface="Tw Cen MT" pitchFamily="34" charset="0"/>
                          <a:ea typeface="Calibri"/>
                          <a:cs typeface="Times New Roman"/>
                        </a:rPr>
                        <a:t>The report</a:t>
                      </a:r>
                      <a:r>
                        <a:rPr lang="en-ZA" sz="1400" b="0" i="0" baseline="0" dirty="0" smtClean="0">
                          <a:solidFill>
                            <a:schemeClr val="tx1"/>
                          </a:solidFill>
                          <a:latin typeface="Tw Cen MT" pitchFamily="34" charset="0"/>
                          <a:ea typeface="Calibri"/>
                          <a:cs typeface="Times New Roman"/>
                        </a:rPr>
                        <a:t> has since been finalised and submitted to the Minister in October 2017</a:t>
                      </a:r>
                      <a:endParaRPr lang="en-ZA" sz="1400" b="0" i="0" dirty="0">
                        <a:solidFill>
                          <a:schemeClr val="tx1"/>
                        </a:solidFill>
                        <a:latin typeface="Tw Cen MT" pitchFamily="34" charset="0"/>
                        <a:ea typeface="Calibri"/>
                        <a:cs typeface="Times New Roman"/>
                      </a:endParaRPr>
                    </a:p>
                  </a:txBody>
                  <a:tcPr marL="68580" marR="68580" marT="0" marB="0">
                    <a:solidFill>
                      <a:schemeClr val="bg1"/>
                    </a:solidFill>
                  </a:tcPr>
                </a:tc>
                <a:extLst>
                  <a:ext uri="{0D108BD9-81ED-4DB2-BD59-A6C34878D82A}">
                    <a16:rowId xmlns:a16="http://schemas.microsoft.com/office/drawing/2014/main" xmlns="" val="10002"/>
                  </a:ext>
                </a:extLst>
              </a:tr>
              <a:tr h="321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600" b="1" i="0" kern="1200" dirty="0" smtClean="0">
                          <a:solidFill>
                            <a:schemeClr val="dk1"/>
                          </a:solidFill>
                          <a:latin typeface="Tw Cen MT" pitchFamily="34" charset="0"/>
                          <a:ea typeface="+mn-ea"/>
                          <a:cs typeface="+mn-cs"/>
                        </a:rPr>
                        <a:t>Sub-Programme</a:t>
                      </a:r>
                      <a:endParaRPr lang="en-ZA" sz="1600" b="1" i="0" dirty="0" smtClean="0">
                        <a:latin typeface="Tw Cen MT" pitchFamily="34" charset="0"/>
                        <a:ea typeface="Calibri"/>
                        <a:cs typeface="Times New Roman"/>
                      </a:endParaRPr>
                    </a:p>
                  </a:txBody>
                  <a:tcPr>
                    <a:solidFill>
                      <a:schemeClr val="accent4">
                        <a:lumMod val="20000"/>
                        <a:lumOff val="80000"/>
                      </a:schemeClr>
                    </a:solidFill>
                  </a:tcPr>
                </a:tc>
                <a:tc gridSpan="3">
                  <a:txBody>
                    <a:bodyPr/>
                    <a:lstStyle/>
                    <a:p>
                      <a:r>
                        <a:rPr kumimoji="0" lang="en-ZA" sz="1600" b="1" kern="1200" dirty="0" smtClean="0">
                          <a:solidFill>
                            <a:schemeClr val="tx1"/>
                          </a:solidFill>
                          <a:effectLst/>
                          <a:latin typeface="Tw Cen MT" panose="020B0602020104020603" pitchFamily="34" charset="0"/>
                          <a:ea typeface="+mn-ea"/>
                          <a:cs typeface="+mn-cs"/>
                        </a:rPr>
                        <a:t>Legal Service</a:t>
                      </a:r>
                      <a:endParaRPr lang="en-ZA" sz="1600" b="1" dirty="0">
                        <a:latin typeface="Tw Cen MT" pitchFamily="34" charset="0"/>
                        <a:cs typeface="Arial" pitchFamily="34" charset="0"/>
                      </a:endParaRPr>
                    </a:p>
                  </a:txBody>
                  <a:tcPr>
                    <a:solidFill>
                      <a:schemeClr val="accent4">
                        <a:lumMod val="20000"/>
                        <a:lumOff val="8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3"/>
                  </a:ext>
                </a:extLst>
              </a:tr>
              <a:tr h="702292">
                <a:tc>
                  <a:txBody>
                    <a:bodyPr/>
                    <a:lstStyle/>
                    <a:p>
                      <a:pPr marL="0" marR="0" indent="0" algn="l" defTabSz="914400" rtl="0" eaLnBrk="1" fontAlgn="auto" latinLnBrk="0" hangingPunct="1">
                        <a:lnSpc>
                          <a:spcPct val="100000"/>
                        </a:lnSpc>
                        <a:spcBef>
                          <a:spcPts val="0"/>
                        </a:spcBef>
                        <a:spcAft>
                          <a:spcPts val="1000"/>
                        </a:spcAft>
                        <a:buClrTx/>
                        <a:buSzTx/>
                        <a:buFontTx/>
                        <a:buNone/>
                        <a:tabLst/>
                        <a:defRPr/>
                      </a:pPr>
                      <a:r>
                        <a:rPr lang="en-ZA" sz="1600" b="1" baseline="0" dirty="0" smtClean="0">
                          <a:solidFill>
                            <a:schemeClr val="tx1"/>
                          </a:solidFill>
                          <a:latin typeface="Tw Cen MT" pitchFamily="34" charset="0"/>
                          <a:ea typeface="Times New Roman"/>
                          <a:cs typeface="Arial" pitchFamily="34" charset="0"/>
                        </a:rPr>
                        <a:t>2</a:t>
                      </a:r>
                      <a:r>
                        <a:rPr lang="en-ZA" sz="1600" b="1" baseline="30000" dirty="0" smtClean="0">
                          <a:solidFill>
                            <a:schemeClr val="tx1"/>
                          </a:solidFill>
                          <a:latin typeface="Tw Cen MT" pitchFamily="34" charset="0"/>
                          <a:ea typeface="Times New Roman"/>
                          <a:cs typeface="Arial" pitchFamily="34" charset="0"/>
                        </a:rPr>
                        <a:t>nd</a:t>
                      </a:r>
                      <a:r>
                        <a:rPr lang="en-ZA" sz="1600" b="1" baseline="0" dirty="0" smtClean="0">
                          <a:solidFill>
                            <a:schemeClr val="tx1"/>
                          </a:solidFill>
                          <a:latin typeface="Tw Cen MT" pitchFamily="34" charset="0"/>
                          <a:ea typeface="Times New Roman"/>
                          <a:cs typeface="Arial" pitchFamily="34" charset="0"/>
                        </a:rPr>
                        <a:t> </a:t>
                      </a:r>
                      <a:r>
                        <a:rPr lang="en-ZA" sz="1600" b="1" dirty="0" smtClean="0">
                          <a:solidFill>
                            <a:schemeClr val="tx1"/>
                          </a:solidFill>
                          <a:latin typeface="Tw Cen MT" pitchFamily="34" charset="0"/>
                          <a:ea typeface="Times New Roman"/>
                          <a:cs typeface="Arial" pitchFamily="34" charset="0"/>
                        </a:rPr>
                        <a:t>Quarter Target</a:t>
                      </a:r>
                      <a:endParaRPr lang="en-ZA" sz="1600" b="1" dirty="0" smtClean="0">
                        <a:solidFill>
                          <a:schemeClr val="tx1"/>
                        </a:solidFill>
                        <a:latin typeface="Tw Cen MT" pitchFamily="34" charset="0"/>
                        <a:ea typeface="Calibri"/>
                        <a:cs typeface="Arial" pitchFamily="34" charset="0"/>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Reported</a:t>
                      </a:r>
                      <a:r>
                        <a:rPr lang="en-ZA" sz="1600" b="1" i="0" baseline="0" dirty="0" smtClean="0">
                          <a:solidFill>
                            <a:schemeClr val="tx1"/>
                          </a:solidFill>
                          <a:latin typeface="Tw Cen MT" pitchFamily="34" charset="0"/>
                          <a:ea typeface="Calibri"/>
                          <a:cs typeface="Times New Roman"/>
                        </a:rPr>
                        <a:t> Progress</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Reasons</a:t>
                      </a:r>
                      <a:r>
                        <a:rPr lang="en-ZA" sz="1600" b="1" i="0" baseline="0" dirty="0" smtClean="0">
                          <a:solidFill>
                            <a:schemeClr val="tx1"/>
                          </a:solidFill>
                          <a:latin typeface="Tw Cen MT" pitchFamily="34" charset="0"/>
                          <a:ea typeface="Calibri"/>
                          <a:cs typeface="Times New Roman"/>
                        </a:rPr>
                        <a:t> for the Variance</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tc>
                  <a:txBody>
                    <a:bodyPr/>
                    <a:lstStyle/>
                    <a:p>
                      <a:pPr>
                        <a:lnSpc>
                          <a:spcPct val="100000"/>
                        </a:lnSpc>
                        <a:spcAft>
                          <a:spcPts val="0"/>
                        </a:spcAft>
                      </a:pPr>
                      <a:r>
                        <a:rPr lang="en-ZA" sz="1600" b="1" i="0" dirty="0" smtClean="0">
                          <a:solidFill>
                            <a:schemeClr val="tx1"/>
                          </a:solidFill>
                          <a:latin typeface="Tw Cen MT" pitchFamily="34" charset="0"/>
                          <a:ea typeface="Calibri"/>
                          <a:cs typeface="Times New Roman"/>
                        </a:rPr>
                        <a:t>Action to address the non-achievement of the 2</a:t>
                      </a:r>
                      <a:r>
                        <a:rPr lang="en-ZA" sz="1600" b="1" i="0" baseline="30000" dirty="0" smtClean="0">
                          <a:solidFill>
                            <a:schemeClr val="tx1"/>
                          </a:solidFill>
                          <a:latin typeface="Tw Cen MT" pitchFamily="34" charset="0"/>
                          <a:ea typeface="Calibri"/>
                          <a:cs typeface="Times New Roman"/>
                        </a:rPr>
                        <a:t>nd</a:t>
                      </a:r>
                      <a:r>
                        <a:rPr lang="en-ZA" sz="1600" b="1" i="0" baseline="0" dirty="0" smtClean="0">
                          <a:solidFill>
                            <a:schemeClr val="tx1"/>
                          </a:solidFill>
                          <a:latin typeface="Tw Cen MT" pitchFamily="34" charset="0"/>
                          <a:ea typeface="Calibri"/>
                          <a:cs typeface="Times New Roman"/>
                        </a:rPr>
                        <a:t> </a:t>
                      </a:r>
                      <a:r>
                        <a:rPr lang="en-ZA" sz="1600" b="1" i="0" dirty="0" smtClean="0">
                          <a:solidFill>
                            <a:schemeClr val="tx1"/>
                          </a:solidFill>
                          <a:latin typeface="Tw Cen MT" pitchFamily="34" charset="0"/>
                          <a:ea typeface="Calibri"/>
                          <a:cs typeface="Times New Roman"/>
                        </a:rPr>
                        <a:t>Quarter Target</a:t>
                      </a:r>
                      <a:endParaRPr lang="en-ZA" sz="1600" b="1" i="0" dirty="0">
                        <a:solidFill>
                          <a:schemeClr val="tx1"/>
                        </a:solidFill>
                        <a:latin typeface="Tw Cen MT" pitchFamily="34" charset="0"/>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xmlns="" val="10004"/>
                  </a:ext>
                </a:extLst>
              </a:tr>
              <a:tr h="1317379">
                <a:tc>
                  <a:txBody>
                    <a:bodyPr/>
                    <a:lstStyle/>
                    <a:p>
                      <a:pPr>
                        <a:lnSpc>
                          <a:spcPct val="100000"/>
                        </a:lnSpc>
                      </a:pPr>
                      <a:r>
                        <a:rPr lang="en-ZA" sz="1400" b="0" dirty="0" smtClean="0">
                          <a:solidFill>
                            <a:schemeClr val="tx1"/>
                          </a:solidFill>
                          <a:effectLst/>
                          <a:latin typeface="Tw Cen MT" pitchFamily="34" charset="0"/>
                          <a:ea typeface="Calibri"/>
                          <a:cs typeface="Arial" pitchFamily="34" charset="0"/>
                        </a:rPr>
                        <a:t>Continue consultation process on the 2</a:t>
                      </a:r>
                      <a:r>
                        <a:rPr lang="en-ZA" sz="1400" b="0" baseline="30000" dirty="0" smtClean="0">
                          <a:solidFill>
                            <a:schemeClr val="tx1"/>
                          </a:solidFill>
                          <a:effectLst/>
                          <a:latin typeface="Tw Cen MT" pitchFamily="34" charset="0"/>
                          <a:ea typeface="Calibri"/>
                          <a:cs typeface="Arial" pitchFamily="34" charset="0"/>
                        </a:rPr>
                        <a:t>nd</a:t>
                      </a:r>
                      <a:r>
                        <a:rPr lang="en-ZA" sz="1400" b="0" dirty="0" smtClean="0">
                          <a:solidFill>
                            <a:schemeClr val="tx1"/>
                          </a:solidFill>
                          <a:effectLst/>
                          <a:latin typeface="Tw Cen MT" pitchFamily="34" charset="0"/>
                          <a:ea typeface="Calibri"/>
                          <a:cs typeface="Arial" pitchFamily="34" charset="0"/>
                        </a:rPr>
                        <a:t> phase Public Administration</a:t>
                      </a:r>
                      <a:r>
                        <a:rPr lang="en-ZA" sz="1400" b="0" baseline="0" dirty="0" smtClean="0">
                          <a:solidFill>
                            <a:schemeClr val="tx1"/>
                          </a:solidFill>
                          <a:effectLst/>
                          <a:latin typeface="Tw Cen MT" pitchFamily="34" charset="0"/>
                          <a:ea typeface="Calibri"/>
                          <a:cs typeface="Arial" pitchFamily="34" charset="0"/>
                        </a:rPr>
                        <a:t> Management Regulations</a:t>
                      </a:r>
                      <a:endParaRPr lang="en-ZA" sz="1400" b="0" dirty="0" smtClean="0">
                        <a:solidFill>
                          <a:schemeClr val="tx1"/>
                        </a:solidFill>
                        <a:effectLst/>
                        <a:latin typeface="Tw Cen MT" pitchFamily="34" charset="0"/>
                        <a:ea typeface="Calibri"/>
                        <a:cs typeface="Arial" pitchFamily="34" charset="0"/>
                      </a:endParaRPr>
                    </a:p>
                  </a:txBody>
                  <a:tcPr marL="68580" marR="68580" marT="0" marB="0">
                    <a:solidFill>
                      <a:schemeClr val="bg1"/>
                    </a:solidFill>
                  </a:tcPr>
                </a:tc>
                <a:tc>
                  <a:txBody>
                    <a:bodyPr/>
                    <a:lstStyle/>
                    <a:p>
                      <a:pPr>
                        <a:lnSpc>
                          <a:spcPct val="100000"/>
                        </a:lnSpc>
                      </a:pPr>
                      <a:r>
                        <a:rPr kumimoji="0" lang="en-ZA" sz="1400" b="0" i="0" u="none" strike="noStrike" kern="1200" cap="none" spc="0" normalizeH="0" baseline="0" noProof="0" dirty="0" smtClean="0">
                          <a:ln>
                            <a:noFill/>
                          </a:ln>
                          <a:solidFill>
                            <a:schemeClr val="bg1"/>
                          </a:solidFill>
                          <a:effectLst/>
                          <a:uLnTx/>
                          <a:uFillTx/>
                          <a:latin typeface="Tw Cen MT" panose="020B0602020104020603" pitchFamily="34" charset="0"/>
                          <a:ea typeface="Times New Roman" panose="02020603050405020304" pitchFamily="18" charset="0"/>
                          <a:cs typeface="Times New Roman" panose="02020603050405020304" pitchFamily="18" charset="0"/>
                        </a:rPr>
                        <a:t>The consultation process has not commenced</a:t>
                      </a:r>
                      <a:endParaRPr kumimoji="0" lang="en-ZA" sz="1400" b="0" kern="1200" dirty="0" smtClean="0">
                        <a:solidFill>
                          <a:schemeClr val="bg1"/>
                        </a:solidFill>
                        <a:effectLst/>
                        <a:latin typeface="Tw Cen MT" panose="020B0602020104020603" pitchFamily="34" charset="0"/>
                        <a:ea typeface="+mn-ea"/>
                        <a:cs typeface="+mn-cs"/>
                      </a:endParaRPr>
                    </a:p>
                  </a:txBody>
                  <a:tcPr marL="68580" marR="68580" marT="0" marB="0">
                    <a:solidFill>
                      <a:srgbClr val="C00000"/>
                    </a:solidFill>
                  </a:tcPr>
                </a:tc>
                <a:tc>
                  <a:txBody>
                    <a:bodyPr/>
                    <a:lstStyle/>
                    <a:p>
                      <a:pPr>
                        <a:lnSpc>
                          <a:spcPct val="100000"/>
                        </a:lnSpc>
                        <a:spcAft>
                          <a:spcPts val="0"/>
                        </a:spcAft>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The draft regulations are still being processed</a:t>
                      </a:r>
                      <a:endParaRPr lang="en-ZA" sz="14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0000"/>
                        </a:lnSpc>
                        <a:spcAft>
                          <a:spcPts val="0"/>
                        </a:spcAft>
                      </a:pPr>
                      <a:r>
                        <a:rPr lang="en-ZA" sz="1400" dirty="0" smtClean="0">
                          <a:solidFill>
                            <a:schemeClr val="tx1"/>
                          </a:solidFill>
                          <a:effectLst/>
                          <a:latin typeface="Tw Cen MT" panose="020B0602020104020603" pitchFamily="34" charset="0"/>
                          <a:ea typeface="Times New Roman" panose="02020603050405020304" pitchFamily="18" charset="0"/>
                          <a:cs typeface="Times New Roman" panose="02020603050405020304" pitchFamily="18" charset="0"/>
                        </a:rPr>
                        <a:t>The Director-General has been requested to convene a meeting with the Minister and himself and Deputy Director-General: Research and Policy Analysis to discuss the matter</a:t>
                      </a:r>
                      <a:endParaRPr lang="en-ZA" sz="1400" b="0" dirty="0">
                        <a:solidFill>
                          <a:schemeClr val="tx1"/>
                        </a:solidFill>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935104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249" y="116632"/>
            <a:ext cx="8100392" cy="1026840"/>
          </a:xfrm>
        </p:spPr>
        <p:txBody>
          <a:bodyPr>
            <a:noAutofit/>
          </a:bodyPr>
          <a:lstStyle/>
          <a:p>
            <a:pPr algn="ctr"/>
            <a:r>
              <a:rPr lang="en-ZA" sz="2400" b="1" dirty="0" smtClean="0">
                <a:solidFill>
                  <a:schemeClr val="accent5">
                    <a:lumMod val="60000"/>
                    <a:lumOff val="40000"/>
                  </a:schemeClr>
                </a:solidFill>
              </a:rPr>
              <a:t>PROGRAMME 2: RESEARCH &amp;</a:t>
            </a:r>
            <a:r>
              <a:rPr lang="en-ZA" sz="2400" b="1" dirty="0">
                <a:solidFill>
                  <a:srgbClr val="964305">
                    <a:lumMod val="60000"/>
                    <a:lumOff val="40000"/>
                  </a:srgbClr>
                </a:solidFill>
              </a:rPr>
              <a:t> POLICY</a:t>
            </a:r>
            <a:r>
              <a:rPr lang="en-ZA" sz="2400" b="1" dirty="0" smtClean="0">
                <a:solidFill>
                  <a:schemeClr val="accent5">
                    <a:lumMod val="60000"/>
                    <a:lumOff val="40000"/>
                  </a:schemeClr>
                </a:solidFill>
              </a:rPr>
              <a:t> ANALYSIS (R&amp;PA) (1)</a:t>
            </a:r>
            <a:r>
              <a:rPr lang="en-ZA" sz="2400" dirty="0" smtClean="0">
                <a:solidFill>
                  <a:schemeClr val="accent5">
                    <a:lumMod val="60000"/>
                    <a:lumOff val="40000"/>
                  </a:schemeClr>
                </a:solidFill>
              </a:rPr>
              <a:t/>
            </a:r>
            <a:br>
              <a:rPr lang="en-ZA" sz="2400" dirty="0" smtClean="0">
                <a:solidFill>
                  <a:schemeClr val="accent5">
                    <a:lumMod val="60000"/>
                    <a:lumOff val="40000"/>
                  </a:schemeClr>
                </a:solidFill>
              </a:rPr>
            </a:br>
            <a:r>
              <a:rPr lang="en-ZA" sz="2400" b="1" dirty="0" smtClean="0">
                <a:solidFill>
                  <a:schemeClr val="accent5"/>
                </a:solidFill>
              </a:rPr>
              <a:t>OVERALL PERFORMANCE</a:t>
            </a:r>
            <a:endParaRPr lang="en-ZA" sz="2400" b="1" dirty="0">
              <a:solidFill>
                <a:schemeClr val="accent5"/>
              </a:solidFill>
            </a:endParaRPr>
          </a:p>
        </p:txBody>
      </p:sp>
      <p:sp>
        <p:nvSpPr>
          <p:cNvPr id="5" name="Rectangle 4"/>
          <p:cNvSpPr>
            <a:spLocks noChangeArrowheads="1"/>
          </p:cNvSpPr>
          <p:nvPr/>
        </p:nvSpPr>
        <p:spPr bwMode="auto">
          <a:xfrm>
            <a:off x="7010400" y="63817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0" hangingPunct="0"/>
            <a:fld id="{1A061268-C1A7-416F-8693-B75AE559E0C7}" type="slidenum">
              <a:rPr lang="en-US" sz="1400" b="0"/>
              <a:pPr algn="r" eaLnBrk="0" hangingPunct="0"/>
              <a:t>9</a:t>
            </a:fld>
            <a:endParaRPr lang="en-US" sz="1400" b="0" dirty="0"/>
          </a:p>
        </p:txBody>
      </p:sp>
      <p:graphicFrame>
        <p:nvGraphicFramePr>
          <p:cNvPr id="7" name="Chart 6"/>
          <p:cNvGraphicFramePr/>
          <p:nvPr>
            <p:extLst>
              <p:ext uri="{D42A27DB-BD31-4B8C-83A1-F6EECF244321}">
                <p14:modId xmlns:p14="http://schemas.microsoft.com/office/powerpoint/2010/main" xmlns="" val="223100643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49637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42678</TotalTime>
  <Words>3332</Words>
  <Application>Microsoft Office PowerPoint</Application>
  <PresentationFormat>On-screen Show (4:3)</PresentationFormat>
  <Paragraphs>573</Paragraphs>
  <Slides>38</Slides>
  <Notes>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                                           </vt:lpstr>
      <vt:lpstr>INTRODUCTION</vt:lpstr>
      <vt:lpstr>OVERALL QUARTER PERFORMANCE</vt:lpstr>
      <vt:lpstr>SUMMARY OF CONSOLIDATED  2ND  QUARTER PERFORMANCE  PER PROGRAMME</vt:lpstr>
      <vt:lpstr>PROGRAMME 1:  ADMIN (1) OVERALL PERFORMANCE</vt:lpstr>
      <vt:lpstr>  PROGRAMME 1:  ADMIN (2) 2ND  QUARTER TARGETS ACHIEVED   </vt:lpstr>
      <vt:lpstr>PROGRAMME 1:  ADMIN (3) 2ND  QUARTER TARGETS NOT ACHIEVED</vt:lpstr>
      <vt:lpstr>PROGRAMME 1:  ADMIN (4) 2ND QUARTER TARGETS NOT ACHIEVED</vt:lpstr>
      <vt:lpstr>PROGRAMME 2: RESEARCH &amp; POLICY ANALYSIS (R&amp;PA) (1) OVERALL PERFORMANCE</vt:lpstr>
      <vt:lpstr>Slide 10</vt:lpstr>
      <vt:lpstr>Slide 11</vt:lpstr>
      <vt:lpstr>Slide 12</vt:lpstr>
      <vt:lpstr>PROGRAMME 3: LABOUR RELATIONS AND HUMAN RESOURCE MANAGEMENT (LR&amp;HRM) (1) OVERALL PERFORMANCE</vt:lpstr>
      <vt:lpstr>  PROGRAMME 3:  LR&amp;HRM (2) 2ND QUARTER TARGETS ACHIEVED   </vt:lpstr>
      <vt:lpstr>  PROGRAMME 3:  LR&amp;HRM (3) 2ND QUARTER TARGETS NOT ACHIEVED   </vt:lpstr>
      <vt:lpstr>  PROGRAMME 3:  LR&amp;HRM (4) 2ND QUARTER TARGETS NOT ACHIEVED   </vt:lpstr>
      <vt:lpstr>  PROGRAMME 3:  LR&amp;HRM (5) 2ND QUARTER TARGETS NOT ACHIEVED   </vt:lpstr>
      <vt:lpstr>Slide 18</vt:lpstr>
      <vt:lpstr>  PROGRAMME 4:  GCIO (2) 2ND QUARTER TARGETS ACHIEVED   </vt:lpstr>
      <vt:lpstr>Slide 20</vt:lpstr>
      <vt:lpstr>PROGRAMME 5: SDS (2) 2ND QUARTER TARGETS ACHIEVED</vt:lpstr>
      <vt:lpstr>PROGRAMME 5: SDS (3) 2ND QUARTER TARGETS ACHIEVED</vt:lpstr>
      <vt:lpstr>PROGRAMME 5: SDS (4) 2ND QUARTER TARGETS ACHIEVED</vt:lpstr>
      <vt:lpstr>PROGRAMME 5: SDS (5) 2ND QUARTER TARGETS ACHIEVED</vt:lpstr>
      <vt:lpstr>Slide 25</vt:lpstr>
      <vt:lpstr>PROGRAMME 6: GPA (2) 2ND QUARTER TARGETS ACHIEVED</vt:lpstr>
      <vt:lpstr>PROGRAMME 6: GPA (3) 2ND QUARTER TARGETS ACHIEVED</vt:lpstr>
      <vt:lpstr>Slide 28</vt:lpstr>
      <vt:lpstr>OVERALL ACHIEVEMENT OF 1ST QUARTER  TARGETS NOT ACHIEVED </vt:lpstr>
      <vt:lpstr>Slide 30</vt:lpstr>
      <vt:lpstr>Slide 31</vt:lpstr>
      <vt:lpstr>Slide 32</vt:lpstr>
      <vt:lpstr>Slide 33</vt:lpstr>
      <vt:lpstr>Slide 34</vt:lpstr>
      <vt:lpstr>Slide 35</vt:lpstr>
      <vt:lpstr>Slide 36</vt:lpstr>
      <vt:lpstr>Slide 37</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Shange</dc:creator>
  <cp:lastModifiedBy>PUMZA</cp:lastModifiedBy>
  <cp:revision>1724</cp:revision>
  <cp:lastPrinted>2017-10-06T09:17:44Z</cp:lastPrinted>
  <dcterms:created xsi:type="dcterms:W3CDTF">2011-08-28T16:11:52Z</dcterms:created>
  <dcterms:modified xsi:type="dcterms:W3CDTF">2017-11-02T11:37:21Z</dcterms:modified>
</cp:coreProperties>
</file>