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369" r:id="rId2"/>
    <p:sldId id="350" r:id="rId3"/>
    <p:sldId id="459" r:id="rId4"/>
    <p:sldId id="552" r:id="rId5"/>
    <p:sldId id="553" r:id="rId6"/>
    <p:sldId id="554" r:id="rId7"/>
    <p:sldId id="555" r:id="rId8"/>
    <p:sldId id="587" r:id="rId9"/>
    <p:sldId id="588" r:id="rId10"/>
    <p:sldId id="589" r:id="rId11"/>
    <p:sldId id="556" r:id="rId12"/>
    <p:sldId id="557" r:id="rId13"/>
    <p:sldId id="558" r:id="rId14"/>
    <p:sldId id="559" r:id="rId15"/>
    <p:sldId id="560" r:id="rId16"/>
    <p:sldId id="561" r:id="rId17"/>
    <p:sldId id="562" r:id="rId18"/>
    <p:sldId id="563" r:id="rId19"/>
    <p:sldId id="564" r:id="rId20"/>
    <p:sldId id="565" r:id="rId21"/>
    <p:sldId id="504" r:id="rId22"/>
    <p:sldId id="511" r:id="rId23"/>
    <p:sldId id="505" r:id="rId24"/>
    <p:sldId id="506" r:id="rId25"/>
    <p:sldId id="508" r:id="rId26"/>
    <p:sldId id="514" r:id="rId27"/>
    <p:sldId id="512" r:id="rId28"/>
    <p:sldId id="566" r:id="rId29"/>
    <p:sldId id="513" r:id="rId30"/>
    <p:sldId id="590" r:id="rId31"/>
    <p:sldId id="591" r:id="rId32"/>
    <p:sldId id="592" r:id="rId33"/>
    <p:sldId id="515" r:id="rId34"/>
    <p:sldId id="521" r:id="rId35"/>
    <p:sldId id="520" r:id="rId36"/>
    <p:sldId id="519" r:id="rId37"/>
    <p:sldId id="522" r:id="rId38"/>
    <p:sldId id="523" r:id="rId39"/>
    <p:sldId id="524" r:id="rId40"/>
    <p:sldId id="525" r:id="rId41"/>
    <p:sldId id="526" r:id="rId42"/>
    <p:sldId id="583" r:id="rId43"/>
    <p:sldId id="584" r:id="rId44"/>
    <p:sldId id="585" r:id="rId45"/>
    <p:sldId id="586" r:id="rId46"/>
    <p:sldId id="527" r:id="rId47"/>
    <p:sldId id="528" r:id="rId48"/>
    <p:sldId id="530" r:id="rId49"/>
    <p:sldId id="529" r:id="rId50"/>
    <p:sldId id="550" r:id="rId51"/>
    <p:sldId id="551" r:id="rId52"/>
    <p:sldId id="531" r:id="rId53"/>
    <p:sldId id="532" r:id="rId54"/>
    <p:sldId id="533" r:id="rId55"/>
    <p:sldId id="534" r:id="rId56"/>
    <p:sldId id="535" r:id="rId57"/>
    <p:sldId id="536" r:id="rId58"/>
    <p:sldId id="537" r:id="rId59"/>
    <p:sldId id="538" r:id="rId60"/>
    <p:sldId id="539" r:id="rId61"/>
    <p:sldId id="540" r:id="rId62"/>
    <p:sldId id="541" r:id="rId63"/>
    <p:sldId id="542" r:id="rId64"/>
    <p:sldId id="543" r:id="rId65"/>
    <p:sldId id="544" r:id="rId66"/>
    <p:sldId id="545" r:id="rId67"/>
    <p:sldId id="546" r:id="rId68"/>
    <p:sldId id="547" r:id="rId69"/>
    <p:sldId id="548" r:id="rId70"/>
    <p:sldId id="549" r:id="rId71"/>
    <p:sldId id="568" r:id="rId72"/>
    <p:sldId id="567" r:id="rId73"/>
    <p:sldId id="569" r:id="rId74"/>
    <p:sldId id="570" r:id="rId75"/>
    <p:sldId id="571" r:id="rId76"/>
    <p:sldId id="572" r:id="rId77"/>
    <p:sldId id="573" r:id="rId78"/>
    <p:sldId id="574" r:id="rId79"/>
    <p:sldId id="575" r:id="rId80"/>
    <p:sldId id="576" r:id="rId81"/>
    <p:sldId id="577" r:id="rId82"/>
    <p:sldId id="578" r:id="rId83"/>
    <p:sldId id="579" r:id="rId84"/>
    <p:sldId id="580" r:id="rId85"/>
    <p:sldId id="581" r:id="rId86"/>
    <p:sldId id="378" r:id="rId8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1921" autoAdjust="0"/>
  </p:normalViewPr>
  <p:slideViewPr>
    <p:cSldViewPr>
      <p:cViewPr varScale="1">
        <p:scale>
          <a:sx n="33" d="100"/>
          <a:sy n="33" d="100"/>
        </p:scale>
        <p:origin x="504" y="53"/>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'Srudent eligeable student'!$B$1</c:f>
              <c:strCache>
                <c:ptCount val="1"/>
                <c:pt idx="0">
                  <c:v>Planned target: 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'Srudent eligeable student'!$A$2:$A$6</c:f>
              <c:strCache>
                <c:ptCount val="5"/>
                <c:pt idx="0">
                  <c:v>Students enrolled in public higher education studies at universities </c:v>
                </c:pt>
                <c:pt idx="1">
                  <c:v>Universities offering accredited TVET College qualifications</c:v>
                </c:pt>
                <c:pt idx="2">
                  <c:v>Additional first-time entrants (black and women) to academic workforce</c:v>
                </c:pt>
                <c:pt idx="3">
                  <c:v>First year students in foundation programmes</c:v>
                </c:pt>
                <c:pt idx="4">
                  <c:v>Eligible university students obtaining financial aid</c:v>
                </c:pt>
              </c:strCache>
            </c:strRef>
          </c:cat>
          <c:val>
            <c:numRef>
              <c:f>'Srudent eligeable student'!$B$2:$B$6</c:f>
              <c:numCache>
                <c:formatCode>General</c:formatCode>
                <c:ptCount val="5"/>
                <c:pt idx="0" formatCode="#,##0">
                  <c:v>984000</c:v>
                </c:pt>
                <c:pt idx="1">
                  <c:v>10</c:v>
                </c:pt>
                <c:pt idx="2">
                  <c:v>100</c:v>
                </c:pt>
                <c:pt idx="3" formatCode="#,##0">
                  <c:v>30400</c:v>
                </c:pt>
                <c:pt idx="4" formatCode="#,##0">
                  <c:v>205000</c:v>
                </c:pt>
              </c:numCache>
            </c:numRef>
          </c:val>
        </c:ser>
        <c:ser>
          <c:idx val="1"/>
          <c:order val="1"/>
          <c:tx>
            <c:strRef>
              <c:f>'Srudent eligeable student'!$C$1</c:f>
              <c:strCache>
                <c:ptCount val="1"/>
                <c:pt idx="0">
                  <c:v>Actual achievement: 2016/17</c:v>
                </c:pt>
              </c:strCache>
            </c:strRef>
          </c:tx>
          <c:spPr>
            <a:solidFill>
              <a:schemeClr val="accent2"/>
            </a:solidFill>
            <a:ln>
              <a:noFill/>
            </a:ln>
            <a:effectLst/>
          </c:spPr>
          <c:invertIfNegative val="0"/>
          <c:dLbls>
            <c:dLbl>
              <c:idx val="0"/>
              <c:layout>
                <c:manualLayout>
                  <c:x val="9.7222222222222224E-2"/>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9444444444444445E-2"/>
                  <c:y val="-6.944444444444444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2222222222222223E-2"/>
                  <c:y val="-5.555555555555555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0185067526415994E-16"/>
                  <c:y val="-6.018518518518518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6666666666666566E-2"/>
                  <c:y val="-6.481481481481489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'Srudent eligeable student'!$A$2:$A$6</c:f>
              <c:strCache>
                <c:ptCount val="5"/>
                <c:pt idx="0">
                  <c:v>Students enrolled in public higher education studies at universities </c:v>
                </c:pt>
                <c:pt idx="1">
                  <c:v>Universities offering accredited TVET College qualifications</c:v>
                </c:pt>
                <c:pt idx="2">
                  <c:v>Additional first-time entrants (black and women) to academic workforce</c:v>
                </c:pt>
                <c:pt idx="3">
                  <c:v>First year students in foundation programmes</c:v>
                </c:pt>
                <c:pt idx="4">
                  <c:v>Eligible university students obtaining financial aid</c:v>
                </c:pt>
              </c:strCache>
            </c:strRef>
          </c:cat>
          <c:val>
            <c:numRef>
              <c:f>'Srudent eligeable student'!$C$2:$C$6</c:f>
              <c:numCache>
                <c:formatCode>General</c:formatCode>
                <c:ptCount val="5"/>
                <c:pt idx="0" formatCode="#,##0">
                  <c:v>985212</c:v>
                </c:pt>
                <c:pt idx="1">
                  <c:v>1</c:v>
                </c:pt>
                <c:pt idx="2">
                  <c:v>90</c:v>
                </c:pt>
                <c:pt idx="3" formatCode="#,##0">
                  <c:v>17977</c:v>
                </c:pt>
                <c:pt idx="4" formatCode="#,##0">
                  <c:v>225950</c:v>
                </c:pt>
              </c:numCache>
            </c:numRef>
          </c:val>
        </c:ser>
        <c:dLbls>
          <c:dLblPos val="outEnd"/>
          <c:showLegendKey val="0"/>
          <c:showVal val="1"/>
          <c:showCatName val="0"/>
          <c:showSerName val="0"/>
          <c:showPercent val="0"/>
          <c:showBubbleSize val="0"/>
        </c:dLbls>
        <c:gapWidth val="199"/>
        <c:axId val="175837072"/>
        <c:axId val="175837632"/>
      </c:barChart>
      <c:catAx>
        <c:axId val="17583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n-lt"/>
                <a:ea typeface="+mn-ea"/>
                <a:cs typeface="+mn-cs"/>
              </a:defRPr>
            </a:pPr>
            <a:endParaRPr lang="en-US"/>
          </a:p>
        </c:txPr>
        <c:crossAx val="175837632"/>
        <c:crosses val="autoZero"/>
        <c:auto val="1"/>
        <c:lblAlgn val="ctr"/>
        <c:lblOffset val="100"/>
        <c:noMultiLvlLbl val="0"/>
      </c:catAx>
      <c:valAx>
        <c:axId val="1758376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837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'Succes rates'!$B$2</c:f>
              <c:strCache>
                <c:ptCount val="1"/>
                <c:pt idx="0">
                  <c:v>Planned target: 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'Succes rates'!$A$3:$A$6</c:f>
              <c:strCache>
                <c:ptCount val="4"/>
                <c:pt idx="0">
                  <c:v>Success rates at universities</c:v>
                </c:pt>
                <c:pt idx="1">
                  <c:v>Higher education undergraduate success rates (contact)</c:v>
                </c:pt>
                <c:pt idx="2">
                  <c:v>Higher education undergraduate success rates (distance)</c:v>
                </c:pt>
                <c:pt idx="3">
                  <c:v>University academic staff with PHDs</c:v>
                </c:pt>
              </c:strCache>
            </c:strRef>
          </c:cat>
          <c:val>
            <c:numRef>
              <c:f>'Succes rates'!$B$3:$B$6</c:f>
              <c:numCache>
                <c:formatCode>0%</c:formatCode>
                <c:ptCount val="4"/>
                <c:pt idx="0">
                  <c:v>0.77</c:v>
                </c:pt>
                <c:pt idx="1">
                  <c:v>0.8</c:v>
                </c:pt>
                <c:pt idx="2">
                  <c:v>0.68</c:v>
                </c:pt>
                <c:pt idx="3">
                  <c:v>0.43</c:v>
                </c:pt>
              </c:numCache>
            </c:numRef>
          </c:val>
        </c:ser>
        <c:ser>
          <c:idx val="1"/>
          <c:order val="1"/>
          <c:tx>
            <c:strRef>
              <c:f>'Succes rates'!$C$2</c:f>
              <c:strCache>
                <c:ptCount val="1"/>
                <c:pt idx="0">
                  <c:v>Actual achievement: 2016/17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'Succes rates'!$A$3:$A$6</c:f>
              <c:strCache>
                <c:ptCount val="4"/>
                <c:pt idx="0">
                  <c:v>Success rates at universities</c:v>
                </c:pt>
                <c:pt idx="1">
                  <c:v>Higher education undergraduate success rates (contact)</c:v>
                </c:pt>
                <c:pt idx="2">
                  <c:v>Higher education undergraduate success rates (distance)</c:v>
                </c:pt>
                <c:pt idx="3">
                  <c:v>University academic staff with PHDs</c:v>
                </c:pt>
              </c:strCache>
            </c:strRef>
          </c:cat>
          <c:val>
            <c:numRef>
              <c:f>'Succes rates'!$C$3:$C$6</c:f>
              <c:numCache>
                <c:formatCode>0%</c:formatCode>
                <c:ptCount val="4"/>
                <c:pt idx="0">
                  <c:v>0.78</c:v>
                </c:pt>
                <c:pt idx="1">
                  <c:v>0.83</c:v>
                </c:pt>
                <c:pt idx="2">
                  <c:v>0.68</c:v>
                </c:pt>
                <c:pt idx="3">
                  <c:v>0.44</c:v>
                </c:pt>
              </c:numCache>
            </c:numRef>
          </c:val>
        </c:ser>
        <c:dLbls>
          <c:showLegendKey val="0"/>
          <c:showVal val="1"/>
          <c:showCatName val="0"/>
          <c:showSerName val="0"/>
          <c:showPercent val="0"/>
          <c:showBubbleSize val="0"/>
        </c:dLbls>
        <c:gapWidth val="199"/>
        <c:axId val="175840432"/>
        <c:axId val="175840992"/>
      </c:barChart>
      <c:catAx>
        <c:axId val="17584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75840992"/>
        <c:crosses val="autoZero"/>
        <c:auto val="1"/>
        <c:lblAlgn val="ctr"/>
        <c:lblOffset val="100"/>
        <c:noMultiLvlLbl val="0"/>
      </c:catAx>
      <c:valAx>
        <c:axId val="1758409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840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42668515385492E-2"/>
          <c:y val="0.19219778021020914"/>
          <c:w val="0.89520918931983262"/>
          <c:h val="0.6309610065557949"/>
        </c:manualLayout>
      </c:layout>
      <c:barChart>
        <c:barDir val="col"/>
        <c:grouping val="clustered"/>
        <c:varyColors val="0"/>
        <c:ser>
          <c:idx val="0"/>
          <c:order val="0"/>
          <c:tx>
            <c:strRef>
              <c:f>'Doctors successes'!$B$3</c:f>
              <c:strCache>
                <c:ptCount val="1"/>
                <c:pt idx="0">
                  <c:v>Planned target: 2016/17</c:v>
                </c:pt>
              </c:strCache>
            </c:strRef>
          </c:tx>
          <c:spPr>
            <a:solidFill>
              <a:srgbClr val="FFC000"/>
            </a:solidFill>
            <a:ln>
              <a:noFill/>
            </a:ln>
            <a:effectLst/>
          </c:spPr>
          <c:invertIfNegative val="0"/>
          <c:dLbls>
            <c:dLbl>
              <c:idx val="0"/>
              <c:layout>
                <c:manualLayout>
                  <c:x val="-2.5848142164781915E-2"/>
                  <c:y val="-2.391629297458899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0926225094238017E-2"/>
                  <c:y val="-1.79372197309417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'Doctors successes'!$A$4:$A$9</c:f>
              <c:strCache>
                <c:ptCount val="6"/>
                <c:pt idx="0">
                  <c:v>Graduates in Engineering Sciences from universities </c:v>
                </c:pt>
                <c:pt idx="1">
                  <c:v>Graduates in Human Health and Animal Health from universities </c:v>
                </c:pt>
                <c:pt idx="2">
                  <c:v>Graduates in Natural and Physical Sciences from universities </c:v>
                </c:pt>
                <c:pt idx="3">
                  <c:v>Graduates in initial Teacher Education from universities </c:v>
                </c:pt>
                <c:pt idx="4">
                  <c:v>Doctoral graduates from universities </c:v>
                </c:pt>
                <c:pt idx="5">
                  <c:v>Research Masters graduates</c:v>
                </c:pt>
              </c:strCache>
            </c:strRef>
          </c:cat>
          <c:val>
            <c:numRef>
              <c:f>'Doctors successes'!$B$4:$B$9</c:f>
              <c:numCache>
                <c:formatCode>General</c:formatCode>
                <c:ptCount val="6"/>
                <c:pt idx="0">
                  <c:v>10600</c:v>
                </c:pt>
                <c:pt idx="1">
                  <c:v>9700</c:v>
                </c:pt>
                <c:pt idx="2">
                  <c:v>6900</c:v>
                </c:pt>
                <c:pt idx="3">
                  <c:v>18300</c:v>
                </c:pt>
                <c:pt idx="4">
                  <c:v>2200</c:v>
                </c:pt>
                <c:pt idx="5">
                  <c:v>6500</c:v>
                </c:pt>
              </c:numCache>
            </c:numRef>
          </c:val>
        </c:ser>
        <c:ser>
          <c:idx val="1"/>
          <c:order val="1"/>
          <c:tx>
            <c:strRef>
              <c:f>'Doctors successes'!$C$3</c:f>
              <c:strCache>
                <c:ptCount val="1"/>
                <c:pt idx="0">
                  <c:v>Actual achievement: 2016/17</c:v>
                </c:pt>
              </c:strCache>
            </c:strRef>
          </c:tx>
          <c:spPr>
            <a:solidFill>
              <a:schemeClr val="accent2"/>
            </a:solidFill>
            <a:ln>
              <a:noFill/>
            </a:ln>
            <a:effectLst/>
          </c:spPr>
          <c:invertIfNegative val="0"/>
          <c:dLbls>
            <c:dLbl>
              <c:idx val="0"/>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dLbl>
              <c:idx val="1"/>
              <c:layout>
                <c:manualLayout>
                  <c:x val="3.2310177705977342E-2"/>
                  <c:y val="-2.092675635276532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540118470651588E-2"/>
                  <c:y val="-1.793721973094170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3694130317716746E-2"/>
                  <c:y val="-1.793721973094170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002154011846907E-2"/>
                  <c:y val="-1.1958146487294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'Doctors successes'!$A$4:$A$9</c:f>
              <c:strCache>
                <c:ptCount val="6"/>
                <c:pt idx="0">
                  <c:v>Graduates in Engineering Sciences from universities </c:v>
                </c:pt>
                <c:pt idx="1">
                  <c:v>Graduates in Human Health and Animal Health from universities </c:v>
                </c:pt>
                <c:pt idx="2">
                  <c:v>Graduates in Natural and Physical Sciences from universities </c:v>
                </c:pt>
                <c:pt idx="3">
                  <c:v>Graduates in initial Teacher Education from universities </c:v>
                </c:pt>
                <c:pt idx="4">
                  <c:v>Doctoral graduates from universities </c:v>
                </c:pt>
                <c:pt idx="5">
                  <c:v>Research Masters graduates</c:v>
                </c:pt>
              </c:strCache>
            </c:strRef>
          </c:cat>
          <c:val>
            <c:numRef>
              <c:f>'Doctors successes'!$C$4:$C$9</c:f>
              <c:numCache>
                <c:formatCode>General</c:formatCode>
                <c:ptCount val="6"/>
                <c:pt idx="0">
                  <c:v>12470</c:v>
                </c:pt>
                <c:pt idx="1">
                  <c:v>9851</c:v>
                </c:pt>
                <c:pt idx="2">
                  <c:v>7917</c:v>
                </c:pt>
                <c:pt idx="3">
                  <c:v>20698</c:v>
                </c:pt>
                <c:pt idx="4">
                  <c:v>2530</c:v>
                </c:pt>
                <c:pt idx="5">
                  <c:v>7317</c:v>
                </c:pt>
              </c:numCache>
            </c:numRef>
          </c:val>
        </c:ser>
        <c:dLbls>
          <c:showLegendKey val="0"/>
          <c:showVal val="1"/>
          <c:showCatName val="0"/>
          <c:showSerName val="0"/>
          <c:showPercent val="0"/>
          <c:showBubbleSize val="0"/>
        </c:dLbls>
        <c:gapWidth val="199"/>
        <c:axId val="175843792"/>
        <c:axId val="175844352"/>
      </c:barChart>
      <c:catAx>
        <c:axId val="1758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mn-lt"/>
                <a:ea typeface="+mn-ea"/>
                <a:cs typeface="+mn-cs"/>
              </a:defRPr>
            </a:pPr>
            <a:endParaRPr lang="en-US"/>
          </a:p>
        </c:txPr>
        <c:crossAx val="175844352"/>
        <c:crosses val="autoZero"/>
        <c:auto val="1"/>
        <c:lblAlgn val="ctr"/>
        <c:lblOffset val="100"/>
        <c:noMultiLvlLbl val="0"/>
      </c:catAx>
      <c:valAx>
        <c:axId val="1758443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843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'Srudent eligeable student'!$A$22</c:f>
              <c:strCache>
                <c:ptCount val="1"/>
                <c:pt idx="0">
                  <c:v>Planned targets: 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'Srudent eligeable student'!$B$21:$C$21</c:f>
              <c:strCache>
                <c:ptCount val="2"/>
                <c:pt idx="0">
                  <c:v>Headcount enrolments in TVET colleges</c:v>
                </c:pt>
                <c:pt idx="1">
                  <c:v>Qualifying TVET students obtaining financial assistance</c:v>
                </c:pt>
              </c:strCache>
            </c:strRef>
          </c:cat>
          <c:val>
            <c:numRef>
              <c:f>'Srudent eligeable student'!$B$22:$C$22</c:f>
              <c:numCache>
                <c:formatCode>#,##0</c:formatCode>
                <c:ptCount val="2"/>
                <c:pt idx="0">
                  <c:v>829000</c:v>
                </c:pt>
                <c:pt idx="1">
                  <c:v>200000</c:v>
                </c:pt>
              </c:numCache>
            </c:numRef>
          </c:val>
        </c:ser>
        <c:ser>
          <c:idx val="1"/>
          <c:order val="1"/>
          <c:tx>
            <c:strRef>
              <c:f>'Srudent eligeable student'!$A$23</c:f>
              <c:strCache>
                <c:ptCount val="1"/>
                <c:pt idx="0">
                  <c:v>Actual achievement: 2016/17</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'Srudent eligeable student'!$B$21:$C$21</c:f>
              <c:strCache>
                <c:ptCount val="2"/>
                <c:pt idx="0">
                  <c:v>Headcount enrolments in TVET colleges</c:v>
                </c:pt>
                <c:pt idx="1">
                  <c:v>Qualifying TVET students obtaining financial assistance</c:v>
                </c:pt>
              </c:strCache>
            </c:strRef>
          </c:cat>
          <c:val>
            <c:numRef>
              <c:f>'Srudent eligeable student'!$B$23:$C$23</c:f>
              <c:numCache>
                <c:formatCode>#,##0</c:formatCode>
                <c:ptCount val="2"/>
                <c:pt idx="0">
                  <c:v>741542</c:v>
                </c:pt>
                <c:pt idx="1">
                  <c:v>225557</c:v>
                </c:pt>
              </c:numCache>
            </c:numRef>
          </c:val>
        </c:ser>
        <c:dLbls>
          <c:dLblPos val="outEnd"/>
          <c:showLegendKey val="0"/>
          <c:showVal val="1"/>
          <c:showCatName val="0"/>
          <c:showSerName val="0"/>
          <c:showPercent val="0"/>
          <c:showBubbleSize val="0"/>
        </c:dLbls>
        <c:gapWidth val="100"/>
        <c:overlap val="-24"/>
        <c:axId val="175847712"/>
        <c:axId val="175848272"/>
      </c:barChart>
      <c:catAx>
        <c:axId val="1758477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5848272"/>
        <c:crosses val="autoZero"/>
        <c:auto val="1"/>
        <c:lblAlgn val="ctr"/>
        <c:lblOffset val="100"/>
        <c:noMultiLvlLbl val="0"/>
      </c:catAx>
      <c:valAx>
        <c:axId val="1758482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584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81745139000479E-2"/>
          <c:y val="5.3562992125984261E-2"/>
          <c:w val="0.86121784776902877"/>
          <c:h val="0.75026442530011628"/>
        </c:manualLayout>
      </c:layout>
      <c:barChart>
        <c:barDir val="col"/>
        <c:grouping val="clustered"/>
        <c:varyColors val="0"/>
        <c:ser>
          <c:idx val="0"/>
          <c:order val="0"/>
          <c:tx>
            <c:strRef>
              <c:f>'TVET stats'!$B$1</c:f>
              <c:strCache>
                <c:ptCount val="1"/>
                <c:pt idx="0">
                  <c:v>Planned target: 2016/17</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'TVET stats'!$A$2</c:f>
              <c:strCache>
                <c:ptCount val="1"/>
                <c:pt idx="0">
                  <c:v>Certification rates in TVET qualifications (NC (V) L4) </c:v>
                </c:pt>
              </c:strCache>
            </c:strRef>
          </c:cat>
          <c:val>
            <c:numRef>
              <c:f>'TVET stats'!$B$2</c:f>
              <c:numCache>
                <c:formatCode>0%</c:formatCode>
                <c:ptCount val="1"/>
                <c:pt idx="0">
                  <c:v>0.4</c:v>
                </c:pt>
              </c:numCache>
            </c:numRef>
          </c:val>
        </c:ser>
        <c:ser>
          <c:idx val="1"/>
          <c:order val="1"/>
          <c:tx>
            <c:strRef>
              <c:f>'TVET stats'!$C$1</c:f>
              <c:strCache>
                <c:ptCount val="1"/>
                <c:pt idx="0">
                  <c:v>Actual achievement: 2016/17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'TVET stats'!$A$2</c:f>
              <c:strCache>
                <c:ptCount val="1"/>
                <c:pt idx="0">
                  <c:v>Certification rates in TVET qualifications (NC (V) L4) </c:v>
                </c:pt>
              </c:strCache>
            </c:strRef>
          </c:cat>
          <c:val>
            <c:numRef>
              <c:f>'TVET stats'!$C$2</c:f>
              <c:numCache>
                <c:formatCode>0.0%</c:formatCode>
                <c:ptCount val="1"/>
                <c:pt idx="0">
                  <c:v>0.32600000000000001</c:v>
                </c:pt>
              </c:numCache>
            </c:numRef>
          </c:val>
        </c:ser>
        <c:dLbls>
          <c:showLegendKey val="0"/>
          <c:showVal val="1"/>
          <c:showCatName val="0"/>
          <c:showSerName val="0"/>
          <c:showPercent val="0"/>
          <c:showBubbleSize val="0"/>
        </c:dLbls>
        <c:gapWidth val="267"/>
        <c:overlap val="-43"/>
        <c:axId val="175851072"/>
        <c:axId val="175851632"/>
      </c:barChart>
      <c:catAx>
        <c:axId val="1758510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75851632"/>
        <c:crosses val="autoZero"/>
        <c:auto val="1"/>
        <c:lblAlgn val="ctr"/>
        <c:lblOffset val="100"/>
        <c:noMultiLvlLbl val="0"/>
      </c:catAx>
      <c:valAx>
        <c:axId val="1758516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585107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6624015748031"/>
          <c:y val="2.6321832303296998E-2"/>
          <c:w val="0.85606709317585306"/>
          <c:h val="0.73407908026500468"/>
        </c:manualLayout>
      </c:layout>
      <c:barChart>
        <c:barDir val="col"/>
        <c:grouping val="clustered"/>
        <c:varyColors val="0"/>
        <c:ser>
          <c:idx val="0"/>
          <c:order val="0"/>
          <c:tx>
            <c:strRef>
              <c:f>skills!$B$1</c:f>
              <c:strCache>
                <c:ptCount val="1"/>
                <c:pt idx="0">
                  <c:v>Planned target: 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skills!$A$2:$A$4</c:f>
              <c:strCache>
                <c:ptCount val="3"/>
                <c:pt idx="0">
                  <c:v>New artisan learners registered nationally per annum</c:v>
                </c:pt>
                <c:pt idx="1">
                  <c:v>New artisans qualified per annum</c:v>
                </c:pt>
                <c:pt idx="2">
                  <c:v>Work based learning opportunities </c:v>
                </c:pt>
              </c:strCache>
            </c:strRef>
          </c:cat>
          <c:val>
            <c:numRef>
              <c:f>skills!$B$2:$B$4</c:f>
              <c:numCache>
                <c:formatCode>#,##0</c:formatCode>
                <c:ptCount val="3"/>
                <c:pt idx="0">
                  <c:v>30750</c:v>
                </c:pt>
                <c:pt idx="1">
                  <c:v>21110</c:v>
                </c:pt>
                <c:pt idx="2">
                  <c:v>120000</c:v>
                </c:pt>
              </c:numCache>
            </c:numRef>
          </c:val>
        </c:ser>
        <c:ser>
          <c:idx val="1"/>
          <c:order val="1"/>
          <c:tx>
            <c:strRef>
              <c:f>skills!$C$1</c:f>
              <c:strCache>
                <c:ptCount val="1"/>
                <c:pt idx="0">
                  <c:v>Actual achievement: 2016/17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skills!$A$2:$A$4</c:f>
              <c:strCache>
                <c:ptCount val="3"/>
                <c:pt idx="0">
                  <c:v>New artisan learners registered nationally per annum</c:v>
                </c:pt>
                <c:pt idx="1">
                  <c:v>New artisans qualified per annum</c:v>
                </c:pt>
                <c:pt idx="2">
                  <c:v>Work based learning opportunities </c:v>
                </c:pt>
              </c:strCache>
            </c:strRef>
          </c:cat>
          <c:val>
            <c:numRef>
              <c:f>skills!$C$2:$C$4</c:f>
              <c:numCache>
                <c:formatCode>#,##0</c:formatCode>
                <c:ptCount val="3"/>
                <c:pt idx="0">
                  <c:v>30814</c:v>
                </c:pt>
                <c:pt idx="1">
                  <c:v>21188</c:v>
                </c:pt>
                <c:pt idx="2">
                  <c:v>148517</c:v>
                </c:pt>
              </c:numCache>
            </c:numRef>
          </c:val>
        </c:ser>
        <c:dLbls>
          <c:showLegendKey val="0"/>
          <c:showVal val="1"/>
          <c:showCatName val="0"/>
          <c:showSerName val="0"/>
          <c:showPercent val="0"/>
          <c:showBubbleSize val="0"/>
        </c:dLbls>
        <c:gapWidth val="75"/>
        <c:axId val="178651536"/>
        <c:axId val="178652096"/>
      </c:barChart>
      <c:catAx>
        <c:axId val="17865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652096"/>
        <c:crosses val="autoZero"/>
        <c:auto val="1"/>
        <c:lblAlgn val="ctr"/>
        <c:lblOffset val="100"/>
        <c:noMultiLvlLbl val="0"/>
      </c:catAx>
      <c:valAx>
        <c:axId val="1786520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65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13799368264622E-2"/>
          <c:y val="2.2693174407535724E-2"/>
          <c:w val="0.89885677565375377"/>
          <c:h val="0.69821647196245662"/>
        </c:manualLayout>
      </c:layout>
      <c:barChart>
        <c:barDir val="col"/>
        <c:grouping val="clustered"/>
        <c:varyColors val="0"/>
        <c:ser>
          <c:idx val="0"/>
          <c:order val="0"/>
          <c:tx>
            <c:strRef>
              <c:f>skills!$A$22</c:f>
              <c:strCache>
                <c:ptCount val="1"/>
                <c:pt idx="0">
                  <c:v>Planned target 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skills!$B$21:$C$21</c:f>
              <c:strCache>
                <c:ptCount val="2"/>
                <c:pt idx="0">
                  <c:v>National artisan learners employed or self-employed </c:v>
                </c:pt>
                <c:pt idx="1">
                  <c:v>Proportion of SETAs meeting standards of good governance </c:v>
                </c:pt>
              </c:strCache>
            </c:strRef>
          </c:cat>
          <c:val>
            <c:numRef>
              <c:f>skills!$B$22:$C$22</c:f>
              <c:numCache>
                <c:formatCode>0%</c:formatCode>
                <c:ptCount val="2"/>
                <c:pt idx="0">
                  <c:v>0.67</c:v>
                </c:pt>
                <c:pt idx="1">
                  <c:v>1</c:v>
                </c:pt>
              </c:numCache>
            </c:numRef>
          </c:val>
        </c:ser>
        <c:ser>
          <c:idx val="1"/>
          <c:order val="1"/>
          <c:tx>
            <c:strRef>
              <c:f>skills!$A$23</c:f>
              <c:strCache>
                <c:ptCount val="1"/>
                <c:pt idx="0">
                  <c:v>Achievement 2016/17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skills!$B$21:$C$21</c:f>
              <c:strCache>
                <c:ptCount val="2"/>
                <c:pt idx="0">
                  <c:v>National artisan learners employed or self-employed </c:v>
                </c:pt>
                <c:pt idx="1">
                  <c:v>Proportion of SETAs meeting standards of good governance </c:v>
                </c:pt>
              </c:strCache>
            </c:strRef>
          </c:cat>
          <c:val>
            <c:numRef>
              <c:f>skills!$B$23:$C$23</c:f>
              <c:numCache>
                <c:formatCode>0%</c:formatCode>
                <c:ptCount val="2"/>
                <c:pt idx="0">
                  <c:v>0.79</c:v>
                </c:pt>
                <c:pt idx="1">
                  <c:v>0.71</c:v>
                </c:pt>
              </c:numCache>
            </c:numRef>
          </c:val>
        </c:ser>
        <c:dLbls>
          <c:showLegendKey val="0"/>
          <c:showVal val="1"/>
          <c:showCatName val="0"/>
          <c:showSerName val="0"/>
          <c:showPercent val="0"/>
          <c:showBubbleSize val="0"/>
        </c:dLbls>
        <c:gapWidth val="75"/>
        <c:axId val="178654896"/>
        <c:axId val="178655456"/>
      </c:barChart>
      <c:catAx>
        <c:axId val="1786548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178655456"/>
        <c:crosses val="autoZero"/>
        <c:auto val="1"/>
        <c:lblAlgn val="ctr"/>
        <c:lblOffset val="100"/>
        <c:noMultiLvlLbl val="0"/>
      </c:catAx>
      <c:valAx>
        <c:axId val="1786554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17865489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8288"/>
          </a:xfrm>
          <a:prstGeom prst="rect">
            <a:avLst/>
          </a:prstGeom>
        </p:spPr>
        <p:txBody>
          <a:bodyPr vert="horz" lIns="91504" tIns="45752" rIns="91504" bIns="45752" rtlCol="0"/>
          <a:lstStyle>
            <a:lvl1pPr algn="l">
              <a:defRPr sz="1200"/>
            </a:lvl1pPr>
          </a:lstStyle>
          <a:p>
            <a:endParaRPr lang="en-ZA" dirty="0"/>
          </a:p>
        </p:txBody>
      </p:sp>
      <p:sp>
        <p:nvSpPr>
          <p:cNvPr id="4" name="Footer Placeholder 3"/>
          <p:cNvSpPr>
            <a:spLocks noGrp="1"/>
          </p:cNvSpPr>
          <p:nvPr>
            <p:ph type="ftr" sz="quarter" idx="2"/>
          </p:nvPr>
        </p:nvSpPr>
        <p:spPr>
          <a:xfrm>
            <a:off x="2" y="9429938"/>
            <a:ext cx="2946275" cy="498288"/>
          </a:xfrm>
          <a:prstGeom prst="rect">
            <a:avLst/>
          </a:prstGeom>
        </p:spPr>
        <p:txBody>
          <a:bodyPr vert="horz" lIns="91504" tIns="45752" rIns="91504" bIns="4575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3" y="9429938"/>
            <a:ext cx="2946275" cy="498288"/>
          </a:xfrm>
          <a:prstGeom prst="rect">
            <a:avLst/>
          </a:prstGeom>
        </p:spPr>
        <p:txBody>
          <a:bodyPr vert="horz" lIns="91504" tIns="45752" rIns="91504" bIns="45752" rtlCol="0" anchor="b"/>
          <a:lstStyle>
            <a:lvl1pPr algn="r">
              <a:defRPr sz="1200"/>
            </a:lvl1pPr>
          </a:lstStyle>
          <a:p>
            <a:fld id="{707FCEC1-E925-426E-AEDE-6F4D5133F003}" type="slidenum">
              <a:rPr lang="en-ZA" smtClean="0"/>
              <a:t>‹#›</a:t>
            </a:fld>
            <a:endParaRPr lang="en-ZA" dirty="0"/>
          </a:p>
        </p:txBody>
      </p:sp>
    </p:spTree>
    <p:extLst>
      <p:ext uri="{BB962C8B-B14F-4D97-AF65-F5344CB8AC3E}">
        <p14:creationId xmlns:p14="http://schemas.microsoft.com/office/powerpoint/2010/main"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1"/>
            <a:ext cx="2946275" cy="49658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3" y="1"/>
            <a:ext cx="2946275" cy="49658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6" y="4716677"/>
            <a:ext cx="5436908" cy="4467531"/>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2" y="9429938"/>
            <a:ext cx="2946275" cy="49658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3" y="9429938"/>
            <a:ext cx="2946275" cy="49658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11</a:t>
            </a:fld>
            <a:endParaRPr lang="en-US" dirty="0"/>
          </a:p>
        </p:txBody>
      </p:sp>
    </p:spTree>
    <p:extLst>
      <p:ext uri="{BB962C8B-B14F-4D97-AF65-F5344CB8AC3E}">
        <p14:creationId xmlns:p14="http://schemas.microsoft.com/office/powerpoint/2010/main" val="210790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12</a:t>
            </a:fld>
            <a:endParaRPr lang="en-US" dirty="0"/>
          </a:p>
        </p:txBody>
      </p:sp>
    </p:spTree>
    <p:extLst>
      <p:ext uri="{BB962C8B-B14F-4D97-AF65-F5344CB8AC3E}">
        <p14:creationId xmlns:p14="http://schemas.microsoft.com/office/powerpoint/2010/main" val="295442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13</a:t>
            </a:fld>
            <a:endParaRPr lang="en-US" dirty="0"/>
          </a:p>
        </p:txBody>
      </p:sp>
    </p:spTree>
    <p:extLst>
      <p:ext uri="{BB962C8B-B14F-4D97-AF65-F5344CB8AC3E}">
        <p14:creationId xmlns:p14="http://schemas.microsoft.com/office/powerpoint/2010/main" val="82921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14</a:t>
            </a:fld>
            <a:endParaRPr lang="en-US" dirty="0"/>
          </a:p>
        </p:txBody>
      </p:sp>
    </p:spTree>
    <p:extLst>
      <p:ext uri="{BB962C8B-B14F-4D97-AF65-F5344CB8AC3E}">
        <p14:creationId xmlns:p14="http://schemas.microsoft.com/office/powerpoint/2010/main" val="126351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15</a:t>
            </a:fld>
            <a:endParaRPr lang="en-US" dirty="0"/>
          </a:p>
        </p:txBody>
      </p:sp>
    </p:spTree>
    <p:extLst>
      <p:ext uri="{BB962C8B-B14F-4D97-AF65-F5344CB8AC3E}">
        <p14:creationId xmlns:p14="http://schemas.microsoft.com/office/powerpoint/2010/main" val="312379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381557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48368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21</a:t>
            </a:fld>
            <a:endParaRPr lang="en-US" dirty="0"/>
          </a:p>
        </p:txBody>
      </p:sp>
    </p:spTree>
    <p:extLst>
      <p:ext uri="{BB962C8B-B14F-4D97-AF65-F5344CB8AC3E}">
        <p14:creationId xmlns:p14="http://schemas.microsoft.com/office/powerpoint/2010/main" val="1167912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22</a:t>
            </a:fld>
            <a:endParaRPr lang="en-US" dirty="0"/>
          </a:p>
        </p:txBody>
      </p:sp>
    </p:spTree>
    <p:extLst>
      <p:ext uri="{BB962C8B-B14F-4D97-AF65-F5344CB8AC3E}">
        <p14:creationId xmlns:p14="http://schemas.microsoft.com/office/powerpoint/2010/main" val="399737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23</a:t>
            </a:fld>
            <a:endParaRPr lang="en-US" dirty="0"/>
          </a:p>
        </p:txBody>
      </p:sp>
    </p:spTree>
    <p:extLst>
      <p:ext uri="{BB962C8B-B14F-4D97-AF65-F5344CB8AC3E}">
        <p14:creationId xmlns:p14="http://schemas.microsoft.com/office/powerpoint/2010/main" val="417321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a:t>
            </a:fld>
            <a:endParaRPr lang="en-US" dirty="0"/>
          </a:p>
        </p:txBody>
      </p:sp>
    </p:spTree>
    <p:extLst>
      <p:ext uri="{BB962C8B-B14F-4D97-AF65-F5344CB8AC3E}">
        <p14:creationId xmlns:p14="http://schemas.microsoft.com/office/powerpoint/2010/main" val="410237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24</a:t>
            </a:fld>
            <a:endParaRPr lang="en-US" dirty="0"/>
          </a:p>
        </p:txBody>
      </p:sp>
    </p:spTree>
    <p:extLst>
      <p:ext uri="{BB962C8B-B14F-4D97-AF65-F5344CB8AC3E}">
        <p14:creationId xmlns:p14="http://schemas.microsoft.com/office/powerpoint/2010/main" val="106656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921691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432846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07902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33</a:t>
            </a:fld>
            <a:endParaRPr lang="en-US" dirty="0"/>
          </a:p>
        </p:txBody>
      </p:sp>
    </p:spTree>
    <p:extLst>
      <p:ext uri="{BB962C8B-B14F-4D97-AF65-F5344CB8AC3E}">
        <p14:creationId xmlns:p14="http://schemas.microsoft.com/office/powerpoint/2010/main" val="2754462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34</a:t>
            </a:fld>
            <a:endParaRPr lang="en-US" dirty="0"/>
          </a:p>
        </p:txBody>
      </p:sp>
    </p:spTree>
    <p:extLst>
      <p:ext uri="{BB962C8B-B14F-4D97-AF65-F5344CB8AC3E}">
        <p14:creationId xmlns:p14="http://schemas.microsoft.com/office/powerpoint/2010/main" val="48409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3839813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38</a:t>
            </a:fld>
            <a:endParaRPr lang="en-US" dirty="0"/>
          </a:p>
        </p:txBody>
      </p:sp>
    </p:spTree>
    <p:extLst>
      <p:ext uri="{BB962C8B-B14F-4D97-AF65-F5344CB8AC3E}">
        <p14:creationId xmlns:p14="http://schemas.microsoft.com/office/powerpoint/2010/main" val="3488574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39</a:t>
            </a:fld>
            <a:endParaRPr lang="en-US" dirty="0"/>
          </a:p>
        </p:txBody>
      </p:sp>
    </p:spTree>
    <p:extLst>
      <p:ext uri="{BB962C8B-B14F-4D97-AF65-F5344CB8AC3E}">
        <p14:creationId xmlns:p14="http://schemas.microsoft.com/office/powerpoint/2010/main" val="1218572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40</a:t>
            </a:fld>
            <a:endParaRPr lang="en-US" dirty="0"/>
          </a:p>
        </p:txBody>
      </p:sp>
    </p:spTree>
    <p:extLst>
      <p:ext uri="{BB962C8B-B14F-4D97-AF65-F5344CB8AC3E}">
        <p14:creationId xmlns:p14="http://schemas.microsoft.com/office/powerpoint/2010/main" val="17283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a:t>
            </a:fld>
            <a:endParaRPr lang="en-US" dirty="0"/>
          </a:p>
        </p:txBody>
      </p:sp>
    </p:spTree>
    <p:extLst>
      <p:ext uri="{BB962C8B-B14F-4D97-AF65-F5344CB8AC3E}">
        <p14:creationId xmlns:p14="http://schemas.microsoft.com/office/powerpoint/2010/main" val="274664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41</a:t>
            </a:fld>
            <a:endParaRPr lang="en-US" dirty="0"/>
          </a:p>
        </p:txBody>
      </p:sp>
    </p:spTree>
    <p:extLst>
      <p:ext uri="{BB962C8B-B14F-4D97-AF65-F5344CB8AC3E}">
        <p14:creationId xmlns:p14="http://schemas.microsoft.com/office/powerpoint/2010/main" val="518196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3075172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47</a:t>
            </a:fld>
            <a:endParaRPr lang="en-US" dirty="0"/>
          </a:p>
        </p:txBody>
      </p:sp>
    </p:spTree>
    <p:extLst>
      <p:ext uri="{BB962C8B-B14F-4D97-AF65-F5344CB8AC3E}">
        <p14:creationId xmlns:p14="http://schemas.microsoft.com/office/powerpoint/2010/main" val="2170058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48</a:t>
            </a:fld>
            <a:endParaRPr lang="en-US" dirty="0"/>
          </a:p>
        </p:txBody>
      </p:sp>
    </p:spTree>
    <p:extLst>
      <p:ext uri="{BB962C8B-B14F-4D97-AF65-F5344CB8AC3E}">
        <p14:creationId xmlns:p14="http://schemas.microsoft.com/office/powerpoint/2010/main" val="3833413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49</a:t>
            </a:fld>
            <a:endParaRPr lang="en-US" dirty="0"/>
          </a:p>
        </p:txBody>
      </p:sp>
    </p:spTree>
    <p:extLst>
      <p:ext uri="{BB962C8B-B14F-4D97-AF65-F5344CB8AC3E}">
        <p14:creationId xmlns:p14="http://schemas.microsoft.com/office/powerpoint/2010/main" val="3978969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50</a:t>
            </a:fld>
            <a:endParaRPr lang="en-US" dirty="0"/>
          </a:p>
        </p:txBody>
      </p:sp>
    </p:spTree>
    <p:extLst>
      <p:ext uri="{BB962C8B-B14F-4D97-AF65-F5344CB8AC3E}">
        <p14:creationId xmlns:p14="http://schemas.microsoft.com/office/powerpoint/2010/main" val="4183655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51</a:t>
            </a:fld>
            <a:endParaRPr lang="en-US" dirty="0"/>
          </a:p>
        </p:txBody>
      </p:sp>
    </p:spTree>
    <p:extLst>
      <p:ext uri="{BB962C8B-B14F-4D97-AF65-F5344CB8AC3E}">
        <p14:creationId xmlns:p14="http://schemas.microsoft.com/office/powerpoint/2010/main" val="299151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a:t>
            </a:fld>
            <a:endParaRPr lang="en-US" dirty="0"/>
          </a:p>
        </p:txBody>
      </p:sp>
    </p:spTree>
    <p:extLst>
      <p:ext uri="{BB962C8B-B14F-4D97-AF65-F5344CB8AC3E}">
        <p14:creationId xmlns:p14="http://schemas.microsoft.com/office/powerpoint/2010/main" val="154450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6</a:t>
            </a:fld>
            <a:endParaRPr lang="en-US" dirty="0"/>
          </a:p>
        </p:txBody>
      </p:sp>
    </p:spTree>
    <p:extLst>
      <p:ext uri="{BB962C8B-B14F-4D97-AF65-F5344CB8AC3E}">
        <p14:creationId xmlns:p14="http://schemas.microsoft.com/office/powerpoint/2010/main" val="46594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7</a:t>
            </a:fld>
            <a:endParaRPr lang="en-US" dirty="0"/>
          </a:p>
        </p:txBody>
      </p:sp>
    </p:spTree>
    <p:extLst>
      <p:ext uri="{BB962C8B-B14F-4D97-AF65-F5344CB8AC3E}">
        <p14:creationId xmlns:p14="http://schemas.microsoft.com/office/powerpoint/2010/main" val="46817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8</a:t>
            </a:fld>
            <a:endParaRPr lang="en-US" dirty="0"/>
          </a:p>
        </p:txBody>
      </p:sp>
    </p:spTree>
    <p:extLst>
      <p:ext uri="{BB962C8B-B14F-4D97-AF65-F5344CB8AC3E}">
        <p14:creationId xmlns:p14="http://schemas.microsoft.com/office/powerpoint/2010/main" val="185892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9</a:t>
            </a:fld>
            <a:endParaRPr lang="en-US" dirty="0"/>
          </a:p>
        </p:txBody>
      </p:sp>
    </p:spTree>
    <p:extLst>
      <p:ext uri="{BB962C8B-B14F-4D97-AF65-F5344CB8AC3E}">
        <p14:creationId xmlns:p14="http://schemas.microsoft.com/office/powerpoint/2010/main" val="206045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10</a:t>
            </a:fld>
            <a:endParaRPr lang="en-US" dirty="0"/>
          </a:p>
        </p:txBody>
      </p:sp>
    </p:spTree>
    <p:extLst>
      <p:ext uri="{BB962C8B-B14F-4D97-AF65-F5344CB8AC3E}">
        <p14:creationId xmlns:p14="http://schemas.microsoft.com/office/powerpoint/2010/main" val="371597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Annual Report 2016/17 </a:t>
            </a:r>
            <a:endParaRPr lang="en-US" b="1" kern="0" dirty="0">
              <a:solidFill>
                <a:srgbClr val="FF0000"/>
              </a:solidFill>
              <a:latin typeface="+mj-lt"/>
            </a:endParaRP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a:t>
            </a:r>
            <a:r>
              <a:rPr lang="en-US" sz="2400" b="1" dirty="0" smtClean="0">
                <a:solidFill>
                  <a:schemeClr val="accent6">
                    <a:lumMod val="50000"/>
                  </a:schemeClr>
                </a:solidFill>
                <a:latin typeface="+mn-lt"/>
                <a:cs typeface="+mn-cs"/>
              </a:rPr>
              <a:t>Select Committee </a:t>
            </a:r>
            <a:r>
              <a:rPr lang="en-US" sz="2400" b="1" dirty="0">
                <a:solidFill>
                  <a:schemeClr val="accent6">
                    <a:lumMod val="50000"/>
                  </a:schemeClr>
                </a:solidFill>
                <a:latin typeface="+mn-lt"/>
                <a:cs typeface="+mn-cs"/>
              </a:rPr>
              <a:t>on </a:t>
            </a:r>
            <a:r>
              <a:rPr lang="en-US" sz="2400" b="1" dirty="0" smtClean="0">
                <a:solidFill>
                  <a:schemeClr val="accent6">
                    <a:lumMod val="50000"/>
                  </a:schemeClr>
                </a:solidFill>
                <a:latin typeface="+mn-lt"/>
                <a:cs typeface="+mn-cs"/>
              </a:rPr>
              <a:t>      </a:t>
            </a:r>
            <a:r>
              <a:rPr lang="en-US" sz="2400" b="1" dirty="0">
                <a:solidFill>
                  <a:schemeClr val="accent6">
                    <a:lumMod val="50000"/>
                  </a:schemeClr>
                </a:solidFill>
                <a:latin typeface="+mn-lt"/>
                <a:cs typeface="+mn-cs"/>
              </a:rPr>
              <a:t>Education and </a:t>
            </a:r>
            <a:r>
              <a:rPr lang="en-US" sz="2400" b="1" dirty="0" smtClean="0">
                <a:solidFill>
                  <a:schemeClr val="accent6">
                    <a:lumMod val="50000"/>
                  </a:schemeClr>
                </a:solidFill>
                <a:latin typeface="+mn-lt"/>
                <a:cs typeface="+mn-cs"/>
              </a:rPr>
              <a:t>Recreation</a:t>
            </a:r>
            <a:endParaRPr lang="en-US" sz="2400" b="1" dirty="0">
              <a:solidFill>
                <a:schemeClr val="accent6">
                  <a:lumMod val="50000"/>
                </a:schemeClr>
              </a:solidFill>
              <a:latin typeface="+mn-lt"/>
              <a:cs typeface="+mn-cs"/>
            </a:endParaRP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rPr>
              <a:t>01 November 20</a:t>
            </a:r>
            <a:r>
              <a:rPr lang="en-US" sz="2400" b="1" dirty="0" smtClean="0">
                <a:solidFill>
                  <a:schemeClr val="accent6">
                    <a:lumMod val="50000"/>
                  </a:schemeClr>
                </a:solidFill>
                <a:latin typeface="+mn-lt"/>
                <a:cs typeface="+mn-cs"/>
              </a:rPr>
              <a:t>17</a:t>
            </a: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10</a:t>
            </a:fld>
            <a:endParaRPr lang="en-US" altLang="en-US" sz="1400" b="1" dirty="0"/>
          </a:p>
        </p:txBody>
      </p:sp>
      <p:sp>
        <p:nvSpPr>
          <p:cNvPr id="7" name="TextBox 6"/>
          <p:cNvSpPr txBox="1"/>
          <p:nvPr/>
        </p:nvSpPr>
        <p:spPr>
          <a:xfrm>
            <a:off x="533400" y="493693"/>
            <a:ext cx="8078400"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3: Sol </a:t>
            </a:r>
            <a:r>
              <a:rPr lang="en-US" dirty="0" err="1" smtClean="0"/>
              <a:t>Plaatje</a:t>
            </a:r>
            <a:r>
              <a:rPr lang="en-US" dirty="0" smtClean="0"/>
              <a:t> University, Kimberley</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600200"/>
            <a:ext cx="8079987" cy="1015663"/>
          </a:xfrm>
          <a:prstGeom prst="rect">
            <a:avLst/>
          </a:prstGeom>
        </p:spPr>
        <p:txBody>
          <a:bodyPr wrap="square">
            <a:spAutoFit/>
          </a:bodyPr>
          <a:lstStyle/>
          <a:p>
            <a:pPr marL="285750" indent="-285750">
              <a:spcAft>
                <a:spcPts val="600"/>
              </a:spcAft>
              <a:buFont typeface="Arial" panose="020B0604020202020204" pitchFamily="34" charset="0"/>
              <a:buChar char="•"/>
            </a:pPr>
            <a:r>
              <a:rPr lang="en-ZA" sz="2000" b="1" i="1" dirty="0" smtClean="0">
                <a:latin typeface="Arial" pitchFamily="34" charset="0"/>
                <a:ea typeface="Calibri" panose="020F0502020204030204" pitchFamily="34" charset="0"/>
                <a:cs typeface="Arial" pitchFamily="34" charset="0"/>
              </a:rPr>
              <a:t>The </a:t>
            </a:r>
            <a:r>
              <a:rPr lang="en-ZA" sz="2000" b="1" i="1" dirty="0">
                <a:latin typeface="Arial" pitchFamily="34" charset="0"/>
                <a:ea typeface="Calibri" panose="020F0502020204030204" pitchFamily="34" charset="0"/>
                <a:cs typeface="Arial" pitchFamily="34" charset="0"/>
              </a:rPr>
              <a:t>purpose </a:t>
            </a:r>
            <a:r>
              <a:rPr lang="en-ZA" sz="2000" dirty="0">
                <a:latin typeface="Arial" pitchFamily="34" charset="0"/>
                <a:ea typeface="Calibri" panose="020F0502020204030204" pitchFamily="34" charset="0"/>
                <a:cs typeface="Arial" pitchFamily="34" charset="0"/>
              </a:rPr>
              <a:t>of the programme is to plan, develop, </a:t>
            </a:r>
            <a:r>
              <a:rPr lang="en-ZA" sz="2000" dirty="0" smtClean="0">
                <a:latin typeface="Arial" pitchFamily="34" charset="0"/>
                <a:ea typeface="Calibri" panose="020F0502020204030204" pitchFamily="34" charset="0"/>
                <a:cs typeface="Arial" pitchFamily="34" charset="0"/>
              </a:rPr>
              <a:t>implement, monitor, </a:t>
            </a:r>
            <a:r>
              <a:rPr lang="en-ZA" sz="2000" dirty="0">
                <a:latin typeface="Arial" pitchFamily="34" charset="0"/>
                <a:ea typeface="Calibri" panose="020F0502020204030204" pitchFamily="34" charset="0"/>
                <a:cs typeface="Arial" pitchFamily="34" charset="0"/>
              </a:rPr>
              <a:t>maintain and evaluate national policy, programmes, assessment practices and </a:t>
            </a:r>
            <a:r>
              <a:rPr lang="en-ZA" sz="2000" dirty="0" smtClean="0">
                <a:latin typeface="Arial" pitchFamily="34" charset="0"/>
                <a:ea typeface="Calibri" panose="020F0502020204030204" pitchFamily="34" charset="0"/>
                <a:cs typeface="Arial" pitchFamily="34" charset="0"/>
              </a:rPr>
              <a:t>systems</a:t>
            </a:r>
            <a:endParaRPr lang="en-ZA" sz="2000" dirty="0">
              <a:latin typeface="Arial" pitchFamily="34" charset="0"/>
              <a:ea typeface="Calibri" panose="020F0502020204030204" pitchFamily="34" charset="0"/>
              <a:cs typeface="Arial" pitchFamily="34" charset="0"/>
            </a:endParaRPr>
          </a:p>
        </p:txBody>
      </p:sp>
      <p:pic>
        <p:nvPicPr>
          <p:cNvPr id="2" name="Picture 1"/>
          <p:cNvPicPr>
            <a:picLocks noChangeAspect="1"/>
          </p:cNvPicPr>
          <p:nvPr/>
        </p:nvPicPr>
        <p:blipFill>
          <a:blip r:embed="rId4"/>
          <a:stretch>
            <a:fillRect/>
          </a:stretch>
        </p:blipFill>
        <p:spPr>
          <a:xfrm>
            <a:off x="531813" y="1506384"/>
            <a:ext cx="8079987" cy="4802240"/>
          </a:xfrm>
          <a:prstGeom prst="rect">
            <a:avLst/>
          </a:prstGeom>
        </p:spPr>
      </p:pic>
    </p:spTree>
    <p:extLst>
      <p:ext uri="{BB962C8B-B14F-4D97-AF65-F5344CB8AC3E}">
        <p14:creationId xmlns:p14="http://schemas.microsoft.com/office/powerpoint/2010/main" val="238083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11</a:t>
            </a:fld>
            <a:endParaRPr lang="en-US" altLang="en-US" sz="1400" b="1" dirty="0"/>
          </a:p>
        </p:txBody>
      </p:sp>
      <p:sp>
        <p:nvSpPr>
          <p:cNvPr id="9" name="Content Placeholder 2"/>
          <p:cNvSpPr txBox="1">
            <a:spLocks/>
          </p:cNvSpPr>
          <p:nvPr/>
        </p:nvSpPr>
        <p:spPr bwMode="auto">
          <a:xfrm>
            <a:off x="531813" y="1066800"/>
            <a:ext cx="8078788"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ts val="0"/>
              </a:spcBef>
              <a:spcAft>
                <a:spcPts val="600"/>
              </a:spcAft>
              <a:buNone/>
            </a:pPr>
            <a:r>
              <a:rPr lang="en-GB" sz="1900" b="1" kern="0" dirty="0">
                <a:latin typeface="Arial" pitchFamily="34" charset="0"/>
                <a:cs typeface="Arial" pitchFamily="34" charset="0"/>
              </a:rPr>
              <a:t>Teaching and learning support </a:t>
            </a:r>
          </a:p>
          <a:p>
            <a:pPr eaLnBrk="1" hangingPunct="1">
              <a:spcBef>
                <a:spcPts val="0"/>
              </a:spcBef>
              <a:spcAft>
                <a:spcPts val="600"/>
              </a:spcAft>
              <a:buFontTx/>
              <a:buChar char="-"/>
            </a:pPr>
            <a:r>
              <a:rPr lang="en-GB" sz="1900" dirty="0" smtClean="0"/>
              <a:t>Four </a:t>
            </a:r>
            <a:r>
              <a:rPr lang="en-GB" sz="1900" dirty="0"/>
              <a:t>Teaching and Learning Development Capacity Improvement Programme project plans were developed an approved during September 2016 for: </a:t>
            </a:r>
            <a:endParaRPr lang="en-GB" sz="1900" dirty="0" smtClean="0"/>
          </a:p>
          <a:p>
            <a:pPr lvl="2" eaLnBrk="1" hangingPunct="1">
              <a:spcBef>
                <a:spcPts val="0"/>
              </a:spcBef>
              <a:spcAft>
                <a:spcPts val="600"/>
              </a:spcAft>
            </a:pPr>
            <a:r>
              <a:rPr lang="en-GB" sz="1900" dirty="0" smtClean="0"/>
              <a:t>ECD </a:t>
            </a:r>
            <a:r>
              <a:rPr lang="en-GB" sz="1900" dirty="0"/>
              <a:t>T</a:t>
            </a:r>
            <a:r>
              <a:rPr lang="en-GB" sz="1900" dirty="0" smtClean="0"/>
              <a:t>eacher </a:t>
            </a:r>
            <a:r>
              <a:rPr lang="en-GB" sz="1900" dirty="0"/>
              <a:t>E</a:t>
            </a:r>
            <a:r>
              <a:rPr lang="en-GB" sz="1900" dirty="0" smtClean="0"/>
              <a:t>ducation</a:t>
            </a:r>
            <a:endParaRPr lang="en-GB" sz="1900" dirty="0"/>
          </a:p>
          <a:p>
            <a:pPr lvl="2" eaLnBrk="1" hangingPunct="1">
              <a:spcBef>
                <a:spcPts val="0"/>
              </a:spcBef>
              <a:spcAft>
                <a:spcPts val="600"/>
              </a:spcAft>
            </a:pPr>
            <a:r>
              <a:rPr lang="en-GB" sz="1900" dirty="0"/>
              <a:t>Primary T</a:t>
            </a:r>
            <a:r>
              <a:rPr lang="en-GB" sz="1900" dirty="0" smtClean="0"/>
              <a:t>eacher </a:t>
            </a:r>
            <a:r>
              <a:rPr lang="en-GB" sz="1900" dirty="0"/>
              <a:t>E</a:t>
            </a:r>
            <a:r>
              <a:rPr lang="en-GB" sz="1900" dirty="0" smtClean="0"/>
              <a:t>ducation </a:t>
            </a:r>
            <a:endParaRPr lang="en-GB" sz="1900" dirty="0"/>
          </a:p>
          <a:p>
            <a:pPr lvl="2" eaLnBrk="1" hangingPunct="1">
              <a:spcBef>
                <a:spcPts val="0"/>
              </a:spcBef>
              <a:spcAft>
                <a:spcPts val="600"/>
              </a:spcAft>
            </a:pPr>
            <a:r>
              <a:rPr lang="en-GB" sz="1900" dirty="0"/>
              <a:t>TVET and Community College Lecturer </a:t>
            </a:r>
            <a:r>
              <a:rPr lang="en-GB" sz="1900" dirty="0" smtClean="0"/>
              <a:t>Education</a:t>
            </a:r>
            <a:endParaRPr lang="en-GB" sz="1900" dirty="0"/>
          </a:p>
          <a:p>
            <a:pPr lvl="2" eaLnBrk="1" hangingPunct="1">
              <a:spcBef>
                <a:spcPts val="0"/>
              </a:spcBef>
              <a:spcAft>
                <a:spcPts val="600"/>
              </a:spcAft>
            </a:pPr>
            <a:r>
              <a:rPr lang="en-GB" sz="1900" dirty="0"/>
              <a:t>Special Needs Teacher </a:t>
            </a:r>
            <a:r>
              <a:rPr lang="en-GB" sz="1900" dirty="0" smtClean="0"/>
              <a:t>Education</a:t>
            </a:r>
            <a:endParaRPr lang="en-GB" sz="1900" b="1" dirty="0" smtClean="0"/>
          </a:p>
          <a:p>
            <a:pPr marL="0" indent="0" eaLnBrk="1" hangingPunct="1">
              <a:spcBef>
                <a:spcPts val="0"/>
              </a:spcBef>
              <a:spcAft>
                <a:spcPts val="600"/>
              </a:spcAft>
              <a:buNone/>
            </a:pPr>
            <a:r>
              <a:rPr lang="en-GB" sz="1900" b="1" dirty="0" smtClean="0"/>
              <a:t>Cohort Study reports on higher education </a:t>
            </a:r>
          </a:p>
          <a:p>
            <a:pPr eaLnBrk="1" hangingPunct="1">
              <a:spcBef>
                <a:spcPts val="0"/>
              </a:spcBef>
              <a:spcAft>
                <a:spcPts val="600"/>
              </a:spcAft>
              <a:buFontTx/>
              <a:buChar char="-"/>
            </a:pPr>
            <a:r>
              <a:rPr lang="en-GB" sz="1900" dirty="0" smtClean="0"/>
              <a:t>An </a:t>
            </a:r>
            <a:r>
              <a:rPr lang="en-GB" sz="1900" dirty="0"/>
              <a:t>updated cohort study report including the 2015 audited data was approved and published on the Departmental website on </a:t>
            </a:r>
            <a:r>
              <a:rPr lang="en-GB" sz="1900" dirty="0" smtClean="0"/>
              <a:t>                  31 </a:t>
            </a:r>
            <a:r>
              <a:rPr lang="en-GB" sz="1900" dirty="0"/>
              <a:t>March </a:t>
            </a:r>
            <a:r>
              <a:rPr lang="en-GB" sz="1900" dirty="0" smtClean="0"/>
              <a:t>2017</a:t>
            </a:r>
            <a:endParaRPr lang="en-GB" sz="1900" b="1" dirty="0" smtClean="0"/>
          </a:p>
          <a:p>
            <a:pPr marL="0" indent="0" eaLnBrk="1" hangingPunct="1">
              <a:spcBef>
                <a:spcPts val="0"/>
              </a:spcBef>
              <a:spcAft>
                <a:spcPts val="600"/>
              </a:spcAft>
              <a:buNone/>
            </a:pPr>
            <a:r>
              <a:rPr lang="en-GB" sz="1900" b="1" dirty="0" smtClean="0">
                <a:latin typeface="Arial" pitchFamily="34" charset="0"/>
                <a:ea typeface="Calibri" panose="020F0502020204030204" pitchFamily="34" charset="0"/>
                <a:cs typeface="Arial" pitchFamily="34" charset="0"/>
              </a:rPr>
              <a:t>Stakeholder engagements </a:t>
            </a:r>
            <a:endParaRPr lang="en-GB" sz="1900" b="1" dirty="0">
              <a:latin typeface="Arial" pitchFamily="34" charset="0"/>
              <a:ea typeface="Calibri" panose="020F0502020204030204" pitchFamily="34" charset="0"/>
              <a:cs typeface="Arial" pitchFamily="34" charset="0"/>
            </a:endParaRPr>
          </a:p>
          <a:p>
            <a:pPr eaLnBrk="1" hangingPunct="1">
              <a:spcBef>
                <a:spcPts val="0"/>
              </a:spcBef>
              <a:spcAft>
                <a:spcPts val="600"/>
              </a:spcAft>
              <a:buFontTx/>
              <a:buChar char="-"/>
            </a:pPr>
            <a:r>
              <a:rPr lang="en-GB" sz="1900" dirty="0" smtClean="0">
                <a:latin typeface="Arial" pitchFamily="34" charset="0"/>
                <a:ea typeface="Calibri" panose="020F0502020204030204" pitchFamily="34" charset="0"/>
                <a:cs typeface="Arial" pitchFamily="34" charset="0"/>
              </a:rPr>
              <a:t>A report on the 2016 BRICS Academic Forum and Think Tank partnerships was approved by the Minister on 24 March 2017</a:t>
            </a:r>
          </a:p>
          <a:p>
            <a:pPr marL="0" indent="0" eaLnBrk="1" hangingPunct="1">
              <a:spcBef>
                <a:spcPts val="0"/>
              </a:spcBef>
              <a:spcAft>
                <a:spcPts val="600"/>
              </a:spcAft>
              <a:buNone/>
            </a:pPr>
            <a:endParaRPr lang="en-ZA" sz="1900" dirty="0">
              <a:latin typeface="Arial" pitchFamily="34" charset="0"/>
              <a:ea typeface="Calibri" panose="020F0502020204030204" pitchFamily="34" charset="0"/>
              <a:cs typeface="Arial" pitchFamily="34" charset="0"/>
            </a:endParaRPr>
          </a:p>
          <a:p>
            <a:pPr eaLnBrk="1" hangingPunct="1">
              <a:spcBef>
                <a:spcPts val="0"/>
              </a:spcBef>
              <a:spcAft>
                <a:spcPts val="600"/>
              </a:spcAft>
            </a:pPr>
            <a:endParaRPr lang="en-ZA" sz="1900" dirty="0">
              <a:latin typeface="Arial" pitchFamily="34" charset="0"/>
              <a:ea typeface="Calibri" panose="020F0502020204030204" pitchFamily="34" charset="0"/>
              <a:cs typeface="Arial" pitchFamily="34" charset="0"/>
            </a:endParaRPr>
          </a:p>
          <a:p>
            <a:pPr eaLnBrk="1" hangingPunct="1">
              <a:spcBef>
                <a:spcPts val="0"/>
              </a:spcBef>
              <a:spcAft>
                <a:spcPts val="600"/>
              </a:spcAft>
            </a:pPr>
            <a:endParaRPr lang="en-ZA" sz="1900" dirty="0">
              <a:latin typeface="Arial" pitchFamily="34" charset="0"/>
              <a:ea typeface="Calibri" panose="020F0502020204030204" pitchFamily="34" charset="0"/>
              <a:cs typeface="Arial" pitchFamily="34" charset="0"/>
            </a:endParaRPr>
          </a:p>
          <a:p>
            <a:pPr eaLnBrk="1" hangingPunct="1">
              <a:spcBef>
                <a:spcPts val="0"/>
              </a:spcBef>
              <a:spcAft>
                <a:spcPts val="600"/>
              </a:spcAft>
            </a:pPr>
            <a:endParaRPr lang="en-US" sz="1900" dirty="0">
              <a:latin typeface="Arial" pitchFamily="34" charset="0"/>
              <a:cs typeface="Arial" pitchFamily="34" charset="0"/>
            </a:endParaRPr>
          </a:p>
          <a:p>
            <a:pPr eaLnBrk="1" hangingPunct="1">
              <a:spcBef>
                <a:spcPts val="0"/>
              </a:spcBef>
              <a:spcAft>
                <a:spcPts val="600"/>
              </a:spcAft>
            </a:pPr>
            <a:endParaRPr lang="en-US" sz="1900" dirty="0">
              <a:latin typeface="Arial" pitchFamily="34" charset="0"/>
              <a:cs typeface="Arial" pitchFamily="34" charset="0"/>
            </a:endParaRPr>
          </a:p>
          <a:p>
            <a:pPr eaLnBrk="1" hangingPunct="1">
              <a:spcBef>
                <a:spcPts val="0"/>
              </a:spcBef>
              <a:spcAft>
                <a:spcPts val="600"/>
              </a:spcAft>
            </a:pPr>
            <a:endParaRPr lang="en-ZA" sz="1900" kern="0" dirty="0" smtClean="0">
              <a:latin typeface="Arial" pitchFamily="34" charset="0"/>
              <a:cs typeface="Arial" pitchFamily="34" charset="0"/>
            </a:endParaRPr>
          </a:p>
        </p:txBody>
      </p:sp>
      <p:sp>
        <p:nvSpPr>
          <p:cNvPr id="8" name="TextBox 7"/>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125505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12</a:t>
            </a:fld>
            <a:endParaRPr lang="en-US" altLang="en-US" sz="1400" b="1" dirty="0"/>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3406220730"/>
              </p:ext>
            </p:extLst>
          </p:nvPr>
        </p:nvGraphicFramePr>
        <p:xfrm>
          <a:off x="531813" y="1371600"/>
          <a:ext cx="8078787" cy="4937760"/>
        </p:xfrm>
        <a:graphic>
          <a:graphicData uri="http://schemas.openxmlformats.org/drawingml/2006/table">
            <a:tbl>
              <a:tblPr firstRow="1" firstCol="1" bandRow="1">
                <a:tableStyleId>{5940675A-B579-460E-94D1-54222C63F5DA}</a:tableStyleId>
              </a:tblPr>
              <a:tblGrid>
                <a:gridCol w="2271898"/>
                <a:gridCol w="5806889"/>
              </a:tblGrid>
              <a:tr h="504825">
                <a:tc>
                  <a:txBody>
                    <a:bodyPr/>
                    <a:lstStyle/>
                    <a:p>
                      <a:pPr marL="0" lvl="0" indent="0" algn="ctr">
                        <a:lnSpc>
                          <a:spcPct val="100000"/>
                        </a:lnSpc>
                        <a:spcBef>
                          <a:spcPts val="0"/>
                        </a:spcBef>
                        <a:spcAft>
                          <a:spcPts val="0"/>
                        </a:spcAft>
                        <a:buFont typeface="+mj-lt"/>
                        <a:buNone/>
                        <a:tabLst>
                          <a:tab pos="571500" algn="l"/>
                        </a:tabLst>
                      </a:pPr>
                      <a:r>
                        <a:rPr lang="en-ZA" sz="1800" b="1" dirty="0" smtClean="0">
                          <a:effectLst/>
                          <a:latin typeface="Arial" pitchFamily="34" charset="0"/>
                          <a:cs typeface="Arial" pitchFamily="34" charset="0"/>
                        </a:rPr>
                        <a:t>Targets not achieved</a:t>
                      </a:r>
                      <a:endParaRPr lang="en-ZA" sz="18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reasons for under performance and current status </a:t>
                      </a:r>
                    </a:p>
                  </a:txBody>
                  <a:tcPr marL="68580" marR="68580" marT="0" marB="0" anchor="ctr"/>
                </a:tc>
              </a:tr>
              <a:tr h="193357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Publishing</a:t>
                      </a:r>
                      <a:r>
                        <a:rPr lang="en-GB" sz="1800" kern="1200" baseline="0" dirty="0" smtClean="0">
                          <a:solidFill>
                            <a:schemeClr val="tx1"/>
                          </a:solidFill>
                          <a:effectLst/>
                          <a:latin typeface="+mn-lt"/>
                          <a:ea typeface="+mn-ea"/>
                          <a:cs typeface="+mn-cs"/>
                        </a:rPr>
                        <a:t> of a p</a:t>
                      </a:r>
                      <a:r>
                        <a:rPr lang="en-GB" sz="1800" kern="1200" dirty="0" smtClean="0">
                          <a:solidFill>
                            <a:schemeClr val="tx1"/>
                          </a:solidFill>
                          <a:effectLst/>
                          <a:latin typeface="+mn-lt"/>
                          <a:ea typeface="+mn-ea"/>
                          <a:cs typeface="+mn-cs"/>
                        </a:rPr>
                        <a:t>olicy on creative and innovation outputs in the Government Gazette by 31 March 2017</a:t>
                      </a:r>
                      <a:endParaRPr lang="en-ZA" sz="1800" kern="0" dirty="0" smtClean="0">
                        <a:solidFill>
                          <a:schemeClr val="tx1"/>
                        </a:solidFill>
                        <a:latin typeface="Arial" pitchFamily="34" charset="0"/>
                        <a:ea typeface="+mn-ea"/>
                        <a:cs typeface="Arial" pitchFamily="34" charset="0"/>
                      </a:endParaRPr>
                    </a:p>
                  </a:txBody>
                  <a:tcPr marL="68580" marR="68580" marT="0" marB="0"/>
                </a:tc>
                <a:tc>
                  <a:txBody>
                    <a:bodyPr/>
                    <a:lstStyle/>
                    <a:p>
                      <a:pPr algn="l">
                        <a:lnSpc>
                          <a:spcPct val="100000"/>
                        </a:lnSpc>
                        <a:spcAft>
                          <a:spcPts val="0"/>
                        </a:spcAft>
                        <a:tabLst>
                          <a:tab pos="571500" algn="l"/>
                        </a:tabLst>
                      </a:pPr>
                      <a:r>
                        <a:rPr lang="en-GB" sz="1800" kern="1200" dirty="0" smtClean="0">
                          <a:solidFill>
                            <a:schemeClr val="tx1"/>
                          </a:solidFill>
                          <a:effectLst/>
                          <a:latin typeface="+mn-lt"/>
                          <a:ea typeface="+mn-ea"/>
                          <a:cs typeface="+mn-cs"/>
                        </a:rPr>
                        <a:t>The policy was finalised and approved by the Minister on 31 March 2017 for publication. The policy</a:t>
                      </a:r>
                      <a:r>
                        <a:rPr lang="en-GB" sz="1800" kern="1200" baseline="0" dirty="0" smtClean="0">
                          <a:solidFill>
                            <a:schemeClr val="tx1"/>
                          </a:solidFill>
                          <a:effectLst/>
                          <a:latin typeface="+mn-lt"/>
                          <a:ea typeface="+mn-ea"/>
                          <a:cs typeface="+mn-cs"/>
                        </a:rPr>
                        <a:t> was </a:t>
                      </a:r>
                      <a:r>
                        <a:rPr lang="en-GB" sz="1800" kern="1200" dirty="0" smtClean="0">
                          <a:solidFill>
                            <a:schemeClr val="tx1"/>
                          </a:solidFill>
                          <a:effectLst/>
                          <a:latin typeface="+mn-lt"/>
                          <a:ea typeface="+mn-ea"/>
                          <a:cs typeface="+mn-cs"/>
                        </a:rPr>
                        <a:t>delayed due to the need to take the CHE advice into account before a final version could be developed for the Minister's approval. This delayed the submission of the policy to the Minister for approval and publication in the Gazette as planned.</a:t>
                      </a:r>
                      <a:r>
                        <a:rPr lang="en-GB" sz="1800" kern="1200" baseline="0" dirty="0" smtClean="0">
                          <a:solidFill>
                            <a:schemeClr val="tx1"/>
                          </a:solidFill>
                          <a:effectLst/>
                          <a:latin typeface="+mn-lt"/>
                          <a:ea typeface="+mn-ea"/>
                          <a:cs typeface="+mn-cs"/>
                        </a:rPr>
                        <a:t> The policy has since been published </a:t>
                      </a:r>
                      <a:r>
                        <a:rPr lang="en-GB" sz="1800" kern="1200" dirty="0" smtClean="0">
                          <a:solidFill>
                            <a:schemeClr val="tx1"/>
                          </a:solidFill>
                          <a:effectLst/>
                          <a:latin typeface="+mn-lt"/>
                          <a:ea typeface="+mn-ea"/>
                          <a:cs typeface="+mn-cs"/>
                        </a:rPr>
                        <a:t>in Government Gazette No. 395 on               28 April 2017.</a:t>
                      </a:r>
                      <a:r>
                        <a:rPr lang="en-GB" sz="1800" kern="1200" baseline="0" dirty="0" smtClean="0">
                          <a:solidFill>
                            <a:schemeClr val="tx1"/>
                          </a:solidFill>
                          <a:effectLst/>
                          <a:latin typeface="+mn-lt"/>
                          <a:ea typeface="+mn-ea"/>
                          <a:cs typeface="+mn-cs"/>
                        </a:rPr>
                        <a:t>  </a:t>
                      </a:r>
                      <a:endParaRPr lang="en-ZA" sz="1800" b="0"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r>
              <a:tr h="1009650">
                <a:tc>
                  <a:txBody>
                    <a:bodyPr/>
                    <a:lstStyle/>
                    <a:p>
                      <a:pPr marL="0" lvl="0" indent="0">
                        <a:lnSpc>
                          <a:spcPct val="100000"/>
                        </a:lnSpc>
                        <a:spcAft>
                          <a:spcPts val="0"/>
                        </a:spcAft>
                        <a:buFont typeface="Arial" panose="020B0604020202020204" pitchFamily="34" charset="0"/>
                        <a:buNone/>
                        <a:tabLst>
                          <a:tab pos="571500" algn="l"/>
                        </a:tabLst>
                      </a:pPr>
                      <a:r>
                        <a:rPr lang="en-GB" sz="1800" kern="1200" dirty="0" smtClean="0">
                          <a:solidFill>
                            <a:schemeClr val="tx1"/>
                          </a:solidFill>
                          <a:effectLst/>
                          <a:latin typeface="+mn-lt"/>
                          <a:ea typeface="+mn-ea"/>
                          <a:cs typeface="+mn-cs"/>
                        </a:rPr>
                        <a:t>Publishing of a  policy on internationalisation of higher education in the Government Gazette by             31 March 2017</a:t>
                      </a:r>
                      <a:endParaRPr lang="en-ZA" sz="18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tc>
                <a:tc>
                  <a:txBody>
                    <a:bodyPr/>
                    <a:lstStyle/>
                    <a:p>
                      <a:pPr algn="l">
                        <a:lnSpc>
                          <a:spcPct val="100000"/>
                        </a:lnSpc>
                        <a:spcAft>
                          <a:spcPts val="0"/>
                        </a:spcAft>
                        <a:tabLst>
                          <a:tab pos="571500" algn="l"/>
                        </a:tabLst>
                      </a:pPr>
                      <a:r>
                        <a:rPr lang="en-GB" sz="1800" kern="1200" dirty="0" smtClean="0">
                          <a:solidFill>
                            <a:schemeClr val="tx1"/>
                          </a:solidFill>
                          <a:effectLst/>
                          <a:latin typeface="+mn-lt"/>
                          <a:ea typeface="+mn-ea"/>
                          <a:cs typeface="+mn-cs"/>
                        </a:rPr>
                        <a:t>The Draft Policy on Internationalisation of Higher Education was developed for public comments and submitted to the Minister on 31</a:t>
                      </a:r>
                      <a:r>
                        <a:rPr lang="en-GB" sz="1800" kern="1200" baseline="0" dirty="0" smtClean="0">
                          <a:solidFill>
                            <a:schemeClr val="tx1"/>
                          </a:solidFill>
                          <a:effectLst/>
                          <a:latin typeface="+mn-lt"/>
                          <a:ea typeface="+mn-ea"/>
                          <a:cs typeface="+mn-cs"/>
                        </a:rPr>
                        <a:t> March 2017 for </a:t>
                      </a:r>
                      <a:r>
                        <a:rPr lang="en-GB" sz="1800" kern="1200" dirty="0" smtClean="0">
                          <a:solidFill>
                            <a:schemeClr val="tx1"/>
                          </a:solidFill>
                          <a:effectLst/>
                          <a:latin typeface="+mn-lt"/>
                          <a:ea typeface="+mn-ea"/>
                          <a:cs typeface="+mn-cs"/>
                        </a:rPr>
                        <a:t>approval to publish. Project management</a:t>
                      </a:r>
                      <a:r>
                        <a:rPr lang="en-GB" sz="1800" kern="1200" baseline="0" dirty="0" smtClean="0">
                          <a:solidFill>
                            <a:schemeClr val="tx1"/>
                          </a:solidFill>
                          <a:effectLst/>
                          <a:latin typeface="+mn-lt"/>
                          <a:ea typeface="+mn-ea"/>
                          <a:cs typeface="+mn-cs"/>
                        </a:rPr>
                        <a:t> was a critical weakness and contributed to the delays. </a:t>
                      </a:r>
                      <a:r>
                        <a:rPr lang="en-GB" sz="1800" kern="1200" dirty="0" smtClean="0">
                          <a:solidFill>
                            <a:schemeClr val="tx1"/>
                          </a:solidFill>
                          <a:effectLst/>
                          <a:latin typeface="+mn-lt"/>
                          <a:ea typeface="+mn-ea"/>
                          <a:cs typeface="+mn-cs"/>
                        </a:rPr>
                        <a:t>A project</a:t>
                      </a:r>
                      <a:r>
                        <a:rPr lang="en-GB" sz="1800" kern="1200" baseline="0" dirty="0" smtClean="0">
                          <a:solidFill>
                            <a:schemeClr val="tx1"/>
                          </a:solidFill>
                          <a:effectLst/>
                          <a:latin typeface="+mn-lt"/>
                          <a:ea typeface="+mn-ea"/>
                          <a:cs typeface="+mn-cs"/>
                        </a:rPr>
                        <a:t> plan has been put in place to ensure that this policy is finalised and published by end of the March 2018.</a:t>
                      </a:r>
                      <a:endParaRPr lang="en-ZA" sz="1800" b="0"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r>
            </a:tbl>
          </a:graphicData>
        </a:graphic>
      </p:graphicFrame>
      <p:sp>
        <p:nvSpPr>
          <p:cNvPr id="7" name="Content Placeholder 2"/>
          <p:cNvSpPr txBox="1">
            <a:spLocks/>
          </p:cNvSpPr>
          <p:nvPr/>
        </p:nvSpPr>
        <p:spPr bwMode="auto">
          <a:xfrm>
            <a:off x="397175" y="991553"/>
            <a:ext cx="8422975" cy="700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1800" kern="0" dirty="0" smtClean="0">
                <a:latin typeface="Arial" pitchFamily="34" charset="0"/>
                <a:cs typeface="Arial" pitchFamily="34" charset="0"/>
              </a:rPr>
              <a:t>7 (24%) targets were not achieved as planned as at 31 March 2017 </a:t>
            </a:r>
            <a:endParaRPr lang="en-ZA" altLang="en-US" sz="1800" b="1" kern="0" dirty="0" smtClean="0">
              <a:cs typeface="Times New Roman" panose="02020603050405020304" pitchFamily="18" charset="0"/>
            </a:endParaRPr>
          </a:p>
        </p:txBody>
      </p:sp>
      <p:sp>
        <p:nvSpPr>
          <p:cNvPr id="9" name="TextBox 8"/>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268450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13</a:t>
            </a:fld>
            <a:endParaRPr lang="en-US" altLang="en-US" sz="1400" b="1" dirty="0"/>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673950409"/>
              </p:ext>
            </p:extLst>
          </p:nvPr>
        </p:nvGraphicFramePr>
        <p:xfrm>
          <a:off x="533399" y="1219200"/>
          <a:ext cx="8077201" cy="4937760"/>
        </p:xfrm>
        <a:graphic>
          <a:graphicData uri="http://schemas.openxmlformats.org/drawingml/2006/table">
            <a:tbl>
              <a:tblPr firstRow="1" firstCol="1" bandRow="1">
                <a:tableStyleId>{5940675A-B579-460E-94D1-54222C63F5DA}</a:tableStyleId>
              </a:tblPr>
              <a:tblGrid>
                <a:gridCol w="2397872"/>
                <a:gridCol w="5679329"/>
              </a:tblGrid>
              <a:tr h="504825">
                <a:tc>
                  <a:txBody>
                    <a:bodyPr/>
                    <a:lstStyle/>
                    <a:p>
                      <a:pPr marL="0" lvl="0" indent="0" algn="ctr">
                        <a:lnSpc>
                          <a:spcPct val="100000"/>
                        </a:lnSpc>
                        <a:spcBef>
                          <a:spcPts val="0"/>
                        </a:spcBef>
                        <a:spcAft>
                          <a:spcPts val="0"/>
                        </a:spcAft>
                        <a:buFont typeface="+mj-lt"/>
                        <a:buNone/>
                        <a:tabLst>
                          <a:tab pos="571500" algn="l"/>
                        </a:tabLst>
                      </a:pPr>
                      <a:r>
                        <a:rPr lang="en-ZA" sz="1800" b="1" dirty="0" smtClean="0">
                          <a:effectLst/>
                          <a:latin typeface="Arial" pitchFamily="34" charset="0"/>
                          <a:cs typeface="Arial" pitchFamily="34" charset="0"/>
                        </a:rPr>
                        <a:t>Targets not achieved</a:t>
                      </a:r>
                      <a:endParaRPr lang="en-ZA" sz="18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tx1"/>
                          </a:solidFill>
                          <a:latin typeface="Arial" pitchFamily="34" charset="0"/>
                          <a:cs typeface="Arial" pitchFamily="34" charset="0"/>
                        </a:rPr>
                        <a:t>Actual</a:t>
                      </a:r>
                      <a:r>
                        <a:rPr lang="en-ZA" sz="1800" b="1" baseline="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achievement,</a:t>
                      </a:r>
                      <a:r>
                        <a:rPr lang="en-ZA" sz="1800" b="1" baseline="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reasons for under performance and current status </a:t>
                      </a:r>
                    </a:p>
                  </a:txBody>
                  <a:tcPr marL="68580" marR="68580" marT="0" marB="0" anchor="ctr"/>
                </a:tc>
              </a:tr>
              <a:tr h="252412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Publishing</a:t>
                      </a:r>
                      <a:r>
                        <a:rPr lang="en-GB" sz="1800" kern="1200" baseline="0" dirty="0" smtClean="0">
                          <a:solidFill>
                            <a:schemeClr val="tx1"/>
                          </a:solidFill>
                          <a:effectLst/>
                          <a:latin typeface="+mn-lt"/>
                          <a:ea typeface="+mn-ea"/>
                          <a:cs typeface="+mn-cs"/>
                        </a:rPr>
                        <a:t> of a </a:t>
                      </a:r>
                      <a:r>
                        <a:rPr lang="en-GB" sz="1800" kern="1200" dirty="0" smtClean="0">
                          <a:solidFill>
                            <a:schemeClr val="tx1"/>
                          </a:solidFill>
                          <a:effectLst/>
                          <a:latin typeface="+mn-lt"/>
                          <a:ea typeface="+mn-ea"/>
                          <a:cs typeface="+mn-cs"/>
                        </a:rPr>
                        <a:t> policy on community service for graduates in the government gazette by 31 March 2017</a:t>
                      </a:r>
                      <a:endParaRPr lang="en-ZA" sz="1800" kern="1200" dirty="0" smtClean="0">
                        <a:solidFill>
                          <a:schemeClr val="tx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The Policy on the Community Service has not been developed as</a:t>
                      </a:r>
                      <a:r>
                        <a:rPr lang="en-GB" sz="1800" kern="1200" baseline="0" dirty="0" smtClean="0">
                          <a:solidFill>
                            <a:schemeClr val="tx1"/>
                          </a:solidFill>
                          <a:effectLst/>
                          <a:latin typeface="+mn-lt"/>
                          <a:ea typeface="+mn-ea"/>
                          <a:cs typeface="+mn-cs"/>
                        </a:rPr>
                        <a:t> planned</a:t>
                      </a:r>
                      <a:r>
                        <a:rPr lang="en-GB" sz="18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A Task Team report on Community Service for Graduates was finalised. </a:t>
                      </a:r>
                      <a:r>
                        <a:rPr lang="en-GB" sz="1800" kern="1200" baseline="0" dirty="0" smtClean="0">
                          <a:solidFill>
                            <a:schemeClr val="tx1"/>
                          </a:solidFill>
                          <a:effectLst/>
                          <a:latin typeface="+mn-lt"/>
                          <a:ea typeface="+mn-ea"/>
                          <a:cs typeface="+mn-cs"/>
                        </a:rPr>
                        <a:t>The report was </a:t>
                      </a:r>
                      <a:r>
                        <a:rPr lang="en-GB" sz="1800" kern="1200" baseline="0" smtClean="0">
                          <a:solidFill>
                            <a:schemeClr val="tx1"/>
                          </a:solidFill>
                          <a:effectLst/>
                          <a:latin typeface="+mn-lt"/>
                          <a:ea typeface="+mn-ea"/>
                          <a:cs typeface="+mn-cs"/>
                        </a:rPr>
                        <a:t>taken through </a:t>
                      </a:r>
                      <a:r>
                        <a:rPr lang="en-GB" sz="1800" kern="1200" baseline="0" dirty="0" smtClean="0">
                          <a:solidFill>
                            <a:schemeClr val="tx1"/>
                          </a:solidFill>
                          <a:effectLst/>
                          <a:latin typeface="+mn-lt"/>
                          <a:ea typeface="+mn-ea"/>
                          <a:cs typeface="+mn-cs"/>
                        </a:rPr>
                        <a:t>an initial socio economic impact analysis (SEIAS) in line with government policy. The SEIAS advised that such a scheme had major financial implications and was not affordable. The report was also submitted to Directors-General Cluster for Governance and Administration, which advised that the Minister consult with the Ministers of Labour and Public Service Administration and consider a process for incorporating such a scheme into existing similar schemes run by these departments. The Ministers have met and it has been decided that the process will be taken forward by DPSA.  </a:t>
                      </a:r>
                      <a:endParaRPr lang="en-ZA" sz="1800" kern="1200" dirty="0">
                        <a:solidFill>
                          <a:schemeClr val="tx1"/>
                        </a:solidFill>
                        <a:effectLst/>
                        <a:latin typeface="+mn-lt"/>
                        <a:ea typeface="+mn-ea"/>
                        <a:cs typeface="+mn-cs"/>
                      </a:endParaRPr>
                    </a:p>
                  </a:txBody>
                  <a:tcPr marL="68580" marR="68580" marT="0" marB="0">
                    <a:solidFill>
                      <a:schemeClr val="bg1"/>
                    </a:solidFill>
                  </a:tcPr>
                </a:tc>
              </a:tr>
            </a:tbl>
          </a:graphicData>
        </a:graphic>
      </p:graphicFrame>
      <p:sp>
        <p:nvSpPr>
          <p:cNvPr id="8" name="TextBox 7"/>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1627082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14</a:t>
            </a:fld>
            <a:endParaRPr lang="en-US" altLang="en-US" sz="1400" b="1" dirty="0"/>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2725767961"/>
              </p:ext>
            </p:extLst>
          </p:nvPr>
        </p:nvGraphicFramePr>
        <p:xfrm>
          <a:off x="531813" y="1066800"/>
          <a:ext cx="8078787" cy="5135880"/>
        </p:xfrm>
        <a:graphic>
          <a:graphicData uri="http://schemas.openxmlformats.org/drawingml/2006/table">
            <a:tbl>
              <a:tblPr firstRow="1" firstCol="1" bandRow="1">
                <a:tableStyleId>{5940675A-B579-460E-94D1-54222C63F5DA}</a:tableStyleId>
              </a:tblPr>
              <a:tblGrid>
                <a:gridCol w="2541924"/>
                <a:gridCol w="5536863"/>
              </a:tblGrid>
              <a:tr h="504825">
                <a:tc>
                  <a:txBody>
                    <a:bodyPr/>
                    <a:lstStyle/>
                    <a:p>
                      <a:pPr marL="0" lvl="0" indent="0" algn="ctr">
                        <a:lnSpc>
                          <a:spcPct val="100000"/>
                        </a:lnSpc>
                        <a:spcBef>
                          <a:spcPts val="0"/>
                        </a:spcBef>
                        <a:spcAft>
                          <a:spcPts val="0"/>
                        </a:spcAft>
                        <a:buFont typeface="+mj-lt"/>
                        <a:buNone/>
                        <a:tabLst>
                          <a:tab pos="571500" algn="l"/>
                        </a:tabLst>
                      </a:pPr>
                      <a:r>
                        <a:rPr lang="en-ZA" sz="1800" b="1" dirty="0" smtClean="0">
                          <a:effectLst/>
                          <a:latin typeface="Arial" pitchFamily="34" charset="0"/>
                          <a:cs typeface="Arial" pitchFamily="34" charset="0"/>
                        </a:rPr>
                        <a:t>Targets not achieved</a:t>
                      </a:r>
                      <a:endParaRPr lang="en-ZA" sz="18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reasons for under performance and current status </a:t>
                      </a:r>
                    </a:p>
                  </a:txBody>
                  <a:tcPr marL="68580" marR="68580" marT="0" marB="0" anchor="ctr"/>
                </a:tc>
              </a:tr>
              <a:tr h="211836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Publishing of a policy on differentiation in higher education in the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Government Gazette by 31 March 2017</a:t>
                      </a:r>
                      <a:endParaRPr lang="en-ZA" sz="1800" kern="1200" dirty="0" smtClean="0">
                        <a:solidFill>
                          <a:schemeClr val="tx1"/>
                        </a:solidFill>
                        <a:effectLst/>
                        <a:latin typeface="+mn-lt"/>
                        <a:ea typeface="+mn-ea"/>
                        <a:cs typeface="+mn-cs"/>
                      </a:endParaRPr>
                    </a:p>
                  </a:txBody>
                  <a:tcPr marL="68580" marR="68580" marT="0" marB="0"/>
                </a:tc>
                <a:tc>
                  <a:txBody>
                    <a:bodyPr/>
                    <a:lstStyle/>
                    <a:p>
                      <a:pPr algn="l">
                        <a:lnSpc>
                          <a:spcPct val="100000"/>
                        </a:lnSpc>
                        <a:spcAft>
                          <a:spcPts val="0"/>
                        </a:spcAft>
                        <a:tabLst>
                          <a:tab pos="571500" algn="l"/>
                        </a:tabLst>
                      </a:pPr>
                      <a:r>
                        <a:rPr lang="en-GB" sz="1800" kern="1200" dirty="0" smtClean="0">
                          <a:solidFill>
                            <a:schemeClr val="tx1"/>
                          </a:solidFill>
                          <a:effectLst/>
                          <a:latin typeface="+mn-lt"/>
                          <a:ea typeface="+mn-ea"/>
                          <a:cs typeface="+mn-cs"/>
                        </a:rPr>
                        <a:t>A draft policy statement on differentiation in higher education was developed but required further work and consultation before it could be published in the Government Gazette.</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A project plan has been put in place to strengthen</a:t>
                      </a:r>
                      <a:r>
                        <a:rPr lang="en-GB" sz="1800" kern="1200" baseline="0" dirty="0" smtClean="0">
                          <a:solidFill>
                            <a:schemeClr val="tx1"/>
                          </a:solidFill>
                          <a:effectLst/>
                          <a:latin typeface="+mn-lt"/>
                          <a:ea typeface="+mn-ea"/>
                          <a:cs typeface="+mn-cs"/>
                        </a:rPr>
                        <a:t> the draft and to take it through a robust consultation process with a view to publishing it by the end of March 2018.</a:t>
                      </a:r>
                      <a:endParaRPr lang="en-GB" sz="1800" kern="1200" dirty="0" smtClean="0">
                        <a:solidFill>
                          <a:schemeClr val="tx1"/>
                        </a:solidFill>
                        <a:effectLst/>
                        <a:latin typeface="+mn-lt"/>
                        <a:ea typeface="+mn-ea"/>
                        <a:cs typeface="+mn-cs"/>
                      </a:endParaRPr>
                    </a:p>
                  </a:txBody>
                  <a:tcPr marL="68580" marR="68580" marT="0" marB="0">
                    <a:solidFill>
                      <a:schemeClr val="bg1"/>
                    </a:solidFill>
                  </a:tcPr>
                </a:tc>
              </a:tr>
              <a:tr h="12382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Publishing of a revised funding framework for higher education institutions in the Government Gazette by 31 December 2016</a:t>
                      </a:r>
                      <a:endParaRPr lang="en-ZA" sz="1800" kern="1200" dirty="0">
                        <a:solidFill>
                          <a:schemeClr val="tx1"/>
                        </a:solidFill>
                        <a:effectLst/>
                        <a:latin typeface="+mn-lt"/>
                        <a:ea typeface="+mn-ea"/>
                        <a:cs typeface="+mn-cs"/>
                      </a:endParaRPr>
                    </a:p>
                  </a:txBody>
                  <a:tcPr marL="68580" marR="68580" marT="0" marB="0"/>
                </a:tc>
                <a:tc>
                  <a:txBody>
                    <a:bodyPr/>
                    <a:lstStyle/>
                    <a:p>
                      <a:pPr algn="l">
                        <a:lnSpc>
                          <a:spcPct val="100000"/>
                        </a:lnSpc>
                        <a:spcAft>
                          <a:spcPts val="0"/>
                        </a:spcAft>
                        <a:tabLst>
                          <a:tab pos="571500" algn="l"/>
                        </a:tabLst>
                      </a:pPr>
                      <a:r>
                        <a:rPr lang="en-GB" sz="1800" kern="1200" baseline="0" dirty="0" smtClean="0">
                          <a:solidFill>
                            <a:schemeClr val="tx1"/>
                          </a:solidFill>
                          <a:effectLst/>
                          <a:latin typeface="+mn-lt"/>
                          <a:ea typeface="+mn-ea"/>
                          <a:cs typeface="+mn-cs"/>
                        </a:rPr>
                        <a:t>The Minister approved the draft framework for public comment but requested that it be taken to Cabinet before publication. The process for finalising the revised framework was put on hold awaiting consideration by Cabinet. The Cabinet Memorandum on the Revised Framework was eventually only tabled before Cabinet on 22 November 2016. It was therefore not possible to finalise the framework and publish it by 31 December 2016. </a:t>
                      </a:r>
                      <a:endParaRPr lang="en-ZA" sz="1800" kern="1200" baseline="0" dirty="0">
                        <a:solidFill>
                          <a:schemeClr val="tx1"/>
                        </a:solidFill>
                        <a:effectLst/>
                        <a:latin typeface="+mn-lt"/>
                        <a:ea typeface="+mn-ea"/>
                        <a:cs typeface="+mn-cs"/>
                      </a:endParaRPr>
                    </a:p>
                  </a:txBody>
                  <a:tcPr marL="68580" marR="68580" marT="0" marB="0">
                    <a:solidFill>
                      <a:schemeClr val="bg1"/>
                    </a:solidFill>
                  </a:tcPr>
                </a:tc>
              </a:tr>
            </a:tbl>
          </a:graphicData>
        </a:graphic>
      </p:graphicFrame>
      <p:sp>
        <p:nvSpPr>
          <p:cNvPr id="8" name="TextBox 7"/>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589541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15</a:t>
            </a:fld>
            <a:endParaRPr lang="en-US" altLang="en-US" sz="1400" b="1" dirty="0"/>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892279201"/>
              </p:ext>
            </p:extLst>
          </p:nvPr>
        </p:nvGraphicFramePr>
        <p:xfrm>
          <a:off x="533399" y="1287368"/>
          <a:ext cx="8095241" cy="4389120"/>
        </p:xfrm>
        <a:graphic>
          <a:graphicData uri="http://schemas.openxmlformats.org/drawingml/2006/table">
            <a:tbl>
              <a:tblPr firstRow="1" firstCol="1" bandRow="1">
                <a:tableStyleId>{5940675A-B579-460E-94D1-54222C63F5DA}</a:tableStyleId>
              </a:tblPr>
              <a:tblGrid>
                <a:gridCol w="2514600"/>
                <a:gridCol w="5580641"/>
              </a:tblGrid>
              <a:tr h="504825">
                <a:tc>
                  <a:txBody>
                    <a:bodyPr/>
                    <a:lstStyle/>
                    <a:p>
                      <a:pPr marL="0" lvl="0" indent="0" algn="ctr">
                        <a:lnSpc>
                          <a:spcPct val="100000"/>
                        </a:lnSpc>
                        <a:spcBef>
                          <a:spcPts val="0"/>
                        </a:spcBef>
                        <a:spcAft>
                          <a:spcPts val="0"/>
                        </a:spcAft>
                        <a:buFont typeface="+mj-lt"/>
                        <a:buNone/>
                        <a:tabLst>
                          <a:tab pos="571500" algn="l"/>
                        </a:tabLst>
                      </a:pPr>
                      <a:r>
                        <a:rPr lang="en-ZA" sz="1800" b="1" dirty="0" smtClean="0">
                          <a:effectLst/>
                          <a:latin typeface="+mn-lt"/>
                          <a:cs typeface="Arial" pitchFamily="34" charset="0"/>
                        </a:rPr>
                        <a:t>Targets not achieved</a:t>
                      </a:r>
                      <a:endParaRPr lang="en-ZA" sz="1800" b="1" dirty="0">
                        <a:effectLst/>
                        <a:latin typeface="+mn-lt"/>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reasons for under performance and current status </a:t>
                      </a:r>
                    </a:p>
                  </a:txBody>
                  <a:tcPr marL="68580" marR="68580" marT="0" marB="0" anchor="ctr"/>
                </a:tc>
              </a:tr>
              <a:tr h="186236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Publishing</a:t>
                      </a:r>
                      <a:r>
                        <a:rPr lang="en-GB" sz="1800" kern="1200" baseline="0" dirty="0" smtClean="0">
                          <a:solidFill>
                            <a:schemeClr val="tx1"/>
                          </a:solidFill>
                          <a:effectLst/>
                          <a:latin typeface="+mn-lt"/>
                          <a:ea typeface="+mn-ea"/>
                          <a:cs typeface="+mn-cs"/>
                        </a:rPr>
                        <a:t> of a </a:t>
                      </a:r>
                      <a:r>
                        <a:rPr lang="en-GB" sz="1800" kern="1200" dirty="0" smtClean="0">
                          <a:solidFill>
                            <a:schemeClr val="tx1"/>
                          </a:solidFill>
                          <a:effectLst/>
                          <a:latin typeface="+mn-lt"/>
                          <a:ea typeface="+mn-ea"/>
                          <a:cs typeface="+mn-cs"/>
                        </a:rPr>
                        <a:t>revised Language Policy for Higher Education published in the Government Gazette by 31 March 2017</a:t>
                      </a:r>
                      <a:endParaRPr lang="en-ZA" sz="1800" kern="1200" dirty="0" smtClean="0">
                        <a:solidFill>
                          <a:schemeClr val="tx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A draft revised Language Policy for Higher Education was developed for public comments.</a:t>
                      </a:r>
                      <a:r>
                        <a:rPr lang="en-GB" sz="1800" kern="1200" baseline="0" dirty="0" smtClean="0">
                          <a:solidFill>
                            <a:schemeClr val="tx1"/>
                          </a:solidFill>
                          <a:effectLst/>
                          <a:latin typeface="+mn-lt"/>
                          <a:ea typeface="+mn-ea"/>
                          <a:cs typeface="+mn-cs"/>
                        </a:rPr>
                        <a:t> However, t</a:t>
                      </a:r>
                      <a:r>
                        <a:rPr lang="en-GB" sz="1800" kern="1200" dirty="0" smtClean="0">
                          <a:solidFill>
                            <a:schemeClr val="tx1"/>
                          </a:solidFill>
                          <a:effectLst/>
                          <a:latin typeface="+mn-lt"/>
                          <a:ea typeface="+mn-ea"/>
                          <a:cs typeface="+mn-cs"/>
                        </a:rPr>
                        <a:t>he draft policy document was inadequate</a:t>
                      </a:r>
                      <a:r>
                        <a:rPr lang="en-GB" sz="1800" kern="1200" baseline="0" dirty="0" smtClean="0">
                          <a:solidFill>
                            <a:schemeClr val="tx1"/>
                          </a:solidFill>
                          <a:effectLst/>
                          <a:latin typeface="+mn-lt"/>
                          <a:ea typeface="+mn-ea"/>
                          <a:cs typeface="+mn-cs"/>
                        </a:rPr>
                        <a:t> and did not fulfil the policy consultation process for public comments.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baseline="0" dirty="0" smtClean="0">
                          <a:solidFill>
                            <a:schemeClr val="tx1"/>
                          </a:solidFill>
                          <a:effectLst/>
                          <a:latin typeface="+mn-lt"/>
                          <a:ea typeface="+mn-ea"/>
                          <a:cs typeface="+mn-cs"/>
                        </a:rPr>
                        <a:t>A project management plan  has been developed to ensure that the policy is finalised and published by end of March 2018.</a:t>
                      </a:r>
                      <a:endParaRPr lang="en-ZA" sz="1800" kern="1200" dirty="0">
                        <a:solidFill>
                          <a:schemeClr val="tx1"/>
                        </a:solidFill>
                        <a:effectLst/>
                        <a:latin typeface="+mn-lt"/>
                        <a:ea typeface="+mn-ea"/>
                        <a:cs typeface="+mn-cs"/>
                      </a:endParaRPr>
                    </a:p>
                  </a:txBody>
                  <a:tcPr marL="68580" marR="68580" marT="0" marB="0">
                    <a:solidFill>
                      <a:schemeClr val="bg1"/>
                    </a:solidFill>
                  </a:tcPr>
                </a:tc>
              </a:tr>
              <a:tr h="13716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Publishing a  report on the 2015 research outputs of universities published on the Departmental website by 31 March 2017</a:t>
                      </a:r>
                      <a:endParaRPr lang="en-ZA" sz="1800" kern="1200" dirty="0">
                        <a:solidFill>
                          <a:schemeClr val="tx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smtClean="0">
                          <a:solidFill>
                            <a:schemeClr val="tx1"/>
                          </a:solidFill>
                          <a:effectLst/>
                          <a:latin typeface="+mn-lt"/>
                          <a:ea typeface="+mn-ea"/>
                          <a:cs typeface="+mn-cs"/>
                        </a:rPr>
                        <a:t>The report on the 2015 Research Outputs of Universities was approved by the Director-General on 29 March 2017. I</a:t>
                      </a:r>
                      <a:r>
                        <a:rPr lang="en-GB" sz="1800" kern="1200" baseline="0" dirty="0" smtClean="0">
                          <a:solidFill>
                            <a:schemeClr val="tx1"/>
                          </a:solidFill>
                          <a:effectLst/>
                          <a:latin typeface="+mn-lt"/>
                          <a:ea typeface="+mn-ea"/>
                          <a:cs typeface="+mn-cs"/>
                        </a:rPr>
                        <a:t>nternal processes delayed the planned publishing of the report on the website by    31 March 2017. The report has since been published on the website as planned. </a:t>
                      </a:r>
                      <a:endParaRPr lang="en-ZA" sz="1800" kern="1200" dirty="0">
                        <a:solidFill>
                          <a:schemeClr val="tx1"/>
                        </a:solidFill>
                        <a:effectLst/>
                        <a:latin typeface="+mn-lt"/>
                        <a:ea typeface="+mn-ea"/>
                        <a:cs typeface="+mn-cs"/>
                      </a:endParaRPr>
                    </a:p>
                  </a:txBody>
                  <a:tcPr marL="68580" marR="68580" marT="0" marB="0">
                    <a:solidFill>
                      <a:schemeClr val="bg1"/>
                    </a:solidFill>
                  </a:tcPr>
                </a:tc>
              </a:tr>
            </a:tbl>
          </a:graphicData>
        </a:graphic>
      </p:graphicFrame>
      <p:sp>
        <p:nvSpPr>
          <p:cNvPr id="9" name="TextBox 8"/>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3533787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9428" y="960437"/>
            <a:ext cx="8229600" cy="4525963"/>
          </a:xfrm>
        </p:spPr>
        <p:txBody>
          <a:bodyPr/>
          <a:lstStyle/>
          <a:p>
            <a:pPr>
              <a:spcBef>
                <a:spcPts val="0"/>
              </a:spcBef>
            </a:pPr>
            <a:r>
              <a:rPr lang="en-ZA" sz="2000" dirty="0" smtClean="0"/>
              <a:t>Of the 15 targets in the university system, 12 (80%) have been achieved. </a:t>
            </a:r>
            <a:endParaRPr lang="en-ZA" sz="2000" dirty="0"/>
          </a:p>
          <a:p>
            <a:pPr>
              <a:spcBef>
                <a:spcPts val="0"/>
              </a:spcBef>
            </a:pPr>
            <a:r>
              <a:rPr lang="en-ZA" sz="2000" dirty="0" smtClean="0"/>
              <a:t>System Performance: Universities: Access</a:t>
            </a:r>
          </a:p>
          <a:p>
            <a:pPr marL="0" indent="0">
              <a:spcBef>
                <a:spcPts val="0"/>
              </a:spcBef>
              <a:buNone/>
            </a:pPr>
            <a:r>
              <a:rPr lang="en-ZA" sz="2000" dirty="0" smtClean="0"/>
              <a:t> </a:t>
            </a:r>
          </a:p>
          <a:p>
            <a:pPr marL="0" indent="0">
              <a:spcBef>
                <a:spcPts val="0"/>
              </a:spcBef>
              <a:buNone/>
            </a:pPr>
            <a:endParaRPr lang="en-ZA" sz="2000" dirty="0"/>
          </a:p>
        </p:txBody>
      </p:sp>
      <p:sp>
        <p:nvSpPr>
          <p:cNvPr id="4" name="Slide Number Placeholder 3"/>
          <p:cNvSpPr>
            <a:spLocks noGrp="1"/>
          </p:cNvSpPr>
          <p:nvPr>
            <p:ph type="sldNum" sz="quarter" idx="12"/>
          </p:nvPr>
        </p:nvSpPr>
        <p:spPr>
          <a:xfrm>
            <a:off x="7010400" y="6534150"/>
            <a:ext cx="2133600" cy="476250"/>
          </a:xfrm>
        </p:spPr>
        <p:txBody>
          <a:bodyPr/>
          <a:lstStyle/>
          <a:p>
            <a:pPr>
              <a:defRPr/>
            </a:pPr>
            <a:fld id="{7FEA9EB2-108A-4BEC-BB25-443CCE96D918}" type="slidenum">
              <a:rPr lang="en-US" b="1" smtClean="0"/>
              <a:pPr>
                <a:defRPr/>
              </a:pPr>
              <a:t>16</a:t>
            </a:fld>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2176389868"/>
              </p:ext>
            </p:extLst>
          </p:nvPr>
        </p:nvGraphicFramePr>
        <p:xfrm>
          <a:off x="601828" y="1897683"/>
          <a:ext cx="7924800" cy="4492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120632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5310" y="1112837"/>
            <a:ext cx="8229600" cy="4525963"/>
          </a:xfrm>
        </p:spPr>
        <p:txBody>
          <a:bodyPr/>
          <a:lstStyle/>
          <a:p>
            <a:pPr marL="0" indent="0">
              <a:buNone/>
            </a:pPr>
            <a:r>
              <a:rPr lang="en-ZA" sz="2000" dirty="0" smtClean="0"/>
              <a:t>System Performance: Universities: Success</a:t>
            </a:r>
          </a:p>
          <a:p>
            <a:endParaRPr lang="en-ZA" sz="2000" dirty="0"/>
          </a:p>
          <a:p>
            <a:pPr marL="0" indent="0">
              <a:buNone/>
            </a:pPr>
            <a:endParaRPr lang="en-ZA" sz="2000" dirty="0"/>
          </a:p>
        </p:txBody>
      </p:sp>
      <p:sp>
        <p:nvSpPr>
          <p:cNvPr id="4" name="Slide Number Placeholder 3"/>
          <p:cNvSpPr>
            <a:spLocks noGrp="1"/>
          </p:cNvSpPr>
          <p:nvPr>
            <p:ph type="sldNum" sz="quarter" idx="12"/>
          </p:nvPr>
        </p:nvSpPr>
        <p:spPr>
          <a:xfrm>
            <a:off x="7010400" y="6534150"/>
            <a:ext cx="2133600" cy="476250"/>
          </a:xfrm>
        </p:spPr>
        <p:txBody>
          <a:bodyPr/>
          <a:lstStyle/>
          <a:p>
            <a:pPr>
              <a:defRPr/>
            </a:pPr>
            <a:fld id="{7FEA9EB2-108A-4BEC-BB25-443CCE96D918}" type="slidenum">
              <a:rPr lang="en-US" b="1" smtClean="0"/>
              <a:pPr>
                <a:defRPr/>
              </a:pPr>
              <a:t>17</a:t>
            </a:fld>
            <a:endParaRPr lang="en-US" b="1" dirty="0"/>
          </a:p>
        </p:txBody>
      </p:sp>
      <p:graphicFrame>
        <p:nvGraphicFramePr>
          <p:cNvPr id="5" name="Chart 4"/>
          <p:cNvGraphicFramePr>
            <a:graphicFrameLocks/>
          </p:cNvGraphicFramePr>
          <p:nvPr>
            <p:extLst/>
          </p:nvPr>
        </p:nvGraphicFramePr>
        <p:xfrm>
          <a:off x="544345" y="1834681"/>
          <a:ext cx="8055310" cy="38401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2200" y="4572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269704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12837"/>
            <a:ext cx="8229600" cy="4525963"/>
          </a:xfrm>
        </p:spPr>
        <p:txBody>
          <a:bodyPr/>
          <a:lstStyle/>
          <a:p>
            <a:pPr marL="0" indent="0">
              <a:buNone/>
            </a:pPr>
            <a:r>
              <a:rPr lang="en-ZA" sz="2000" dirty="0" smtClean="0"/>
              <a:t>System Performance: Universities: Success</a:t>
            </a:r>
            <a:endParaRPr lang="en-ZA" sz="2000" dirty="0"/>
          </a:p>
        </p:txBody>
      </p:sp>
      <p:sp>
        <p:nvSpPr>
          <p:cNvPr id="4" name="Slide Number Placeholder 3"/>
          <p:cNvSpPr>
            <a:spLocks noGrp="1"/>
          </p:cNvSpPr>
          <p:nvPr>
            <p:ph type="sldNum" sz="quarter" idx="12"/>
          </p:nvPr>
        </p:nvSpPr>
        <p:spPr>
          <a:xfrm>
            <a:off x="7037439" y="6503987"/>
            <a:ext cx="2133600" cy="476250"/>
          </a:xfrm>
        </p:spPr>
        <p:txBody>
          <a:bodyPr/>
          <a:lstStyle/>
          <a:p>
            <a:pPr>
              <a:defRPr/>
            </a:pPr>
            <a:fld id="{7FEA9EB2-108A-4BEC-BB25-443CCE96D918}" type="slidenum">
              <a:rPr lang="en-US" b="1" smtClean="0"/>
              <a:pPr>
                <a:defRPr/>
              </a:pPr>
              <a:t>18</a:t>
            </a:fld>
            <a:endParaRPr lang="en-US" b="1" dirty="0"/>
          </a:p>
        </p:txBody>
      </p:sp>
      <p:graphicFrame>
        <p:nvGraphicFramePr>
          <p:cNvPr id="9" name="Chart 8"/>
          <p:cNvGraphicFramePr>
            <a:graphicFrameLocks/>
          </p:cNvGraphicFramePr>
          <p:nvPr>
            <p:extLst/>
          </p:nvPr>
        </p:nvGraphicFramePr>
        <p:xfrm>
          <a:off x="685800" y="1539814"/>
          <a:ext cx="7950522"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76299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19</a:t>
            </a:fld>
            <a:endParaRPr lang="en-US" altLang="en-US" sz="1400" b="1" dirty="0">
              <a:solidFill>
                <a:srgbClr val="000000"/>
              </a:solidFill>
            </a:endParaRPr>
          </a:p>
        </p:txBody>
      </p:sp>
      <p:sp>
        <p:nvSpPr>
          <p:cNvPr id="9" name="Content Placeholder 2"/>
          <p:cNvSpPr txBox="1">
            <a:spLocks/>
          </p:cNvSpPr>
          <p:nvPr/>
        </p:nvSpPr>
        <p:spPr bwMode="auto">
          <a:xfrm>
            <a:off x="370557" y="966019"/>
            <a:ext cx="8238453" cy="19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kern="0" dirty="0" smtClean="0">
                <a:latin typeface="Arial" pitchFamily="34" charset="0"/>
                <a:cs typeface="Arial" pitchFamily="34" charset="0"/>
              </a:rPr>
              <a:t>The university system registered underperformance in the following targets</a:t>
            </a:r>
          </a:p>
          <a:p>
            <a:pPr marL="0" indent="0" eaLnBrk="1" hangingPunct="1">
              <a:buNone/>
            </a:pPr>
            <a:endParaRPr lang="en-ZA" sz="2000" kern="0" dirty="0">
              <a:latin typeface="Arial" pitchFamily="34" charset="0"/>
              <a:cs typeface="Arial" pitchFamily="34" charset="0"/>
            </a:endParaRPr>
          </a:p>
          <a:p>
            <a:pPr marL="0" indent="0" eaLnBrk="1" hangingPunct="1">
              <a:buNone/>
            </a:pPr>
            <a:r>
              <a:rPr lang="en-ZA" sz="2000" kern="0" dirty="0" smtClean="0">
                <a:latin typeface="Arial" pitchFamily="34" charset="0"/>
                <a:cs typeface="Arial" pitchFamily="34" charset="0"/>
              </a:rPr>
              <a:t> </a:t>
            </a:r>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63000040"/>
              </p:ext>
            </p:extLst>
          </p:nvPr>
        </p:nvGraphicFramePr>
        <p:xfrm>
          <a:off x="531814" y="1662861"/>
          <a:ext cx="8077196" cy="4668520"/>
        </p:xfrm>
        <a:graphic>
          <a:graphicData uri="http://schemas.openxmlformats.org/drawingml/2006/table">
            <a:tbl>
              <a:tblPr firstRow="1" bandRow="1">
                <a:tableStyleId>{5940675A-B579-460E-94D1-54222C63F5DA}</a:tableStyleId>
              </a:tblPr>
              <a:tblGrid>
                <a:gridCol w="2820987"/>
                <a:gridCol w="5256209"/>
              </a:tblGrid>
              <a:tr h="370840">
                <a:tc>
                  <a:txBody>
                    <a:bodyPr/>
                    <a:lstStyle/>
                    <a:p>
                      <a:pPr algn="ctr"/>
                      <a:r>
                        <a:rPr lang="en-ZA" sz="1800" b="1" dirty="0" smtClean="0"/>
                        <a:t>Performance Indicator</a:t>
                      </a:r>
                      <a:r>
                        <a:rPr lang="en-ZA" sz="1800" b="1" baseline="0" dirty="0" smtClean="0"/>
                        <a:t> </a:t>
                      </a:r>
                      <a:endParaRPr lang="en-ZA" sz="1800" b="1" dirty="0"/>
                    </a:p>
                  </a:txBody>
                  <a:tcPr/>
                </a:tc>
                <a:tc>
                  <a:txBody>
                    <a:bodyPr/>
                    <a:lstStyle/>
                    <a:p>
                      <a:pPr algn="ctr"/>
                      <a:r>
                        <a:rPr lang="en-ZA" sz="1800" b="1" dirty="0" smtClean="0"/>
                        <a:t>Comment</a:t>
                      </a:r>
                      <a:r>
                        <a:rPr lang="en-ZA" sz="1800" b="1" baseline="0" dirty="0" smtClean="0"/>
                        <a:t> on deviation </a:t>
                      </a:r>
                      <a:endParaRPr lang="en-ZA" sz="1800" b="1" dirty="0"/>
                    </a:p>
                  </a:txBody>
                  <a:tcPr/>
                </a:tc>
              </a:tr>
              <a:tr h="370840">
                <a:tc>
                  <a:txBody>
                    <a:bodyPr/>
                    <a:lstStyle/>
                    <a:p>
                      <a:r>
                        <a:rPr lang="en-ZA" sz="1800" dirty="0" smtClean="0"/>
                        <a:t>Universities</a:t>
                      </a:r>
                      <a:r>
                        <a:rPr lang="en-ZA" sz="1800" baseline="0" dirty="0" smtClean="0"/>
                        <a:t> offering accredited TVET College qualification </a:t>
                      </a: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tx1"/>
                          </a:solidFill>
                          <a:latin typeface="+mn-lt"/>
                          <a:ea typeface="+mn-ea"/>
                          <a:cs typeface="+mn-cs"/>
                        </a:rPr>
                        <a:t>Universities have been limited with regard to their capacity to develop and introduce the new programmes due to a lack of funding support. Funding is now in place and 12 institutions are being supported to develop new programmes. It is expected that greater progress will be made in the next year. 	</a:t>
                      </a:r>
                    </a:p>
                  </a:txBody>
                  <a:tcPr/>
                </a:tc>
              </a:tr>
              <a:tr h="370840">
                <a:tc>
                  <a:txBody>
                    <a:bodyPr/>
                    <a:lstStyle/>
                    <a:p>
                      <a:r>
                        <a:rPr lang="en-ZA" sz="1800" dirty="0" smtClean="0"/>
                        <a:t>Additional</a:t>
                      </a:r>
                      <a:r>
                        <a:rPr lang="en-ZA" sz="1800" baseline="0" dirty="0" smtClean="0"/>
                        <a:t> first-time entrants (black and women) to academic workforce </a:t>
                      </a: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tx1"/>
                          </a:solidFill>
                          <a:latin typeface="+mn-lt"/>
                          <a:ea typeface="+mn-ea"/>
                          <a:cs typeface="+mn-cs"/>
                        </a:rPr>
                        <a:t>Funding was available for a total of 103 nGAP posts in the 2016/17 financial year. Recruitment proceeded on time. However, the disruptions in universities from September through to December 2016 created delays and institutions were unable to fill all the posts by the 31 March 2017. The vacant posts will be consolidated into the third round of posts that have been advertised. </a:t>
                      </a:r>
                      <a:endParaRPr lang="en-ZA" sz="1800" dirty="0"/>
                    </a:p>
                  </a:txBody>
                  <a:tcPr/>
                </a:tc>
              </a:tr>
            </a:tbl>
          </a:graphicData>
        </a:graphic>
      </p:graphicFrame>
      <p:sp>
        <p:nvSpPr>
          <p:cNvPr id="8" name="TextBox 7"/>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263299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544512"/>
            <a:ext cx="8077200"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6" name="Slide Number Placeholder 7"/>
          <p:cNvSpPr>
            <a:spLocks noGrp="1"/>
          </p:cNvSpPr>
          <p:nvPr>
            <p:ph type="sldNum" sz="quarter" idx="12"/>
          </p:nvPr>
        </p:nvSpPr>
        <p:spPr>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2</a:t>
            </a:fld>
            <a:endParaRPr lang="en-US" altLang="en-US" b="1" dirty="0"/>
          </a:p>
        </p:txBody>
      </p:sp>
      <p:sp>
        <p:nvSpPr>
          <p:cNvPr id="3077" name="TextBox 7"/>
          <p:cNvSpPr txBox="1">
            <a:spLocks noChangeArrowheads="1"/>
          </p:cNvSpPr>
          <p:nvPr/>
        </p:nvSpPr>
        <p:spPr bwMode="auto">
          <a:xfrm>
            <a:off x="762000" y="1320487"/>
            <a:ext cx="73152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442912" eaLnBrk="1" hangingPunct="1">
              <a:spcBef>
                <a:spcPts val="600"/>
              </a:spcBef>
              <a:defRPr/>
            </a:pPr>
            <a:endParaRPr lang="en-US" sz="1100" b="1" dirty="0">
              <a:latin typeface="Arial" panose="020B0604020202020204" pitchFamily="34" charset="0"/>
              <a:cs typeface="Arial" pitchFamily="34" charset="0"/>
            </a:endParaRPr>
          </a:p>
          <a:p>
            <a:pPr marL="900112" eaLnBrk="1" hangingPunct="1">
              <a:spcBef>
                <a:spcPts val="600"/>
              </a:spcBef>
              <a:buFont typeface="+mj-lt"/>
              <a:buAutoNum type="arabicPeriod"/>
              <a:defRPr/>
            </a:pPr>
            <a:r>
              <a:rPr lang="en-US" sz="2000" b="1" dirty="0" smtClean="0">
                <a:latin typeface="Arial" panose="020B0604020202020204" pitchFamily="34" charset="0"/>
                <a:cs typeface="Arial" pitchFamily="34" charset="0"/>
              </a:rPr>
              <a:t>Strategic Overview </a:t>
            </a:r>
          </a:p>
          <a:p>
            <a:pPr marL="900112" eaLnBrk="1" hangingPunct="1">
              <a:spcBef>
                <a:spcPts val="600"/>
              </a:spcBef>
              <a:buFont typeface="+mj-lt"/>
              <a:buAutoNum type="arabicPeriod"/>
              <a:defRPr/>
            </a:pPr>
            <a:r>
              <a:rPr lang="en-US" sz="2000" b="1" dirty="0" smtClean="0">
                <a:latin typeface="Arial" panose="020B0604020202020204" pitchFamily="34" charset="0"/>
                <a:cs typeface="Arial" pitchFamily="34" charset="0"/>
              </a:rPr>
              <a:t>Programme </a:t>
            </a:r>
            <a:r>
              <a:rPr lang="en-US" sz="2000" b="1" dirty="0">
                <a:latin typeface="Arial" panose="020B0604020202020204" pitchFamily="34" charset="0"/>
                <a:cs typeface="Arial" pitchFamily="34" charset="0"/>
              </a:rPr>
              <a:t>Performance on Predetermined Objectives</a:t>
            </a:r>
          </a:p>
          <a:p>
            <a:pPr marL="1257300" lvl="2" indent="-342900" eaLnBrk="1" hangingPunct="1">
              <a:lnSpc>
                <a:spcPct val="80000"/>
              </a:lnSpc>
              <a:spcBef>
                <a:spcPts val="600"/>
              </a:spcBef>
              <a:buFont typeface="Arial" pitchFamily="34" charset="0"/>
              <a:buChar char="•"/>
              <a:defRPr/>
            </a:pPr>
            <a:r>
              <a:rPr lang="en-US" sz="2000" dirty="0">
                <a:latin typeface="Arial" panose="020B0604020202020204" pitchFamily="34" charset="0"/>
                <a:cs typeface="Arial" pitchFamily="34" charset="0"/>
              </a:rPr>
              <a:t>Achievements </a:t>
            </a:r>
          </a:p>
          <a:p>
            <a:pPr marL="1257300" lvl="2" indent="-342900" eaLnBrk="1" hangingPunct="1">
              <a:lnSpc>
                <a:spcPct val="80000"/>
              </a:lnSpc>
              <a:spcBef>
                <a:spcPts val="600"/>
              </a:spcBef>
              <a:buFont typeface="Arial" pitchFamily="34" charset="0"/>
              <a:buChar char="•"/>
              <a:defRPr/>
            </a:pPr>
            <a:r>
              <a:rPr lang="en-US" sz="2000" dirty="0">
                <a:latin typeface="Arial" panose="020B0604020202020204" pitchFamily="34" charset="0"/>
                <a:cs typeface="Arial" pitchFamily="34" charset="0"/>
              </a:rPr>
              <a:t>Non achievement of </a:t>
            </a:r>
            <a:r>
              <a:rPr lang="en-US" sz="2000" dirty="0" smtClean="0">
                <a:latin typeface="Arial" panose="020B0604020202020204" pitchFamily="34" charset="0"/>
                <a:cs typeface="Arial" pitchFamily="34" charset="0"/>
              </a:rPr>
              <a:t>targets and current status</a:t>
            </a:r>
          </a:p>
          <a:p>
            <a:pPr marL="900112" eaLnBrk="1" hangingPunct="1">
              <a:spcBef>
                <a:spcPts val="600"/>
              </a:spcBef>
              <a:buFont typeface="+mj-lt"/>
              <a:buAutoNum type="arabicPeriod"/>
              <a:defRPr/>
            </a:pPr>
            <a:r>
              <a:rPr lang="en-US" sz="2000" b="1" dirty="0" smtClean="0">
                <a:latin typeface="Arial" panose="020B0604020202020204" pitchFamily="34" charset="0"/>
                <a:cs typeface="Arial" pitchFamily="34" charset="0"/>
              </a:rPr>
              <a:t>Financial Information</a:t>
            </a:r>
          </a:p>
          <a:p>
            <a:pPr marL="1108075" lvl="1" eaLnBrk="1" hangingPunct="1">
              <a:spcBef>
                <a:spcPts val="600"/>
              </a:spcBef>
              <a:buFont typeface="Arial" panose="020B0604020202020204" pitchFamily="34" charset="0"/>
              <a:buChar char="•"/>
              <a:defRPr/>
            </a:pPr>
            <a:r>
              <a:rPr lang="en-US" sz="2000" dirty="0" smtClean="0"/>
              <a:t>A </a:t>
            </a:r>
            <a:r>
              <a:rPr lang="en-US" sz="2000" dirty="0"/>
              <a:t>brief summary of each </a:t>
            </a:r>
            <a:r>
              <a:rPr lang="en-US" sz="2000" dirty="0" smtClean="0"/>
              <a:t>report</a:t>
            </a:r>
          </a:p>
          <a:p>
            <a:pPr marL="1108075" lvl="1" eaLnBrk="1" hangingPunct="1">
              <a:spcBef>
                <a:spcPts val="600"/>
              </a:spcBef>
              <a:buFont typeface="Arial" panose="020B0604020202020204" pitchFamily="34" charset="0"/>
              <a:buChar char="•"/>
              <a:defRPr/>
            </a:pPr>
            <a:r>
              <a:rPr lang="en-US" sz="2000" dirty="0" smtClean="0"/>
              <a:t>A </a:t>
            </a:r>
            <a:r>
              <a:rPr lang="en-US" sz="2000" dirty="0"/>
              <a:t>summary of the Financial </a:t>
            </a:r>
            <a:r>
              <a:rPr lang="en-US" sz="2000" dirty="0" smtClean="0"/>
              <a:t>Statements</a:t>
            </a:r>
          </a:p>
          <a:p>
            <a:pPr marL="1108075" lvl="1" eaLnBrk="1" hangingPunct="1">
              <a:spcBef>
                <a:spcPts val="600"/>
              </a:spcBef>
              <a:buFont typeface="Arial" panose="020B0604020202020204" pitchFamily="34" charset="0"/>
              <a:buChar char="•"/>
              <a:defRPr/>
            </a:pPr>
            <a:r>
              <a:rPr lang="en-US" sz="2000" dirty="0" smtClean="0"/>
              <a:t>Impact </a:t>
            </a:r>
            <a:r>
              <a:rPr lang="en-US" sz="2000" dirty="0"/>
              <a:t>of the Financial </a:t>
            </a:r>
            <a:r>
              <a:rPr lang="en-US" sz="2000" dirty="0" smtClean="0"/>
              <a:t>Outcome </a:t>
            </a:r>
            <a:r>
              <a:rPr lang="en-US" sz="2000" dirty="0"/>
              <a:t>of 2016/17 on operations</a:t>
            </a:r>
          </a:p>
          <a:p>
            <a:pPr marL="630238" indent="-395288" eaLnBrk="1" hangingPunct="1">
              <a:spcAft>
                <a:spcPts val="600"/>
              </a:spcAft>
              <a:defRPr/>
            </a:pPr>
            <a:endParaRPr lang="en-US" altLang="en-US" sz="2400" dirty="0" smtClean="0">
              <a:cs typeface="Arial" charset="0"/>
            </a:endParaRPr>
          </a:p>
        </p:txBody>
      </p:sp>
    </p:spTree>
    <p:extLst>
      <p:ext uri="{BB962C8B-B14F-4D97-AF65-F5344CB8AC3E}">
        <p14:creationId xmlns:p14="http://schemas.microsoft.com/office/powerpoint/2010/main"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20</a:t>
            </a:fld>
            <a:endParaRPr lang="en-US" altLang="en-US" sz="1400" b="1"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58637592"/>
              </p:ext>
            </p:extLst>
          </p:nvPr>
        </p:nvGraphicFramePr>
        <p:xfrm>
          <a:off x="531813" y="1281113"/>
          <a:ext cx="8077196" cy="2108200"/>
        </p:xfrm>
        <a:graphic>
          <a:graphicData uri="http://schemas.openxmlformats.org/drawingml/2006/table">
            <a:tbl>
              <a:tblPr firstRow="1" bandRow="1">
                <a:tableStyleId>{5940675A-B579-460E-94D1-54222C63F5DA}</a:tableStyleId>
              </a:tblPr>
              <a:tblGrid>
                <a:gridCol w="2820986"/>
                <a:gridCol w="5256210"/>
              </a:tblGrid>
              <a:tr h="370840">
                <a:tc>
                  <a:txBody>
                    <a:bodyPr/>
                    <a:lstStyle/>
                    <a:p>
                      <a:pPr algn="ctr"/>
                      <a:r>
                        <a:rPr lang="en-ZA" sz="1800" b="1" dirty="0" smtClean="0"/>
                        <a:t>Performance Indicator</a:t>
                      </a:r>
                      <a:r>
                        <a:rPr lang="en-ZA" sz="1800" b="1" baseline="0" dirty="0" smtClean="0"/>
                        <a:t> </a:t>
                      </a:r>
                      <a:endParaRPr lang="en-ZA" sz="1800" b="1" dirty="0"/>
                    </a:p>
                  </a:txBody>
                  <a:tcPr/>
                </a:tc>
                <a:tc>
                  <a:txBody>
                    <a:bodyPr/>
                    <a:lstStyle/>
                    <a:p>
                      <a:pPr algn="ctr"/>
                      <a:r>
                        <a:rPr lang="en-ZA" sz="1800" b="1" dirty="0" smtClean="0"/>
                        <a:t>Comment</a:t>
                      </a:r>
                      <a:r>
                        <a:rPr lang="en-ZA" sz="1800" b="1" baseline="0" dirty="0" smtClean="0"/>
                        <a:t> on deviation </a:t>
                      </a:r>
                      <a:endParaRPr lang="en-ZA" sz="1800" b="1" dirty="0"/>
                    </a:p>
                  </a:txBody>
                  <a:tcPr/>
                </a:tc>
              </a:tr>
              <a:tr h="370840">
                <a:tc>
                  <a:txBody>
                    <a:bodyPr/>
                    <a:lstStyle/>
                    <a:p>
                      <a:r>
                        <a:rPr lang="en-ZA" sz="1800" dirty="0" smtClean="0"/>
                        <a:t>First</a:t>
                      </a:r>
                      <a:r>
                        <a:rPr lang="en-ZA" sz="1800" baseline="0" dirty="0" smtClean="0"/>
                        <a:t> year students in foundation programmes </a:t>
                      </a: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tx1"/>
                          </a:solidFill>
                          <a:latin typeface="+mn-lt"/>
                          <a:ea typeface="+mn-ea"/>
                          <a:cs typeface="+mn-cs"/>
                        </a:rPr>
                        <a:t>UNISA’s foundation students are excluded as the programme offering has not been approved and is in the process of being revised/reconsidered. Other universities such as Tshwane University of Technology has also enrolled fewer students than planned. 	</a:t>
                      </a:r>
                    </a:p>
                  </a:txBody>
                  <a:tcPr/>
                </a:tc>
              </a:tr>
            </a:tbl>
          </a:graphicData>
        </a:graphic>
      </p:graphicFrame>
      <p:sp>
        <p:nvSpPr>
          <p:cNvPr id="8" name="TextBox 7"/>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323305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21</a:t>
            </a:fld>
            <a:endParaRPr lang="en-US" altLang="en-US" sz="1400" b="1" dirty="0"/>
          </a:p>
        </p:txBody>
      </p:sp>
      <p:sp>
        <p:nvSpPr>
          <p:cNvPr id="7" name="TextBox 6"/>
          <p:cNvSpPr txBox="1"/>
          <p:nvPr/>
        </p:nvSpPr>
        <p:spPr>
          <a:xfrm>
            <a:off x="533400" y="493693"/>
            <a:ext cx="8078400"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Technical and Vocational Education and Training</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600200"/>
            <a:ext cx="8079987" cy="4247317"/>
          </a:xfrm>
          <a:prstGeom prst="rect">
            <a:avLst/>
          </a:prstGeom>
        </p:spPr>
        <p:txBody>
          <a:bodyPr wrap="square">
            <a:spAutoFit/>
          </a:bodyPr>
          <a:lstStyle/>
          <a:p>
            <a:pPr marL="285750" indent="-285750">
              <a:spcAft>
                <a:spcPts val="600"/>
              </a:spcAft>
              <a:buFont typeface="Arial" panose="020B0604020202020204" pitchFamily="34" charset="0"/>
              <a:buChar char="•"/>
            </a:pPr>
            <a:r>
              <a:rPr lang="en-ZA" sz="2000" b="1" i="1" dirty="0" smtClean="0">
                <a:latin typeface="Arial" pitchFamily="34" charset="0"/>
                <a:ea typeface="Calibri" panose="020F0502020204030204" pitchFamily="34" charset="0"/>
                <a:cs typeface="Arial" pitchFamily="34" charset="0"/>
              </a:rPr>
              <a:t>The </a:t>
            </a:r>
            <a:r>
              <a:rPr lang="en-ZA" sz="2000" b="1" i="1" dirty="0">
                <a:latin typeface="Arial" pitchFamily="34" charset="0"/>
                <a:ea typeface="Calibri" panose="020F0502020204030204" pitchFamily="34" charset="0"/>
                <a:cs typeface="Arial" pitchFamily="34" charset="0"/>
              </a:rPr>
              <a:t>purpose </a:t>
            </a:r>
            <a:r>
              <a:rPr lang="en-ZA" sz="2000" dirty="0">
                <a:latin typeface="Arial" pitchFamily="34" charset="0"/>
                <a:ea typeface="Calibri" panose="020F0502020204030204" pitchFamily="34" charset="0"/>
                <a:cs typeface="Arial" pitchFamily="34" charset="0"/>
              </a:rPr>
              <a:t>of the programme is to plan, develop, </a:t>
            </a:r>
            <a:r>
              <a:rPr lang="en-ZA" sz="2000" dirty="0" smtClean="0">
                <a:latin typeface="Arial" pitchFamily="34" charset="0"/>
                <a:ea typeface="Calibri" panose="020F0502020204030204" pitchFamily="34" charset="0"/>
                <a:cs typeface="Arial" pitchFamily="34" charset="0"/>
              </a:rPr>
              <a:t>implement, monitor, </a:t>
            </a:r>
            <a:r>
              <a:rPr lang="en-ZA" sz="2000" dirty="0">
                <a:latin typeface="Arial" pitchFamily="34" charset="0"/>
                <a:ea typeface="Calibri" panose="020F0502020204030204" pitchFamily="34" charset="0"/>
                <a:cs typeface="Arial" pitchFamily="34" charset="0"/>
              </a:rPr>
              <a:t>maintain and evaluate national policy, programmes, assessment practices and </a:t>
            </a:r>
            <a:r>
              <a:rPr lang="en-ZA" sz="2000" dirty="0" smtClean="0">
                <a:latin typeface="Arial" pitchFamily="34" charset="0"/>
                <a:ea typeface="Calibri" panose="020F0502020204030204" pitchFamily="34" charset="0"/>
                <a:cs typeface="Arial" pitchFamily="34" charset="0"/>
              </a:rPr>
              <a:t>systems</a:t>
            </a:r>
            <a:endParaRPr lang="en-ZA" sz="2000" dirty="0">
              <a:latin typeface="Arial" pitchFamily="34" charset="0"/>
              <a:ea typeface="Calibri" panose="020F0502020204030204" pitchFamily="34" charset="0"/>
              <a:cs typeface="Arial" pitchFamily="34" charset="0"/>
            </a:endParaRPr>
          </a:p>
          <a:p>
            <a:pPr marL="285750" lvl="0" indent="-285750">
              <a:spcAft>
                <a:spcPts val="600"/>
              </a:spcAft>
              <a:buFont typeface="Arial" panose="020B0604020202020204" pitchFamily="34" charset="0"/>
              <a:buChar char="•"/>
            </a:pPr>
            <a:r>
              <a:rPr lang="en-US" sz="2000" dirty="0" smtClean="0">
                <a:latin typeface="Arial" pitchFamily="34" charset="0"/>
                <a:ea typeface="Calibri" panose="020F0502020204030204" pitchFamily="34" charset="0"/>
                <a:cs typeface="Arial" pitchFamily="34" charset="0"/>
              </a:rPr>
              <a:t>For the year under review 11 targets were planned</a:t>
            </a:r>
          </a:p>
          <a:p>
            <a:pPr marL="285750" lvl="0" indent="-285750">
              <a:spcAft>
                <a:spcPts val="600"/>
              </a:spcAft>
              <a:buFont typeface="Arial" panose="020B0604020202020204" pitchFamily="34" charset="0"/>
              <a:buChar char="•"/>
            </a:pPr>
            <a:r>
              <a:rPr lang="en-US" sz="2000" dirty="0" smtClean="0">
                <a:latin typeface="Arial" pitchFamily="34" charset="0"/>
                <a:ea typeface="Calibri" panose="020F0502020204030204" pitchFamily="34" charset="0"/>
                <a:cs typeface="Arial" pitchFamily="34" charset="0"/>
              </a:rPr>
              <a:t>Of these, 8 (73%) have been successfully achieved</a:t>
            </a:r>
            <a:endParaRPr lang="en-US" sz="2000" dirty="0">
              <a:latin typeface="Arial" pitchFamily="34" charset="0"/>
              <a:ea typeface="Calibri" panose="020F0502020204030204" pitchFamily="34" charset="0"/>
              <a:cs typeface="Arial" pitchFamily="34" charset="0"/>
            </a:endParaRPr>
          </a:p>
          <a:p>
            <a:pPr lvl="0">
              <a:spcAft>
                <a:spcPts val="600"/>
              </a:spcAft>
            </a:pPr>
            <a:r>
              <a:rPr lang="en-US" sz="2000" b="1" dirty="0" smtClean="0">
                <a:latin typeface="Arial" pitchFamily="34" charset="0"/>
                <a:ea typeface="Calibri" panose="020F0502020204030204" pitchFamily="34" charset="0"/>
                <a:cs typeface="Arial" pitchFamily="34" charset="0"/>
              </a:rPr>
              <a:t>In terms of steering mechanisms development </a:t>
            </a:r>
            <a:endParaRPr lang="en-US" sz="2000" dirty="0" smtClean="0">
              <a:latin typeface="Arial" pitchFamily="34" charset="0"/>
              <a:ea typeface="Calibri" panose="020F0502020204030204" pitchFamily="34" charset="0"/>
              <a:cs typeface="Arial" pitchFamily="34" charset="0"/>
            </a:endParaRPr>
          </a:p>
          <a:p>
            <a:pPr marL="285750" indent="-285750">
              <a:spcAft>
                <a:spcPts val="600"/>
              </a:spcAft>
              <a:buFontTx/>
              <a:buChar char="-"/>
            </a:pPr>
            <a:r>
              <a:rPr lang="en-US" sz="2000" dirty="0" smtClean="0">
                <a:latin typeface="Arial" pitchFamily="34" charset="0"/>
                <a:ea typeface="Calibri" panose="020F0502020204030204" pitchFamily="34" charset="0"/>
                <a:cs typeface="Arial" pitchFamily="34" charset="0"/>
              </a:rPr>
              <a:t>A revised current costing model for TVET colleges was approved by the Director-General on 25 March 2017</a:t>
            </a:r>
            <a:endParaRPr lang="en-US" sz="2000" dirty="0">
              <a:latin typeface="Arial" pitchFamily="34" charset="0"/>
              <a:ea typeface="Calibri" panose="020F0502020204030204" pitchFamily="34" charset="0"/>
              <a:cs typeface="Arial" pitchFamily="34" charset="0"/>
            </a:endParaRPr>
          </a:p>
          <a:p>
            <a:pPr>
              <a:spcAft>
                <a:spcPts val="600"/>
              </a:spcAft>
            </a:pPr>
            <a:r>
              <a:rPr lang="en-US" sz="2000" b="1" dirty="0" smtClean="0">
                <a:latin typeface="Arial" pitchFamily="34" charset="0"/>
                <a:ea typeface="Calibri" panose="020F0502020204030204" pitchFamily="34" charset="0"/>
                <a:cs typeface="Arial" pitchFamily="34" charset="0"/>
              </a:rPr>
              <a:t>Oversight reports </a:t>
            </a:r>
            <a:endParaRPr lang="en-US" sz="2000" dirty="0" smtClean="0">
              <a:latin typeface="Arial" pitchFamily="34" charset="0"/>
              <a:ea typeface="Calibri" panose="020F0502020204030204" pitchFamily="34" charset="0"/>
              <a:cs typeface="Arial" pitchFamily="34" charset="0"/>
            </a:endParaRPr>
          </a:p>
          <a:p>
            <a:pPr marL="342900" indent="-342900">
              <a:spcAft>
                <a:spcPts val="600"/>
              </a:spcAft>
              <a:buFontTx/>
              <a:buChar char="-"/>
            </a:pPr>
            <a:r>
              <a:rPr lang="en-GB" sz="2000" dirty="0" smtClean="0"/>
              <a:t>2 </a:t>
            </a:r>
            <a:r>
              <a:rPr lang="en-GB" sz="2000" dirty="0"/>
              <a:t>Monitoring and Evaluation reports on TVET institutions were approved by the Director-General on 28 September 2016 and </a:t>
            </a:r>
            <a:r>
              <a:rPr lang="en-GB" sz="2000" dirty="0" smtClean="0"/>
              <a:t>         27 </a:t>
            </a:r>
            <a:r>
              <a:rPr lang="en-GB" sz="2000" dirty="0"/>
              <a:t>March </a:t>
            </a:r>
            <a:r>
              <a:rPr lang="en-GB" sz="2000" dirty="0" smtClean="0"/>
              <a:t>2017</a:t>
            </a:r>
          </a:p>
        </p:txBody>
      </p:sp>
    </p:spTree>
    <p:extLst>
      <p:ext uri="{BB962C8B-B14F-4D97-AF65-F5344CB8AC3E}">
        <p14:creationId xmlns:p14="http://schemas.microsoft.com/office/powerpoint/2010/main" val="2110133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22</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6573" y="1148745"/>
            <a:ext cx="8075227" cy="5709255"/>
          </a:xfrm>
          <a:prstGeom prst="rect">
            <a:avLst/>
          </a:prstGeom>
        </p:spPr>
        <p:txBody>
          <a:bodyPr wrap="square">
            <a:spAutoFit/>
          </a:bodyPr>
          <a:lstStyle/>
          <a:p>
            <a:pPr>
              <a:spcAft>
                <a:spcPts val="600"/>
              </a:spcAft>
            </a:pPr>
            <a:endParaRPr lang="en-US" sz="2000" b="1" dirty="0" smtClean="0">
              <a:latin typeface="Arial" pitchFamily="34" charset="0"/>
              <a:ea typeface="Calibri" panose="020F0502020204030204" pitchFamily="34" charset="0"/>
              <a:cs typeface="Arial" pitchFamily="34" charset="0"/>
            </a:endParaRPr>
          </a:p>
          <a:p>
            <a:pPr marL="800100" lvl="1" indent="-342900">
              <a:spcAft>
                <a:spcPts val="600"/>
              </a:spcAft>
              <a:buFontTx/>
              <a:buChar char="-"/>
            </a:pPr>
            <a:r>
              <a:rPr lang="en-US" sz="2000" dirty="0" smtClean="0">
                <a:latin typeface="Arial" pitchFamily="34" charset="0"/>
                <a:ea typeface="Calibri" panose="020F0502020204030204" pitchFamily="34" charset="0"/>
                <a:cs typeface="Arial" pitchFamily="34" charset="0"/>
              </a:rPr>
              <a:t>Implementation report on teaching and learning support plans was approved by the Director- General by 15 January 2017</a:t>
            </a:r>
            <a:endParaRPr lang="en-GB" sz="2000" dirty="0">
              <a:latin typeface="Arial" pitchFamily="34" charset="0"/>
              <a:ea typeface="Calibri" panose="020F0502020204030204" pitchFamily="34" charset="0"/>
              <a:cs typeface="Arial" pitchFamily="34" charset="0"/>
            </a:endParaRPr>
          </a:p>
          <a:p>
            <a:pPr marL="800100" lvl="1" indent="-342900">
              <a:spcAft>
                <a:spcPts val="600"/>
              </a:spcAft>
              <a:buFontTx/>
              <a:buChar char="-"/>
            </a:pPr>
            <a:r>
              <a:rPr lang="en-US" sz="2000" dirty="0">
                <a:latin typeface="Arial" pitchFamily="34" charset="0"/>
                <a:ea typeface="Calibri" panose="020F0502020204030204" pitchFamily="34" charset="0"/>
                <a:cs typeface="Arial" pitchFamily="34" charset="0"/>
              </a:rPr>
              <a:t>Implementation report on </a:t>
            </a:r>
            <a:r>
              <a:rPr lang="en-US" sz="2000" dirty="0" smtClean="0">
                <a:latin typeface="Arial" pitchFamily="34" charset="0"/>
                <a:ea typeface="Calibri" panose="020F0502020204030204" pitchFamily="34" charset="0"/>
                <a:cs typeface="Arial" pitchFamily="34" charset="0"/>
              </a:rPr>
              <a:t>student support services plans </a:t>
            </a:r>
            <a:r>
              <a:rPr lang="en-US" sz="2000" dirty="0">
                <a:latin typeface="Arial" pitchFamily="34" charset="0"/>
                <a:ea typeface="Calibri" panose="020F0502020204030204" pitchFamily="34" charset="0"/>
                <a:cs typeface="Arial" pitchFamily="34" charset="0"/>
              </a:rPr>
              <a:t>was approved by the Director- General by </a:t>
            </a:r>
            <a:r>
              <a:rPr lang="en-US" sz="2000" dirty="0" smtClean="0">
                <a:latin typeface="Arial" pitchFamily="34" charset="0"/>
                <a:ea typeface="Calibri" panose="020F0502020204030204" pitchFamily="34" charset="0"/>
                <a:cs typeface="Arial" pitchFamily="34" charset="0"/>
              </a:rPr>
              <a:t>25 March </a:t>
            </a:r>
            <a:r>
              <a:rPr lang="en-US" sz="2000" dirty="0">
                <a:latin typeface="Arial" pitchFamily="34" charset="0"/>
                <a:ea typeface="Calibri" panose="020F0502020204030204" pitchFamily="34" charset="0"/>
                <a:cs typeface="Arial" pitchFamily="34" charset="0"/>
              </a:rPr>
              <a:t>2017</a:t>
            </a:r>
            <a:endParaRPr lang="en-GB" sz="2000" dirty="0">
              <a:latin typeface="Arial" pitchFamily="34" charset="0"/>
              <a:ea typeface="Calibri" panose="020F0502020204030204" pitchFamily="34" charset="0"/>
              <a:cs typeface="Arial" pitchFamily="34" charset="0"/>
            </a:endParaRPr>
          </a:p>
          <a:p>
            <a:pPr marL="800100" lvl="1" indent="-342900">
              <a:spcAft>
                <a:spcPts val="600"/>
              </a:spcAft>
              <a:buFontTx/>
              <a:buChar char="-"/>
            </a:pPr>
            <a:r>
              <a:rPr lang="en-GB" sz="2000" dirty="0" smtClean="0"/>
              <a:t>A report </a:t>
            </a:r>
            <a:r>
              <a:rPr lang="en-GB" sz="2000" dirty="0"/>
              <a:t>on TVET </a:t>
            </a:r>
            <a:r>
              <a:rPr lang="en-GB" sz="2000" dirty="0" smtClean="0"/>
              <a:t>college </a:t>
            </a:r>
            <a:r>
              <a:rPr lang="en-GB" sz="2000" dirty="0"/>
              <a:t>infrastructure maintenance was approved by the Director-General on 31 March </a:t>
            </a:r>
            <a:r>
              <a:rPr lang="en-GB" sz="2000" dirty="0" smtClean="0"/>
              <a:t>2017</a:t>
            </a:r>
            <a:endParaRPr lang="en-ZA" sz="2000" dirty="0">
              <a:latin typeface="Arial" pitchFamily="34" charset="0"/>
              <a:ea typeface="Calibri" panose="020F0502020204030204" pitchFamily="34" charset="0"/>
              <a:cs typeface="Arial" pitchFamily="34" charset="0"/>
            </a:endParaRPr>
          </a:p>
          <a:p>
            <a:pPr>
              <a:spcAft>
                <a:spcPts val="600"/>
              </a:spcAft>
            </a:pPr>
            <a:r>
              <a:rPr lang="en-GB" sz="2000" b="1" dirty="0" smtClean="0"/>
              <a:t>Approved annual teaching and learning support plans </a:t>
            </a:r>
          </a:p>
          <a:p>
            <a:pPr marL="342900" indent="-342900">
              <a:spcAft>
                <a:spcPts val="600"/>
              </a:spcAft>
              <a:buFontTx/>
              <a:buChar char="-"/>
            </a:pPr>
            <a:r>
              <a:rPr lang="en-GB" sz="2000" dirty="0" smtClean="0"/>
              <a:t>An </a:t>
            </a:r>
            <a:r>
              <a:rPr lang="en-GB" sz="2000" dirty="0"/>
              <a:t>annual teaching and learning support plan for the TVET </a:t>
            </a:r>
            <a:r>
              <a:rPr lang="en-GB" sz="2000" dirty="0" smtClean="0"/>
              <a:t>colleges </a:t>
            </a:r>
            <a:r>
              <a:rPr lang="en-GB" sz="2000" dirty="0"/>
              <a:t>was approved by the Director-General on </a:t>
            </a:r>
            <a:r>
              <a:rPr lang="en-GB" sz="2000" dirty="0" smtClean="0"/>
              <a:t>                        22 </a:t>
            </a:r>
            <a:r>
              <a:rPr lang="en-GB" sz="2000" dirty="0"/>
              <a:t>September </a:t>
            </a:r>
            <a:r>
              <a:rPr lang="en-GB" sz="2000" dirty="0" smtClean="0"/>
              <a:t>2016</a:t>
            </a:r>
            <a:endParaRPr lang="en-GB" sz="2000" dirty="0"/>
          </a:p>
          <a:p>
            <a:pPr>
              <a:spcAft>
                <a:spcPts val="600"/>
              </a:spcAft>
            </a:pPr>
            <a:r>
              <a:rPr lang="en-GB" sz="2000" b="1" dirty="0"/>
              <a:t>Approved annual </a:t>
            </a:r>
            <a:r>
              <a:rPr lang="en-GB" sz="2000" b="1" dirty="0" smtClean="0"/>
              <a:t>student support services plans </a:t>
            </a:r>
            <a:endParaRPr lang="en-GB" sz="2000" b="1" dirty="0"/>
          </a:p>
          <a:p>
            <a:pPr marL="342900" indent="-342900">
              <a:spcAft>
                <a:spcPts val="600"/>
              </a:spcAft>
              <a:buFontTx/>
              <a:buChar char="-"/>
            </a:pPr>
            <a:r>
              <a:rPr lang="en-ZA" sz="2000" dirty="0" smtClean="0"/>
              <a:t>A student </a:t>
            </a:r>
            <a:r>
              <a:rPr lang="en-ZA" sz="2000" dirty="0"/>
              <a:t>support services plan was approved by the Director-General on 30 September </a:t>
            </a:r>
            <a:r>
              <a:rPr lang="en-ZA" sz="2000" dirty="0" smtClean="0"/>
              <a:t>2016</a:t>
            </a:r>
          </a:p>
          <a:p>
            <a:pPr>
              <a:spcAft>
                <a:spcPts val="600"/>
              </a:spcAft>
            </a:pPr>
            <a:r>
              <a:rPr lang="en-ZA" sz="2000" dirty="0"/>
              <a:t>	</a:t>
            </a:r>
          </a:p>
          <a:p>
            <a:pPr marL="285750" indent="-285750">
              <a:spcAft>
                <a:spcPts val="600"/>
              </a:spcAft>
              <a:buFont typeface="Arial" panose="020B0604020202020204" pitchFamily="34" charset="0"/>
              <a:buChar char="•"/>
            </a:pPr>
            <a:endParaRPr lang="en-ZA" sz="2000" dirty="0" smtClean="0">
              <a:latin typeface="Arial" pitchFamily="34" charset="0"/>
              <a:cs typeface="Arial" pitchFamily="34" charset="0"/>
            </a:endParaRPr>
          </a:p>
        </p:txBody>
      </p:sp>
      <p:sp>
        <p:nvSpPr>
          <p:cNvPr id="9" name="TextBox 8"/>
          <p:cNvSpPr txBox="1"/>
          <p:nvPr/>
        </p:nvSpPr>
        <p:spPr>
          <a:xfrm>
            <a:off x="533400" y="493693"/>
            <a:ext cx="8078400"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Technical and Vocational Education and Training</a:t>
            </a:r>
            <a:endParaRPr lang="en-ZA" dirty="0"/>
          </a:p>
        </p:txBody>
      </p:sp>
    </p:spTree>
    <p:extLst>
      <p:ext uri="{BB962C8B-B14F-4D97-AF65-F5344CB8AC3E}">
        <p14:creationId xmlns:p14="http://schemas.microsoft.com/office/powerpoint/2010/main" val="2867964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23</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1673" y="982312"/>
            <a:ext cx="8311480" cy="369332"/>
          </a:xfrm>
          <a:prstGeom prst="rect">
            <a:avLst/>
          </a:prstGeom>
        </p:spPr>
        <p:txBody>
          <a:bodyPr wrap="square">
            <a:spAutoFit/>
          </a:bodyPr>
          <a:lstStyle/>
          <a:p>
            <a:pPr marL="285750" indent="-285750">
              <a:buFont typeface="Arial" panose="020B0604020202020204" pitchFamily="34" charset="0"/>
              <a:buChar char="•"/>
            </a:pPr>
            <a:r>
              <a:rPr lang="en-ZA" kern="0" dirty="0" smtClean="0">
                <a:cs typeface="Arial" pitchFamily="34" charset="0"/>
              </a:rPr>
              <a:t>The  3 (27%) targets below were not achieved</a:t>
            </a:r>
            <a:r>
              <a:rPr lang="en-ZA" kern="0" dirty="0">
                <a:cs typeface="Arial" pitchFamily="34" charset="0"/>
              </a:rPr>
              <a:t> </a:t>
            </a:r>
            <a:r>
              <a:rPr lang="en-ZA" kern="0" dirty="0" smtClean="0">
                <a:cs typeface="Arial" pitchFamily="34" charset="0"/>
              </a:rPr>
              <a:t>as planned:</a:t>
            </a:r>
            <a:endParaRPr lang="en-ZA" dirty="0" smtClean="0">
              <a:latin typeface="MyriadPro-Light"/>
            </a:endParaRP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32279826"/>
              </p:ext>
            </p:extLst>
          </p:nvPr>
        </p:nvGraphicFramePr>
        <p:xfrm>
          <a:off x="531812" y="1371600"/>
          <a:ext cx="8101341" cy="4937760"/>
        </p:xfrm>
        <a:graphic>
          <a:graphicData uri="http://schemas.openxmlformats.org/drawingml/2006/table">
            <a:tbl>
              <a:tblPr firstRow="1" firstCol="1" bandRow="1">
                <a:tableStyleId>{5940675A-B579-460E-94D1-54222C63F5DA}</a:tableStyleId>
              </a:tblPr>
              <a:tblGrid>
                <a:gridCol w="2550422"/>
                <a:gridCol w="5550919"/>
              </a:tblGrid>
              <a:tr h="359121">
                <a:tc>
                  <a:txBody>
                    <a:bodyPr/>
                    <a:lstStyle/>
                    <a:p>
                      <a:pPr marL="0" lvl="0" indent="0" algn="ctr">
                        <a:lnSpc>
                          <a:spcPct val="100000"/>
                        </a:lnSpc>
                        <a:spcBef>
                          <a:spcPts val="0"/>
                        </a:spcBef>
                        <a:spcAft>
                          <a:spcPts val="0"/>
                        </a:spcAft>
                        <a:buFont typeface="+mj-lt"/>
                        <a:buNone/>
                        <a:tabLst>
                          <a:tab pos="571500" algn="l"/>
                        </a:tabLst>
                      </a:pPr>
                      <a:r>
                        <a:rPr lang="en-ZA" sz="1800" b="1" dirty="0" smtClean="0">
                          <a:effectLst/>
                          <a:latin typeface="Arial" pitchFamily="34" charset="0"/>
                          <a:cs typeface="Arial" pitchFamily="34" charset="0"/>
                        </a:rPr>
                        <a:t>Targets not achieved</a:t>
                      </a:r>
                      <a:endParaRPr lang="en-ZA" sz="18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tx1"/>
                          </a:solidFill>
                          <a:latin typeface="Arial" pitchFamily="34" charset="0"/>
                          <a:cs typeface="Arial" pitchFamily="34" charset="0"/>
                        </a:rPr>
                        <a:t>Actual</a:t>
                      </a:r>
                      <a:r>
                        <a:rPr lang="en-ZA" sz="1800" b="1" baseline="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achievement,</a:t>
                      </a:r>
                      <a:r>
                        <a:rPr lang="en-ZA" sz="1800" b="1" baseline="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reasons for under performance and current status </a:t>
                      </a:r>
                    </a:p>
                  </a:txBody>
                  <a:tcPr marL="68580" marR="68580" marT="0" marB="0" anchor="ctr"/>
                </a:tc>
              </a:tr>
              <a:tr h="1306463">
                <a:tc>
                  <a:txBody>
                    <a:bodyPr/>
                    <a:lstStyle/>
                    <a:p>
                      <a:pPr fontAlgn="ctr">
                        <a:lnSpc>
                          <a:spcPct val="100000"/>
                        </a:lnSpc>
                        <a:spcBef>
                          <a:spcPts val="0"/>
                        </a:spcBef>
                        <a:spcAft>
                          <a:spcPts val="0"/>
                        </a:spcAft>
                      </a:pPr>
                      <a:r>
                        <a:rPr lang="en-GB" sz="1800" kern="1200" dirty="0" smtClean="0">
                          <a:solidFill>
                            <a:schemeClr val="tx1"/>
                          </a:solidFill>
                          <a:effectLst/>
                          <a:latin typeface="+mn-lt"/>
                          <a:ea typeface="+mn-ea"/>
                          <a:cs typeface="+mn-cs"/>
                        </a:rPr>
                        <a:t>Approval</a:t>
                      </a:r>
                      <a:r>
                        <a:rPr lang="en-GB" sz="1800" kern="1200" baseline="0" dirty="0" smtClean="0">
                          <a:solidFill>
                            <a:schemeClr val="tx1"/>
                          </a:solidFill>
                          <a:effectLst/>
                          <a:latin typeface="+mn-lt"/>
                          <a:ea typeface="+mn-ea"/>
                          <a:cs typeface="+mn-cs"/>
                        </a:rPr>
                        <a:t> of the </a:t>
                      </a:r>
                      <a:r>
                        <a:rPr lang="en-GB" sz="1800" kern="1200" dirty="0" smtClean="0">
                          <a:solidFill>
                            <a:schemeClr val="tx1"/>
                          </a:solidFill>
                          <a:effectLst/>
                          <a:latin typeface="+mn-lt"/>
                          <a:ea typeface="+mn-ea"/>
                          <a:cs typeface="+mn-cs"/>
                        </a:rPr>
                        <a:t>national admission and promotion guidelines for NC(V) approved by      31 March 2017</a:t>
                      </a:r>
                      <a:endParaRPr lang="en-ZA" sz="1800" b="0" dirty="0">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tab pos="571500" algn="l"/>
                        </a:tabLst>
                        <a:defRPr/>
                      </a:pPr>
                      <a:r>
                        <a:rPr lang="en-GB" sz="1800" kern="1200" dirty="0" smtClean="0">
                          <a:solidFill>
                            <a:schemeClr val="tx1"/>
                          </a:solidFill>
                          <a:effectLst/>
                          <a:latin typeface="+mn-lt"/>
                          <a:ea typeface="+mn-ea"/>
                          <a:cs typeface="+mn-cs"/>
                        </a:rPr>
                        <a:t>The guidelines for NC (V) were not developed as planned.</a:t>
                      </a:r>
                      <a:r>
                        <a:rPr lang="en-GB" sz="1800" kern="1200" baseline="0" dirty="0" smtClean="0">
                          <a:solidFill>
                            <a:schemeClr val="tx1"/>
                          </a:solidFill>
                          <a:effectLst/>
                          <a:latin typeface="+mn-lt"/>
                          <a:ea typeface="+mn-ea"/>
                          <a:cs typeface="+mn-cs"/>
                        </a:rPr>
                        <a:t> The admission and promotion </a:t>
                      </a:r>
                      <a:r>
                        <a:rPr lang="en-GB" sz="1800" u="none" kern="1200" baseline="0" dirty="0" smtClean="0">
                          <a:solidFill>
                            <a:schemeClr val="tx1"/>
                          </a:solidFill>
                          <a:effectLst/>
                          <a:latin typeface="+mn-lt"/>
                          <a:ea typeface="+mn-ea"/>
                          <a:cs typeface="+mn-cs"/>
                        </a:rPr>
                        <a:t>requirements, </a:t>
                      </a:r>
                      <a:r>
                        <a:rPr lang="en-GB" sz="1800" kern="1200" baseline="0" dirty="0" smtClean="0">
                          <a:solidFill>
                            <a:schemeClr val="tx1"/>
                          </a:solidFill>
                          <a:effectLst/>
                          <a:latin typeface="+mn-lt"/>
                          <a:ea typeface="+mn-ea"/>
                          <a:cs typeface="+mn-cs"/>
                        </a:rPr>
                        <a:t>as opposed to </a:t>
                      </a:r>
                      <a:r>
                        <a:rPr lang="en-GB" sz="1800" u="none" kern="1200" baseline="0" dirty="0" smtClean="0">
                          <a:solidFill>
                            <a:schemeClr val="tx1"/>
                          </a:solidFill>
                          <a:effectLst/>
                          <a:latin typeface="+mn-lt"/>
                          <a:ea typeface="+mn-ea"/>
                          <a:cs typeface="+mn-cs"/>
                        </a:rPr>
                        <a:t>guidelines, </a:t>
                      </a:r>
                      <a:r>
                        <a:rPr lang="en-GB" sz="1800" kern="1200" baseline="0" dirty="0" smtClean="0">
                          <a:solidFill>
                            <a:schemeClr val="tx1"/>
                          </a:solidFill>
                          <a:effectLst/>
                          <a:latin typeface="+mn-lt"/>
                          <a:ea typeface="+mn-ea"/>
                          <a:cs typeface="+mn-cs"/>
                        </a:rPr>
                        <a:t>were strengthened in the development of the revised NC(V) qualifications policy, which has since been submitted by Umalusi to the Minister for consideration. Once finalised, the promotion and admission requirements will be implemented as part of the qualification policy.</a:t>
                      </a:r>
                      <a:endParaRPr lang="en-ZA" sz="1800" kern="1200" dirty="0" smtClean="0">
                        <a:solidFill>
                          <a:schemeClr val="tx1"/>
                        </a:solidFill>
                        <a:effectLst/>
                        <a:latin typeface="+mn-lt"/>
                        <a:ea typeface="+mn-ea"/>
                        <a:cs typeface="+mn-cs"/>
                      </a:endParaRPr>
                    </a:p>
                  </a:txBody>
                  <a:tcPr marL="68580" marR="68580" marT="0" marB="0">
                    <a:solidFill>
                      <a:schemeClr val="bg1"/>
                    </a:solidFill>
                  </a:tcPr>
                </a:tc>
              </a:tr>
              <a:tr h="631479">
                <a:tc>
                  <a:txBody>
                    <a:bodyPr/>
                    <a:lstStyle/>
                    <a:p>
                      <a:pPr marL="0" algn="l" defTabSz="914400" rtl="0" eaLnBrk="1" fontAlgn="ctr" latinLnBrk="0" hangingPunct="1">
                        <a:lnSpc>
                          <a:spcPct val="100000"/>
                        </a:lnSpc>
                        <a:spcBef>
                          <a:spcPts val="0"/>
                        </a:spcBef>
                        <a:spcAft>
                          <a:spcPts val="0"/>
                        </a:spcAft>
                      </a:pPr>
                      <a:r>
                        <a:rPr lang="en-GB" sz="1800" kern="1200" dirty="0" smtClean="0">
                          <a:solidFill>
                            <a:schemeClr val="tx1"/>
                          </a:solidFill>
                          <a:effectLst/>
                          <a:latin typeface="+mn-lt"/>
                          <a:ea typeface="+mn-ea"/>
                          <a:cs typeface="+mn-cs"/>
                        </a:rPr>
                        <a:t>Approval of a revised conduct policy for NC(V) by                     31 March 2017</a:t>
                      </a:r>
                      <a:endParaRPr lang="en-US" sz="1800" kern="1200" dirty="0" smtClean="0">
                        <a:solidFill>
                          <a:schemeClr val="tx1"/>
                        </a:solidFill>
                        <a:effectLst/>
                        <a:latin typeface="+mn-lt"/>
                        <a:ea typeface="+mn-ea"/>
                        <a:cs typeface="+mn-cs"/>
                      </a:endParaRPr>
                    </a:p>
                  </a:txBody>
                  <a:tcPr marL="68580" marR="68580" marT="0" marB="0">
                    <a:solidFill>
                      <a:schemeClr val="bg1"/>
                    </a:solidFill>
                  </a:tcPr>
                </a:tc>
                <a:tc>
                  <a:txBody>
                    <a:bodyPr/>
                    <a:lstStyle/>
                    <a:p>
                      <a:r>
                        <a:rPr lang="en-GB" sz="1800" kern="1200" dirty="0" smtClean="0">
                          <a:solidFill>
                            <a:schemeClr val="tx1"/>
                          </a:solidFill>
                          <a:effectLst/>
                          <a:latin typeface="+mn-lt"/>
                          <a:ea typeface="+mn-ea"/>
                          <a:cs typeface="+mn-cs"/>
                        </a:rPr>
                        <a:t>A revised conduct policy for NC (V) was not developed as planned.</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Subsequently, </a:t>
                      </a:r>
                      <a:r>
                        <a:rPr lang="en-ZA" sz="1800" kern="1200" dirty="0" smtClean="0">
                          <a:solidFill>
                            <a:schemeClr val="tx1"/>
                          </a:solidFill>
                          <a:effectLst/>
                          <a:latin typeface="+mn-lt"/>
                          <a:ea typeface="+mn-ea"/>
                          <a:cs typeface="+mn-cs"/>
                        </a:rPr>
                        <a:t>the revised qualifications policy was published for public comment in June 2017. The Department participated in the evaluation of the public comments with Umalusi. A further revised version incorporating the amendments will soon be released to the Department for consideration. </a:t>
                      </a:r>
                      <a:endParaRPr lang="en-ZA" sz="1800" b="0" dirty="0" smtClean="0">
                        <a:effectLst/>
                        <a:latin typeface="Arial" pitchFamily="34" charset="0"/>
                        <a:ea typeface="Calibri" panose="020F0502020204030204" pitchFamily="34" charset="0"/>
                        <a:cs typeface="Arial" pitchFamily="34" charset="0"/>
                      </a:endParaRPr>
                    </a:p>
                  </a:txBody>
                  <a:tcPr marL="68580" marR="68580" marT="0" marB="0">
                    <a:solidFill>
                      <a:schemeClr val="bg1"/>
                    </a:solidFill>
                  </a:tcPr>
                </a:tc>
              </a:tr>
            </a:tbl>
          </a:graphicData>
        </a:graphic>
      </p:graphicFrame>
      <p:sp>
        <p:nvSpPr>
          <p:cNvPr id="9" name="TextBox 8"/>
          <p:cNvSpPr txBox="1"/>
          <p:nvPr/>
        </p:nvSpPr>
        <p:spPr>
          <a:xfrm>
            <a:off x="532200" y="4673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117747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24</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2859553202"/>
              </p:ext>
            </p:extLst>
          </p:nvPr>
        </p:nvGraphicFramePr>
        <p:xfrm>
          <a:off x="531813" y="1219200"/>
          <a:ext cx="8078787" cy="2743200"/>
        </p:xfrm>
        <a:graphic>
          <a:graphicData uri="http://schemas.openxmlformats.org/drawingml/2006/table">
            <a:tbl>
              <a:tblPr firstRow="1" firstCol="1" bandRow="1">
                <a:tableStyleId>{5940675A-B579-460E-94D1-54222C63F5DA}</a:tableStyleId>
              </a:tblPr>
              <a:tblGrid>
                <a:gridCol w="3005951"/>
                <a:gridCol w="5072836"/>
              </a:tblGrid>
              <a:tr h="359121">
                <a:tc>
                  <a:txBody>
                    <a:bodyPr/>
                    <a:lstStyle/>
                    <a:p>
                      <a:pPr marL="0" lvl="0" indent="0" algn="ctr">
                        <a:lnSpc>
                          <a:spcPct val="100000"/>
                        </a:lnSpc>
                        <a:spcBef>
                          <a:spcPts val="0"/>
                        </a:spcBef>
                        <a:spcAft>
                          <a:spcPts val="0"/>
                        </a:spcAft>
                        <a:buFont typeface="+mj-lt"/>
                        <a:buNone/>
                        <a:tabLst>
                          <a:tab pos="571500" algn="l"/>
                        </a:tabLst>
                      </a:pPr>
                      <a:r>
                        <a:rPr lang="en-ZA" sz="1800" b="1" dirty="0" smtClean="0">
                          <a:effectLst/>
                          <a:latin typeface="Arial" pitchFamily="34" charset="0"/>
                          <a:cs typeface="Arial" pitchFamily="34" charset="0"/>
                        </a:rPr>
                        <a:t>Targets not achieved</a:t>
                      </a:r>
                      <a:endParaRPr lang="en-ZA" sz="18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 and reasons for under performance</a:t>
                      </a:r>
                    </a:p>
                  </a:txBody>
                  <a:tcPr marL="68580" marR="68580" marT="0" marB="0" anchor="ctr"/>
                </a:tc>
              </a:tr>
              <a:tr h="1201420">
                <a:tc>
                  <a:txBody>
                    <a:bodyPr/>
                    <a:lstStyle/>
                    <a:p>
                      <a:pPr fontAlgn="ctr">
                        <a:lnSpc>
                          <a:spcPct val="100000"/>
                        </a:lnSpc>
                        <a:spcBef>
                          <a:spcPts val="0"/>
                        </a:spcBef>
                        <a:spcAft>
                          <a:spcPts val="0"/>
                        </a:spcAft>
                      </a:pPr>
                      <a:r>
                        <a:rPr lang="en-GB" sz="1800" kern="1200" dirty="0" smtClean="0">
                          <a:solidFill>
                            <a:schemeClr val="tx1"/>
                          </a:solidFill>
                          <a:effectLst/>
                          <a:latin typeface="+mn-lt"/>
                          <a:ea typeface="+mn-ea"/>
                          <a:cs typeface="+mn-cs"/>
                        </a:rPr>
                        <a:t>Establishment</a:t>
                      </a:r>
                      <a:r>
                        <a:rPr lang="en-GB" sz="1800" kern="1200" baseline="0" dirty="0" smtClean="0">
                          <a:solidFill>
                            <a:schemeClr val="tx1"/>
                          </a:solidFill>
                          <a:effectLst/>
                          <a:latin typeface="+mn-lt"/>
                          <a:ea typeface="+mn-ea"/>
                          <a:cs typeface="+mn-cs"/>
                        </a:rPr>
                        <a:t> of a </a:t>
                      </a:r>
                      <a:r>
                        <a:rPr lang="en-GB" sz="1800" kern="1200" dirty="0" smtClean="0">
                          <a:solidFill>
                            <a:schemeClr val="tx1"/>
                          </a:solidFill>
                          <a:effectLst/>
                          <a:latin typeface="+mn-lt"/>
                          <a:ea typeface="+mn-ea"/>
                          <a:cs typeface="+mn-cs"/>
                        </a:rPr>
                        <a:t>coordinating structure for stakeholder engagement,   the South African Institute for Vocational Continuing Education and Training (SAIVCET) by                   31 March 2017</a:t>
                      </a:r>
                      <a:endParaRPr lang="en-ZA" sz="1800" kern="1200" dirty="0">
                        <a:solidFill>
                          <a:schemeClr val="tx1"/>
                        </a:solidFill>
                        <a:effectLst/>
                        <a:latin typeface="+mn-lt"/>
                        <a:ea typeface="+mn-ea"/>
                        <a:cs typeface="+mn-cs"/>
                      </a:endParaRPr>
                    </a:p>
                  </a:txBody>
                  <a:tcPr marL="68580" marR="68580" marT="0" marB="0">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tab pos="571500" algn="l"/>
                        </a:tabLst>
                        <a:defRPr/>
                      </a:pPr>
                      <a:r>
                        <a:rPr lang="en-GB" sz="1800" kern="1200" dirty="0" smtClean="0">
                          <a:solidFill>
                            <a:schemeClr val="tx1"/>
                          </a:solidFill>
                          <a:effectLst/>
                          <a:latin typeface="+mn-lt"/>
                          <a:ea typeface="+mn-ea"/>
                          <a:cs typeface="+mn-cs"/>
                        </a:rPr>
                        <a:t>A coordinating structure for stakeholder engagement (SAIVCET) was not established as planned.</a:t>
                      </a:r>
                      <a:r>
                        <a:rPr lang="en-GB" sz="1800" kern="1200" baseline="0" dirty="0" smtClean="0">
                          <a:solidFill>
                            <a:schemeClr val="tx1"/>
                          </a:solidFill>
                          <a:effectLst/>
                          <a:latin typeface="+mn-lt"/>
                          <a:ea typeface="+mn-ea"/>
                          <a:cs typeface="+mn-cs"/>
                        </a:rPr>
                        <a:t> </a:t>
                      </a:r>
                      <a:r>
                        <a:rPr lang="en-ZA" sz="1800" kern="1200" dirty="0" smtClean="0">
                          <a:solidFill>
                            <a:schemeClr val="tx1"/>
                          </a:solidFill>
                          <a:effectLst/>
                          <a:latin typeface="+mn-lt"/>
                          <a:ea typeface="+mn-ea"/>
                          <a:cs typeface="+mn-cs"/>
                        </a:rPr>
                        <a:t>The staff establishment was approved by the Minister of Higher Education and Training.</a:t>
                      </a:r>
                      <a:r>
                        <a:rPr lang="en-ZA" sz="1800" kern="1200" dirty="0" smtClean="0">
                          <a:solidFill>
                            <a:srgbClr val="FF0000"/>
                          </a:solidFill>
                          <a:effectLst/>
                          <a:latin typeface="+mn-lt"/>
                          <a:ea typeface="+mn-ea"/>
                          <a:cs typeface="+mn-cs"/>
                        </a:rPr>
                        <a:t> </a:t>
                      </a:r>
                      <a:r>
                        <a:rPr lang="en-ZA" sz="1800" kern="1200" dirty="0" smtClean="0">
                          <a:solidFill>
                            <a:schemeClr val="tx1"/>
                          </a:solidFill>
                          <a:effectLst/>
                          <a:latin typeface="+mn-lt"/>
                          <a:ea typeface="+mn-ea"/>
                          <a:cs typeface="+mn-cs"/>
                        </a:rPr>
                        <a:t>A fund manager together with a few staff members have subsequently</a:t>
                      </a:r>
                      <a:r>
                        <a:rPr lang="en-ZA" sz="1800" kern="1200" baseline="0" dirty="0" smtClean="0">
                          <a:solidFill>
                            <a:schemeClr val="tx1"/>
                          </a:solidFill>
                          <a:effectLst/>
                          <a:latin typeface="+mn-lt"/>
                          <a:ea typeface="+mn-ea"/>
                          <a:cs typeface="+mn-cs"/>
                        </a:rPr>
                        <a:t> </a:t>
                      </a:r>
                      <a:r>
                        <a:rPr lang="en-ZA" sz="1800" kern="1200" dirty="0" smtClean="0">
                          <a:solidFill>
                            <a:schemeClr val="tx1"/>
                          </a:solidFill>
                          <a:effectLst/>
                          <a:latin typeface="+mn-lt"/>
                          <a:ea typeface="+mn-ea"/>
                          <a:cs typeface="+mn-cs"/>
                        </a:rPr>
                        <a:t>been appointed.</a:t>
                      </a:r>
                    </a:p>
                  </a:txBody>
                  <a:tcPr marL="68580" marR="68580" marT="0" marB="0">
                    <a:solidFill>
                      <a:schemeClr val="bg1"/>
                    </a:solidFill>
                  </a:tcPr>
                </a:tc>
              </a:tr>
            </a:tbl>
          </a:graphicData>
        </a:graphic>
      </p:graphicFrame>
      <p:sp>
        <p:nvSpPr>
          <p:cNvPr id="9" name="TextBox 8"/>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3527129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1800" y="1158557"/>
            <a:ext cx="8229600" cy="4525963"/>
          </a:xfrm>
        </p:spPr>
        <p:txBody>
          <a:bodyPr/>
          <a:lstStyle/>
          <a:p>
            <a:r>
              <a:rPr lang="en-ZA" sz="2000" dirty="0" smtClean="0"/>
              <a:t>Of </a:t>
            </a:r>
            <a:r>
              <a:rPr lang="en-ZA" sz="2000" dirty="0"/>
              <a:t>the </a:t>
            </a:r>
            <a:r>
              <a:rPr lang="en-ZA" sz="2000" dirty="0" smtClean="0"/>
              <a:t>12 </a:t>
            </a:r>
            <a:r>
              <a:rPr lang="en-ZA" sz="2000" dirty="0"/>
              <a:t>targets in the </a:t>
            </a:r>
            <a:r>
              <a:rPr lang="en-ZA" sz="2000" dirty="0" smtClean="0"/>
              <a:t>TVET college </a:t>
            </a:r>
            <a:r>
              <a:rPr lang="en-ZA" sz="2000" dirty="0"/>
              <a:t>system, </a:t>
            </a:r>
            <a:r>
              <a:rPr lang="en-ZA" sz="2000" dirty="0" smtClean="0"/>
              <a:t>only 1 (8%) was achieved</a:t>
            </a:r>
            <a:r>
              <a:rPr lang="en-ZA" sz="2000" dirty="0"/>
              <a:t>. </a:t>
            </a:r>
          </a:p>
          <a:p>
            <a:pPr marL="0" indent="0">
              <a:buNone/>
            </a:pPr>
            <a:endParaRPr lang="en-ZA" sz="1000" dirty="0" smtClean="0"/>
          </a:p>
          <a:p>
            <a:pPr marL="0" indent="0">
              <a:buNone/>
            </a:pPr>
            <a:r>
              <a:rPr lang="en-ZA" sz="2000" dirty="0" smtClean="0"/>
              <a:t>System Performance: TVET Colleges: Access </a:t>
            </a:r>
          </a:p>
          <a:p>
            <a:pPr marL="0" indent="0">
              <a:buNone/>
            </a:pPr>
            <a:endParaRPr lang="en-ZA" sz="2000" dirty="0" smtClean="0"/>
          </a:p>
          <a:p>
            <a:pPr marL="0" indent="0">
              <a:buNone/>
            </a:pPr>
            <a:r>
              <a:rPr lang="en-ZA" sz="2000" dirty="0" smtClean="0"/>
              <a:t> </a:t>
            </a:r>
          </a:p>
          <a:p>
            <a:pPr marL="0" indent="0">
              <a:buNone/>
            </a:pPr>
            <a:endParaRPr lang="en-ZA" sz="2000" dirty="0"/>
          </a:p>
        </p:txBody>
      </p:sp>
      <p:sp>
        <p:nvSpPr>
          <p:cNvPr id="4" name="Slide Number Placeholder 3"/>
          <p:cNvSpPr>
            <a:spLocks noGrp="1"/>
          </p:cNvSpPr>
          <p:nvPr>
            <p:ph type="sldNum" sz="quarter" idx="12"/>
          </p:nvPr>
        </p:nvSpPr>
        <p:spPr>
          <a:xfrm>
            <a:off x="7010400" y="6553200"/>
            <a:ext cx="2133600" cy="476250"/>
          </a:xfrm>
        </p:spPr>
        <p:txBody>
          <a:bodyPr/>
          <a:lstStyle/>
          <a:p>
            <a:pPr>
              <a:defRPr/>
            </a:pPr>
            <a:fld id="{7FEA9EB2-108A-4BEC-BB25-443CCE96D918}" type="slidenum">
              <a:rPr lang="en-US" b="1" smtClean="0"/>
              <a:pPr>
                <a:defRPr/>
              </a:pPr>
              <a:t>25</a:t>
            </a:fld>
            <a:endParaRPr lang="en-US" b="1" dirty="0"/>
          </a:p>
        </p:txBody>
      </p:sp>
      <p:graphicFrame>
        <p:nvGraphicFramePr>
          <p:cNvPr id="6" name="Chart 5"/>
          <p:cNvGraphicFramePr>
            <a:graphicFrameLocks/>
          </p:cNvGraphicFramePr>
          <p:nvPr>
            <p:extLst>
              <p:ext uri="{D42A27DB-BD31-4B8C-83A1-F6EECF244321}">
                <p14:modId xmlns:p14="http://schemas.microsoft.com/office/powerpoint/2010/main" val="4188490366"/>
              </p:ext>
            </p:extLst>
          </p:nvPr>
        </p:nvGraphicFramePr>
        <p:xfrm>
          <a:off x="403556" y="2714625"/>
          <a:ext cx="8223069" cy="36639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136738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03556" y="1154905"/>
            <a:ext cx="8229600" cy="4525963"/>
          </a:xfrm>
        </p:spPr>
        <p:txBody>
          <a:bodyPr/>
          <a:lstStyle/>
          <a:p>
            <a:pPr marL="0" indent="0">
              <a:buNone/>
            </a:pPr>
            <a:r>
              <a:rPr lang="en-ZA" sz="2000" dirty="0"/>
              <a:t>System Performance: TVET Colleges: Success </a:t>
            </a:r>
          </a:p>
          <a:p>
            <a:pPr marL="0" indent="0">
              <a:buNone/>
            </a:pPr>
            <a:endParaRPr lang="en-ZA" sz="2000" dirty="0" smtClean="0"/>
          </a:p>
          <a:p>
            <a:pPr marL="0" indent="0">
              <a:buNone/>
            </a:pPr>
            <a:endParaRPr lang="en-ZA" sz="2000" dirty="0"/>
          </a:p>
        </p:txBody>
      </p:sp>
      <p:sp>
        <p:nvSpPr>
          <p:cNvPr id="4" name="Slide Number Placeholder 3"/>
          <p:cNvSpPr>
            <a:spLocks noGrp="1"/>
          </p:cNvSpPr>
          <p:nvPr>
            <p:ph type="sldNum" sz="quarter" idx="12"/>
          </p:nvPr>
        </p:nvSpPr>
        <p:spPr>
          <a:xfrm>
            <a:off x="7010400" y="6553200"/>
            <a:ext cx="2133600" cy="476250"/>
          </a:xfrm>
        </p:spPr>
        <p:txBody>
          <a:bodyPr/>
          <a:lstStyle/>
          <a:p>
            <a:pPr>
              <a:defRPr/>
            </a:pPr>
            <a:fld id="{7FEA9EB2-108A-4BEC-BB25-443CCE96D918}" type="slidenum">
              <a:rPr lang="en-US" b="1" smtClean="0"/>
              <a:pPr>
                <a:defRPr/>
              </a:pPr>
              <a:t>26</a:t>
            </a:fld>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2003902330"/>
              </p:ext>
            </p:extLst>
          </p:nvPr>
        </p:nvGraphicFramePr>
        <p:xfrm>
          <a:off x="914400" y="1683543"/>
          <a:ext cx="7239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266307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27</a:t>
            </a:fld>
            <a:endParaRPr lang="en-US" altLang="en-US" sz="1400" b="1" dirty="0">
              <a:solidFill>
                <a:srgbClr val="000000"/>
              </a:solidFill>
            </a:endParaRPr>
          </a:p>
        </p:txBody>
      </p:sp>
      <p:sp>
        <p:nvSpPr>
          <p:cNvPr id="9" name="Content Placeholder 2"/>
          <p:cNvSpPr txBox="1">
            <a:spLocks/>
          </p:cNvSpPr>
          <p:nvPr/>
        </p:nvSpPr>
        <p:spPr bwMode="auto">
          <a:xfrm>
            <a:off x="529299" y="1056664"/>
            <a:ext cx="8081301" cy="4582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000" kern="0" dirty="0" smtClean="0">
                <a:latin typeface="Arial" pitchFamily="34" charset="0"/>
                <a:cs typeface="Arial" pitchFamily="34" charset="0"/>
              </a:rPr>
              <a:t>Data for the following system performance indicators were not available as at 31 March 2017:</a:t>
            </a:r>
          </a:p>
          <a:p>
            <a:pPr marL="0" indent="0" eaLnBrk="1" hangingPunct="1">
              <a:buNone/>
            </a:pPr>
            <a:endParaRPr lang="en-ZA" sz="2000" kern="0" dirty="0">
              <a:latin typeface="Arial" pitchFamily="34" charset="0"/>
              <a:cs typeface="Arial" pitchFamily="34" charset="0"/>
            </a:endParaRPr>
          </a:p>
          <a:p>
            <a:pPr eaLnBrk="1" hangingPunct="1"/>
            <a:endParaRPr lang="en-ZA" sz="2000" kern="0" dirty="0">
              <a:latin typeface="Arial" pitchFamily="34" charset="0"/>
              <a:cs typeface="Arial" pitchFamily="34" charset="0"/>
            </a:endParaRPr>
          </a:p>
          <a:p>
            <a:pPr eaLnBrk="1" hangingPunct="1"/>
            <a:endParaRPr lang="en-ZA" altLang="en-US" sz="2000"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00146092"/>
              </p:ext>
            </p:extLst>
          </p:nvPr>
        </p:nvGraphicFramePr>
        <p:xfrm>
          <a:off x="529301" y="1813560"/>
          <a:ext cx="8081300" cy="3535680"/>
        </p:xfrm>
        <a:graphic>
          <a:graphicData uri="http://schemas.openxmlformats.org/drawingml/2006/table">
            <a:tbl>
              <a:tblPr firstRow="1" bandRow="1">
                <a:tableStyleId>{5940675A-B579-460E-94D1-54222C63F5DA}</a:tableStyleId>
              </a:tblPr>
              <a:tblGrid>
                <a:gridCol w="2671099"/>
                <a:gridCol w="910144"/>
                <a:gridCol w="1928666"/>
                <a:gridCol w="2571391"/>
              </a:tblGrid>
              <a:tr h="370840">
                <a:tc>
                  <a:txBody>
                    <a:bodyPr/>
                    <a:lstStyle/>
                    <a:p>
                      <a:pPr algn="ctr"/>
                      <a:r>
                        <a:rPr lang="en-ZA" sz="1600" b="1" dirty="0" smtClean="0">
                          <a:solidFill>
                            <a:schemeClr val="tx1"/>
                          </a:solidFill>
                        </a:rPr>
                        <a:t>Performance indicator </a:t>
                      </a:r>
                      <a:endParaRPr lang="en-ZA" sz="1600" b="1" dirty="0">
                        <a:solidFill>
                          <a:schemeClr val="tx1"/>
                        </a:solidFill>
                      </a:endParaRPr>
                    </a:p>
                  </a:txBody>
                  <a:tcPr anchor="ctr"/>
                </a:tc>
                <a:tc>
                  <a:txBody>
                    <a:bodyPr/>
                    <a:lstStyle/>
                    <a:p>
                      <a:pPr algn="ctr"/>
                      <a:r>
                        <a:rPr lang="en-ZA" sz="1600" b="1" dirty="0" smtClean="0">
                          <a:solidFill>
                            <a:schemeClr val="tx1"/>
                          </a:solidFill>
                        </a:rPr>
                        <a:t>Target </a:t>
                      </a:r>
                      <a:endParaRPr lang="en-ZA" sz="1600" b="1" dirty="0">
                        <a:solidFill>
                          <a:schemeClr val="tx1"/>
                        </a:solidFill>
                      </a:endParaRPr>
                    </a:p>
                  </a:txBody>
                  <a:tcPr anchor="ctr"/>
                </a:tc>
                <a:tc>
                  <a:txBody>
                    <a:bodyPr/>
                    <a:lstStyle/>
                    <a:p>
                      <a:pPr algn="ctr"/>
                      <a:r>
                        <a:rPr lang="en-ZA" sz="1600" b="1" dirty="0" smtClean="0">
                          <a:solidFill>
                            <a:schemeClr val="tx1"/>
                          </a:solidFill>
                        </a:rPr>
                        <a:t>As at </a:t>
                      </a:r>
                    </a:p>
                    <a:p>
                      <a:pPr algn="ctr"/>
                      <a:r>
                        <a:rPr lang="en-ZA" sz="1600" b="1" dirty="0" smtClean="0">
                          <a:solidFill>
                            <a:schemeClr val="tx1"/>
                          </a:solidFill>
                        </a:rPr>
                        <a:t>31 March 2017 </a:t>
                      </a:r>
                      <a:endParaRPr lang="en-ZA" sz="1600" b="1" dirty="0">
                        <a:solidFill>
                          <a:schemeClr val="tx1"/>
                        </a:solidFill>
                      </a:endParaRPr>
                    </a:p>
                  </a:txBody>
                  <a:tcPr anchor="ctr"/>
                </a:tc>
                <a:tc>
                  <a:txBody>
                    <a:bodyPr/>
                    <a:lstStyle/>
                    <a:p>
                      <a:pPr algn="ctr"/>
                      <a:r>
                        <a:rPr lang="en-ZA" sz="1600" b="1" dirty="0" smtClean="0">
                          <a:solidFill>
                            <a:schemeClr val="tx1"/>
                          </a:solidFill>
                        </a:rPr>
                        <a:t>As at </a:t>
                      </a:r>
                    </a:p>
                    <a:p>
                      <a:pPr algn="ctr"/>
                      <a:r>
                        <a:rPr lang="en-ZA" sz="1600" b="1" baseline="0" dirty="0" smtClean="0">
                          <a:solidFill>
                            <a:schemeClr val="tx1"/>
                          </a:solidFill>
                        </a:rPr>
                        <a:t>27 October </a:t>
                      </a:r>
                      <a:r>
                        <a:rPr lang="en-ZA" sz="1600" b="1" dirty="0" smtClean="0">
                          <a:solidFill>
                            <a:schemeClr val="tx1"/>
                          </a:solidFill>
                        </a:rPr>
                        <a:t>2017 </a:t>
                      </a:r>
                      <a:endParaRPr lang="en-ZA" sz="1600" b="1" dirty="0">
                        <a:solidFill>
                          <a:schemeClr val="tx1"/>
                        </a:solidFill>
                      </a:endParaRPr>
                    </a:p>
                  </a:txBody>
                  <a:tcPr anchor="ctr"/>
                </a:tc>
              </a:tr>
              <a:tr h="370840">
                <a:tc>
                  <a:txBody>
                    <a:bodyPr/>
                    <a:lstStyle/>
                    <a:p>
                      <a:r>
                        <a:rPr lang="en-ZA" sz="1600" dirty="0" smtClean="0">
                          <a:solidFill>
                            <a:schemeClr val="tx1"/>
                          </a:solidFill>
                        </a:rPr>
                        <a:t>Certification</a:t>
                      </a:r>
                      <a:r>
                        <a:rPr lang="en-ZA" sz="1600" baseline="0" dirty="0" smtClean="0">
                          <a:solidFill>
                            <a:schemeClr val="tx1"/>
                          </a:solidFill>
                        </a:rPr>
                        <a:t> rate in TVET qualification (N3) (%)</a:t>
                      </a:r>
                      <a:endParaRPr lang="en-ZA" sz="1600" dirty="0">
                        <a:solidFill>
                          <a:schemeClr val="tx1"/>
                        </a:solidFill>
                      </a:endParaRPr>
                    </a:p>
                  </a:txBody>
                  <a:tcPr/>
                </a:tc>
                <a:tc>
                  <a:txBody>
                    <a:bodyPr/>
                    <a:lstStyle/>
                    <a:p>
                      <a:pPr algn="ctr"/>
                      <a:r>
                        <a:rPr lang="en-ZA" sz="1600" dirty="0" smtClean="0">
                          <a:solidFill>
                            <a:schemeClr val="tx1"/>
                          </a:solidFill>
                        </a:rPr>
                        <a:t>65%</a:t>
                      </a:r>
                      <a:endParaRPr lang="en-ZA" sz="1600" dirty="0">
                        <a:solidFill>
                          <a:schemeClr val="tx1"/>
                        </a:solidFill>
                      </a:endParaRPr>
                    </a:p>
                  </a:txBody>
                  <a:tcPr/>
                </a:tc>
                <a:tc>
                  <a:txBody>
                    <a:bodyPr/>
                    <a:lstStyle/>
                    <a:p>
                      <a:r>
                        <a:rPr lang="en-ZA" sz="1600" dirty="0" smtClean="0">
                          <a:solidFill>
                            <a:schemeClr val="tx1"/>
                          </a:solidFill>
                        </a:rPr>
                        <a:t>Data</a:t>
                      </a:r>
                      <a:r>
                        <a:rPr lang="en-ZA" sz="1600" baseline="0" dirty="0" smtClean="0">
                          <a:solidFill>
                            <a:schemeClr val="tx1"/>
                          </a:solidFill>
                        </a:rPr>
                        <a:t> was not available </a:t>
                      </a:r>
                      <a:endParaRPr lang="en-ZA" sz="1600" dirty="0">
                        <a:solidFill>
                          <a:schemeClr val="tx1"/>
                        </a:solidFill>
                      </a:endParaRPr>
                    </a:p>
                  </a:txBody>
                  <a:tcPr/>
                </a:tc>
                <a:tc>
                  <a:txBody>
                    <a:bodyPr/>
                    <a:lstStyle/>
                    <a:p>
                      <a:pPr algn="ctr"/>
                      <a:r>
                        <a:rPr lang="en-ZA" sz="1600" dirty="0" smtClean="0">
                          <a:solidFill>
                            <a:schemeClr val="tx1"/>
                          </a:solidFill>
                        </a:rPr>
                        <a:t>65%</a:t>
                      </a:r>
                      <a:endParaRPr lang="en-ZA" sz="1600" dirty="0">
                        <a:solidFill>
                          <a:schemeClr val="tx1"/>
                        </a:solidFill>
                      </a:endParaRPr>
                    </a:p>
                  </a:txBody>
                  <a:tcPr/>
                </a:tc>
              </a:tr>
              <a:tr h="370840">
                <a:tc>
                  <a:txBody>
                    <a:bodyPr/>
                    <a:lstStyle/>
                    <a:p>
                      <a:r>
                        <a:rPr lang="en-ZA" sz="1600" dirty="0" smtClean="0">
                          <a:solidFill>
                            <a:schemeClr val="tx1"/>
                          </a:solidFill>
                        </a:rPr>
                        <a:t>Certification</a:t>
                      </a:r>
                      <a:r>
                        <a:rPr lang="en-ZA" sz="1600" baseline="0" dirty="0" smtClean="0">
                          <a:solidFill>
                            <a:schemeClr val="tx1"/>
                          </a:solidFill>
                        </a:rPr>
                        <a:t> rate in TVET qualification (N6) (%)</a:t>
                      </a:r>
                      <a:endParaRPr lang="en-ZA" sz="1600" dirty="0">
                        <a:solidFill>
                          <a:schemeClr val="tx1"/>
                        </a:solidFill>
                      </a:endParaRPr>
                    </a:p>
                  </a:txBody>
                  <a:tcPr/>
                </a:tc>
                <a:tc>
                  <a:txBody>
                    <a:bodyPr/>
                    <a:lstStyle/>
                    <a:p>
                      <a:pPr algn="ctr"/>
                      <a:r>
                        <a:rPr lang="en-ZA" sz="1600" dirty="0" smtClean="0">
                          <a:solidFill>
                            <a:schemeClr val="tx1"/>
                          </a:solidFill>
                        </a:rPr>
                        <a:t>45%</a:t>
                      </a:r>
                      <a:endParaRPr lang="en-ZA"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Data</a:t>
                      </a:r>
                      <a:r>
                        <a:rPr lang="en-ZA" sz="1600" baseline="0" dirty="0" smtClean="0">
                          <a:solidFill>
                            <a:schemeClr val="tx1"/>
                          </a:solidFill>
                        </a:rPr>
                        <a:t> was not available </a:t>
                      </a:r>
                      <a:endParaRPr lang="en-ZA" sz="1600" dirty="0" smtClean="0">
                        <a:solidFill>
                          <a:schemeClr val="tx1"/>
                        </a:solidFill>
                      </a:endParaRPr>
                    </a:p>
                    <a:p>
                      <a:endParaRPr lang="en-ZA" sz="1600" dirty="0">
                        <a:solidFill>
                          <a:schemeClr val="tx1"/>
                        </a:solidFill>
                      </a:endParaRPr>
                    </a:p>
                  </a:txBody>
                  <a:tcPr/>
                </a:tc>
                <a:tc>
                  <a:txBody>
                    <a:bodyPr/>
                    <a:lstStyle/>
                    <a:p>
                      <a:pPr algn="ctr"/>
                      <a:r>
                        <a:rPr lang="en-ZA" sz="1600" dirty="0" smtClean="0">
                          <a:solidFill>
                            <a:schemeClr val="tx1"/>
                          </a:solidFill>
                        </a:rPr>
                        <a:t>66%</a:t>
                      </a:r>
                      <a:endParaRPr lang="en-ZA" sz="1600" dirty="0">
                        <a:solidFill>
                          <a:schemeClr val="tx1"/>
                        </a:solidFill>
                      </a:endParaRPr>
                    </a:p>
                  </a:txBody>
                  <a:tcPr/>
                </a:tc>
              </a:tr>
              <a:tr h="343738">
                <a:tc>
                  <a:txBody>
                    <a:bodyPr/>
                    <a:lstStyle/>
                    <a:p>
                      <a:r>
                        <a:rPr lang="en-ZA" sz="1600" dirty="0" smtClean="0">
                          <a:solidFill>
                            <a:schemeClr val="tx1"/>
                          </a:solidFill>
                        </a:rPr>
                        <a:t>TVET throughput</a:t>
                      </a:r>
                      <a:r>
                        <a:rPr lang="en-ZA" sz="1600" baseline="0" dirty="0" smtClean="0">
                          <a:solidFill>
                            <a:schemeClr val="tx1"/>
                          </a:solidFill>
                        </a:rPr>
                        <a:t> rate (%)</a:t>
                      </a:r>
                      <a:endParaRPr lang="en-ZA" sz="1600" dirty="0">
                        <a:solidFill>
                          <a:schemeClr val="tx1"/>
                        </a:solidFill>
                      </a:endParaRPr>
                    </a:p>
                  </a:txBody>
                  <a:tcPr/>
                </a:tc>
                <a:tc>
                  <a:txBody>
                    <a:bodyPr/>
                    <a:lstStyle/>
                    <a:p>
                      <a:pPr algn="ctr"/>
                      <a:r>
                        <a:rPr lang="en-ZA" sz="1600" dirty="0" smtClean="0">
                          <a:solidFill>
                            <a:schemeClr val="tx1"/>
                          </a:solidFill>
                        </a:rPr>
                        <a:t>15%</a:t>
                      </a:r>
                      <a:endParaRPr lang="en-ZA" sz="1600" dirty="0">
                        <a:solidFill>
                          <a:schemeClr val="tx1"/>
                        </a:solidFill>
                      </a:endParaRPr>
                    </a:p>
                  </a:txBody>
                  <a:tcPr/>
                </a:tc>
                <a:tc>
                  <a:txBody>
                    <a:bodyPr/>
                    <a:lstStyle/>
                    <a:p>
                      <a:r>
                        <a:rPr lang="en-ZA" sz="1600" dirty="0" smtClean="0">
                          <a:solidFill>
                            <a:schemeClr val="tx1"/>
                          </a:solidFill>
                        </a:rPr>
                        <a:t>Data was not available </a:t>
                      </a:r>
                      <a:endParaRPr lang="en-ZA" sz="1600" dirty="0">
                        <a:solidFill>
                          <a:schemeClr val="tx1"/>
                        </a:solidFill>
                      </a:endParaRPr>
                    </a:p>
                  </a:txBody>
                  <a:tcPr/>
                </a:tc>
                <a:tc>
                  <a:txBody>
                    <a:bodyPr/>
                    <a:lstStyle/>
                    <a:p>
                      <a:r>
                        <a:rPr lang="en-ZA" sz="1600" dirty="0" smtClean="0">
                          <a:solidFill>
                            <a:schemeClr val="tx1"/>
                          </a:solidFill>
                        </a:rPr>
                        <a:t>The TVET throughput rate will be generated</a:t>
                      </a:r>
                      <a:r>
                        <a:rPr lang="en-ZA" sz="1600" baseline="0" dirty="0" smtClean="0">
                          <a:solidFill>
                            <a:schemeClr val="tx1"/>
                          </a:solidFill>
                        </a:rPr>
                        <a:t> until such time as certification backlogs have been resolved and a baseline established</a:t>
                      </a:r>
                      <a:endParaRPr lang="en-ZA" sz="1600" dirty="0">
                        <a:solidFill>
                          <a:schemeClr val="tx1"/>
                        </a:solidFill>
                      </a:endParaRPr>
                    </a:p>
                  </a:txBody>
                  <a:tcPr/>
                </a:tc>
              </a:tr>
            </a:tbl>
          </a:graphicData>
        </a:graphic>
      </p:graphicFrame>
      <p:sp>
        <p:nvSpPr>
          <p:cNvPr id="11" name="TextBox 10"/>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417407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28</a:t>
            </a:fld>
            <a:endParaRPr lang="en-US" altLang="en-US" sz="1400" b="1" dirty="0">
              <a:solidFill>
                <a:srgbClr val="000000"/>
              </a:solidFill>
            </a:endParaRPr>
          </a:p>
        </p:txBody>
      </p:sp>
      <p:sp>
        <p:nvSpPr>
          <p:cNvPr id="9" name="Content Placeholder 2"/>
          <p:cNvSpPr txBox="1">
            <a:spLocks/>
          </p:cNvSpPr>
          <p:nvPr/>
        </p:nvSpPr>
        <p:spPr bwMode="auto">
          <a:xfrm>
            <a:off x="437147" y="1056664"/>
            <a:ext cx="8259260" cy="4582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000" kern="0" dirty="0" smtClean="0">
                <a:latin typeface="Arial" pitchFamily="34" charset="0"/>
                <a:cs typeface="Arial" pitchFamily="34" charset="0"/>
              </a:rPr>
              <a:t>Data for the following system performance indicators were not available as at 31 March 2017:</a:t>
            </a:r>
          </a:p>
          <a:p>
            <a:pPr marL="0" indent="0" eaLnBrk="1" hangingPunct="1">
              <a:buNone/>
            </a:pPr>
            <a:endParaRPr lang="en-ZA" sz="2000" kern="0" dirty="0" smtClean="0">
              <a:latin typeface="Arial" pitchFamily="34" charset="0"/>
              <a:cs typeface="Arial" pitchFamily="34" charset="0"/>
            </a:endParaRPr>
          </a:p>
          <a:p>
            <a:pPr marL="0" indent="0" eaLnBrk="1" hangingPunct="1">
              <a:buNone/>
            </a:pPr>
            <a:endParaRPr lang="en-ZA" sz="2000" kern="0" dirty="0">
              <a:latin typeface="Arial" pitchFamily="34" charset="0"/>
              <a:cs typeface="Arial" pitchFamily="34" charset="0"/>
            </a:endParaRPr>
          </a:p>
          <a:p>
            <a:pPr eaLnBrk="1" hangingPunct="1"/>
            <a:endParaRPr lang="en-ZA" sz="2000" kern="0" dirty="0">
              <a:latin typeface="Arial" pitchFamily="34" charset="0"/>
              <a:cs typeface="Arial" pitchFamily="34" charset="0"/>
            </a:endParaRPr>
          </a:p>
          <a:p>
            <a:pPr eaLnBrk="1" hangingPunct="1"/>
            <a:endParaRPr lang="en-ZA" altLang="en-US" sz="2000"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5630193"/>
              </p:ext>
            </p:extLst>
          </p:nvPr>
        </p:nvGraphicFramePr>
        <p:xfrm>
          <a:off x="457200" y="1828800"/>
          <a:ext cx="8231186" cy="4175760"/>
        </p:xfrm>
        <a:graphic>
          <a:graphicData uri="http://schemas.openxmlformats.org/drawingml/2006/table">
            <a:tbl>
              <a:tblPr firstRow="1" bandRow="1">
                <a:tableStyleId>{5940675A-B579-460E-94D1-54222C63F5DA}</a:tableStyleId>
              </a:tblPr>
              <a:tblGrid>
                <a:gridCol w="2209800"/>
                <a:gridCol w="838200"/>
                <a:gridCol w="1295400"/>
                <a:gridCol w="3887786"/>
              </a:tblGrid>
              <a:tr h="370840">
                <a:tc>
                  <a:txBody>
                    <a:bodyPr/>
                    <a:lstStyle/>
                    <a:p>
                      <a:pPr algn="ctr"/>
                      <a:r>
                        <a:rPr lang="en-ZA" sz="1600" b="1" dirty="0" smtClean="0"/>
                        <a:t>Performance indicator </a:t>
                      </a:r>
                      <a:endParaRPr lang="en-ZA" sz="1600" b="1" dirty="0"/>
                    </a:p>
                  </a:txBody>
                  <a:tcPr/>
                </a:tc>
                <a:tc>
                  <a:txBody>
                    <a:bodyPr/>
                    <a:lstStyle/>
                    <a:p>
                      <a:pPr algn="ctr"/>
                      <a:r>
                        <a:rPr lang="en-ZA" sz="1600" b="1" dirty="0" smtClean="0"/>
                        <a:t>Target </a:t>
                      </a:r>
                      <a:endParaRPr lang="en-ZA" sz="1600" b="1" dirty="0"/>
                    </a:p>
                  </a:txBody>
                  <a:tcPr/>
                </a:tc>
                <a:tc>
                  <a:txBody>
                    <a:bodyPr/>
                    <a:lstStyle/>
                    <a:p>
                      <a:pPr algn="ctr"/>
                      <a:r>
                        <a:rPr lang="en-ZA" sz="1600" b="1" dirty="0" smtClean="0"/>
                        <a:t>As at 31 March 2017 </a:t>
                      </a:r>
                      <a:endParaRPr lang="en-ZA" sz="1600" b="1" dirty="0"/>
                    </a:p>
                  </a:txBody>
                  <a:tcPr/>
                </a:tc>
                <a:tc>
                  <a:txBody>
                    <a:bodyPr/>
                    <a:lstStyle/>
                    <a:p>
                      <a:pPr algn="ctr"/>
                      <a:r>
                        <a:rPr lang="en-ZA" sz="1600" b="1" dirty="0" smtClean="0"/>
                        <a:t>As at 27</a:t>
                      </a:r>
                      <a:r>
                        <a:rPr lang="en-ZA" sz="1600" b="1" baseline="0" dirty="0" smtClean="0"/>
                        <a:t> October </a:t>
                      </a:r>
                      <a:r>
                        <a:rPr lang="en-ZA" sz="1600" b="1" dirty="0" smtClean="0"/>
                        <a:t>2017 </a:t>
                      </a:r>
                      <a:endParaRPr lang="en-ZA" sz="1600" b="1" dirty="0"/>
                    </a:p>
                  </a:txBody>
                  <a:tcPr/>
                </a:tc>
              </a:tr>
              <a:tr h="868680">
                <a:tc>
                  <a:txBody>
                    <a:bodyPr/>
                    <a:lstStyle/>
                    <a:p>
                      <a:pPr algn="l"/>
                      <a:r>
                        <a:rPr lang="en-ZA" sz="1600" dirty="0" smtClean="0"/>
                        <a:t>Funded</a:t>
                      </a:r>
                      <a:r>
                        <a:rPr lang="en-ZA" sz="1600" baseline="0" dirty="0" smtClean="0"/>
                        <a:t> NC(V)L4 students obtaining qualifications within the stipulated time (%)</a:t>
                      </a:r>
                      <a:endParaRPr lang="en-ZA" sz="1600" dirty="0"/>
                    </a:p>
                  </a:txBody>
                  <a:tcPr/>
                </a:tc>
                <a:tc>
                  <a:txBody>
                    <a:bodyPr/>
                    <a:lstStyle/>
                    <a:p>
                      <a:r>
                        <a:rPr lang="en-ZA" sz="1600" dirty="0" smtClean="0"/>
                        <a:t>14%</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t>Data not available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This will be generated when certification backlogs have been resolved and the baseline established</a:t>
                      </a:r>
                    </a:p>
                  </a:txBody>
                  <a:tcPr/>
                </a:tc>
              </a:tr>
              <a:tr h="868680">
                <a:tc>
                  <a:txBody>
                    <a:bodyPr/>
                    <a:lstStyle/>
                    <a:p>
                      <a:r>
                        <a:rPr lang="en-ZA" sz="1600" dirty="0" smtClean="0"/>
                        <a:t>Percentage</a:t>
                      </a:r>
                      <a:r>
                        <a:rPr lang="en-ZA" sz="1600" baseline="0" dirty="0" smtClean="0"/>
                        <a:t> of public TVET college examination centres conducting national examinations and assessments in compliance with national policy </a:t>
                      </a:r>
                      <a:endParaRPr lang="en-ZA" sz="1600" dirty="0"/>
                    </a:p>
                  </a:txBody>
                  <a:tcPr/>
                </a:tc>
                <a:tc>
                  <a:txBody>
                    <a:bodyPr/>
                    <a:lstStyle/>
                    <a:p>
                      <a:r>
                        <a:rPr lang="en-ZA" sz="1600" dirty="0" smtClean="0"/>
                        <a:t>100%</a:t>
                      </a:r>
                      <a:endParaRPr lang="en-ZA" sz="1600" dirty="0"/>
                    </a:p>
                  </a:txBody>
                  <a:tcPr/>
                </a:tc>
                <a:tc>
                  <a:txBody>
                    <a:bodyPr/>
                    <a:lstStyle/>
                    <a:p>
                      <a:r>
                        <a:rPr lang="en-ZA" sz="1600" dirty="0" smtClean="0"/>
                        <a:t>Data not available</a:t>
                      </a:r>
                      <a:r>
                        <a:rPr lang="en-ZA" sz="1600" baseline="0" dirty="0" smtClean="0"/>
                        <a:t> </a:t>
                      </a:r>
                      <a:endParaRPr lang="en-ZA" sz="1600" dirty="0"/>
                    </a:p>
                  </a:txBody>
                  <a:tcPr/>
                </a:tc>
                <a:tc>
                  <a:txBody>
                    <a:bodyPr/>
                    <a:lstStyle/>
                    <a:p>
                      <a:r>
                        <a:rPr lang="en-ZA" sz="1600" dirty="0" smtClean="0">
                          <a:solidFill>
                            <a:schemeClr val="tx1"/>
                          </a:solidFill>
                        </a:rPr>
                        <a:t>The conduct of the NC (V) March 2017 supplementary examination was delayed due to the South African Further Education and Training Student Association shutdown which led to it only concluding in May and not March 2017 and this in turn, caused a delay in the determination of compliance across all public centres for all examination cycles scheduled for 2016/17. </a:t>
                      </a:r>
                      <a:endParaRPr lang="en-ZA" sz="1600" dirty="0">
                        <a:solidFill>
                          <a:schemeClr val="tx1"/>
                        </a:solidFill>
                      </a:endParaRPr>
                    </a:p>
                  </a:txBody>
                  <a:tcPr/>
                </a:tc>
              </a:tr>
            </a:tbl>
          </a:graphicData>
        </a:graphic>
      </p:graphicFrame>
      <p:sp>
        <p:nvSpPr>
          <p:cNvPr id="8" name="TextBox 7"/>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3944521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29</a:t>
            </a:fld>
            <a:endParaRPr lang="en-US" altLang="en-US" sz="1400" b="1" dirty="0">
              <a:solidFill>
                <a:srgbClr val="000000"/>
              </a:solidFill>
            </a:endParaRPr>
          </a:p>
        </p:txBody>
      </p:sp>
      <p:sp>
        <p:nvSpPr>
          <p:cNvPr id="9" name="Content Placeholder 2"/>
          <p:cNvSpPr txBox="1">
            <a:spLocks/>
          </p:cNvSpPr>
          <p:nvPr/>
        </p:nvSpPr>
        <p:spPr bwMode="auto">
          <a:xfrm>
            <a:off x="443753" y="1124801"/>
            <a:ext cx="8259260" cy="4582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000" kern="0" dirty="0" smtClean="0">
                <a:latin typeface="Arial" pitchFamily="34" charset="0"/>
                <a:cs typeface="Arial" pitchFamily="34" charset="0"/>
              </a:rPr>
              <a:t>Data for the following system performance indicators were not available as at 31 March 2017:</a:t>
            </a:r>
          </a:p>
          <a:p>
            <a:pPr marL="0" indent="0" eaLnBrk="1" hangingPunct="1">
              <a:buNone/>
            </a:pPr>
            <a:endParaRPr lang="en-ZA" sz="2000" kern="0" dirty="0" smtClean="0">
              <a:latin typeface="Arial" pitchFamily="34" charset="0"/>
              <a:cs typeface="Arial" pitchFamily="34" charset="0"/>
            </a:endParaRPr>
          </a:p>
          <a:p>
            <a:pPr marL="0" indent="0" eaLnBrk="1" hangingPunct="1">
              <a:buNone/>
            </a:pPr>
            <a:endParaRPr lang="en-ZA" sz="2000" kern="0" dirty="0">
              <a:latin typeface="Arial" pitchFamily="34" charset="0"/>
              <a:cs typeface="Arial" pitchFamily="34" charset="0"/>
            </a:endParaRPr>
          </a:p>
          <a:p>
            <a:pPr eaLnBrk="1" hangingPunct="1"/>
            <a:endParaRPr lang="en-ZA" sz="2000" kern="0" dirty="0">
              <a:latin typeface="Arial" pitchFamily="34" charset="0"/>
              <a:cs typeface="Arial" pitchFamily="34" charset="0"/>
            </a:endParaRPr>
          </a:p>
          <a:p>
            <a:pPr eaLnBrk="1" hangingPunct="1"/>
            <a:endParaRPr lang="en-ZA" altLang="en-US" sz="2000"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3704269"/>
              </p:ext>
            </p:extLst>
          </p:nvPr>
        </p:nvGraphicFramePr>
        <p:xfrm>
          <a:off x="531813" y="1854200"/>
          <a:ext cx="8083140" cy="4394200"/>
        </p:xfrm>
        <a:graphic>
          <a:graphicData uri="http://schemas.openxmlformats.org/drawingml/2006/table">
            <a:tbl>
              <a:tblPr firstRow="1" bandRow="1">
                <a:tableStyleId>{5940675A-B579-460E-94D1-54222C63F5DA}</a:tableStyleId>
              </a:tblPr>
              <a:tblGrid>
                <a:gridCol w="3963987"/>
                <a:gridCol w="1066800"/>
                <a:gridCol w="3052353"/>
              </a:tblGrid>
              <a:tr h="370840">
                <a:tc>
                  <a:txBody>
                    <a:bodyPr/>
                    <a:lstStyle/>
                    <a:p>
                      <a:pPr algn="ctr"/>
                      <a:r>
                        <a:rPr lang="en-ZA" sz="1600" b="1" dirty="0" smtClean="0"/>
                        <a:t>Performance indicator </a:t>
                      </a:r>
                      <a:endParaRPr lang="en-ZA" sz="1600" b="1" dirty="0"/>
                    </a:p>
                  </a:txBody>
                  <a:tcPr/>
                </a:tc>
                <a:tc>
                  <a:txBody>
                    <a:bodyPr/>
                    <a:lstStyle/>
                    <a:p>
                      <a:pPr algn="ctr"/>
                      <a:r>
                        <a:rPr lang="en-ZA" sz="1600" b="1" dirty="0" smtClean="0"/>
                        <a:t>Target </a:t>
                      </a:r>
                      <a:endParaRPr lang="en-ZA" sz="1600" b="1" dirty="0"/>
                    </a:p>
                  </a:txBody>
                  <a:tcPr/>
                </a:tc>
                <a:tc>
                  <a:txBody>
                    <a:bodyPr/>
                    <a:lstStyle/>
                    <a:p>
                      <a:pPr algn="ctr"/>
                      <a:r>
                        <a:rPr lang="en-ZA" sz="1600" b="1" dirty="0" smtClean="0"/>
                        <a:t>Actual</a:t>
                      </a:r>
                      <a:r>
                        <a:rPr lang="en-ZA" sz="1600" b="1" baseline="0" dirty="0" smtClean="0"/>
                        <a:t> achievement</a:t>
                      </a:r>
                      <a:endParaRPr lang="en-ZA" sz="1600" b="1" dirty="0"/>
                    </a:p>
                  </a:txBody>
                  <a:tcPr/>
                </a:tc>
              </a:tr>
              <a:tr h="370840">
                <a:tc>
                  <a:txBody>
                    <a:bodyPr/>
                    <a:lstStyle/>
                    <a:p>
                      <a:r>
                        <a:rPr lang="en-ZA" sz="1600" dirty="0" smtClean="0"/>
                        <a:t>Lead-time</a:t>
                      </a:r>
                      <a:r>
                        <a:rPr lang="en-ZA" sz="1600" baseline="0" dirty="0" smtClean="0"/>
                        <a:t> to issue certificates to qualifying candidates </a:t>
                      </a:r>
                      <a:endParaRPr lang="en-ZA" sz="1600" dirty="0"/>
                    </a:p>
                  </a:txBody>
                  <a:tcPr/>
                </a:tc>
                <a:tc>
                  <a:txBody>
                    <a:bodyPr/>
                    <a:lstStyle/>
                    <a:p>
                      <a:r>
                        <a:rPr lang="en-ZA" sz="1600" dirty="0" smtClean="0"/>
                        <a:t>3 months </a:t>
                      </a:r>
                      <a:endParaRPr lang="en-ZA" sz="1600" dirty="0"/>
                    </a:p>
                  </a:txBody>
                  <a:tcPr/>
                </a:tc>
                <a:tc>
                  <a:txBody>
                    <a:bodyPr/>
                    <a:lstStyle/>
                    <a:p>
                      <a:r>
                        <a:rPr lang="en-ZA" sz="1600" dirty="0" smtClean="0"/>
                        <a:t>Beyond 6 months </a:t>
                      </a:r>
                      <a:endParaRPr lang="en-ZA" sz="1600" dirty="0"/>
                    </a:p>
                  </a:txBody>
                  <a:tcPr/>
                </a:tc>
              </a:tr>
              <a:tr h="370840">
                <a:tc>
                  <a:txBody>
                    <a:bodyPr/>
                    <a:lstStyle/>
                    <a:p>
                      <a:r>
                        <a:rPr lang="en-ZA" sz="1600" dirty="0" smtClean="0"/>
                        <a:t>Number of additional beds for</a:t>
                      </a:r>
                      <a:r>
                        <a:rPr lang="en-ZA" sz="1600" baseline="0" dirty="0" smtClean="0"/>
                        <a:t> </a:t>
                      </a:r>
                      <a:r>
                        <a:rPr lang="en-ZA" sz="1600" dirty="0" smtClean="0"/>
                        <a:t>student accommodation in public TVET colleges </a:t>
                      </a:r>
                      <a:endParaRPr lang="en-ZA" sz="1600" dirty="0"/>
                    </a:p>
                  </a:txBody>
                  <a:tcPr/>
                </a:tc>
                <a:tc>
                  <a:txBody>
                    <a:bodyPr/>
                    <a:lstStyle/>
                    <a:p>
                      <a:pPr algn="ctr"/>
                      <a:r>
                        <a:rPr lang="en-ZA" sz="1600" dirty="0" smtClean="0"/>
                        <a:t>1 000</a:t>
                      </a:r>
                      <a:endParaRPr lang="en-ZA" sz="1600" dirty="0"/>
                    </a:p>
                  </a:txBody>
                  <a:tcPr/>
                </a:tc>
                <a:tc>
                  <a:txBody>
                    <a:bodyPr/>
                    <a:lstStyle/>
                    <a:p>
                      <a:r>
                        <a:rPr lang="en-ZA" sz="1600" dirty="0" smtClean="0"/>
                        <a:t>0 (due</a:t>
                      </a:r>
                      <a:r>
                        <a:rPr lang="en-ZA" sz="1600" baseline="0" dirty="0" smtClean="0"/>
                        <a:t> to in</a:t>
                      </a:r>
                      <a:r>
                        <a:rPr lang="en-ZA" sz="1600" dirty="0" smtClean="0"/>
                        <a:t>adequate funding)</a:t>
                      </a:r>
                      <a:endParaRPr lang="en-ZA" sz="1600" dirty="0"/>
                    </a:p>
                  </a:txBody>
                  <a:tcPr/>
                </a:tc>
              </a:tr>
              <a:tr h="594360">
                <a:tc>
                  <a:txBody>
                    <a:bodyPr/>
                    <a:lstStyle/>
                    <a:p>
                      <a:r>
                        <a:rPr lang="en-ZA" sz="1600" b="0" i="0" u="none" strike="noStrike" kern="1200" baseline="0" dirty="0" smtClean="0">
                          <a:solidFill>
                            <a:schemeClr val="tx1"/>
                          </a:solidFill>
                          <a:latin typeface="+mn-lt"/>
                          <a:ea typeface="+mn-ea"/>
                          <a:cs typeface="+mn-cs"/>
                        </a:rPr>
                        <a:t>TVET institutions compliant to governance standards by 2019 and increasing every year thereafter (%) 	</a:t>
                      </a:r>
                    </a:p>
                  </a:txBody>
                  <a:tcPr/>
                </a:tc>
                <a:tc>
                  <a:txBody>
                    <a:bodyPr/>
                    <a:lstStyle/>
                    <a:p>
                      <a:pPr algn="ctr"/>
                      <a:r>
                        <a:rPr lang="en-ZA" sz="1600" dirty="0" smtClean="0"/>
                        <a:t>30%</a:t>
                      </a:r>
                      <a:endParaRPr lang="en-ZA" sz="1600" dirty="0"/>
                    </a:p>
                  </a:txBody>
                  <a:tcPr/>
                </a:tc>
                <a:tc>
                  <a:txBody>
                    <a:bodyPr/>
                    <a:lstStyle/>
                    <a:p>
                      <a:r>
                        <a:rPr lang="en-ZA" sz="1600" dirty="0" smtClean="0">
                          <a:solidFill>
                            <a:schemeClr val="tx1"/>
                          </a:solidFill>
                        </a:rPr>
                        <a:t>This</a:t>
                      </a:r>
                      <a:r>
                        <a:rPr lang="en-ZA" sz="1600" baseline="0" dirty="0" smtClean="0">
                          <a:solidFill>
                            <a:schemeClr val="tx1"/>
                          </a:solidFill>
                        </a:rPr>
                        <a:t> was not monitored. </a:t>
                      </a:r>
                      <a:r>
                        <a:rPr lang="en-ZA" sz="1600" dirty="0" smtClean="0">
                          <a:solidFill>
                            <a:schemeClr val="tx1"/>
                          </a:solidFill>
                        </a:rPr>
                        <a:t>The DG approved the Financial Management governance standards in July 2017 and colleges will be monitored on compliance thereof.</a:t>
                      </a:r>
                      <a:endParaRPr lang="en-ZA" sz="1600" dirty="0">
                        <a:solidFill>
                          <a:schemeClr val="tx1"/>
                        </a:solidFill>
                      </a:endParaRPr>
                    </a:p>
                  </a:txBody>
                  <a:tcPr/>
                </a:tc>
              </a:tr>
              <a:tr h="594360">
                <a:tc>
                  <a:txBody>
                    <a:bodyPr/>
                    <a:lstStyle/>
                    <a:p>
                      <a:r>
                        <a:rPr lang="en-ZA" sz="1600" b="0" i="0" u="none" strike="noStrike" kern="1200" baseline="0" dirty="0" smtClean="0">
                          <a:solidFill>
                            <a:schemeClr val="tx1"/>
                          </a:solidFill>
                          <a:latin typeface="+mn-lt"/>
                          <a:ea typeface="+mn-ea"/>
                          <a:cs typeface="+mn-cs"/>
                        </a:rPr>
                        <a:t>Students entering the foundation programme by March 2017</a:t>
                      </a:r>
                    </a:p>
                  </a:txBody>
                  <a:tcPr/>
                </a:tc>
                <a:tc>
                  <a:txBody>
                    <a:bodyPr/>
                    <a:lstStyle/>
                    <a:p>
                      <a:pPr algn="ctr"/>
                      <a:r>
                        <a:rPr lang="en-ZA" sz="1600" dirty="0" smtClean="0"/>
                        <a:t>5 000</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t>0 (</a:t>
                      </a:r>
                      <a:r>
                        <a:rPr lang="en-ZA" sz="1600" b="0" i="0" u="none" strike="noStrike" kern="1200" baseline="0" dirty="0" smtClean="0">
                          <a:solidFill>
                            <a:schemeClr val="tx1"/>
                          </a:solidFill>
                          <a:latin typeface="+mn-lt"/>
                          <a:ea typeface="+mn-ea"/>
                          <a:cs typeface="+mn-cs"/>
                        </a:rPr>
                        <a:t>Inadequate funding. However the work on the development of the Foundation Programme is currently underway</a:t>
                      </a:r>
                      <a:endParaRPr lang="en-ZA" sz="1600" dirty="0"/>
                    </a:p>
                  </a:txBody>
                  <a:tcPr/>
                </a:tc>
              </a:tr>
            </a:tbl>
          </a:graphicData>
        </a:graphic>
      </p:graphicFrame>
      <p:sp>
        <p:nvSpPr>
          <p:cNvPr id="8" name="TextBox 7"/>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US" dirty="0"/>
          </a:p>
        </p:txBody>
      </p:sp>
    </p:spTree>
    <p:extLst>
      <p:ext uri="{BB962C8B-B14F-4D97-AF65-F5344CB8AC3E}">
        <p14:creationId xmlns:p14="http://schemas.microsoft.com/office/powerpoint/2010/main" val="552750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2799" y="506596"/>
            <a:ext cx="8078400"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a:t>
            </a:fld>
            <a:endParaRPr lang="en-US" altLang="en-US" b="1" dirty="0"/>
          </a:p>
        </p:txBody>
      </p:sp>
      <p:sp>
        <p:nvSpPr>
          <p:cNvPr id="3077" name="TextBox 7"/>
          <p:cNvSpPr txBox="1">
            <a:spLocks noChangeArrowheads="1"/>
          </p:cNvSpPr>
          <p:nvPr/>
        </p:nvSpPr>
        <p:spPr bwMode="auto">
          <a:xfrm>
            <a:off x="532799" y="1066800"/>
            <a:ext cx="8078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The 2016/17 Annual </a:t>
            </a:r>
            <a:r>
              <a:rPr lang="en-US" sz="2000" kern="0" dirty="0">
                <a:latin typeface="Arial" panose="020B0604020202020204" pitchFamily="34" charset="0"/>
                <a:cs typeface="Arial" pitchFamily="34" charset="0"/>
              </a:rPr>
              <a:t>Report </a:t>
            </a:r>
            <a:r>
              <a:rPr lang="en-US" sz="2000" kern="0" dirty="0" smtClean="0">
                <a:latin typeface="Arial" panose="020B0604020202020204" pitchFamily="34" charset="0"/>
                <a:cs typeface="Arial" pitchFamily="34" charset="0"/>
              </a:rPr>
              <a:t>reflects on the status of the financial management as well as the achievements of the Department’s predetermined objectives </a:t>
            </a:r>
          </a:p>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During the reporting period, the Department remained focused on ensuring that the challenges within PSET are addressed to ensure that South Africans have access to education and training of the highest quality </a:t>
            </a:r>
          </a:p>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For this reason, the Department undertook an extensive review of its plans during this reporting period</a:t>
            </a:r>
          </a:p>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The Department has placed greater emphasis on the development and implementation of improved steering mechanisms as well as teaching and learning support via all delivery programmes </a:t>
            </a:r>
          </a:p>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Special focus was directed towards TVET in improving qualifications, the examination system  and learning assessment services </a:t>
            </a:r>
            <a:endParaRPr lang="en-ZA" sz="2000" b="1" dirty="0">
              <a:latin typeface="Calibri" pitchFamily="34" charset="0"/>
            </a:endParaRPr>
          </a:p>
        </p:txBody>
      </p:sp>
    </p:spTree>
    <p:extLst>
      <p:ext uri="{BB962C8B-B14F-4D97-AF65-F5344CB8AC3E}">
        <p14:creationId xmlns:p14="http://schemas.microsoft.com/office/powerpoint/2010/main" val="4159529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0013"/>
            <a:ext cx="9144001"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Slide Number Placeholder 7"/>
          <p:cNvSpPr>
            <a:spLocks noGrp="1"/>
          </p:cNvSpPr>
          <p:nvPr>
            <p:ph type="sldNum" sz="quarter" idx="12"/>
          </p:nvPr>
        </p:nvSpPr>
        <p:spPr bwMode="auto">
          <a:xfrm>
            <a:off x="65532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095055-1401-406A-BB64-9E58746D09BA}" type="slidenum">
              <a:rPr lang="en-US" altLang="en-US" sz="1400" b="1">
                <a:solidFill>
                  <a:srgbClr val="000000"/>
                </a:solidFill>
                <a:latin typeface="Calibri" panose="020F0502020204030204" pitchFamily="34" charset="0"/>
              </a:rPr>
              <a:pPr eaLnBrk="1" hangingPunct="1"/>
              <a:t>30</a:t>
            </a:fld>
            <a:endParaRPr lang="en-US" altLang="en-US" sz="1400" b="1">
              <a:solidFill>
                <a:srgbClr val="000000"/>
              </a:solidFill>
              <a:latin typeface="Calibri" panose="020F0502020204030204"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2800" b="1" dirty="0">
                <a:solidFill>
                  <a:prstClr val="white"/>
                </a:solidFill>
              </a:rPr>
              <a:t>TVET College Budget Allocation</a:t>
            </a:r>
            <a:endParaRPr lang="en-ZA" sz="2800" b="1" dirty="0">
              <a:solidFill>
                <a:prstClr val="white"/>
              </a:solidFill>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3602968"/>
              </p:ext>
            </p:extLst>
          </p:nvPr>
        </p:nvGraphicFramePr>
        <p:xfrm>
          <a:off x="571500" y="1644795"/>
          <a:ext cx="8001000" cy="4124180"/>
        </p:xfrm>
        <a:graphic>
          <a:graphicData uri="http://schemas.openxmlformats.org/drawingml/2006/table">
            <a:tbl>
              <a:tblPr>
                <a:tableStyleId>{ED083AE6-46FA-4A59-8FB0-9F97EB10719F}</a:tableStyleId>
              </a:tblPr>
              <a:tblGrid>
                <a:gridCol w="1714500"/>
                <a:gridCol w="4800600"/>
                <a:gridCol w="1485900"/>
              </a:tblGrid>
              <a:tr h="478632">
                <a:tc>
                  <a:txBody>
                    <a:bodyPr/>
                    <a:lstStyle/>
                    <a:p>
                      <a:pPr algn="l" fontAlgn="t"/>
                      <a:r>
                        <a:rPr lang="en-US" sz="1800" b="1" u="none" strike="noStrike" dirty="0" smtClean="0">
                          <a:effectLst/>
                        </a:rPr>
                        <a:t>Province</a:t>
                      </a:r>
                      <a:endParaRPr lang="en-US" sz="1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1" u="none" strike="noStrike" dirty="0">
                          <a:effectLst/>
                        </a:rPr>
                        <a:t>2016/17 DHET Allocation for TVET Colleges and Regional Offices</a:t>
                      </a:r>
                      <a:endParaRPr lang="en-US" sz="1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1" u="none" strike="noStrike" dirty="0">
                          <a:effectLst/>
                        </a:rPr>
                        <a:t>% Share</a:t>
                      </a:r>
                      <a:endParaRPr lang="en-US" sz="1800" b="1" i="0" u="none" strike="noStrike" dirty="0">
                        <a:solidFill>
                          <a:srgbClr val="000000"/>
                        </a:solidFill>
                        <a:effectLst/>
                        <a:latin typeface="Calibri" panose="020F0502020204030204" pitchFamily="34" charset="0"/>
                      </a:endParaRPr>
                    </a:p>
                  </a:txBody>
                  <a:tcPr marL="0" marR="0" marT="0" marB="0"/>
                </a:tc>
              </a:tr>
              <a:tr h="357554">
                <a:tc>
                  <a:txBody>
                    <a:bodyPr/>
                    <a:lstStyle/>
                    <a:p>
                      <a:pPr marL="177800" indent="-177800" algn="l" fontAlgn="b"/>
                      <a:r>
                        <a:rPr lang="en-US" sz="1800" u="none" strike="noStrike" dirty="0" smtClean="0">
                          <a:effectLst/>
                        </a:rPr>
                        <a:t> Gauteng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smtClean="0">
                          <a:effectLst/>
                        </a:rPr>
                        <a:t>1,515,107,583</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23.43%</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KwaZulu-Natal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1,150,493,732</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17.79%</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Eastern </a:t>
                      </a:r>
                      <a:r>
                        <a:rPr lang="en-US" sz="1800" u="none" strike="noStrike" dirty="0">
                          <a:effectLst/>
                        </a:rPr>
                        <a:t>Cape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920,729,625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14.24%</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Western </a:t>
                      </a:r>
                      <a:r>
                        <a:rPr lang="en-US" sz="1800" u="none" strike="noStrike" dirty="0">
                          <a:effectLst/>
                        </a:rPr>
                        <a:t>Cape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799,624,427</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12.37%</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Limpopo</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734,677,015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11.36%</a:t>
                      </a:r>
                      <a:endParaRPr lang="en-US" sz="1800" b="0" i="0" u="none" strike="noStrike" dirty="0">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Mpumalanga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460,260,234</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7.12%</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Free </a:t>
                      </a:r>
                      <a:r>
                        <a:rPr lang="en-US" sz="1800" u="none" strike="noStrike" dirty="0">
                          <a:effectLst/>
                        </a:rPr>
                        <a:t>State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429,942,662</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6.65%</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North </a:t>
                      </a:r>
                      <a:r>
                        <a:rPr lang="en-US" sz="1800" u="none" strike="noStrike" dirty="0">
                          <a:effectLst/>
                        </a:rPr>
                        <a:t>West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350,311,648</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5.42%</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Northern </a:t>
                      </a:r>
                      <a:r>
                        <a:rPr lang="en-US" sz="1800" u="none" strike="noStrike" dirty="0">
                          <a:effectLst/>
                        </a:rPr>
                        <a:t>Cape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105,081,072</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1.63%</a:t>
                      </a:r>
                      <a:endParaRPr lang="en-US" sz="1800" b="0" i="0" u="none" strike="noStrike">
                        <a:solidFill>
                          <a:srgbClr val="000000"/>
                        </a:solidFill>
                        <a:effectLst/>
                        <a:latin typeface="Calibri" panose="020F0502020204030204" pitchFamily="34" charset="0"/>
                      </a:endParaRPr>
                    </a:p>
                  </a:txBody>
                  <a:tcPr marL="0" marR="0" marT="0" marB="0" anchor="b"/>
                </a:tc>
              </a:tr>
              <a:tr h="357554">
                <a:tc>
                  <a:txBody>
                    <a:bodyPr/>
                    <a:lstStyle/>
                    <a:p>
                      <a:pPr algn="l" fontAlgn="b"/>
                      <a:r>
                        <a:rPr lang="en-US" sz="1800" u="none" strike="noStrike" dirty="0" smtClean="0">
                          <a:effectLst/>
                        </a:rPr>
                        <a:t> Total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6,466,228,000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100.00%</a:t>
                      </a:r>
                      <a:endParaRPr lang="en-US" sz="18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3064566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71450"/>
            <a:ext cx="9144000"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lide Number Placeholder 7"/>
          <p:cNvSpPr>
            <a:spLocks noGrp="1"/>
          </p:cNvSpPr>
          <p:nvPr>
            <p:ph type="sldNum" sz="quarter" idx="12"/>
          </p:nvPr>
        </p:nvSpPr>
        <p:spPr bwMode="auto">
          <a:xfrm>
            <a:off x="6786563"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A1FCF-76E3-44CD-8CB6-AE7215B67162}" type="slidenum">
              <a:rPr lang="en-US" altLang="en-US" sz="1400" b="1">
                <a:solidFill>
                  <a:srgbClr val="000000"/>
                </a:solidFill>
                <a:latin typeface="Calibri" panose="020F0502020204030204" pitchFamily="34" charset="0"/>
              </a:rPr>
              <a:pPr eaLnBrk="1" hangingPunct="1"/>
              <a:t>31</a:t>
            </a:fld>
            <a:endParaRPr lang="en-US" altLang="en-US" sz="1400" b="1">
              <a:solidFill>
                <a:srgbClr val="000000"/>
              </a:solidFill>
              <a:latin typeface="Calibri" panose="020F0502020204030204" pitchFamily="34" charset="0"/>
            </a:endParaRPr>
          </a:p>
        </p:txBody>
      </p:sp>
      <p:sp>
        <p:nvSpPr>
          <p:cNvPr id="8" name="TextBox 7"/>
          <p:cNvSpPr txBox="1"/>
          <p:nvPr/>
        </p:nvSpPr>
        <p:spPr>
          <a:xfrm>
            <a:off x="571500" y="4667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2800" b="1" dirty="0">
                <a:solidFill>
                  <a:prstClr val="white"/>
                </a:solidFill>
              </a:rPr>
              <a:t>TVET Colleges Bursary Allocation </a:t>
            </a:r>
            <a:endParaRPr lang="en-ZA" sz="2800" b="1" dirty="0">
              <a:solidFill>
                <a:prstClr val="white"/>
              </a:solidFill>
              <a:cs typeface="Calibri"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7456771"/>
              </p:ext>
            </p:extLst>
          </p:nvPr>
        </p:nvGraphicFramePr>
        <p:xfrm>
          <a:off x="571500" y="1291430"/>
          <a:ext cx="8001000" cy="4419602"/>
        </p:xfrm>
        <a:graphic>
          <a:graphicData uri="http://schemas.openxmlformats.org/drawingml/2006/table">
            <a:tbl>
              <a:tblPr>
                <a:tableStyleId>{ED083AE6-46FA-4A59-8FB0-9F97EB10719F}</a:tableStyleId>
              </a:tblPr>
              <a:tblGrid>
                <a:gridCol w="2400300"/>
                <a:gridCol w="3200400"/>
                <a:gridCol w="2400300"/>
              </a:tblGrid>
              <a:tr h="401782">
                <a:tc>
                  <a:txBody>
                    <a:bodyPr/>
                    <a:lstStyle/>
                    <a:p>
                      <a:pPr algn="ctr" fontAlgn="t"/>
                      <a:r>
                        <a:rPr lang="en-US" sz="1800" b="1" u="none" strike="noStrike" dirty="0">
                          <a:effectLst/>
                        </a:rPr>
                        <a:t>Province</a:t>
                      </a:r>
                      <a:endParaRPr lang="en-US" sz="1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1" u="none" strike="noStrike" dirty="0">
                          <a:effectLst/>
                        </a:rPr>
                        <a:t>2016/17 Bursary Allocations</a:t>
                      </a:r>
                      <a:endParaRPr lang="en-US" sz="1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1" u="none" strike="noStrike" dirty="0">
                          <a:effectLst/>
                        </a:rPr>
                        <a:t>% Share</a:t>
                      </a:r>
                      <a:endParaRPr lang="en-US" sz="1800" b="1" i="0" u="none" strike="noStrike" dirty="0">
                        <a:solidFill>
                          <a:srgbClr val="000000"/>
                        </a:solidFill>
                        <a:effectLst/>
                        <a:latin typeface="Calibri" panose="020F0502020204030204" pitchFamily="34" charset="0"/>
                      </a:endParaRPr>
                    </a:p>
                  </a:txBody>
                  <a:tcPr marL="0" marR="0" marT="0" marB="0"/>
                </a:tc>
              </a:tr>
              <a:tr h="401782">
                <a:tc>
                  <a:txBody>
                    <a:bodyPr/>
                    <a:lstStyle/>
                    <a:p>
                      <a:pPr algn="l" fontAlgn="b"/>
                      <a:r>
                        <a:rPr lang="en-US" sz="1800" u="none" strike="noStrike" dirty="0" smtClean="0">
                          <a:effectLst/>
                        </a:rPr>
                        <a:t> Gauteng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514,775,000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22.17%</a:t>
                      </a:r>
                      <a:endParaRPr lang="en-US" sz="1800" b="0" i="0" u="none" strike="noStrike">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KwaZulu-Natal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492,852,000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21.23%</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Limpopo</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310,336,000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13.37%</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Western </a:t>
                      </a:r>
                      <a:r>
                        <a:rPr lang="en-US" sz="1800" u="none" strike="noStrike" dirty="0">
                          <a:effectLst/>
                        </a:rPr>
                        <a:t>Cape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250,888,000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10.81%</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Eastern </a:t>
                      </a:r>
                      <a:r>
                        <a:rPr lang="en-US" sz="1800" u="none" strike="noStrike" dirty="0">
                          <a:effectLst/>
                        </a:rPr>
                        <a:t>Cape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250,677,000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10.80%</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Free </a:t>
                      </a:r>
                      <a:r>
                        <a:rPr lang="en-US" sz="1800" u="none" strike="noStrike" dirty="0">
                          <a:effectLst/>
                        </a:rPr>
                        <a:t>State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162,917,000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7.02%</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North </a:t>
                      </a:r>
                      <a:r>
                        <a:rPr lang="en-US" sz="1800" u="none" strike="noStrike" dirty="0">
                          <a:effectLst/>
                        </a:rPr>
                        <a:t>West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149,224,000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6.43%</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Mpumalanga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142,315,000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6.13%</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Northern </a:t>
                      </a:r>
                      <a:r>
                        <a:rPr lang="en-US" sz="1800" u="none" strike="noStrike" dirty="0">
                          <a:effectLst/>
                        </a:rPr>
                        <a:t>Cape </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47,592,000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2.05%</a:t>
                      </a:r>
                      <a:endParaRPr lang="en-US" sz="1800" b="0" i="0" u="none" strike="noStrike" dirty="0">
                        <a:solidFill>
                          <a:srgbClr val="000000"/>
                        </a:solidFill>
                        <a:effectLst/>
                        <a:latin typeface="Calibri" panose="020F0502020204030204" pitchFamily="34" charset="0"/>
                      </a:endParaRPr>
                    </a:p>
                  </a:txBody>
                  <a:tcPr marL="0" marR="0" marT="0" marB="0" anchor="b"/>
                </a:tc>
              </a:tr>
              <a:tr h="401782">
                <a:tc>
                  <a:txBody>
                    <a:bodyPr/>
                    <a:lstStyle/>
                    <a:p>
                      <a:pPr algn="l" fontAlgn="b"/>
                      <a:r>
                        <a:rPr lang="en-US" sz="1800" u="none" strike="noStrike" dirty="0" smtClean="0">
                          <a:effectLst/>
                        </a:rPr>
                        <a:t> Total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2,321,576,000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100.00%</a:t>
                      </a:r>
                      <a:endParaRPr lang="en-US" sz="18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707586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71450"/>
            <a:ext cx="9144000"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lide Number Placeholder 7"/>
          <p:cNvSpPr>
            <a:spLocks noGrp="1"/>
          </p:cNvSpPr>
          <p:nvPr>
            <p:ph type="sldNum" sz="quarter" idx="12"/>
          </p:nvPr>
        </p:nvSpPr>
        <p:spPr bwMode="auto">
          <a:xfrm>
            <a:off x="6786563" y="65246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A1FCF-76E3-44CD-8CB6-AE7215B67162}" type="slidenum">
              <a:rPr lang="en-US" altLang="en-US" sz="1400" b="1">
                <a:solidFill>
                  <a:srgbClr val="000000"/>
                </a:solidFill>
                <a:latin typeface="Calibri" panose="020F0502020204030204" pitchFamily="34" charset="0"/>
              </a:rPr>
              <a:pPr eaLnBrk="1" hangingPunct="1"/>
              <a:t>32</a:t>
            </a:fld>
            <a:endParaRPr lang="en-US" altLang="en-US" sz="1400" b="1">
              <a:solidFill>
                <a:srgbClr val="000000"/>
              </a:solidFill>
              <a:latin typeface="Calibri" panose="020F0502020204030204" pitchFamily="34" charset="0"/>
            </a:endParaRPr>
          </a:p>
        </p:txBody>
      </p:sp>
      <p:sp>
        <p:nvSpPr>
          <p:cNvPr id="8" name="TextBox 7"/>
          <p:cNvSpPr txBox="1"/>
          <p:nvPr/>
        </p:nvSpPr>
        <p:spPr>
          <a:xfrm>
            <a:off x="381000" y="310855"/>
            <a:ext cx="8305800"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0" hangingPunct="0">
              <a:defRPr/>
            </a:pPr>
            <a:r>
              <a:rPr lang="en-US" sz="2400" b="1" dirty="0"/>
              <a:t>Number of TVET colleges, lecturers and students, by </a:t>
            </a:r>
            <a:r>
              <a:rPr lang="en-US" sz="2400" b="1" dirty="0" smtClean="0"/>
              <a:t>province (2015 data)</a:t>
            </a:r>
            <a:endParaRPr lang="en-ZA" sz="2400" b="1" dirty="0">
              <a:solidFill>
                <a:prstClr val="white"/>
              </a:solidFill>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23036"/>
              </p:ext>
            </p:extLst>
          </p:nvPr>
        </p:nvGraphicFramePr>
        <p:xfrm>
          <a:off x="472691" y="1253562"/>
          <a:ext cx="8001000" cy="3084576"/>
        </p:xfrm>
        <a:graphic>
          <a:graphicData uri="http://schemas.openxmlformats.org/drawingml/2006/table">
            <a:tbl>
              <a:tblPr firstRow="1" firstCol="1" bandRow="1">
                <a:tableStyleId>{5940675A-B579-460E-94D1-54222C63F5DA}</a:tableStyleId>
              </a:tblPr>
              <a:tblGrid>
                <a:gridCol w="1760220"/>
                <a:gridCol w="2000250"/>
                <a:gridCol w="2080260"/>
                <a:gridCol w="2160270"/>
              </a:tblGrid>
              <a:tr h="106529">
                <a:tc>
                  <a:txBody>
                    <a:bodyPr/>
                    <a:lstStyle/>
                    <a:p>
                      <a:pPr>
                        <a:lnSpc>
                          <a:spcPct val="115000"/>
                        </a:lnSpc>
                        <a:spcAft>
                          <a:spcPts val="0"/>
                        </a:spcAft>
                      </a:pPr>
                      <a:r>
                        <a:rPr lang="en-US" sz="1600" b="1" dirty="0">
                          <a:effectLst/>
                        </a:rPr>
                        <a:t>Province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rPr>
                        <a:t>TVET Colleges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rPr>
                        <a:t>Lecturers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1" dirty="0">
                          <a:effectLst/>
                        </a:rPr>
                        <a:t>Students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Eastern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1 161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76 977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Free State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658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49 120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Gauteng</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dirty="0">
                          <a:effectLst/>
                        </a:rPr>
                        <a:t>2 072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188 481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775">
                <a:tc>
                  <a:txBody>
                    <a:bodyPr/>
                    <a:lstStyle/>
                    <a:p>
                      <a:pPr>
                        <a:lnSpc>
                          <a:spcPct val="115000"/>
                        </a:lnSpc>
                        <a:spcAft>
                          <a:spcPts val="0"/>
                        </a:spcAft>
                      </a:pPr>
                      <a:r>
                        <a:rPr lang="en-US" sz="1600">
                          <a:effectLst/>
                        </a:rPr>
                        <a:t>KwaZulu-Natal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2 426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132 849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Limpopo</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1 456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104 952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Mpumalanga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362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18 245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North West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544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71 811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a:effectLst/>
                        </a:rPr>
                        <a:t>Northern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172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12 906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775">
                <a:tc>
                  <a:txBody>
                    <a:bodyPr/>
                    <a:lstStyle/>
                    <a:p>
                      <a:pPr>
                        <a:lnSpc>
                          <a:spcPct val="115000"/>
                        </a:lnSpc>
                        <a:spcAft>
                          <a:spcPts val="0"/>
                        </a:spcAft>
                      </a:pPr>
                      <a:r>
                        <a:rPr lang="en-US" sz="1600">
                          <a:effectLst/>
                        </a:rPr>
                        <a:t>Western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1 741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a:effectLst/>
                        </a:rPr>
                        <a:t>82 539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92">
                <a:tc>
                  <a:txBody>
                    <a:bodyPr/>
                    <a:lstStyle/>
                    <a:p>
                      <a:pPr>
                        <a:lnSpc>
                          <a:spcPct val="115000"/>
                        </a:lnSpc>
                        <a:spcAft>
                          <a:spcPts val="0"/>
                        </a:spcAft>
                      </a:pPr>
                      <a:r>
                        <a:rPr lang="en-US" sz="1600" b="1" dirty="0">
                          <a:effectLst/>
                        </a:rPr>
                        <a:t>National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b="1" dirty="0">
                          <a:effectLst/>
                        </a:rPr>
                        <a:t>50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b="1" dirty="0">
                          <a:effectLst/>
                        </a:rPr>
                        <a:t>10 592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ZA" sz="1600" b="1" dirty="0">
                          <a:effectLst/>
                        </a:rPr>
                        <a:t>737 880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267119" y="4154137"/>
            <a:ext cx="8382000" cy="258532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There were 10 592 lecturers and 737 880 students from 50 TVET colleges in </a:t>
            </a:r>
            <a:r>
              <a:rPr lang="en-US" dirty="0" smtClean="0">
                <a:latin typeface="Calibri" panose="020F0502020204030204" pitchFamily="34" charset="0"/>
                <a:ea typeface="Calibri" panose="020F0502020204030204" pitchFamily="34" charset="0"/>
                <a:cs typeface="Times New Roman" panose="02020603050405020304" pitchFamily="18" charset="0"/>
              </a:rPr>
              <a:t>2015.</a:t>
            </a:r>
          </a:p>
          <a:p>
            <a:pPr marL="285750" indent="-285750" algn="just">
              <a:lnSpc>
                <a:spcPct val="150000"/>
              </a:lnSpc>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KwaZulu-Natal </a:t>
            </a:r>
            <a:r>
              <a:rPr lang="en-US" dirty="0">
                <a:latin typeface="Calibri" panose="020F0502020204030204" pitchFamily="34" charset="0"/>
                <a:ea typeface="Calibri" panose="020F0502020204030204" pitchFamily="34" charset="0"/>
                <a:cs typeface="Times New Roman" panose="02020603050405020304" pitchFamily="18" charset="0"/>
              </a:rPr>
              <a:t>and Gauteng had the highest number of lecturers, contributing about 42.5% (4 498) of total lecturers in public TVET colleges.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These </a:t>
            </a:r>
            <a:r>
              <a:rPr lang="en-US" dirty="0">
                <a:latin typeface="Calibri" panose="020F0502020204030204" pitchFamily="34" charset="0"/>
                <a:ea typeface="Calibri" panose="020F0502020204030204" pitchFamily="34" charset="0"/>
                <a:cs typeface="Times New Roman" panose="02020603050405020304" pitchFamily="18" charset="0"/>
              </a:rPr>
              <a:t>provinces also recorded the highest number of students (321 330 or 43.5</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50000"/>
              </a:lnSpc>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Northern </a:t>
            </a:r>
            <a:r>
              <a:rPr lang="en-US" dirty="0">
                <a:latin typeface="Calibri" panose="020F0502020204030204" pitchFamily="34" charset="0"/>
                <a:ea typeface="Calibri" panose="020F0502020204030204" pitchFamily="34" charset="0"/>
                <a:cs typeface="Times New Roman" panose="02020603050405020304" pitchFamily="18" charset="0"/>
              </a:rPr>
              <a:t>Cape had the least number of lecturers and students (172 and 12 906 respectively).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005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33</a:t>
            </a:fld>
            <a:endParaRPr lang="en-US" altLang="en-US" sz="1400" b="1" dirty="0"/>
          </a:p>
        </p:txBody>
      </p:sp>
      <p:sp>
        <p:nvSpPr>
          <p:cNvPr id="7" name="TextBox 6"/>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143000"/>
            <a:ext cx="8078787" cy="4478149"/>
          </a:xfrm>
          <a:prstGeom prst="rect">
            <a:avLst/>
          </a:prstGeom>
        </p:spPr>
        <p:txBody>
          <a:bodyPr wrap="square">
            <a:spAutoFit/>
          </a:bodyPr>
          <a:lstStyle/>
          <a:p>
            <a:pPr marL="285750" indent="-285750">
              <a:spcAft>
                <a:spcPts val="600"/>
              </a:spcAft>
              <a:buFont typeface="Arial" panose="020B0604020202020204" pitchFamily="34" charset="0"/>
              <a:buChar char="•"/>
            </a:pPr>
            <a:r>
              <a:rPr lang="en-ZA" sz="2000" dirty="0" smtClean="0">
                <a:latin typeface="Arial" pitchFamily="34" charset="0"/>
                <a:cs typeface="Arial" pitchFamily="34" charset="0"/>
              </a:rPr>
              <a:t>The </a:t>
            </a:r>
            <a:r>
              <a:rPr lang="en-ZA" sz="2000" b="1" i="1" dirty="0" smtClean="0">
                <a:latin typeface="Arial" pitchFamily="34" charset="0"/>
                <a:cs typeface="Arial" pitchFamily="34" charset="0"/>
              </a:rPr>
              <a:t>purpose</a:t>
            </a:r>
            <a:r>
              <a:rPr lang="en-ZA" sz="2000" dirty="0" smtClean="0">
                <a:latin typeface="Arial" pitchFamily="34" charset="0"/>
                <a:cs typeface="Arial" pitchFamily="34" charset="0"/>
              </a:rPr>
              <a:t> of the programme is to </a:t>
            </a:r>
            <a:r>
              <a:rPr lang="en-ZA" sz="2000" dirty="0">
                <a:latin typeface="Arial" pitchFamily="34" charset="0"/>
                <a:cs typeface="Arial" pitchFamily="34" charset="0"/>
              </a:rPr>
              <a:t>p</a:t>
            </a:r>
            <a:r>
              <a:rPr lang="en-ZA" sz="2000" dirty="0" smtClean="0">
                <a:latin typeface="Arial" pitchFamily="34" charset="0"/>
                <a:cs typeface="Arial" pitchFamily="34" charset="0"/>
              </a:rPr>
              <a:t>romote </a:t>
            </a:r>
            <a:r>
              <a:rPr lang="en-ZA" sz="2000" dirty="0">
                <a:latin typeface="Arial" pitchFamily="34" charset="0"/>
                <a:cs typeface="Arial" pitchFamily="34" charset="0"/>
              </a:rPr>
              <a:t>and monitor the </a:t>
            </a:r>
            <a:r>
              <a:rPr lang="en-ZA" sz="2000" dirty="0" smtClean="0">
                <a:latin typeface="Arial" pitchFamily="34" charset="0"/>
                <a:cs typeface="Arial" pitchFamily="34" charset="0"/>
              </a:rPr>
              <a:t>National </a:t>
            </a:r>
            <a:r>
              <a:rPr lang="en-ZA" sz="2000" dirty="0">
                <a:latin typeface="Arial" pitchFamily="34" charset="0"/>
                <a:cs typeface="Arial" pitchFamily="34" charset="0"/>
              </a:rPr>
              <a:t>S</a:t>
            </a:r>
            <a:r>
              <a:rPr lang="en-ZA" sz="2000" dirty="0" smtClean="0">
                <a:latin typeface="Arial" pitchFamily="34" charset="0"/>
                <a:cs typeface="Arial" pitchFamily="34" charset="0"/>
              </a:rPr>
              <a:t>kills Development Strategy, develop </a:t>
            </a:r>
            <a:r>
              <a:rPr lang="en-ZA" sz="2000" dirty="0">
                <a:latin typeface="Arial" pitchFamily="34" charset="0"/>
                <a:cs typeface="Arial" pitchFamily="34" charset="0"/>
              </a:rPr>
              <a:t>a skills development </a:t>
            </a:r>
            <a:r>
              <a:rPr lang="en-ZA" sz="2000" dirty="0" smtClean="0">
                <a:latin typeface="Arial" pitchFamily="34" charset="0"/>
                <a:cs typeface="Arial" pitchFamily="34" charset="0"/>
              </a:rPr>
              <a:t>policy and </a:t>
            </a:r>
            <a:r>
              <a:rPr lang="en-ZA" sz="2000" dirty="0">
                <a:latin typeface="Arial" pitchFamily="34" charset="0"/>
                <a:cs typeface="Arial" pitchFamily="34" charset="0"/>
              </a:rPr>
              <a:t>regulatory framework for an effective skills development </a:t>
            </a:r>
            <a:r>
              <a:rPr lang="en-ZA" sz="2000" dirty="0" smtClean="0">
                <a:latin typeface="Arial" pitchFamily="34" charset="0"/>
                <a:cs typeface="Arial" pitchFamily="34" charset="0"/>
              </a:rPr>
              <a:t>system</a:t>
            </a:r>
          </a:p>
          <a:p>
            <a:pPr marL="285750" lvl="0" indent="-285750">
              <a:spcAft>
                <a:spcPts val="600"/>
              </a:spcAft>
              <a:buFont typeface="Arial" panose="020B0604020202020204" pitchFamily="34" charset="0"/>
              <a:buChar char="•"/>
            </a:pPr>
            <a:r>
              <a:rPr lang="en-US" sz="2000" dirty="0">
                <a:latin typeface="Arial" pitchFamily="34" charset="0"/>
                <a:ea typeface="Calibri" panose="020F0502020204030204" pitchFamily="34" charset="0"/>
                <a:cs typeface="Arial" pitchFamily="34" charset="0"/>
              </a:rPr>
              <a:t>For the year under review </a:t>
            </a:r>
            <a:r>
              <a:rPr lang="en-US" sz="2000" dirty="0" smtClean="0">
                <a:latin typeface="Arial" pitchFamily="34" charset="0"/>
                <a:ea typeface="Calibri" panose="020F0502020204030204" pitchFamily="34" charset="0"/>
                <a:cs typeface="Arial" pitchFamily="34" charset="0"/>
              </a:rPr>
              <a:t>9 </a:t>
            </a:r>
            <a:r>
              <a:rPr lang="en-US" sz="2000" dirty="0">
                <a:latin typeface="Arial" pitchFamily="34" charset="0"/>
                <a:ea typeface="Calibri" panose="020F0502020204030204" pitchFamily="34" charset="0"/>
                <a:cs typeface="Arial" pitchFamily="34" charset="0"/>
              </a:rPr>
              <a:t>targets were </a:t>
            </a:r>
            <a:r>
              <a:rPr lang="en-US" sz="2000" dirty="0" smtClean="0">
                <a:latin typeface="Arial" pitchFamily="34" charset="0"/>
                <a:ea typeface="Calibri" panose="020F0502020204030204" pitchFamily="34" charset="0"/>
                <a:cs typeface="Arial" pitchFamily="34" charset="0"/>
              </a:rPr>
              <a:t>planned and all (100%) have been achieved</a:t>
            </a:r>
            <a:endParaRPr lang="en-US" sz="2000" dirty="0">
              <a:latin typeface="Arial" pitchFamily="34" charset="0"/>
              <a:ea typeface="Calibri" panose="020F0502020204030204" pitchFamily="34" charset="0"/>
              <a:cs typeface="Arial" pitchFamily="34" charset="0"/>
            </a:endParaRPr>
          </a:p>
          <a:p>
            <a:pPr lvl="0">
              <a:spcAft>
                <a:spcPts val="600"/>
              </a:spcAft>
            </a:pPr>
            <a:r>
              <a:rPr lang="en-US" sz="2000" b="1" dirty="0" smtClean="0">
                <a:latin typeface="Arial" pitchFamily="34" charset="0"/>
                <a:ea typeface="Calibri" panose="020F0502020204030204" pitchFamily="34" charset="0"/>
                <a:cs typeface="Arial" pitchFamily="34" charset="0"/>
              </a:rPr>
              <a:t>In terms of steering mechanisms development </a:t>
            </a:r>
            <a:endParaRPr lang="en-ZA" sz="2000" dirty="0" smtClean="0">
              <a:latin typeface="Arial" pitchFamily="34" charset="0"/>
              <a:cs typeface="Arial" pitchFamily="34" charset="0"/>
            </a:endParaRPr>
          </a:p>
          <a:p>
            <a:pPr marL="285750" indent="-285750">
              <a:spcAft>
                <a:spcPts val="600"/>
              </a:spcAft>
              <a:buFont typeface="Arial" panose="020B0604020202020204" pitchFamily="34" charset="0"/>
              <a:buChar char="•"/>
            </a:pPr>
            <a:r>
              <a:rPr lang="en-GB" sz="2000" dirty="0" smtClean="0"/>
              <a:t>Workplace </a:t>
            </a:r>
            <a:r>
              <a:rPr lang="en-GB" sz="2000" dirty="0"/>
              <a:t>based learning programme regulations were approved by the Minister on 14 March </a:t>
            </a:r>
            <a:r>
              <a:rPr lang="en-GB" sz="2000" dirty="0" smtClean="0"/>
              <a:t>2017</a:t>
            </a:r>
          </a:p>
          <a:p>
            <a:pPr marL="285750" indent="-285750">
              <a:spcAft>
                <a:spcPts val="600"/>
              </a:spcAft>
              <a:buFont typeface="Arial" panose="020B0604020202020204" pitchFamily="34" charset="0"/>
              <a:buChar char="•"/>
            </a:pPr>
            <a:r>
              <a:rPr lang="en-GB" sz="2000" dirty="0"/>
              <a:t>The </a:t>
            </a:r>
            <a:r>
              <a:rPr lang="en-GB" sz="2000" dirty="0" smtClean="0"/>
              <a:t>NSDS III was reviewed and approved </a:t>
            </a:r>
            <a:r>
              <a:rPr lang="en-GB" sz="2000" dirty="0"/>
              <a:t>by the Minister on </a:t>
            </a:r>
            <a:r>
              <a:rPr lang="en-GB" sz="2000" dirty="0" smtClean="0"/>
              <a:t>       13 </a:t>
            </a:r>
            <a:r>
              <a:rPr lang="en-GB" sz="2000" dirty="0"/>
              <a:t>December </a:t>
            </a:r>
            <a:r>
              <a:rPr lang="en-GB" sz="2000" dirty="0" smtClean="0"/>
              <a:t>2016</a:t>
            </a:r>
          </a:p>
          <a:p>
            <a:pPr marL="285750" indent="-285750">
              <a:spcAft>
                <a:spcPts val="600"/>
              </a:spcAft>
              <a:buFont typeface="Arial" panose="020B0604020202020204" pitchFamily="34" charset="0"/>
              <a:buChar char="•"/>
            </a:pPr>
            <a:r>
              <a:rPr lang="en-GB" sz="2000" dirty="0" smtClean="0"/>
              <a:t>The </a:t>
            </a:r>
            <a:r>
              <a:rPr lang="en-GB" sz="2000" dirty="0"/>
              <a:t>SETA landscape was approved by the Minister on </a:t>
            </a:r>
            <a:r>
              <a:rPr lang="en-GB" sz="2000" dirty="0" smtClean="0"/>
              <a:t>                  13 </a:t>
            </a:r>
            <a:r>
              <a:rPr lang="en-GB" sz="2000" dirty="0"/>
              <a:t>December </a:t>
            </a:r>
            <a:r>
              <a:rPr lang="en-GB" sz="2000" dirty="0" smtClean="0"/>
              <a:t>2016</a:t>
            </a:r>
          </a:p>
        </p:txBody>
      </p:sp>
    </p:spTree>
    <p:extLst>
      <p:ext uri="{BB962C8B-B14F-4D97-AF65-F5344CB8AC3E}">
        <p14:creationId xmlns:p14="http://schemas.microsoft.com/office/powerpoint/2010/main" val="2942780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34</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37595"/>
            <a:ext cx="8078787" cy="4401205"/>
          </a:xfrm>
          <a:prstGeom prst="rect">
            <a:avLst/>
          </a:prstGeom>
        </p:spPr>
        <p:txBody>
          <a:bodyPr wrap="square">
            <a:spAutoFit/>
          </a:bodyPr>
          <a:lstStyle/>
          <a:p>
            <a:pPr>
              <a:spcAft>
                <a:spcPts val="600"/>
              </a:spcAft>
            </a:pPr>
            <a:r>
              <a:rPr lang="en-GB" sz="2000" b="1" dirty="0" smtClean="0"/>
              <a:t>Oversight reports </a:t>
            </a:r>
          </a:p>
          <a:p>
            <a:pPr marL="800100" lvl="1" indent="-342900">
              <a:spcAft>
                <a:spcPts val="600"/>
              </a:spcAft>
              <a:buFont typeface="Arial" panose="020B0604020202020204" pitchFamily="34" charset="0"/>
              <a:buChar char="•"/>
            </a:pPr>
            <a:r>
              <a:rPr lang="en-GB" sz="2000" dirty="0" smtClean="0">
                <a:latin typeface="+mn-lt"/>
              </a:rPr>
              <a:t>Quarterly monitoring </a:t>
            </a:r>
            <a:r>
              <a:rPr lang="en-GB" sz="2000" dirty="0">
                <a:latin typeface="+mn-lt"/>
              </a:rPr>
              <a:t>reports on </a:t>
            </a:r>
            <a:r>
              <a:rPr lang="en-GB" sz="2000" dirty="0" smtClean="0">
                <a:latin typeface="+mn-lt"/>
              </a:rPr>
              <a:t>the </a:t>
            </a:r>
            <a:r>
              <a:rPr lang="en-GB" sz="2000" dirty="0">
                <a:latin typeface="+mn-lt"/>
              </a:rPr>
              <a:t>implementation of the National Skills Development Strategy (NSDS) by SETAs </a:t>
            </a:r>
            <a:r>
              <a:rPr lang="en-GB" sz="2000" dirty="0" smtClean="0">
                <a:latin typeface="+mn-lt"/>
              </a:rPr>
              <a:t>were </a:t>
            </a:r>
            <a:r>
              <a:rPr lang="en-GB" sz="2000" dirty="0">
                <a:latin typeface="+mn-lt"/>
              </a:rPr>
              <a:t>approved by the Director-General during 2016/17 financial </a:t>
            </a:r>
            <a:r>
              <a:rPr lang="en-GB" sz="2000" dirty="0" smtClean="0">
                <a:latin typeface="+mn-lt"/>
              </a:rPr>
              <a:t>year</a:t>
            </a:r>
            <a:endParaRPr lang="en-GB" sz="2000" dirty="0" smtClean="0"/>
          </a:p>
          <a:p>
            <a:pPr>
              <a:spcAft>
                <a:spcPts val="600"/>
              </a:spcAft>
            </a:pPr>
            <a:r>
              <a:rPr lang="en-GB" sz="2000" b="1" dirty="0" smtClean="0"/>
              <a:t>Artisan trade testing </a:t>
            </a:r>
            <a:endParaRPr lang="en-GB" sz="2000" dirty="0" smtClean="0"/>
          </a:p>
          <a:p>
            <a:pPr marL="742950" lvl="1" indent="-285750">
              <a:spcAft>
                <a:spcPts val="600"/>
              </a:spcAft>
              <a:buFont typeface="Arial" panose="020B0604020202020204" pitchFamily="34" charset="0"/>
              <a:buChar char="•"/>
            </a:pPr>
            <a:r>
              <a:rPr lang="en-GB" sz="2000" dirty="0" smtClean="0"/>
              <a:t>The average lead time from </a:t>
            </a:r>
            <a:r>
              <a:rPr lang="en-GB" sz="2000" dirty="0"/>
              <a:t>trade test application received until the trade test is conducted at </a:t>
            </a:r>
            <a:r>
              <a:rPr lang="en-GB" sz="2000" dirty="0" smtClean="0"/>
              <a:t>INDLELA has improved from 169 days in 2015/16  to 120 days in 2016/17. The target of 120 days has been achieved</a:t>
            </a:r>
          </a:p>
          <a:p>
            <a:pPr marL="742950" lvl="1" indent="-285750">
              <a:spcAft>
                <a:spcPts val="600"/>
              </a:spcAft>
              <a:buFont typeface="Arial" panose="020B0604020202020204" pitchFamily="34" charset="0"/>
              <a:buChar char="•"/>
            </a:pPr>
            <a:r>
              <a:rPr lang="en-GB" sz="2000" dirty="0" smtClean="0"/>
              <a:t>The national </a:t>
            </a:r>
            <a:r>
              <a:rPr lang="en-GB" sz="2000" dirty="0"/>
              <a:t>artisan learners trade test pass </a:t>
            </a:r>
            <a:r>
              <a:rPr lang="en-GB" sz="2000" dirty="0" smtClean="0"/>
              <a:t>rate at INDLELA has improved from 54% in 2015/16 to 55% in 2016/17. The 52% target in 2016/17 has been surpassed   </a:t>
            </a:r>
            <a:endParaRPr lang="en-ZA" sz="2000" dirty="0"/>
          </a:p>
        </p:txBody>
      </p:sp>
      <p:sp>
        <p:nvSpPr>
          <p:cNvPr id="9" name="TextBox 8"/>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Tree>
    <p:extLst>
      <p:ext uri="{BB962C8B-B14F-4D97-AF65-F5344CB8AC3E}">
        <p14:creationId xmlns:p14="http://schemas.microsoft.com/office/powerpoint/2010/main" val="1245985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07864" y="1073757"/>
            <a:ext cx="8287002" cy="374043"/>
          </a:xfrm>
        </p:spPr>
        <p:txBody>
          <a:bodyPr/>
          <a:lstStyle/>
          <a:p>
            <a:pPr marL="0" indent="0">
              <a:buNone/>
            </a:pPr>
            <a:r>
              <a:rPr lang="en-ZA" sz="1800" dirty="0" smtClean="0"/>
              <a:t>4 of the 5 </a:t>
            </a:r>
            <a:r>
              <a:rPr lang="en-ZA" sz="1800" dirty="0"/>
              <a:t>targets in the s</a:t>
            </a:r>
            <a:r>
              <a:rPr lang="en-ZA" sz="1800" dirty="0" smtClean="0"/>
              <a:t>kills </a:t>
            </a:r>
            <a:r>
              <a:rPr lang="en-ZA" sz="1800" dirty="0"/>
              <a:t>d</a:t>
            </a:r>
            <a:r>
              <a:rPr lang="en-ZA" sz="1800" dirty="0" smtClean="0"/>
              <a:t>evelopment  system have been achieved</a:t>
            </a:r>
            <a:r>
              <a:rPr lang="en-ZA" sz="1800" dirty="0"/>
              <a:t>. </a:t>
            </a:r>
          </a:p>
          <a:p>
            <a:pPr marL="0" indent="0">
              <a:buNone/>
            </a:pPr>
            <a:endParaRPr lang="en-ZA" sz="1800" dirty="0"/>
          </a:p>
          <a:p>
            <a:pPr marL="0" indent="0">
              <a:buNone/>
            </a:pPr>
            <a:endParaRPr lang="en-ZA" sz="1800" dirty="0"/>
          </a:p>
        </p:txBody>
      </p:sp>
      <p:sp>
        <p:nvSpPr>
          <p:cNvPr id="4" name="Slide Number Placeholder 3"/>
          <p:cNvSpPr>
            <a:spLocks noGrp="1"/>
          </p:cNvSpPr>
          <p:nvPr>
            <p:ph type="sldNum" sz="quarter" idx="12"/>
          </p:nvPr>
        </p:nvSpPr>
        <p:spPr>
          <a:xfrm>
            <a:off x="6934200" y="6553200"/>
            <a:ext cx="2133600" cy="476250"/>
          </a:xfrm>
        </p:spPr>
        <p:txBody>
          <a:bodyPr/>
          <a:lstStyle/>
          <a:p>
            <a:pPr>
              <a:defRPr/>
            </a:pPr>
            <a:fld id="{7FEA9EB2-108A-4BEC-BB25-443CCE96D918}" type="slidenum">
              <a:rPr lang="en-US" b="1" smtClean="0"/>
              <a:pPr>
                <a:defRPr/>
              </a:pPr>
              <a:t>35</a:t>
            </a:fld>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1534799124"/>
              </p:ext>
            </p:extLst>
          </p:nvPr>
        </p:nvGraphicFramePr>
        <p:xfrm>
          <a:off x="532200" y="1608549"/>
          <a:ext cx="8361615" cy="47732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Tree>
    <p:extLst>
      <p:ext uri="{BB962C8B-B14F-4D97-AF65-F5344CB8AC3E}">
        <p14:creationId xmlns:p14="http://schemas.microsoft.com/office/powerpoint/2010/main" val="368176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60513" y="1140906"/>
            <a:ext cx="8229600" cy="326915"/>
          </a:xfrm>
        </p:spPr>
        <p:txBody>
          <a:bodyPr/>
          <a:lstStyle/>
          <a:p>
            <a:pPr marL="0" indent="0">
              <a:buNone/>
            </a:pPr>
            <a:r>
              <a:rPr lang="en-ZA" sz="1800" dirty="0" smtClean="0"/>
              <a:t>System Performance: Artisan Development </a:t>
            </a:r>
          </a:p>
          <a:p>
            <a:pPr marL="0" indent="0">
              <a:buNone/>
            </a:pPr>
            <a:endParaRPr lang="en-ZA" sz="1800" dirty="0"/>
          </a:p>
          <a:p>
            <a:pPr marL="0" indent="0">
              <a:buNone/>
            </a:pPr>
            <a:endParaRPr lang="en-ZA" sz="1800" dirty="0"/>
          </a:p>
        </p:txBody>
      </p:sp>
      <p:sp>
        <p:nvSpPr>
          <p:cNvPr id="4" name="Slide Number Placeholder 3"/>
          <p:cNvSpPr>
            <a:spLocks noGrp="1"/>
          </p:cNvSpPr>
          <p:nvPr>
            <p:ph type="sldNum" sz="quarter" idx="12"/>
          </p:nvPr>
        </p:nvSpPr>
        <p:spPr>
          <a:xfrm>
            <a:off x="6934200" y="6543319"/>
            <a:ext cx="2133600" cy="476250"/>
          </a:xfrm>
        </p:spPr>
        <p:txBody>
          <a:bodyPr/>
          <a:lstStyle/>
          <a:p>
            <a:pPr>
              <a:defRPr/>
            </a:pPr>
            <a:fld id="{7FEA9EB2-108A-4BEC-BB25-443CCE96D918}" type="slidenum">
              <a:rPr lang="en-US" b="1" smtClean="0"/>
              <a:pPr>
                <a:defRPr/>
              </a:pPr>
              <a:t>36</a:t>
            </a:fld>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734137655"/>
              </p:ext>
            </p:extLst>
          </p:nvPr>
        </p:nvGraphicFramePr>
        <p:xfrm>
          <a:off x="468574" y="1637419"/>
          <a:ext cx="8205651" cy="43763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Tree>
    <p:extLst>
      <p:ext uri="{BB962C8B-B14F-4D97-AF65-F5344CB8AC3E}">
        <p14:creationId xmlns:p14="http://schemas.microsoft.com/office/powerpoint/2010/main" val="403933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37</a:t>
            </a:fld>
            <a:endParaRPr lang="en-US" altLang="en-US" sz="1400" b="1" dirty="0">
              <a:solidFill>
                <a:srgbClr val="000000"/>
              </a:solidFill>
            </a:endParaRPr>
          </a:p>
        </p:txBody>
      </p:sp>
      <p:sp>
        <p:nvSpPr>
          <p:cNvPr id="9" name="Content Placeholder 2"/>
          <p:cNvSpPr txBox="1">
            <a:spLocks/>
          </p:cNvSpPr>
          <p:nvPr/>
        </p:nvSpPr>
        <p:spPr bwMode="auto">
          <a:xfrm>
            <a:off x="531813" y="1151142"/>
            <a:ext cx="8078787" cy="479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kern="0" dirty="0" smtClean="0">
                <a:latin typeface="Arial" pitchFamily="34" charset="0"/>
                <a:cs typeface="Arial" pitchFamily="34" charset="0"/>
              </a:rPr>
              <a:t>There was under performance for the following system performance indicator</a:t>
            </a:r>
          </a:p>
          <a:p>
            <a:pPr marL="0" indent="0" eaLnBrk="1" hangingPunct="1">
              <a:buNone/>
            </a:pPr>
            <a:endParaRPr lang="en-ZA" sz="2000" kern="0" dirty="0">
              <a:latin typeface="Arial" pitchFamily="34" charset="0"/>
              <a:cs typeface="Arial" pitchFamily="34" charset="0"/>
            </a:endParaRPr>
          </a:p>
          <a:p>
            <a:pPr marL="0" indent="0" eaLnBrk="1" hangingPunct="1">
              <a:buNone/>
            </a:pPr>
            <a:r>
              <a:rPr lang="en-ZA" sz="2000" kern="0" dirty="0" smtClean="0">
                <a:latin typeface="Arial" pitchFamily="34" charset="0"/>
                <a:cs typeface="Arial" pitchFamily="34" charset="0"/>
              </a:rPr>
              <a:t> </a:t>
            </a:r>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16430471"/>
              </p:ext>
            </p:extLst>
          </p:nvPr>
        </p:nvGraphicFramePr>
        <p:xfrm>
          <a:off x="531813" y="1976120"/>
          <a:ext cx="8078787" cy="1833880"/>
        </p:xfrm>
        <a:graphic>
          <a:graphicData uri="http://schemas.openxmlformats.org/drawingml/2006/table">
            <a:tbl>
              <a:tblPr firstRow="1" bandRow="1">
                <a:tableStyleId>{5940675A-B579-460E-94D1-54222C63F5DA}</a:tableStyleId>
              </a:tblPr>
              <a:tblGrid>
                <a:gridCol w="2821542"/>
                <a:gridCol w="5257245"/>
              </a:tblGrid>
              <a:tr h="370840">
                <a:tc>
                  <a:txBody>
                    <a:bodyPr/>
                    <a:lstStyle/>
                    <a:p>
                      <a:pPr algn="ctr"/>
                      <a:r>
                        <a:rPr lang="en-ZA" sz="1800" b="1" dirty="0" smtClean="0"/>
                        <a:t>Performance Indicator</a:t>
                      </a:r>
                      <a:r>
                        <a:rPr lang="en-ZA" sz="1800" b="1" baseline="0" dirty="0" smtClean="0"/>
                        <a:t> </a:t>
                      </a:r>
                      <a:endParaRPr lang="en-ZA" sz="1800" b="1" dirty="0"/>
                    </a:p>
                  </a:txBody>
                  <a:tcPr/>
                </a:tc>
                <a:tc>
                  <a:txBody>
                    <a:bodyPr/>
                    <a:lstStyle/>
                    <a:p>
                      <a:pPr algn="ctr"/>
                      <a:r>
                        <a:rPr lang="en-ZA" sz="1800" b="1" dirty="0" smtClean="0"/>
                        <a:t>Comment</a:t>
                      </a:r>
                      <a:r>
                        <a:rPr lang="en-ZA" sz="1800" b="1" baseline="0" dirty="0" smtClean="0"/>
                        <a:t> on deviation </a:t>
                      </a:r>
                      <a:endParaRPr lang="en-ZA" sz="1800" b="1"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tx1"/>
                          </a:solidFill>
                          <a:latin typeface="+mn-lt"/>
                          <a:ea typeface="+mn-ea"/>
                          <a:cs typeface="+mn-cs"/>
                        </a:rPr>
                        <a:t>Proportion of SETAs meeting standards of good governance (%) 	</a:t>
                      </a:r>
                    </a:p>
                    <a:p>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tx1"/>
                          </a:solidFill>
                          <a:latin typeface="+mn-lt"/>
                          <a:ea typeface="+mn-ea"/>
                          <a:cs typeface="+mn-cs"/>
                        </a:rPr>
                        <a:t>This is a new indicator and therefore assessing the compliance to the standards has been a challenge </a:t>
                      </a:r>
                    </a:p>
                  </a:txBody>
                  <a:tcPr/>
                </a:tc>
              </a:tr>
            </a:tbl>
          </a:graphicData>
        </a:graphic>
      </p:graphicFrame>
      <p:sp>
        <p:nvSpPr>
          <p:cNvPr id="11" name="TextBox 10"/>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Tree>
    <p:extLst>
      <p:ext uri="{BB962C8B-B14F-4D97-AF65-F5344CB8AC3E}">
        <p14:creationId xmlns:p14="http://schemas.microsoft.com/office/powerpoint/2010/main" val="1208190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2" y="1524000"/>
            <a:ext cx="8078788" cy="4432300"/>
          </a:xfrm>
        </p:spPr>
        <p:txBody>
          <a:bodyPr/>
          <a:lstStyle/>
          <a:p>
            <a:pPr eaLnBrk="1" hangingPunct="1">
              <a:spcBef>
                <a:spcPts val="0"/>
              </a:spcBef>
              <a:spcAft>
                <a:spcPts val="600"/>
              </a:spcAft>
            </a:pPr>
            <a:r>
              <a:rPr lang="en-US" sz="2000" dirty="0" smtClean="0">
                <a:cs typeface="Arial" pitchFamily="34" charset="0"/>
              </a:rPr>
              <a:t>The </a:t>
            </a:r>
            <a:r>
              <a:rPr lang="en-US" sz="2000" b="1" i="1" dirty="0">
                <a:cs typeface="Arial" pitchFamily="34" charset="0"/>
              </a:rPr>
              <a:t>purpose</a:t>
            </a:r>
            <a:r>
              <a:rPr lang="en-US" sz="2000" dirty="0">
                <a:cs typeface="Arial" pitchFamily="34" charset="0"/>
              </a:rPr>
              <a:t> of the programme is to </a:t>
            </a:r>
            <a:r>
              <a:rPr lang="en-GB" sz="2000" dirty="0" smtClean="0"/>
              <a:t>plan</a:t>
            </a:r>
            <a:r>
              <a:rPr lang="en-GB" sz="2000" dirty="0"/>
              <a:t>, develop, implement, monitor, maintain and evaluate national policy, programme assessment practices and systems for Community Education and </a:t>
            </a:r>
            <a:r>
              <a:rPr lang="en-GB" sz="2000" dirty="0" smtClean="0"/>
              <a:t>Training</a:t>
            </a:r>
          </a:p>
          <a:p>
            <a:pPr marL="285750" lvl="0" indent="-285750">
              <a:spcBef>
                <a:spcPts val="0"/>
              </a:spcBef>
              <a:spcAft>
                <a:spcPts val="600"/>
              </a:spcAft>
              <a:buFont typeface="Arial" panose="020B0604020202020204" pitchFamily="34" charset="0"/>
              <a:buChar char="•"/>
            </a:pPr>
            <a:r>
              <a:rPr lang="en-US" sz="2000" dirty="0">
                <a:ea typeface="Calibri" panose="020F0502020204030204" pitchFamily="34" charset="0"/>
                <a:cs typeface="Arial" pitchFamily="34" charset="0"/>
              </a:rPr>
              <a:t>For the year under review 7</a:t>
            </a:r>
            <a:r>
              <a:rPr lang="en-US" sz="2000" dirty="0" smtClean="0">
                <a:ea typeface="Calibri" panose="020F0502020204030204" pitchFamily="34" charset="0"/>
                <a:cs typeface="Arial" pitchFamily="34" charset="0"/>
              </a:rPr>
              <a:t> </a:t>
            </a:r>
            <a:r>
              <a:rPr lang="en-US" sz="2000" dirty="0">
                <a:ea typeface="Calibri" panose="020F0502020204030204" pitchFamily="34" charset="0"/>
                <a:cs typeface="Arial" pitchFamily="34" charset="0"/>
              </a:rPr>
              <a:t>targets were planned</a:t>
            </a:r>
          </a:p>
          <a:p>
            <a:pPr marL="285750" lvl="0" indent="-285750">
              <a:spcBef>
                <a:spcPts val="0"/>
              </a:spcBef>
              <a:spcAft>
                <a:spcPts val="600"/>
              </a:spcAft>
              <a:buFont typeface="Arial" panose="020B0604020202020204" pitchFamily="34" charset="0"/>
              <a:buChar char="•"/>
            </a:pPr>
            <a:r>
              <a:rPr lang="en-US" sz="2000" dirty="0">
                <a:ea typeface="Calibri" panose="020F0502020204030204" pitchFamily="34" charset="0"/>
                <a:cs typeface="Arial" pitchFamily="34" charset="0"/>
              </a:rPr>
              <a:t>Of these,  </a:t>
            </a:r>
            <a:r>
              <a:rPr lang="en-US" sz="2000" dirty="0" smtClean="0">
                <a:ea typeface="Calibri" panose="020F0502020204030204" pitchFamily="34" charset="0"/>
                <a:cs typeface="Arial" pitchFamily="34" charset="0"/>
              </a:rPr>
              <a:t>5 </a:t>
            </a:r>
            <a:r>
              <a:rPr lang="en-US" sz="2000" dirty="0">
                <a:ea typeface="Calibri" panose="020F0502020204030204" pitchFamily="34" charset="0"/>
                <a:cs typeface="Arial" pitchFamily="34" charset="0"/>
              </a:rPr>
              <a:t>(</a:t>
            </a:r>
            <a:r>
              <a:rPr lang="en-US" sz="2000" dirty="0" smtClean="0">
                <a:ea typeface="Calibri" panose="020F0502020204030204" pitchFamily="34" charset="0"/>
                <a:cs typeface="Arial" pitchFamily="34" charset="0"/>
              </a:rPr>
              <a:t>71%) were successfully achieved</a:t>
            </a:r>
          </a:p>
          <a:p>
            <a:pPr marL="285750" indent="-285750">
              <a:spcBef>
                <a:spcPts val="0"/>
              </a:spcBef>
              <a:spcAft>
                <a:spcPts val="600"/>
              </a:spcAft>
              <a:buFont typeface="Arial" panose="020B0604020202020204" pitchFamily="34" charset="0"/>
              <a:buChar char="•"/>
            </a:pPr>
            <a:r>
              <a:rPr lang="en-US" sz="2000" dirty="0">
                <a:ea typeface="Calibri" panose="020F0502020204030204" pitchFamily="34" charset="0"/>
                <a:cs typeface="Arial" pitchFamily="34" charset="0"/>
              </a:rPr>
              <a:t>The 2 outstanding </a:t>
            </a:r>
            <a:r>
              <a:rPr lang="en-US" sz="2000" dirty="0" smtClean="0">
                <a:ea typeface="Calibri" panose="020F0502020204030204" pitchFamily="34" charset="0"/>
                <a:cs typeface="Arial" pitchFamily="34" charset="0"/>
              </a:rPr>
              <a:t>targets </a:t>
            </a:r>
            <a:r>
              <a:rPr lang="en-US" sz="2000" dirty="0">
                <a:ea typeface="Calibri" panose="020F0502020204030204" pitchFamily="34" charset="0"/>
                <a:cs typeface="Arial" pitchFamily="34" charset="0"/>
              </a:rPr>
              <a:t>were later achieved on 5 April </a:t>
            </a:r>
            <a:r>
              <a:rPr lang="en-US" sz="2000" dirty="0" smtClean="0">
                <a:ea typeface="Calibri" panose="020F0502020204030204" pitchFamily="34" charset="0"/>
                <a:cs typeface="Arial" pitchFamily="34" charset="0"/>
              </a:rPr>
              <a:t>2017</a:t>
            </a:r>
            <a:endParaRPr lang="en-US" sz="2000" dirty="0">
              <a:ea typeface="Calibri" panose="020F0502020204030204" pitchFamily="34" charset="0"/>
              <a:cs typeface="Arial" pitchFamily="34" charset="0"/>
            </a:endParaRPr>
          </a:p>
          <a:p>
            <a:pPr marL="0" indent="0" eaLnBrk="1" hangingPunct="1">
              <a:spcBef>
                <a:spcPts val="0"/>
              </a:spcBef>
              <a:spcAft>
                <a:spcPts val="600"/>
              </a:spcAft>
              <a:buNone/>
            </a:pPr>
            <a:r>
              <a:rPr lang="en-GB" sz="2000" b="1" dirty="0" smtClean="0">
                <a:cs typeface="Arial" pitchFamily="34" charset="0"/>
              </a:rPr>
              <a:t>In terms of steering mechanisms development  </a:t>
            </a:r>
          </a:p>
          <a:p>
            <a:pPr lvl="1" eaLnBrk="1" hangingPunct="1">
              <a:spcBef>
                <a:spcPts val="0"/>
              </a:spcBef>
              <a:spcAft>
                <a:spcPts val="600"/>
              </a:spcAft>
            </a:pPr>
            <a:r>
              <a:rPr lang="en-GB" sz="2000" dirty="0"/>
              <a:t>A monitoring and evaluation policy for Community Colleges was approved by the Minister on 28 September </a:t>
            </a:r>
            <a:r>
              <a:rPr lang="en-GB" sz="2000" dirty="0" smtClean="0"/>
              <a:t>2016</a:t>
            </a:r>
          </a:p>
          <a:p>
            <a:pPr lvl="1" eaLnBrk="1" hangingPunct="1">
              <a:spcBef>
                <a:spcPts val="0"/>
              </a:spcBef>
              <a:spcAft>
                <a:spcPts val="600"/>
              </a:spcAft>
            </a:pPr>
            <a:r>
              <a:rPr lang="en-GB" sz="2000" dirty="0"/>
              <a:t>A Conduct policy for General Education and Training Certificate for Adults (GETCA) was approved for public comments by the Minister on 12 March 2017</a:t>
            </a:r>
            <a:endParaRPr lang="en-US" sz="2000" dirty="0"/>
          </a:p>
          <a:p>
            <a:pPr eaLnBrk="1" hangingPunct="1">
              <a:spcBef>
                <a:spcPts val="0"/>
              </a:spcBef>
              <a:spcAft>
                <a:spcPts val="600"/>
              </a:spcAft>
            </a:pPr>
            <a:endParaRPr lang="en-US" sz="2000" dirty="0" smtClean="0"/>
          </a:p>
          <a:p>
            <a:pPr eaLnBrk="1" hangingPunct="1">
              <a:spcBef>
                <a:spcPts val="0"/>
              </a:spcBef>
              <a:spcAft>
                <a:spcPts val="600"/>
              </a:spcAft>
            </a:pPr>
            <a:endParaRPr lang="en-US" sz="2000" dirty="0" smtClean="0"/>
          </a:p>
          <a:p>
            <a:pPr marL="0" indent="0" eaLnBrk="1" hangingPunct="1">
              <a:spcBef>
                <a:spcPts val="0"/>
              </a:spcBef>
              <a:spcAft>
                <a:spcPts val="600"/>
              </a:spcAft>
              <a:buNone/>
            </a:pPr>
            <a:endParaRPr lang="en-US" sz="2000" dirty="0" smtClean="0"/>
          </a:p>
          <a:p>
            <a:pPr eaLnBrk="1" hangingPunct="1">
              <a:spcBef>
                <a:spcPts val="0"/>
              </a:spcBef>
              <a:spcAft>
                <a:spcPts val="600"/>
              </a:spcAft>
            </a:pPr>
            <a:endParaRPr lang="en-ZA" sz="2000" dirty="0"/>
          </a:p>
          <a:p>
            <a:pPr marL="0" indent="0" eaLnBrk="1" hangingPunct="1">
              <a:spcBef>
                <a:spcPts val="0"/>
              </a:spcBef>
              <a:spcAft>
                <a:spcPts val="600"/>
              </a:spcAft>
              <a:buNone/>
            </a:pPr>
            <a:endParaRPr lang="en-ZA" altLang="en-US" sz="2000" dirty="0" smtClean="0">
              <a:cs typeface="Times New Roman" panose="02020603050405020304" pitchFamily="18" charset="0"/>
            </a:endParaRPr>
          </a:p>
          <a:p>
            <a:pPr marL="0" indent="0" eaLnBrk="1" hangingPunct="1">
              <a:spcBef>
                <a:spcPts val="0"/>
              </a:spcBef>
              <a:spcAft>
                <a:spcPts val="600"/>
              </a:spcAft>
              <a:buNone/>
            </a:pPr>
            <a:endParaRPr lang="en-US" sz="2000" dirty="0"/>
          </a:p>
          <a:p>
            <a:pPr marL="0" indent="0" eaLnBrk="1" hangingPunct="1">
              <a:spcBef>
                <a:spcPts val="0"/>
              </a:spcBef>
              <a:spcAft>
                <a:spcPts val="600"/>
              </a:spcAft>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38</a:t>
            </a:fld>
            <a:endParaRPr lang="en-US" altLang="en-US" sz="1400" b="1" dirty="0"/>
          </a:p>
        </p:txBody>
      </p:sp>
      <p:sp>
        <p:nvSpPr>
          <p:cNvPr id="8" name="TextBox 7"/>
          <p:cNvSpPr txBox="1"/>
          <p:nvPr/>
        </p:nvSpPr>
        <p:spPr>
          <a:xfrm>
            <a:off x="532200" y="493693"/>
            <a:ext cx="8078400"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6</a:t>
            </a:r>
            <a:r>
              <a:rPr lang="en-US" dirty="0" smtClean="0"/>
              <a:t>: Community Education and Training </a:t>
            </a:r>
            <a:endParaRPr lang="en-ZA" dirty="0"/>
          </a:p>
        </p:txBody>
      </p:sp>
    </p:spTree>
    <p:extLst>
      <p:ext uri="{BB962C8B-B14F-4D97-AF65-F5344CB8AC3E}">
        <p14:creationId xmlns:p14="http://schemas.microsoft.com/office/powerpoint/2010/main" val="3939229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49019" y="1212851"/>
            <a:ext cx="8079988" cy="4432300"/>
          </a:xfrm>
        </p:spPr>
        <p:txBody>
          <a:bodyPr/>
          <a:lstStyle/>
          <a:p>
            <a:pPr marL="0" indent="0" eaLnBrk="1" hangingPunct="1">
              <a:spcBef>
                <a:spcPts val="0"/>
              </a:spcBef>
              <a:spcAft>
                <a:spcPts val="600"/>
              </a:spcAft>
              <a:buNone/>
            </a:pPr>
            <a:r>
              <a:rPr lang="en-GB" sz="2000" b="1" dirty="0" smtClean="0">
                <a:latin typeface="Arial" pitchFamily="34" charset="0"/>
                <a:cs typeface="Arial" pitchFamily="34" charset="0"/>
              </a:rPr>
              <a:t>Teaching and </a:t>
            </a:r>
            <a:r>
              <a:rPr lang="en-GB" sz="2000" b="1" dirty="0">
                <a:latin typeface="Arial" pitchFamily="34" charset="0"/>
                <a:cs typeface="Arial" pitchFamily="34" charset="0"/>
              </a:rPr>
              <a:t>l</a:t>
            </a:r>
            <a:r>
              <a:rPr lang="en-GB" sz="2000" b="1" dirty="0" smtClean="0">
                <a:latin typeface="Arial" pitchFamily="34" charset="0"/>
                <a:cs typeface="Arial" pitchFamily="34" charset="0"/>
              </a:rPr>
              <a:t>earning support </a:t>
            </a:r>
            <a:endParaRPr lang="en-GB" sz="2000" b="1" dirty="0" smtClean="0"/>
          </a:p>
          <a:p>
            <a:pPr lvl="1" eaLnBrk="1" hangingPunct="1">
              <a:spcBef>
                <a:spcPts val="0"/>
              </a:spcBef>
              <a:spcAft>
                <a:spcPts val="600"/>
              </a:spcAft>
            </a:pPr>
            <a:r>
              <a:rPr lang="en-GB" sz="2000" dirty="0" smtClean="0"/>
              <a:t>Annual </a:t>
            </a:r>
            <a:r>
              <a:rPr lang="en-GB" sz="2000" dirty="0"/>
              <a:t>plan and education, training and development improvement plan for CET Colleges </a:t>
            </a:r>
            <a:r>
              <a:rPr lang="en-GB" sz="2000" dirty="0" smtClean="0"/>
              <a:t>were </a:t>
            </a:r>
            <a:r>
              <a:rPr lang="en-GB" sz="2000" dirty="0"/>
              <a:t>approved by the Director-General on 24 January </a:t>
            </a:r>
            <a:r>
              <a:rPr lang="en-GB" sz="2000" dirty="0" smtClean="0"/>
              <a:t>2017</a:t>
            </a:r>
          </a:p>
          <a:p>
            <a:pPr marL="0" indent="0" eaLnBrk="1" hangingPunct="1">
              <a:spcBef>
                <a:spcPts val="0"/>
              </a:spcBef>
              <a:spcAft>
                <a:spcPts val="600"/>
              </a:spcAft>
              <a:buNone/>
            </a:pPr>
            <a:r>
              <a:rPr lang="en-GB" sz="2000" b="1" dirty="0" smtClean="0"/>
              <a:t>Oversight reports</a:t>
            </a:r>
          </a:p>
          <a:p>
            <a:pPr lvl="1" eaLnBrk="1" hangingPunct="1">
              <a:spcBef>
                <a:spcPts val="0"/>
              </a:spcBef>
              <a:spcAft>
                <a:spcPts val="600"/>
              </a:spcAft>
            </a:pPr>
            <a:r>
              <a:rPr lang="en-GB" sz="2000" dirty="0" smtClean="0"/>
              <a:t>A </a:t>
            </a:r>
            <a:r>
              <a:rPr lang="en-GB" sz="2000" dirty="0"/>
              <a:t>CETC sites/facilities maintenance report was approved by the Director-General on 25 March </a:t>
            </a:r>
            <a:r>
              <a:rPr lang="en-GB" sz="2000" dirty="0" smtClean="0"/>
              <a:t>2017</a:t>
            </a:r>
            <a:endParaRPr lang="en-GB" sz="2000" dirty="0"/>
          </a:p>
          <a:p>
            <a:pPr marL="57150" indent="0" eaLnBrk="1" hangingPunct="1">
              <a:spcBef>
                <a:spcPts val="0"/>
              </a:spcBef>
              <a:spcAft>
                <a:spcPts val="600"/>
              </a:spcAft>
              <a:buNone/>
            </a:pPr>
            <a:r>
              <a:rPr lang="en-GB" sz="2000" b="1" dirty="0"/>
              <a:t>S</a:t>
            </a:r>
            <a:r>
              <a:rPr lang="en-GB" sz="2000" b="1" dirty="0" smtClean="0"/>
              <a:t>takeholder engagements </a:t>
            </a:r>
            <a:endParaRPr lang="en-US" sz="2000" b="1" dirty="0"/>
          </a:p>
          <a:p>
            <a:pPr lvl="1" eaLnBrk="1" hangingPunct="1">
              <a:spcBef>
                <a:spcPts val="0"/>
              </a:spcBef>
              <a:spcAft>
                <a:spcPts val="600"/>
              </a:spcAft>
            </a:pPr>
            <a:r>
              <a:rPr lang="en-GB" sz="2000" dirty="0"/>
              <a:t>A </a:t>
            </a:r>
            <a:r>
              <a:rPr lang="en-GB" sz="2000" dirty="0" smtClean="0"/>
              <a:t>strategy </a:t>
            </a:r>
            <a:r>
              <a:rPr lang="en-GB" sz="2000" dirty="0"/>
              <a:t>on strategic partnerships </a:t>
            </a:r>
            <a:r>
              <a:rPr lang="en-GB" sz="2000" dirty="0" smtClean="0"/>
              <a:t>was approved </a:t>
            </a:r>
            <a:r>
              <a:rPr lang="en-GB" sz="2000" dirty="0"/>
              <a:t>by the </a:t>
            </a:r>
            <a:r>
              <a:rPr lang="en-GB" sz="2000" dirty="0" smtClean="0"/>
              <a:t>Director-General </a:t>
            </a:r>
            <a:r>
              <a:rPr lang="en-GB" sz="2000" dirty="0"/>
              <a:t>on 12 February 2017</a:t>
            </a:r>
            <a:endParaRPr lang="en-US" sz="2000" dirty="0"/>
          </a:p>
          <a:p>
            <a:pPr marL="0" indent="0" eaLnBrk="1" hangingPunct="1">
              <a:spcBef>
                <a:spcPts val="0"/>
              </a:spcBef>
              <a:spcAft>
                <a:spcPts val="600"/>
              </a:spcAft>
              <a:buNone/>
            </a:pPr>
            <a:endParaRPr lang="en-US" sz="2000" dirty="0" smtClean="0"/>
          </a:p>
          <a:p>
            <a:pPr eaLnBrk="1" hangingPunct="1">
              <a:spcBef>
                <a:spcPts val="0"/>
              </a:spcBef>
              <a:spcAft>
                <a:spcPts val="600"/>
              </a:spcAft>
            </a:pPr>
            <a:endParaRPr lang="en-ZA" sz="2000" dirty="0"/>
          </a:p>
          <a:p>
            <a:pPr marL="0" indent="0" eaLnBrk="1" hangingPunct="1">
              <a:spcBef>
                <a:spcPts val="0"/>
              </a:spcBef>
              <a:spcAft>
                <a:spcPts val="600"/>
              </a:spcAft>
              <a:buNone/>
            </a:pPr>
            <a:endParaRPr lang="en-ZA" altLang="en-US" sz="2000" dirty="0" smtClean="0">
              <a:cs typeface="Times New Roman" panose="02020603050405020304" pitchFamily="18" charset="0"/>
            </a:endParaRPr>
          </a:p>
          <a:p>
            <a:pPr marL="0" indent="0" eaLnBrk="1" hangingPunct="1">
              <a:spcBef>
                <a:spcPts val="0"/>
              </a:spcBef>
              <a:spcAft>
                <a:spcPts val="600"/>
              </a:spcAft>
              <a:buNone/>
            </a:pPr>
            <a:endParaRPr lang="en-US" sz="2000" dirty="0"/>
          </a:p>
          <a:p>
            <a:pPr marL="0" indent="0" eaLnBrk="1" hangingPunct="1">
              <a:spcBef>
                <a:spcPts val="0"/>
              </a:spcBef>
              <a:spcAft>
                <a:spcPts val="600"/>
              </a:spcAft>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7010400" y="655717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39</a:t>
            </a:fld>
            <a:endParaRPr lang="en-US" altLang="en-US" sz="1400" b="1" dirty="0"/>
          </a:p>
        </p:txBody>
      </p:sp>
      <p:sp>
        <p:nvSpPr>
          <p:cNvPr id="8" name="TextBox 7"/>
          <p:cNvSpPr txBox="1"/>
          <p:nvPr/>
        </p:nvSpPr>
        <p:spPr>
          <a:xfrm>
            <a:off x="5334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6</a:t>
            </a:r>
            <a:r>
              <a:rPr lang="en-US" dirty="0" smtClean="0"/>
              <a:t>: CET</a:t>
            </a:r>
            <a:endParaRPr lang="en-ZA" dirty="0"/>
          </a:p>
        </p:txBody>
      </p:sp>
    </p:spTree>
    <p:extLst>
      <p:ext uri="{BB962C8B-B14F-4D97-AF65-F5344CB8AC3E}">
        <p14:creationId xmlns:p14="http://schemas.microsoft.com/office/powerpoint/2010/main" val="3321704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33"/>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a:t>
            </a:fld>
            <a:endParaRPr lang="en-US" altLang="en-US" b="1" dirty="0"/>
          </a:p>
        </p:txBody>
      </p:sp>
      <p:sp>
        <p:nvSpPr>
          <p:cNvPr id="3077" name="TextBox 7"/>
          <p:cNvSpPr txBox="1">
            <a:spLocks noChangeArrowheads="1"/>
          </p:cNvSpPr>
          <p:nvPr/>
        </p:nvSpPr>
        <p:spPr bwMode="auto">
          <a:xfrm>
            <a:off x="532798" y="1143000"/>
            <a:ext cx="807840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itchFamily="34" charset="0"/>
              <a:buChar char="•"/>
              <a:defRPr/>
            </a:pPr>
            <a:r>
              <a:rPr lang="en-US" sz="1900" kern="0" dirty="0" smtClean="0">
                <a:latin typeface="Arial" panose="020B0604020202020204" pitchFamily="34" charset="0"/>
                <a:cs typeface="Arial" pitchFamily="34" charset="0"/>
              </a:rPr>
              <a:t>The Department presented its 2016/17 Annual </a:t>
            </a:r>
            <a:r>
              <a:rPr lang="en-US" sz="1900" kern="0" dirty="0">
                <a:latin typeface="Arial" panose="020B0604020202020204" pitchFamily="34" charset="0"/>
                <a:cs typeface="Arial" pitchFamily="34" charset="0"/>
              </a:rPr>
              <a:t>P</a:t>
            </a:r>
            <a:r>
              <a:rPr lang="en-US" sz="1900" kern="0" dirty="0" smtClean="0">
                <a:latin typeface="Arial" panose="020B0604020202020204" pitchFamily="34" charset="0"/>
                <a:cs typeface="Arial" pitchFamily="34" charset="0"/>
              </a:rPr>
              <a:t>erformance Plan in April 2016 and undertook:</a:t>
            </a:r>
          </a:p>
          <a:p>
            <a:pPr marL="793750" lvl="2" indent="-342900" eaLnBrk="1" hangingPunct="1">
              <a:spcBef>
                <a:spcPts val="0"/>
              </a:spcBef>
              <a:spcAft>
                <a:spcPts val="600"/>
              </a:spcAft>
              <a:buFontTx/>
              <a:buChar char="-"/>
              <a:defRPr/>
            </a:pPr>
            <a:r>
              <a:rPr lang="en-US" sz="1900" kern="0" dirty="0" smtClean="0">
                <a:latin typeface="Arial" panose="020B0604020202020204" pitchFamily="34" charset="0"/>
                <a:cs typeface="Arial" pitchFamily="34" charset="0"/>
              </a:rPr>
              <a:t>to deliver on 70 Departmental performance targets </a:t>
            </a:r>
            <a:endParaRPr lang="en-US" sz="1900" kern="0" dirty="0">
              <a:latin typeface="Arial" panose="020B0604020202020204" pitchFamily="34" charset="0"/>
              <a:cs typeface="Arial" pitchFamily="34" charset="0"/>
            </a:endParaRPr>
          </a:p>
          <a:p>
            <a:pPr marL="793750" lvl="2" indent="-342900" eaLnBrk="1" hangingPunct="1">
              <a:spcBef>
                <a:spcPts val="0"/>
              </a:spcBef>
              <a:spcAft>
                <a:spcPts val="600"/>
              </a:spcAft>
              <a:buFontTx/>
              <a:buChar char="-"/>
              <a:defRPr/>
            </a:pPr>
            <a:r>
              <a:rPr lang="en-US" sz="1900" kern="0" dirty="0">
                <a:latin typeface="Arial" panose="020B0604020202020204" pitchFamily="34" charset="0"/>
                <a:cs typeface="Arial" pitchFamily="34" charset="0"/>
              </a:rPr>
              <a:t>m</a:t>
            </a:r>
            <a:r>
              <a:rPr lang="en-US" sz="1900" kern="0" dirty="0" smtClean="0">
                <a:latin typeface="Arial" panose="020B0604020202020204" pitchFamily="34" charset="0"/>
                <a:cs typeface="Arial" pitchFamily="34" charset="0"/>
              </a:rPr>
              <a:t>onitor and report on the performance of the PSET system in relation to 34 performance indicators across the four delivery programmes of the Department </a:t>
            </a:r>
          </a:p>
          <a:p>
            <a:pPr marL="342900" indent="-342900" eaLnBrk="1" hangingPunct="1">
              <a:spcBef>
                <a:spcPts val="0"/>
              </a:spcBef>
              <a:spcAft>
                <a:spcPts val="600"/>
              </a:spcAft>
              <a:buFont typeface="Arial" pitchFamily="34" charset="0"/>
              <a:buChar char="•"/>
              <a:defRPr/>
            </a:pPr>
            <a:r>
              <a:rPr lang="en-US" sz="1900" kern="0" dirty="0" smtClean="0">
                <a:latin typeface="Arial" panose="020B0604020202020204" pitchFamily="34" charset="0"/>
                <a:cs typeface="Arial" pitchFamily="34" charset="0"/>
              </a:rPr>
              <a:t>Of the 70 targets, </a:t>
            </a:r>
            <a:r>
              <a:rPr lang="en-US" sz="1900" kern="0" dirty="0">
                <a:latin typeface="Arial" panose="020B0604020202020204" pitchFamily="34" charset="0"/>
                <a:cs typeface="Arial" pitchFamily="34" charset="0"/>
              </a:rPr>
              <a:t>the Department managed to achieve </a:t>
            </a:r>
            <a:r>
              <a:rPr lang="en-US" sz="1900" kern="0" dirty="0" smtClean="0">
                <a:latin typeface="Arial" panose="020B0604020202020204" pitchFamily="34" charset="0"/>
                <a:cs typeface="Arial" pitchFamily="34" charset="0"/>
              </a:rPr>
              <a:t>80% (56). This is a 5% improvement from the 2015/16 financial year </a:t>
            </a:r>
            <a:endParaRPr lang="en-US" sz="1900" kern="0" dirty="0">
              <a:latin typeface="Arial" panose="020B0604020202020204" pitchFamily="34" charset="0"/>
              <a:cs typeface="Arial" pitchFamily="34" charset="0"/>
            </a:endParaRPr>
          </a:p>
          <a:p>
            <a:pPr marL="342900" indent="-342900" eaLnBrk="1" hangingPunct="1">
              <a:spcBef>
                <a:spcPts val="0"/>
              </a:spcBef>
              <a:spcAft>
                <a:spcPts val="600"/>
              </a:spcAft>
              <a:buFont typeface="Arial" pitchFamily="34" charset="0"/>
              <a:buChar char="•"/>
              <a:defRPr/>
            </a:pPr>
            <a:r>
              <a:rPr lang="en-US" sz="1900" kern="0" dirty="0" smtClean="0">
                <a:latin typeface="Arial" panose="020B0604020202020204" pitchFamily="34" charset="0"/>
                <a:cs typeface="Arial" pitchFamily="34" charset="0"/>
              </a:rPr>
              <a:t>47% (16) of the 34 targets relating to Universities, TVET colleges, CET colleges and SETAs have been achieved </a:t>
            </a:r>
          </a:p>
          <a:p>
            <a:pPr marL="342900" indent="-342900" eaLnBrk="1" hangingPunct="1">
              <a:spcBef>
                <a:spcPts val="0"/>
              </a:spcBef>
              <a:spcAft>
                <a:spcPts val="600"/>
              </a:spcAft>
              <a:buFont typeface="Arial" pitchFamily="34" charset="0"/>
              <a:buChar char="•"/>
              <a:defRPr/>
            </a:pPr>
            <a:r>
              <a:rPr lang="en-US" sz="1900" kern="0" dirty="0" smtClean="0">
                <a:latin typeface="Arial" panose="020B0604020202020204" pitchFamily="34" charset="0"/>
                <a:cs typeface="Arial" pitchFamily="34" charset="0"/>
              </a:rPr>
              <a:t>The presentation will </a:t>
            </a:r>
            <a:r>
              <a:rPr lang="en-US" sz="1900" kern="0" dirty="0">
                <a:latin typeface="Arial" panose="020B0604020202020204" pitchFamily="34" charset="0"/>
                <a:cs typeface="Arial" pitchFamily="34" charset="0"/>
              </a:rPr>
              <a:t>provide greater details of actual </a:t>
            </a:r>
            <a:r>
              <a:rPr lang="en-US" sz="1900" kern="0" dirty="0" smtClean="0">
                <a:latin typeface="Arial" panose="020B0604020202020204" pitchFamily="34" charset="0"/>
                <a:cs typeface="Arial" pitchFamily="34" charset="0"/>
              </a:rPr>
              <a:t>achievements </a:t>
            </a:r>
            <a:endParaRPr lang="en-ZA" sz="1900" b="1" dirty="0">
              <a:latin typeface="Calibri" pitchFamily="34" charset="0"/>
            </a:endParaRPr>
          </a:p>
          <a:p>
            <a:pPr marL="342900" indent="-342900" eaLnBrk="1" hangingPunct="1">
              <a:spcBef>
                <a:spcPts val="0"/>
              </a:spcBef>
              <a:spcAft>
                <a:spcPts val="600"/>
              </a:spcAft>
              <a:buFont typeface="Arial" pitchFamily="34" charset="0"/>
              <a:buChar char="•"/>
              <a:defRPr/>
            </a:pPr>
            <a:r>
              <a:rPr lang="en-US" sz="1900" kern="0" dirty="0" smtClean="0">
                <a:latin typeface="Arial" panose="020B0604020202020204" pitchFamily="34" charset="0"/>
                <a:cs typeface="Arial" pitchFamily="34" charset="0"/>
              </a:rPr>
              <a:t>The presentation is structured to begin with the delivery programmes (Programme 3, 4, 5 &amp; 6) followed by the support programmes (Programme 2 and 1), and conclude with the financial information</a:t>
            </a:r>
            <a:endParaRPr lang="en-ZA" sz="1900" b="1" dirty="0">
              <a:latin typeface="Calibri" pitchFamily="34" charset="0"/>
            </a:endParaRPr>
          </a:p>
        </p:txBody>
      </p:sp>
      <p:sp>
        <p:nvSpPr>
          <p:cNvPr id="8" name="TextBox 7"/>
          <p:cNvSpPr txBox="1"/>
          <p:nvPr/>
        </p:nvSpPr>
        <p:spPr>
          <a:xfrm>
            <a:off x="532799" y="506596"/>
            <a:ext cx="8078400"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Tree>
    <p:extLst>
      <p:ext uri="{BB962C8B-B14F-4D97-AF65-F5344CB8AC3E}">
        <p14:creationId xmlns:p14="http://schemas.microsoft.com/office/powerpoint/2010/main" val="1855725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2" y="1210330"/>
            <a:ext cx="8242097" cy="400050"/>
          </a:xfrm>
        </p:spPr>
        <p:txBody>
          <a:bodyPr/>
          <a:lstStyle/>
          <a:p>
            <a:pPr eaLnBrk="1" hangingPunct="1"/>
            <a:r>
              <a:rPr lang="en-US" sz="2000" dirty="0">
                <a:latin typeface="Arial" pitchFamily="34" charset="0"/>
                <a:cs typeface="Arial" pitchFamily="34" charset="0"/>
              </a:rPr>
              <a:t>2</a:t>
            </a:r>
            <a:r>
              <a:rPr lang="en-US" sz="2000" dirty="0" smtClean="0">
                <a:latin typeface="Arial" pitchFamily="34" charset="0"/>
                <a:cs typeface="Arial" pitchFamily="34" charset="0"/>
              </a:rPr>
              <a:t> (29%) </a:t>
            </a:r>
            <a:r>
              <a:rPr lang="en-US" sz="2000" dirty="0">
                <a:latin typeface="Arial" pitchFamily="34" charset="0"/>
                <a:cs typeface="Arial" pitchFamily="34" charset="0"/>
              </a:rPr>
              <a:t>targets were not achieved as planned as </a:t>
            </a:r>
            <a:r>
              <a:rPr lang="en-US" sz="2000" dirty="0" smtClean="0">
                <a:latin typeface="Arial" pitchFamily="34" charset="0"/>
                <a:cs typeface="Arial" pitchFamily="34" charset="0"/>
              </a:rPr>
              <a:t>at 31 March 2017</a:t>
            </a:r>
            <a:endParaRPr lang="en-ZA" sz="2000" dirty="0">
              <a:latin typeface="Arial" pitchFamily="34" charset="0"/>
              <a:ea typeface="Calibri" panose="020F0502020204030204" pitchFamily="34" charset="0"/>
              <a:cs typeface="Arial" pitchFamily="34" charset="0"/>
            </a:endParaRPr>
          </a:p>
          <a:p>
            <a:pPr marL="0" indent="0" eaLnBrk="1" hangingPunct="1">
              <a:buNone/>
            </a:pPr>
            <a:endParaRPr lang="en-ZA" sz="2000" dirty="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34200"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40</a:t>
            </a:fld>
            <a:endParaRPr lang="en-US"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val="4286546746"/>
              </p:ext>
            </p:extLst>
          </p:nvPr>
        </p:nvGraphicFramePr>
        <p:xfrm>
          <a:off x="568683" y="1737361"/>
          <a:ext cx="8079988" cy="3291840"/>
        </p:xfrm>
        <a:graphic>
          <a:graphicData uri="http://schemas.openxmlformats.org/drawingml/2006/table">
            <a:tbl>
              <a:tblPr firstRow="1" firstCol="1" bandRow="1">
                <a:tableStyleId>{5940675A-B579-460E-94D1-54222C63F5DA}</a:tableStyleId>
              </a:tblPr>
              <a:tblGrid>
                <a:gridCol w="2339473"/>
                <a:gridCol w="5740515"/>
              </a:tblGrid>
              <a:tr h="29542">
                <a:tc>
                  <a:txBody>
                    <a:bodyPr/>
                    <a:lstStyle/>
                    <a:p>
                      <a:pPr marL="0" lvl="0" indent="0" algn="ctr">
                        <a:lnSpc>
                          <a:spcPct val="115000"/>
                        </a:lnSpc>
                        <a:spcAft>
                          <a:spcPts val="0"/>
                        </a:spcAft>
                        <a:buFont typeface="+mj-lt"/>
                        <a:buNone/>
                        <a:tabLst>
                          <a:tab pos="571500" algn="l"/>
                        </a:tabLst>
                      </a:pPr>
                      <a:r>
                        <a:rPr lang="en-ZA" sz="1800" b="1" dirty="0" smtClean="0">
                          <a:effectLst/>
                          <a:latin typeface="Arial" pitchFamily="34" charset="0"/>
                          <a:cs typeface="Arial" pitchFamily="34" charset="0"/>
                        </a:rPr>
                        <a:t>Planned</a:t>
                      </a:r>
                      <a:r>
                        <a:rPr lang="en-ZA" sz="1800" b="1" baseline="0" dirty="0" smtClean="0">
                          <a:effectLst/>
                          <a:latin typeface="Arial" pitchFamily="34" charset="0"/>
                          <a:cs typeface="Arial" pitchFamily="34" charset="0"/>
                        </a:rPr>
                        <a:t> target </a:t>
                      </a:r>
                      <a:endParaRPr lang="en-ZA" sz="1800" b="1"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reasons for under performance and current status </a:t>
                      </a:r>
                    </a:p>
                  </a:txBody>
                  <a:tcPr marL="68580" marR="68580" marT="0" marB="0"/>
                </a:tc>
              </a:tr>
              <a:tr h="2668289">
                <a:tc>
                  <a:txBody>
                    <a:bodyPr/>
                    <a:lstStyle/>
                    <a:p>
                      <a:pPr marL="21590">
                        <a:lnSpc>
                          <a:spcPct val="100000"/>
                        </a:lnSpc>
                        <a:spcAft>
                          <a:spcPts val="0"/>
                        </a:spcAft>
                      </a:pPr>
                      <a:r>
                        <a:rPr lang="en-GB" sz="1800" kern="1200" dirty="0" smtClean="0">
                          <a:solidFill>
                            <a:schemeClr val="tx1"/>
                          </a:solidFill>
                          <a:effectLst/>
                          <a:latin typeface="+mn-lt"/>
                          <a:ea typeface="+mn-ea"/>
                          <a:cs typeface="+mn-cs"/>
                        </a:rPr>
                        <a:t>Approval of the regulations for the establishment of the satellite CLCs by     31 December 2016</a:t>
                      </a:r>
                      <a:endParaRPr lang="en-ZA" sz="1800" dirty="0">
                        <a:effectLst/>
                        <a:latin typeface="Arial" pitchFamily="34" charset="0"/>
                        <a:cs typeface="Arial" pitchFamily="34" charset="0"/>
                      </a:endParaRPr>
                    </a:p>
                  </a:txBody>
                  <a:tcPr marL="40251" marR="40251"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solidFill>
                            <a:schemeClr val="tx1"/>
                          </a:solidFill>
                          <a:effectLst/>
                          <a:latin typeface="+mn-lt"/>
                          <a:ea typeface="+mn-ea"/>
                          <a:cs typeface="+mn-cs"/>
                        </a:rPr>
                        <a:t>A policy and procedures for regulating the opening, merging and closing of CETs learning sites were developed and approved by the Minister on 5 April 2017 instead of the initially</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planned</a:t>
                      </a:r>
                      <a:r>
                        <a:rPr lang="en-GB" sz="1800" kern="1200" baseline="0" dirty="0" smtClean="0">
                          <a:solidFill>
                            <a:schemeClr val="tx1"/>
                          </a:solidFill>
                          <a:effectLst/>
                          <a:latin typeface="+mn-lt"/>
                          <a:ea typeface="+mn-ea"/>
                          <a:cs typeface="+mn-cs"/>
                        </a:rPr>
                        <a:t> “Regulations”.</a:t>
                      </a:r>
                      <a:endParaRPr lang="en-GB"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solidFill>
                            <a:schemeClr val="tx1"/>
                          </a:solidFill>
                          <a:effectLst/>
                          <a:latin typeface="+mn-lt"/>
                          <a:ea typeface="+mn-ea"/>
                          <a:cs typeface="+mn-cs"/>
                        </a:rPr>
                        <a:t>The deviation from Regulations to Policy was due to advice received from Legal Services that in concurrence with the guidelines of the CET Act only Councils</a:t>
                      </a:r>
                      <a:r>
                        <a:rPr lang="en-GB" sz="1800" kern="1200" baseline="0" dirty="0" smtClean="0">
                          <a:solidFill>
                            <a:schemeClr val="tx1"/>
                          </a:solidFill>
                          <a:effectLst/>
                          <a:latin typeface="+mn-lt"/>
                          <a:ea typeface="+mn-ea"/>
                          <a:cs typeface="+mn-cs"/>
                        </a:rPr>
                        <a:t> can establish CLCs and the Minister is limited to establishment of Colleges.</a:t>
                      </a:r>
                      <a:endParaRPr lang="en-GB"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solidFill>
                            <a:schemeClr val="tx1"/>
                          </a:solidFill>
                          <a:effectLst/>
                          <a:latin typeface="+mn-lt"/>
                          <a:ea typeface="+mn-ea"/>
                          <a:cs typeface="+mn-cs"/>
                        </a:rPr>
                        <a:t>However,</a:t>
                      </a:r>
                      <a:r>
                        <a:rPr lang="en-GB" sz="1800" kern="1200" baseline="0" dirty="0" smtClean="0">
                          <a:solidFill>
                            <a:schemeClr val="tx1"/>
                          </a:solidFill>
                          <a:effectLst/>
                          <a:latin typeface="+mn-lt"/>
                          <a:ea typeface="+mn-ea"/>
                          <a:cs typeface="+mn-cs"/>
                        </a:rPr>
                        <a:t> the target was achieved on the 5 April 2017.</a:t>
                      </a:r>
                      <a:endParaRPr lang="en-GB" sz="1800" kern="1200" dirty="0" smtClean="0">
                        <a:solidFill>
                          <a:schemeClr val="tx1"/>
                        </a:solidFill>
                        <a:effectLst/>
                        <a:latin typeface="+mn-lt"/>
                        <a:ea typeface="+mn-ea"/>
                        <a:cs typeface="+mn-cs"/>
                      </a:endParaRPr>
                    </a:p>
                  </a:txBody>
                  <a:tcPr marL="68580" marR="68580" marT="0" marB="0"/>
                </a:tc>
              </a:tr>
            </a:tbl>
          </a:graphicData>
        </a:graphic>
      </p:graphicFrame>
      <p:sp>
        <p:nvSpPr>
          <p:cNvPr id="10" name="TextBox 9"/>
          <p:cNvSpPr txBox="1"/>
          <p:nvPr/>
        </p:nvSpPr>
        <p:spPr>
          <a:xfrm>
            <a:off x="5334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6</a:t>
            </a:r>
            <a:r>
              <a:rPr lang="en-US" dirty="0" smtClean="0"/>
              <a:t>: CET</a:t>
            </a:r>
            <a:endParaRPr lang="en-ZA" dirty="0"/>
          </a:p>
        </p:txBody>
      </p:sp>
    </p:spTree>
    <p:extLst>
      <p:ext uri="{BB962C8B-B14F-4D97-AF65-F5344CB8AC3E}">
        <p14:creationId xmlns:p14="http://schemas.microsoft.com/office/powerpoint/2010/main" val="325127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56809"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41</a:t>
            </a:fld>
            <a:endParaRPr lang="en-US"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val="1071932138"/>
              </p:ext>
            </p:extLst>
          </p:nvPr>
        </p:nvGraphicFramePr>
        <p:xfrm>
          <a:off x="520927" y="1219200"/>
          <a:ext cx="8090873" cy="2194560"/>
        </p:xfrm>
        <a:graphic>
          <a:graphicData uri="http://schemas.openxmlformats.org/drawingml/2006/table">
            <a:tbl>
              <a:tblPr firstRow="1" firstCol="1" bandRow="1">
                <a:tableStyleId>{5940675A-B579-460E-94D1-54222C63F5DA}</a:tableStyleId>
              </a:tblPr>
              <a:tblGrid>
                <a:gridCol w="2342625"/>
                <a:gridCol w="5748248"/>
              </a:tblGrid>
              <a:tr h="29542">
                <a:tc>
                  <a:txBody>
                    <a:bodyPr/>
                    <a:lstStyle/>
                    <a:p>
                      <a:pPr marL="0" lvl="0" indent="0" algn="ctr">
                        <a:lnSpc>
                          <a:spcPct val="115000"/>
                        </a:lnSpc>
                        <a:spcAft>
                          <a:spcPts val="0"/>
                        </a:spcAft>
                        <a:buFont typeface="+mj-lt"/>
                        <a:buNone/>
                        <a:tabLst>
                          <a:tab pos="571500" algn="l"/>
                        </a:tabLst>
                      </a:pPr>
                      <a:r>
                        <a:rPr lang="en-ZA" sz="1800" b="1" dirty="0" smtClean="0">
                          <a:effectLst/>
                          <a:latin typeface="Arial" pitchFamily="34" charset="0"/>
                          <a:cs typeface="Arial" pitchFamily="34" charset="0"/>
                        </a:rPr>
                        <a:t>Planned</a:t>
                      </a:r>
                      <a:r>
                        <a:rPr lang="en-ZA" sz="1800" b="1" baseline="0" dirty="0" smtClean="0">
                          <a:effectLst/>
                          <a:latin typeface="Arial" pitchFamily="34" charset="0"/>
                          <a:cs typeface="Arial" pitchFamily="34" charset="0"/>
                        </a:rPr>
                        <a:t> target </a:t>
                      </a:r>
                      <a:endParaRPr lang="en-ZA" sz="1800" b="1"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Arial" pitchFamily="34" charset="0"/>
                          <a:cs typeface="Arial" pitchFamily="34" charset="0"/>
                        </a:rPr>
                        <a:t>Actual</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achievement,</a:t>
                      </a:r>
                      <a:r>
                        <a:rPr lang="en-ZA" sz="1800" b="1" baseline="0" dirty="0" smtClean="0">
                          <a:latin typeface="Arial" pitchFamily="34" charset="0"/>
                          <a:cs typeface="Arial" pitchFamily="34" charset="0"/>
                        </a:rPr>
                        <a:t> </a:t>
                      </a:r>
                      <a:r>
                        <a:rPr lang="en-ZA" sz="1800" b="1" dirty="0" smtClean="0">
                          <a:latin typeface="Arial" pitchFamily="34" charset="0"/>
                          <a:cs typeface="Arial" pitchFamily="34" charset="0"/>
                        </a:rPr>
                        <a:t>reasons for under performance and current status </a:t>
                      </a:r>
                    </a:p>
                  </a:txBody>
                  <a:tcPr marL="68580" marR="68580" marT="0" marB="0"/>
                </a:tc>
              </a:tr>
              <a:tr h="872197">
                <a:tc>
                  <a:txBody>
                    <a:bodyPr/>
                    <a:lstStyle/>
                    <a:p>
                      <a:pPr marL="21590">
                        <a:lnSpc>
                          <a:spcPct val="100000"/>
                        </a:lnSpc>
                        <a:spcAft>
                          <a:spcPts val="0"/>
                        </a:spcAft>
                      </a:pPr>
                      <a:r>
                        <a:rPr lang="en-GB" sz="1800" kern="1200" dirty="0" smtClean="0">
                          <a:solidFill>
                            <a:schemeClr val="tx1"/>
                          </a:solidFill>
                          <a:effectLst/>
                          <a:latin typeface="+mn-lt"/>
                          <a:ea typeface="+mn-ea"/>
                          <a:cs typeface="+mn-cs"/>
                        </a:rPr>
                        <a:t>Approval of a National Curriculum Policy for Community Colleges by              31 March 2017</a:t>
                      </a:r>
                      <a:endParaRPr lang="en-ZA" sz="1800" dirty="0">
                        <a:effectLst/>
                        <a:latin typeface="Arial" pitchFamily="34" charset="0"/>
                        <a:cs typeface="Arial" pitchFamily="34" charset="0"/>
                      </a:endParaRPr>
                    </a:p>
                  </a:txBody>
                  <a:tcPr marL="40251" marR="40251"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solidFill>
                            <a:schemeClr val="tx1"/>
                          </a:solidFill>
                          <a:effectLst/>
                          <a:latin typeface="+mn-lt"/>
                          <a:ea typeface="+mn-ea"/>
                          <a:cs typeface="+mn-cs"/>
                        </a:rPr>
                        <a:t>The target could not be achieved on time due to the delay in the approval process.</a:t>
                      </a:r>
                      <a:r>
                        <a:rPr lang="en-GB" sz="1800" kern="1200" baseline="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solidFill>
                            <a:schemeClr val="tx1"/>
                          </a:solidFill>
                          <a:effectLst/>
                          <a:latin typeface="+mn-lt"/>
                          <a:ea typeface="+mn-ea"/>
                          <a:cs typeface="+mn-cs"/>
                        </a:rPr>
                        <a:t>However,</a:t>
                      </a:r>
                      <a:r>
                        <a:rPr lang="en-GB" sz="1800" kern="1200" baseline="0" dirty="0" smtClean="0">
                          <a:solidFill>
                            <a:schemeClr val="tx1"/>
                          </a:solidFill>
                          <a:effectLst/>
                          <a:latin typeface="+mn-lt"/>
                          <a:ea typeface="+mn-ea"/>
                          <a:cs typeface="+mn-cs"/>
                        </a:rPr>
                        <a:t> a</a:t>
                      </a:r>
                      <a:r>
                        <a:rPr lang="en-GB" sz="1800" kern="1200" dirty="0" smtClean="0">
                          <a:solidFill>
                            <a:schemeClr val="tx1"/>
                          </a:solidFill>
                          <a:effectLst/>
                          <a:latin typeface="+mn-lt"/>
                          <a:ea typeface="+mn-ea"/>
                          <a:cs typeface="+mn-cs"/>
                        </a:rPr>
                        <a:t> National Curriculum Policy for Community Colleges was subsequently approved by the Minister on 5 April 2017.</a:t>
                      </a:r>
                    </a:p>
                    <a:p>
                      <a:pPr marL="0" lvl="0" indent="0">
                        <a:buFont typeface="Arial" pitchFamily="34" charset="0"/>
                        <a:buNone/>
                      </a:pPr>
                      <a:endParaRPr lang="en-ZA" sz="1800" b="0" baseline="0" dirty="0" smtClean="0">
                        <a:effectLst/>
                        <a:latin typeface="Arial" pitchFamily="34" charset="0"/>
                        <a:ea typeface="Calibri" panose="020F0502020204030204" pitchFamily="34" charset="0"/>
                        <a:cs typeface="Arial" pitchFamily="34" charset="0"/>
                      </a:endParaRPr>
                    </a:p>
                  </a:txBody>
                  <a:tcPr marL="68580" marR="68580" marT="0" marB="0"/>
                </a:tc>
              </a:tr>
            </a:tbl>
          </a:graphicData>
        </a:graphic>
      </p:graphicFrame>
      <p:sp>
        <p:nvSpPr>
          <p:cNvPr id="9" name="TextBox 8"/>
          <p:cNvSpPr txBox="1"/>
          <p:nvPr/>
        </p:nvSpPr>
        <p:spPr>
          <a:xfrm>
            <a:off x="5334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6</a:t>
            </a:r>
            <a:r>
              <a:rPr lang="en-US" dirty="0" smtClean="0"/>
              <a:t>: CET</a:t>
            </a:r>
            <a:endParaRPr lang="en-ZA" dirty="0"/>
          </a:p>
        </p:txBody>
      </p:sp>
    </p:spTree>
    <p:extLst>
      <p:ext uri="{BB962C8B-B14F-4D97-AF65-F5344CB8AC3E}">
        <p14:creationId xmlns:p14="http://schemas.microsoft.com/office/powerpoint/2010/main" val="357492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144000" cy="68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41E70F7-C166-47CF-8328-50D7F089140A}" type="slidenum">
              <a:rPr lang="en-US" sz="1400" b="1" smtClean="0">
                <a:solidFill>
                  <a:prstClr val="black"/>
                </a:solidFill>
              </a:rPr>
              <a:pPr fontAlgn="base">
                <a:spcBef>
                  <a:spcPct val="0"/>
                </a:spcBef>
                <a:spcAft>
                  <a:spcPct val="0"/>
                </a:spcAft>
                <a:defRPr/>
              </a:pPr>
              <a:t>42</a:t>
            </a:fld>
            <a:endParaRPr lang="en-US" sz="1400" b="1" dirty="0" smtClean="0">
              <a:solidFill>
                <a:prstClr val="black"/>
              </a:solidFill>
            </a:endParaRPr>
          </a:p>
        </p:txBody>
      </p:sp>
      <p:sp>
        <p:nvSpPr>
          <p:cNvPr id="8" name="TextBox 7"/>
          <p:cNvSpPr txBox="1"/>
          <p:nvPr/>
        </p:nvSpPr>
        <p:spPr>
          <a:xfrm>
            <a:off x="537343" y="339793"/>
            <a:ext cx="8301857"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400" b="1" dirty="0" smtClean="0">
                <a:solidFill>
                  <a:prstClr val="white"/>
                </a:solidFill>
              </a:rPr>
              <a:t>2016/17 CET UNITS ALLOCATIONS</a:t>
            </a:r>
            <a:endParaRPr lang="en-ZA" sz="2400" b="1" dirty="0">
              <a:solidFill>
                <a:prstClr val="white"/>
              </a:solidFill>
              <a:cs typeface="Calibri" pitchFamily="34" charset="0"/>
            </a:endParaRPr>
          </a:p>
        </p:txBody>
      </p:sp>
      <p:sp>
        <p:nvSpPr>
          <p:cNvPr id="2" name="TextBox 1"/>
          <p:cNvSpPr txBox="1"/>
          <p:nvPr/>
        </p:nvSpPr>
        <p:spPr>
          <a:xfrm>
            <a:off x="770070" y="5318764"/>
            <a:ext cx="4949057" cy="338554"/>
          </a:xfrm>
          <a:prstGeom prst="rect">
            <a:avLst/>
          </a:prstGeom>
          <a:noFill/>
        </p:spPr>
        <p:txBody>
          <a:bodyPr wrap="square" rtlCol="0">
            <a:spAutoFit/>
          </a:bodyPr>
          <a:lstStyle/>
          <a:p>
            <a:r>
              <a:rPr lang="en-ZA" sz="1600" b="1" i="1" dirty="0" smtClean="0">
                <a:solidFill>
                  <a:prstClr val="black"/>
                </a:solidFill>
              </a:rPr>
              <a:t>Excludes Compensation of Employees</a:t>
            </a:r>
            <a:endParaRPr lang="en-ZA" sz="1600" b="1" i="1"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8431617"/>
              </p:ext>
            </p:extLst>
          </p:nvPr>
        </p:nvGraphicFramePr>
        <p:xfrm>
          <a:off x="795470" y="1131947"/>
          <a:ext cx="7768067" cy="3996618"/>
        </p:xfrm>
        <a:graphic>
          <a:graphicData uri="http://schemas.openxmlformats.org/drawingml/2006/table">
            <a:tbl>
              <a:tblPr firstRow="1" bandRow="1">
                <a:tableStyleId>{D7AC3CCA-C797-4891-BE02-D94E43425B78}</a:tableStyleId>
              </a:tblPr>
              <a:tblGrid>
                <a:gridCol w="3882257"/>
                <a:gridCol w="3885810"/>
              </a:tblGrid>
              <a:tr h="355111">
                <a:tc>
                  <a:txBody>
                    <a:bodyPr/>
                    <a:lstStyle/>
                    <a:p>
                      <a:pPr algn="ctr"/>
                      <a:r>
                        <a:rPr lang="en-ZA" sz="1800" dirty="0" smtClean="0"/>
                        <a:t>Regional Office</a:t>
                      </a:r>
                      <a:endParaRPr lang="en-ZA" sz="1800" dirty="0">
                        <a:solidFill>
                          <a:schemeClr val="tx1"/>
                        </a:solidFill>
                        <a:latin typeface="Arial" pitchFamily="34" charset="0"/>
                        <a:cs typeface="Arial" pitchFamily="34" charset="0"/>
                      </a:endParaRPr>
                    </a:p>
                  </a:txBody>
                  <a:tcPr/>
                </a:tc>
                <a:tc>
                  <a:txBody>
                    <a:bodyPr/>
                    <a:lstStyle/>
                    <a:p>
                      <a:pPr algn="ctr"/>
                      <a:r>
                        <a:rPr lang="en-ZA" sz="1800" dirty="0" smtClean="0"/>
                        <a:t>Budget Allocation: 2016/17</a:t>
                      </a:r>
                      <a:endParaRPr lang="en-ZA" sz="1800" dirty="0">
                        <a:solidFill>
                          <a:schemeClr val="tx1"/>
                        </a:solidFill>
                        <a:latin typeface="Arial" pitchFamily="34" charset="0"/>
                        <a:cs typeface="Arial" pitchFamily="34" charset="0"/>
                      </a:endParaRPr>
                    </a:p>
                  </a:txBody>
                  <a:tcPr/>
                </a:tc>
              </a:tr>
              <a:tr h="354322">
                <a:tc>
                  <a:txBody>
                    <a:bodyPr/>
                    <a:lstStyle/>
                    <a:p>
                      <a:pPr algn="l" fontAlgn="b"/>
                      <a:r>
                        <a:rPr lang="en-ZA" sz="1800" u="none" strike="noStrike" dirty="0">
                          <a:effectLst/>
                        </a:rPr>
                        <a:t>Eastern </a:t>
                      </a:r>
                      <a:r>
                        <a:rPr lang="en-ZA" sz="1800" u="none" strike="noStrike" dirty="0" smtClean="0">
                          <a:effectLst/>
                        </a:rPr>
                        <a:t>Cape</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874 000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a:effectLst/>
                        </a:rPr>
                        <a:t>Free </a:t>
                      </a:r>
                      <a:r>
                        <a:rPr lang="en-ZA" sz="1800" u="none" strike="noStrike" dirty="0" smtClean="0">
                          <a:effectLst/>
                        </a:rPr>
                        <a:t>State</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2 987 000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smtClean="0">
                          <a:effectLst/>
                        </a:rPr>
                        <a:t>Gauteng</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smtClean="0">
                          <a:effectLst/>
                        </a:rPr>
                        <a:t>6 702 000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smtClean="0">
                          <a:effectLst/>
                        </a:rPr>
                        <a:t>KwaZulu-Natal</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3 284 000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smtClean="0">
                          <a:effectLst/>
                        </a:rPr>
                        <a:t>Limpopo</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3 941 000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smtClean="0">
                          <a:effectLst/>
                        </a:rPr>
                        <a:t>Mpumalanga</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3 795 000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a:effectLst/>
                        </a:rPr>
                        <a:t>Northern </a:t>
                      </a:r>
                      <a:r>
                        <a:rPr lang="en-ZA" sz="1800" u="none" strike="noStrike" dirty="0" smtClean="0">
                          <a:effectLst/>
                        </a:rPr>
                        <a:t>Cape</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218 000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a:effectLst/>
                        </a:rPr>
                        <a:t>North </a:t>
                      </a:r>
                      <a:r>
                        <a:rPr lang="en-ZA" sz="1800" u="none" strike="noStrike" dirty="0" smtClean="0">
                          <a:effectLst/>
                        </a:rPr>
                        <a:t>West</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1 679 000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354322">
                <a:tc>
                  <a:txBody>
                    <a:bodyPr/>
                    <a:lstStyle/>
                    <a:p>
                      <a:pPr algn="l" fontAlgn="b"/>
                      <a:r>
                        <a:rPr lang="en-ZA" sz="1800" u="none" strike="noStrike" dirty="0">
                          <a:effectLst/>
                        </a:rPr>
                        <a:t>Western </a:t>
                      </a:r>
                      <a:r>
                        <a:rPr lang="en-ZA" sz="1800" u="none" strike="noStrike" dirty="0" smtClean="0">
                          <a:effectLst/>
                        </a:rPr>
                        <a:t>Cape</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800" u="none" strike="noStrike" dirty="0">
                          <a:effectLst/>
                        </a:rPr>
                        <a:t>1 707 000</a:t>
                      </a:r>
                      <a:endParaRPr lang="en-ZA" sz="1800" b="0" i="0" u="none" strike="noStrike" dirty="0">
                        <a:solidFill>
                          <a:schemeClr val="tx1"/>
                        </a:solidFill>
                        <a:effectLst/>
                        <a:latin typeface="Arial" pitchFamily="34" charset="0"/>
                        <a:cs typeface="Arial" pitchFamily="34" charset="0"/>
                      </a:endParaRPr>
                    </a:p>
                  </a:txBody>
                  <a:tcPr marL="9525" marR="9525" marT="9525" marB="0" anchor="b"/>
                </a:tc>
              </a:tr>
              <a:tr h="418389">
                <a:tc>
                  <a:txBody>
                    <a:bodyPr/>
                    <a:lstStyle/>
                    <a:p>
                      <a:endParaRPr lang="en-ZA" sz="500" b="1" dirty="0" smtClean="0"/>
                    </a:p>
                    <a:p>
                      <a:r>
                        <a:rPr lang="en-ZA" sz="1800" b="1" dirty="0" smtClean="0"/>
                        <a:t>Total </a:t>
                      </a:r>
                      <a:endParaRPr lang="en-ZA" sz="1800" b="1" dirty="0">
                        <a:solidFill>
                          <a:schemeClr val="tx1"/>
                        </a:solidFill>
                        <a:latin typeface="Arial" pitchFamily="34" charset="0"/>
                        <a:cs typeface="Arial" pitchFamily="34" charset="0"/>
                      </a:endParaRPr>
                    </a:p>
                  </a:txBody>
                  <a:tcPr/>
                </a:tc>
                <a:tc>
                  <a:txBody>
                    <a:bodyPr/>
                    <a:lstStyle/>
                    <a:p>
                      <a:pPr algn="r" fontAlgn="b"/>
                      <a:r>
                        <a:rPr lang="en-ZA" sz="1800" b="1" u="none" strike="noStrike" dirty="0" smtClean="0">
                          <a:effectLst/>
                        </a:rPr>
                        <a:t>25 187 000</a:t>
                      </a:r>
                      <a:endParaRPr lang="en-ZA" sz="1800" b="1" i="0" u="none" strike="noStrike" dirty="0">
                        <a:solidFill>
                          <a:schemeClr val="tx1"/>
                        </a:solidFill>
                        <a:effectLst/>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val="3585160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144000" cy="68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41E70F7-C166-47CF-8328-50D7F089140A}" type="slidenum">
              <a:rPr lang="en-US" sz="1400" b="1" smtClean="0">
                <a:solidFill>
                  <a:prstClr val="black"/>
                </a:solidFill>
              </a:rPr>
              <a:pPr fontAlgn="base">
                <a:spcBef>
                  <a:spcPct val="0"/>
                </a:spcBef>
                <a:spcAft>
                  <a:spcPct val="0"/>
                </a:spcAft>
                <a:defRPr/>
              </a:pPr>
              <a:t>43</a:t>
            </a:fld>
            <a:endParaRPr lang="en-US" sz="1400" b="1" dirty="0" smtClean="0">
              <a:solidFill>
                <a:prstClr val="black"/>
              </a:solidFill>
            </a:endParaRPr>
          </a:p>
        </p:txBody>
      </p:sp>
      <p:sp>
        <p:nvSpPr>
          <p:cNvPr id="8" name="TextBox 7"/>
          <p:cNvSpPr txBox="1"/>
          <p:nvPr/>
        </p:nvSpPr>
        <p:spPr>
          <a:xfrm>
            <a:off x="533400" y="321331"/>
            <a:ext cx="82296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400" b="1" dirty="0" smtClean="0">
                <a:solidFill>
                  <a:prstClr val="white"/>
                </a:solidFill>
              </a:rPr>
              <a:t>2016/17 CET COLLEGES ALLOCATIONS</a:t>
            </a:r>
            <a:endParaRPr lang="en-ZA" sz="2400" b="1" dirty="0">
              <a:solidFill>
                <a:prstClr val="white"/>
              </a:solidFill>
              <a:cs typeface="Calibri" pitchFamily="34" charset="0"/>
            </a:endParaRPr>
          </a:p>
        </p:txBody>
      </p:sp>
      <p:sp>
        <p:nvSpPr>
          <p:cNvPr id="2" name="TextBox 1"/>
          <p:cNvSpPr txBox="1"/>
          <p:nvPr/>
        </p:nvSpPr>
        <p:spPr>
          <a:xfrm>
            <a:off x="685800" y="5618027"/>
            <a:ext cx="4724400" cy="369332"/>
          </a:xfrm>
          <a:prstGeom prst="rect">
            <a:avLst/>
          </a:prstGeom>
          <a:noFill/>
        </p:spPr>
        <p:txBody>
          <a:bodyPr wrap="square" rtlCol="0">
            <a:spAutoFit/>
          </a:bodyPr>
          <a:lstStyle/>
          <a:p>
            <a:r>
              <a:rPr lang="en-ZA" b="1" i="1" dirty="0" smtClean="0">
                <a:solidFill>
                  <a:prstClr val="black"/>
                </a:solidFill>
              </a:rPr>
              <a:t>Ex</a:t>
            </a:r>
            <a:r>
              <a:rPr lang="en-ZA" sz="1600" b="1" i="1" dirty="0" smtClean="0">
                <a:solidFill>
                  <a:prstClr val="black"/>
                </a:solidFill>
              </a:rPr>
              <a:t>cludes Compensation of Employees</a:t>
            </a:r>
            <a:endParaRPr lang="en-ZA" sz="1600" b="1" i="1"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5639627"/>
              </p:ext>
            </p:extLst>
          </p:nvPr>
        </p:nvGraphicFramePr>
        <p:xfrm>
          <a:off x="685800" y="879933"/>
          <a:ext cx="7748116" cy="4784319"/>
        </p:xfrm>
        <a:graphic>
          <a:graphicData uri="http://schemas.openxmlformats.org/drawingml/2006/table">
            <a:tbl>
              <a:tblPr firstRow="1" bandRow="1">
                <a:tableStyleId>{D7AC3CCA-C797-4891-BE02-D94E43425B78}</a:tableStyleId>
              </a:tblPr>
              <a:tblGrid>
                <a:gridCol w="5486400"/>
                <a:gridCol w="2261716"/>
              </a:tblGrid>
              <a:tr h="152400">
                <a:tc>
                  <a:txBody>
                    <a:bodyPr/>
                    <a:lstStyle/>
                    <a:p>
                      <a:r>
                        <a:rPr lang="en-ZA" sz="1600" dirty="0" smtClean="0"/>
                        <a:t>Community Education and Training (CET) College</a:t>
                      </a:r>
                      <a:endParaRPr lang="en-ZA" sz="1600" b="1" dirty="0">
                        <a:solidFill>
                          <a:schemeClr val="tx1"/>
                        </a:solidFill>
                        <a:latin typeface="Arial" pitchFamily="34" charset="0"/>
                        <a:cs typeface="Arial" pitchFamily="34" charset="0"/>
                      </a:endParaRPr>
                    </a:p>
                  </a:txBody>
                  <a:tcPr/>
                </a:tc>
                <a:tc>
                  <a:txBody>
                    <a:bodyPr/>
                    <a:lstStyle/>
                    <a:p>
                      <a:pPr algn="ctr"/>
                      <a:r>
                        <a:rPr lang="en-ZA" sz="1600" dirty="0" smtClean="0"/>
                        <a:t>Budget Allocation </a:t>
                      </a:r>
                      <a:endParaRPr lang="en-ZA" sz="1600" b="1" dirty="0">
                        <a:solidFill>
                          <a:schemeClr val="tx1"/>
                        </a:solidFill>
                        <a:latin typeface="Arial" pitchFamily="34" charset="0"/>
                        <a:cs typeface="Arial" pitchFamily="34" charset="0"/>
                      </a:endParaRPr>
                    </a:p>
                  </a:txBody>
                  <a:tcPr/>
                </a:tc>
              </a:tr>
              <a:tr h="429991">
                <a:tc>
                  <a:txBody>
                    <a:bodyPr/>
                    <a:lstStyle/>
                    <a:p>
                      <a:pPr algn="l" fontAlgn="b"/>
                      <a:r>
                        <a:rPr lang="en-ZA" sz="1600" u="none" strike="noStrike" dirty="0">
                          <a:effectLst/>
                        </a:rPr>
                        <a:t>Eastern Cape </a:t>
                      </a:r>
                      <a:r>
                        <a:rPr lang="en-ZA" sz="1600" u="none" strike="noStrike" dirty="0" smtClean="0">
                          <a:effectLst/>
                        </a:rPr>
                        <a:t>CET 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dirty="0">
                          <a:effectLst/>
                        </a:rPr>
                        <a:t>809 000</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Free State </a:t>
                      </a:r>
                      <a:r>
                        <a:rPr kumimoji="0" lang="en-ZA" sz="1600" u="none" strike="noStrike" kern="1200" cap="none" spc="0" normalizeH="0" baseline="0" noProof="0" dirty="0" smtClean="0">
                          <a:ln>
                            <a:noFill/>
                          </a:ln>
                          <a:effectLst/>
                          <a:uLnTx/>
                          <a:uFillTx/>
                        </a:rPr>
                        <a:t>CET </a:t>
                      </a:r>
                      <a:r>
                        <a:rPr lang="en-ZA" sz="1600" u="none" strike="noStrike" dirty="0" smtClean="0">
                          <a:effectLst/>
                        </a:rPr>
                        <a:t>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a:effectLst/>
                        </a:rPr>
                        <a:t>704 000</a:t>
                      </a:r>
                      <a:endParaRPr lang="en-ZA" sz="1600" b="0" i="0" u="none" strike="noStrike">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Gauteng </a:t>
                      </a:r>
                      <a:r>
                        <a:rPr kumimoji="0" lang="en-ZA" sz="1600" u="none" strike="noStrike" kern="1200" cap="none" spc="0" normalizeH="0" baseline="0" noProof="0" dirty="0" smtClean="0">
                          <a:ln>
                            <a:noFill/>
                          </a:ln>
                          <a:effectLst/>
                          <a:uLnTx/>
                          <a:uFillTx/>
                        </a:rPr>
                        <a:t>CET </a:t>
                      </a:r>
                      <a:r>
                        <a:rPr lang="en-ZA" sz="1600" u="none" strike="noStrike" dirty="0" smtClean="0">
                          <a:effectLst/>
                        </a:rPr>
                        <a:t>College</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dirty="0" smtClean="0">
                          <a:effectLst/>
                        </a:rPr>
                        <a:t>2</a:t>
                      </a:r>
                      <a:r>
                        <a:rPr lang="en-ZA" sz="1600" u="none" strike="noStrike" baseline="0" dirty="0" smtClean="0">
                          <a:effectLst/>
                        </a:rPr>
                        <a:t> 238 000</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smtClean="0">
                          <a:effectLst/>
                        </a:rPr>
                        <a:t>KwaZulu-Natal </a:t>
                      </a:r>
                      <a:r>
                        <a:rPr kumimoji="0" lang="en-ZA" sz="1600" u="none" strike="noStrike" kern="1200" cap="none" spc="0" normalizeH="0" baseline="0" noProof="0" dirty="0" smtClean="0">
                          <a:ln>
                            <a:noFill/>
                          </a:ln>
                          <a:effectLst/>
                          <a:uLnTx/>
                          <a:uFillTx/>
                        </a:rPr>
                        <a:t>CET </a:t>
                      </a:r>
                      <a:r>
                        <a:rPr lang="en-ZA" sz="1600" u="none" strike="noStrike" dirty="0" smtClean="0">
                          <a:effectLst/>
                        </a:rPr>
                        <a:t>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dirty="0">
                          <a:effectLst/>
                        </a:rPr>
                        <a:t>574 000</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Limpopo </a:t>
                      </a:r>
                      <a:r>
                        <a:rPr kumimoji="0" lang="en-ZA" sz="1600" u="none" strike="noStrike" kern="1200" cap="none" spc="0" normalizeH="0" baseline="0" noProof="0" dirty="0" smtClean="0">
                          <a:ln>
                            <a:noFill/>
                          </a:ln>
                          <a:effectLst/>
                          <a:uLnTx/>
                          <a:uFillTx/>
                        </a:rPr>
                        <a:t>CET</a:t>
                      </a:r>
                      <a:r>
                        <a:rPr lang="en-ZA" sz="1600" u="none" strike="noStrike" dirty="0" smtClean="0">
                          <a:effectLst/>
                        </a:rPr>
                        <a:t> </a:t>
                      </a:r>
                      <a:r>
                        <a:rPr lang="en-ZA" sz="1600" u="none" strike="noStrike" dirty="0">
                          <a:effectLst/>
                        </a:rPr>
                        <a:t>College</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dirty="0">
                          <a:effectLst/>
                        </a:rPr>
                        <a:t>1 799 000</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Mpumalanga </a:t>
                      </a:r>
                      <a:r>
                        <a:rPr kumimoji="0" lang="en-ZA" sz="1600" u="none" strike="noStrike" kern="1200" cap="none" spc="0" normalizeH="0" baseline="0" noProof="0" dirty="0" smtClean="0">
                          <a:ln>
                            <a:noFill/>
                          </a:ln>
                          <a:effectLst/>
                          <a:uLnTx/>
                          <a:uFillTx/>
                        </a:rPr>
                        <a:t>CET </a:t>
                      </a:r>
                      <a:r>
                        <a:rPr lang="en-ZA" sz="1600" u="none" strike="noStrike" dirty="0" smtClean="0">
                          <a:effectLst/>
                        </a:rPr>
                        <a:t>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dirty="0">
                          <a:effectLst/>
                        </a:rPr>
                        <a:t>1 416 000</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Northern Cape </a:t>
                      </a:r>
                      <a:r>
                        <a:rPr kumimoji="0" lang="en-ZA" sz="1600" u="none" strike="noStrike" kern="1200" cap="none" spc="0" normalizeH="0" baseline="0" noProof="0" dirty="0" smtClean="0">
                          <a:ln>
                            <a:noFill/>
                          </a:ln>
                          <a:effectLst/>
                          <a:uLnTx/>
                          <a:uFillTx/>
                        </a:rPr>
                        <a:t>CET </a:t>
                      </a:r>
                      <a:r>
                        <a:rPr lang="en-ZA" sz="1600" u="none" strike="noStrike" dirty="0" smtClean="0">
                          <a:effectLst/>
                        </a:rPr>
                        <a:t>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a:effectLst/>
                        </a:rPr>
                        <a:t>255 000</a:t>
                      </a:r>
                      <a:endParaRPr lang="en-ZA" sz="1600" b="0" i="0" u="none" strike="noStrike">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North </a:t>
                      </a:r>
                      <a:r>
                        <a:rPr lang="en-ZA" sz="1600" u="none" strike="noStrike" dirty="0" smtClean="0">
                          <a:effectLst/>
                        </a:rPr>
                        <a:t>West </a:t>
                      </a:r>
                      <a:r>
                        <a:rPr kumimoji="0" lang="en-ZA" sz="1600" u="none" strike="noStrike" kern="1200" cap="none" spc="0" normalizeH="0" baseline="0" noProof="0" dirty="0" smtClean="0">
                          <a:ln>
                            <a:noFill/>
                          </a:ln>
                          <a:effectLst/>
                          <a:uLnTx/>
                          <a:uFillTx/>
                        </a:rPr>
                        <a:t>CET </a:t>
                      </a:r>
                      <a:r>
                        <a:rPr lang="en-ZA" sz="1600" u="none" strike="noStrike" dirty="0" smtClean="0">
                          <a:effectLst/>
                        </a:rPr>
                        <a:t>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a:effectLst/>
                        </a:rPr>
                        <a:t>1 613 000</a:t>
                      </a:r>
                      <a:endParaRPr lang="en-ZA" sz="1600" b="0" i="0" u="none" strike="noStrike">
                        <a:solidFill>
                          <a:schemeClr val="tx1"/>
                        </a:solidFill>
                        <a:effectLst/>
                        <a:latin typeface="Arial" pitchFamily="34" charset="0"/>
                        <a:cs typeface="Arial" pitchFamily="34" charset="0"/>
                      </a:endParaRPr>
                    </a:p>
                  </a:txBody>
                  <a:tcPr marL="9525" marR="9525" marT="9525" marB="0" anchor="b"/>
                </a:tc>
              </a:tr>
              <a:tr h="429991">
                <a:tc>
                  <a:txBody>
                    <a:bodyPr/>
                    <a:lstStyle/>
                    <a:p>
                      <a:pPr algn="l" fontAlgn="b"/>
                      <a:r>
                        <a:rPr lang="en-ZA" sz="1600" u="none" strike="noStrike" dirty="0">
                          <a:effectLst/>
                        </a:rPr>
                        <a:t>Western Cape </a:t>
                      </a:r>
                      <a:r>
                        <a:rPr kumimoji="0" lang="en-ZA" sz="1600" u="none" strike="noStrike" kern="1200" cap="none" spc="0" normalizeH="0" baseline="0" noProof="0" dirty="0" smtClean="0">
                          <a:ln>
                            <a:noFill/>
                          </a:ln>
                          <a:effectLst/>
                          <a:uLnTx/>
                          <a:uFillTx/>
                        </a:rPr>
                        <a:t>CET </a:t>
                      </a:r>
                      <a:r>
                        <a:rPr lang="en-ZA" sz="1600" u="none" strike="noStrike" dirty="0" smtClean="0">
                          <a:effectLst/>
                        </a:rPr>
                        <a:t>College </a:t>
                      </a:r>
                      <a:endParaRPr lang="en-ZA" sz="1600" b="0"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r" fontAlgn="b"/>
                      <a:r>
                        <a:rPr lang="en-ZA" sz="1600" u="none" strike="noStrike">
                          <a:effectLst/>
                        </a:rPr>
                        <a:t>1 641 000</a:t>
                      </a:r>
                      <a:endParaRPr lang="en-ZA" sz="1600" b="0" i="0" u="none" strike="noStrike">
                        <a:solidFill>
                          <a:schemeClr val="tx1"/>
                        </a:solidFill>
                        <a:effectLst/>
                        <a:latin typeface="Arial" pitchFamily="34" charset="0"/>
                        <a:cs typeface="Arial" pitchFamily="34" charset="0"/>
                      </a:endParaRPr>
                    </a:p>
                  </a:txBody>
                  <a:tcPr marL="9525" marR="9525" marT="9525" marB="0" anchor="b"/>
                </a:tc>
              </a:tr>
              <a:tr h="563375">
                <a:tc>
                  <a:txBody>
                    <a:bodyPr/>
                    <a:lstStyle/>
                    <a:p>
                      <a:endParaRPr lang="en-ZA" sz="1600" b="1" dirty="0" smtClean="0"/>
                    </a:p>
                    <a:p>
                      <a:r>
                        <a:rPr lang="en-ZA" sz="1600" b="1" dirty="0" smtClean="0"/>
                        <a:t>Total </a:t>
                      </a:r>
                      <a:endParaRPr lang="en-ZA" sz="1600" b="1" dirty="0">
                        <a:solidFill>
                          <a:schemeClr val="tx1"/>
                        </a:solidFill>
                        <a:latin typeface="Arial" pitchFamily="34" charset="0"/>
                        <a:cs typeface="Arial" pitchFamily="34" charset="0"/>
                      </a:endParaRPr>
                    </a:p>
                  </a:txBody>
                  <a:tcPr/>
                </a:tc>
                <a:tc>
                  <a:txBody>
                    <a:bodyPr/>
                    <a:lstStyle/>
                    <a:p>
                      <a:pPr algn="r" fontAlgn="b"/>
                      <a:r>
                        <a:rPr lang="en-ZA" sz="1600" b="1" u="none" strike="noStrike" dirty="0" smtClean="0">
                          <a:effectLst/>
                        </a:rPr>
                        <a:t>11 048 000</a:t>
                      </a:r>
                      <a:endParaRPr lang="en-ZA" sz="1600" b="1" i="0" u="none" strike="noStrike" dirty="0">
                        <a:solidFill>
                          <a:schemeClr val="tx1"/>
                        </a:solidFill>
                        <a:effectLst/>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val="3108035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144000" cy="68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41E70F7-C166-47CF-8328-50D7F089140A}" type="slidenum">
              <a:rPr lang="en-US" sz="1400" b="1" smtClean="0">
                <a:solidFill>
                  <a:prstClr val="black"/>
                </a:solidFill>
              </a:rPr>
              <a:pPr fontAlgn="base">
                <a:spcBef>
                  <a:spcPct val="0"/>
                </a:spcBef>
                <a:spcAft>
                  <a:spcPct val="0"/>
                </a:spcAft>
                <a:defRPr/>
              </a:pPr>
              <a:t>44</a:t>
            </a:fld>
            <a:endParaRPr lang="en-US" sz="1400" b="1" dirty="0" smtClean="0">
              <a:solidFill>
                <a:prstClr val="black"/>
              </a:solidFill>
            </a:endParaRPr>
          </a:p>
        </p:txBody>
      </p:sp>
      <p:sp>
        <p:nvSpPr>
          <p:cNvPr id="8" name="TextBox 7"/>
          <p:cNvSpPr txBox="1"/>
          <p:nvPr/>
        </p:nvSpPr>
        <p:spPr>
          <a:xfrm>
            <a:off x="533400" y="339750"/>
            <a:ext cx="82296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400" b="1" dirty="0" smtClean="0">
                <a:solidFill>
                  <a:prstClr val="white"/>
                </a:solidFill>
              </a:rPr>
              <a:t>2016/17 CLC ALLOCATIONS</a:t>
            </a:r>
            <a:endParaRPr lang="en-ZA" sz="2400" b="1" dirty="0">
              <a:solidFill>
                <a:prstClr val="white"/>
              </a:solidFill>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7181323"/>
              </p:ext>
            </p:extLst>
          </p:nvPr>
        </p:nvGraphicFramePr>
        <p:xfrm>
          <a:off x="602335" y="988396"/>
          <a:ext cx="8091729" cy="4856448"/>
        </p:xfrm>
        <a:graphic>
          <a:graphicData uri="http://schemas.openxmlformats.org/drawingml/2006/table">
            <a:tbl>
              <a:tblPr firstRow="1" bandRow="1">
                <a:tableStyleId>{D7AC3CCA-C797-4891-BE02-D94E43425B78}</a:tableStyleId>
              </a:tblPr>
              <a:tblGrid>
                <a:gridCol w="4722991"/>
                <a:gridCol w="3368738"/>
              </a:tblGrid>
              <a:tr h="261139">
                <a:tc>
                  <a:txBody>
                    <a:bodyPr/>
                    <a:lstStyle/>
                    <a:p>
                      <a:r>
                        <a:rPr lang="en-ZA" sz="1600" dirty="0" smtClean="0">
                          <a:latin typeface="+mj-lt"/>
                        </a:rPr>
                        <a:t>Community Education and Training (CET) College</a:t>
                      </a:r>
                      <a:endParaRPr lang="en-ZA" sz="1600" b="1" dirty="0">
                        <a:solidFill>
                          <a:schemeClr val="tx1"/>
                        </a:solidFill>
                        <a:latin typeface="+mj-lt"/>
                        <a:cs typeface="Arial" pitchFamily="34" charset="0"/>
                      </a:endParaRPr>
                    </a:p>
                  </a:txBody>
                  <a:tcPr/>
                </a:tc>
                <a:tc>
                  <a:txBody>
                    <a:bodyPr/>
                    <a:lstStyle/>
                    <a:p>
                      <a:r>
                        <a:rPr lang="en-ZA" sz="1600" dirty="0" smtClean="0">
                          <a:latin typeface="+mj-lt"/>
                        </a:rPr>
                        <a:t>Budget Allocation</a:t>
                      </a:r>
                      <a:endParaRPr lang="en-ZA" sz="1600" b="1" dirty="0">
                        <a:solidFill>
                          <a:schemeClr val="tx1"/>
                        </a:solidFill>
                        <a:latin typeface="+mj-lt"/>
                        <a:cs typeface="Arial" pitchFamily="34" charset="0"/>
                      </a:endParaRPr>
                    </a:p>
                  </a:txBody>
                  <a:tcPr/>
                </a:tc>
              </a:tr>
              <a:tr h="410912">
                <a:tc>
                  <a:txBody>
                    <a:bodyPr/>
                    <a:lstStyle/>
                    <a:p>
                      <a:pPr algn="l" fontAlgn="b"/>
                      <a:r>
                        <a:rPr lang="en-ZA" sz="1600" u="none" strike="noStrike" dirty="0">
                          <a:effectLst/>
                          <a:latin typeface="+mj-lt"/>
                        </a:rPr>
                        <a:t>Eastern Cape </a:t>
                      </a:r>
                      <a:r>
                        <a:rPr lang="en-ZA" sz="1600" u="none" strike="noStrike" dirty="0" smtClean="0">
                          <a:effectLst/>
                          <a:latin typeface="+mj-lt"/>
                        </a:rPr>
                        <a:t>CET 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6 996 000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Free State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4 530 000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Gauteng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28 718 000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smtClean="0">
                          <a:effectLst/>
                          <a:latin typeface="+mj-lt"/>
                        </a:rPr>
                        <a:t>KwaZulu-Natal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8 127 000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Limpopo </a:t>
                      </a:r>
                      <a:r>
                        <a:rPr kumimoji="0" lang="en-ZA" sz="1600" u="none" strike="noStrike" kern="1200" cap="none" spc="0" normalizeH="0" baseline="0" noProof="0" dirty="0" smtClean="0">
                          <a:ln>
                            <a:noFill/>
                          </a:ln>
                          <a:effectLst/>
                          <a:uLnTx/>
                          <a:uFillTx/>
                          <a:latin typeface="+mj-lt"/>
                        </a:rPr>
                        <a:t>CET</a:t>
                      </a:r>
                      <a:r>
                        <a:rPr lang="en-ZA" sz="1600" u="none" strike="noStrike" dirty="0" smtClean="0">
                          <a:effectLst/>
                          <a:latin typeface="+mj-lt"/>
                        </a:rPr>
                        <a:t> </a:t>
                      </a:r>
                      <a:r>
                        <a:rPr lang="en-ZA" sz="1600" u="none" strike="noStrike" dirty="0">
                          <a:effectLst/>
                          <a:latin typeface="+mj-lt"/>
                        </a:rPr>
                        <a:t>College</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12 963 000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Mpumalanga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13 038 000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Northern Cape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1 863 000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North </a:t>
                      </a:r>
                      <a:r>
                        <a:rPr lang="en-ZA" sz="1600" u="none" strike="noStrike" dirty="0" smtClean="0">
                          <a:effectLst/>
                          <a:latin typeface="+mj-lt"/>
                        </a:rPr>
                        <a:t>West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13 550 000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10912">
                <a:tc>
                  <a:txBody>
                    <a:bodyPr/>
                    <a:lstStyle/>
                    <a:p>
                      <a:pPr algn="l" fontAlgn="b"/>
                      <a:r>
                        <a:rPr lang="en-ZA" sz="1600" u="none" strike="noStrike" dirty="0">
                          <a:effectLst/>
                          <a:latin typeface="+mj-lt"/>
                        </a:rPr>
                        <a:t>Western Cape </a:t>
                      </a:r>
                      <a:r>
                        <a:rPr kumimoji="0" lang="en-ZA" sz="1600" u="none" strike="noStrike" kern="1200" cap="none" spc="0" normalizeH="0" baseline="0" noProof="0" dirty="0" smtClean="0">
                          <a:ln>
                            <a:noFill/>
                          </a:ln>
                          <a:effectLst/>
                          <a:uLnTx/>
                          <a:uFillTx/>
                          <a:latin typeface="+mj-lt"/>
                        </a:rPr>
                        <a:t>CET </a:t>
                      </a:r>
                      <a:r>
                        <a:rPr lang="en-ZA" sz="1600" u="none" strike="noStrike" dirty="0" smtClean="0">
                          <a:effectLst/>
                          <a:latin typeface="+mj-lt"/>
                        </a:rPr>
                        <a:t>College </a:t>
                      </a:r>
                      <a:endParaRPr lang="en-ZA" sz="1600" b="0" i="0" u="none" strike="noStrike" dirty="0">
                        <a:solidFill>
                          <a:schemeClr val="tx1"/>
                        </a:solidFill>
                        <a:effectLst/>
                        <a:latin typeface="+mj-lt"/>
                        <a:cs typeface="Arial" pitchFamily="34" charset="0"/>
                      </a:endParaRPr>
                    </a:p>
                  </a:txBody>
                  <a:tcPr marL="9525" marR="9525" marT="9525" marB="0" anchor="b"/>
                </a:tc>
                <a:tc>
                  <a:txBody>
                    <a:bodyPr/>
                    <a:lstStyle/>
                    <a:p>
                      <a:pPr algn="r" fontAlgn="b"/>
                      <a:r>
                        <a:rPr lang="en-ZA" sz="1600" u="none" strike="noStrike" dirty="0">
                          <a:effectLst/>
                          <a:latin typeface="+mj-lt"/>
                        </a:rPr>
                        <a:t>8 416 000</a:t>
                      </a:r>
                      <a:endParaRPr lang="en-ZA" sz="1600" b="0" i="0" u="none" strike="noStrike" dirty="0">
                        <a:solidFill>
                          <a:schemeClr val="tx1"/>
                        </a:solidFill>
                        <a:effectLst/>
                        <a:latin typeface="+mj-lt"/>
                        <a:cs typeface="Arial" panose="020B0604020202020204" pitchFamily="34" charset="0"/>
                      </a:endParaRPr>
                    </a:p>
                  </a:txBody>
                  <a:tcPr marL="0" marR="0" marT="0" marB="0" anchor="b"/>
                </a:tc>
              </a:tr>
              <a:tr h="484931">
                <a:tc>
                  <a:txBody>
                    <a:bodyPr/>
                    <a:lstStyle/>
                    <a:p>
                      <a:endParaRPr lang="en-ZA" sz="1600" b="1" dirty="0" smtClean="0">
                        <a:latin typeface="+mj-lt"/>
                      </a:endParaRPr>
                    </a:p>
                    <a:p>
                      <a:r>
                        <a:rPr lang="en-ZA" sz="1600" b="1" dirty="0" smtClean="0">
                          <a:latin typeface="+mj-lt"/>
                        </a:rPr>
                        <a:t>Total </a:t>
                      </a:r>
                      <a:endParaRPr lang="en-ZA" sz="1600" b="1" dirty="0">
                        <a:solidFill>
                          <a:schemeClr val="tx1"/>
                        </a:solidFill>
                        <a:latin typeface="+mj-lt"/>
                        <a:cs typeface="Arial" pitchFamily="34" charset="0"/>
                      </a:endParaRPr>
                    </a:p>
                  </a:txBody>
                  <a:tcPr/>
                </a:tc>
                <a:tc>
                  <a:txBody>
                    <a:bodyPr/>
                    <a:lstStyle/>
                    <a:p>
                      <a:pPr algn="r" fontAlgn="b"/>
                      <a:r>
                        <a:rPr lang="en-ZA" sz="1600" b="1" u="none" strike="noStrike" dirty="0">
                          <a:effectLst/>
                          <a:latin typeface="+mj-lt"/>
                        </a:rPr>
                        <a:t>98 202 000</a:t>
                      </a:r>
                      <a:endParaRPr lang="en-ZA" sz="1600" b="1" i="0" u="none" strike="noStrike" dirty="0">
                        <a:solidFill>
                          <a:schemeClr val="tx1"/>
                        </a:solidFill>
                        <a:effectLst/>
                        <a:latin typeface="+mj-lt"/>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435826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144000" cy="68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41E70F7-C166-47CF-8328-50D7F089140A}" type="slidenum">
              <a:rPr lang="en-US" sz="1400" b="1" smtClean="0">
                <a:solidFill>
                  <a:prstClr val="black"/>
                </a:solidFill>
              </a:rPr>
              <a:pPr fontAlgn="base">
                <a:spcBef>
                  <a:spcPct val="0"/>
                </a:spcBef>
                <a:spcAft>
                  <a:spcPct val="0"/>
                </a:spcAft>
                <a:defRPr/>
              </a:pPr>
              <a:t>45</a:t>
            </a:fld>
            <a:endParaRPr lang="en-US" sz="1400" b="1" dirty="0" smtClean="0">
              <a:solidFill>
                <a:prstClr val="black"/>
              </a:solidFill>
            </a:endParaRPr>
          </a:p>
        </p:txBody>
      </p:sp>
      <p:sp>
        <p:nvSpPr>
          <p:cNvPr id="8" name="TextBox 7"/>
          <p:cNvSpPr txBox="1"/>
          <p:nvPr/>
        </p:nvSpPr>
        <p:spPr>
          <a:xfrm>
            <a:off x="533400" y="339750"/>
            <a:ext cx="82296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400" b="1" dirty="0" smtClean="0">
                <a:solidFill>
                  <a:prstClr val="white"/>
                </a:solidFill>
              </a:rPr>
              <a:t>2016/17 CLC ALLOCATIONS</a:t>
            </a:r>
            <a:endParaRPr lang="en-ZA" sz="2400" b="1" dirty="0">
              <a:solidFill>
                <a:prstClr val="white"/>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24341574"/>
              </p:ext>
            </p:extLst>
          </p:nvPr>
        </p:nvGraphicFramePr>
        <p:xfrm>
          <a:off x="609600" y="1066800"/>
          <a:ext cx="7924800" cy="4904155"/>
        </p:xfrm>
        <a:graphic>
          <a:graphicData uri="http://schemas.openxmlformats.org/drawingml/2006/table">
            <a:tbl>
              <a:tblPr>
                <a:tableStyleId>{ED083AE6-46FA-4A59-8FB0-9F97EB10719F}</a:tableStyleId>
              </a:tblPr>
              <a:tblGrid>
                <a:gridCol w="5500828"/>
                <a:gridCol w="1326286"/>
                <a:gridCol w="1097686"/>
              </a:tblGrid>
              <a:tr h="378697">
                <a:tc gridSpan="3">
                  <a:txBody>
                    <a:bodyPr/>
                    <a:lstStyle/>
                    <a:p>
                      <a:pPr algn="ctr" fontAlgn="b"/>
                      <a:r>
                        <a:rPr lang="en-ZA" sz="1800" b="1" u="none" strike="noStrike" dirty="0">
                          <a:effectLst/>
                          <a:latin typeface="+mn-lt"/>
                        </a:rPr>
                        <a:t>Number of students and staff in CET Colleges, in 2016</a:t>
                      </a:r>
                      <a:endParaRPr lang="en-ZA" sz="1800" b="1" i="0" u="none" strike="noStrike" dirty="0">
                        <a:solidFill>
                          <a:srgbClr val="000000"/>
                        </a:solidFill>
                        <a:effectLst/>
                        <a:latin typeface="+mn-lt"/>
                      </a:endParaRPr>
                    </a:p>
                  </a:txBody>
                  <a:tcPr marL="9525" marR="9525" marT="9525" marB="0" anchor="b"/>
                </a:tc>
                <a:tc hMerge="1">
                  <a:txBody>
                    <a:bodyPr/>
                    <a:lstStyle/>
                    <a:p>
                      <a:endParaRPr lang="en-ZA"/>
                    </a:p>
                  </a:txBody>
                  <a:tcPr/>
                </a:tc>
                <a:tc hMerge="1">
                  <a:txBody>
                    <a:bodyPr/>
                    <a:lstStyle/>
                    <a:p>
                      <a:endParaRPr lang="en-ZA"/>
                    </a:p>
                  </a:txBody>
                  <a:tcPr/>
                </a:tc>
              </a:tr>
              <a:tr h="360663">
                <a:tc>
                  <a:txBody>
                    <a:bodyPr/>
                    <a:lstStyle/>
                    <a:p>
                      <a:pPr algn="l" fontAlgn="b"/>
                      <a:r>
                        <a:rPr lang="en-ZA" sz="1800" b="1" u="none" strike="noStrike" dirty="0">
                          <a:effectLst/>
                          <a:latin typeface="+mn-lt"/>
                        </a:rPr>
                        <a:t>College Name</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u="none" strike="noStrike" dirty="0">
                          <a:effectLst/>
                          <a:latin typeface="+mn-lt"/>
                        </a:rPr>
                        <a:t>Students</a:t>
                      </a:r>
                      <a:endParaRPr lang="en-ZA" sz="1800" b="1" i="0" u="none" strike="noStrike" dirty="0">
                        <a:solidFill>
                          <a:srgbClr val="000000"/>
                        </a:solidFill>
                        <a:effectLst/>
                        <a:latin typeface="+mn-lt"/>
                      </a:endParaRPr>
                    </a:p>
                  </a:txBody>
                  <a:tcPr marL="9525" marR="9525" marT="9525" marB="0" anchor="b"/>
                </a:tc>
                <a:tc>
                  <a:txBody>
                    <a:bodyPr/>
                    <a:lstStyle/>
                    <a:p>
                      <a:pPr algn="ctr" fontAlgn="b"/>
                      <a:r>
                        <a:rPr lang="en-ZA" sz="1800" b="1" u="none" strike="noStrike" dirty="0">
                          <a:effectLst/>
                          <a:latin typeface="+mn-lt"/>
                        </a:rPr>
                        <a:t>Staff </a:t>
                      </a:r>
                      <a:endParaRPr lang="en-ZA" sz="1800" b="1" i="0" u="none" strike="noStrike" dirty="0">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Eastern Cape</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34 748</a:t>
                      </a:r>
                      <a:endParaRPr lang="en-ZA" sz="1800" b="0" i="0" u="none" strike="noStrike">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3 210</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Free State</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19 237</a:t>
                      </a:r>
                      <a:endParaRPr lang="en-ZA" sz="1800" b="0" i="0" u="none" strike="noStrike">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1 073</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Gauteng</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86 214</a:t>
                      </a:r>
                      <a:endParaRPr lang="en-ZA" sz="1800" b="0" i="0" u="none" strike="noStrike">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2 562</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KwaZulu-Natal</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54 340</a:t>
                      </a:r>
                      <a:endParaRPr lang="en-ZA" sz="1800" b="0"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4 595</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Limpopo</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24 149</a:t>
                      </a:r>
                      <a:endParaRPr lang="en-ZA" sz="1800" b="0"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1 811</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Mpumalanga</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17 653</a:t>
                      </a:r>
                      <a:endParaRPr lang="en-ZA" sz="1800" b="0"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1 578</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North West</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14 993</a:t>
                      </a:r>
                      <a:endParaRPr lang="en-ZA" sz="1800" b="0" i="0" u="none" strike="noStrike" dirty="0">
                        <a:solidFill>
                          <a:srgbClr val="000000"/>
                        </a:solidFill>
                        <a:effectLst/>
                        <a:latin typeface="+mn-lt"/>
                      </a:endParaRPr>
                    </a:p>
                  </a:txBody>
                  <a:tcPr marL="9525" marR="9525" marT="9525" marB="0" anchor="b"/>
                </a:tc>
                <a:tc>
                  <a:txBody>
                    <a:bodyPr/>
                    <a:lstStyle/>
                    <a:p>
                      <a:pPr algn="r" fontAlgn="b"/>
                      <a:r>
                        <a:rPr lang="en-ZA" sz="1800" u="none" strike="noStrike">
                          <a:effectLst/>
                          <a:latin typeface="+mn-lt"/>
                        </a:rPr>
                        <a:t>1 248</a:t>
                      </a:r>
                      <a:endParaRPr lang="en-ZA" sz="1800" b="0" i="0" u="none" strike="noStrike">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Northern Cape</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3 986</a:t>
                      </a:r>
                      <a:endParaRPr lang="en-ZA" sz="1800" b="0"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216</a:t>
                      </a:r>
                      <a:endParaRPr lang="en-ZA" sz="1800" b="0" i="0" u="none" strike="noStrike" dirty="0">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Western Cape</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18 111</a:t>
                      </a:r>
                      <a:endParaRPr lang="en-ZA" sz="1800" b="0"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842</a:t>
                      </a:r>
                      <a:endParaRPr lang="en-ZA" sz="1800" b="0" i="0" u="none" strike="noStrike" dirty="0">
                        <a:solidFill>
                          <a:srgbClr val="000000"/>
                        </a:solidFill>
                        <a:effectLst/>
                        <a:latin typeface="+mn-lt"/>
                      </a:endParaRPr>
                    </a:p>
                  </a:txBody>
                  <a:tcPr marL="9525" marR="9525" marT="9525" marB="0" anchor="b"/>
                </a:tc>
              </a:tr>
              <a:tr h="360663">
                <a:tc>
                  <a:txBody>
                    <a:bodyPr/>
                    <a:lstStyle/>
                    <a:p>
                      <a:pPr algn="l" fontAlgn="b"/>
                      <a:r>
                        <a:rPr lang="en-ZA" sz="1800" u="none" strike="noStrike" dirty="0">
                          <a:effectLst/>
                          <a:latin typeface="+mn-lt"/>
                        </a:rPr>
                        <a:t>Grand Total</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273 431</a:t>
                      </a:r>
                      <a:endParaRPr lang="en-ZA" sz="1800" b="1" i="0" u="none" strike="noStrike" dirty="0">
                        <a:solidFill>
                          <a:srgbClr val="000000"/>
                        </a:solidFill>
                        <a:effectLst/>
                        <a:latin typeface="+mn-lt"/>
                      </a:endParaRPr>
                    </a:p>
                  </a:txBody>
                  <a:tcPr marL="9525" marR="9525" marT="9525" marB="0" anchor="b"/>
                </a:tc>
                <a:tc>
                  <a:txBody>
                    <a:bodyPr/>
                    <a:lstStyle/>
                    <a:p>
                      <a:pPr algn="r" fontAlgn="b"/>
                      <a:r>
                        <a:rPr lang="en-ZA" sz="1800" u="none" strike="noStrike" dirty="0">
                          <a:effectLst/>
                          <a:latin typeface="+mn-lt"/>
                        </a:rPr>
                        <a:t>17 135</a:t>
                      </a:r>
                      <a:endParaRPr lang="en-ZA" sz="1800" b="1" i="0" u="none" strike="noStrike" dirty="0">
                        <a:solidFill>
                          <a:srgbClr val="000000"/>
                        </a:solidFill>
                        <a:effectLst/>
                        <a:latin typeface="+mn-lt"/>
                      </a:endParaRPr>
                    </a:p>
                  </a:txBody>
                  <a:tcPr marL="9525" marR="9525" marT="9525" marB="0" anchor="b"/>
                </a:tc>
              </a:tr>
              <a:tr h="360663">
                <a:tc>
                  <a:txBody>
                    <a:bodyPr/>
                    <a:lstStyle/>
                    <a:p>
                      <a:pPr algn="l" fontAlgn="b"/>
                      <a:endParaRPr lang="en-ZA" sz="1800" u="none" strike="noStrike" dirty="0" smtClean="0">
                        <a:effectLst/>
                        <a:latin typeface="+mn-lt"/>
                      </a:endParaRPr>
                    </a:p>
                    <a:p>
                      <a:pPr algn="l" fontAlgn="b"/>
                      <a:r>
                        <a:rPr lang="en-ZA" sz="1800" i="1" u="none" strike="noStrike" dirty="0" smtClean="0">
                          <a:effectLst/>
                          <a:latin typeface="+mn-lt"/>
                        </a:rPr>
                        <a:t>Data </a:t>
                      </a:r>
                      <a:r>
                        <a:rPr lang="en-ZA" sz="1800" i="1" u="none" strike="noStrike" dirty="0">
                          <a:effectLst/>
                          <a:latin typeface="+mn-lt"/>
                        </a:rPr>
                        <a:t>source : CLC_Annual_2016_20171030</a:t>
                      </a:r>
                      <a:endParaRPr lang="en-ZA" sz="1800" b="1" i="1" u="none" strike="noStrike" dirty="0">
                        <a:solidFill>
                          <a:srgbClr val="000000"/>
                        </a:solidFill>
                        <a:effectLst/>
                        <a:latin typeface="+mn-lt"/>
                      </a:endParaRPr>
                    </a:p>
                  </a:txBody>
                  <a:tcPr marL="9525" marR="9525" marT="9525" marB="0" anchor="b"/>
                </a:tc>
                <a:tc>
                  <a:txBody>
                    <a:bodyPr/>
                    <a:lstStyle/>
                    <a:p>
                      <a:pPr algn="l" fontAlgn="b"/>
                      <a:endParaRPr lang="en-ZA" sz="1800" b="1" i="1" u="none" strike="noStrike" dirty="0">
                        <a:solidFill>
                          <a:srgbClr val="000000"/>
                        </a:solidFill>
                        <a:effectLst/>
                        <a:latin typeface="+mn-lt"/>
                      </a:endParaRPr>
                    </a:p>
                  </a:txBody>
                  <a:tcPr marL="9525" marR="9525" marT="9525" marB="0" anchor="b"/>
                </a:tc>
                <a:tc>
                  <a:txBody>
                    <a:bodyPr/>
                    <a:lstStyle/>
                    <a:p>
                      <a:pPr algn="l" fontAlgn="b"/>
                      <a:endParaRPr lang="en-ZA" sz="1800" b="1" i="1"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2547718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46</a:t>
            </a:fld>
            <a:endParaRPr lang="en-US" altLang="en-US" sz="1400" b="1" dirty="0">
              <a:solidFill>
                <a:srgbClr val="000000"/>
              </a:solidFill>
            </a:endParaRPr>
          </a:p>
        </p:txBody>
      </p:sp>
      <p:sp>
        <p:nvSpPr>
          <p:cNvPr id="9" name="Content Placeholder 2"/>
          <p:cNvSpPr txBox="1">
            <a:spLocks/>
          </p:cNvSpPr>
          <p:nvPr/>
        </p:nvSpPr>
        <p:spPr bwMode="auto">
          <a:xfrm>
            <a:off x="531813" y="1066800"/>
            <a:ext cx="8164594" cy="4582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000" kern="0" dirty="0" smtClean="0">
                <a:latin typeface="Arial" pitchFamily="34" charset="0"/>
                <a:cs typeface="Arial" pitchFamily="34" charset="0"/>
              </a:rPr>
              <a:t>Data for the following system performance indicators was not available as at 31 March 2017:</a:t>
            </a:r>
          </a:p>
          <a:p>
            <a:pPr marL="0" indent="0" eaLnBrk="1" hangingPunct="1">
              <a:buNone/>
            </a:pPr>
            <a:endParaRPr lang="en-ZA" sz="2000" kern="0" dirty="0" smtClean="0">
              <a:latin typeface="Arial" pitchFamily="34" charset="0"/>
              <a:cs typeface="Arial" pitchFamily="34" charset="0"/>
            </a:endParaRPr>
          </a:p>
          <a:p>
            <a:pPr marL="0" indent="0" eaLnBrk="1" hangingPunct="1">
              <a:buNone/>
            </a:pPr>
            <a:endParaRPr lang="en-ZA" sz="2000" kern="0" dirty="0">
              <a:latin typeface="Arial" pitchFamily="34" charset="0"/>
              <a:cs typeface="Arial" pitchFamily="34" charset="0"/>
            </a:endParaRPr>
          </a:p>
          <a:p>
            <a:pPr eaLnBrk="1" hangingPunct="1"/>
            <a:endParaRPr lang="en-ZA" sz="2000" kern="0" dirty="0">
              <a:latin typeface="Arial" pitchFamily="34" charset="0"/>
              <a:cs typeface="Arial" pitchFamily="34" charset="0"/>
            </a:endParaRPr>
          </a:p>
          <a:p>
            <a:pPr eaLnBrk="1" hangingPunct="1"/>
            <a:endParaRPr lang="en-ZA" altLang="en-US" sz="2000"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2796918"/>
              </p:ext>
            </p:extLst>
          </p:nvPr>
        </p:nvGraphicFramePr>
        <p:xfrm>
          <a:off x="531813" y="2057906"/>
          <a:ext cx="8079987" cy="2468880"/>
        </p:xfrm>
        <a:graphic>
          <a:graphicData uri="http://schemas.openxmlformats.org/drawingml/2006/table">
            <a:tbl>
              <a:tblPr firstRow="1" bandRow="1">
                <a:tableStyleId>{5940675A-B579-460E-94D1-54222C63F5DA}</a:tableStyleId>
              </a:tblPr>
              <a:tblGrid>
                <a:gridCol w="2775730"/>
                <a:gridCol w="2461984"/>
                <a:gridCol w="2842273"/>
              </a:tblGrid>
              <a:tr h="370840">
                <a:tc>
                  <a:txBody>
                    <a:bodyPr/>
                    <a:lstStyle/>
                    <a:p>
                      <a:pPr algn="ctr"/>
                      <a:r>
                        <a:rPr lang="en-ZA" b="1" dirty="0" smtClean="0"/>
                        <a:t>Performance indicator </a:t>
                      </a:r>
                      <a:endParaRPr lang="en-ZA" b="1" dirty="0"/>
                    </a:p>
                  </a:txBody>
                  <a:tcPr anchor="ctr"/>
                </a:tc>
                <a:tc>
                  <a:txBody>
                    <a:bodyPr/>
                    <a:lstStyle/>
                    <a:p>
                      <a:pPr algn="ctr"/>
                      <a:r>
                        <a:rPr lang="en-ZA" b="1" dirty="0" smtClean="0"/>
                        <a:t>As at </a:t>
                      </a:r>
                    </a:p>
                    <a:p>
                      <a:pPr algn="ctr"/>
                      <a:r>
                        <a:rPr lang="en-ZA" b="1" dirty="0" smtClean="0"/>
                        <a:t>31 March 2017 </a:t>
                      </a:r>
                      <a:endParaRPr lang="en-ZA" b="1" dirty="0"/>
                    </a:p>
                  </a:txBody>
                  <a:tcPr anchor="ctr"/>
                </a:tc>
                <a:tc>
                  <a:txBody>
                    <a:bodyPr/>
                    <a:lstStyle/>
                    <a:p>
                      <a:pPr algn="ctr"/>
                      <a:r>
                        <a:rPr lang="en-ZA" b="1" dirty="0" smtClean="0"/>
                        <a:t>As at </a:t>
                      </a:r>
                    </a:p>
                    <a:p>
                      <a:pPr algn="ctr"/>
                      <a:r>
                        <a:rPr lang="en-ZA" b="1" dirty="0" smtClean="0"/>
                        <a:t>27</a:t>
                      </a:r>
                      <a:r>
                        <a:rPr lang="en-ZA" b="1" baseline="0" dirty="0" smtClean="0"/>
                        <a:t> October </a:t>
                      </a:r>
                      <a:r>
                        <a:rPr lang="en-ZA" b="1" dirty="0" smtClean="0"/>
                        <a:t>2017 </a:t>
                      </a:r>
                      <a:endParaRPr lang="en-ZA"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tx1"/>
                          </a:solidFill>
                          <a:latin typeface="+mn-lt"/>
                          <a:ea typeface="+mn-ea"/>
                          <a:cs typeface="+mn-cs"/>
                        </a:rPr>
                        <a:t>Headcount enrolments in all CET Colleges (n) 	</a:t>
                      </a:r>
                    </a:p>
                  </a:txBody>
                  <a:tcPr/>
                </a:tc>
                <a:tc>
                  <a:txBody>
                    <a:bodyPr/>
                    <a:lstStyle/>
                    <a:p>
                      <a:r>
                        <a:rPr lang="en-ZA" dirty="0" smtClean="0"/>
                        <a:t>Data not yet available</a:t>
                      </a:r>
                      <a:r>
                        <a:rPr lang="en-ZA" baseline="0" dirty="0" smtClean="0"/>
                        <a:t> (</a:t>
                      </a:r>
                      <a:r>
                        <a:rPr lang="en-ZA" dirty="0" smtClean="0"/>
                        <a:t>to be finalised by     31 October 2017)</a:t>
                      </a:r>
                      <a:endParaRPr lang="en-ZA" dirty="0"/>
                    </a:p>
                  </a:txBody>
                  <a:tcPr/>
                </a:tc>
                <a:tc>
                  <a:txBody>
                    <a:bodyPr/>
                    <a:lstStyle/>
                    <a:p>
                      <a:r>
                        <a:rPr lang="en-ZA" dirty="0" smtClean="0">
                          <a:solidFill>
                            <a:schemeClr val="tx1"/>
                          </a:solidFill>
                        </a:rPr>
                        <a:t>2016 data will be available by                     31 October</a:t>
                      </a:r>
                      <a:r>
                        <a:rPr lang="en-ZA" baseline="0" dirty="0" smtClean="0">
                          <a:solidFill>
                            <a:schemeClr val="tx1"/>
                          </a:solidFill>
                        </a:rPr>
                        <a:t> 2017</a:t>
                      </a:r>
                      <a:endParaRPr lang="en-ZA"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tx1"/>
                          </a:solidFill>
                          <a:latin typeface="+mn-lt"/>
                          <a:ea typeface="+mn-ea"/>
                          <a:cs typeface="+mn-cs"/>
                        </a:rPr>
                        <a:t>Certification rates in formal CET qualifications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Data not yet available</a:t>
                      </a:r>
                      <a:r>
                        <a:rPr lang="en-ZA" baseline="0" dirty="0" smtClean="0"/>
                        <a:t> </a:t>
                      </a:r>
                      <a:endParaRPr lang="en-ZA" dirty="0" smtClean="0"/>
                    </a:p>
                  </a:txBody>
                  <a:tcPr/>
                </a:tc>
                <a:tc>
                  <a:txBody>
                    <a:bodyPr/>
                    <a:lstStyle/>
                    <a:p>
                      <a:r>
                        <a:rPr lang="en-ZA" dirty="0" smtClean="0">
                          <a:solidFill>
                            <a:schemeClr val="tx1"/>
                          </a:solidFill>
                        </a:rPr>
                        <a:t>35.9%</a:t>
                      </a:r>
                      <a:r>
                        <a:rPr lang="en-ZA" baseline="0" dirty="0" smtClean="0">
                          <a:solidFill>
                            <a:schemeClr val="tx1"/>
                          </a:solidFill>
                        </a:rPr>
                        <a:t> (</a:t>
                      </a:r>
                      <a:r>
                        <a:rPr lang="en-ZA" dirty="0" smtClean="0">
                          <a:solidFill>
                            <a:schemeClr val="tx1"/>
                          </a:solidFill>
                        </a:rPr>
                        <a:t>Provisional) </a:t>
                      </a:r>
                      <a:endParaRPr lang="en-ZA" dirty="0">
                        <a:solidFill>
                          <a:schemeClr val="tx1"/>
                        </a:solidFill>
                      </a:endParaRPr>
                    </a:p>
                  </a:txBody>
                  <a:tcPr/>
                </a:tc>
              </a:tr>
            </a:tbl>
          </a:graphicData>
        </a:graphic>
      </p:graphicFrame>
      <p:sp>
        <p:nvSpPr>
          <p:cNvPr id="11" name="TextBox 10"/>
          <p:cNvSpPr txBox="1"/>
          <p:nvPr/>
        </p:nvSpPr>
        <p:spPr>
          <a:xfrm>
            <a:off x="5334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6</a:t>
            </a:r>
            <a:r>
              <a:rPr lang="en-US" dirty="0" smtClean="0"/>
              <a:t>: CET</a:t>
            </a:r>
            <a:endParaRPr lang="en-ZA" dirty="0"/>
          </a:p>
        </p:txBody>
      </p:sp>
    </p:spTree>
    <p:extLst>
      <p:ext uri="{BB962C8B-B14F-4D97-AF65-F5344CB8AC3E}">
        <p14:creationId xmlns:p14="http://schemas.microsoft.com/office/powerpoint/2010/main" val="1789476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47</a:t>
            </a:fld>
            <a:endParaRPr lang="en-US" altLang="en-US" sz="1400" b="1" dirty="0"/>
          </a:p>
        </p:txBody>
      </p:sp>
      <p:sp>
        <p:nvSpPr>
          <p:cNvPr id="7" name="TextBox 6"/>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2: Planning, Policy ad Strategy </a:t>
            </a:r>
            <a:endParaRPr lang="en-ZA" dirty="0"/>
          </a:p>
        </p:txBody>
      </p:sp>
      <p:sp>
        <p:nvSpPr>
          <p:cNvPr id="10" name="Content Placeholder 2"/>
          <p:cNvSpPr txBox="1">
            <a:spLocks/>
          </p:cNvSpPr>
          <p:nvPr/>
        </p:nvSpPr>
        <p:spPr bwMode="auto">
          <a:xfrm>
            <a:off x="531812" y="1173319"/>
            <a:ext cx="8078788" cy="5700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spcAft>
                <a:spcPts val="600"/>
              </a:spcAft>
            </a:pPr>
            <a:r>
              <a:rPr lang="en-US" sz="2000" kern="0" dirty="0" smtClean="0">
                <a:latin typeface="Arial" pitchFamily="34" charset="0"/>
                <a:cs typeface="Arial" pitchFamily="34" charset="0"/>
              </a:rPr>
              <a:t>The </a:t>
            </a:r>
            <a:r>
              <a:rPr lang="en-US" sz="2000" b="1" i="1" kern="0" dirty="0" smtClean="0">
                <a:latin typeface="Arial" pitchFamily="34" charset="0"/>
                <a:cs typeface="Arial" pitchFamily="34" charset="0"/>
              </a:rPr>
              <a:t>purpose </a:t>
            </a:r>
            <a:r>
              <a:rPr lang="en-US" sz="2000" kern="0" dirty="0" smtClean="0">
                <a:latin typeface="Arial" pitchFamily="34" charset="0"/>
                <a:cs typeface="Arial" pitchFamily="34" charset="0"/>
              </a:rPr>
              <a:t>of the programme is to </a:t>
            </a:r>
            <a:r>
              <a:rPr lang="en-GB" sz="2000" dirty="0" smtClean="0">
                <a:latin typeface="Arial" pitchFamily="34" charset="0"/>
                <a:cs typeface="Arial" pitchFamily="34" charset="0"/>
              </a:rPr>
              <a:t>provide </a:t>
            </a:r>
            <a:r>
              <a:rPr lang="en-GB" sz="2000" dirty="0">
                <a:latin typeface="Arial" pitchFamily="34" charset="0"/>
                <a:cs typeface="Arial" pitchFamily="34" charset="0"/>
              </a:rPr>
              <a:t>strategic direction in the development, implementation and monitoring of Departmental policies and the human resource development strategy for South </a:t>
            </a:r>
            <a:r>
              <a:rPr lang="en-GB" sz="2000" dirty="0" smtClean="0">
                <a:latin typeface="Arial" pitchFamily="34" charset="0"/>
                <a:cs typeface="Arial" pitchFamily="34" charset="0"/>
              </a:rPr>
              <a:t>Africa</a:t>
            </a:r>
          </a:p>
          <a:p>
            <a:pPr eaLnBrk="1" hangingPunct="1">
              <a:spcBef>
                <a:spcPts val="0"/>
              </a:spcBef>
              <a:spcAft>
                <a:spcPts val="600"/>
              </a:spcAft>
            </a:pPr>
            <a:r>
              <a:rPr lang="en-US" sz="2000" dirty="0">
                <a:latin typeface="Arial" pitchFamily="34" charset="0"/>
                <a:cs typeface="Arial" pitchFamily="34" charset="0"/>
              </a:rPr>
              <a:t>For the year under review, </a:t>
            </a:r>
            <a:r>
              <a:rPr lang="en-US" sz="2000" dirty="0" smtClean="0">
                <a:latin typeface="Arial" pitchFamily="34" charset="0"/>
                <a:cs typeface="Arial" pitchFamily="34" charset="0"/>
              </a:rPr>
              <a:t>this </a:t>
            </a:r>
            <a:r>
              <a:rPr lang="en-US" sz="2000" dirty="0">
                <a:latin typeface="Arial" pitchFamily="34" charset="0"/>
                <a:cs typeface="Arial" pitchFamily="34" charset="0"/>
              </a:rPr>
              <a:t>programme had </a:t>
            </a:r>
            <a:r>
              <a:rPr lang="en-US" sz="2000" dirty="0" smtClean="0">
                <a:latin typeface="Arial" pitchFamily="34" charset="0"/>
                <a:cs typeface="Arial" pitchFamily="34" charset="0"/>
              </a:rPr>
              <a:t>9 </a:t>
            </a:r>
            <a:r>
              <a:rPr lang="en-US" sz="2000" dirty="0">
                <a:latin typeface="Arial" pitchFamily="34" charset="0"/>
                <a:cs typeface="Arial" pitchFamily="34" charset="0"/>
              </a:rPr>
              <a:t>planned </a:t>
            </a:r>
            <a:r>
              <a:rPr lang="en-US" sz="2000" dirty="0" smtClean="0">
                <a:latin typeface="Arial" pitchFamily="34" charset="0"/>
                <a:cs typeface="Arial" pitchFamily="34" charset="0"/>
              </a:rPr>
              <a:t>targets </a:t>
            </a:r>
          </a:p>
          <a:p>
            <a:pPr eaLnBrk="1" hangingPunct="1">
              <a:spcBef>
                <a:spcPts val="0"/>
              </a:spcBef>
              <a:spcAft>
                <a:spcPts val="600"/>
              </a:spcAft>
            </a:pPr>
            <a:r>
              <a:rPr lang="en-US" sz="2000" dirty="0" smtClean="0">
                <a:latin typeface="Arial" pitchFamily="34" charset="0"/>
                <a:cs typeface="Arial" pitchFamily="34" charset="0"/>
              </a:rPr>
              <a:t>All (100%) targets have been achieved as planned </a:t>
            </a:r>
            <a:endParaRPr lang="en-US" sz="2000" dirty="0">
              <a:latin typeface="Arial" pitchFamily="34" charset="0"/>
              <a:cs typeface="Arial" pitchFamily="34" charset="0"/>
            </a:endParaRPr>
          </a:p>
          <a:p>
            <a:pPr marL="0" indent="0" eaLnBrk="1" hangingPunct="1">
              <a:spcBef>
                <a:spcPts val="0"/>
              </a:spcBef>
              <a:spcAft>
                <a:spcPts val="600"/>
              </a:spcAft>
              <a:buNone/>
            </a:pPr>
            <a:r>
              <a:rPr lang="en-US" sz="2000" b="1" dirty="0" smtClean="0">
                <a:latin typeface="Arial" pitchFamily="34" charset="0"/>
                <a:cs typeface="Arial" pitchFamily="34" charset="0"/>
              </a:rPr>
              <a:t>In terms of steering mechanisms development:</a:t>
            </a:r>
            <a:endParaRPr lang="en-US" sz="2000" dirty="0">
              <a:latin typeface="Arial" pitchFamily="34" charset="0"/>
              <a:cs typeface="Arial" pitchFamily="34" charset="0"/>
            </a:endParaRPr>
          </a:p>
          <a:p>
            <a:pPr eaLnBrk="1" hangingPunct="1">
              <a:spcBef>
                <a:spcPts val="0"/>
              </a:spcBef>
              <a:spcAft>
                <a:spcPts val="600"/>
              </a:spcAft>
            </a:pPr>
            <a:r>
              <a:rPr lang="en-GB" sz="2000" dirty="0" smtClean="0"/>
              <a:t>A </a:t>
            </a:r>
            <a:r>
              <a:rPr lang="en-GB" sz="2000" dirty="0"/>
              <a:t>National Policy on Career Development Services across all spheres of Government was approved by the Minister on </a:t>
            </a:r>
            <a:r>
              <a:rPr lang="en-GB" sz="2000" dirty="0" smtClean="0"/>
              <a:t>             13 </a:t>
            </a:r>
            <a:r>
              <a:rPr lang="en-GB" sz="2000" dirty="0"/>
              <a:t>December </a:t>
            </a:r>
            <a:r>
              <a:rPr lang="en-GB" sz="2000" dirty="0" smtClean="0"/>
              <a:t>2016</a:t>
            </a:r>
            <a:endParaRPr lang="en-ZA" sz="2000" dirty="0"/>
          </a:p>
          <a:p>
            <a:pPr eaLnBrk="1" hangingPunct="1">
              <a:spcBef>
                <a:spcPts val="0"/>
              </a:spcBef>
              <a:spcAft>
                <a:spcPts val="600"/>
              </a:spcAft>
            </a:pPr>
            <a:r>
              <a:rPr lang="en-GB" sz="2000" dirty="0" smtClean="0"/>
              <a:t>A </a:t>
            </a:r>
            <a:r>
              <a:rPr lang="en-GB" sz="2000" dirty="0"/>
              <a:t>Policy for Open Learning and Distance Education was approved by the Minister on 23 March </a:t>
            </a:r>
            <a:r>
              <a:rPr lang="en-GB" sz="2000" dirty="0" smtClean="0"/>
              <a:t>2017</a:t>
            </a:r>
            <a:endParaRPr lang="en-ZA" sz="2000" dirty="0"/>
          </a:p>
          <a:p>
            <a:pPr marL="914400" lvl="2" indent="0">
              <a:spcBef>
                <a:spcPts val="0"/>
              </a:spcBef>
              <a:spcAft>
                <a:spcPts val="600"/>
              </a:spcAft>
              <a:buNone/>
            </a:pPr>
            <a:endParaRPr lang="en-ZA" sz="2000" dirty="0"/>
          </a:p>
          <a:p>
            <a:pPr lvl="1" eaLnBrk="1" hangingPunct="1">
              <a:spcBef>
                <a:spcPts val="0"/>
              </a:spcBef>
              <a:spcAft>
                <a:spcPts val="600"/>
              </a:spcAft>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27687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48</a:t>
            </a:fld>
            <a:endParaRPr lang="en-US" altLang="en-US" sz="1400" b="1" dirty="0"/>
          </a:p>
        </p:txBody>
      </p:sp>
      <p:sp>
        <p:nvSpPr>
          <p:cNvPr id="10" name="Content Placeholder 2"/>
          <p:cNvSpPr txBox="1">
            <a:spLocks/>
          </p:cNvSpPr>
          <p:nvPr/>
        </p:nvSpPr>
        <p:spPr bwMode="auto">
          <a:xfrm>
            <a:off x="496888" y="1173319"/>
            <a:ext cx="8113712" cy="5700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spcBef>
                <a:spcPts val="0"/>
              </a:spcBef>
              <a:spcAft>
                <a:spcPts val="600"/>
              </a:spcAft>
              <a:buNone/>
            </a:pPr>
            <a:r>
              <a:rPr lang="en-GB" sz="2000" b="1" dirty="0" smtClean="0"/>
              <a:t>Oversight instruments </a:t>
            </a:r>
          </a:p>
          <a:p>
            <a:pPr lvl="1">
              <a:spcBef>
                <a:spcPts val="0"/>
              </a:spcBef>
              <a:spcAft>
                <a:spcPts val="600"/>
              </a:spcAft>
              <a:buFont typeface="Arial" panose="020B0604020202020204" pitchFamily="34" charset="0"/>
              <a:buChar char="•"/>
            </a:pPr>
            <a:r>
              <a:rPr lang="en-GB" sz="2000" dirty="0" smtClean="0"/>
              <a:t>A Monitoring and Evaluation Framework for the PSET system was approved by the Director-General on  7 February 2017</a:t>
            </a:r>
            <a:endParaRPr lang="en-ZA" sz="2000" dirty="0" smtClean="0"/>
          </a:p>
          <a:p>
            <a:pPr lvl="1">
              <a:spcBef>
                <a:spcPts val="0"/>
              </a:spcBef>
              <a:spcAft>
                <a:spcPts val="600"/>
              </a:spcAft>
              <a:buFont typeface="Arial" panose="020B0604020202020204" pitchFamily="34" charset="0"/>
              <a:buChar char="•"/>
            </a:pPr>
            <a:r>
              <a:rPr lang="en-GB" sz="2000" dirty="0" smtClean="0"/>
              <a:t>An </a:t>
            </a:r>
            <a:r>
              <a:rPr lang="en-GB" sz="2000" dirty="0"/>
              <a:t>i</a:t>
            </a:r>
            <a:r>
              <a:rPr lang="en-GB" sz="2000" dirty="0" smtClean="0"/>
              <a:t>nternational </a:t>
            </a:r>
            <a:r>
              <a:rPr lang="en-GB" sz="2000" dirty="0"/>
              <a:t>r</a:t>
            </a:r>
            <a:r>
              <a:rPr lang="en-GB" sz="2000" dirty="0" smtClean="0"/>
              <a:t>elations </a:t>
            </a:r>
            <a:r>
              <a:rPr lang="en-GB" sz="2000" dirty="0"/>
              <a:t>m</a:t>
            </a:r>
            <a:r>
              <a:rPr lang="en-GB" sz="2000" dirty="0" smtClean="0"/>
              <a:t>onitoring </a:t>
            </a:r>
            <a:r>
              <a:rPr lang="en-GB" sz="2000" dirty="0"/>
              <a:t>r</a:t>
            </a:r>
            <a:r>
              <a:rPr lang="en-GB" sz="2000" dirty="0" smtClean="0"/>
              <a:t>eport </a:t>
            </a:r>
            <a:r>
              <a:rPr lang="en-GB" sz="2000" dirty="0"/>
              <a:t>was approved by the Director-General on 27 February </a:t>
            </a:r>
            <a:r>
              <a:rPr lang="en-GB" sz="2000" dirty="0" smtClean="0"/>
              <a:t>2017</a:t>
            </a:r>
            <a:endParaRPr lang="en-ZA" sz="2000" dirty="0" smtClean="0"/>
          </a:p>
          <a:p>
            <a:pPr lvl="1">
              <a:spcBef>
                <a:spcPts val="0"/>
              </a:spcBef>
              <a:spcAft>
                <a:spcPts val="600"/>
              </a:spcAft>
              <a:buFont typeface="Arial" panose="020B0604020202020204" pitchFamily="34" charset="0"/>
              <a:buChar char="•"/>
            </a:pPr>
            <a:r>
              <a:rPr lang="en-GB" sz="2000" dirty="0" smtClean="0"/>
              <a:t>A macro indicator trend report on PSET was approved by the Director-General on 30 March 2017</a:t>
            </a:r>
            <a:endParaRPr lang="en-GB" sz="2000" b="1" dirty="0" smtClean="0"/>
          </a:p>
          <a:p>
            <a:pPr marL="114300" indent="0">
              <a:spcBef>
                <a:spcPts val="0"/>
              </a:spcBef>
              <a:spcAft>
                <a:spcPts val="600"/>
              </a:spcAft>
              <a:buNone/>
            </a:pPr>
            <a:r>
              <a:rPr lang="en-GB" sz="2000" b="1" dirty="0" smtClean="0"/>
              <a:t>Teaching </a:t>
            </a:r>
            <a:r>
              <a:rPr lang="en-GB" sz="2000" b="1" dirty="0"/>
              <a:t>and learning support </a:t>
            </a:r>
          </a:p>
          <a:p>
            <a:pPr lvl="1">
              <a:spcBef>
                <a:spcPts val="0"/>
              </a:spcBef>
              <a:spcAft>
                <a:spcPts val="600"/>
              </a:spcAft>
              <a:buFont typeface="Arial" panose="020B0604020202020204" pitchFamily="34" charset="0"/>
              <a:buChar char="•"/>
            </a:pPr>
            <a:r>
              <a:rPr lang="en-GB" sz="2000" dirty="0" smtClean="0"/>
              <a:t>Materials </a:t>
            </a:r>
            <a:r>
              <a:rPr lang="en-GB" sz="2000" dirty="0"/>
              <a:t>for the identified two Programmes to be piloted in 2017/18 were approved by the Deputy Director-General: Planning, Policy and Strategy on 23 March </a:t>
            </a:r>
            <a:r>
              <a:rPr lang="en-GB" sz="2000" dirty="0" smtClean="0"/>
              <a:t>2017</a:t>
            </a:r>
            <a:endParaRPr lang="en-ZA" sz="2000" dirty="0"/>
          </a:p>
          <a:p>
            <a:pPr lvl="1">
              <a:spcBef>
                <a:spcPts val="0"/>
              </a:spcBef>
              <a:spcAft>
                <a:spcPts val="600"/>
              </a:spcAft>
              <a:buFont typeface="Arial" panose="020B0604020202020204" pitchFamily="34" charset="0"/>
              <a:buChar char="•"/>
            </a:pPr>
            <a:r>
              <a:rPr lang="en-GB" sz="2000" dirty="0"/>
              <a:t>A </a:t>
            </a:r>
            <a:r>
              <a:rPr lang="en-GB" sz="2000" dirty="0" smtClean="0"/>
              <a:t>report </a:t>
            </a:r>
            <a:r>
              <a:rPr lang="en-GB" sz="2000" dirty="0"/>
              <a:t>on the implementation of the Strategy on Open Learning and Distance Education was approved by the Director-General on 15 March </a:t>
            </a:r>
            <a:r>
              <a:rPr lang="en-GB" sz="2000" dirty="0" smtClean="0"/>
              <a:t>2017</a:t>
            </a:r>
            <a:endParaRPr lang="en-GB" sz="2000" dirty="0"/>
          </a:p>
        </p:txBody>
      </p:sp>
      <p:sp>
        <p:nvSpPr>
          <p:cNvPr id="9" name="TextBox 8"/>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2: Planning, Policy ad Strategy </a:t>
            </a:r>
            <a:endParaRPr lang="en-ZA" dirty="0"/>
          </a:p>
        </p:txBody>
      </p:sp>
    </p:spTree>
    <p:extLst>
      <p:ext uri="{BB962C8B-B14F-4D97-AF65-F5344CB8AC3E}">
        <p14:creationId xmlns:p14="http://schemas.microsoft.com/office/powerpoint/2010/main" val="148725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49</a:t>
            </a:fld>
            <a:endParaRPr lang="en-US" altLang="en-US" sz="1400" b="1" dirty="0"/>
          </a:p>
        </p:txBody>
      </p:sp>
      <p:sp>
        <p:nvSpPr>
          <p:cNvPr id="10" name="Content Placeholder 2"/>
          <p:cNvSpPr txBox="1">
            <a:spLocks/>
          </p:cNvSpPr>
          <p:nvPr/>
        </p:nvSpPr>
        <p:spPr bwMode="auto">
          <a:xfrm>
            <a:off x="496888" y="1173319"/>
            <a:ext cx="8113712" cy="5700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000" b="1" dirty="0" smtClean="0"/>
              <a:t>Management information and systems </a:t>
            </a:r>
            <a:endParaRPr lang="en-ZA" sz="2000" b="1" dirty="0"/>
          </a:p>
          <a:p>
            <a:pPr marL="633413" lvl="2" indent="-279400"/>
            <a:r>
              <a:rPr lang="en-GB" sz="2000" dirty="0"/>
              <a:t>The </a:t>
            </a:r>
            <a:r>
              <a:rPr lang="en-GB" sz="2000" dirty="0" smtClean="0"/>
              <a:t>annual </a:t>
            </a:r>
            <a:r>
              <a:rPr lang="en-GB" sz="2000" dirty="0"/>
              <a:t>report on skills supply and demand was published on 25 March </a:t>
            </a:r>
            <a:r>
              <a:rPr lang="en-GB" sz="2000" dirty="0" smtClean="0"/>
              <a:t>2017</a:t>
            </a:r>
          </a:p>
          <a:p>
            <a:pPr marL="633413" lvl="2" indent="-279400"/>
            <a:r>
              <a:rPr lang="en-GB" sz="2000" dirty="0" smtClean="0"/>
              <a:t>The </a:t>
            </a:r>
            <a:r>
              <a:rPr lang="en-GB" sz="2000" dirty="0"/>
              <a:t>a</a:t>
            </a:r>
            <a:r>
              <a:rPr lang="en-GB" sz="2000" dirty="0" smtClean="0"/>
              <a:t>nnual </a:t>
            </a:r>
            <a:r>
              <a:rPr lang="en-GB" sz="2000" dirty="0"/>
              <a:t>statistics on PSET </a:t>
            </a:r>
            <a:r>
              <a:rPr lang="en-GB" sz="2000" dirty="0" smtClean="0"/>
              <a:t>report </a:t>
            </a:r>
            <a:r>
              <a:rPr lang="en-GB" sz="2000" dirty="0"/>
              <a:t>was published on </a:t>
            </a:r>
            <a:r>
              <a:rPr lang="en-GB" sz="2000" dirty="0" smtClean="0"/>
              <a:t>            30 </a:t>
            </a:r>
            <a:r>
              <a:rPr lang="en-GB" sz="2000" dirty="0"/>
              <a:t>March </a:t>
            </a:r>
            <a:r>
              <a:rPr lang="en-GB" sz="2000" dirty="0" smtClean="0"/>
              <a:t>2017</a:t>
            </a:r>
            <a:endParaRPr lang="en-ZA" sz="2000" dirty="0"/>
          </a:p>
          <a:p>
            <a:pPr lvl="2"/>
            <a:endParaRPr lang="en-GB" sz="2000" dirty="0"/>
          </a:p>
          <a:p>
            <a:pPr lvl="2"/>
            <a:endParaRPr lang="en-US" sz="2000" dirty="0"/>
          </a:p>
        </p:txBody>
      </p:sp>
      <p:sp>
        <p:nvSpPr>
          <p:cNvPr id="9" name="TextBox 8"/>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2: Planning, Policy ad Strategy </a:t>
            </a:r>
            <a:endParaRPr lang="en-ZA" dirty="0"/>
          </a:p>
        </p:txBody>
      </p:sp>
    </p:spTree>
    <p:extLst>
      <p:ext uri="{BB962C8B-B14F-4D97-AF65-F5344CB8AC3E}">
        <p14:creationId xmlns:p14="http://schemas.microsoft.com/office/powerpoint/2010/main" val="253525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a:t>
            </a:fld>
            <a:endParaRPr lang="en-US" altLang="en-US" sz="1400" b="1" dirty="0"/>
          </a:p>
        </p:txBody>
      </p:sp>
      <p:sp>
        <p:nvSpPr>
          <p:cNvPr id="8" name="TextBox 7"/>
          <p:cNvSpPr txBox="1"/>
          <p:nvPr/>
        </p:nvSpPr>
        <p:spPr>
          <a:xfrm>
            <a:off x="531811" y="401837"/>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31812" y="923837"/>
            <a:ext cx="828833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ctr">
              <a:spcBef>
                <a:spcPts val="0"/>
              </a:spcBef>
              <a:spcAft>
                <a:spcPts val="600"/>
              </a:spcAft>
            </a:pPr>
            <a:r>
              <a:rPr lang="en-US" sz="2000" dirty="0">
                <a:latin typeface="Arial" pitchFamily="34" charset="0"/>
                <a:cs typeface="Arial" pitchFamily="34" charset="0"/>
              </a:rPr>
              <a:t>The </a:t>
            </a:r>
            <a:r>
              <a:rPr lang="en-US" sz="2000" b="1" i="1" dirty="0">
                <a:latin typeface="Arial" pitchFamily="34" charset="0"/>
                <a:cs typeface="Arial" pitchFamily="34" charset="0"/>
              </a:rPr>
              <a:t>purpose</a:t>
            </a:r>
            <a:r>
              <a:rPr lang="en-US" sz="2000" dirty="0">
                <a:latin typeface="Arial" pitchFamily="34" charset="0"/>
                <a:cs typeface="Arial" pitchFamily="34" charset="0"/>
              </a:rPr>
              <a:t> of the programme is to </a:t>
            </a:r>
            <a:r>
              <a:rPr lang="en-GB" sz="2000" dirty="0">
                <a:latin typeface="Arial" pitchFamily="34" charset="0"/>
                <a:cs typeface="Arial" pitchFamily="34" charset="0"/>
              </a:rPr>
              <a:t>develop and coordinate policy and regulatory frameworks for an effective and efficient university education system and </a:t>
            </a:r>
            <a:r>
              <a:rPr lang="en-GB" sz="2000" dirty="0" smtClean="0">
                <a:latin typeface="Arial" pitchFamily="34" charset="0"/>
                <a:cs typeface="Arial" pitchFamily="34" charset="0"/>
              </a:rPr>
              <a:t>it provides </a:t>
            </a:r>
            <a:r>
              <a:rPr lang="en-GB" sz="2000" dirty="0">
                <a:latin typeface="Arial" pitchFamily="34" charset="0"/>
                <a:cs typeface="Arial" pitchFamily="34" charset="0"/>
              </a:rPr>
              <a:t>financial support to universities, the </a:t>
            </a:r>
            <a:r>
              <a:rPr lang="en-GB" sz="2000" dirty="0" smtClean="0">
                <a:latin typeface="Arial" pitchFamily="34" charset="0"/>
                <a:cs typeface="Arial" pitchFamily="34" charset="0"/>
              </a:rPr>
              <a:t>National Student Financial Aid Scheme </a:t>
            </a:r>
            <a:r>
              <a:rPr lang="en-GB" sz="2000" dirty="0">
                <a:latin typeface="Arial" pitchFamily="34" charset="0"/>
                <a:cs typeface="Arial" pitchFamily="34" charset="0"/>
              </a:rPr>
              <a:t>and the </a:t>
            </a:r>
            <a:r>
              <a:rPr lang="en-GB" sz="2000" dirty="0" smtClean="0">
                <a:latin typeface="Arial" pitchFamily="34" charset="0"/>
                <a:cs typeface="Arial" pitchFamily="34" charset="0"/>
              </a:rPr>
              <a:t>National Institute for Higher Education</a:t>
            </a:r>
            <a:endParaRPr lang="en-ZA" sz="2000" dirty="0">
              <a:latin typeface="Arial" pitchFamily="34" charset="0"/>
              <a:cs typeface="Arial" pitchFamily="34" charset="0"/>
            </a:endParaRPr>
          </a:p>
          <a:p>
            <a:pPr eaLnBrk="1" hangingPunct="1">
              <a:spcBef>
                <a:spcPts val="0"/>
              </a:spcBef>
              <a:spcAft>
                <a:spcPts val="600"/>
              </a:spcAft>
            </a:pPr>
            <a:r>
              <a:rPr lang="en-ZA" sz="2000" kern="0" dirty="0" smtClean="0">
                <a:latin typeface="Arial" pitchFamily="34" charset="0"/>
                <a:cs typeface="Arial" pitchFamily="34" charset="0"/>
              </a:rPr>
              <a:t>For the year under review </a:t>
            </a:r>
            <a:r>
              <a:rPr lang="en-ZA" sz="2000" kern="0" dirty="0">
                <a:latin typeface="Arial" pitchFamily="34" charset="0"/>
                <a:cs typeface="Arial" pitchFamily="34" charset="0"/>
              </a:rPr>
              <a:t>29 </a:t>
            </a:r>
            <a:r>
              <a:rPr lang="en-ZA" sz="2000" kern="0" dirty="0" smtClean="0">
                <a:latin typeface="Arial" pitchFamily="34" charset="0"/>
                <a:cs typeface="Arial" pitchFamily="34" charset="0"/>
              </a:rPr>
              <a:t>targets were planned </a:t>
            </a:r>
          </a:p>
          <a:p>
            <a:pPr eaLnBrk="1" hangingPunct="1">
              <a:spcBef>
                <a:spcPts val="0"/>
              </a:spcBef>
              <a:spcAft>
                <a:spcPts val="600"/>
              </a:spcAft>
            </a:pPr>
            <a:r>
              <a:rPr lang="en-ZA" sz="2000" kern="0" dirty="0" smtClean="0">
                <a:latin typeface="Arial" pitchFamily="34" charset="0"/>
                <a:cs typeface="Arial" pitchFamily="34" charset="0"/>
              </a:rPr>
              <a:t>22 (76%) of the targets were achieved. 7 (24%) were not achieved  </a:t>
            </a:r>
          </a:p>
          <a:p>
            <a:pPr eaLnBrk="1" hangingPunct="1">
              <a:spcBef>
                <a:spcPts val="0"/>
              </a:spcBef>
              <a:spcAft>
                <a:spcPts val="600"/>
              </a:spcAft>
            </a:pPr>
            <a:r>
              <a:rPr lang="en-ZA" sz="2000" kern="0" dirty="0" smtClean="0">
                <a:latin typeface="Arial" pitchFamily="34" charset="0"/>
                <a:cs typeface="Arial" pitchFamily="34" charset="0"/>
              </a:rPr>
              <a:t>Subsequently, 2 of the 7 targets have been achieved </a:t>
            </a:r>
            <a:endParaRPr lang="en-ZA" sz="800" kern="0" dirty="0" smtClean="0">
              <a:latin typeface="Arial" pitchFamily="34" charset="0"/>
              <a:cs typeface="Arial" pitchFamily="34" charset="0"/>
            </a:endParaRPr>
          </a:p>
          <a:p>
            <a:pPr marL="0" indent="0" eaLnBrk="1" hangingPunct="1">
              <a:spcBef>
                <a:spcPts val="0"/>
              </a:spcBef>
              <a:spcAft>
                <a:spcPts val="600"/>
              </a:spcAft>
              <a:buNone/>
            </a:pPr>
            <a:r>
              <a:rPr lang="en-ZA" sz="2000" b="1" kern="0" dirty="0" smtClean="0">
                <a:latin typeface="Arial" pitchFamily="34" charset="0"/>
                <a:cs typeface="Arial" pitchFamily="34" charset="0"/>
              </a:rPr>
              <a:t>In terms of steering mechanisms development:</a:t>
            </a:r>
          </a:p>
          <a:p>
            <a:pPr lvl="1" eaLnBrk="1" hangingPunct="1">
              <a:spcBef>
                <a:spcPts val="0"/>
              </a:spcBef>
              <a:spcAft>
                <a:spcPts val="600"/>
              </a:spcAft>
            </a:pPr>
            <a:r>
              <a:rPr lang="en-US" sz="2000" dirty="0" smtClean="0">
                <a:solidFill>
                  <a:srgbClr val="000000"/>
                </a:solidFill>
                <a:latin typeface="Arial" pitchFamily="34" charset="0"/>
                <a:ea typeface="Calibri" panose="020F0502020204030204" pitchFamily="34" charset="0"/>
                <a:cs typeface="Arial" pitchFamily="34" charset="0"/>
              </a:rPr>
              <a:t>A </a:t>
            </a:r>
            <a:r>
              <a:rPr lang="en-US" sz="2000" dirty="0">
                <a:solidFill>
                  <a:srgbClr val="000000"/>
                </a:solidFill>
                <a:latin typeface="Arial" pitchFamily="34" charset="0"/>
                <a:ea typeface="Calibri" panose="020F0502020204030204" pitchFamily="34" charset="0"/>
                <a:cs typeface="Arial" pitchFamily="34" charset="0"/>
              </a:rPr>
              <a:t>C</a:t>
            </a:r>
            <a:r>
              <a:rPr lang="en-US" sz="2000" dirty="0" smtClean="0">
                <a:solidFill>
                  <a:srgbClr val="000000"/>
                </a:solidFill>
                <a:latin typeface="Arial" pitchFamily="34" charset="0"/>
                <a:ea typeface="Calibri" panose="020F0502020204030204" pitchFamily="34" charset="0"/>
                <a:cs typeface="Arial" pitchFamily="34" charset="0"/>
              </a:rPr>
              <a:t>ode of Good </a:t>
            </a:r>
            <a:r>
              <a:rPr lang="en-US" sz="2000" dirty="0">
                <a:solidFill>
                  <a:srgbClr val="000000"/>
                </a:solidFill>
                <a:latin typeface="Arial" pitchFamily="34" charset="0"/>
                <a:ea typeface="Calibri" panose="020F0502020204030204" pitchFamily="34" charset="0"/>
                <a:cs typeface="Arial" pitchFamily="34" charset="0"/>
              </a:rPr>
              <a:t>G</a:t>
            </a:r>
            <a:r>
              <a:rPr lang="en-US" sz="2000" dirty="0" smtClean="0">
                <a:solidFill>
                  <a:srgbClr val="000000"/>
                </a:solidFill>
                <a:latin typeface="Arial" pitchFamily="34" charset="0"/>
                <a:ea typeface="Calibri" panose="020F0502020204030204" pitchFamily="34" charset="0"/>
                <a:cs typeface="Arial" pitchFamily="34" charset="0"/>
              </a:rPr>
              <a:t>overnance and Governance </a:t>
            </a:r>
            <a:r>
              <a:rPr lang="en-US" sz="2000" dirty="0">
                <a:solidFill>
                  <a:srgbClr val="000000"/>
                </a:solidFill>
                <a:latin typeface="Arial" pitchFamily="34" charset="0"/>
                <a:ea typeface="Calibri" panose="020F0502020204030204" pitchFamily="34" charset="0"/>
                <a:cs typeface="Arial" pitchFamily="34" charset="0"/>
              </a:rPr>
              <a:t>I</a:t>
            </a:r>
            <a:r>
              <a:rPr lang="en-US" sz="2000" dirty="0" smtClean="0">
                <a:solidFill>
                  <a:srgbClr val="000000"/>
                </a:solidFill>
                <a:latin typeface="Arial" pitchFamily="34" charset="0"/>
                <a:ea typeface="Calibri" panose="020F0502020204030204" pitchFamily="34" charset="0"/>
                <a:cs typeface="Arial" pitchFamily="34" charset="0"/>
              </a:rPr>
              <a:t>ndicators for </a:t>
            </a:r>
            <a:r>
              <a:rPr lang="en-US" sz="2000" dirty="0">
                <a:solidFill>
                  <a:srgbClr val="000000"/>
                </a:solidFill>
                <a:latin typeface="Arial" pitchFamily="34" charset="0"/>
                <a:ea typeface="Calibri" panose="020F0502020204030204" pitchFamily="34" charset="0"/>
                <a:cs typeface="Arial" pitchFamily="34" charset="0"/>
              </a:rPr>
              <a:t>S</a:t>
            </a:r>
            <a:r>
              <a:rPr lang="en-US" sz="2000" dirty="0" smtClean="0">
                <a:solidFill>
                  <a:srgbClr val="000000"/>
                </a:solidFill>
                <a:latin typeface="Arial" pitchFamily="34" charset="0"/>
                <a:ea typeface="Calibri" panose="020F0502020204030204" pitchFamily="34" charset="0"/>
                <a:cs typeface="Arial" pitchFamily="34" charset="0"/>
              </a:rPr>
              <a:t>outh African universities were approved by the Director-General on 28 March 2017</a:t>
            </a:r>
          </a:p>
          <a:p>
            <a:pPr lvl="1" eaLnBrk="1" hangingPunct="1">
              <a:spcBef>
                <a:spcPts val="0"/>
              </a:spcBef>
              <a:spcAft>
                <a:spcPts val="600"/>
              </a:spcAft>
            </a:pPr>
            <a:r>
              <a:rPr lang="en-GB" sz="2000" dirty="0" smtClean="0"/>
              <a:t>The Policy </a:t>
            </a:r>
            <a:r>
              <a:rPr lang="en-GB" sz="2000" dirty="0"/>
              <a:t>on Minimum Requirements for Programmes leading to Qualifications in Higher Education for Early Childhood Educators was approved by the Minister on 23 March 2017 and published as policy in Government Gazette No. 299 on 31 March </a:t>
            </a:r>
            <a:r>
              <a:rPr lang="en-GB" sz="2000" dirty="0" smtClean="0"/>
              <a:t>2017</a:t>
            </a:r>
          </a:p>
          <a:p>
            <a:pPr marL="457200" lvl="1" indent="0" eaLnBrk="1" hangingPunct="1">
              <a:spcBef>
                <a:spcPts val="0"/>
              </a:spcBef>
              <a:spcAft>
                <a:spcPts val="600"/>
              </a:spcAft>
              <a:buNone/>
            </a:pPr>
            <a:endParaRPr lang="en-US" sz="2000" dirty="0">
              <a:solidFill>
                <a:srgbClr val="000000"/>
              </a:solidFill>
              <a:latin typeface="Arial" pitchFamily="34" charset="0"/>
              <a:ea typeface="Calibri" panose="020F0502020204030204" pitchFamily="34" charset="0"/>
              <a:cs typeface="Arial" pitchFamily="34" charset="0"/>
            </a:endParaRPr>
          </a:p>
          <a:p>
            <a:pPr eaLnBrk="1" hangingPunct="1">
              <a:spcBef>
                <a:spcPts val="0"/>
              </a:spcBef>
              <a:spcAft>
                <a:spcPts val="600"/>
              </a:spcAft>
            </a:pPr>
            <a:endParaRPr lang="en-US" sz="2000" dirty="0">
              <a:solidFill>
                <a:srgbClr val="000000"/>
              </a:solidFill>
              <a:latin typeface="Arial" pitchFamily="34" charset="0"/>
              <a:ea typeface="Calibri" panose="020F0502020204030204" pitchFamily="34" charset="0"/>
              <a:cs typeface="Arial" pitchFamily="34" charset="0"/>
            </a:endParaRPr>
          </a:p>
          <a:p>
            <a:pPr eaLnBrk="1" hangingPunct="1">
              <a:spcBef>
                <a:spcPts val="0"/>
              </a:spcBef>
              <a:spcAft>
                <a:spcPts val="600"/>
              </a:spcAft>
            </a:pPr>
            <a:endParaRPr lang="en-ZA" sz="2000" kern="0" dirty="0" smtClean="0">
              <a:latin typeface="Arial" pitchFamily="34" charset="0"/>
              <a:cs typeface="Arial" pitchFamily="34" charset="0"/>
            </a:endParaRPr>
          </a:p>
        </p:txBody>
      </p:sp>
    </p:spTree>
    <p:extLst>
      <p:ext uri="{BB962C8B-B14F-4D97-AF65-F5344CB8AC3E}">
        <p14:creationId xmlns:p14="http://schemas.microsoft.com/office/powerpoint/2010/main" val="1291905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3" y="1281113"/>
            <a:ext cx="8078787" cy="3211676"/>
          </a:xfrm>
        </p:spPr>
        <p:txBody>
          <a:bodyPr/>
          <a:lstStyle/>
          <a:p>
            <a:pPr eaLnBrk="1" hangingPunct="1"/>
            <a:r>
              <a:rPr lang="en-US" sz="2000" dirty="0" smtClean="0">
                <a:latin typeface="Arial" pitchFamily="34" charset="0"/>
                <a:cs typeface="Arial" pitchFamily="34" charset="0"/>
              </a:rPr>
              <a:t>The </a:t>
            </a:r>
            <a:r>
              <a:rPr lang="en-US" sz="2000" b="1" i="1" dirty="0">
                <a:latin typeface="Arial" pitchFamily="34" charset="0"/>
                <a:cs typeface="Arial" pitchFamily="34" charset="0"/>
              </a:rPr>
              <a:t>purpose</a:t>
            </a:r>
            <a:r>
              <a:rPr lang="en-US" sz="2000" dirty="0">
                <a:latin typeface="Arial" pitchFamily="34" charset="0"/>
                <a:cs typeface="Arial" pitchFamily="34" charset="0"/>
              </a:rPr>
              <a:t> of the programme is to provide overall management and administration of the </a:t>
            </a:r>
            <a:r>
              <a:rPr lang="en-US" sz="2000" dirty="0" smtClean="0">
                <a:latin typeface="Arial" pitchFamily="34" charset="0"/>
                <a:cs typeface="Arial" pitchFamily="34" charset="0"/>
              </a:rPr>
              <a:t>Department</a:t>
            </a:r>
          </a:p>
          <a:p>
            <a:pPr eaLnBrk="1" hangingPunct="1"/>
            <a:r>
              <a:rPr lang="en-US" sz="2000" dirty="0" smtClean="0">
                <a:latin typeface="Arial" pitchFamily="34" charset="0"/>
                <a:cs typeface="Arial" pitchFamily="34" charset="0"/>
              </a:rPr>
              <a:t>For the year under review, the programme had planned to deliver five targets </a:t>
            </a:r>
          </a:p>
          <a:p>
            <a:pPr eaLnBrk="1" hangingPunct="1"/>
            <a:r>
              <a:rPr lang="en-US" sz="2000" dirty="0" smtClean="0">
                <a:latin typeface="Arial" pitchFamily="34" charset="0"/>
                <a:cs typeface="Arial" pitchFamily="34" charset="0"/>
              </a:rPr>
              <a:t>Of these, 3 (60%) </a:t>
            </a:r>
            <a:r>
              <a:rPr lang="en-US" sz="2000" dirty="0">
                <a:latin typeface="Arial" pitchFamily="34" charset="0"/>
                <a:cs typeface="Arial" pitchFamily="34" charset="0"/>
              </a:rPr>
              <a:t>were achieved as </a:t>
            </a:r>
            <a:r>
              <a:rPr lang="en-US" sz="2000" dirty="0" smtClean="0">
                <a:latin typeface="Arial" pitchFamily="34" charset="0"/>
                <a:cs typeface="Arial" pitchFamily="34" charset="0"/>
              </a:rPr>
              <a:t>planned, namely:</a:t>
            </a:r>
          </a:p>
          <a:p>
            <a:pPr lvl="1" eaLnBrk="1" hangingPunct="1"/>
            <a:r>
              <a:rPr lang="en-US" sz="2000" dirty="0" smtClean="0">
                <a:latin typeface="Arial" pitchFamily="34" charset="0"/>
                <a:cs typeface="Arial" pitchFamily="34" charset="0"/>
              </a:rPr>
              <a:t>92.3 % of a</a:t>
            </a:r>
            <a:r>
              <a:rPr lang="en-GB" sz="2000" dirty="0" smtClean="0">
                <a:latin typeface="Arial" pitchFamily="34" charset="0"/>
                <a:cs typeface="Arial" pitchFamily="34" charset="0"/>
              </a:rPr>
              <a:t>pproved </a:t>
            </a:r>
            <a:r>
              <a:rPr lang="en-GB" sz="2000" dirty="0">
                <a:latin typeface="Arial" pitchFamily="34" charset="0"/>
                <a:cs typeface="Arial" pitchFamily="34" charset="0"/>
              </a:rPr>
              <a:t>funded positions </a:t>
            </a:r>
            <a:r>
              <a:rPr lang="en-GB" sz="2000" dirty="0" smtClean="0">
                <a:latin typeface="Arial" pitchFamily="34" charset="0"/>
                <a:cs typeface="Arial" pitchFamily="34" charset="0"/>
              </a:rPr>
              <a:t>have been filled </a:t>
            </a:r>
          </a:p>
          <a:p>
            <a:pPr lvl="1" eaLnBrk="1" hangingPunct="1"/>
            <a:r>
              <a:rPr lang="en-GB" sz="2000" dirty="0" smtClean="0">
                <a:latin typeface="Arial" pitchFamily="34" charset="0"/>
                <a:cs typeface="Arial" pitchFamily="34" charset="0"/>
              </a:rPr>
              <a:t>Invoices from creditors </a:t>
            </a:r>
            <a:r>
              <a:rPr lang="en-GB" sz="2000" dirty="0">
                <a:latin typeface="Arial" pitchFamily="34" charset="0"/>
                <a:cs typeface="Arial" pitchFamily="34" charset="0"/>
              </a:rPr>
              <a:t>were paid </a:t>
            </a:r>
            <a:r>
              <a:rPr lang="en-GB" sz="2000" dirty="0" smtClean="0">
                <a:latin typeface="Arial" pitchFamily="34" charset="0"/>
                <a:cs typeface="Arial" pitchFamily="34" charset="0"/>
              </a:rPr>
              <a:t>on average within 29 days</a:t>
            </a:r>
          </a:p>
          <a:p>
            <a:pPr lvl="1" eaLnBrk="1" hangingPunct="1"/>
            <a:r>
              <a:rPr lang="en-GB" sz="2000" dirty="0" smtClean="0">
                <a:latin typeface="Arial" pitchFamily="34" charset="0"/>
                <a:cs typeface="Arial" pitchFamily="34" charset="0"/>
              </a:rPr>
              <a:t>The </a:t>
            </a:r>
            <a:r>
              <a:rPr lang="en-GB" sz="2000" dirty="0">
                <a:latin typeface="Arial" pitchFamily="34" charset="0"/>
                <a:cs typeface="Arial" pitchFamily="34" charset="0"/>
              </a:rPr>
              <a:t>ICT procurement plan was approved by the Deputy Director-General on 28 February </a:t>
            </a:r>
            <a:r>
              <a:rPr lang="en-GB" sz="2000" dirty="0" smtClean="0">
                <a:latin typeface="Arial" pitchFamily="34" charset="0"/>
                <a:cs typeface="Arial" pitchFamily="34" charset="0"/>
              </a:rPr>
              <a:t>2017</a:t>
            </a:r>
            <a:endParaRPr lang="en-ZA" sz="2000" dirty="0">
              <a:latin typeface="Arial" pitchFamily="34" charset="0"/>
              <a:cs typeface="Arial" pitchFamily="34" charset="0"/>
            </a:endParaRPr>
          </a:p>
          <a:p>
            <a:pPr marL="0" indent="0">
              <a:buNone/>
            </a:pPr>
            <a:r>
              <a:rPr lang="en-GB" sz="2000" dirty="0"/>
              <a:t/>
            </a:r>
            <a:br>
              <a:rPr lang="en-GB" sz="2000" dirty="0"/>
            </a:br>
            <a:endParaRPr lang="en-ZA" sz="2000" dirty="0">
              <a:latin typeface="Arial" pitchFamily="34" charset="0"/>
              <a:cs typeface="Arial" pitchFamily="34" charset="0"/>
            </a:endParaRPr>
          </a:p>
          <a:p>
            <a:pPr marL="457200" lvl="1" indent="0" eaLnBrk="1" hangingPunct="1">
              <a:buNone/>
            </a:pPr>
            <a:endParaRPr lang="en-US" sz="2000" dirty="0">
              <a:latin typeface="Arial" pitchFamily="34" charset="0"/>
              <a:cs typeface="Arial" pitchFamily="34" charset="0"/>
            </a:endParaRPr>
          </a:p>
          <a:p>
            <a:pPr marL="0" indent="0" eaLnBrk="1" hangingPunct="1">
              <a:buNone/>
            </a:pPr>
            <a:endParaRPr lang="en-US" sz="2000" dirty="0" smtClean="0"/>
          </a:p>
          <a:p>
            <a:pPr marL="0" indent="0" eaLnBrk="1" hangingPunct="1">
              <a:buNone/>
            </a:pPr>
            <a:endParaRPr lang="en-US" sz="2000" dirty="0" smtClean="0"/>
          </a:p>
          <a:p>
            <a:pPr eaLnBrk="1" hangingPunct="1"/>
            <a:endParaRPr lang="en-ZA" sz="2000" dirty="0"/>
          </a:p>
          <a:p>
            <a:pPr marL="0" indent="0" eaLnBrk="1" hangingPunct="1">
              <a:buNone/>
            </a:pPr>
            <a:endParaRPr lang="en-ZA" altLang="en-US" sz="2000" dirty="0" smtClean="0">
              <a:cs typeface="Times New Roman" panose="02020603050405020304" pitchFamily="18" charset="0"/>
            </a:endParaRPr>
          </a:p>
          <a:p>
            <a:pPr marL="0" indent="0" eaLnBrk="1" hangingPunct="1">
              <a:buNone/>
            </a:pPr>
            <a:endParaRPr lang="en-US" sz="2000" dirty="0"/>
          </a:p>
          <a:p>
            <a:pPr marL="0" indent="0" eaLnBrk="1" hangingPunct="1">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50</a:t>
            </a:fld>
            <a:endParaRPr lang="en-US" altLang="en-US" sz="1400" b="1" dirty="0"/>
          </a:p>
        </p:txBody>
      </p:sp>
      <p:sp>
        <p:nvSpPr>
          <p:cNvPr id="8" name="TextBox 7"/>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val="1668984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495000" y="1143000"/>
            <a:ext cx="8154000" cy="472438"/>
          </a:xfrm>
        </p:spPr>
        <p:txBody>
          <a:bodyPr/>
          <a:lstStyle/>
          <a:p>
            <a:pPr eaLnBrk="1" hangingPunct="1"/>
            <a:r>
              <a:rPr lang="en-US" sz="2000" dirty="0">
                <a:latin typeface="Arial" pitchFamily="34" charset="0"/>
                <a:cs typeface="Arial" pitchFamily="34" charset="0"/>
              </a:rPr>
              <a:t>2</a:t>
            </a:r>
            <a:r>
              <a:rPr lang="en-US" sz="2000" dirty="0" smtClean="0">
                <a:latin typeface="Arial" pitchFamily="34" charset="0"/>
                <a:cs typeface="Arial" pitchFamily="34" charset="0"/>
              </a:rPr>
              <a:t> (40%) </a:t>
            </a:r>
            <a:r>
              <a:rPr lang="en-US" sz="2000" dirty="0">
                <a:latin typeface="Arial" pitchFamily="34" charset="0"/>
                <a:cs typeface="Arial" pitchFamily="34" charset="0"/>
              </a:rPr>
              <a:t>targets were not achieved as planned as </a:t>
            </a:r>
            <a:r>
              <a:rPr lang="en-US" sz="2000" dirty="0" smtClean="0">
                <a:latin typeface="Arial" pitchFamily="34" charset="0"/>
                <a:cs typeface="Arial" pitchFamily="34" charset="0"/>
              </a:rPr>
              <a:t>at 31 March 2017</a:t>
            </a:r>
            <a:endParaRPr lang="en-ZA" sz="2000" dirty="0">
              <a:latin typeface="Arial" pitchFamily="34" charset="0"/>
              <a:ea typeface="Calibri" panose="020F0502020204030204" pitchFamily="34" charset="0"/>
              <a:cs typeface="Arial" pitchFamily="34" charset="0"/>
            </a:endParaRPr>
          </a:p>
          <a:p>
            <a:pPr eaLnBrk="1" hangingPunct="1"/>
            <a:endParaRPr lang="en-ZA" sz="2000" dirty="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51</a:t>
            </a:fld>
            <a:endParaRPr lang="en-US"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val="455052534"/>
              </p:ext>
            </p:extLst>
          </p:nvPr>
        </p:nvGraphicFramePr>
        <p:xfrm>
          <a:off x="531813" y="1631632"/>
          <a:ext cx="8078787" cy="3854769"/>
        </p:xfrm>
        <a:graphic>
          <a:graphicData uri="http://schemas.openxmlformats.org/drawingml/2006/table">
            <a:tbl>
              <a:tblPr firstRow="1" firstCol="1" bandRow="1">
                <a:tableStyleId>{5940675A-B579-460E-94D1-54222C63F5DA}</a:tableStyleId>
              </a:tblPr>
              <a:tblGrid>
                <a:gridCol w="2339125"/>
                <a:gridCol w="5739662"/>
              </a:tblGrid>
              <a:tr h="571361">
                <a:tc>
                  <a:txBody>
                    <a:bodyPr/>
                    <a:lstStyle/>
                    <a:p>
                      <a:pPr marL="0" lvl="0" indent="0" algn="ctr">
                        <a:lnSpc>
                          <a:spcPct val="115000"/>
                        </a:lnSpc>
                        <a:spcAft>
                          <a:spcPts val="0"/>
                        </a:spcAft>
                        <a:buFont typeface="+mj-lt"/>
                        <a:buNone/>
                        <a:tabLst>
                          <a:tab pos="571500" algn="l"/>
                        </a:tabLst>
                      </a:pPr>
                      <a:r>
                        <a:rPr lang="en-ZA" sz="1800" b="1" dirty="0" smtClean="0">
                          <a:effectLst/>
                          <a:latin typeface="Arial" pitchFamily="34" charset="0"/>
                          <a:cs typeface="Arial" pitchFamily="34" charset="0"/>
                        </a:rPr>
                        <a:t>Planned</a:t>
                      </a:r>
                      <a:r>
                        <a:rPr lang="en-ZA" sz="1800" b="1" baseline="0" dirty="0" smtClean="0">
                          <a:effectLst/>
                          <a:latin typeface="Arial" pitchFamily="34" charset="0"/>
                          <a:cs typeface="Arial" pitchFamily="34" charset="0"/>
                        </a:rPr>
                        <a:t> target </a:t>
                      </a:r>
                      <a:endParaRPr lang="en-ZA" sz="1800" b="1"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tx1"/>
                          </a:solidFill>
                          <a:latin typeface="Arial" pitchFamily="34" charset="0"/>
                          <a:cs typeface="Arial" pitchFamily="34" charset="0"/>
                        </a:rPr>
                        <a:t>Actual</a:t>
                      </a:r>
                      <a:r>
                        <a:rPr lang="en-ZA" sz="1800" b="1" baseline="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achievement,</a:t>
                      </a:r>
                      <a:r>
                        <a:rPr lang="en-ZA" sz="1800" b="1" baseline="0" dirty="0" smtClean="0">
                          <a:solidFill>
                            <a:schemeClr val="tx1"/>
                          </a:solidFill>
                          <a:latin typeface="Arial" pitchFamily="34" charset="0"/>
                          <a:cs typeface="Arial" pitchFamily="34" charset="0"/>
                        </a:rPr>
                        <a:t> </a:t>
                      </a:r>
                      <a:r>
                        <a:rPr lang="en-ZA" sz="1800" b="1" dirty="0" smtClean="0">
                          <a:solidFill>
                            <a:schemeClr val="tx1"/>
                          </a:solidFill>
                          <a:latin typeface="Arial" pitchFamily="34" charset="0"/>
                          <a:cs typeface="Arial" pitchFamily="34" charset="0"/>
                        </a:rPr>
                        <a:t>reasons for under performance and current status </a:t>
                      </a:r>
                    </a:p>
                  </a:txBody>
                  <a:tcPr marL="68580" marR="68580" marT="0" marB="0" anchor="ctr"/>
                </a:tc>
              </a:tr>
              <a:tr h="1637488">
                <a:tc>
                  <a:txBody>
                    <a:bodyPr/>
                    <a:lstStyle/>
                    <a:p>
                      <a:pPr marL="21590">
                        <a:lnSpc>
                          <a:spcPct val="100000"/>
                        </a:lnSpc>
                        <a:spcAft>
                          <a:spcPts val="0"/>
                        </a:spcAft>
                      </a:pPr>
                      <a:r>
                        <a:rPr lang="en-ZA" sz="1800" kern="1200" dirty="0" smtClean="0">
                          <a:solidFill>
                            <a:schemeClr val="tx1"/>
                          </a:solidFill>
                          <a:effectLst/>
                          <a:latin typeface="+mn-lt"/>
                          <a:ea typeface="+mn-ea"/>
                          <a:cs typeface="+mn-cs"/>
                        </a:rPr>
                        <a:t>Resolving</a:t>
                      </a:r>
                      <a:r>
                        <a:rPr lang="en-ZA" sz="1800" kern="1200" baseline="0" dirty="0" smtClean="0">
                          <a:solidFill>
                            <a:schemeClr val="tx1"/>
                          </a:solidFill>
                          <a:effectLst/>
                          <a:latin typeface="+mn-lt"/>
                          <a:ea typeface="+mn-ea"/>
                          <a:cs typeface="+mn-cs"/>
                        </a:rPr>
                        <a:t> </a:t>
                      </a:r>
                      <a:r>
                        <a:rPr lang="en-ZA" sz="1800" kern="1200" dirty="0" smtClean="0">
                          <a:solidFill>
                            <a:schemeClr val="tx1"/>
                          </a:solidFill>
                          <a:effectLst/>
                          <a:latin typeface="+mn-lt"/>
                          <a:ea typeface="+mn-ea"/>
                          <a:cs typeface="+mn-cs"/>
                        </a:rPr>
                        <a:t>100%</a:t>
                      </a:r>
                      <a:r>
                        <a:rPr lang="en-GB" sz="1800" kern="1200" dirty="0" smtClean="0">
                          <a:solidFill>
                            <a:schemeClr val="tx1"/>
                          </a:solidFill>
                          <a:effectLst/>
                          <a:latin typeface="+mn-lt"/>
                          <a:ea typeface="+mn-ea"/>
                          <a:cs typeface="+mn-cs"/>
                        </a:rPr>
                        <a:t> of disciplinary cases within 90 days </a:t>
                      </a:r>
                      <a:endParaRPr lang="en-ZA" sz="1800" dirty="0">
                        <a:effectLst/>
                        <a:latin typeface="Arial" pitchFamily="34" charset="0"/>
                        <a:cs typeface="Arial" pitchFamily="34" charset="0"/>
                      </a:endParaRPr>
                    </a:p>
                  </a:txBody>
                  <a:tcPr marL="40251" marR="40251" marT="0" marB="0"/>
                </a:tc>
                <a:tc>
                  <a:txBody>
                    <a:bodyPr/>
                    <a:lstStyle/>
                    <a:p>
                      <a:pPr marL="0" lvl="0" indent="0">
                        <a:buFont typeface="Arial" pitchFamily="34" charset="0"/>
                        <a:buNone/>
                      </a:pPr>
                      <a:r>
                        <a:rPr lang="en-ZA" sz="1800" kern="1200" dirty="0" smtClean="0">
                          <a:solidFill>
                            <a:schemeClr val="tx1"/>
                          </a:solidFill>
                          <a:effectLst/>
                          <a:latin typeface="+mn-lt"/>
                          <a:ea typeface="+mn-ea"/>
                          <a:cs typeface="+mn-cs"/>
                        </a:rPr>
                        <a:t>Only 22.2%</a:t>
                      </a:r>
                      <a:r>
                        <a:rPr lang="en-ZA"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of disciplinary cases were</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resolved within 90 days.</a:t>
                      </a:r>
                    </a:p>
                    <a:p>
                      <a:pPr marL="0" lvl="0" indent="0">
                        <a:buFont typeface="Arial" pitchFamily="34" charset="0"/>
                        <a:buNone/>
                      </a:pPr>
                      <a:r>
                        <a:rPr lang="en-GB" sz="1800" kern="1200" dirty="0" smtClean="0">
                          <a:solidFill>
                            <a:schemeClr val="tx1"/>
                          </a:solidFill>
                          <a:effectLst/>
                          <a:latin typeface="+mn-lt"/>
                          <a:ea typeface="+mn-ea"/>
                          <a:cs typeface="+mn-cs"/>
                        </a:rPr>
                        <a:t>The target was not achieved due to the</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postponement of cases because of unavailability of either parties. Poor management of cases and capacity constraints.</a:t>
                      </a:r>
                      <a:endParaRPr lang="en-ZA" sz="1800" b="0" baseline="0" dirty="0" smtClean="0">
                        <a:solidFill>
                          <a:schemeClr val="tx1"/>
                        </a:solidFill>
                        <a:effectLst/>
                        <a:latin typeface="Arial" pitchFamily="34" charset="0"/>
                        <a:ea typeface="Calibri" panose="020F0502020204030204" pitchFamily="34" charset="0"/>
                        <a:cs typeface="Arial" pitchFamily="34" charset="0"/>
                      </a:endParaRPr>
                    </a:p>
                  </a:txBody>
                  <a:tcPr marL="68580" marR="68580" marT="0" marB="0"/>
                </a:tc>
              </a:tr>
              <a:tr h="1524000">
                <a:tc>
                  <a:txBody>
                    <a:bodyPr/>
                    <a:lstStyle/>
                    <a:p>
                      <a:pPr marL="21590">
                        <a:lnSpc>
                          <a:spcPct val="100000"/>
                        </a:lnSpc>
                        <a:spcAft>
                          <a:spcPts val="0"/>
                        </a:spcAft>
                      </a:pPr>
                      <a:r>
                        <a:rPr lang="en-GB" sz="1800" kern="1200" dirty="0" smtClean="0">
                          <a:solidFill>
                            <a:schemeClr val="tx1"/>
                          </a:solidFill>
                          <a:effectLst/>
                          <a:latin typeface="+mn-lt"/>
                          <a:ea typeface="+mn-ea"/>
                          <a:cs typeface="+mn-cs"/>
                        </a:rPr>
                        <a:t>Filling</a:t>
                      </a:r>
                      <a:r>
                        <a:rPr lang="en-GB" sz="1800" kern="1200" baseline="0" dirty="0" smtClean="0">
                          <a:solidFill>
                            <a:schemeClr val="tx1"/>
                          </a:solidFill>
                          <a:effectLst/>
                          <a:latin typeface="+mn-lt"/>
                          <a:ea typeface="+mn-ea"/>
                          <a:cs typeface="+mn-cs"/>
                        </a:rPr>
                        <a:t> of advertised posts within </a:t>
                      </a:r>
                      <a:r>
                        <a:rPr lang="en-GB" sz="1800" kern="1200" dirty="0" smtClean="0">
                          <a:solidFill>
                            <a:schemeClr val="tx1"/>
                          </a:solidFill>
                          <a:effectLst/>
                          <a:latin typeface="+mn-lt"/>
                          <a:ea typeface="+mn-ea"/>
                          <a:cs typeface="+mn-cs"/>
                        </a:rPr>
                        <a:t>180 days</a:t>
                      </a:r>
                      <a:endParaRPr lang="en-ZA" sz="1800" dirty="0">
                        <a:effectLst/>
                        <a:latin typeface="Arial" pitchFamily="34" charset="0"/>
                        <a:cs typeface="Arial" pitchFamily="34" charset="0"/>
                      </a:endParaRPr>
                    </a:p>
                  </a:txBody>
                  <a:tcPr marL="40251" marR="40251" marT="0" marB="0"/>
                </a:tc>
                <a:tc>
                  <a:txBody>
                    <a:bodyPr/>
                    <a:lstStyle/>
                    <a:p>
                      <a:pPr marL="0" lvl="0" indent="0">
                        <a:buFont typeface="Arial" pitchFamily="34" charset="0"/>
                        <a:buNone/>
                      </a:pPr>
                      <a:r>
                        <a:rPr lang="en-GB" sz="1800" kern="1200" dirty="0" smtClean="0">
                          <a:solidFill>
                            <a:schemeClr val="tx1"/>
                          </a:solidFill>
                          <a:effectLst/>
                          <a:latin typeface="+mn-lt"/>
                          <a:ea typeface="+mn-ea"/>
                          <a:cs typeface="+mn-cs"/>
                        </a:rPr>
                        <a:t>It took 186 days</a:t>
                      </a:r>
                      <a:r>
                        <a:rPr lang="en-ZA" sz="1800" kern="1200" dirty="0" smtClean="0">
                          <a:solidFill>
                            <a:schemeClr val="tx1"/>
                          </a:solidFill>
                          <a:effectLst/>
                          <a:latin typeface="+mn-lt"/>
                          <a:ea typeface="+mn-ea"/>
                          <a:cs typeface="+mn-cs"/>
                        </a:rPr>
                        <a:t> of days to fill an advertised post. This is an improvement from the</a:t>
                      </a:r>
                      <a:r>
                        <a:rPr lang="en-ZA" sz="1800" kern="1200" baseline="0" dirty="0" smtClean="0">
                          <a:solidFill>
                            <a:schemeClr val="tx1"/>
                          </a:solidFill>
                          <a:effectLst/>
                          <a:latin typeface="+mn-lt"/>
                          <a:ea typeface="+mn-ea"/>
                          <a:cs typeface="+mn-cs"/>
                        </a:rPr>
                        <a:t> previous financial year performance of 221 days.</a:t>
                      </a:r>
                      <a:endParaRPr lang="en-ZA" sz="1800" b="0" kern="1200" baseline="0" dirty="0" smtClean="0">
                        <a:solidFill>
                          <a:schemeClr val="tx1"/>
                        </a:solidFill>
                        <a:effectLst/>
                        <a:latin typeface="+mn-lt"/>
                        <a:ea typeface="+mn-ea"/>
                        <a:cs typeface="+mn-cs"/>
                      </a:endParaRPr>
                    </a:p>
                    <a:p>
                      <a:pPr marL="0" lvl="0" indent="0">
                        <a:buFont typeface="Arial" pitchFamily="34" charset="0"/>
                        <a:buNone/>
                      </a:pPr>
                      <a:r>
                        <a:rPr lang="en-GB" sz="1800" kern="1200" dirty="0" smtClean="0">
                          <a:solidFill>
                            <a:schemeClr val="tx1"/>
                          </a:solidFill>
                          <a:effectLst/>
                          <a:latin typeface="+mn-lt"/>
                          <a:ea typeface="+mn-ea"/>
                          <a:cs typeface="+mn-cs"/>
                        </a:rPr>
                        <a:t>The</a:t>
                      </a:r>
                      <a:r>
                        <a:rPr lang="en-GB" sz="1800" kern="1200" baseline="0" dirty="0" smtClean="0">
                          <a:solidFill>
                            <a:schemeClr val="tx1"/>
                          </a:solidFill>
                          <a:effectLst/>
                          <a:latin typeface="+mn-lt"/>
                          <a:ea typeface="+mn-ea"/>
                          <a:cs typeface="+mn-cs"/>
                        </a:rPr>
                        <a:t> underperformance i</a:t>
                      </a:r>
                      <a:r>
                        <a:rPr lang="en-GB" sz="1800" kern="1200" dirty="0" smtClean="0">
                          <a:solidFill>
                            <a:schemeClr val="tx1"/>
                          </a:solidFill>
                          <a:effectLst/>
                          <a:latin typeface="+mn-lt"/>
                          <a:ea typeface="+mn-ea"/>
                          <a:cs typeface="+mn-cs"/>
                        </a:rPr>
                        <a:t>s </a:t>
                      </a:r>
                      <a:r>
                        <a:rPr lang="en-GB" sz="1800" kern="1200" baseline="0" dirty="0" smtClean="0">
                          <a:solidFill>
                            <a:schemeClr val="tx1"/>
                          </a:solidFill>
                          <a:effectLst/>
                          <a:latin typeface="+mn-lt"/>
                          <a:ea typeface="+mn-ea"/>
                          <a:cs typeface="+mn-cs"/>
                        </a:rPr>
                        <a:t>due to the l</a:t>
                      </a:r>
                      <a:r>
                        <a:rPr lang="en-GB" sz="1800" kern="1200" dirty="0" smtClean="0">
                          <a:solidFill>
                            <a:schemeClr val="tx1"/>
                          </a:solidFill>
                          <a:effectLst/>
                          <a:latin typeface="+mn-lt"/>
                          <a:ea typeface="+mn-ea"/>
                          <a:cs typeface="+mn-cs"/>
                        </a:rPr>
                        <a:t>arge volumes of applications received which delay the process of filling the posts.</a:t>
                      </a:r>
                      <a:endParaRPr lang="en-ZA" sz="1800" b="0" baseline="0" dirty="0" smtClean="0">
                        <a:effectLst/>
                        <a:latin typeface="Arial" pitchFamily="34" charset="0"/>
                        <a:ea typeface="Calibri" panose="020F0502020204030204" pitchFamily="34" charset="0"/>
                        <a:cs typeface="Arial" pitchFamily="34" charset="0"/>
                      </a:endParaRPr>
                    </a:p>
                  </a:txBody>
                  <a:tcPr marL="68580" marR="68580" marT="0" marB="0"/>
                </a:tc>
              </a:tr>
            </a:tbl>
          </a:graphicData>
        </a:graphic>
      </p:graphicFrame>
      <p:sp>
        <p:nvSpPr>
          <p:cNvPr id="10" name="TextBox 9"/>
          <p:cNvSpPr txBox="1"/>
          <p:nvPr/>
        </p:nvSpPr>
        <p:spPr>
          <a:xfrm>
            <a:off x="532200" y="543580"/>
            <a:ext cx="807840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val="1107662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2200" y="533400"/>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Information</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52</a:t>
            </a:fld>
            <a:endParaRPr lang="en-US" b="1" dirty="0" smtClean="0"/>
          </a:p>
        </p:txBody>
      </p:sp>
      <p:sp>
        <p:nvSpPr>
          <p:cNvPr id="4101" name="Content Placeholder 2"/>
          <p:cNvSpPr txBox="1">
            <a:spLocks/>
          </p:cNvSpPr>
          <p:nvPr/>
        </p:nvSpPr>
        <p:spPr bwMode="auto">
          <a:xfrm>
            <a:off x="532199" y="1182706"/>
            <a:ext cx="8078401" cy="4837094"/>
          </a:xfrm>
          <a:prstGeom prst="rect">
            <a:avLst/>
          </a:prstGeom>
          <a:noFill/>
          <a:ln w="9525">
            <a:noFill/>
            <a:miter lim="800000"/>
            <a:headEnd/>
            <a:tailEnd/>
          </a:ln>
        </p:spPr>
        <p:txBody>
          <a:bodyPr/>
          <a:lstStyle/>
          <a:p>
            <a:pPr marL="182563">
              <a:spcBef>
                <a:spcPts val="0"/>
              </a:spcBef>
              <a:spcAft>
                <a:spcPts val="600"/>
              </a:spcAft>
            </a:pPr>
            <a:r>
              <a:rPr lang="en-US" sz="2000" dirty="0" smtClean="0"/>
              <a:t>The financial information in the Annual Report consists of the following:</a:t>
            </a:r>
            <a:endParaRPr lang="en-US" sz="2000" dirty="0"/>
          </a:p>
          <a:p>
            <a:pPr marL="628650" indent="-446088">
              <a:spcBef>
                <a:spcPts val="0"/>
              </a:spcBef>
              <a:spcAft>
                <a:spcPts val="600"/>
              </a:spcAft>
              <a:buFont typeface="Arial" charset="0"/>
              <a:buChar char="•"/>
            </a:pPr>
            <a:r>
              <a:rPr lang="en-US" sz="2000" dirty="0" smtClean="0"/>
              <a:t>Report of the Accounting Officer</a:t>
            </a:r>
          </a:p>
          <a:p>
            <a:pPr marL="628650" indent="-446088">
              <a:spcBef>
                <a:spcPts val="0"/>
              </a:spcBef>
              <a:spcAft>
                <a:spcPts val="600"/>
              </a:spcAft>
              <a:buFont typeface="Arial" charset="0"/>
              <a:buChar char="•"/>
            </a:pPr>
            <a:r>
              <a:rPr lang="en-US" sz="2000" dirty="0" smtClean="0"/>
              <a:t>Report of the Audit Committee</a:t>
            </a:r>
          </a:p>
          <a:p>
            <a:pPr marL="628650" indent="-446088">
              <a:spcBef>
                <a:spcPts val="0"/>
              </a:spcBef>
              <a:spcAft>
                <a:spcPts val="600"/>
              </a:spcAft>
              <a:buFont typeface="Arial" charset="0"/>
              <a:buChar char="•"/>
            </a:pPr>
            <a:r>
              <a:rPr lang="en-US" sz="2000" dirty="0" smtClean="0"/>
              <a:t>Report of the Auditor-General</a:t>
            </a:r>
          </a:p>
          <a:p>
            <a:pPr marL="628650" indent="-446088">
              <a:spcBef>
                <a:spcPts val="0"/>
              </a:spcBef>
              <a:spcAft>
                <a:spcPts val="600"/>
              </a:spcAft>
              <a:buFont typeface="Arial" charset="0"/>
              <a:buChar char="•"/>
            </a:pPr>
            <a:r>
              <a:rPr lang="en-US" sz="2000" dirty="0" smtClean="0"/>
              <a:t>Financial Statements (including the Appropriation Statement, Statement of Financial Performance, Statement of Financial Position, Changes in Net Assets, Cash Flow, Notes to the Financial Statements and Supplementary Annexures)</a:t>
            </a:r>
          </a:p>
          <a:p>
            <a:pPr marL="182563">
              <a:spcBef>
                <a:spcPts val="0"/>
              </a:spcBef>
              <a:spcAft>
                <a:spcPts val="600"/>
              </a:spcAft>
            </a:pPr>
            <a:r>
              <a:rPr lang="en-US" sz="2000" dirty="0"/>
              <a:t>The presentation focusses on the following:</a:t>
            </a:r>
          </a:p>
          <a:p>
            <a:pPr marL="628650" indent="-446088">
              <a:spcBef>
                <a:spcPts val="0"/>
              </a:spcBef>
              <a:spcAft>
                <a:spcPts val="600"/>
              </a:spcAft>
              <a:buFont typeface="Arial" charset="0"/>
              <a:buChar char="•"/>
            </a:pPr>
            <a:r>
              <a:rPr lang="en-US" sz="2000" dirty="0"/>
              <a:t>A brief summary of each report</a:t>
            </a:r>
          </a:p>
          <a:p>
            <a:pPr marL="628650" indent="-446088">
              <a:spcBef>
                <a:spcPts val="0"/>
              </a:spcBef>
              <a:spcAft>
                <a:spcPts val="600"/>
              </a:spcAft>
              <a:buFont typeface="Arial" charset="0"/>
              <a:buChar char="•"/>
            </a:pPr>
            <a:r>
              <a:rPr lang="en-US" sz="2000" dirty="0"/>
              <a:t>A summary of the Financial </a:t>
            </a:r>
            <a:r>
              <a:rPr lang="en-US" sz="2000" dirty="0" smtClean="0"/>
              <a:t>Statements</a:t>
            </a:r>
          </a:p>
          <a:p>
            <a:pPr marL="628650" indent="-446088">
              <a:spcBef>
                <a:spcPts val="0"/>
              </a:spcBef>
              <a:spcAft>
                <a:spcPts val="600"/>
              </a:spcAft>
              <a:buFont typeface="Arial" charset="0"/>
              <a:buChar char="•"/>
            </a:pPr>
            <a:r>
              <a:rPr lang="en-US" sz="2000" dirty="0" smtClean="0"/>
              <a:t>Impact of </a:t>
            </a:r>
            <a:r>
              <a:rPr lang="en-US" sz="2000" dirty="0"/>
              <a:t>the Financial outcome of </a:t>
            </a:r>
            <a:r>
              <a:rPr lang="en-US" sz="2000" dirty="0" smtClean="0"/>
              <a:t>2016/17 on operations</a:t>
            </a:r>
            <a:endParaRPr lang="en-US" sz="2000" dirty="0"/>
          </a:p>
        </p:txBody>
      </p:sp>
    </p:spTree>
    <p:extLst>
      <p:ext uri="{BB962C8B-B14F-4D97-AF65-F5344CB8AC3E}">
        <p14:creationId xmlns:p14="http://schemas.microsoft.com/office/powerpoint/2010/main" val="744093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2200" y="543580"/>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Accounting Officer</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53</a:t>
            </a:fld>
            <a:endParaRPr lang="en-US" b="1" dirty="0" smtClean="0"/>
          </a:p>
        </p:txBody>
      </p:sp>
      <p:sp>
        <p:nvSpPr>
          <p:cNvPr id="5125" name="Rectangle 3"/>
          <p:cNvSpPr>
            <a:spLocks noGrp="1" noChangeArrowheads="1"/>
          </p:cNvSpPr>
          <p:nvPr>
            <p:ph idx="1"/>
          </p:nvPr>
        </p:nvSpPr>
        <p:spPr>
          <a:xfrm>
            <a:off x="532200" y="1219200"/>
            <a:ext cx="8078400" cy="4987925"/>
          </a:xfrm>
        </p:spPr>
        <p:txBody>
          <a:bodyPr/>
          <a:lstStyle/>
          <a:p>
            <a:pPr eaLnBrk="1" hangingPunct="1"/>
            <a:r>
              <a:rPr lang="en-US" sz="2000" dirty="0" smtClean="0">
                <a:cs typeface="Arial" charset="0"/>
              </a:rPr>
              <a:t>The Report of the Accounting Officer provides a summary of the financial affairs of the Department including a summary of significant events, key policy decisions and spending trends</a:t>
            </a:r>
          </a:p>
          <a:p>
            <a:pPr eaLnBrk="1" hangingPunct="1"/>
            <a:r>
              <a:rPr lang="en-US" sz="2000" dirty="0" smtClean="0">
                <a:cs typeface="Arial" charset="0"/>
              </a:rPr>
              <a:t>It also includes a summary of services, capacity constraints and organisational arrangements as well as the corporate governance arrangements within the Department</a:t>
            </a:r>
          </a:p>
          <a:p>
            <a:pPr eaLnBrk="1" hangingPunct="1"/>
            <a:r>
              <a:rPr lang="en-US" sz="2000" dirty="0" smtClean="0">
                <a:cs typeface="Arial" charset="0"/>
              </a:rPr>
              <a:t>Annual Report (pages 158 to 183)</a:t>
            </a:r>
          </a:p>
          <a:p>
            <a:pPr>
              <a:buFontTx/>
              <a:buNone/>
            </a:pPr>
            <a:endParaRPr lang="en-US" sz="700" dirty="0" smtClean="0"/>
          </a:p>
        </p:txBody>
      </p:sp>
    </p:spTree>
    <p:extLst>
      <p:ext uri="{BB962C8B-B14F-4D97-AF65-F5344CB8AC3E}">
        <p14:creationId xmlns:p14="http://schemas.microsoft.com/office/powerpoint/2010/main" val="940605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2200" y="543580"/>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 Committee</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54</a:t>
            </a:fld>
            <a:endParaRPr lang="en-US" b="1" dirty="0" smtClean="0"/>
          </a:p>
        </p:txBody>
      </p:sp>
      <p:sp>
        <p:nvSpPr>
          <p:cNvPr id="5125" name="Rectangle 3"/>
          <p:cNvSpPr>
            <a:spLocks noGrp="1" noChangeArrowheads="1"/>
          </p:cNvSpPr>
          <p:nvPr>
            <p:ph idx="1"/>
          </p:nvPr>
        </p:nvSpPr>
        <p:spPr>
          <a:xfrm>
            <a:off x="532200" y="1260475"/>
            <a:ext cx="8078400" cy="4987925"/>
          </a:xfrm>
        </p:spPr>
        <p:txBody>
          <a:bodyPr/>
          <a:lstStyle/>
          <a:p>
            <a:pPr eaLnBrk="1" hangingPunct="1"/>
            <a:r>
              <a:rPr lang="en-US" sz="2000" dirty="0" smtClean="0">
                <a:cs typeface="Arial" charset="0"/>
              </a:rPr>
              <a:t>The Report of the Audit Committee expresses the Committee’s views on the effectiveness of internal control within the Department, the quality of reporting in terms of PFMA requirements, the operations of Internal Audit and Risk Management within the Department</a:t>
            </a:r>
          </a:p>
          <a:p>
            <a:pPr lvl="0"/>
            <a:r>
              <a:rPr lang="en-US" sz="2000" dirty="0" smtClean="0"/>
              <a:t>On </a:t>
            </a:r>
            <a:r>
              <a:rPr lang="en-US" sz="2000" dirty="0"/>
              <a:t>the basis of the above, the Audit Committee raised the following key areas:</a:t>
            </a:r>
            <a:endParaRPr lang="en-ZA" sz="2000" dirty="0"/>
          </a:p>
          <a:p>
            <a:pPr lvl="1"/>
            <a:r>
              <a:rPr lang="en-ZA" sz="2000" dirty="0"/>
              <a:t>There has been an improvement in controls to the extent that there were no material misstatements in the financial statements</a:t>
            </a:r>
          </a:p>
          <a:p>
            <a:pPr lvl="1"/>
            <a:r>
              <a:rPr lang="en-ZA" sz="2000" dirty="0"/>
              <a:t>The control deficiencies in the reporting of performance information is a concern</a:t>
            </a:r>
          </a:p>
          <a:p>
            <a:pPr lvl="1"/>
            <a:r>
              <a:rPr lang="en-ZA" sz="2000" dirty="0"/>
              <a:t>User access management controls, IT services continuity and security management in IT were still not effective</a:t>
            </a:r>
          </a:p>
          <a:p>
            <a:pPr eaLnBrk="1" hangingPunct="1"/>
            <a:r>
              <a:rPr lang="en-US" sz="2000" dirty="0" smtClean="0">
                <a:cs typeface="Arial" charset="0"/>
              </a:rPr>
              <a:t>The Report of the Audit Committee (pages 184 and 185)</a:t>
            </a:r>
          </a:p>
          <a:p>
            <a:pPr>
              <a:buFontTx/>
              <a:buNone/>
            </a:pPr>
            <a:endParaRPr lang="en-US" sz="700" dirty="0" smtClean="0"/>
          </a:p>
        </p:txBody>
      </p:sp>
    </p:spTree>
    <p:extLst>
      <p:ext uri="{BB962C8B-B14F-4D97-AF65-F5344CB8AC3E}">
        <p14:creationId xmlns:p14="http://schemas.microsoft.com/office/powerpoint/2010/main" val="2367623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55</a:t>
            </a:fld>
            <a:endParaRPr lang="en-US" b="1" dirty="0" smtClean="0"/>
          </a:p>
        </p:txBody>
      </p:sp>
      <p:sp>
        <p:nvSpPr>
          <p:cNvPr id="5125" name="Rectangle 3"/>
          <p:cNvSpPr>
            <a:spLocks noGrp="1" noChangeArrowheads="1"/>
          </p:cNvSpPr>
          <p:nvPr>
            <p:ph idx="1"/>
          </p:nvPr>
        </p:nvSpPr>
        <p:spPr>
          <a:xfrm>
            <a:off x="304801" y="1219200"/>
            <a:ext cx="8458200" cy="5141341"/>
          </a:xfrm>
        </p:spPr>
        <p:txBody>
          <a:bodyPr/>
          <a:lstStyle/>
          <a:p>
            <a:pPr eaLnBrk="1" hangingPunct="1">
              <a:spcBef>
                <a:spcPts val="0"/>
              </a:spcBef>
              <a:spcAft>
                <a:spcPts val="600"/>
              </a:spcAft>
              <a:buFontTx/>
              <a:buNone/>
            </a:pPr>
            <a:r>
              <a:rPr lang="en-US" sz="2000" dirty="0">
                <a:cs typeface="Arial" charset="0"/>
              </a:rPr>
              <a:t>The Department received an unqualified audit </a:t>
            </a:r>
            <a:r>
              <a:rPr lang="en-US" sz="2000" dirty="0" smtClean="0">
                <a:cs typeface="Arial" charset="0"/>
              </a:rPr>
              <a:t>opinion.</a:t>
            </a:r>
            <a:endParaRPr lang="en-US" sz="2000" dirty="0"/>
          </a:p>
          <a:p>
            <a:pPr eaLnBrk="1" hangingPunct="1">
              <a:spcBef>
                <a:spcPts val="0"/>
              </a:spcBef>
              <a:spcAft>
                <a:spcPts val="600"/>
              </a:spcAft>
              <a:buFontTx/>
              <a:buNone/>
            </a:pPr>
            <a:r>
              <a:rPr lang="en-US" sz="2000" dirty="0" smtClean="0">
                <a:cs typeface="Arial" charset="0"/>
              </a:rPr>
              <a:t>Key </a:t>
            </a:r>
            <a:r>
              <a:rPr lang="en-US" sz="2000" dirty="0">
                <a:cs typeface="Arial" charset="0"/>
              </a:rPr>
              <a:t>matters raised by the </a:t>
            </a:r>
            <a:r>
              <a:rPr lang="en-US" sz="2000" dirty="0" smtClean="0">
                <a:cs typeface="Arial" charset="0"/>
              </a:rPr>
              <a:t>Auditor-General include the following:</a:t>
            </a:r>
            <a:endParaRPr lang="en-US" sz="2000" dirty="0">
              <a:cs typeface="Arial" charset="0"/>
            </a:endParaRPr>
          </a:p>
          <a:p>
            <a:pPr>
              <a:spcBef>
                <a:spcPts val="0"/>
              </a:spcBef>
              <a:spcAft>
                <a:spcPts val="600"/>
              </a:spcAft>
              <a:buFontTx/>
              <a:buNone/>
            </a:pPr>
            <a:r>
              <a:rPr lang="en-GB" sz="2000" b="1" dirty="0" smtClean="0"/>
              <a:t>Significant </a:t>
            </a:r>
            <a:r>
              <a:rPr lang="en-GB" sz="2000" b="1" dirty="0"/>
              <a:t>uncertainties</a:t>
            </a:r>
            <a:endParaRPr lang="en-US" sz="2000" dirty="0"/>
          </a:p>
          <a:p>
            <a:pPr>
              <a:spcBef>
                <a:spcPts val="0"/>
              </a:spcBef>
              <a:spcAft>
                <a:spcPts val="600"/>
              </a:spcAft>
            </a:pPr>
            <a:r>
              <a:rPr lang="en-GB" sz="2000" dirty="0"/>
              <a:t>As disclosed in </a:t>
            </a:r>
            <a:r>
              <a:rPr lang="en-GB" sz="2000" dirty="0" smtClean="0"/>
              <a:t>Note 21 </a:t>
            </a:r>
            <a:r>
              <a:rPr lang="en-GB" sz="2000" dirty="0"/>
              <a:t>to the financial statements, </a:t>
            </a:r>
            <a:r>
              <a:rPr lang="en-GB" sz="2000" dirty="0" smtClean="0"/>
              <a:t>the large increase in contingent liabilities is attributable to the possible pension liability of 500 TVET college staff. There are uncertainties relating to the amount of the outflow in respect of claims for the possible pension liability of R113.120 million as calculated by actuarial valuators</a:t>
            </a:r>
            <a:endParaRPr lang="en-US" sz="2000" dirty="0"/>
          </a:p>
          <a:p>
            <a:pPr marL="288000">
              <a:spcBef>
                <a:spcPts val="0"/>
              </a:spcBef>
              <a:spcAft>
                <a:spcPts val="600"/>
              </a:spcAft>
              <a:buFontTx/>
              <a:buNone/>
            </a:pPr>
            <a:r>
              <a:rPr lang="en-ZA" sz="2000" b="1" dirty="0" smtClean="0"/>
              <a:t>Predetermined Objectives</a:t>
            </a:r>
            <a:endParaRPr lang="en-US" sz="2000" dirty="0"/>
          </a:p>
          <a:p>
            <a:pPr>
              <a:spcBef>
                <a:spcPts val="0"/>
              </a:spcBef>
              <a:spcAft>
                <a:spcPts val="600"/>
              </a:spcAft>
            </a:pPr>
            <a:r>
              <a:rPr lang="en-GB" sz="2000" b="1" dirty="0" smtClean="0"/>
              <a:t>Programme 2: Planning, Policy and Strategy </a:t>
            </a:r>
            <a:r>
              <a:rPr lang="en-GB" sz="2000" dirty="0" smtClean="0"/>
              <a:t>– No material findings</a:t>
            </a:r>
          </a:p>
          <a:p>
            <a:pPr>
              <a:spcBef>
                <a:spcPts val="0"/>
              </a:spcBef>
              <a:spcAft>
                <a:spcPts val="600"/>
              </a:spcAft>
            </a:pPr>
            <a:r>
              <a:rPr lang="en-GB" sz="2000" b="1" dirty="0" smtClean="0"/>
              <a:t>Programme 3: University Education </a:t>
            </a:r>
            <a:r>
              <a:rPr lang="en-GB" sz="2000" dirty="0" smtClean="0"/>
              <a:t>– No material findings</a:t>
            </a:r>
          </a:p>
        </p:txBody>
      </p:sp>
    </p:spTree>
    <p:extLst>
      <p:ext uri="{BB962C8B-B14F-4D97-AF65-F5344CB8AC3E}">
        <p14:creationId xmlns:p14="http://schemas.microsoft.com/office/powerpoint/2010/main" val="3928397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56</a:t>
            </a:fld>
            <a:endParaRPr lang="en-US" b="1" dirty="0" smtClean="0"/>
          </a:p>
        </p:txBody>
      </p:sp>
      <p:sp>
        <p:nvSpPr>
          <p:cNvPr id="5125" name="Rectangle 3"/>
          <p:cNvSpPr>
            <a:spLocks noGrp="1" noChangeArrowheads="1"/>
          </p:cNvSpPr>
          <p:nvPr>
            <p:ph idx="1"/>
          </p:nvPr>
        </p:nvSpPr>
        <p:spPr>
          <a:xfrm>
            <a:off x="532200" y="990600"/>
            <a:ext cx="8078400" cy="5141341"/>
          </a:xfrm>
        </p:spPr>
        <p:txBody>
          <a:bodyPr/>
          <a:lstStyle/>
          <a:p>
            <a:pPr>
              <a:spcBef>
                <a:spcPts val="0"/>
              </a:spcBef>
              <a:spcAft>
                <a:spcPts val="600"/>
              </a:spcAft>
            </a:pPr>
            <a:r>
              <a:rPr lang="en-GB" sz="2000" b="1" dirty="0" smtClean="0"/>
              <a:t>Programme 4: Technical and Vocational Education and Training</a:t>
            </a:r>
          </a:p>
          <a:p>
            <a:pPr marL="530225" lvl="1" indent="-265113">
              <a:spcBef>
                <a:spcPts val="0"/>
              </a:spcBef>
              <a:spcAft>
                <a:spcPts val="600"/>
              </a:spcAft>
              <a:buNone/>
            </a:pPr>
            <a:r>
              <a:rPr lang="en-GB" sz="2000" dirty="0" smtClean="0"/>
              <a:t>– 	Material misstatements in reported performance information</a:t>
            </a:r>
          </a:p>
          <a:p>
            <a:pPr marL="530225" lvl="1" indent="-265113">
              <a:spcBef>
                <a:spcPts val="0"/>
              </a:spcBef>
              <a:spcAft>
                <a:spcPts val="600"/>
              </a:spcAft>
            </a:pPr>
            <a:r>
              <a:rPr lang="en-GB" sz="2000" dirty="0" smtClean="0"/>
              <a:t>Unable to obtain sufficient appropriate audit evidence for the following indicators due to limitations placed on the scope of work. Unable to confirm the reported achievement by alternative means and consequently  unable to determine whether any adjustments were required to the reported achievements:</a:t>
            </a:r>
          </a:p>
          <a:p>
            <a:pPr marL="900113" lvl="2" indent="-266700">
              <a:spcBef>
                <a:spcPts val="0"/>
              </a:spcBef>
              <a:spcAft>
                <a:spcPts val="600"/>
              </a:spcAft>
            </a:pPr>
            <a:r>
              <a:rPr lang="en-GB" sz="2000" dirty="0" smtClean="0"/>
              <a:t>Headcount enrolments in TVET Colleges</a:t>
            </a:r>
          </a:p>
          <a:p>
            <a:pPr marL="900113" lvl="2" indent="-266700">
              <a:spcBef>
                <a:spcPts val="0"/>
              </a:spcBef>
              <a:spcAft>
                <a:spcPts val="0"/>
              </a:spcAft>
            </a:pPr>
            <a:r>
              <a:rPr lang="en-GB" sz="2000" dirty="0" smtClean="0"/>
              <a:t>Certification rates in TVET qualifications (NC(V) L4, N3 </a:t>
            </a:r>
            <a:r>
              <a:rPr lang="en-GB" sz="2000" dirty="0"/>
              <a:t>&amp;</a:t>
            </a:r>
            <a:r>
              <a:rPr lang="en-GB" sz="2000" dirty="0" smtClean="0"/>
              <a:t> N6)</a:t>
            </a:r>
          </a:p>
          <a:p>
            <a:pPr marL="900113" lvl="2" indent="-266700">
              <a:spcBef>
                <a:spcPts val="0"/>
              </a:spcBef>
              <a:spcAft>
                <a:spcPts val="600"/>
              </a:spcAft>
            </a:pPr>
            <a:r>
              <a:rPr lang="en-GB" sz="2000" dirty="0" smtClean="0"/>
              <a:t>Percentage of public TVET college examination centres conducting national examinations and assessments in compliance with national policy</a:t>
            </a:r>
          </a:p>
          <a:p>
            <a:pPr marL="900113" lvl="2" indent="-266700">
              <a:spcBef>
                <a:spcPts val="0"/>
              </a:spcBef>
              <a:spcAft>
                <a:spcPts val="600"/>
              </a:spcAft>
            </a:pPr>
            <a:r>
              <a:rPr lang="en-GB" sz="2000" dirty="0" smtClean="0"/>
              <a:t>TVET throughput rate</a:t>
            </a:r>
          </a:p>
          <a:p>
            <a:pPr marL="900113" lvl="2" indent="-266700">
              <a:spcBef>
                <a:spcPts val="0"/>
              </a:spcBef>
              <a:spcAft>
                <a:spcPts val="600"/>
              </a:spcAft>
            </a:pPr>
            <a:r>
              <a:rPr lang="en-GB" sz="2000" dirty="0" smtClean="0"/>
              <a:t>Funded NC(V) L4 students obtaining a qualification within the stipulated time</a:t>
            </a:r>
          </a:p>
        </p:txBody>
      </p:sp>
      <p:sp>
        <p:nvSpPr>
          <p:cNvPr id="8" name="TextBox 7"/>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2828892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57</a:t>
            </a:fld>
            <a:endParaRPr lang="en-US" b="1" dirty="0" smtClean="0"/>
          </a:p>
        </p:txBody>
      </p:sp>
      <p:sp>
        <p:nvSpPr>
          <p:cNvPr id="5125" name="Rectangle 3"/>
          <p:cNvSpPr>
            <a:spLocks noGrp="1" noChangeArrowheads="1"/>
          </p:cNvSpPr>
          <p:nvPr>
            <p:ph idx="1"/>
          </p:nvPr>
        </p:nvSpPr>
        <p:spPr>
          <a:xfrm>
            <a:off x="532199" y="1183259"/>
            <a:ext cx="8078401" cy="5141341"/>
          </a:xfrm>
        </p:spPr>
        <p:txBody>
          <a:bodyPr/>
          <a:lstStyle/>
          <a:p>
            <a:pPr>
              <a:spcBef>
                <a:spcPts val="0"/>
              </a:spcBef>
              <a:spcAft>
                <a:spcPts val="600"/>
              </a:spcAft>
            </a:pPr>
            <a:r>
              <a:rPr lang="en-GB" sz="2000" b="1" dirty="0" smtClean="0"/>
              <a:t>Programme 5: Skills Development</a:t>
            </a:r>
          </a:p>
          <a:p>
            <a:pPr lvl="1">
              <a:spcBef>
                <a:spcPts val="0"/>
              </a:spcBef>
              <a:spcAft>
                <a:spcPts val="600"/>
              </a:spcAft>
            </a:pPr>
            <a:r>
              <a:rPr lang="en-GB" sz="2000" dirty="0"/>
              <a:t>Material misstatements in reported performance </a:t>
            </a:r>
            <a:r>
              <a:rPr lang="en-GB" sz="2000" dirty="0" smtClean="0"/>
              <a:t>information</a:t>
            </a:r>
            <a:endParaRPr lang="en-GB" sz="2000" dirty="0"/>
          </a:p>
          <a:p>
            <a:pPr lvl="1">
              <a:spcBef>
                <a:spcPts val="0"/>
              </a:spcBef>
              <a:spcAft>
                <a:spcPts val="600"/>
              </a:spcAft>
            </a:pPr>
            <a:r>
              <a:rPr lang="en-GB" sz="2000" dirty="0" smtClean="0"/>
              <a:t>The reported achievement for the target related to work-based learning opportunities was misstated as the evidence provided indicated 231 206 and not 148 517 as reported</a:t>
            </a:r>
          </a:p>
          <a:p>
            <a:pPr>
              <a:spcBef>
                <a:spcPts val="0"/>
              </a:spcBef>
              <a:spcAft>
                <a:spcPts val="600"/>
              </a:spcAft>
            </a:pPr>
            <a:r>
              <a:rPr lang="en-GB" sz="2000" b="1" dirty="0"/>
              <a:t>Programme 6: Community Education and </a:t>
            </a:r>
            <a:r>
              <a:rPr lang="en-GB" sz="2000" b="1" dirty="0" smtClean="0"/>
              <a:t>Training</a:t>
            </a:r>
            <a:endParaRPr lang="en-GB" sz="2000" b="1" dirty="0"/>
          </a:p>
          <a:p>
            <a:pPr marL="400050" lvl="1" indent="0">
              <a:spcBef>
                <a:spcPts val="0"/>
              </a:spcBef>
              <a:spcAft>
                <a:spcPts val="600"/>
              </a:spcAft>
              <a:buNone/>
            </a:pPr>
            <a:r>
              <a:rPr lang="en-GB" sz="2000" dirty="0"/>
              <a:t>– Material misstatements in reported performance </a:t>
            </a:r>
            <a:r>
              <a:rPr lang="en-GB" sz="2000" dirty="0" smtClean="0"/>
              <a:t>information</a:t>
            </a:r>
            <a:endParaRPr lang="en-GB" sz="2000" dirty="0"/>
          </a:p>
          <a:p>
            <a:pPr marL="685800" lvl="1">
              <a:spcBef>
                <a:spcPts val="0"/>
              </a:spcBef>
              <a:spcAft>
                <a:spcPts val="600"/>
              </a:spcAft>
            </a:pPr>
            <a:r>
              <a:rPr lang="en-GB" sz="2000" dirty="0"/>
              <a:t>Unable to obtain sufficient appropriate audit evidence for the following indicators due to limitations placed on the scope of work. Unable to confirm the reported achievement by alternative means and </a:t>
            </a:r>
            <a:r>
              <a:rPr lang="en-GB" sz="2000" dirty="0" smtClean="0"/>
              <a:t>consequently unable </a:t>
            </a:r>
            <a:r>
              <a:rPr lang="en-GB" sz="2000" dirty="0"/>
              <a:t>to determine whether any adjustments were required to the reported achievements.</a:t>
            </a:r>
          </a:p>
          <a:p>
            <a:pPr lvl="2">
              <a:spcBef>
                <a:spcPts val="0"/>
              </a:spcBef>
              <a:spcAft>
                <a:spcPts val="600"/>
              </a:spcAft>
            </a:pPr>
            <a:r>
              <a:rPr lang="en-GB" sz="2000" dirty="0"/>
              <a:t>Headcount enrolments in CET </a:t>
            </a:r>
            <a:r>
              <a:rPr lang="en-GB" sz="2000" dirty="0" smtClean="0"/>
              <a:t>Colleges </a:t>
            </a:r>
            <a:endParaRPr lang="en-GB" sz="2000" dirty="0"/>
          </a:p>
          <a:p>
            <a:pPr lvl="2">
              <a:spcBef>
                <a:spcPts val="0"/>
              </a:spcBef>
              <a:spcAft>
                <a:spcPts val="600"/>
              </a:spcAft>
            </a:pPr>
            <a:r>
              <a:rPr lang="en-GB" sz="2000" dirty="0"/>
              <a:t>Certification rates in formal CET </a:t>
            </a:r>
            <a:r>
              <a:rPr lang="en-GB" sz="2000" dirty="0" smtClean="0"/>
              <a:t>qualifications</a:t>
            </a:r>
            <a:endParaRPr lang="en-GB" sz="2000" dirty="0"/>
          </a:p>
          <a:p>
            <a:pPr lvl="1">
              <a:spcBef>
                <a:spcPts val="0"/>
              </a:spcBef>
              <a:spcAft>
                <a:spcPts val="600"/>
              </a:spcAft>
            </a:pPr>
            <a:endParaRPr lang="en-GB" sz="2000" dirty="0" smtClean="0"/>
          </a:p>
        </p:txBody>
      </p:sp>
      <p:sp>
        <p:nvSpPr>
          <p:cNvPr id="8" name="TextBox 7"/>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36670511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58</a:t>
            </a:fld>
            <a:endParaRPr lang="en-US" b="1" dirty="0" smtClean="0"/>
          </a:p>
        </p:txBody>
      </p:sp>
      <p:sp>
        <p:nvSpPr>
          <p:cNvPr id="5125" name="Rectangle 3"/>
          <p:cNvSpPr>
            <a:spLocks noGrp="1" noChangeArrowheads="1"/>
          </p:cNvSpPr>
          <p:nvPr>
            <p:ph idx="1"/>
          </p:nvPr>
        </p:nvSpPr>
        <p:spPr>
          <a:xfrm>
            <a:off x="532200" y="1066800"/>
            <a:ext cx="8078400" cy="5164184"/>
          </a:xfrm>
        </p:spPr>
        <p:txBody>
          <a:bodyPr/>
          <a:lstStyle/>
          <a:p>
            <a:pPr>
              <a:spcBef>
                <a:spcPts val="0"/>
              </a:spcBef>
              <a:buFontTx/>
              <a:buNone/>
            </a:pPr>
            <a:r>
              <a:rPr lang="en-US" sz="2000" b="1" dirty="0" smtClean="0"/>
              <a:t>Matters of non-compliance with Legislative Requirements</a:t>
            </a:r>
          </a:p>
          <a:p>
            <a:pPr marL="0" indent="0">
              <a:spcBef>
                <a:spcPts val="0"/>
              </a:spcBef>
              <a:buFontTx/>
              <a:buNone/>
            </a:pPr>
            <a:r>
              <a:rPr lang="en-US" sz="2000" b="1" dirty="0" smtClean="0"/>
              <a:t>Treasury regulations</a:t>
            </a:r>
            <a:endParaRPr lang="en-US" sz="2000" dirty="0"/>
          </a:p>
          <a:p>
            <a:pPr>
              <a:spcBef>
                <a:spcPts val="0"/>
              </a:spcBef>
            </a:pPr>
            <a:r>
              <a:rPr lang="en-ZA" sz="2000" dirty="0" smtClean="0"/>
              <a:t>Goods and services of transactions to the value above R500 000 were procured without inviting competitive bids. Deviations were approved by the Accounting Officer even though it was not impractical to invite competitive bids.</a:t>
            </a:r>
          </a:p>
          <a:p>
            <a:pPr marL="354013" indent="0">
              <a:spcBef>
                <a:spcPts val="0"/>
              </a:spcBef>
              <a:buNone/>
            </a:pPr>
            <a:r>
              <a:rPr lang="en-ZA" sz="2000" b="1" i="1" dirty="0" smtClean="0"/>
              <a:t>Comment: </a:t>
            </a:r>
            <a:r>
              <a:rPr lang="en-ZA" sz="2000" i="1" dirty="0" smtClean="0"/>
              <a:t>This matter refers to the procurement of certain services regarding the TVET Colleges Infrastructure Project funded through the NSF. The matter is being raised with the Department to ensure improved management of the Infrastructure Project and ensure that the Departmental management team ensures the approval of the </a:t>
            </a:r>
            <a:r>
              <a:rPr lang="en-ZA" sz="2000" i="1" dirty="0"/>
              <a:t>design, specifications and estimated </a:t>
            </a:r>
            <a:r>
              <a:rPr lang="en-ZA" sz="2000" i="1" dirty="0" smtClean="0"/>
              <a:t>cost.</a:t>
            </a:r>
          </a:p>
          <a:p>
            <a:pPr>
              <a:spcBef>
                <a:spcPts val="0"/>
              </a:spcBef>
            </a:pPr>
            <a:r>
              <a:rPr lang="en-ZA" sz="2000" dirty="0" smtClean="0"/>
              <a:t>Invitations for competitive bidding were not always advertised for a required minimum period.</a:t>
            </a:r>
          </a:p>
          <a:p>
            <a:pPr marL="354013" indent="0">
              <a:spcBef>
                <a:spcPts val="0"/>
              </a:spcBef>
              <a:buNone/>
            </a:pPr>
            <a:r>
              <a:rPr lang="en-ZA" sz="2000" b="1" i="1" dirty="0" smtClean="0"/>
              <a:t>Comment: </a:t>
            </a:r>
            <a:r>
              <a:rPr lang="en-ZA" sz="2000" i="1" dirty="0"/>
              <a:t>The </a:t>
            </a:r>
            <a:r>
              <a:rPr lang="en-ZA" sz="2000" i="1" dirty="0" smtClean="0"/>
              <a:t>Auditor-General maintained the view that there was poor </a:t>
            </a:r>
            <a:r>
              <a:rPr lang="en-ZA" sz="2000" i="1" dirty="0"/>
              <a:t>planning regarding the </a:t>
            </a:r>
            <a:r>
              <a:rPr lang="en-ZA" sz="2000" i="1" dirty="0" smtClean="0"/>
              <a:t>arrangements for events.</a:t>
            </a:r>
            <a:endParaRPr lang="en-ZA" sz="2000" i="1" dirty="0"/>
          </a:p>
          <a:p>
            <a:pPr marL="0" indent="0">
              <a:spcBef>
                <a:spcPts val="0"/>
              </a:spcBef>
              <a:buNone/>
            </a:pPr>
            <a:endParaRPr lang="en-ZA" sz="2000" dirty="0" smtClean="0"/>
          </a:p>
        </p:txBody>
      </p:sp>
      <p:sp>
        <p:nvSpPr>
          <p:cNvPr id="9" name="TextBox 8"/>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4178318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59</a:t>
            </a:fld>
            <a:endParaRPr lang="en-US" b="1" dirty="0" smtClean="0"/>
          </a:p>
        </p:txBody>
      </p:sp>
      <p:sp>
        <p:nvSpPr>
          <p:cNvPr id="5125" name="Rectangle 3"/>
          <p:cNvSpPr>
            <a:spLocks noGrp="1" noChangeArrowheads="1"/>
          </p:cNvSpPr>
          <p:nvPr>
            <p:ph idx="1"/>
          </p:nvPr>
        </p:nvSpPr>
        <p:spPr>
          <a:xfrm>
            <a:off x="532200" y="1143001"/>
            <a:ext cx="8078400" cy="5105400"/>
          </a:xfrm>
        </p:spPr>
        <p:txBody>
          <a:bodyPr/>
          <a:lstStyle/>
          <a:p>
            <a:pPr>
              <a:buFontTx/>
              <a:buNone/>
            </a:pPr>
            <a:r>
              <a:rPr lang="en-US" sz="2000" b="1" dirty="0" smtClean="0"/>
              <a:t>Matters of non-compliance with Legislative Requirements</a:t>
            </a:r>
          </a:p>
          <a:p>
            <a:pPr marL="0" indent="0">
              <a:buFontTx/>
              <a:buNone/>
            </a:pPr>
            <a:r>
              <a:rPr lang="en-US" sz="2000" b="1" dirty="0" smtClean="0"/>
              <a:t>Treasury regulations</a:t>
            </a:r>
            <a:endParaRPr lang="en-US" sz="2000" dirty="0"/>
          </a:p>
          <a:p>
            <a:r>
              <a:rPr lang="en-ZA" sz="2000" dirty="0" smtClean="0"/>
              <a:t>Quotations were accepted from prospective suppliers who had not submitted a declaration on whether they are employed by the State or connected to any person employed by the State.</a:t>
            </a:r>
          </a:p>
          <a:p>
            <a:pPr marL="354013" indent="0">
              <a:buNone/>
            </a:pPr>
            <a:r>
              <a:rPr lang="en-ZA" sz="2000" b="1" i="1" dirty="0" smtClean="0"/>
              <a:t>Comment: </a:t>
            </a:r>
            <a:r>
              <a:rPr lang="en-US" sz="2000" i="1" dirty="0"/>
              <a:t>During the audit of the exceptions identified through </a:t>
            </a:r>
            <a:r>
              <a:rPr lang="en-US" sz="2000" i="1" dirty="0" smtClean="0"/>
              <a:t>the Computer Assisted Auditing Techniques System, </a:t>
            </a:r>
            <a:r>
              <a:rPr lang="en-US" sz="2000" i="1" dirty="0"/>
              <a:t>it was noted that suppliers who are business partners with employees did not declare this interest in the </a:t>
            </a:r>
            <a:r>
              <a:rPr lang="en-US" sz="2000" i="1" dirty="0" smtClean="0"/>
              <a:t>bid documents, although the verification of Directorships by the Department did not reflect any discrepancy.</a:t>
            </a:r>
            <a:endParaRPr lang="en-ZA" sz="2000" i="1" dirty="0" smtClean="0"/>
          </a:p>
          <a:p>
            <a:r>
              <a:rPr lang="en-ZA" sz="2000" dirty="0" smtClean="0"/>
              <a:t>Effective steps were not taken to prevent irregular expenditure amounting to R63 817 223 as disclosed in note 27 to the annual financial statements.</a:t>
            </a:r>
          </a:p>
          <a:p>
            <a:pPr marL="354013" indent="0">
              <a:buNone/>
            </a:pPr>
            <a:r>
              <a:rPr lang="en-ZA" sz="2000" b="1" i="1" dirty="0" smtClean="0"/>
              <a:t>Comment: </a:t>
            </a:r>
            <a:r>
              <a:rPr lang="en-ZA" sz="2000" i="1" dirty="0" smtClean="0"/>
              <a:t>Separate slide on analysis of Irregular Expenditure.</a:t>
            </a:r>
            <a:endParaRPr lang="en-ZA" sz="2000" i="1" dirty="0"/>
          </a:p>
        </p:txBody>
      </p:sp>
      <p:sp>
        <p:nvSpPr>
          <p:cNvPr id="8" name="TextBox 7"/>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73436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6</a:t>
            </a:fld>
            <a:endParaRPr lang="en-US" altLang="en-US" sz="1400" b="1" dirty="0"/>
          </a:p>
        </p:txBody>
      </p:sp>
      <p:sp>
        <p:nvSpPr>
          <p:cNvPr id="9" name="Content Placeholder 2"/>
          <p:cNvSpPr txBox="1">
            <a:spLocks/>
          </p:cNvSpPr>
          <p:nvPr/>
        </p:nvSpPr>
        <p:spPr bwMode="auto">
          <a:xfrm>
            <a:off x="531813" y="1066800"/>
            <a:ext cx="807878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spcBef>
                <a:spcPts val="0"/>
              </a:spcBef>
              <a:spcAft>
                <a:spcPts val="600"/>
              </a:spcAft>
            </a:pPr>
            <a:r>
              <a:rPr lang="en-GB" sz="2000" dirty="0" smtClean="0"/>
              <a:t>The </a:t>
            </a:r>
            <a:r>
              <a:rPr lang="en-GB" sz="2000" dirty="0"/>
              <a:t>Ministerial Statement to guide the management and utilisation of the University Development Grant was approved by the Minister on 31 March </a:t>
            </a:r>
            <a:r>
              <a:rPr lang="en-GB" sz="2000" dirty="0" smtClean="0"/>
              <a:t>2017.</a:t>
            </a:r>
            <a:endParaRPr lang="en-GB" sz="2000" b="1" dirty="0"/>
          </a:p>
          <a:p>
            <a:pPr marL="57150" indent="0" eaLnBrk="1" hangingPunct="1">
              <a:spcBef>
                <a:spcPts val="0"/>
              </a:spcBef>
              <a:spcAft>
                <a:spcPts val="600"/>
              </a:spcAft>
              <a:buNone/>
            </a:pPr>
            <a:r>
              <a:rPr lang="en-GB" sz="2000" b="1" dirty="0" smtClean="0"/>
              <a:t>Integrated planning</a:t>
            </a:r>
          </a:p>
          <a:p>
            <a:pPr lvl="1" eaLnBrk="1" hangingPunct="1">
              <a:spcBef>
                <a:spcPts val="0"/>
              </a:spcBef>
              <a:spcAft>
                <a:spcPts val="600"/>
              </a:spcAft>
            </a:pPr>
            <a:r>
              <a:rPr lang="en-GB" sz="2000" dirty="0" smtClean="0"/>
              <a:t>An integrated plan for </a:t>
            </a:r>
            <a:r>
              <a:rPr lang="en-GB" sz="2000" dirty="0"/>
              <a:t>offering NQF </a:t>
            </a:r>
            <a:r>
              <a:rPr lang="en-GB" sz="2000" dirty="0" smtClean="0"/>
              <a:t>level 5 </a:t>
            </a:r>
            <a:r>
              <a:rPr lang="en-GB" sz="2000" dirty="0"/>
              <a:t>qualifications in the PSET system was approved by the Minister on 31 March 2017 for </a:t>
            </a:r>
            <a:r>
              <a:rPr lang="en-GB" sz="2000" dirty="0" smtClean="0"/>
              <a:t>implementation</a:t>
            </a:r>
            <a:endParaRPr lang="en-US" sz="2000" dirty="0" smtClean="0">
              <a:solidFill>
                <a:srgbClr val="000000"/>
              </a:solidFill>
              <a:latin typeface="Arial" pitchFamily="34" charset="0"/>
              <a:ea typeface="Calibri" panose="020F0502020204030204" pitchFamily="34" charset="0"/>
              <a:cs typeface="Arial" pitchFamily="34" charset="0"/>
            </a:endParaRPr>
          </a:p>
          <a:p>
            <a:pPr marL="57150" indent="0" eaLnBrk="1" hangingPunct="1">
              <a:spcBef>
                <a:spcPts val="0"/>
              </a:spcBef>
              <a:spcAft>
                <a:spcPts val="600"/>
              </a:spcAft>
              <a:buNone/>
            </a:pPr>
            <a:r>
              <a:rPr lang="en-US" sz="2000" b="1" dirty="0" smtClean="0">
                <a:solidFill>
                  <a:srgbClr val="000000"/>
                </a:solidFill>
                <a:latin typeface="Arial" pitchFamily="34" charset="0"/>
                <a:ea typeface="Calibri" panose="020F0502020204030204" pitchFamily="34" charset="0"/>
                <a:cs typeface="Arial" pitchFamily="34" charset="0"/>
              </a:rPr>
              <a:t>Oversight reports </a:t>
            </a:r>
            <a:endParaRPr lang="en-US" sz="2000" b="1" dirty="0">
              <a:solidFill>
                <a:srgbClr val="000000"/>
              </a:solidFill>
              <a:latin typeface="Arial" pitchFamily="34" charset="0"/>
              <a:ea typeface="Calibri" panose="020F0502020204030204" pitchFamily="34" charset="0"/>
              <a:cs typeface="Arial" pitchFamily="34" charset="0"/>
            </a:endParaRPr>
          </a:p>
          <a:p>
            <a:pPr lvl="1" eaLnBrk="1" hangingPunct="1">
              <a:spcBef>
                <a:spcPts val="0"/>
              </a:spcBef>
              <a:spcAft>
                <a:spcPts val="600"/>
              </a:spcAft>
            </a:pPr>
            <a:r>
              <a:rPr lang="en-GB" sz="2000" dirty="0"/>
              <a:t>12 </a:t>
            </a:r>
            <a:r>
              <a:rPr lang="en-GB" sz="2000" dirty="0" smtClean="0"/>
              <a:t>oversight/monitoring </a:t>
            </a:r>
            <a:r>
              <a:rPr lang="en-GB" sz="2000" dirty="0"/>
              <a:t>reports on the following aspects for the 2015/16 financial year were finalised and approved within the required time frame: </a:t>
            </a:r>
            <a:endParaRPr lang="en-GB" sz="2000" dirty="0" smtClean="0"/>
          </a:p>
          <a:p>
            <a:pPr lvl="2" eaLnBrk="1" hangingPunct="1">
              <a:spcBef>
                <a:spcPts val="0"/>
              </a:spcBef>
              <a:spcAft>
                <a:spcPts val="600"/>
              </a:spcAft>
            </a:pPr>
            <a:r>
              <a:rPr lang="en-GB" sz="2000" dirty="0" smtClean="0"/>
              <a:t>HEAIDS </a:t>
            </a:r>
            <a:r>
              <a:rPr lang="en-GB" sz="2000" dirty="0"/>
              <a:t>programme for the 2015/16 financial </a:t>
            </a:r>
            <a:r>
              <a:rPr lang="en-GB" sz="2000" dirty="0" smtClean="0"/>
              <a:t>year </a:t>
            </a:r>
            <a:endParaRPr lang="en-GB" sz="2000" dirty="0"/>
          </a:p>
          <a:p>
            <a:pPr lvl="2" eaLnBrk="1" hangingPunct="1">
              <a:spcBef>
                <a:spcPts val="0"/>
              </a:spcBef>
              <a:spcAft>
                <a:spcPts val="600"/>
              </a:spcAft>
            </a:pPr>
            <a:r>
              <a:rPr lang="en-GB" sz="2000" dirty="0"/>
              <a:t>F</a:t>
            </a:r>
            <a:r>
              <a:rPr lang="en-GB" sz="2000" dirty="0" smtClean="0"/>
              <a:t>inancial </a:t>
            </a:r>
            <a:r>
              <a:rPr lang="en-GB" sz="2000" dirty="0"/>
              <a:t>health of </a:t>
            </a:r>
            <a:r>
              <a:rPr lang="en-GB" sz="2000" dirty="0" smtClean="0"/>
              <a:t>universities</a:t>
            </a:r>
            <a:endParaRPr lang="en-GB" sz="2000" dirty="0"/>
          </a:p>
          <a:p>
            <a:pPr marL="0" indent="0" eaLnBrk="1" hangingPunct="1">
              <a:spcBef>
                <a:spcPts val="0"/>
              </a:spcBef>
              <a:spcAft>
                <a:spcPts val="600"/>
              </a:spcAft>
              <a:buNone/>
            </a:pPr>
            <a:endParaRPr lang="en-US" sz="2000" dirty="0">
              <a:solidFill>
                <a:srgbClr val="000000"/>
              </a:solidFill>
              <a:latin typeface="Arial" pitchFamily="34" charset="0"/>
              <a:ea typeface="Calibri" panose="020F0502020204030204" pitchFamily="34" charset="0"/>
              <a:cs typeface="Arial" pitchFamily="34" charset="0"/>
            </a:endParaRPr>
          </a:p>
          <a:p>
            <a:pPr eaLnBrk="1" hangingPunct="1">
              <a:spcBef>
                <a:spcPts val="0"/>
              </a:spcBef>
              <a:spcAft>
                <a:spcPts val="600"/>
              </a:spcAft>
            </a:pPr>
            <a:endParaRPr lang="en-ZA" sz="2000" kern="0" dirty="0" smtClean="0">
              <a:latin typeface="Arial" pitchFamily="34" charset="0"/>
              <a:cs typeface="Arial" pitchFamily="34" charset="0"/>
            </a:endParaRPr>
          </a:p>
        </p:txBody>
      </p:sp>
      <p:sp>
        <p:nvSpPr>
          <p:cNvPr id="7" name="TextBox 6"/>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943396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60</a:t>
            </a:fld>
            <a:endParaRPr lang="en-US" b="1" dirty="0" smtClean="0"/>
          </a:p>
        </p:txBody>
      </p:sp>
      <p:sp>
        <p:nvSpPr>
          <p:cNvPr id="5125" name="Rectangle 3"/>
          <p:cNvSpPr>
            <a:spLocks noGrp="1" noChangeArrowheads="1"/>
          </p:cNvSpPr>
          <p:nvPr>
            <p:ph idx="1"/>
          </p:nvPr>
        </p:nvSpPr>
        <p:spPr>
          <a:xfrm>
            <a:off x="532200" y="1066800"/>
            <a:ext cx="8230799" cy="5105400"/>
          </a:xfrm>
        </p:spPr>
        <p:txBody>
          <a:bodyPr/>
          <a:lstStyle/>
          <a:p>
            <a:pPr>
              <a:spcBef>
                <a:spcPts val="0"/>
              </a:spcBef>
              <a:buFontTx/>
              <a:buNone/>
            </a:pPr>
            <a:r>
              <a:rPr lang="en-US" sz="2000" b="1" dirty="0" smtClean="0"/>
              <a:t>Matters of non-compliance with Legislative Requirements</a:t>
            </a:r>
          </a:p>
          <a:p>
            <a:pPr marL="0" indent="0" defTabSz="354013">
              <a:spcBef>
                <a:spcPts val="0"/>
              </a:spcBef>
              <a:buNone/>
            </a:pPr>
            <a:r>
              <a:rPr lang="en-ZA" sz="2000" b="1" dirty="0" smtClean="0"/>
              <a:t>Internal Control</a:t>
            </a:r>
          </a:p>
          <a:p>
            <a:pPr>
              <a:spcBef>
                <a:spcPts val="0"/>
              </a:spcBef>
            </a:pPr>
            <a:r>
              <a:rPr lang="en-ZA" sz="2000" dirty="0" smtClean="0"/>
              <a:t>The insufficient monitoring controls over financial and performance management and compliance with laws and regulations due to inadequate consequence management.</a:t>
            </a:r>
          </a:p>
          <a:p>
            <a:pPr marL="354013" indent="0">
              <a:spcBef>
                <a:spcPts val="0"/>
              </a:spcBef>
              <a:buNone/>
            </a:pPr>
            <a:r>
              <a:rPr lang="en-ZA" sz="2000" b="1" i="1" dirty="0" smtClean="0"/>
              <a:t>Comment: </a:t>
            </a:r>
            <a:r>
              <a:rPr lang="en-ZA" sz="2000" i="1" dirty="0" smtClean="0"/>
              <a:t>This is applicable to various findings including employment contracts, misstatements </a:t>
            </a:r>
            <a:r>
              <a:rPr lang="en-ZA" sz="2000" i="1" dirty="0"/>
              <a:t>of reported performance information and irregular expenditure</a:t>
            </a:r>
            <a:r>
              <a:rPr lang="en-ZA" sz="2000" i="1" dirty="0" smtClean="0"/>
              <a:t>.</a:t>
            </a:r>
          </a:p>
          <a:p>
            <a:pPr>
              <a:spcBef>
                <a:spcPts val="0"/>
              </a:spcBef>
            </a:pPr>
            <a:r>
              <a:rPr lang="en-ZA" sz="2000" dirty="0" smtClean="0"/>
              <a:t>Inappropriate record management systems to ensure that complete, relevant and accurate information is accessible and readily available to support the employee costs in the financial statements.</a:t>
            </a:r>
          </a:p>
          <a:p>
            <a:pPr marL="354013" lvl="0" indent="0">
              <a:spcBef>
                <a:spcPts val="0"/>
              </a:spcBef>
              <a:buNone/>
            </a:pPr>
            <a:r>
              <a:rPr lang="en-ZA" sz="2000" b="1" i="1" dirty="0" smtClean="0"/>
              <a:t>Comment: </a:t>
            </a:r>
            <a:r>
              <a:rPr lang="en-ZA" sz="2000" i="1" dirty="0"/>
              <a:t>Quality control processes over employee records were not implemented by all parties involved in the function shift to ensure records are valid, accurate and complete. Furthermore, the </a:t>
            </a:r>
            <a:r>
              <a:rPr lang="en-ZA" sz="2000" i="1" dirty="0" smtClean="0"/>
              <a:t>Department </a:t>
            </a:r>
            <a:r>
              <a:rPr lang="en-ZA" sz="2000" i="1" dirty="0"/>
              <a:t>does not have sufficient capacity to quality check the large volumes of records received from TVET colleges and CET centres. </a:t>
            </a:r>
            <a:endParaRPr lang="en-ZA" sz="2000" i="1" dirty="0" smtClean="0"/>
          </a:p>
          <a:p>
            <a:pPr marL="0" indent="0">
              <a:spcBef>
                <a:spcPts val="0"/>
              </a:spcBef>
              <a:buNone/>
            </a:pPr>
            <a:endParaRPr lang="en-ZA" sz="2000" dirty="0" smtClean="0"/>
          </a:p>
        </p:txBody>
      </p:sp>
      <p:sp>
        <p:nvSpPr>
          <p:cNvPr id="8" name="TextBox 7"/>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20176302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61</a:t>
            </a:fld>
            <a:endParaRPr lang="en-US" b="1" dirty="0" smtClean="0"/>
          </a:p>
        </p:txBody>
      </p:sp>
      <p:sp>
        <p:nvSpPr>
          <p:cNvPr id="5125" name="Rectangle 3"/>
          <p:cNvSpPr>
            <a:spLocks noGrp="1" noChangeArrowheads="1"/>
          </p:cNvSpPr>
          <p:nvPr>
            <p:ph idx="1"/>
          </p:nvPr>
        </p:nvSpPr>
        <p:spPr>
          <a:xfrm>
            <a:off x="532200" y="1143001"/>
            <a:ext cx="8078400" cy="5105400"/>
          </a:xfrm>
        </p:spPr>
        <p:txBody>
          <a:bodyPr/>
          <a:lstStyle/>
          <a:p>
            <a:pPr>
              <a:spcBef>
                <a:spcPts val="0"/>
              </a:spcBef>
              <a:buFontTx/>
              <a:buNone/>
            </a:pPr>
            <a:r>
              <a:rPr lang="en-US" sz="2000" b="1" dirty="0" smtClean="0"/>
              <a:t>Matters of non-compliance with Legislative Requirements</a:t>
            </a:r>
          </a:p>
          <a:p>
            <a:pPr marL="0" indent="0" defTabSz="354013">
              <a:spcBef>
                <a:spcPts val="0"/>
              </a:spcBef>
              <a:buNone/>
            </a:pPr>
            <a:r>
              <a:rPr lang="en-ZA" sz="2000" b="1" dirty="0" smtClean="0"/>
              <a:t>Internal Control</a:t>
            </a:r>
            <a:endParaRPr lang="en-ZA" sz="2000" dirty="0" smtClean="0"/>
          </a:p>
          <a:p>
            <a:pPr>
              <a:spcBef>
                <a:spcPts val="0"/>
              </a:spcBef>
            </a:pPr>
            <a:r>
              <a:rPr lang="en-ZA" sz="2000" dirty="0" smtClean="0"/>
              <a:t>Sufficient controls over employee costs and disclosure are not implemented regularly throughout the year to ensure that information fairly represents the financial affairs of the Department.</a:t>
            </a:r>
          </a:p>
          <a:p>
            <a:pPr marL="0" lvl="0" indent="354013">
              <a:spcBef>
                <a:spcPts val="0"/>
              </a:spcBef>
              <a:buNone/>
            </a:pPr>
            <a:r>
              <a:rPr lang="en-ZA" sz="2000" b="1" i="1" dirty="0" smtClean="0"/>
              <a:t>Comment: </a:t>
            </a:r>
            <a:r>
              <a:rPr lang="en-ZA" sz="2000" i="1" dirty="0" smtClean="0"/>
              <a:t>These matters refer to the following areas:</a:t>
            </a:r>
          </a:p>
          <a:p>
            <a:pPr marL="633413" lvl="0" indent="-279400">
              <a:spcBef>
                <a:spcPts val="0"/>
              </a:spcBef>
              <a:buFontTx/>
              <a:buChar char="-"/>
            </a:pPr>
            <a:r>
              <a:rPr lang="en-ZA" sz="2000" i="1" dirty="0" smtClean="0"/>
              <a:t>Controls to </a:t>
            </a:r>
            <a:r>
              <a:rPr lang="en-ZA" sz="2000" i="1" dirty="0"/>
              <a:t>ensure that accruals are </a:t>
            </a:r>
            <a:r>
              <a:rPr lang="en-ZA" sz="2000" i="1" dirty="0" smtClean="0"/>
              <a:t>recorded</a:t>
            </a:r>
          </a:p>
          <a:p>
            <a:pPr marL="633413" lvl="0" indent="-279400">
              <a:spcBef>
                <a:spcPts val="0"/>
              </a:spcBef>
              <a:buFontTx/>
              <a:buChar char="-"/>
            </a:pPr>
            <a:r>
              <a:rPr lang="en-ZA" sz="2000" i="1" dirty="0" smtClean="0"/>
              <a:t>Reconciliations between </a:t>
            </a:r>
            <a:r>
              <a:rPr lang="en-ZA" sz="2000" i="1" dirty="0"/>
              <a:t>manual leave records and PERSAL to ensure accuracy and completeness of leave records resulting in misstatements in </a:t>
            </a:r>
            <a:r>
              <a:rPr lang="en-ZA" sz="2000" i="1" dirty="0" smtClean="0"/>
              <a:t>the leave </a:t>
            </a:r>
            <a:r>
              <a:rPr lang="en-ZA" sz="2000" i="1" dirty="0"/>
              <a:t>accrual disclosure note in the financial </a:t>
            </a:r>
            <a:r>
              <a:rPr lang="en-ZA" sz="2000" i="1" dirty="0" smtClean="0"/>
              <a:t>statements</a:t>
            </a:r>
          </a:p>
          <a:p>
            <a:pPr marL="633413" lvl="0" indent="-279400">
              <a:spcBef>
                <a:spcPts val="0"/>
              </a:spcBef>
              <a:buFontTx/>
              <a:buChar char="-"/>
            </a:pPr>
            <a:r>
              <a:rPr lang="en-ZA" sz="2000" i="1" dirty="0" smtClean="0"/>
              <a:t>Monitoring </a:t>
            </a:r>
            <a:r>
              <a:rPr lang="en-ZA" sz="2000" i="1" dirty="0"/>
              <a:t>controls over </a:t>
            </a:r>
            <a:r>
              <a:rPr lang="en-ZA" sz="2000" i="1" dirty="0" smtClean="0"/>
              <a:t>prepayments</a:t>
            </a:r>
          </a:p>
          <a:p>
            <a:pPr marL="633413" lvl="0" indent="-279400">
              <a:spcBef>
                <a:spcPts val="0"/>
              </a:spcBef>
              <a:buFontTx/>
              <a:buChar char="-"/>
            </a:pPr>
            <a:r>
              <a:rPr lang="en-ZA" sz="2000" i="1" dirty="0" smtClean="0"/>
              <a:t>Reviews </a:t>
            </a:r>
            <a:r>
              <a:rPr lang="en-ZA" sz="2000" i="1" dirty="0"/>
              <a:t>to ensure reported achievements agree to supporting </a:t>
            </a:r>
            <a:r>
              <a:rPr lang="en-ZA" sz="2000" i="1" dirty="0" smtClean="0"/>
              <a:t>listings</a:t>
            </a:r>
            <a:endParaRPr lang="en-ZA" sz="2000" i="1" dirty="0"/>
          </a:p>
        </p:txBody>
      </p:sp>
      <p:sp>
        <p:nvSpPr>
          <p:cNvPr id="8" name="TextBox 7"/>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1064569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62</a:t>
            </a:fld>
            <a:endParaRPr lang="en-US" b="1" dirty="0" smtClean="0"/>
          </a:p>
        </p:txBody>
      </p:sp>
      <p:sp>
        <p:nvSpPr>
          <p:cNvPr id="5125" name="Rectangle 3"/>
          <p:cNvSpPr>
            <a:spLocks noGrp="1" noChangeArrowheads="1"/>
          </p:cNvSpPr>
          <p:nvPr>
            <p:ph idx="1"/>
          </p:nvPr>
        </p:nvSpPr>
        <p:spPr>
          <a:xfrm>
            <a:off x="532200" y="1143001"/>
            <a:ext cx="8078400" cy="5105400"/>
          </a:xfrm>
        </p:spPr>
        <p:txBody>
          <a:bodyPr/>
          <a:lstStyle/>
          <a:p>
            <a:pPr>
              <a:spcBef>
                <a:spcPts val="0"/>
              </a:spcBef>
              <a:spcAft>
                <a:spcPts val="600"/>
              </a:spcAft>
              <a:buFontTx/>
              <a:buNone/>
            </a:pPr>
            <a:r>
              <a:rPr lang="en-US" sz="2000" b="1" dirty="0" smtClean="0"/>
              <a:t>Matters of non-compliance with Legislative Requirements</a:t>
            </a:r>
          </a:p>
          <a:p>
            <a:pPr marL="0" indent="0" defTabSz="354013">
              <a:spcBef>
                <a:spcPts val="0"/>
              </a:spcBef>
              <a:spcAft>
                <a:spcPts val="600"/>
              </a:spcAft>
              <a:buNone/>
            </a:pPr>
            <a:r>
              <a:rPr lang="en-ZA" sz="2000" b="1" dirty="0" smtClean="0"/>
              <a:t>Internal Control</a:t>
            </a:r>
          </a:p>
          <a:p>
            <a:pPr defTabSz="354013">
              <a:spcBef>
                <a:spcPts val="0"/>
              </a:spcBef>
              <a:spcAft>
                <a:spcPts val="600"/>
              </a:spcAft>
            </a:pPr>
            <a:r>
              <a:rPr lang="en-ZA" sz="2000" dirty="0" smtClean="0"/>
              <a:t>Verification controls implemented by management over performance reporting were not fully effective to ensure that reported information is valid, accurate and complete and supporting listings are accurate and there is also a lack of reporting regulations which require TVET Colleges to report on headcount enrolments.</a:t>
            </a:r>
          </a:p>
          <a:p>
            <a:pPr defTabSz="354013">
              <a:spcBef>
                <a:spcPts val="0"/>
              </a:spcBef>
              <a:spcAft>
                <a:spcPts val="600"/>
              </a:spcAft>
            </a:pPr>
            <a:r>
              <a:rPr lang="en-ZA" sz="2000" dirty="0" smtClean="0"/>
              <a:t>Effective and appropriate controls to ensure adequate monitoring of compliance with relevant legislation resulting in repeat findings on the financial statements, performance report and supply chain management were not implemented.</a:t>
            </a:r>
          </a:p>
        </p:txBody>
      </p:sp>
      <p:sp>
        <p:nvSpPr>
          <p:cNvPr id="8" name="TextBox 7"/>
          <p:cNvSpPr txBox="1"/>
          <p:nvPr/>
        </p:nvSpPr>
        <p:spPr>
          <a:xfrm>
            <a:off x="532200" y="542925"/>
            <a:ext cx="80784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Report of the Auditor-General</a:t>
            </a:r>
            <a:endParaRPr lang="en-ZA" sz="2800" b="1" dirty="0">
              <a:cs typeface="Arial" pitchFamily="34" charset="0"/>
            </a:endParaRPr>
          </a:p>
        </p:txBody>
      </p:sp>
    </p:spTree>
    <p:extLst>
      <p:ext uri="{BB962C8B-B14F-4D97-AF65-F5344CB8AC3E}">
        <p14:creationId xmlns:p14="http://schemas.microsoft.com/office/powerpoint/2010/main" val="16707692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488156" y="577689"/>
            <a:ext cx="8167687"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63</a:t>
            </a:fld>
            <a:endParaRPr lang="en-US" b="1" dirty="0" smtClean="0"/>
          </a:p>
        </p:txBody>
      </p:sp>
      <p:sp>
        <p:nvSpPr>
          <p:cNvPr id="4101" name="Content Placeholder 2"/>
          <p:cNvSpPr txBox="1">
            <a:spLocks/>
          </p:cNvSpPr>
          <p:nvPr/>
        </p:nvSpPr>
        <p:spPr bwMode="auto">
          <a:xfrm>
            <a:off x="442913" y="1295400"/>
            <a:ext cx="8001000" cy="4753770"/>
          </a:xfrm>
          <a:prstGeom prst="rect">
            <a:avLst/>
          </a:prstGeom>
          <a:noFill/>
          <a:ln w="9525">
            <a:noFill/>
            <a:miter lim="800000"/>
            <a:headEnd/>
            <a:tailEnd/>
          </a:ln>
        </p:spPr>
        <p:txBody>
          <a:bodyPr/>
          <a:lstStyle/>
          <a:p>
            <a:pPr marL="628650" indent="-446088" algn="just">
              <a:spcBef>
                <a:spcPts val="600"/>
              </a:spcBef>
              <a:buFont typeface="Arial" charset="0"/>
              <a:buChar char="•"/>
            </a:pPr>
            <a:r>
              <a:rPr lang="en-US" sz="2000" dirty="0" smtClean="0"/>
              <a:t>The Appropriation Statement provides an indication of the Department’s spending against the final Appropriated Funds for the year.</a:t>
            </a:r>
          </a:p>
          <a:p>
            <a:pPr marL="628650" indent="-446088">
              <a:spcBef>
                <a:spcPts val="600"/>
              </a:spcBef>
              <a:buFont typeface="Arial" charset="0"/>
              <a:buChar char="•"/>
            </a:pPr>
            <a:r>
              <a:rPr lang="en-US" sz="2000" dirty="0" smtClean="0"/>
              <a:t>In summary, the position is as follows:	    R’000</a:t>
            </a:r>
          </a:p>
          <a:p>
            <a:pPr marL="892175" indent="-263525">
              <a:spcBef>
                <a:spcPts val="600"/>
              </a:spcBef>
              <a:buFont typeface="Arial" charset="0"/>
              <a:buChar char="•"/>
            </a:pPr>
            <a:r>
              <a:rPr lang="en-US" sz="2000" dirty="0" smtClean="0"/>
              <a:t>Final Appropriation:			64 421 288</a:t>
            </a:r>
          </a:p>
          <a:p>
            <a:pPr marL="628650">
              <a:spcBef>
                <a:spcPts val="600"/>
              </a:spcBef>
            </a:pPr>
            <a:r>
              <a:rPr lang="en-US" sz="1600" dirty="0"/>
              <a:t>	</a:t>
            </a:r>
            <a:r>
              <a:rPr lang="en-US" sz="1600" i="1" dirty="0" smtClean="0"/>
              <a:t>Including	</a:t>
            </a:r>
            <a:r>
              <a:rPr lang="en-US" sz="1600" dirty="0" smtClean="0"/>
              <a:t>Voted Funds	49 188 279</a:t>
            </a:r>
          </a:p>
          <a:p>
            <a:pPr marL="628650">
              <a:spcBef>
                <a:spcPts val="600"/>
              </a:spcBef>
            </a:pPr>
            <a:r>
              <a:rPr lang="en-US" sz="1600" dirty="0"/>
              <a:t>	</a:t>
            </a:r>
            <a:r>
              <a:rPr lang="en-US" sz="1600" dirty="0" smtClean="0"/>
              <a:t>	Direct Charges	15 233 009</a:t>
            </a:r>
            <a:endParaRPr lang="en-US" sz="1600" dirty="0"/>
          </a:p>
          <a:p>
            <a:pPr marL="892175" indent="-263525">
              <a:spcBef>
                <a:spcPts val="600"/>
              </a:spcBef>
              <a:buFont typeface="Arial" charset="0"/>
              <a:buChar char="•"/>
            </a:pPr>
            <a:r>
              <a:rPr lang="en-US" sz="2000" dirty="0" smtClean="0"/>
              <a:t>Actual Expenditure:			64 370 571</a:t>
            </a:r>
            <a:endParaRPr lang="en-US" sz="2000" dirty="0"/>
          </a:p>
          <a:p>
            <a:pPr marL="628650">
              <a:spcBef>
                <a:spcPts val="600"/>
              </a:spcBef>
            </a:pPr>
            <a:r>
              <a:rPr lang="en-US" sz="1600" dirty="0" smtClean="0"/>
              <a:t>	</a:t>
            </a:r>
            <a:r>
              <a:rPr lang="en-US" sz="1600" i="1" dirty="0" smtClean="0"/>
              <a:t>Including</a:t>
            </a:r>
            <a:r>
              <a:rPr lang="en-US" sz="1600" i="1" dirty="0"/>
              <a:t>	</a:t>
            </a:r>
            <a:r>
              <a:rPr lang="en-US" sz="1600" dirty="0"/>
              <a:t>Voted Funds	</a:t>
            </a:r>
            <a:r>
              <a:rPr lang="en-US" sz="1600" dirty="0" smtClean="0"/>
              <a:t>49 137 562</a:t>
            </a:r>
            <a:endParaRPr lang="en-US" sz="1600" dirty="0"/>
          </a:p>
          <a:p>
            <a:pPr marL="628650">
              <a:spcBef>
                <a:spcPts val="600"/>
              </a:spcBef>
            </a:pPr>
            <a:r>
              <a:rPr lang="en-US" sz="1600" dirty="0"/>
              <a:t>		Direct Charges	</a:t>
            </a:r>
            <a:r>
              <a:rPr lang="en-US" sz="1600" dirty="0" smtClean="0"/>
              <a:t>15 233 009	                        </a:t>
            </a:r>
            <a:endParaRPr lang="en-US" sz="1600" dirty="0"/>
          </a:p>
          <a:p>
            <a:pPr marL="971550" indent="-342900">
              <a:spcBef>
                <a:spcPts val="600"/>
              </a:spcBef>
              <a:buFont typeface="Arial" panose="020B0604020202020204" pitchFamily="34" charset="0"/>
              <a:buChar char="•"/>
            </a:pPr>
            <a:r>
              <a:rPr lang="en-US" sz="2000" dirty="0" smtClean="0"/>
              <a:t>Variance (</a:t>
            </a:r>
            <a:r>
              <a:rPr lang="en-US" sz="2000" i="1" dirty="0" smtClean="0"/>
              <a:t>On Voted funds only</a:t>
            </a:r>
            <a:r>
              <a:rPr lang="en-US" sz="2000" dirty="0" smtClean="0"/>
              <a:t>):	</a:t>
            </a:r>
            <a:r>
              <a:rPr lang="en-US" sz="2000" dirty="0"/>
              <a:t>	</a:t>
            </a:r>
            <a:r>
              <a:rPr lang="en-US" sz="2000" b="1" u="sng" dirty="0" smtClean="0"/>
              <a:t>       50 717</a:t>
            </a:r>
          </a:p>
          <a:p>
            <a:pPr marL="628650">
              <a:spcBef>
                <a:spcPts val="600"/>
              </a:spcBef>
            </a:pPr>
            <a:endParaRPr lang="en-US" sz="2000" b="1" u="sng" dirty="0" smtClean="0"/>
          </a:p>
          <a:p>
            <a:pPr marL="628650" indent="-446088">
              <a:spcBef>
                <a:spcPts val="600"/>
              </a:spcBef>
              <a:buFont typeface="Arial" panose="020B0604020202020204" pitchFamily="34" charset="0"/>
              <a:buChar char="•"/>
            </a:pPr>
            <a:r>
              <a:rPr lang="en-US" sz="1600" i="1" dirty="0" smtClean="0"/>
              <a:t>Detailed Information per Programme and Economic Classification </a:t>
            </a:r>
            <a:br>
              <a:rPr lang="en-US" sz="1600" i="1" dirty="0" smtClean="0"/>
            </a:br>
            <a:r>
              <a:rPr lang="en-US" sz="1600" i="1" dirty="0" smtClean="0"/>
              <a:t>(pages 193 to 215)</a:t>
            </a:r>
          </a:p>
        </p:txBody>
      </p:sp>
      <p:cxnSp>
        <p:nvCxnSpPr>
          <p:cNvPr id="5" name="Straight Connector 4"/>
          <p:cNvCxnSpPr/>
          <p:nvPr/>
        </p:nvCxnSpPr>
        <p:spPr>
          <a:xfrm>
            <a:off x="6019800" y="4648200"/>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007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64</a:t>
            </a:fld>
            <a:endParaRPr lang="en-US" b="1" dirty="0" smtClean="0"/>
          </a:p>
        </p:txBody>
      </p:sp>
      <p:sp>
        <p:nvSpPr>
          <p:cNvPr id="4101" name="Content Placeholder 2"/>
          <p:cNvSpPr txBox="1">
            <a:spLocks/>
          </p:cNvSpPr>
          <p:nvPr/>
        </p:nvSpPr>
        <p:spPr bwMode="auto">
          <a:xfrm>
            <a:off x="442913" y="1295400"/>
            <a:ext cx="8001000" cy="4876800"/>
          </a:xfrm>
          <a:prstGeom prst="rect">
            <a:avLst/>
          </a:prstGeom>
          <a:noFill/>
          <a:ln w="9525">
            <a:noFill/>
            <a:miter lim="800000"/>
            <a:headEnd/>
            <a:tailEnd/>
          </a:ln>
        </p:spPr>
        <p:txBody>
          <a:bodyPr/>
          <a:lstStyle/>
          <a:p>
            <a:pPr marL="628650" indent="-446088">
              <a:spcBef>
                <a:spcPts val="600"/>
              </a:spcBef>
              <a:buFont typeface="Arial" charset="0"/>
              <a:buChar char="•"/>
            </a:pPr>
            <a:r>
              <a:rPr lang="en-US" sz="1400" dirty="0" smtClean="0"/>
              <a:t>Summary of variance of R50.717 million:		</a:t>
            </a:r>
            <a:r>
              <a:rPr lang="en-US" sz="1400" b="1" dirty="0" smtClean="0"/>
              <a:t>R’000</a:t>
            </a:r>
          </a:p>
          <a:p>
            <a:pPr marL="892175" indent="-263525">
              <a:spcBef>
                <a:spcPts val="600"/>
              </a:spcBef>
              <a:buFont typeface="Arial" charset="0"/>
              <a:buChar char="•"/>
            </a:pPr>
            <a:r>
              <a:rPr lang="en-US" sz="1400" b="1" dirty="0" smtClean="0"/>
              <a:t>Per Programme:</a:t>
            </a:r>
            <a:r>
              <a:rPr lang="en-US" sz="1400" dirty="0" smtClean="0"/>
              <a:t>					</a:t>
            </a:r>
            <a:r>
              <a:rPr lang="en-US" sz="1400" b="1" dirty="0" smtClean="0"/>
              <a:t>50 717</a:t>
            </a:r>
          </a:p>
          <a:p>
            <a:pPr marL="628650">
              <a:spcBef>
                <a:spcPts val="600"/>
              </a:spcBef>
            </a:pPr>
            <a:r>
              <a:rPr lang="en-US" sz="1400" dirty="0"/>
              <a:t>	</a:t>
            </a:r>
            <a:r>
              <a:rPr lang="en-US" sz="1400" dirty="0" smtClean="0"/>
              <a:t>Administration			</a:t>
            </a:r>
            <a:r>
              <a:rPr lang="en-US" sz="1400" dirty="0"/>
              <a:t>	 </a:t>
            </a:r>
            <a:r>
              <a:rPr lang="en-US" sz="1400" dirty="0" smtClean="0"/>
              <a:t>  6 911</a:t>
            </a:r>
          </a:p>
          <a:p>
            <a:pPr marL="628650">
              <a:spcBef>
                <a:spcPts val="600"/>
              </a:spcBef>
            </a:pPr>
            <a:r>
              <a:rPr lang="en-US" sz="1400" dirty="0"/>
              <a:t>	</a:t>
            </a:r>
            <a:r>
              <a:rPr lang="en-US" sz="1400" dirty="0" smtClean="0"/>
              <a:t>Planning, Policy and Strategy			 14 768</a:t>
            </a:r>
          </a:p>
          <a:p>
            <a:pPr marL="628650">
              <a:spcBef>
                <a:spcPts val="600"/>
              </a:spcBef>
            </a:pPr>
            <a:r>
              <a:rPr lang="en-US" sz="1400" dirty="0"/>
              <a:t>	</a:t>
            </a:r>
            <a:r>
              <a:rPr lang="en-US" sz="1400" dirty="0" smtClean="0"/>
              <a:t>University Education			 	 15 969</a:t>
            </a:r>
          </a:p>
          <a:p>
            <a:pPr marL="628650">
              <a:spcBef>
                <a:spcPts val="600"/>
              </a:spcBef>
            </a:pPr>
            <a:r>
              <a:rPr lang="en-US" sz="1400" dirty="0"/>
              <a:t>	</a:t>
            </a:r>
            <a:r>
              <a:rPr lang="en-US" sz="1400" dirty="0" smtClean="0"/>
              <a:t>Technical and Vocational Education and Training 	   1 635</a:t>
            </a:r>
          </a:p>
          <a:p>
            <a:pPr marL="628650">
              <a:spcBef>
                <a:spcPts val="600"/>
              </a:spcBef>
            </a:pPr>
            <a:r>
              <a:rPr lang="en-US" sz="1400" dirty="0"/>
              <a:t>	</a:t>
            </a:r>
            <a:r>
              <a:rPr lang="en-US" sz="1400" dirty="0" smtClean="0"/>
              <a:t>Skills Development				      808</a:t>
            </a:r>
          </a:p>
          <a:p>
            <a:pPr marL="628650">
              <a:spcBef>
                <a:spcPts val="600"/>
              </a:spcBef>
            </a:pPr>
            <a:r>
              <a:rPr lang="en-US" sz="1400" dirty="0"/>
              <a:t>	</a:t>
            </a:r>
            <a:r>
              <a:rPr lang="en-US" sz="1400" dirty="0" smtClean="0"/>
              <a:t>Community Education and Training		 </a:t>
            </a:r>
            <a:r>
              <a:rPr lang="en-US" sz="1400" u="sng" dirty="0" smtClean="0"/>
              <a:t>10 626</a:t>
            </a:r>
          </a:p>
          <a:p>
            <a:pPr marL="892175" indent="-263525">
              <a:spcBef>
                <a:spcPts val="600"/>
              </a:spcBef>
              <a:buFont typeface="Arial" charset="0"/>
              <a:buChar char="•"/>
            </a:pPr>
            <a:r>
              <a:rPr lang="en-US" sz="1400" b="1" dirty="0" smtClean="0"/>
              <a:t>Economic Classification:</a:t>
            </a:r>
            <a:r>
              <a:rPr lang="en-US" sz="1400" dirty="0" smtClean="0"/>
              <a:t>				</a:t>
            </a:r>
            <a:r>
              <a:rPr lang="en-US" sz="1400" b="1" dirty="0" smtClean="0"/>
              <a:t>50 717</a:t>
            </a:r>
            <a:endParaRPr lang="en-US" sz="1400" b="1" dirty="0"/>
          </a:p>
          <a:p>
            <a:pPr marL="628650">
              <a:spcBef>
                <a:spcPts val="600"/>
              </a:spcBef>
            </a:pPr>
            <a:r>
              <a:rPr lang="en-US" sz="1400" dirty="0" smtClean="0"/>
              <a:t>	Compensation of Employees (Natural attrition/</a:t>
            </a:r>
          </a:p>
          <a:p>
            <a:pPr marL="628650">
              <a:spcBef>
                <a:spcPts val="600"/>
              </a:spcBef>
            </a:pPr>
            <a:r>
              <a:rPr lang="en-US" sz="1400" dirty="0"/>
              <a:t>	</a:t>
            </a:r>
            <a:r>
              <a:rPr lang="en-US" sz="1400" dirty="0" smtClean="0"/>
              <a:t>Filling of vacancies due to large volumes)		 47 002</a:t>
            </a:r>
          </a:p>
          <a:p>
            <a:pPr marL="628650">
              <a:spcBef>
                <a:spcPts val="600"/>
              </a:spcBef>
            </a:pPr>
            <a:r>
              <a:rPr lang="en-US" sz="1400" dirty="0"/>
              <a:t>	</a:t>
            </a:r>
            <a:r>
              <a:rPr lang="en-US" sz="1400" dirty="0" smtClean="0"/>
              <a:t>Goods and Services (Travel/Stationery)		   2 407</a:t>
            </a:r>
            <a:endParaRPr lang="en-US" sz="1400" dirty="0"/>
          </a:p>
          <a:p>
            <a:pPr marL="628650">
              <a:spcBef>
                <a:spcPts val="600"/>
              </a:spcBef>
            </a:pPr>
            <a:r>
              <a:rPr lang="en-US" sz="1400" dirty="0"/>
              <a:t>	</a:t>
            </a:r>
            <a:r>
              <a:rPr lang="en-US" sz="1400" dirty="0" smtClean="0"/>
              <a:t>Transfers (IBSA and favourable exchange rate for </a:t>
            </a:r>
          </a:p>
          <a:p>
            <a:pPr marL="628650">
              <a:spcBef>
                <a:spcPts val="600"/>
              </a:spcBef>
            </a:pPr>
            <a:r>
              <a:rPr lang="en-US" sz="1400" dirty="0"/>
              <a:t>	</a:t>
            </a:r>
            <a:r>
              <a:rPr lang="en-US" sz="1400" dirty="0" smtClean="0"/>
              <a:t>Commonwealth of Learning payment, CET subsidies, </a:t>
            </a:r>
          </a:p>
          <a:p>
            <a:pPr marL="628650">
              <a:spcBef>
                <a:spcPts val="600"/>
              </a:spcBef>
            </a:pPr>
            <a:r>
              <a:rPr lang="en-US" sz="1400" dirty="0"/>
              <a:t>	</a:t>
            </a:r>
            <a:r>
              <a:rPr lang="en-US" sz="1400" dirty="0" smtClean="0"/>
              <a:t>Universities Interest and redemption)	    	      663</a:t>
            </a:r>
          </a:p>
          <a:p>
            <a:pPr marL="628650">
              <a:spcBef>
                <a:spcPts val="600"/>
              </a:spcBef>
            </a:pPr>
            <a:r>
              <a:rPr lang="en-US" sz="1400" dirty="0"/>
              <a:t>	</a:t>
            </a:r>
            <a:r>
              <a:rPr lang="en-US" sz="1400" dirty="0" smtClean="0"/>
              <a:t>Capital (Equipment)				</a:t>
            </a:r>
            <a:r>
              <a:rPr lang="en-US" sz="1400" u="sng" dirty="0" smtClean="0"/>
              <a:t>      645</a:t>
            </a:r>
          </a:p>
          <a:p>
            <a:pPr marL="630238" indent="-447675">
              <a:spcBef>
                <a:spcPts val="600"/>
              </a:spcBef>
              <a:buFont typeface="Arial" panose="020B0604020202020204" pitchFamily="34" charset="0"/>
              <a:buChar char="•"/>
            </a:pPr>
            <a:r>
              <a:rPr lang="en-US" sz="1600" i="1" dirty="0" smtClean="0"/>
              <a:t>Detailed Information (pages 193 to 215)</a:t>
            </a:r>
          </a:p>
        </p:txBody>
      </p:sp>
      <p:sp>
        <p:nvSpPr>
          <p:cNvPr id="9" name="TextBox 8"/>
          <p:cNvSpPr txBox="1"/>
          <p:nvPr/>
        </p:nvSpPr>
        <p:spPr>
          <a:xfrm>
            <a:off x="488156" y="577689"/>
            <a:ext cx="8167687"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Appropriation Statement</a:t>
            </a:r>
            <a:endParaRPr lang="en-ZA" sz="2800" b="1" dirty="0">
              <a:cs typeface="Arial" pitchFamily="34" charset="0"/>
            </a:endParaRPr>
          </a:p>
        </p:txBody>
      </p:sp>
    </p:spTree>
    <p:extLst>
      <p:ext uri="{BB962C8B-B14F-4D97-AF65-F5344CB8AC3E}">
        <p14:creationId xmlns:p14="http://schemas.microsoft.com/office/powerpoint/2010/main" val="29582278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65</a:t>
            </a:fld>
            <a:endParaRPr lang="en-US" b="1" dirty="0" smtClean="0"/>
          </a:p>
        </p:txBody>
      </p:sp>
      <p:sp>
        <p:nvSpPr>
          <p:cNvPr id="4101" name="Content Placeholder 2"/>
          <p:cNvSpPr txBox="1">
            <a:spLocks/>
          </p:cNvSpPr>
          <p:nvPr/>
        </p:nvSpPr>
        <p:spPr bwMode="auto">
          <a:xfrm>
            <a:off x="488154" y="1099185"/>
            <a:ext cx="8351045" cy="4920615"/>
          </a:xfrm>
          <a:prstGeom prst="rect">
            <a:avLst/>
          </a:prstGeom>
          <a:noFill/>
          <a:ln w="9525">
            <a:noFill/>
            <a:miter lim="800000"/>
            <a:headEnd/>
            <a:tailEnd/>
          </a:ln>
        </p:spPr>
        <p:txBody>
          <a:bodyPr/>
          <a:lstStyle/>
          <a:p>
            <a:pPr marL="92075">
              <a:spcBef>
                <a:spcPts val="0"/>
              </a:spcBef>
            </a:pPr>
            <a:r>
              <a:rPr lang="en-US" sz="2000" b="1" dirty="0" smtClean="0"/>
              <a:t>Reasons for deviations</a:t>
            </a:r>
          </a:p>
          <a:p>
            <a:pPr marL="265113" indent="-173038">
              <a:spcBef>
                <a:spcPts val="0"/>
              </a:spcBef>
              <a:buFont typeface="Arial" charset="0"/>
              <a:buChar char="•"/>
            </a:pPr>
            <a:r>
              <a:rPr lang="en-US" sz="2000" b="1" dirty="0" smtClean="0"/>
              <a:t>Programme 1: Administration: R6.911 million</a:t>
            </a:r>
          </a:p>
          <a:p>
            <a:pPr marL="265113" lvl="1">
              <a:spcBef>
                <a:spcPts val="0"/>
              </a:spcBef>
            </a:pPr>
            <a:r>
              <a:rPr lang="en-US" sz="2000" dirty="0" smtClean="0"/>
              <a:t>Attrition posts that became vacant during the year that could not be filled as projected as well as vacant funded posts that was advertised as part of the TVET and CET function shift process during 2015/16 that was only filled mid 2016/17 due to the large volume of applications received and the concomitant savings on goods and services and machinery and equipment.</a:t>
            </a:r>
          </a:p>
          <a:p>
            <a:pPr marL="265113" indent="-173038">
              <a:spcBef>
                <a:spcPts val="0"/>
              </a:spcBef>
              <a:buFont typeface="Arial" panose="020B0604020202020204" pitchFamily="34" charset="0"/>
              <a:buChar char="•"/>
            </a:pPr>
            <a:r>
              <a:rPr lang="en-US" sz="2000" b="1" dirty="0" smtClean="0"/>
              <a:t>Programme 2: Planning, Policy and Strategy: R14.768 million</a:t>
            </a:r>
          </a:p>
          <a:p>
            <a:pPr marL="265113" lvl="1">
              <a:spcBef>
                <a:spcPts val="0"/>
              </a:spcBef>
            </a:pPr>
            <a:r>
              <a:rPr lang="en-US" sz="2000" dirty="0" smtClean="0"/>
              <a:t>Posts that became vacant </a:t>
            </a:r>
            <a:r>
              <a:rPr lang="en-US" sz="2000" dirty="0"/>
              <a:t>during the year that could not be filled as projected as well as vacant funded posts that was advertised as part of the TVET and CET function shift process during 2015/16 that was only filled mid 2016/17 due to the large volume of applications </a:t>
            </a:r>
            <a:r>
              <a:rPr lang="en-US" sz="2000" dirty="0" smtClean="0"/>
              <a:t>received; Outstanding invoices for Litigation matters that was not received on time; saving on transfers to IBSA  as no invoices were received and the favourable Rand/Dollar exchange rate that was applicable when payments were made to Commonwealth of Learning.</a:t>
            </a:r>
          </a:p>
          <a:p>
            <a:pPr marL="182562">
              <a:spcBef>
                <a:spcPts val="0"/>
              </a:spcBef>
            </a:pPr>
            <a:endParaRPr lang="en-US" sz="2000" dirty="0" smtClean="0"/>
          </a:p>
          <a:p>
            <a:pPr marL="468312" indent="-285750">
              <a:spcBef>
                <a:spcPts val="0"/>
              </a:spcBef>
              <a:buFont typeface="Arial" panose="020B0604020202020204" pitchFamily="34" charset="0"/>
              <a:buChar char="•"/>
            </a:pPr>
            <a:endParaRPr lang="en-US" sz="2000" i="1" dirty="0" smtClean="0"/>
          </a:p>
        </p:txBody>
      </p:sp>
      <p:sp>
        <p:nvSpPr>
          <p:cNvPr id="8" name="TextBox 7"/>
          <p:cNvSpPr txBox="1"/>
          <p:nvPr/>
        </p:nvSpPr>
        <p:spPr>
          <a:xfrm>
            <a:off x="488156" y="577689"/>
            <a:ext cx="8167687"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Appropriation Statement</a:t>
            </a:r>
            <a:endParaRPr lang="en-ZA" sz="2800" b="1" dirty="0">
              <a:cs typeface="Arial" pitchFamily="34" charset="0"/>
            </a:endParaRPr>
          </a:p>
        </p:txBody>
      </p:sp>
    </p:spTree>
    <p:extLst>
      <p:ext uri="{BB962C8B-B14F-4D97-AF65-F5344CB8AC3E}">
        <p14:creationId xmlns:p14="http://schemas.microsoft.com/office/powerpoint/2010/main" val="3279975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66</a:t>
            </a:fld>
            <a:endParaRPr lang="en-US" b="1" dirty="0" smtClean="0"/>
          </a:p>
        </p:txBody>
      </p:sp>
      <p:sp>
        <p:nvSpPr>
          <p:cNvPr id="4101" name="Content Placeholder 2"/>
          <p:cNvSpPr txBox="1">
            <a:spLocks/>
          </p:cNvSpPr>
          <p:nvPr/>
        </p:nvSpPr>
        <p:spPr bwMode="auto">
          <a:xfrm>
            <a:off x="488156" y="1175385"/>
            <a:ext cx="8198644" cy="4920615"/>
          </a:xfrm>
          <a:prstGeom prst="rect">
            <a:avLst/>
          </a:prstGeom>
          <a:noFill/>
          <a:ln w="9525">
            <a:noFill/>
            <a:miter lim="800000"/>
            <a:headEnd/>
            <a:tailEnd/>
          </a:ln>
        </p:spPr>
        <p:txBody>
          <a:bodyPr/>
          <a:lstStyle/>
          <a:p>
            <a:pPr marL="265113" indent="-173038">
              <a:spcBef>
                <a:spcPts val="0"/>
              </a:spcBef>
              <a:buFont typeface="Arial" panose="020B0604020202020204" pitchFamily="34" charset="0"/>
              <a:buChar char="•"/>
            </a:pPr>
            <a:r>
              <a:rPr lang="en-US" sz="2000" b="1" dirty="0" smtClean="0"/>
              <a:t>Programme </a:t>
            </a:r>
            <a:r>
              <a:rPr lang="en-US" sz="2000" b="1" dirty="0"/>
              <a:t>3: University Education: R15.969 million </a:t>
            </a:r>
          </a:p>
          <a:p>
            <a:pPr marL="265113" lvl="1">
              <a:spcBef>
                <a:spcPts val="0"/>
              </a:spcBef>
            </a:pPr>
            <a:r>
              <a:rPr lang="en-US" sz="2000" dirty="0"/>
              <a:t>Attrition posts that became vacant during the year that could not be filled as projected as well as challenges in finding suitable candidates for specific professional posts.</a:t>
            </a:r>
          </a:p>
          <a:p>
            <a:pPr marL="265113" indent="-173038">
              <a:spcBef>
                <a:spcPts val="0"/>
              </a:spcBef>
              <a:buFont typeface="Arial" panose="020B0604020202020204" pitchFamily="34" charset="0"/>
              <a:buChar char="•"/>
            </a:pPr>
            <a:r>
              <a:rPr lang="en-US" sz="2000" b="1" dirty="0" smtClean="0"/>
              <a:t>Programme 4: TVET: R1.635 million</a:t>
            </a:r>
          </a:p>
          <a:p>
            <a:pPr marL="265113" lvl="1">
              <a:spcBef>
                <a:spcPts val="0"/>
              </a:spcBef>
            </a:pPr>
            <a:r>
              <a:rPr lang="en-US" sz="2000" dirty="0" smtClean="0"/>
              <a:t>Natural attrition and slow filling of vacant posts due to large volumes of applications received.</a:t>
            </a:r>
          </a:p>
          <a:p>
            <a:pPr marL="265113" indent="-173038">
              <a:spcBef>
                <a:spcPts val="0"/>
              </a:spcBef>
              <a:buFont typeface="Arial" panose="020B0604020202020204" pitchFamily="34" charset="0"/>
              <a:buChar char="•"/>
            </a:pPr>
            <a:r>
              <a:rPr lang="en-US" sz="2000" b="1" dirty="0" smtClean="0"/>
              <a:t>Programme 5: Skills Development: R0.808 million</a:t>
            </a:r>
          </a:p>
          <a:p>
            <a:pPr marL="265113" lvl="1">
              <a:spcBef>
                <a:spcPts val="0"/>
              </a:spcBef>
            </a:pPr>
            <a:r>
              <a:rPr lang="en-US" sz="2000" dirty="0" smtClean="0"/>
              <a:t>Natural attrition and slow filling of vacant posts due to large volumes of applications received.</a:t>
            </a:r>
          </a:p>
          <a:p>
            <a:pPr marL="265113" indent="-173038">
              <a:spcBef>
                <a:spcPts val="0"/>
              </a:spcBef>
              <a:buFont typeface="Arial" panose="020B0604020202020204" pitchFamily="34" charset="0"/>
              <a:buChar char="•"/>
            </a:pPr>
            <a:r>
              <a:rPr lang="en-US" sz="2000" b="1" dirty="0" smtClean="0"/>
              <a:t>Programme 6: CET: R10.626 million</a:t>
            </a:r>
          </a:p>
          <a:p>
            <a:pPr marL="265113" indent="-173038">
              <a:spcBef>
                <a:spcPts val="0"/>
              </a:spcBef>
            </a:pPr>
            <a:r>
              <a:rPr lang="en-US" sz="2000" dirty="0" smtClean="0"/>
              <a:t>	Claims in respect of Community Education and Training lecturers that were not received on time as well as uncertainties on the division of posts and regional offices and the posts provisioning norms of the various payrolls that were transferred to the Department.</a:t>
            </a:r>
            <a:r>
              <a:rPr lang="en-US" sz="2000" dirty="0"/>
              <a:t>	</a:t>
            </a:r>
            <a:endParaRPr lang="en-US" sz="2000" dirty="0" smtClean="0"/>
          </a:p>
          <a:p>
            <a:pPr marL="468312" indent="-285750">
              <a:spcBef>
                <a:spcPts val="0"/>
              </a:spcBef>
              <a:buFont typeface="Arial" panose="020B0604020202020204" pitchFamily="34" charset="0"/>
              <a:buChar char="•"/>
            </a:pPr>
            <a:endParaRPr lang="en-US" sz="2000" dirty="0" smtClean="0"/>
          </a:p>
          <a:p>
            <a:pPr marL="468312" indent="-285750">
              <a:spcBef>
                <a:spcPts val="0"/>
              </a:spcBef>
              <a:buFont typeface="Arial" panose="020B0604020202020204" pitchFamily="34" charset="0"/>
              <a:buChar char="•"/>
            </a:pPr>
            <a:endParaRPr lang="en-US" sz="2000" i="1" dirty="0" smtClean="0"/>
          </a:p>
        </p:txBody>
      </p:sp>
      <p:sp>
        <p:nvSpPr>
          <p:cNvPr id="8" name="TextBox 7"/>
          <p:cNvSpPr txBox="1"/>
          <p:nvPr/>
        </p:nvSpPr>
        <p:spPr>
          <a:xfrm>
            <a:off x="488156" y="577689"/>
            <a:ext cx="8167687"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Appropriation Statement</a:t>
            </a:r>
            <a:endParaRPr lang="en-ZA" sz="2800" b="1" dirty="0">
              <a:cs typeface="Arial" pitchFamily="34" charset="0"/>
            </a:endParaRPr>
          </a:p>
        </p:txBody>
      </p:sp>
    </p:spTree>
    <p:extLst>
      <p:ext uri="{BB962C8B-B14F-4D97-AF65-F5344CB8AC3E}">
        <p14:creationId xmlns:p14="http://schemas.microsoft.com/office/powerpoint/2010/main" val="11367717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2800" y="528338"/>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Irregular Expenditure</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67</a:t>
            </a:fld>
            <a:endParaRPr lang="en-US" b="1" dirty="0" smtClean="0"/>
          </a:p>
        </p:txBody>
      </p:sp>
      <p:sp>
        <p:nvSpPr>
          <p:cNvPr id="4101" name="Content Placeholder 2"/>
          <p:cNvSpPr txBox="1">
            <a:spLocks/>
          </p:cNvSpPr>
          <p:nvPr/>
        </p:nvSpPr>
        <p:spPr bwMode="auto">
          <a:xfrm>
            <a:off x="532801" y="1219200"/>
            <a:ext cx="8078400" cy="4768215"/>
          </a:xfrm>
          <a:prstGeom prst="rect">
            <a:avLst/>
          </a:prstGeom>
          <a:noFill/>
          <a:ln w="9525">
            <a:noFill/>
            <a:miter lim="800000"/>
            <a:headEnd/>
            <a:tailEnd/>
          </a:ln>
        </p:spPr>
        <p:txBody>
          <a:bodyPr/>
          <a:lstStyle/>
          <a:p>
            <a:pPr marL="628650" indent="-446088">
              <a:spcBef>
                <a:spcPts val="0"/>
              </a:spcBef>
              <a:spcAft>
                <a:spcPts val="600"/>
              </a:spcAft>
              <a:buFont typeface="Arial" charset="0"/>
              <a:buChar char="•"/>
            </a:pPr>
            <a:r>
              <a:rPr lang="en-US" sz="2000" dirty="0" smtClean="0"/>
              <a:t>The Irregular expenditure for the 2016/17 financial year amounts to R63.817 million as reflected under Note 27 of the Financial Statements (Page 248).</a:t>
            </a:r>
          </a:p>
          <a:p>
            <a:pPr marL="628650" indent="-446088">
              <a:spcBef>
                <a:spcPts val="0"/>
              </a:spcBef>
              <a:spcAft>
                <a:spcPts val="600"/>
              </a:spcAft>
              <a:buFont typeface="Arial" charset="0"/>
              <a:buChar char="•"/>
            </a:pPr>
            <a:r>
              <a:rPr lang="en-US" sz="2000" dirty="0" smtClean="0"/>
              <a:t>The detail of the amount of R63.817 million is as follows:</a:t>
            </a:r>
          </a:p>
          <a:p>
            <a:pPr marL="182562">
              <a:spcBef>
                <a:spcPts val="0"/>
              </a:spcBef>
              <a:spcAft>
                <a:spcPts val="600"/>
              </a:spcAft>
            </a:pPr>
            <a:r>
              <a:rPr lang="en-US" sz="2000" dirty="0"/>
              <a:t>	</a:t>
            </a:r>
            <a:endParaRPr lang="en-US" sz="2000" dirty="0" smtClean="0"/>
          </a:p>
          <a:p>
            <a:pPr marL="628650" indent="-446088">
              <a:spcBef>
                <a:spcPts val="0"/>
              </a:spcBef>
              <a:spcAft>
                <a:spcPts val="600"/>
              </a:spcAft>
              <a:buFont typeface="Arial" charset="0"/>
              <a:buChar char="•"/>
            </a:pPr>
            <a:endParaRPr lang="en-US" sz="2000" dirty="0" smtClean="0"/>
          </a:p>
          <a:p>
            <a:pPr marL="628650" indent="-446088">
              <a:spcBef>
                <a:spcPts val="0"/>
              </a:spcBef>
              <a:spcAft>
                <a:spcPts val="600"/>
              </a:spcAft>
              <a:buFont typeface="Arial" charset="0"/>
              <a:buChar char="•"/>
            </a:pPr>
            <a:endParaRPr lang="en-US" sz="2000" i="1" dirty="0" smtClean="0"/>
          </a:p>
          <a:p>
            <a:pPr marL="628650" indent="-446088">
              <a:spcBef>
                <a:spcPts val="0"/>
              </a:spcBef>
              <a:spcAft>
                <a:spcPts val="600"/>
              </a:spcAft>
              <a:buFont typeface="Arial" charset="0"/>
              <a:buChar char="•"/>
            </a:pPr>
            <a:endParaRPr lang="en-US" sz="2000" i="1" dirty="0"/>
          </a:p>
          <a:p>
            <a:pPr marL="628650" indent="-446088">
              <a:spcBef>
                <a:spcPts val="0"/>
              </a:spcBef>
              <a:spcAft>
                <a:spcPts val="600"/>
              </a:spcAft>
              <a:buFont typeface="Arial" charset="0"/>
              <a:buChar char="•"/>
            </a:pPr>
            <a:endParaRPr lang="en-US" sz="2000" i="1" dirty="0" smtClean="0"/>
          </a:p>
          <a:p>
            <a:pPr marL="628650" indent="-446088">
              <a:spcBef>
                <a:spcPts val="0"/>
              </a:spcBef>
              <a:spcAft>
                <a:spcPts val="600"/>
              </a:spcAft>
              <a:buFont typeface="Arial" charset="0"/>
              <a:buChar char="•"/>
            </a:pPr>
            <a:endParaRPr lang="en-US" sz="2000" dirty="0"/>
          </a:p>
          <a:p>
            <a:pPr marL="628650" indent="-446088">
              <a:spcBef>
                <a:spcPts val="0"/>
              </a:spcBef>
              <a:spcAft>
                <a:spcPts val="600"/>
              </a:spcAft>
              <a:buFont typeface="Arial" charset="0"/>
              <a:buChar char="•"/>
            </a:pPr>
            <a:r>
              <a:rPr lang="en-US" sz="2000" dirty="0" smtClean="0"/>
              <a:t>All matters listed above are under investigation. The progress is reflected on the next slide.</a:t>
            </a:r>
          </a:p>
        </p:txBody>
      </p:sp>
      <p:graphicFrame>
        <p:nvGraphicFramePr>
          <p:cNvPr id="2" name="Table 1"/>
          <p:cNvGraphicFramePr>
            <a:graphicFrameLocks noGrp="1"/>
          </p:cNvGraphicFramePr>
          <p:nvPr>
            <p:extLst>
              <p:ext uri="{D42A27DB-BD31-4B8C-83A1-F6EECF244321}">
                <p14:modId xmlns:p14="http://schemas.microsoft.com/office/powerpoint/2010/main" val="2951164647"/>
              </p:ext>
            </p:extLst>
          </p:nvPr>
        </p:nvGraphicFramePr>
        <p:xfrm>
          <a:off x="1066800" y="2869235"/>
          <a:ext cx="7162800" cy="2085691"/>
        </p:xfrm>
        <a:graphic>
          <a:graphicData uri="http://schemas.openxmlformats.org/drawingml/2006/table">
            <a:tbl>
              <a:tblPr firstRow="1" lastRow="1" bandRow="1">
                <a:tableStyleId>{5C22544A-7EE6-4342-B048-85BDC9FD1C3A}</a:tableStyleId>
              </a:tblPr>
              <a:tblGrid>
                <a:gridCol w="381000"/>
                <a:gridCol w="5569432"/>
                <a:gridCol w="1212368"/>
              </a:tblGrid>
              <a:tr h="263431">
                <a:tc>
                  <a:txBody>
                    <a:bodyPr/>
                    <a:lstStyle/>
                    <a:p>
                      <a:pPr algn="l" fontAlgn="b"/>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a:solidFill>
                            <a:schemeClr val="tx1"/>
                          </a:solidFill>
                          <a:effectLst/>
                        </a:rPr>
                        <a:t> </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ctr" fontAlgn="b"/>
                      <a:r>
                        <a:rPr lang="en-ZA" sz="1600" u="none" strike="noStrike" dirty="0">
                          <a:solidFill>
                            <a:schemeClr val="tx1"/>
                          </a:solidFill>
                          <a:effectLst/>
                        </a:rPr>
                        <a:t>R'000</a:t>
                      </a:r>
                      <a:endParaRPr lang="en-ZA" sz="1600" b="1" i="0" u="none" strike="noStrike" dirty="0">
                        <a:solidFill>
                          <a:schemeClr val="tx1"/>
                        </a:solidFill>
                        <a:effectLst/>
                        <a:latin typeface="Calibri" panose="020F0502020204030204" pitchFamily="34" charset="0"/>
                      </a:endParaRPr>
                    </a:p>
                  </a:txBody>
                  <a:tcPr marL="9525" marR="9525" marT="9525" marB="0"/>
                </a:tc>
              </a:tr>
              <a:tr h="263431">
                <a:tc>
                  <a:txBody>
                    <a:bodyPr/>
                    <a:lstStyle/>
                    <a:p>
                      <a:pPr algn="ctr" fontAlgn="b"/>
                      <a:r>
                        <a:rPr lang="en-ZA" sz="1600" u="none" strike="noStrike" dirty="0" smtClean="0">
                          <a:solidFill>
                            <a:schemeClr val="tx1"/>
                          </a:solidFill>
                          <a:effectLst/>
                        </a:rPr>
                        <a:t>1</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smtClean="0">
                          <a:solidFill>
                            <a:schemeClr val="tx1"/>
                          </a:solidFill>
                          <a:effectLst/>
                        </a:rPr>
                        <a:t>Appointment of service provider not scoring highest point during evaluation</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r" fontAlgn="b"/>
                      <a:r>
                        <a:rPr lang="en-ZA" sz="1600" u="none" strike="noStrike" dirty="0">
                          <a:solidFill>
                            <a:schemeClr val="tx1"/>
                          </a:solidFill>
                          <a:effectLst/>
                        </a:rPr>
                        <a:t>58 931</a:t>
                      </a:r>
                      <a:endParaRPr lang="en-ZA" sz="1600" b="0" i="0" u="none" strike="noStrike" dirty="0">
                        <a:solidFill>
                          <a:schemeClr val="tx1"/>
                        </a:solidFill>
                        <a:effectLst/>
                        <a:latin typeface="Calibri" panose="020F0502020204030204" pitchFamily="34" charset="0"/>
                      </a:endParaRPr>
                    </a:p>
                  </a:txBody>
                  <a:tcPr marL="9525" marR="9525" marT="9525" marB="0"/>
                </a:tc>
              </a:tr>
              <a:tr h="263431">
                <a:tc>
                  <a:txBody>
                    <a:bodyPr/>
                    <a:lstStyle/>
                    <a:p>
                      <a:pPr algn="ctr" fontAlgn="b"/>
                      <a:r>
                        <a:rPr lang="en-ZA" sz="1600" u="none" strike="noStrike" dirty="0" smtClean="0">
                          <a:solidFill>
                            <a:schemeClr val="tx1"/>
                          </a:solidFill>
                          <a:effectLst/>
                        </a:rPr>
                        <a:t>2</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smtClean="0">
                          <a:solidFill>
                            <a:schemeClr val="tx1"/>
                          </a:solidFill>
                          <a:effectLst/>
                        </a:rPr>
                        <a:t>Appointment of suppliers not</a:t>
                      </a:r>
                      <a:r>
                        <a:rPr lang="en-ZA" sz="1600" u="none" strike="noStrike" baseline="0" dirty="0" smtClean="0">
                          <a:solidFill>
                            <a:schemeClr val="tx1"/>
                          </a:solidFill>
                          <a:effectLst/>
                        </a:rPr>
                        <a:t> listed on database</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r" fontAlgn="b"/>
                      <a:r>
                        <a:rPr lang="en-ZA" sz="1600" u="none" strike="noStrike" dirty="0">
                          <a:solidFill>
                            <a:schemeClr val="tx1"/>
                          </a:solidFill>
                          <a:effectLst/>
                        </a:rPr>
                        <a:t>440</a:t>
                      </a:r>
                      <a:endParaRPr lang="en-ZA" sz="1600" b="0" i="0" u="none" strike="noStrike" dirty="0">
                        <a:solidFill>
                          <a:schemeClr val="tx1"/>
                        </a:solidFill>
                        <a:effectLst/>
                        <a:latin typeface="Calibri" panose="020F0502020204030204" pitchFamily="34" charset="0"/>
                      </a:endParaRPr>
                    </a:p>
                  </a:txBody>
                  <a:tcPr marL="9525" marR="9525" marT="9525" marB="0"/>
                </a:tc>
              </a:tr>
              <a:tr h="271331">
                <a:tc>
                  <a:txBody>
                    <a:bodyPr/>
                    <a:lstStyle/>
                    <a:p>
                      <a:pPr algn="ctr" fontAlgn="b"/>
                      <a:r>
                        <a:rPr lang="en-ZA" sz="1600" u="none" strike="noStrike" dirty="0" smtClean="0">
                          <a:solidFill>
                            <a:schemeClr val="tx1"/>
                          </a:solidFill>
                          <a:effectLst/>
                        </a:rPr>
                        <a:t>3</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smtClean="0">
                          <a:solidFill>
                            <a:schemeClr val="tx1"/>
                          </a:solidFill>
                          <a:effectLst/>
                        </a:rPr>
                        <a:t>Tender advertised for 14 days</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r" fontAlgn="b"/>
                      <a:r>
                        <a:rPr lang="en-ZA" sz="1600" u="none" strike="noStrike" dirty="0">
                          <a:solidFill>
                            <a:schemeClr val="tx1"/>
                          </a:solidFill>
                          <a:effectLst/>
                        </a:rPr>
                        <a:t>3 370</a:t>
                      </a:r>
                      <a:endParaRPr lang="en-ZA" sz="1600" b="0" i="0" u="none" strike="noStrike" dirty="0">
                        <a:solidFill>
                          <a:schemeClr val="tx1"/>
                        </a:solidFill>
                        <a:effectLst/>
                        <a:latin typeface="Calibri" panose="020F0502020204030204" pitchFamily="34" charset="0"/>
                      </a:endParaRPr>
                    </a:p>
                  </a:txBody>
                  <a:tcPr marL="9525" marR="9525" marT="9525" marB="0"/>
                </a:tc>
              </a:tr>
              <a:tr h="263431">
                <a:tc>
                  <a:txBody>
                    <a:bodyPr/>
                    <a:lstStyle/>
                    <a:p>
                      <a:pPr algn="ctr" fontAlgn="b"/>
                      <a:r>
                        <a:rPr lang="en-ZA" sz="1600" u="none" strike="noStrike" dirty="0" smtClean="0">
                          <a:solidFill>
                            <a:schemeClr val="tx1"/>
                          </a:solidFill>
                          <a:effectLst/>
                        </a:rPr>
                        <a:t>4</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smtClean="0">
                          <a:solidFill>
                            <a:schemeClr val="tx1"/>
                          </a:solidFill>
                          <a:effectLst/>
                        </a:rPr>
                        <a:t>Appointment of service provider due to time constraints</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r" fontAlgn="b"/>
                      <a:r>
                        <a:rPr lang="en-ZA" sz="1600" u="none" strike="noStrike" dirty="0">
                          <a:solidFill>
                            <a:schemeClr val="tx1"/>
                          </a:solidFill>
                          <a:effectLst/>
                        </a:rPr>
                        <a:t>731</a:t>
                      </a:r>
                      <a:endParaRPr lang="en-ZA" sz="1600" b="0" i="0" u="none" strike="noStrike" dirty="0">
                        <a:solidFill>
                          <a:schemeClr val="tx1"/>
                        </a:solidFill>
                        <a:effectLst/>
                        <a:latin typeface="Calibri" panose="020F0502020204030204" pitchFamily="34" charset="0"/>
                      </a:endParaRPr>
                    </a:p>
                  </a:txBody>
                  <a:tcPr marL="9525" marR="9525" marT="9525" marB="0"/>
                </a:tc>
              </a:tr>
              <a:tr h="263431">
                <a:tc>
                  <a:txBody>
                    <a:bodyPr/>
                    <a:lstStyle/>
                    <a:p>
                      <a:pPr algn="ctr" fontAlgn="b"/>
                      <a:r>
                        <a:rPr lang="en-ZA" sz="1600" u="none" strike="noStrike" dirty="0" smtClean="0">
                          <a:solidFill>
                            <a:schemeClr val="tx1"/>
                          </a:solidFill>
                          <a:effectLst/>
                        </a:rPr>
                        <a:t>5</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a:solidFill>
                            <a:schemeClr val="tx1"/>
                          </a:solidFill>
                          <a:effectLst/>
                        </a:rPr>
                        <a:t> </a:t>
                      </a:r>
                      <a:r>
                        <a:rPr lang="en-ZA" sz="1600" u="none" strike="noStrike" dirty="0" smtClean="0">
                          <a:solidFill>
                            <a:schemeClr val="tx1"/>
                          </a:solidFill>
                          <a:effectLst/>
                        </a:rPr>
                        <a:t>Incorrect</a:t>
                      </a:r>
                      <a:r>
                        <a:rPr lang="en-ZA" sz="1600" u="none" strike="noStrike" baseline="0" dirty="0" smtClean="0">
                          <a:solidFill>
                            <a:schemeClr val="tx1"/>
                          </a:solidFill>
                          <a:effectLst/>
                        </a:rPr>
                        <a:t> procurement procedure</a:t>
                      </a:r>
                      <a:endParaRPr lang="en-ZA" sz="1600" b="0" i="0" u="none" strike="noStrike" dirty="0">
                        <a:solidFill>
                          <a:schemeClr val="tx1"/>
                        </a:solidFill>
                        <a:effectLst/>
                        <a:latin typeface="Calibri" panose="020F0502020204030204" pitchFamily="34" charset="0"/>
                      </a:endParaRPr>
                    </a:p>
                  </a:txBody>
                  <a:tcPr marL="9525" marR="9525" marT="9525" marB="0"/>
                </a:tc>
                <a:tc>
                  <a:txBody>
                    <a:bodyPr/>
                    <a:lstStyle/>
                    <a:p>
                      <a:pPr algn="r" fontAlgn="b"/>
                      <a:r>
                        <a:rPr lang="en-ZA" sz="1600" u="none" strike="noStrike" dirty="0">
                          <a:solidFill>
                            <a:schemeClr val="tx1"/>
                          </a:solidFill>
                          <a:effectLst/>
                        </a:rPr>
                        <a:t>345</a:t>
                      </a:r>
                      <a:endParaRPr lang="en-ZA" sz="1600" b="0" i="0" u="none" strike="noStrike" dirty="0">
                        <a:solidFill>
                          <a:schemeClr val="tx1"/>
                        </a:solidFill>
                        <a:effectLst/>
                        <a:latin typeface="Calibri" panose="020F0502020204030204" pitchFamily="34" charset="0"/>
                      </a:endParaRPr>
                    </a:p>
                  </a:txBody>
                  <a:tcPr marL="9525" marR="9525" marT="9525" marB="0"/>
                </a:tc>
              </a:tr>
              <a:tr h="263431">
                <a:tc>
                  <a:txBody>
                    <a:bodyPr/>
                    <a:lstStyle/>
                    <a:p>
                      <a:pPr algn="ctr" fontAlgn="b"/>
                      <a:endParaRPr lang="en-ZA" sz="1600" b="1" i="0" u="none" strike="noStrike" dirty="0">
                        <a:solidFill>
                          <a:schemeClr val="tx1"/>
                        </a:solidFill>
                        <a:effectLst/>
                        <a:latin typeface="Calibri" panose="020F0502020204030204" pitchFamily="34" charset="0"/>
                      </a:endParaRPr>
                    </a:p>
                  </a:txBody>
                  <a:tcPr marL="9525" marR="9525" marT="9525" marB="0"/>
                </a:tc>
                <a:tc>
                  <a:txBody>
                    <a:bodyPr/>
                    <a:lstStyle/>
                    <a:p>
                      <a:pPr algn="l" fontAlgn="b"/>
                      <a:r>
                        <a:rPr lang="en-ZA" sz="1600" u="none" strike="noStrike" dirty="0">
                          <a:solidFill>
                            <a:schemeClr val="tx1"/>
                          </a:solidFill>
                          <a:effectLst/>
                        </a:rPr>
                        <a:t>Total</a:t>
                      </a:r>
                      <a:endParaRPr lang="en-ZA" sz="1600" b="1" i="0" u="none" strike="noStrike" dirty="0">
                        <a:solidFill>
                          <a:schemeClr val="tx1"/>
                        </a:solidFill>
                        <a:effectLst/>
                        <a:latin typeface="Calibri" panose="020F0502020204030204" pitchFamily="34" charset="0"/>
                      </a:endParaRPr>
                    </a:p>
                  </a:txBody>
                  <a:tcPr marL="9525" marR="9525" marT="9525" marB="0"/>
                </a:tc>
                <a:tc>
                  <a:txBody>
                    <a:bodyPr/>
                    <a:lstStyle/>
                    <a:p>
                      <a:pPr algn="r" fontAlgn="b"/>
                      <a:r>
                        <a:rPr lang="en-ZA" sz="1600" u="none" strike="noStrike" dirty="0">
                          <a:solidFill>
                            <a:schemeClr val="tx1"/>
                          </a:solidFill>
                          <a:effectLst/>
                        </a:rPr>
                        <a:t>63 817</a:t>
                      </a:r>
                      <a:endParaRPr lang="en-ZA" sz="1600" b="1" i="0" u="none" strike="noStrike" dirty="0">
                        <a:solidFill>
                          <a:schemeClr val="tx1"/>
                        </a:solidFill>
                        <a:effectLst/>
                        <a:latin typeface="Calibri" panose="020F0502020204030204" pitchFamily="34" charset="0"/>
                      </a:endParaRPr>
                    </a:p>
                  </a:txBody>
                  <a:tcPr marL="9525" marR="9525" marT="9525" marB="0"/>
                </a:tc>
              </a:tr>
            </a:tbl>
          </a:graphicData>
        </a:graphic>
      </p:graphicFrame>
    </p:spTree>
    <p:extLst>
      <p:ext uri="{BB962C8B-B14F-4D97-AF65-F5344CB8AC3E}">
        <p14:creationId xmlns:p14="http://schemas.microsoft.com/office/powerpoint/2010/main" val="13211483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68</a:t>
            </a:fld>
            <a:endParaRPr lang="en-US" b="1" dirty="0" smtClean="0"/>
          </a:p>
        </p:txBody>
      </p:sp>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628650" indent="-446088">
              <a:spcBef>
                <a:spcPts val="600"/>
              </a:spcBef>
              <a:buFont typeface="Arial" charset="0"/>
              <a:buChar char="•"/>
            </a:pPr>
            <a:r>
              <a:rPr lang="en-US" dirty="0" smtClean="0"/>
              <a:t>Progress with investigation of Irregular Expenditure cases:</a:t>
            </a:r>
          </a:p>
          <a:p>
            <a:pPr marL="182562">
              <a:spcBef>
                <a:spcPts val="600"/>
              </a:spcBef>
            </a:pPr>
            <a:r>
              <a:rPr lang="en-US" dirty="0"/>
              <a:t>	</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525948458"/>
              </p:ext>
            </p:extLst>
          </p:nvPr>
        </p:nvGraphicFramePr>
        <p:xfrm>
          <a:off x="532801" y="1752600"/>
          <a:ext cx="8078398" cy="4443542"/>
        </p:xfrm>
        <a:graphic>
          <a:graphicData uri="http://schemas.openxmlformats.org/drawingml/2006/table">
            <a:tbl>
              <a:tblPr firstRow="1" bandRow="1">
                <a:tableStyleId>{5C22544A-7EE6-4342-B048-85BDC9FD1C3A}</a:tableStyleId>
              </a:tblPr>
              <a:tblGrid>
                <a:gridCol w="824327"/>
                <a:gridCol w="3297305"/>
                <a:gridCol w="3956766"/>
              </a:tblGrid>
              <a:tr h="263431">
                <a:tc>
                  <a:txBody>
                    <a:bodyPr/>
                    <a:lstStyle/>
                    <a:p>
                      <a:pPr algn="ctr" fontAlgn="b"/>
                      <a:r>
                        <a:rPr lang="en-ZA" sz="1400" u="none" strike="noStrike" dirty="0" smtClean="0">
                          <a:solidFill>
                            <a:schemeClr val="tx1"/>
                          </a:solidFill>
                          <a:effectLst/>
                        </a:rPr>
                        <a:t>Item</a:t>
                      </a:r>
                      <a:endParaRPr lang="en-ZA" sz="1400" b="1" i="0" u="none" strike="noStrike" dirty="0">
                        <a:solidFill>
                          <a:schemeClr val="tx1"/>
                        </a:solidFill>
                        <a:effectLst/>
                        <a:latin typeface="+mn-lt"/>
                      </a:endParaRPr>
                    </a:p>
                  </a:txBody>
                  <a:tcPr marL="9525" marR="9525" marT="9525" marB="0" anchor="b"/>
                </a:tc>
                <a:tc>
                  <a:txBody>
                    <a:bodyPr/>
                    <a:lstStyle/>
                    <a:p>
                      <a:pPr algn="ctr" fontAlgn="b"/>
                      <a:r>
                        <a:rPr lang="en-ZA" sz="1400" u="none" strike="noStrike" dirty="0">
                          <a:solidFill>
                            <a:schemeClr val="tx1"/>
                          </a:solidFill>
                          <a:effectLst/>
                        </a:rPr>
                        <a:t> </a:t>
                      </a:r>
                      <a:r>
                        <a:rPr lang="en-ZA" sz="1400" u="none" strike="noStrike" dirty="0" smtClean="0">
                          <a:solidFill>
                            <a:schemeClr val="tx1"/>
                          </a:solidFill>
                          <a:effectLst/>
                        </a:rPr>
                        <a:t>2015/16</a:t>
                      </a:r>
                      <a:endParaRPr lang="en-ZA" sz="1400" b="1" i="0" u="none" strike="noStrike" dirty="0">
                        <a:solidFill>
                          <a:schemeClr val="tx1"/>
                        </a:solidFill>
                        <a:effectLst/>
                        <a:latin typeface="+mn-lt"/>
                      </a:endParaRPr>
                    </a:p>
                  </a:txBody>
                  <a:tcPr marL="9525" marR="9525" marT="9525" marB="0" anchor="b"/>
                </a:tc>
                <a:tc>
                  <a:txBody>
                    <a:bodyPr/>
                    <a:lstStyle/>
                    <a:p>
                      <a:pPr algn="ctr" fontAlgn="b"/>
                      <a:r>
                        <a:rPr lang="en-ZA" sz="1400" u="none" strike="noStrike" dirty="0" smtClean="0">
                          <a:solidFill>
                            <a:schemeClr val="tx1"/>
                          </a:solidFill>
                          <a:effectLst/>
                        </a:rPr>
                        <a:t>Status</a:t>
                      </a:r>
                      <a:endParaRPr lang="en-ZA" sz="1400" b="1" i="0" u="none" strike="noStrike" dirty="0">
                        <a:solidFill>
                          <a:schemeClr val="tx1"/>
                        </a:solidFill>
                        <a:effectLst/>
                        <a:latin typeface="+mn-lt"/>
                      </a:endParaRPr>
                    </a:p>
                  </a:txBody>
                  <a:tcPr marL="9525" marR="9525" marT="9525" marB="0" anchor="b"/>
                </a:tc>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1</a:t>
                      </a:r>
                      <a:endParaRPr lang="en-ZA" sz="1400" b="0" i="0" u="none" strike="noStrike" dirty="0" smtClean="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Appointment of service provider not scoring highest point during evaluation.</a:t>
                      </a:r>
                      <a:endParaRPr lang="en-ZA" sz="1400" b="0" i="0" u="none" strike="noStrike" dirty="0" smtClean="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Refer to Item 1 under 2016/17</a:t>
                      </a:r>
                      <a:endParaRPr lang="en-ZA" sz="1400" b="0" i="0" u="none" strike="noStrike" dirty="0">
                        <a:solidFill>
                          <a:schemeClr val="tx1"/>
                        </a:solidFill>
                        <a:effectLst/>
                        <a:latin typeface="+mn-lt"/>
                      </a:endParaRPr>
                    </a:p>
                  </a:txBody>
                  <a:tcPr marL="9525" marR="9525" marT="9525" marB="0"/>
                </a:tc>
              </a:tr>
              <a:tr h="263431">
                <a:tc>
                  <a:txBody>
                    <a:bodyPr/>
                    <a:lstStyle/>
                    <a:p>
                      <a:pPr algn="ctr" fontAlgn="b"/>
                      <a:r>
                        <a:rPr lang="en-ZA" sz="1400" u="none" strike="noStrike" dirty="0" smtClean="0">
                          <a:solidFill>
                            <a:schemeClr val="tx1"/>
                          </a:solidFill>
                          <a:effectLst/>
                        </a:rPr>
                        <a:t>2</a:t>
                      </a:r>
                      <a:endParaRPr lang="en-ZA" sz="1400" b="0" i="0" u="none" strike="noStrike" dirty="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Appointment of suppliers not</a:t>
                      </a:r>
                      <a:r>
                        <a:rPr lang="en-ZA" sz="1400" u="none" strike="noStrike" baseline="0" dirty="0" smtClean="0">
                          <a:solidFill>
                            <a:schemeClr val="tx1"/>
                          </a:solidFill>
                          <a:effectLst/>
                        </a:rPr>
                        <a:t> listed on database</a:t>
                      </a:r>
                      <a:endParaRPr lang="en-ZA" sz="1400" b="0" i="0" u="none" strike="noStrike" dirty="0" smtClean="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No further investigation required. Matter will be referred to Accounting Officer for condonation</a:t>
                      </a:r>
                      <a:endParaRPr lang="en-ZA" sz="1400" b="0" i="0" u="none" strike="noStrike" dirty="0" smtClean="0">
                        <a:solidFill>
                          <a:schemeClr val="tx1"/>
                        </a:solidFill>
                        <a:effectLst/>
                        <a:latin typeface="+mn-lt"/>
                      </a:endParaRPr>
                    </a:p>
                  </a:txBody>
                  <a:tcPr marL="9525" marR="9525" marT="9525" marB="0"/>
                </a:tc>
              </a:tr>
              <a:tr h="263431">
                <a:tc>
                  <a:txBody>
                    <a:bodyPr/>
                    <a:lstStyle/>
                    <a:p>
                      <a:pPr algn="ctr" fontAlgn="b"/>
                      <a:endParaRPr lang="en-ZA" sz="1400" b="1" i="0" u="none" strike="noStrike" dirty="0">
                        <a:solidFill>
                          <a:schemeClr val="tx1"/>
                        </a:solidFill>
                        <a:effectLst/>
                        <a:latin typeface="+mn-lt"/>
                      </a:endParaRPr>
                    </a:p>
                  </a:txBody>
                  <a:tcPr marL="9525" marR="9525" marT="9525" marB="0"/>
                </a:tc>
                <a:tc>
                  <a:txBody>
                    <a:bodyPr/>
                    <a:lstStyle/>
                    <a:p>
                      <a:pPr algn="ctr" fontAlgn="b"/>
                      <a:r>
                        <a:rPr lang="en-ZA" sz="1400" b="1" u="none" strike="noStrike" dirty="0" smtClean="0">
                          <a:solidFill>
                            <a:schemeClr val="tx1"/>
                          </a:solidFill>
                          <a:effectLst/>
                        </a:rPr>
                        <a:t>2016/17</a:t>
                      </a:r>
                      <a:endParaRPr lang="en-ZA" sz="1400" b="1" i="0" u="none" strike="noStrike" dirty="0">
                        <a:solidFill>
                          <a:schemeClr val="tx1"/>
                        </a:solidFill>
                        <a:effectLst/>
                        <a:latin typeface="+mn-lt"/>
                      </a:endParaRPr>
                    </a:p>
                  </a:txBody>
                  <a:tcPr marL="9525" marR="9525" marT="9525" marB="0"/>
                </a:tc>
                <a:tc>
                  <a:txBody>
                    <a:bodyPr/>
                    <a:lstStyle/>
                    <a:p>
                      <a:pPr algn="ctr" fontAlgn="b"/>
                      <a:r>
                        <a:rPr lang="en-ZA" sz="1400" b="1" u="none" strike="noStrike" dirty="0" smtClean="0">
                          <a:solidFill>
                            <a:schemeClr val="tx1"/>
                          </a:solidFill>
                          <a:effectLst/>
                        </a:rPr>
                        <a:t>Status</a:t>
                      </a:r>
                      <a:endParaRPr lang="en-ZA" sz="1400" b="1" i="0" u="none" strike="noStrike" dirty="0">
                        <a:solidFill>
                          <a:schemeClr val="tx1"/>
                        </a:solidFill>
                        <a:effectLst/>
                        <a:latin typeface="+mn-lt"/>
                      </a:endParaRPr>
                    </a:p>
                  </a:txBody>
                  <a:tcPr marL="9525" marR="9525" marT="9525" marB="0"/>
                </a:tc>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1</a:t>
                      </a:r>
                      <a:endParaRPr lang="en-ZA" sz="1400" b="0" i="0" u="none" strike="noStrike" dirty="0" smtClean="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Appointment of service provider not scoring highest point during evaluation</a:t>
                      </a:r>
                      <a:endParaRPr lang="en-ZA" sz="1400" b="0" i="0" u="none" strike="noStrike" dirty="0" smtClean="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Detailed discussions and communication took place with National Treasury.</a:t>
                      </a:r>
                      <a:r>
                        <a:rPr lang="en-ZA" sz="1400" u="none" strike="noStrike" baseline="0" dirty="0" smtClean="0">
                          <a:solidFill>
                            <a:schemeClr val="tx1"/>
                          </a:solidFill>
                          <a:effectLst/>
                        </a:rPr>
                        <a:t> No further investigation required. Final request for condonation on route</a:t>
                      </a:r>
                      <a:endParaRPr lang="en-ZA" sz="1400" b="0" i="0" u="none" strike="noStrike" dirty="0">
                        <a:solidFill>
                          <a:schemeClr val="tx1"/>
                        </a:solidFill>
                        <a:effectLst/>
                        <a:latin typeface="+mn-lt"/>
                      </a:endParaRPr>
                    </a:p>
                  </a:txBody>
                  <a:tcPr marL="9525" marR="9525" marT="9525" marB="0"/>
                </a:tc>
              </a:tr>
              <a:tr h="263431">
                <a:tc>
                  <a:txBody>
                    <a:bodyPr/>
                    <a:lstStyle/>
                    <a:p>
                      <a:pPr algn="ctr" fontAlgn="b"/>
                      <a:r>
                        <a:rPr lang="en-ZA" sz="1400" u="none" strike="noStrike" dirty="0" smtClean="0">
                          <a:solidFill>
                            <a:schemeClr val="tx1"/>
                          </a:solidFill>
                          <a:effectLst/>
                        </a:rPr>
                        <a:t>2</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Appointment of suppliers not</a:t>
                      </a:r>
                      <a:r>
                        <a:rPr lang="en-ZA" sz="1400" u="none" strike="noStrike" baseline="0" dirty="0" smtClean="0">
                          <a:solidFill>
                            <a:schemeClr val="tx1"/>
                          </a:solidFill>
                          <a:effectLst/>
                        </a:rPr>
                        <a:t> listed on database</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No further investigation required. Matter will be referred to Accounting Officer for condonation</a:t>
                      </a:r>
                      <a:endParaRPr lang="en-ZA" sz="1400" b="0" i="0" u="none" strike="noStrike" dirty="0">
                        <a:solidFill>
                          <a:schemeClr val="tx1"/>
                        </a:solidFill>
                        <a:effectLst/>
                        <a:latin typeface="+mn-lt"/>
                      </a:endParaRPr>
                    </a:p>
                  </a:txBody>
                  <a:tcPr marL="9525" marR="9525" marT="9525" marB="0"/>
                </a:tc>
              </a:tr>
              <a:tr h="271331">
                <a:tc>
                  <a:txBody>
                    <a:bodyPr/>
                    <a:lstStyle/>
                    <a:p>
                      <a:pPr algn="ctr" fontAlgn="b"/>
                      <a:r>
                        <a:rPr lang="en-ZA" sz="1400" u="none" strike="noStrike" dirty="0" smtClean="0">
                          <a:solidFill>
                            <a:schemeClr val="tx1"/>
                          </a:solidFill>
                          <a:effectLst/>
                        </a:rPr>
                        <a:t>3</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Tender advertised for 14 days</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No further investigation required. Matter will be referred to National Treasury for condonation</a:t>
                      </a:r>
                      <a:endParaRPr lang="en-ZA" sz="1400" b="0" i="0" u="none" strike="noStrike" dirty="0">
                        <a:solidFill>
                          <a:schemeClr val="tx1"/>
                        </a:solidFill>
                        <a:effectLst/>
                        <a:latin typeface="+mn-lt"/>
                      </a:endParaRPr>
                    </a:p>
                  </a:txBody>
                  <a:tcPr marL="9525" marR="9525" marT="9525" marB="0"/>
                </a:tc>
              </a:tr>
              <a:tr h="263431">
                <a:tc>
                  <a:txBody>
                    <a:bodyPr/>
                    <a:lstStyle/>
                    <a:p>
                      <a:pPr algn="ctr" fontAlgn="b"/>
                      <a:r>
                        <a:rPr lang="en-ZA" sz="1400" u="none" strike="noStrike" dirty="0" smtClean="0">
                          <a:solidFill>
                            <a:schemeClr val="tx1"/>
                          </a:solidFill>
                          <a:effectLst/>
                        </a:rPr>
                        <a:t>4</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Appointment of service provider due to time constraints</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smtClean="0">
                          <a:solidFill>
                            <a:schemeClr val="tx1"/>
                          </a:solidFill>
                          <a:effectLst/>
                        </a:rPr>
                        <a:t>Matter is still under investigation</a:t>
                      </a:r>
                      <a:endParaRPr lang="en-ZA" sz="1400" b="0" i="0" u="none" strike="noStrike" dirty="0">
                        <a:solidFill>
                          <a:schemeClr val="tx1"/>
                        </a:solidFill>
                        <a:effectLst/>
                        <a:latin typeface="+mn-lt"/>
                      </a:endParaRPr>
                    </a:p>
                  </a:txBody>
                  <a:tcPr marL="9525" marR="9525" marT="9525" marB="0"/>
                </a:tc>
              </a:tr>
              <a:tr h="263431">
                <a:tc>
                  <a:txBody>
                    <a:bodyPr/>
                    <a:lstStyle/>
                    <a:p>
                      <a:pPr algn="ctr" fontAlgn="b"/>
                      <a:r>
                        <a:rPr lang="en-ZA" sz="1400" u="none" strike="noStrike" dirty="0" smtClean="0">
                          <a:solidFill>
                            <a:schemeClr val="tx1"/>
                          </a:solidFill>
                          <a:effectLst/>
                        </a:rPr>
                        <a:t>5.1</a:t>
                      </a:r>
                      <a:endParaRPr lang="en-ZA" sz="1400" b="0" i="0" u="none" strike="noStrike" dirty="0">
                        <a:solidFill>
                          <a:schemeClr val="tx1"/>
                        </a:solidFill>
                        <a:effectLst/>
                        <a:latin typeface="+mn-lt"/>
                      </a:endParaRPr>
                    </a:p>
                  </a:txBody>
                  <a:tcPr marL="9525" marR="9525" marT="9525" marB="0"/>
                </a:tc>
                <a:tc>
                  <a:txBody>
                    <a:bodyPr/>
                    <a:lstStyle/>
                    <a:p>
                      <a:pPr algn="l" fontAlgn="b"/>
                      <a:r>
                        <a:rPr lang="en-ZA" sz="1400" u="none" strike="noStrike" dirty="0">
                          <a:solidFill>
                            <a:schemeClr val="tx1"/>
                          </a:solidFill>
                          <a:effectLst/>
                        </a:rPr>
                        <a:t> </a:t>
                      </a:r>
                      <a:r>
                        <a:rPr lang="en-ZA" sz="1400" u="none" strike="noStrike" dirty="0" smtClean="0">
                          <a:solidFill>
                            <a:schemeClr val="tx1"/>
                          </a:solidFill>
                          <a:effectLst/>
                        </a:rPr>
                        <a:t>Incorrect</a:t>
                      </a:r>
                      <a:r>
                        <a:rPr lang="en-ZA" sz="1400" u="none" strike="noStrike" baseline="0" dirty="0" smtClean="0">
                          <a:solidFill>
                            <a:schemeClr val="tx1"/>
                          </a:solidFill>
                          <a:effectLst/>
                        </a:rPr>
                        <a:t> procurement procedure:</a:t>
                      </a:r>
                    </a:p>
                    <a:p>
                      <a:pPr algn="l" fontAlgn="b"/>
                      <a:r>
                        <a:rPr lang="en-ZA" sz="1400" u="none" strike="noStrike" baseline="0" dirty="0" smtClean="0">
                          <a:solidFill>
                            <a:schemeClr val="tx1"/>
                          </a:solidFill>
                          <a:effectLst/>
                        </a:rPr>
                        <a:t>    4 Legal transactions</a:t>
                      </a:r>
                      <a:endParaRPr lang="en-ZA" sz="1400" b="0" i="0" u="none" strike="noStrike" dirty="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Matter is still under investigation</a:t>
                      </a:r>
                      <a:endParaRPr lang="en-ZA" sz="1400" b="0" i="0" u="none" strike="noStrike" dirty="0" smtClean="0">
                        <a:solidFill>
                          <a:schemeClr val="tx1"/>
                        </a:solidFill>
                        <a:effectLst/>
                        <a:latin typeface="+mn-lt"/>
                      </a:endParaRPr>
                    </a:p>
                  </a:txBody>
                  <a:tcPr marL="9525" marR="9525" marT="9525" marB="0"/>
                </a:tc>
              </a:tr>
              <a:tr h="263431">
                <a:tc>
                  <a:txBody>
                    <a:bodyPr/>
                    <a:lstStyle/>
                    <a:p>
                      <a:pPr algn="ctr" fontAlgn="b"/>
                      <a:r>
                        <a:rPr lang="en-ZA" sz="1400" u="none" strike="noStrike" dirty="0" smtClean="0">
                          <a:solidFill>
                            <a:schemeClr val="tx1"/>
                          </a:solidFill>
                          <a:effectLst/>
                        </a:rPr>
                        <a:t>5.2</a:t>
                      </a:r>
                      <a:endParaRPr lang="en-ZA" sz="1400" b="0" i="0" u="none" strike="noStrike" dirty="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Incorrect</a:t>
                      </a:r>
                      <a:r>
                        <a:rPr lang="en-ZA" sz="1400" u="none" strike="noStrike" baseline="0" dirty="0" smtClean="0">
                          <a:solidFill>
                            <a:schemeClr val="tx1"/>
                          </a:solidFill>
                          <a:effectLst/>
                        </a:rPr>
                        <a:t> procurement procedure:</a:t>
                      </a:r>
                    </a:p>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baseline="0" dirty="0" smtClean="0">
                          <a:solidFill>
                            <a:schemeClr val="tx1"/>
                          </a:solidFill>
                          <a:effectLst/>
                        </a:rPr>
                        <a:t>    1 Training transaction</a:t>
                      </a:r>
                      <a:endParaRPr lang="en-ZA" sz="1400" b="0" i="0" u="none" strike="noStrike" dirty="0" smtClean="0">
                        <a:solidFill>
                          <a:schemeClr val="tx1"/>
                        </a:solidFill>
                        <a:effectLst/>
                        <a:latin typeface="+mn-lt"/>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smtClean="0">
                          <a:solidFill>
                            <a:schemeClr val="tx1"/>
                          </a:solidFill>
                          <a:effectLst/>
                        </a:rPr>
                        <a:t>Matter is still under investigation</a:t>
                      </a:r>
                    </a:p>
                    <a:p>
                      <a:pPr algn="l" fontAlgn="b"/>
                      <a:endParaRPr lang="en-ZA" sz="1400" b="0" i="0" u="none" strike="noStrike" dirty="0">
                        <a:solidFill>
                          <a:schemeClr val="tx1"/>
                        </a:solidFill>
                        <a:effectLst/>
                        <a:latin typeface="+mn-lt"/>
                      </a:endParaRPr>
                    </a:p>
                  </a:txBody>
                  <a:tcPr marL="9525" marR="9525" marT="9525" marB="0"/>
                </a:tc>
              </a:tr>
            </a:tbl>
          </a:graphicData>
        </a:graphic>
      </p:graphicFrame>
      <p:sp>
        <p:nvSpPr>
          <p:cNvPr id="9" name="TextBox 8"/>
          <p:cNvSpPr txBox="1"/>
          <p:nvPr/>
        </p:nvSpPr>
        <p:spPr>
          <a:xfrm>
            <a:off x="532800" y="528338"/>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Irregular Expenditure</a:t>
            </a:r>
            <a:endParaRPr lang="en-ZA" sz="2800" b="1" dirty="0">
              <a:cs typeface="Arial" pitchFamily="34" charset="0"/>
            </a:endParaRPr>
          </a:p>
        </p:txBody>
      </p:sp>
    </p:spTree>
    <p:extLst>
      <p:ext uri="{BB962C8B-B14F-4D97-AF65-F5344CB8AC3E}">
        <p14:creationId xmlns:p14="http://schemas.microsoft.com/office/powerpoint/2010/main" val="8572822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3400" y="543580"/>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Impact on Operations</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69</a:t>
            </a:fld>
            <a:endParaRPr lang="en-US" b="1" dirty="0" smtClean="0"/>
          </a:p>
        </p:txBody>
      </p:sp>
      <p:sp>
        <p:nvSpPr>
          <p:cNvPr id="4101" name="Content Placeholder 2"/>
          <p:cNvSpPr txBox="1">
            <a:spLocks/>
          </p:cNvSpPr>
          <p:nvPr/>
        </p:nvSpPr>
        <p:spPr bwMode="auto">
          <a:xfrm>
            <a:off x="533400" y="1162257"/>
            <a:ext cx="8077200" cy="4933743"/>
          </a:xfrm>
          <a:prstGeom prst="rect">
            <a:avLst/>
          </a:prstGeom>
          <a:noFill/>
          <a:ln w="9525">
            <a:noFill/>
            <a:miter lim="800000"/>
            <a:headEnd/>
            <a:tailEnd/>
          </a:ln>
        </p:spPr>
        <p:txBody>
          <a:bodyPr/>
          <a:lstStyle/>
          <a:p>
            <a:pPr marL="447675" indent="-265113">
              <a:spcBef>
                <a:spcPts val="0"/>
              </a:spcBef>
              <a:spcAft>
                <a:spcPts val="600"/>
              </a:spcAft>
              <a:buFont typeface="Arial" panose="020B0604020202020204" pitchFamily="34" charset="0"/>
              <a:buChar char="•"/>
            </a:pPr>
            <a:r>
              <a:rPr lang="en-US" sz="2000" dirty="0" smtClean="0"/>
              <a:t>The Departmental surplus decreased due to the filling of identified critical posts. However, large volumes of applications received for attrition posts, claims </a:t>
            </a:r>
            <a:r>
              <a:rPr lang="en-US" sz="2000" dirty="0"/>
              <a:t>in respect of Community Education and Training lecturers that were not received on </a:t>
            </a:r>
            <a:r>
              <a:rPr lang="en-US" sz="2000" dirty="0" smtClean="0"/>
              <a:t>time, </a:t>
            </a:r>
            <a:r>
              <a:rPr lang="en-US" sz="2000" dirty="0"/>
              <a:t>uncertainties on the division of posts and regional </a:t>
            </a:r>
            <a:r>
              <a:rPr lang="en-US" sz="2000" dirty="0" smtClean="0"/>
              <a:t>office establishments are still having an impact on the under expenditure on Compensation of Employees</a:t>
            </a:r>
          </a:p>
          <a:p>
            <a:pPr marL="447675" indent="-265113">
              <a:spcBef>
                <a:spcPts val="0"/>
              </a:spcBef>
              <a:spcAft>
                <a:spcPts val="600"/>
              </a:spcAft>
              <a:buFont typeface="Arial" panose="020B0604020202020204" pitchFamily="34" charset="0"/>
              <a:buChar char="•"/>
            </a:pPr>
            <a:r>
              <a:rPr lang="en-US" sz="2000" dirty="0" smtClean="0"/>
              <a:t>The Department spent 99.9% of the total allocation</a:t>
            </a:r>
          </a:p>
          <a:p>
            <a:pPr marL="447675" indent="-265113">
              <a:spcBef>
                <a:spcPts val="0"/>
              </a:spcBef>
              <a:spcAft>
                <a:spcPts val="600"/>
              </a:spcAft>
              <a:buFont typeface="Arial" charset="0"/>
              <a:buChar char="•"/>
            </a:pPr>
            <a:r>
              <a:rPr lang="en-US" sz="2000" dirty="0" smtClean="0"/>
              <a:t>Although the Department managed to utilise the majority of voted funds, strict measures had to be put in place to prevent overspending of the Vote</a:t>
            </a:r>
          </a:p>
          <a:p>
            <a:pPr marL="447675" indent="-265113">
              <a:spcBef>
                <a:spcPts val="0"/>
              </a:spcBef>
              <a:spcAft>
                <a:spcPts val="600"/>
              </a:spcAft>
              <a:buFont typeface="Arial" charset="0"/>
              <a:buChar char="•"/>
            </a:pPr>
            <a:r>
              <a:rPr lang="en-US" sz="2000" dirty="0" smtClean="0"/>
              <a:t>When the results of provisions, accruals and commitments are taken into account, the Department technically overspent</a:t>
            </a:r>
          </a:p>
        </p:txBody>
      </p:sp>
    </p:spTree>
    <p:extLst>
      <p:ext uri="{BB962C8B-B14F-4D97-AF65-F5344CB8AC3E}">
        <p14:creationId xmlns:p14="http://schemas.microsoft.com/office/powerpoint/2010/main" val="331196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7</a:t>
            </a:fld>
            <a:endParaRPr lang="en-US" altLang="en-US" sz="1400" b="1" dirty="0"/>
          </a:p>
        </p:txBody>
      </p:sp>
      <p:sp>
        <p:nvSpPr>
          <p:cNvPr id="9" name="Content Placeholder 2"/>
          <p:cNvSpPr txBox="1">
            <a:spLocks/>
          </p:cNvSpPr>
          <p:nvPr/>
        </p:nvSpPr>
        <p:spPr bwMode="auto">
          <a:xfrm>
            <a:off x="531813" y="1219201"/>
            <a:ext cx="7773987"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 typeface="Arial" panose="020B0604020202020204" pitchFamily="34" charset="0"/>
              <a:buChar char="•"/>
            </a:pPr>
            <a:r>
              <a:rPr lang="en-GB" sz="2000" dirty="0" smtClean="0"/>
              <a:t>2015/16 </a:t>
            </a:r>
            <a:r>
              <a:rPr lang="en-GB" sz="2000" dirty="0"/>
              <a:t>Foundation Provision </a:t>
            </a:r>
            <a:r>
              <a:rPr lang="en-GB" sz="2000" dirty="0" smtClean="0"/>
              <a:t>Grant</a:t>
            </a:r>
            <a:endParaRPr lang="en-GB" sz="2000" dirty="0"/>
          </a:p>
          <a:p>
            <a:pPr lvl="1" eaLnBrk="1" hangingPunct="1">
              <a:buFont typeface="Arial" panose="020B0604020202020204" pitchFamily="34" charset="0"/>
              <a:buChar char="•"/>
            </a:pPr>
            <a:r>
              <a:rPr lang="en-GB" sz="2000" dirty="0" smtClean="0"/>
              <a:t>2015/16 </a:t>
            </a:r>
            <a:r>
              <a:rPr lang="en-GB" sz="2000" dirty="0"/>
              <a:t>Teaching Development </a:t>
            </a:r>
            <a:r>
              <a:rPr lang="en-GB" sz="2000" dirty="0" smtClean="0"/>
              <a:t>Grant</a:t>
            </a:r>
          </a:p>
          <a:p>
            <a:pPr lvl="1" eaLnBrk="1" hangingPunct="1">
              <a:buFont typeface="Arial" panose="020B0604020202020204" pitchFamily="34" charset="0"/>
              <a:buChar char="•"/>
            </a:pPr>
            <a:r>
              <a:rPr lang="en-GB" sz="2000" dirty="0" smtClean="0"/>
              <a:t>2015/16 </a:t>
            </a:r>
            <a:r>
              <a:rPr lang="en-GB" sz="2000" dirty="0"/>
              <a:t>Research Development </a:t>
            </a:r>
            <a:r>
              <a:rPr lang="en-GB" sz="2000" dirty="0" smtClean="0"/>
              <a:t>Grant</a:t>
            </a:r>
          </a:p>
          <a:p>
            <a:pPr lvl="1" eaLnBrk="1" hangingPunct="1">
              <a:buFont typeface="Arial" panose="020B0604020202020204" pitchFamily="34" charset="0"/>
              <a:buChar char="•"/>
            </a:pPr>
            <a:r>
              <a:rPr lang="en-GB" sz="2000" dirty="0" smtClean="0"/>
              <a:t>Infrastructure </a:t>
            </a:r>
            <a:r>
              <a:rPr lang="en-GB" sz="2000" dirty="0"/>
              <a:t>Development </a:t>
            </a:r>
            <a:r>
              <a:rPr lang="en-GB" sz="2000" dirty="0" smtClean="0"/>
              <a:t>Grant</a:t>
            </a:r>
          </a:p>
          <a:p>
            <a:pPr lvl="1" eaLnBrk="1" hangingPunct="1">
              <a:buFont typeface="Arial" panose="020B0604020202020204" pitchFamily="34" charset="0"/>
              <a:buChar char="•"/>
            </a:pPr>
            <a:r>
              <a:rPr lang="en-GB" sz="2000" dirty="0" smtClean="0"/>
              <a:t>New </a:t>
            </a:r>
            <a:r>
              <a:rPr lang="en-GB" sz="2000" dirty="0"/>
              <a:t>Universities Earmarked </a:t>
            </a:r>
            <a:r>
              <a:rPr lang="en-GB" sz="2000" dirty="0" smtClean="0"/>
              <a:t>Grant</a:t>
            </a:r>
          </a:p>
          <a:p>
            <a:pPr lvl="1" eaLnBrk="1" hangingPunct="1">
              <a:buFont typeface="Arial" panose="020B0604020202020204" pitchFamily="34" charset="0"/>
              <a:buChar char="•"/>
            </a:pPr>
            <a:r>
              <a:rPr lang="en-GB" sz="2000" dirty="0" smtClean="0"/>
              <a:t>Achievement of Ministerial enrolment targets </a:t>
            </a:r>
          </a:p>
          <a:p>
            <a:pPr lvl="1" eaLnBrk="1" hangingPunct="1">
              <a:buFont typeface="Arial" panose="020B0604020202020204" pitchFamily="34" charset="0"/>
              <a:buChar char="•"/>
            </a:pPr>
            <a:r>
              <a:rPr lang="en-GB" sz="2000" dirty="0"/>
              <a:t>C</a:t>
            </a:r>
            <a:r>
              <a:rPr lang="en-GB" sz="2000" dirty="0" smtClean="0"/>
              <a:t>ompliance </a:t>
            </a:r>
            <a:r>
              <a:rPr lang="en-GB" sz="2000" dirty="0"/>
              <a:t>of Private Higher Education </a:t>
            </a:r>
            <a:r>
              <a:rPr lang="en-GB" sz="2000" dirty="0" smtClean="0"/>
              <a:t>Institutions</a:t>
            </a:r>
          </a:p>
          <a:p>
            <a:pPr lvl="1" eaLnBrk="1" hangingPunct="1">
              <a:buFont typeface="Arial" panose="020B0604020202020204" pitchFamily="34" charset="0"/>
              <a:buChar char="•"/>
            </a:pPr>
            <a:r>
              <a:rPr lang="en-GB" sz="2000" dirty="0"/>
              <a:t>I</a:t>
            </a:r>
            <a:r>
              <a:rPr lang="en-GB" sz="2000" dirty="0" smtClean="0"/>
              <a:t>mplementation </a:t>
            </a:r>
            <a:r>
              <a:rPr lang="en-GB" sz="2000" dirty="0"/>
              <a:t>of the SSAUF </a:t>
            </a:r>
            <a:r>
              <a:rPr lang="en-GB" sz="2000" dirty="0" smtClean="0"/>
              <a:t>Programme</a:t>
            </a:r>
          </a:p>
          <a:p>
            <a:pPr lvl="1" eaLnBrk="1" hangingPunct="1">
              <a:buFont typeface="Arial" panose="020B0604020202020204" pitchFamily="34" charset="0"/>
              <a:buChar char="•"/>
            </a:pPr>
            <a:r>
              <a:rPr lang="en-GB" sz="2000" dirty="0" smtClean="0"/>
              <a:t>Council </a:t>
            </a:r>
            <a:r>
              <a:rPr lang="en-GB" sz="2000" dirty="0"/>
              <a:t>Capacity Development </a:t>
            </a:r>
            <a:r>
              <a:rPr lang="en-GB" sz="2000" dirty="0" smtClean="0"/>
              <a:t>Programme</a:t>
            </a:r>
          </a:p>
          <a:p>
            <a:pPr lvl="1" eaLnBrk="1" hangingPunct="1">
              <a:buFont typeface="Arial" panose="020B0604020202020204" pitchFamily="34" charset="0"/>
              <a:buChar char="•"/>
            </a:pPr>
            <a:r>
              <a:rPr lang="en-GB" sz="2000" dirty="0">
                <a:latin typeface="Arial" pitchFamily="34" charset="0"/>
                <a:ea typeface="Calibri" panose="020F0502020204030204" pitchFamily="34" charset="0"/>
                <a:cs typeface="Arial" pitchFamily="34" charset="0"/>
              </a:rPr>
              <a:t>S</a:t>
            </a:r>
            <a:r>
              <a:rPr lang="en-GB" sz="2000" dirty="0" smtClean="0">
                <a:latin typeface="Arial" pitchFamily="34" charset="0"/>
                <a:ea typeface="Calibri" panose="020F0502020204030204" pitchFamily="34" charset="0"/>
                <a:cs typeface="Arial" pitchFamily="34" charset="0"/>
              </a:rPr>
              <a:t>tudent </a:t>
            </a:r>
            <a:r>
              <a:rPr lang="en-GB" sz="2000" dirty="0">
                <a:latin typeface="Arial" pitchFamily="34" charset="0"/>
                <a:ea typeface="Calibri" panose="020F0502020204030204" pitchFamily="34" charset="0"/>
                <a:cs typeface="Arial" pitchFamily="34" charset="0"/>
              </a:rPr>
              <a:t>S</a:t>
            </a:r>
            <a:r>
              <a:rPr lang="en-GB" sz="2000" dirty="0" smtClean="0">
                <a:latin typeface="Arial" pitchFamily="34" charset="0"/>
                <a:ea typeface="Calibri" panose="020F0502020204030204" pitchFamily="34" charset="0"/>
                <a:cs typeface="Arial" pitchFamily="34" charset="0"/>
              </a:rPr>
              <a:t>upport </a:t>
            </a:r>
            <a:r>
              <a:rPr lang="en-GB" sz="2000" dirty="0">
                <a:latin typeface="Arial" pitchFamily="34" charset="0"/>
                <a:ea typeface="Calibri" panose="020F0502020204030204" pitchFamily="34" charset="0"/>
                <a:cs typeface="Arial" pitchFamily="34" charset="0"/>
              </a:rPr>
              <a:t>S</a:t>
            </a:r>
            <a:r>
              <a:rPr lang="en-GB" sz="2000" dirty="0" smtClean="0">
                <a:latin typeface="Arial" pitchFamily="34" charset="0"/>
                <a:ea typeface="Calibri" panose="020F0502020204030204" pitchFamily="34" charset="0"/>
                <a:cs typeface="Arial" pitchFamily="34" charset="0"/>
              </a:rPr>
              <a:t>ervices </a:t>
            </a:r>
            <a:r>
              <a:rPr lang="en-GB" sz="2000" dirty="0">
                <a:latin typeface="Arial" pitchFamily="34" charset="0"/>
                <a:ea typeface="Calibri" panose="020F0502020204030204" pitchFamily="34" charset="0"/>
                <a:cs typeface="Arial" pitchFamily="34" charset="0"/>
              </a:rPr>
              <a:t>in Higher Education </a:t>
            </a:r>
            <a:r>
              <a:rPr lang="en-GB" sz="2000" dirty="0" smtClean="0">
                <a:latin typeface="Arial" pitchFamily="34" charset="0"/>
                <a:ea typeface="Calibri" panose="020F0502020204030204" pitchFamily="34" charset="0"/>
                <a:cs typeface="Arial" pitchFamily="34" charset="0"/>
              </a:rPr>
              <a:t>Institutions</a:t>
            </a:r>
          </a:p>
        </p:txBody>
      </p:sp>
      <p:sp>
        <p:nvSpPr>
          <p:cNvPr id="8" name="TextBox 7"/>
          <p:cNvSpPr txBox="1"/>
          <p:nvPr/>
        </p:nvSpPr>
        <p:spPr>
          <a:xfrm>
            <a:off x="532200" y="468600"/>
            <a:ext cx="807840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Tree>
    <p:extLst>
      <p:ext uri="{BB962C8B-B14F-4D97-AF65-F5344CB8AC3E}">
        <p14:creationId xmlns:p14="http://schemas.microsoft.com/office/powerpoint/2010/main" val="3441557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70</a:t>
            </a:fld>
            <a:endParaRPr lang="en-US" b="1" dirty="0" smtClean="0"/>
          </a:p>
        </p:txBody>
      </p:sp>
      <p:sp>
        <p:nvSpPr>
          <p:cNvPr id="4101" name="Content Placeholder 2"/>
          <p:cNvSpPr txBox="1">
            <a:spLocks/>
          </p:cNvSpPr>
          <p:nvPr/>
        </p:nvSpPr>
        <p:spPr bwMode="auto">
          <a:xfrm>
            <a:off x="533399" y="1219200"/>
            <a:ext cx="8077199" cy="3714544"/>
          </a:xfrm>
          <a:prstGeom prst="rect">
            <a:avLst/>
          </a:prstGeom>
          <a:noFill/>
          <a:ln w="9525">
            <a:noFill/>
            <a:miter lim="800000"/>
            <a:headEnd/>
            <a:tailEnd/>
          </a:ln>
        </p:spPr>
        <p:txBody>
          <a:bodyPr/>
          <a:lstStyle/>
          <a:p>
            <a:pPr marL="447675" indent="-265113">
              <a:spcBef>
                <a:spcPts val="600"/>
              </a:spcBef>
              <a:buFont typeface="Arial" charset="0"/>
              <a:buChar char="•"/>
            </a:pPr>
            <a:r>
              <a:rPr lang="en-US" sz="2000" dirty="0" smtClean="0"/>
              <a:t>The Report of the Accounting Officer also emphasises the capacity constraints in the Department (pages 169 and 170)</a:t>
            </a:r>
            <a:endParaRPr lang="en-US" sz="2000" dirty="0"/>
          </a:p>
          <a:p>
            <a:pPr marL="447675" indent="-265113">
              <a:spcBef>
                <a:spcPts val="600"/>
              </a:spcBef>
              <a:buFont typeface="Arial" charset="0"/>
              <a:buChar char="•"/>
            </a:pPr>
            <a:r>
              <a:rPr lang="en-US" sz="2000" dirty="0" smtClean="0"/>
              <a:t>The current pressures on the economy and the limitations placed on the utilisation of resources could result in a similar outcome during 2017/18</a:t>
            </a:r>
          </a:p>
          <a:p>
            <a:pPr marL="447675" indent="-265113">
              <a:spcBef>
                <a:spcPts val="600"/>
              </a:spcBef>
              <a:buFont typeface="Arial" charset="0"/>
              <a:buChar char="•"/>
            </a:pPr>
            <a:r>
              <a:rPr lang="en-US" sz="2000" dirty="0" smtClean="0"/>
              <a:t>Key pressures are also experienced due to the additional responsibilities as a result of the TVET and CET functions such as to ensure regional presence, the monitoring of the entire post-school system and operational activities at the Department</a:t>
            </a:r>
          </a:p>
        </p:txBody>
      </p:sp>
      <p:sp>
        <p:nvSpPr>
          <p:cNvPr id="8" name="TextBox 7"/>
          <p:cNvSpPr txBox="1"/>
          <p:nvPr/>
        </p:nvSpPr>
        <p:spPr>
          <a:xfrm>
            <a:off x="533400" y="543580"/>
            <a:ext cx="80784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smtClean="0">
                <a:cs typeface="Arial" pitchFamily="34" charset="0"/>
              </a:rPr>
              <a:t>Financial Statements: Impact on Operations</a:t>
            </a:r>
            <a:endParaRPr lang="en-ZA" sz="2800" b="1" dirty="0">
              <a:cs typeface="Arial" pitchFamily="34" charset="0"/>
            </a:endParaRPr>
          </a:p>
        </p:txBody>
      </p:sp>
    </p:spTree>
    <p:extLst>
      <p:ext uri="{BB962C8B-B14F-4D97-AF65-F5344CB8AC3E}">
        <p14:creationId xmlns:p14="http://schemas.microsoft.com/office/powerpoint/2010/main" val="22878453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
        <p:nvSpPr>
          <p:cNvPr id="7" name="TextBox 6"/>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Steps Taken To Address Budget Constraints</a:t>
            </a:r>
            <a:endParaRPr lang="en-ZA" sz="2400" b="1" dirty="0">
              <a:solidFill>
                <a:srgbClr val="FFFFFF"/>
              </a:solidFill>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solidFill>
                  <a:srgbClr val="000000"/>
                </a:solidFill>
              </a:rPr>
              <a:pPr/>
              <a:t>71</a:t>
            </a:fld>
            <a:endParaRPr lang="en-US" b="1" smtClean="0">
              <a:solidFill>
                <a:srgbClr val="000000"/>
              </a:solidFill>
            </a:endParaRPr>
          </a:p>
        </p:txBody>
      </p:sp>
      <p:sp>
        <p:nvSpPr>
          <p:cNvPr id="4101" name="Content Placeholder 2"/>
          <p:cNvSpPr txBox="1">
            <a:spLocks/>
          </p:cNvSpPr>
          <p:nvPr/>
        </p:nvSpPr>
        <p:spPr bwMode="auto">
          <a:xfrm>
            <a:off x="546099" y="1143000"/>
            <a:ext cx="8064501" cy="5159514"/>
          </a:xfrm>
          <a:prstGeom prst="rect">
            <a:avLst/>
          </a:prstGeom>
          <a:noFill/>
          <a:ln w="9525">
            <a:noFill/>
            <a:miter lim="800000"/>
            <a:headEnd/>
            <a:tailEnd/>
          </a:ln>
        </p:spPr>
        <p:txBody>
          <a:bodyPr/>
          <a:lstStyle/>
          <a:p>
            <a:pPr marL="285750" indent="-285750">
              <a:spcBef>
                <a:spcPts val="0"/>
              </a:spcBef>
              <a:spcAft>
                <a:spcPts val="600"/>
              </a:spcAft>
              <a:buFont typeface="Arial" panose="020B0604020202020204" pitchFamily="34" charset="0"/>
              <a:buChar char="•"/>
            </a:pPr>
            <a:r>
              <a:rPr lang="en-ZA" sz="2000" dirty="0" smtClean="0">
                <a:solidFill>
                  <a:srgbClr val="000000"/>
                </a:solidFill>
              </a:rPr>
              <a:t>Since the establishment of the Department from the 2010/11 financial year, the Department through various budget submissions indicated to National Treasury that the Department had to </a:t>
            </a:r>
            <a:r>
              <a:rPr lang="en-ZA" sz="2000" dirty="0">
                <a:solidFill>
                  <a:srgbClr val="000000"/>
                </a:solidFill>
              </a:rPr>
              <a:t>rely on a constructed baseline </a:t>
            </a:r>
            <a:r>
              <a:rPr lang="en-ZA" sz="2000" dirty="0" smtClean="0">
                <a:solidFill>
                  <a:srgbClr val="000000"/>
                </a:solidFill>
              </a:rPr>
              <a:t>allocation. This includes:</a:t>
            </a:r>
          </a:p>
          <a:p>
            <a:pPr marL="742950" lvl="1" indent="-285750">
              <a:spcBef>
                <a:spcPts val="0"/>
              </a:spcBef>
              <a:spcAft>
                <a:spcPts val="600"/>
              </a:spcAft>
              <a:buFont typeface="Arial" panose="020B0604020202020204" pitchFamily="34" charset="0"/>
              <a:buChar char="•"/>
            </a:pPr>
            <a:r>
              <a:rPr lang="en-ZA" sz="2000" dirty="0" smtClean="0">
                <a:solidFill>
                  <a:srgbClr val="000000"/>
                </a:solidFill>
              </a:rPr>
              <a:t>Requests for additional funds through budget bids during MTEF submissions</a:t>
            </a:r>
          </a:p>
          <a:p>
            <a:pPr marL="742950" lvl="1" indent="-285750">
              <a:spcBef>
                <a:spcPts val="0"/>
              </a:spcBef>
              <a:spcAft>
                <a:spcPts val="600"/>
              </a:spcAft>
              <a:buFont typeface="Arial" panose="020B0604020202020204" pitchFamily="34" charset="0"/>
              <a:buChar char="•"/>
            </a:pPr>
            <a:r>
              <a:rPr lang="en-ZA" sz="2000" dirty="0" smtClean="0">
                <a:solidFill>
                  <a:srgbClr val="000000"/>
                </a:solidFill>
              </a:rPr>
              <a:t>Requests for unforeseen and unavoidable funds during the Adjusted Estimates process</a:t>
            </a:r>
          </a:p>
          <a:p>
            <a:pPr marL="742950" lvl="1" indent="-285750">
              <a:spcBef>
                <a:spcPts val="0"/>
              </a:spcBef>
              <a:spcAft>
                <a:spcPts val="600"/>
              </a:spcAft>
              <a:buFont typeface="Arial" panose="020B0604020202020204" pitchFamily="34" charset="0"/>
              <a:buChar char="•"/>
            </a:pPr>
            <a:r>
              <a:rPr lang="en-ZA" sz="2000" dirty="0" smtClean="0">
                <a:solidFill>
                  <a:srgbClr val="000000"/>
                </a:solidFill>
              </a:rPr>
              <a:t>Requests for roll-over funds</a:t>
            </a:r>
          </a:p>
          <a:p>
            <a:pPr marL="742950" lvl="1" indent="-285750">
              <a:spcBef>
                <a:spcPts val="0"/>
              </a:spcBef>
              <a:spcAft>
                <a:spcPts val="600"/>
              </a:spcAft>
              <a:buFont typeface="Arial" panose="020B0604020202020204" pitchFamily="34" charset="0"/>
              <a:buChar char="•"/>
            </a:pPr>
            <a:r>
              <a:rPr lang="en-ZA" sz="2000" dirty="0" smtClean="0">
                <a:solidFill>
                  <a:srgbClr val="000000"/>
                </a:solidFill>
              </a:rPr>
              <a:t>Reprioritisation and re-alignment of baseline allocations within the limited scope of the budget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solidFill>
                  <a:srgbClr val="000000"/>
                </a:solidFill>
              </a:rPr>
              <a:pPr/>
              <a:t>72</a:t>
            </a:fld>
            <a:endParaRPr lang="en-US" b="1" smtClean="0">
              <a:solidFill>
                <a:srgbClr val="000000"/>
              </a:solidFill>
            </a:endParaRPr>
          </a:p>
        </p:txBody>
      </p:sp>
      <p:sp>
        <p:nvSpPr>
          <p:cNvPr id="4101" name="Content Placeholder 2"/>
          <p:cNvSpPr txBox="1">
            <a:spLocks/>
          </p:cNvSpPr>
          <p:nvPr/>
        </p:nvSpPr>
        <p:spPr bwMode="auto">
          <a:xfrm>
            <a:off x="546099" y="1165086"/>
            <a:ext cx="8064501" cy="5159514"/>
          </a:xfrm>
          <a:prstGeom prst="rect">
            <a:avLst/>
          </a:prstGeom>
          <a:noFill/>
          <a:ln w="9525">
            <a:noFill/>
            <a:miter lim="800000"/>
            <a:headEnd/>
            <a:tailEnd/>
          </a:ln>
        </p:spPr>
        <p:txBody>
          <a:bodyPr/>
          <a:lstStyle/>
          <a:p>
            <a:pPr marL="285750" indent="-285750">
              <a:spcBef>
                <a:spcPts val="600"/>
              </a:spcBef>
              <a:buFont typeface="Arial" panose="020B0604020202020204" pitchFamily="34" charset="0"/>
              <a:buChar char="•"/>
            </a:pPr>
            <a:r>
              <a:rPr lang="en-ZA" sz="2000" dirty="0" smtClean="0">
                <a:solidFill>
                  <a:srgbClr val="000000"/>
                </a:solidFill>
              </a:rPr>
              <a:t>The </a:t>
            </a:r>
            <a:r>
              <a:rPr lang="en-ZA" sz="2000" dirty="0">
                <a:solidFill>
                  <a:srgbClr val="000000"/>
                </a:solidFill>
              </a:rPr>
              <a:t>Technical and Vocational Education and Training as well as Community Education and Training function shift with effect from </a:t>
            </a:r>
            <a:r>
              <a:rPr lang="en-ZA" sz="2000" dirty="0" smtClean="0">
                <a:solidFill>
                  <a:srgbClr val="000000"/>
                </a:solidFill>
              </a:rPr>
              <a:t>    1 </a:t>
            </a:r>
            <a:r>
              <a:rPr lang="en-ZA" sz="2000" dirty="0">
                <a:solidFill>
                  <a:srgbClr val="000000"/>
                </a:solidFill>
              </a:rPr>
              <a:t>April 2015, had a substantial impact on the functioning of the Department with a direct impact on the </a:t>
            </a:r>
            <a:r>
              <a:rPr lang="en-ZA" sz="2000" dirty="0" smtClean="0">
                <a:solidFill>
                  <a:srgbClr val="000000"/>
                </a:solidFill>
              </a:rPr>
              <a:t>budget</a:t>
            </a:r>
          </a:p>
          <a:p>
            <a:pPr marL="285750" indent="-285750">
              <a:spcBef>
                <a:spcPts val="600"/>
              </a:spcBef>
              <a:buFont typeface="Arial" panose="020B0604020202020204" pitchFamily="34" charset="0"/>
              <a:buChar char="•"/>
            </a:pPr>
            <a:r>
              <a:rPr lang="en-ZA" sz="2000" dirty="0" smtClean="0">
                <a:solidFill>
                  <a:srgbClr val="000000"/>
                </a:solidFill>
              </a:rPr>
              <a:t>The </a:t>
            </a:r>
            <a:r>
              <a:rPr lang="en-ZA" sz="2000" dirty="0">
                <a:solidFill>
                  <a:srgbClr val="000000"/>
                </a:solidFill>
              </a:rPr>
              <a:t>Department’s budget is dominated by transfer payments as well as compensation of employees, including the remuneration of examiners and </a:t>
            </a:r>
            <a:r>
              <a:rPr lang="en-ZA" sz="2000" dirty="0" smtClean="0">
                <a:solidFill>
                  <a:srgbClr val="000000"/>
                </a:solidFill>
              </a:rPr>
              <a:t>moderators</a:t>
            </a:r>
          </a:p>
          <a:p>
            <a:pPr marL="285750" indent="-285750">
              <a:spcBef>
                <a:spcPts val="600"/>
              </a:spcBef>
              <a:buFont typeface="Arial" panose="020B0604020202020204" pitchFamily="34" charset="0"/>
              <a:buChar char="•"/>
            </a:pPr>
            <a:r>
              <a:rPr lang="en-ZA" sz="2000" dirty="0" smtClean="0">
                <a:solidFill>
                  <a:srgbClr val="000000"/>
                </a:solidFill>
              </a:rPr>
              <a:t>If </a:t>
            </a:r>
            <a:r>
              <a:rPr lang="en-ZA" sz="2000" dirty="0">
                <a:solidFill>
                  <a:srgbClr val="000000"/>
                </a:solidFill>
              </a:rPr>
              <a:t>this is taken into account with the earmarked allocations such as for rental of accommodation, the administration of the Department consists an average of only 0.7</a:t>
            </a:r>
            <a:r>
              <a:rPr lang="en-ZA" sz="2000" dirty="0" smtClean="0">
                <a:solidFill>
                  <a:srgbClr val="000000"/>
                </a:solidFill>
              </a:rPr>
              <a:t>%</a:t>
            </a:r>
            <a:endParaRPr lang="en-ZA" sz="2000" dirty="0">
              <a:solidFill>
                <a:srgbClr val="000000"/>
              </a:solidFill>
            </a:endParaRPr>
          </a:p>
        </p:txBody>
      </p:sp>
      <p:sp>
        <p:nvSpPr>
          <p:cNvPr id="8" name="TextBox 7"/>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Steps Taken To Address Budget Constraints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38596203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solidFill>
                  <a:srgbClr val="000000"/>
                </a:solidFill>
              </a:rPr>
              <a:pPr/>
              <a:t>73</a:t>
            </a:fld>
            <a:endParaRPr lang="en-US" b="1" smtClean="0">
              <a:solidFill>
                <a:srgbClr val="000000"/>
              </a:solidFill>
            </a:endParaRPr>
          </a:p>
        </p:txBody>
      </p:sp>
      <p:sp>
        <p:nvSpPr>
          <p:cNvPr id="4101" name="Content Placeholder 2"/>
          <p:cNvSpPr txBox="1">
            <a:spLocks/>
          </p:cNvSpPr>
          <p:nvPr/>
        </p:nvSpPr>
        <p:spPr bwMode="auto">
          <a:xfrm>
            <a:off x="546099" y="1143000"/>
            <a:ext cx="8064501" cy="4724400"/>
          </a:xfrm>
          <a:prstGeom prst="rect">
            <a:avLst/>
          </a:prstGeom>
          <a:noFill/>
          <a:ln w="9525">
            <a:noFill/>
            <a:miter lim="800000"/>
            <a:headEnd/>
            <a:tailEnd/>
          </a:ln>
        </p:spPr>
        <p:txBody>
          <a:bodyPr/>
          <a:lstStyle/>
          <a:p>
            <a:pPr marL="285750" indent="-285750">
              <a:spcBef>
                <a:spcPts val="600"/>
              </a:spcBef>
              <a:buFont typeface="Arial" panose="020B0604020202020204" pitchFamily="34" charset="0"/>
              <a:buChar char="•"/>
            </a:pPr>
            <a:r>
              <a:rPr lang="en-ZA" sz="2000" dirty="0" smtClean="0">
                <a:solidFill>
                  <a:srgbClr val="000000"/>
                </a:solidFill>
              </a:rPr>
              <a:t>This position makes </a:t>
            </a:r>
            <a:r>
              <a:rPr lang="en-ZA" sz="2000" dirty="0">
                <a:solidFill>
                  <a:srgbClr val="000000"/>
                </a:solidFill>
              </a:rPr>
              <a:t>it extremely difficult for the Department to apply any reprioritisation within the budget and has therefore no </a:t>
            </a:r>
            <a:r>
              <a:rPr lang="en-ZA" sz="2000" dirty="0" smtClean="0">
                <a:solidFill>
                  <a:srgbClr val="000000"/>
                </a:solidFill>
              </a:rPr>
              <a:t>other option </a:t>
            </a:r>
            <a:r>
              <a:rPr lang="en-ZA" sz="2000" dirty="0">
                <a:solidFill>
                  <a:srgbClr val="000000"/>
                </a:solidFill>
              </a:rPr>
              <a:t>but to maintain a holding </a:t>
            </a:r>
            <a:r>
              <a:rPr lang="en-ZA" sz="2000" dirty="0" smtClean="0">
                <a:solidFill>
                  <a:srgbClr val="000000"/>
                </a:solidFill>
              </a:rPr>
              <a:t>budget</a:t>
            </a:r>
          </a:p>
          <a:p>
            <a:pPr marL="285750" indent="-285750">
              <a:spcBef>
                <a:spcPts val="600"/>
              </a:spcBef>
              <a:buFont typeface="Arial" panose="020B0604020202020204" pitchFamily="34" charset="0"/>
              <a:buChar char="•"/>
            </a:pPr>
            <a:r>
              <a:rPr lang="en-ZA" sz="2000" dirty="0">
                <a:solidFill>
                  <a:srgbClr val="000000"/>
                </a:solidFill>
              </a:rPr>
              <a:t>There are also limitations regarding Information and Communication Technology, and urgent upgrades are required for old outdated </a:t>
            </a:r>
            <a:r>
              <a:rPr lang="en-ZA" sz="2000" dirty="0" smtClean="0">
                <a:solidFill>
                  <a:srgbClr val="000000"/>
                </a:solidFill>
              </a:rPr>
              <a:t>infrastructure</a:t>
            </a:r>
            <a:endParaRPr lang="en-ZA" sz="2000" dirty="0">
              <a:solidFill>
                <a:srgbClr val="000000"/>
              </a:solidFill>
            </a:endParaRPr>
          </a:p>
          <a:p>
            <a:pPr marL="285750" indent="-285750">
              <a:spcBef>
                <a:spcPts val="600"/>
              </a:spcBef>
              <a:buFont typeface="Arial" panose="020B0604020202020204" pitchFamily="34" charset="0"/>
              <a:buChar char="•"/>
            </a:pPr>
            <a:r>
              <a:rPr lang="en-ZA" sz="2000" dirty="0" smtClean="0">
                <a:solidFill>
                  <a:srgbClr val="000000"/>
                </a:solidFill>
              </a:rPr>
              <a:t>The </a:t>
            </a:r>
            <a:r>
              <a:rPr lang="en-ZA" sz="2000" dirty="0">
                <a:solidFill>
                  <a:srgbClr val="000000"/>
                </a:solidFill>
              </a:rPr>
              <a:t>current instable environment of the Post-School Education and Training system requires the Department to be effective and pro-active in terms of communication to all its stakeholders. This is difficult within the current </a:t>
            </a:r>
            <a:r>
              <a:rPr lang="en-ZA" sz="2000" dirty="0" smtClean="0">
                <a:solidFill>
                  <a:srgbClr val="000000"/>
                </a:solidFill>
              </a:rPr>
              <a:t>baseline</a:t>
            </a:r>
            <a:endParaRPr lang="en-ZA" sz="2000" dirty="0">
              <a:solidFill>
                <a:srgbClr val="000000"/>
              </a:solidFill>
            </a:endParaRPr>
          </a:p>
          <a:p>
            <a:pPr marL="182563">
              <a:spcBef>
                <a:spcPts val="600"/>
              </a:spcBef>
            </a:pPr>
            <a:endParaRPr lang="en-US" sz="2000" dirty="0">
              <a:solidFill>
                <a:srgbClr val="000000"/>
              </a:solidFill>
            </a:endParaRPr>
          </a:p>
        </p:txBody>
      </p:sp>
      <p:sp>
        <p:nvSpPr>
          <p:cNvPr id="8" name="TextBox 7"/>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Steps Taken To Address Budget Constraints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17279082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solidFill>
                  <a:srgbClr val="000000"/>
                </a:solidFill>
              </a:rPr>
              <a:pPr/>
              <a:t>74</a:t>
            </a:fld>
            <a:endParaRPr lang="en-US" b="1" smtClean="0">
              <a:solidFill>
                <a:srgbClr val="000000"/>
              </a:solidFill>
            </a:endParaRPr>
          </a:p>
        </p:txBody>
      </p:sp>
      <p:sp>
        <p:nvSpPr>
          <p:cNvPr id="4101" name="Content Placeholder 2"/>
          <p:cNvSpPr txBox="1">
            <a:spLocks/>
          </p:cNvSpPr>
          <p:nvPr/>
        </p:nvSpPr>
        <p:spPr bwMode="auto">
          <a:xfrm>
            <a:off x="546099" y="1143000"/>
            <a:ext cx="8064501" cy="4876800"/>
          </a:xfrm>
          <a:prstGeom prst="rect">
            <a:avLst/>
          </a:prstGeom>
          <a:noFill/>
          <a:ln w="9525">
            <a:noFill/>
            <a:miter lim="800000"/>
            <a:headEnd/>
            <a:tailEnd/>
          </a:ln>
        </p:spPr>
        <p:txBody>
          <a:bodyPr/>
          <a:lstStyle/>
          <a:p>
            <a:pPr marL="285750" indent="-285750">
              <a:spcBef>
                <a:spcPts val="600"/>
              </a:spcBef>
              <a:buFont typeface="Arial" panose="020B0604020202020204" pitchFamily="34" charset="0"/>
              <a:buChar char="•"/>
            </a:pPr>
            <a:r>
              <a:rPr lang="en-ZA" sz="2000" dirty="0" smtClean="0">
                <a:solidFill>
                  <a:srgbClr val="000000"/>
                </a:solidFill>
              </a:rPr>
              <a:t>The Department also introduced the Government wide cost containment measures as well as additional measures to address the budget constraints</a:t>
            </a:r>
          </a:p>
          <a:p>
            <a:pPr marL="285750" indent="-285750">
              <a:spcBef>
                <a:spcPts val="600"/>
              </a:spcBef>
              <a:buFont typeface="Arial" panose="020B0604020202020204" pitchFamily="34" charset="0"/>
              <a:buChar char="•"/>
            </a:pPr>
            <a:r>
              <a:rPr lang="en-ZA" sz="2000" dirty="0" smtClean="0">
                <a:solidFill>
                  <a:srgbClr val="000000"/>
                </a:solidFill>
              </a:rPr>
              <a:t>Improved manners in which bulk transactions are dealt with also contributed to addressing budget constraints</a:t>
            </a:r>
          </a:p>
          <a:p>
            <a:pPr marL="285750" indent="-285750">
              <a:spcBef>
                <a:spcPts val="600"/>
              </a:spcBef>
              <a:buFont typeface="Arial" panose="020B0604020202020204" pitchFamily="34" charset="0"/>
              <a:buChar char="•"/>
            </a:pPr>
            <a:r>
              <a:rPr lang="en-ZA" sz="2000" dirty="0" smtClean="0">
                <a:solidFill>
                  <a:srgbClr val="000000"/>
                </a:solidFill>
              </a:rPr>
              <a:t>The budget and expenditure trends are monitored on a monthly basis and during the last quarter of each financial year, weekly monitoring is performed to identify possible risk areas, to implement mitigating measures and issue early warning reports to managers where there is a need</a:t>
            </a:r>
          </a:p>
          <a:p>
            <a:pPr marL="285750" indent="-285750">
              <a:spcBef>
                <a:spcPts val="600"/>
              </a:spcBef>
              <a:buFont typeface="Arial" panose="020B0604020202020204" pitchFamily="34" charset="0"/>
              <a:buChar char="•"/>
            </a:pPr>
            <a:r>
              <a:rPr lang="en-ZA" sz="2000" dirty="0" smtClean="0">
                <a:solidFill>
                  <a:srgbClr val="000000"/>
                </a:solidFill>
              </a:rPr>
              <a:t>Ad hoc projects related to skills development are funded through the National Skills Fund</a:t>
            </a:r>
          </a:p>
        </p:txBody>
      </p:sp>
      <p:sp>
        <p:nvSpPr>
          <p:cNvPr id="8" name="TextBox 7"/>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Steps Taken To Address Budget Constraints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31161121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32200" y="540603"/>
            <a:ext cx="8078400" cy="83099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Academic Year</a:t>
            </a:r>
          </a:p>
          <a:p>
            <a:pPr algn="ctr">
              <a:defRPr/>
            </a:pPr>
            <a:r>
              <a:rPr lang="en-ZA" sz="2400" b="1" dirty="0" smtClean="0">
                <a:solidFill>
                  <a:srgbClr val="FFFFFF"/>
                </a:solidFill>
                <a:cs typeface="Arial" pitchFamily="34" charset="0"/>
              </a:rPr>
              <a:t>University and TVET Fee Adjustments</a:t>
            </a:r>
            <a:endParaRPr lang="en-ZA" sz="2400" b="1" dirty="0">
              <a:solidFill>
                <a:srgbClr val="FFFFFF"/>
              </a:solidFill>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75</a:t>
            </a:fld>
            <a:endParaRPr lang="en-US" b="1" smtClean="0">
              <a:solidFill>
                <a:srgbClr val="000000"/>
              </a:solidFill>
            </a:endParaRPr>
          </a:p>
        </p:txBody>
      </p:sp>
      <p:sp>
        <p:nvSpPr>
          <p:cNvPr id="5125" name="Rectangle 3"/>
          <p:cNvSpPr>
            <a:spLocks noGrp="1" noChangeArrowheads="1"/>
          </p:cNvSpPr>
          <p:nvPr>
            <p:ph idx="1"/>
          </p:nvPr>
        </p:nvSpPr>
        <p:spPr>
          <a:xfrm>
            <a:off x="532200" y="1371600"/>
            <a:ext cx="8078400" cy="4495800"/>
          </a:xfrm>
        </p:spPr>
        <p:txBody>
          <a:bodyPr/>
          <a:lstStyle/>
          <a:p>
            <a:pPr>
              <a:spcBef>
                <a:spcPts val="0"/>
              </a:spcBef>
            </a:pPr>
            <a:r>
              <a:rPr lang="en-ZA" sz="2000" dirty="0" smtClean="0"/>
              <a:t>Government </a:t>
            </a:r>
            <a:r>
              <a:rPr lang="en-ZA" sz="2000" dirty="0"/>
              <a:t>recommended that a fee adjustment for the 2017 academic year should be determined by universities and should not be above 8</a:t>
            </a:r>
            <a:r>
              <a:rPr lang="en-ZA" sz="2000" dirty="0" smtClean="0"/>
              <a:t>%</a:t>
            </a:r>
            <a:endParaRPr lang="en-ZA" sz="2000" dirty="0"/>
          </a:p>
          <a:p>
            <a:pPr>
              <a:spcBef>
                <a:spcPts val="0"/>
              </a:spcBef>
            </a:pPr>
            <a:r>
              <a:rPr lang="en-ZA" sz="2000" dirty="0"/>
              <a:t>Government has committed to pay the fee increase through a gap-funding grant on behalf of all poor, working class and so called “missing middle” families </a:t>
            </a:r>
            <a:r>
              <a:rPr lang="en-ZA" sz="2000" dirty="0" smtClean="0"/>
              <a:t>(household </a:t>
            </a:r>
            <a:r>
              <a:rPr lang="en-ZA" sz="2000" dirty="0"/>
              <a:t>income </a:t>
            </a:r>
            <a:r>
              <a:rPr lang="en-ZA" sz="2000" dirty="0" smtClean="0"/>
              <a:t>up </a:t>
            </a:r>
            <a:r>
              <a:rPr lang="en-ZA" sz="2000" dirty="0"/>
              <a:t>to R600 000 per annum</a:t>
            </a:r>
            <a:r>
              <a:rPr lang="en-ZA" sz="2000" dirty="0" smtClean="0"/>
              <a:t>)</a:t>
            </a:r>
          </a:p>
          <a:p>
            <a:pPr>
              <a:spcBef>
                <a:spcPts val="0"/>
              </a:spcBef>
            </a:pPr>
            <a:r>
              <a:rPr lang="en-US" sz="2000" dirty="0" smtClean="0"/>
              <a:t>Due </a:t>
            </a:r>
            <a:r>
              <a:rPr lang="en-US" sz="2000" dirty="0"/>
              <a:t>to the fiscal constraints within Government, National Treasury agreed with </a:t>
            </a:r>
            <a:r>
              <a:rPr lang="en-US" sz="2000" dirty="0" smtClean="0"/>
              <a:t>the Department </a:t>
            </a:r>
            <a:r>
              <a:rPr lang="en-US" sz="2000" dirty="0"/>
              <a:t>to fund certain activities for the 2017/18 financial year through </a:t>
            </a:r>
            <a:r>
              <a:rPr lang="en-US" sz="2000" dirty="0" err="1"/>
              <a:t>reprioritisation</a:t>
            </a:r>
            <a:r>
              <a:rPr lang="en-US" sz="2000" dirty="0"/>
              <a:t>. As a result, the following activities are funded through the National Skills Fund from reserves, including funds surrendered by SETAs</a:t>
            </a:r>
            <a:r>
              <a:rPr lang="en-US" sz="2000" dirty="0" smtClean="0"/>
              <a:t>:</a:t>
            </a:r>
            <a:r>
              <a:rPr lang="en-US" sz="2000" dirty="0"/>
              <a:t>					</a:t>
            </a:r>
            <a:r>
              <a:rPr lang="en-US" sz="1600" dirty="0"/>
              <a:t>		</a:t>
            </a:r>
            <a:r>
              <a:rPr lang="en-US" sz="1600" dirty="0" smtClean="0"/>
              <a:t>	</a:t>
            </a:r>
            <a:r>
              <a:rPr lang="en-US" sz="1600" dirty="0"/>
              <a:t> </a:t>
            </a:r>
            <a:r>
              <a:rPr lang="en-US" sz="1600" dirty="0" smtClean="0"/>
              <a:t>            </a:t>
            </a:r>
            <a:r>
              <a:rPr lang="en-US" sz="1600" b="1" dirty="0" smtClean="0"/>
              <a:t>R’000</a:t>
            </a:r>
            <a:endParaRPr lang="en-ZA" sz="1600" dirty="0"/>
          </a:p>
          <a:p>
            <a:pPr marL="0" indent="0">
              <a:spcBef>
                <a:spcPts val="0"/>
              </a:spcBef>
              <a:buNone/>
            </a:pPr>
            <a:r>
              <a:rPr lang="en-US" sz="1600" dirty="0"/>
              <a:t> </a:t>
            </a:r>
            <a:r>
              <a:rPr lang="en-US" sz="1600" dirty="0" smtClean="0"/>
              <a:t>     NSFAS</a:t>
            </a:r>
            <a:r>
              <a:rPr lang="en-US" sz="1600" dirty="0"/>
              <a:t>: Unfunded university students from 2016 academic year	 </a:t>
            </a:r>
            <a:r>
              <a:rPr lang="en-US" sz="1600" dirty="0" smtClean="0"/>
              <a:t>         2</a:t>
            </a:r>
            <a:r>
              <a:rPr lang="en-US" sz="1600" dirty="0"/>
              <a:t> 369 924</a:t>
            </a:r>
            <a:endParaRPr lang="en-ZA" sz="1600" dirty="0"/>
          </a:p>
          <a:p>
            <a:pPr marL="0" indent="0">
              <a:spcBef>
                <a:spcPts val="0"/>
              </a:spcBef>
              <a:buNone/>
            </a:pPr>
            <a:r>
              <a:rPr lang="en-US" sz="1600" dirty="0" smtClean="0"/>
              <a:t>      Universities</a:t>
            </a:r>
            <a:r>
              <a:rPr lang="en-US" sz="1600" dirty="0"/>
              <a:t>: Zero per cent fee increase for the </a:t>
            </a:r>
            <a:r>
              <a:rPr lang="en-US" sz="1600" dirty="0" smtClean="0"/>
              <a:t>2017 academic year</a:t>
            </a:r>
            <a:r>
              <a:rPr lang="en-US" sz="1600" dirty="0"/>
              <a:t>	 </a:t>
            </a:r>
            <a:r>
              <a:rPr lang="en-US" sz="1600" dirty="0" smtClean="0"/>
              <a:t>         2</a:t>
            </a:r>
            <a:r>
              <a:rPr lang="en-US" sz="1600" dirty="0"/>
              <a:t> 459 800</a:t>
            </a:r>
            <a:endParaRPr lang="en-ZA" sz="1600" dirty="0"/>
          </a:p>
          <a:p>
            <a:pPr marL="0" indent="0">
              <a:spcBef>
                <a:spcPts val="0"/>
              </a:spcBef>
              <a:buNone/>
            </a:pPr>
            <a:r>
              <a:rPr lang="en-US" sz="1600" dirty="0" smtClean="0"/>
              <a:t>      TVET </a:t>
            </a:r>
            <a:r>
              <a:rPr lang="en-US" sz="1600" dirty="0"/>
              <a:t>Colleges: Zero per cent fee increase for the </a:t>
            </a:r>
            <a:r>
              <a:rPr lang="en-US" sz="1600" dirty="0" smtClean="0"/>
              <a:t>2017 academic year</a:t>
            </a:r>
            <a:r>
              <a:rPr lang="en-US" sz="1600" dirty="0"/>
              <a:t> </a:t>
            </a:r>
            <a:r>
              <a:rPr lang="en-US" sz="1600" dirty="0" smtClean="0"/>
              <a:t>      158</a:t>
            </a:r>
            <a:r>
              <a:rPr lang="en-US" sz="1600" dirty="0"/>
              <a:t> 230</a:t>
            </a:r>
            <a:endParaRPr lang="en-ZA" sz="1600" dirty="0"/>
          </a:p>
          <a:p>
            <a:pPr marL="0" indent="0">
              <a:spcBef>
                <a:spcPts val="0"/>
              </a:spcBef>
              <a:buNone/>
            </a:pPr>
            <a:r>
              <a:rPr lang="en-US" sz="1600" b="1" dirty="0" smtClean="0"/>
              <a:t>                                                        Total </a:t>
            </a:r>
            <a:r>
              <a:rPr lang="en-US" sz="1600" b="1" dirty="0"/>
              <a:t>			</a:t>
            </a:r>
            <a:r>
              <a:rPr lang="en-US" sz="1600" b="1" dirty="0" smtClean="0"/>
              <a:t>          4</a:t>
            </a:r>
            <a:r>
              <a:rPr lang="en-US" sz="1600" b="1" dirty="0"/>
              <a:t> 987 </a:t>
            </a:r>
            <a:r>
              <a:rPr lang="en-US" sz="1600" b="1" dirty="0" smtClean="0"/>
              <a:t>954</a:t>
            </a:r>
            <a:endParaRPr lang="en-ZA" sz="16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76</a:t>
            </a:fld>
            <a:endParaRPr lang="en-US" b="1" smtClean="0">
              <a:solidFill>
                <a:srgbClr val="000000"/>
              </a:solidFill>
            </a:endParaRPr>
          </a:p>
        </p:txBody>
      </p:sp>
      <p:sp>
        <p:nvSpPr>
          <p:cNvPr id="5125" name="Rectangle 3"/>
          <p:cNvSpPr>
            <a:spLocks noGrp="1" noChangeArrowheads="1"/>
          </p:cNvSpPr>
          <p:nvPr>
            <p:ph idx="1"/>
          </p:nvPr>
        </p:nvSpPr>
        <p:spPr>
          <a:xfrm>
            <a:off x="532200" y="1447800"/>
            <a:ext cx="8078400" cy="4876800"/>
          </a:xfrm>
        </p:spPr>
        <p:txBody>
          <a:bodyPr/>
          <a:lstStyle/>
          <a:p>
            <a:pPr>
              <a:spcBef>
                <a:spcPts val="600"/>
              </a:spcBef>
            </a:pPr>
            <a:r>
              <a:rPr lang="en-ZA" sz="2000" dirty="0" smtClean="0"/>
              <a:t>The Department </a:t>
            </a:r>
            <a:r>
              <a:rPr lang="en-ZA" sz="2000" dirty="0"/>
              <a:t>after consultation with the Finance Executive Forum </a:t>
            </a:r>
            <a:r>
              <a:rPr lang="en-ZA" sz="2000" dirty="0" smtClean="0"/>
              <a:t>Task Team</a:t>
            </a:r>
            <a:r>
              <a:rPr lang="en-ZA" sz="2000" dirty="0"/>
              <a:t>, Universities South Africa (</a:t>
            </a:r>
            <a:r>
              <a:rPr lang="en-ZA" sz="2000" dirty="0" err="1" smtClean="0"/>
              <a:t>USAf</a:t>
            </a:r>
            <a:r>
              <a:rPr lang="en-ZA" sz="2000" dirty="0" smtClean="0"/>
              <a:t>), Registrars </a:t>
            </a:r>
            <a:r>
              <a:rPr lang="en-ZA" sz="2000" dirty="0"/>
              <a:t>and </a:t>
            </a:r>
            <a:r>
              <a:rPr lang="en-ZA" sz="2000" dirty="0" smtClean="0"/>
              <a:t>Finance Executives </a:t>
            </a:r>
            <a:r>
              <a:rPr lang="en-ZA" sz="2000" dirty="0"/>
              <a:t>of Universities developed a process roadmap for the identification and verification of the “missing middle” student </a:t>
            </a:r>
            <a:r>
              <a:rPr lang="en-ZA" sz="2000" dirty="0" smtClean="0"/>
              <a:t>cohort </a:t>
            </a:r>
            <a:endParaRPr lang="en-ZA" sz="2000" dirty="0"/>
          </a:p>
          <a:p>
            <a:pPr>
              <a:spcBef>
                <a:spcPts val="600"/>
              </a:spcBef>
            </a:pPr>
            <a:r>
              <a:rPr lang="en-ZA" sz="2000" dirty="0"/>
              <a:t>Universities have received an upfront payment of R1.045 billion, which is equal to 50% of the upfront payments that universities received in January 2016 for the 0% fee increase </a:t>
            </a:r>
            <a:r>
              <a:rPr lang="en-ZA" sz="2000" dirty="0" smtClean="0"/>
              <a:t>allocation</a:t>
            </a:r>
            <a:endParaRPr lang="en-ZA" sz="2000" dirty="0"/>
          </a:p>
          <a:p>
            <a:pPr>
              <a:spcBef>
                <a:spcPts val="600"/>
              </a:spcBef>
            </a:pPr>
            <a:r>
              <a:rPr lang="en-ZA" sz="2000" dirty="0"/>
              <a:t>The Department and university officials reached agreement on the eligibility criteria, framework to identify missing middle students, principles, verification and an appeal </a:t>
            </a:r>
            <a:r>
              <a:rPr lang="en-ZA" sz="2000" dirty="0" smtClean="0"/>
              <a:t>process</a:t>
            </a:r>
            <a:endParaRPr lang="en-ZA" sz="2000" dirty="0"/>
          </a:p>
          <a:p>
            <a:pPr>
              <a:spcBef>
                <a:spcPts val="600"/>
              </a:spcBef>
            </a:pPr>
            <a:r>
              <a:rPr lang="en-ZA" sz="2000" dirty="0" smtClean="0"/>
              <a:t>Final </a:t>
            </a:r>
            <a:r>
              <a:rPr lang="en-ZA" sz="2000" dirty="0"/>
              <a:t>claims </a:t>
            </a:r>
            <a:r>
              <a:rPr lang="en-ZA" sz="2000" dirty="0" smtClean="0"/>
              <a:t>are currently being assessed by the Department</a:t>
            </a:r>
            <a:endParaRPr lang="en-US" sz="2000" dirty="0" smtClean="0"/>
          </a:p>
        </p:txBody>
      </p:sp>
      <p:sp>
        <p:nvSpPr>
          <p:cNvPr id="8" name="TextBox 7"/>
          <p:cNvSpPr txBox="1"/>
          <p:nvPr/>
        </p:nvSpPr>
        <p:spPr>
          <a:xfrm>
            <a:off x="532200" y="540603"/>
            <a:ext cx="8078400" cy="83099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Academic Year</a:t>
            </a:r>
          </a:p>
          <a:p>
            <a:pPr algn="ctr">
              <a:defRPr/>
            </a:pPr>
            <a:r>
              <a:rPr lang="en-ZA" sz="2400" b="1" dirty="0" smtClean="0">
                <a:solidFill>
                  <a:srgbClr val="FFFFFF"/>
                </a:solidFill>
                <a:cs typeface="Arial" pitchFamily="34" charset="0"/>
              </a:rPr>
              <a:t>University and TVET Fee Adjustments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38038914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77</a:t>
            </a:fld>
            <a:endParaRPr lang="en-US" b="1" smtClean="0">
              <a:solidFill>
                <a:srgbClr val="000000"/>
              </a:solidFill>
            </a:endParaRPr>
          </a:p>
        </p:txBody>
      </p:sp>
      <p:sp>
        <p:nvSpPr>
          <p:cNvPr id="5125" name="Rectangle 3"/>
          <p:cNvSpPr>
            <a:spLocks noGrp="1" noChangeArrowheads="1"/>
          </p:cNvSpPr>
          <p:nvPr>
            <p:ph idx="1"/>
          </p:nvPr>
        </p:nvSpPr>
        <p:spPr>
          <a:xfrm>
            <a:off x="546100" y="1143000"/>
            <a:ext cx="8064500" cy="5105400"/>
          </a:xfrm>
        </p:spPr>
        <p:txBody>
          <a:bodyPr/>
          <a:lstStyle/>
          <a:p>
            <a:pPr>
              <a:spcBef>
                <a:spcPts val="600"/>
              </a:spcBef>
            </a:pPr>
            <a:r>
              <a:rPr lang="en-US" sz="1600" dirty="0" smtClean="0"/>
              <a:t>For the 2017 MTEF, the Department was not allowed to submit budget bids</a:t>
            </a:r>
          </a:p>
          <a:p>
            <a:pPr>
              <a:spcBef>
                <a:spcPts val="600"/>
              </a:spcBef>
            </a:pPr>
            <a:r>
              <a:rPr lang="en-US" sz="1600" dirty="0" smtClean="0"/>
              <a:t>The Department did communicate the </a:t>
            </a:r>
            <a:r>
              <a:rPr lang="en-US" sz="1600" dirty="0"/>
              <a:t>following </a:t>
            </a:r>
            <a:r>
              <a:rPr lang="en-US" sz="1600" dirty="0" smtClean="0"/>
              <a:t>key </a:t>
            </a:r>
            <a:r>
              <a:rPr lang="en-US" sz="1600" dirty="0"/>
              <a:t>unfunded priorities </a:t>
            </a:r>
            <a:r>
              <a:rPr lang="en-US" sz="1600" dirty="0" smtClean="0"/>
              <a:t>to National Treasury</a:t>
            </a:r>
            <a:endParaRPr lang="en-GB" sz="1600" dirty="0"/>
          </a:p>
          <a:p>
            <a:pPr marL="0" indent="0" algn="just">
              <a:spcBef>
                <a:spcPts val="600"/>
              </a:spcBef>
              <a:buNone/>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1318735196"/>
              </p:ext>
            </p:extLst>
          </p:nvPr>
        </p:nvGraphicFramePr>
        <p:xfrm>
          <a:off x="533400" y="2133603"/>
          <a:ext cx="7924800" cy="3809537"/>
        </p:xfrm>
        <a:graphic>
          <a:graphicData uri="http://schemas.openxmlformats.org/drawingml/2006/table">
            <a:tbl>
              <a:tblPr firstRow="1" bandRow="1">
                <a:tableStyleId>{5C22544A-7EE6-4342-B048-85BDC9FD1C3A}</a:tableStyleId>
              </a:tblPr>
              <a:tblGrid>
                <a:gridCol w="4343400"/>
                <a:gridCol w="1295400"/>
                <a:gridCol w="1219200"/>
                <a:gridCol w="1066800"/>
              </a:tblGrid>
              <a:tr h="311832">
                <a:tc>
                  <a:txBody>
                    <a:bodyPr/>
                    <a:lstStyle/>
                    <a:p>
                      <a:pPr algn="ctr">
                        <a:lnSpc>
                          <a:spcPct val="100000"/>
                        </a:lnSpc>
                        <a:spcBef>
                          <a:spcPts val="600"/>
                        </a:spcBef>
                      </a:pPr>
                      <a:r>
                        <a:rPr lang="en-GB" sz="1400" dirty="0" smtClean="0">
                          <a:solidFill>
                            <a:schemeClr val="tx1"/>
                          </a:solidFill>
                        </a:rPr>
                        <a:t>Programme 1: Administration (R’000)</a:t>
                      </a:r>
                      <a:endParaRPr lang="en-GB" sz="1400" dirty="0">
                        <a:solidFill>
                          <a:schemeClr val="tx1"/>
                        </a:solidFill>
                      </a:endParaRPr>
                    </a:p>
                  </a:txBody>
                  <a:tcPr anchor="ctr"/>
                </a:tc>
                <a:tc>
                  <a:txBody>
                    <a:bodyPr/>
                    <a:lstStyle/>
                    <a:p>
                      <a:pPr marL="0" algn="ctr" defTabSz="914400" rtl="0" eaLnBrk="1" latinLnBrk="0" hangingPunct="1">
                        <a:lnSpc>
                          <a:spcPct val="100000"/>
                        </a:lnSpc>
                        <a:spcBef>
                          <a:spcPts val="600"/>
                        </a:spcBef>
                        <a:spcAft>
                          <a:spcPts val="60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60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60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04685">
                <a:tc>
                  <a:txBody>
                    <a:bodyPr/>
                    <a:lstStyle/>
                    <a:p>
                      <a:pPr>
                        <a:lnSpc>
                          <a:spcPct val="100000"/>
                        </a:lnSpc>
                        <a:spcBef>
                          <a:spcPts val="600"/>
                        </a:spcBef>
                        <a:spcAft>
                          <a:spcPts val="0"/>
                        </a:spcAft>
                      </a:pPr>
                      <a:r>
                        <a:rPr lang="en-US" sz="1400" dirty="0">
                          <a:solidFill>
                            <a:schemeClr val="tx1"/>
                          </a:solidFill>
                          <a:effectLst/>
                        </a:rPr>
                        <a:t>DHET Structure</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400 000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426 000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448 000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685">
                <a:tc>
                  <a:txBody>
                    <a:bodyPr/>
                    <a:lstStyle/>
                    <a:p>
                      <a:pPr>
                        <a:lnSpc>
                          <a:spcPct val="100000"/>
                        </a:lnSpc>
                        <a:spcBef>
                          <a:spcPts val="600"/>
                        </a:spcBef>
                        <a:spcAft>
                          <a:spcPts val="0"/>
                        </a:spcAft>
                      </a:pPr>
                      <a:r>
                        <a:rPr lang="en-US" sz="1400" dirty="0">
                          <a:solidFill>
                            <a:schemeClr val="tx1"/>
                          </a:solidFill>
                          <a:effectLst/>
                        </a:rPr>
                        <a:t>Office Accommodation</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11 472</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12 619</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13 881</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36564">
                <a:tc>
                  <a:txBody>
                    <a:bodyPr/>
                    <a:lstStyle/>
                    <a:p>
                      <a:pPr>
                        <a:lnSpc>
                          <a:spcPct val="100000"/>
                        </a:lnSpc>
                        <a:spcBef>
                          <a:spcPts val="600"/>
                        </a:spcBef>
                        <a:spcAft>
                          <a:spcPts val="0"/>
                        </a:spcAft>
                      </a:pPr>
                      <a:r>
                        <a:rPr lang="en-US" sz="1400" dirty="0">
                          <a:solidFill>
                            <a:schemeClr val="tx1"/>
                          </a:solidFill>
                          <a:effectLst/>
                        </a:rPr>
                        <a:t>Increase of staff capacity/establishment within the Directorate: HRMA</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15 000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16 500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17 800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685">
                <a:tc>
                  <a:txBody>
                    <a:bodyPr/>
                    <a:lstStyle/>
                    <a:p>
                      <a:pPr>
                        <a:lnSpc>
                          <a:spcPct val="100000"/>
                        </a:lnSpc>
                        <a:spcBef>
                          <a:spcPts val="600"/>
                        </a:spcBef>
                        <a:spcAft>
                          <a:spcPts val="0"/>
                        </a:spcAft>
                      </a:pPr>
                      <a:r>
                        <a:rPr lang="en-US" sz="1400" dirty="0">
                          <a:solidFill>
                            <a:schemeClr val="tx1"/>
                          </a:solidFill>
                          <a:effectLst/>
                        </a:rPr>
                        <a:t>Job Evaluation</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600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680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720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71146">
                <a:tc>
                  <a:txBody>
                    <a:bodyPr/>
                    <a:lstStyle/>
                    <a:p>
                      <a:pPr>
                        <a:lnSpc>
                          <a:spcPct val="100000"/>
                        </a:lnSpc>
                        <a:spcBef>
                          <a:spcPts val="600"/>
                        </a:spcBef>
                        <a:spcAft>
                          <a:spcPts val="0"/>
                        </a:spcAft>
                      </a:pPr>
                      <a:r>
                        <a:rPr lang="en-US" sz="1400" dirty="0">
                          <a:solidFill>
                            <a:schemeClr val="tx1"/>
                          </a:solidFill>
                          <a:effectLst/>
                        </a:rPr>
                        <a:t>Salary dispensation for Principals, Deputy Principals and Campus Managers appointed at CET colleges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105 584</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113 609</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121 561</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57200">
                <a:tc>
                  <a:txBody>
                    <a:bodyPr/>
                    <a:lstStyle/>
                    <a:p>
                      <a:pPr>
                        <a:lnSpc>
                          <a:spcPct val="100000"/>
                        </a:lnSpc>
                        <a:spcBef>
                          <a:spcPts val="600"/>
                        </a:spcBef>
                        <a:spcAft>
                          <a:spcPts val="0"/>
                        </a:spcAft>
                      </a:pPr>
                      <a:r>
                        <a:rPr lang="en-US" sz="1400">
                          <a:solidFill>
                            <a:schemeClr val="tx1"/>
                          </a:solidFill>
                          <a:effectLst/>
                        </a:rPr>
                        <a:t>Improvement and standardisation of Conditions of Service for CET college staff after migration to DHET</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151 608</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161 917</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172 766</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685">
                <a:tc>
                  <a:txBody>
                    <a:bodyPr/>
                    <a:lstStyle/>
                    <a:p>
                      <a:pPr>
                        <a:lnSpc>
                          <a:spcPct val="100000"/>
                        </a:lnSpc>
                        <a:spcBef>
                          <a:spcPts val="600"/>
                        </a:spcBef>
                        <a:spcAft>
                          <a:spcPts val="0"/>
                        </a:spcAft>
                      </a:pPr>
                      <a:r>
                        <a:rPr lang="en-US" sz="1400">
                          <a:solidFill>
                            <a:schemeClr val="tx1"/>
                          </a:solidFill>
                          <a:effectLst/>
                        </a:rPr>
                        <a:t>Web-based performance management system</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8 000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685">
                <a:tc>
                  <a:txBody>
                    <a:bodyPr/>
                    <a:lstStyle/>
                    <a:p>
                      <a:pPr>
                        <a:lnSpc>
                          <a:spcPct val="100000"/>
                        </a:lnSpc>
                        <a:spcBef>
                          <a:spcPts val="600"/>
                        </a:spcBef>
                        <a:spcAft>
                          <a:spcPts val="0"/>
                        </a:spcAft>
                      </a:pPr>
                      <a:r>
                        <a:rPr lang="en-US" sz="1400">
                          <a:solidFill>
                            <a:schemeClr val="tx1"/>
                          </a:solidFill>
                          <a:effectLst/>
                        </a:rPr>
                        <a:t>Information and Communication Technology</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150 000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175 000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200 000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685">
                <a:tc>
                  <a:txBody>
                    <a:bodyPr/>
                    <a:lstStyle/>
                    <a:p>
                      <a:pPr>
                        <a:lnSpc>
                          <a:spcPct val="100000"/>
                        </a:lnSpc>
                        <a:spcBef>
                          <a:spcPts val="600"/>
                        </a:spcBef>
                        <a:spcAft>
                          <a:spcPts val="0"/>
                        </a:spcAft>
                      </a:pPr>
                      <a:r>
                        <a:rPr lang="en-US" sz="1400" dirty="0">
                          <a:solidFill>
                            <a:schemeClr val="tx1"/>
                          </a:solidFill>
                          <a:effectLst/>
                        </a:rPr>
                        <a:t>Capacity Assessment Project (Skills Audit)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12 000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685">
                <a:tc>
                  <a:txBody>
                    <a:bodyPr/>
                    <a:lstStyle/>
                    <a:p>
                      <a:pPr algn="l">
                        <a:lnSpc>
                          <a:spcPct val="100000"/>
                        </a:lnSpc>
                        <a:spcBef>
                          <a:spcPts val="600"/>
                        </a:spcBef>
                        <a:spcAft>
                          <a:spcPts val="0"/>
                        </a:spcAft>
                      </a:pPr>
                      <a:r>
                        <a:rPr lang="en-GB" sz="1400" b="1" dirty="0" smtClean="0">
                          <a:solidFill>
                            <a:schemeClr val="tx1"/>
                          </a:solidFill>
                          <a:effectLst/>
                        </a:rPr>
                        <a:t>Total</a:t>
                      </a:r>
                      <a:r>
                        <a:rPr lang="en-GB" sz="1400" b="1" baseline="0" dirty="0" smtClean="0">
                          <a:solidFill>
                            <a:schemeClr val="tx1"/>
                          </a:solidFill>
                          <a:effectLst/>
                        </a:rPr>
                        <a:t>: Programme 1: Administration</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854 264</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906 325</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974 728</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2296608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78</a:t>
            </a:fld>
            <a:endParaRPr lang="en-US" b="1" smtClean="0">
              <a:solidFill>
                <a:srgbClr val="000000"/>
              </a:solidFill>
            </a:endParaRPr>
          </a:p>
        </p:txBody>
      </p:sp>
      <p:sp>
        <p:nvSpPr>
          <p:cNvPr id="5125" name="Rectangle 3"/>
          <p:cNvSpPr>
            <a:spLocks noGrp="1" noChangeArrowheads="1"/>
          </p:cNvSpPr>
          <p:nvPr>
            <p:ph idx="1"/>
          </p:nvPr>
        </p:nvSpPr>
        <p:spPr>
          <a:xfrm>
            <a:off x="457200" y="1371600"/>
            <a:ext cx="8077200" cy="4953000"/>
          </a:xfrm>
        </p:spPr>
        <p:txBody>
          <a:bodyPr/>
          <a:lstStyle/>
          <a:p>
            <a:pPr marL="0" indent="0" algn="just">
              <a:spcBef>
                <a:spcPts val="600"/>
              </a:spcBef>
              <a:buNone/>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1065480184"/>
              </p:ext>
            </p:extLst>
          </p:nvPr>
        </p:nvGraphicFramePr>
        <p:xfrm>
          <a:off x="533400" y="1219200"/>
          <a:ext cx="8077199" cy="4753601"/>
        </p:xfrm>
        <a:graphic>
          <a:graphicData uri="http://schemas.openxmlformats.org/drawingml/2006/table">
            <a:tbl>
              <a:tblPr firstRow="1" bandRow="1">
                <a:tableStyleId>{5C22544A-7EE6-4342-B048-85BDC9FD1C3A}</a:tableStyleId>
              </a:tblPr>
              <a:tblGrid>
                <a:gridCol w="5125915"/>
                <a:gridCol w="1087315"/>
                <a:gridCol w="1009650"/>
                <a:gridCol w="854319"/>
              </a:tblGrid>
              <a:tr h="330389">
                <a:tc>
                  <a:txBody>
                    <a:bodyPr/>
                    <a:lstStyle/>
                    <a:p>
                      <a:pPr>
                        <a:spcBef>
                          <a:spcPts val="600"/>
                        </a:spcBef>
                      </a:pPr>
                      <a:r>
                        <a:rPr lang="en-GB" sz="1400" dirty="0" smtClean="0">
                          <a:solidFill>
                            <a:schemeClr val="tx1"/>
                          </a:solidFill>
                        </a:rPr>
                        <a:t>Programme</a:t>
                      </a:r>
                      <a:r>
                        <a:rPr lang="en-GB" sz="1400" baseline="0" dirty="0" smtClean="0">
                          <a:solidFill>
                            <a:schemeClr val="tx1"/>
                          </a:solidFill>
                        </a:rPr>
                        <a:t> 2: Planning, Policy and Strategy (</a:t>
                      </a:r>
                      <a:r>
                        <a:rPr lang="en-GB" sz="1400" dirty="0" smtClean="0">
                          <a:solidFill>
                            <a:schemeClr val="tx1"/>
                          </a:solidFill>
                        </a:rPr>
                        <a:t>R’000)</a:t>
                      </a:r>
                      <a:endParaRPr lang="en-GB" sz="1400" dirty="0">
                        <a:solidFill>
                          <a:schemeClr val="tx1"/>
                        </a:solidFill>
                        <a:latin typeface="+mn-lt"/>
                      </a:endParaRPr>
                    </a:p>
                  </a:txBody>
                  <a:tcPr anchor="ctr"/>
                </a:tc>
                <a:tc>
                  <a:txBody>
                    <a:bodyPr/>
                    <a:lstStyle/>
                    <a:p>
                      <a:pPr marL="0" algn="ctr" defTabSz="914400" rtl="0" eaLnBrk="1" latinLnBrk="0" hangingPunct="1">
                        <a:lnSpc>
                          <a:spcPct val="100000"/>
                        </a:lnSpc>
                        <a:spcBef>
                          <a:spcPts val="600"/>
                        </a:spcBef>
                        <a:spcAft>
                          <a:spcPts val="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22816">
                <a:tc>
                  <a:txBody>
                    <a:bodyPr/>
                    <a:lstStyle/>
                    <a:p>
                      <a:pPr>
                        <a:lnSpc>
                          <a:spcPct val="100000"/>
                        </a:lnSpc>
                        <a:spcBef>
                          <a:spcPts val="600"/>
                        </a:spcBef>
                        <a:spcAft>
                          <a:spcPts val="0"/>
                        </a:spcAft>
                      </a:pPr>
                      <a:r>
                        <a:rPr lang="en-US" sz="1400" dirty="0">
                          <a:solidFill>
                            <a:schemeClr val="tx1"/>
                          </a:solidFill>
                          <a:effectLst/>
                        </a:rPr>
                        <a:t>HETMIS - Maintenance and further development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2 500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2 500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2 500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8851">
                <a:tc>
                  <a:txBody>
                    <a:bodyPr/>
                    <a:lstStyle/>
                    <a:p>
                      <a:pPr>
                        <a:lnSpc>
                          <a:spcPct val="100000"/>
                        </a:lnSpc>
                        <a:spcBef>
                          <a:spcPts val="600"/>
                        </a:spcBef>
                        <a:spcAft>
                          <a:spcPts val="0"/>
                        </a:spcAft>
                      </a:pPr>
                      <a:r>
                        <a:rPr lang="en-US" sz="1400" dirty="0">
                          <a:solidFill>
                            <a:schemeClr val="tx1"/>
                          </a:solidFill>
                          <a:effectLst/>
                        </a:rPr>
                        <a:t>HETMIS - Software </a:t>
                      </a:r>
                      <a:r>
                        <a:rPr lang="en-US" sz="1400" dirty="0" err="1">
                          <a:solidFill>
                            <a:schemeClr val="tx1"/>
                          </a:solidFill>
                          <a:effectLst/>
                        </a:rPr>
                        <a:t>licences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600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600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600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96018">
                <a:tc>
                  <a:txBody>
                    <a:bodyPr/>
                    <a:lstStyle/>
                    <a:p>
                      <a:pPr>
                        <a:lnSpc>
                          <a:spcPct val="100000"/>
                        </a:lnSpc>
                        <a:spcBef>
                          <a:spcPts val="600"/>
                        </a:spcBef>
                        <a:spcAft>
                          <a:spcPts val="0"/>
                        </a:spcAft>
                      </a:pPr>
                      <a:r>
                        <a:rPr lang="en-US" sz="1400" dirty="0">
                          <a:solidFill>
                            <a:schemeClr val="tx1"/>
                          </a:solidFill>
                          <a:effectLst/>
                        </a:rPr>
                        <a:t>HETMIS - Data audits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3 550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nSpc>
                          <a:spcPct val="100000"/>
                        </a:lnSpc>
                        <a:spcBef>
                          <a:spcPts val="600"/>
                        </a:spcBef>
                        <a:spcAft>
                          <a:spcPts val="0"/>
                        </a:spcAft>
                      </a:pPr>
                      <a:r>
                        <a:rPr lang="en-US" sz="1400" dirty="0">
                          <a:solidFill>
                            <a:schemeClr val="tx1"/>
                          </a:solidFill>
                          <a:effectLst/>
                        </a:rPr>
                        <a:t>Establishment of the Skills Planning Unit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8 000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9 000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9 000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nSpc>
                          <a:spcPct val="100000"/>
                        </a:lnSpc>
                        <a:spcBef>
                          <a:spcPts val="600"/>
                        </a:spcBef>
                        <a:spcAft>
                          <a:spcPts val="0"/>
                        </a:spcAft>
                      </a:pPr>
                      <a:r>
                        <a:rPr lang="en-US" sz="1400" dirty="0" err="1">
                          <a:solidFill>
                            <a:schemeClr val="tx1"/>
                          </a:solidFill>
                          <a:effectLst/>
                        </a:rPr>
                        <a:t>Labour</a:t>
                      </a:r>
                      <a:r>
                        <a:rPr lang="en-US" sz="1400" dirty="0">
                          <a:solidFill>
                            <a:schemeClr val="tx1"/>
                          </a:solidFill>
                          <a:effectLst/>
                        </a:rPr>
                        <a:t> Market Intelligence</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10 000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12 000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13 000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62543">
                <a:tc>
                  <a:txBody>
                    <a:bodyPr/>
                    <a:lstStyle/>
                    <a:p>
                      <a:pPr>
                        <a:lnSpc>
                          <a:spcPct val="100000"/>
                        </a:lnSpc>
                        <a:spcBef>
                          <a:spcPts val="600"/>
                        </a:spcBef>
                        <a:spcAft>
                          <a:spcPts val="0"/>
                        </a:spcAft>
                      </a:pPr>
                      <a:r>
                        <a:rPr lang="en-US" sz="1400" dirty="0">
                          <a:solidFill>
                            <a:schemeClr val="tx1"/>
                          </a:solidFill>
                          <a:effectLst/>
                        </a:rPr>
                        <a:t>Building an effective and integrated career development services system for South Africa</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74 500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79 000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84 000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14425">
                <a:tc>
                  <a:txBody>
                    <a:bodyPr/>
                    <a:lstStyle/>
                    <a:p>
                      <a:pPr>
                        <a:lnSpc>
                          <a:spcPct val="100000"/>
                        </a:lnSpc>
                        <a:spcBef>
                          <a:spcPts val="600"/>
                        </a:spcBef>
                        <a:spcAft>
                          <a:spcPts val="0"/>
                        </a:spcAft>
                      </a:pPr>
                      <a:r>
                        <a:rPr lang="en-US" sz="1400" dirty="0">
                          <a:solidFill>
                            <a:schemeClr val="tx1"/>
                          </a:solidFill>
                          <a:effectLst/>
                        </a:rPr>
                        <a:t>National Recognition of Prior Learning (RPL) national coordinating mechanism</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3 000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5 000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55028">
                <a:tc>
                  <a:txBody>
                    <a:bodyPr/>
                    <a:lstStyle/>
                    <a:p>
                      <a:pPr>
                        <a:lnSpc>
                          <a:spcPct val="100000"/>
                        </a:lnSpc>
                        <a:spcBef>
                          <a:spcPts val="600"/>
                        </a:spcBef>
                        <a:spcAft>
                          <a:spcPts val="0"/>
                        </a:spcAft>
                      </a:pPr>
                      <a:r>
                        <a:rPr lang="en-US" sz="1400" dirty="0">
                          <a:solidFill>
                            <a:schemeClr val="tx1"/>
                          </a:solidFill>
                          <a:effectLst/>
                        </a:rPr>
                        <a:t>Implementation of the social inclusion policy framework</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1 000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1 060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1 123</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4800">
                <a:tc>
                  <a:txBody>
                    <a:bodyPr/>
                    <a:lstStyle/>
                    <a:p>
                      <a:pPr>
                        <a:lnSpc>
                          <a:spcPct val="100000"/>
                        </a:lnSpc>
                        <a:spcBef>
                          <a:spcPts val="600"/>
                        </a:spcBef>
                        <a:spcAft>
                          <a:spcPts val="0"/>
                        </a:spcAft>
                      </a:pPr>
                      <a:r>
                        <a:rPr lang="en-US" sz="1400">
                          <a:solidFill>
                            <a:schemeClr val="tx1"/>
                          </a:solidFill>
                          <a:effectLst/>
                        </a:rPr>
                        <a:t>Implementation of the Articulation Policy</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2 800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3 250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4 202</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24548">
                <a:tc>
                  <a:txBody>
                    <a:bodyPr/>
                    <a:lstStyle/>
                    <a:p>
                      <a:pPr>
                        <a:lnSpc>
                          <a:spcPct val="100000"/>
                        </a:lnSpc>
                        <a:spcBef>
                          <a:spcPts val="600"/>
                        </a:spcBef>
                        <a:spcAft>
                          <a:spcPts val="0"/>
                        </a:spcAft>
                      </a:pPr>
                      <a:r>
                        <a:rPr lang="en-US" sz="1400" dirty="0">
                          <a:solidFill>
                            <a:schemeClr val="tx1"/>
                          </a:solidFill>
                          <a:effectLst/>
                        </a:rPr>
                        <a:t>Annual report on Skills Supply and Demand</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440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466</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494</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07213">
                <a:tc>
                  <a:txBody>
                    <a:bodyPr/>
                    <a:lstStyle/>
                    <a:p>
                      <a:pPr>
                        <a:lnSpc>
                          <a:spcPct val="100000"/>
                        </a:lnSpc>
                        <a:spcBef>
                          <a:spcPts val="600"/>
                        </a:spcBef>
                        <a:spcAft>
                          <a:spcPts val="0"/>
                        </a:spcAft>
                      </a:pPr>
                      <a:r>
                        <a:rPr lang="en-US" sz="1400">
                          <a:solidFill>
                            <a:schemeClr val="tx1"/>
                          </a:solidFill>
                          <a:effectLst/>
                        </a:rPr>
                        <a:t>Macro Indicator Report</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460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488</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517</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621638">
                <a:tc>
                  <a:txBody>
                    <a:bodyPr/>
                    <a:lstStyle/>
                    <a:p>
                      <a:pPr>
                        <a:lnSpc>
                          <a:spcPct val="100000"/>
                        </a:lnSpc>
                        <a:spcBef>
                          <a:spcPts val="600"/>
                        </a:spcBef>
                        <a:spcAft>
                          <a:spcPts val="0"/>
                        </a:spcAft>
                      </a:pPr>
                      <a:r>
                        <a:rPr lang="en-US" sz="1400">
                          <a:solidFill>
                            <a:schemeClr val="tx1"/>
                          </a:solidFill>
                          <a:effectLst/>
                        </a:rPr>
                        <a:t>Annual licence for the continuous usage of the Web-Based Performance Management System for reporting against the Annual Performance Plan</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218</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273</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343</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just">
                        <a:lnSpc>
                          <a:spcPct val="100000"/>
                        </a:lnSpc>
                        <a:spcBef>
                          <a:spcPts val="600"/>
                        </a:spcBef>
                        <a:spcAft>
                          <a:spcPts val="0"/>
                        </a:spcAft>
                      </a:pPr>
                      <a:r>
                        <a:rPr lang="en-US" sz="1400" b="1" dirty="0" smtClean="0">
                          <a:solidFill>
                            <a:schemeClr val="tx1"/>
                          </a:solidFill>
                          <a:effectLst/>
                        </a:rPr>
                        <a:t>Total: </a:t>
                      </a:r>
                      <a:r>
                        <a:rPr lang="en-US" sz="1400" b="1" dirty="0" err="1" smtClean="0">
                          <a:solidFill>
                            <a:schemeClr val="tx1"/>
                          </a:solidFill>
                          <a:effectLst/>
                        </a:rPr>
                        <a:t>Programme</a:t>
                      </a:r>
                      <a:r>
                        <a:rPr lang="en-US" sz="1400" b="1" dirty="0" smtClean="0">
                          <a:solidFill>
                            <a:schemeClr val="tx1"/>
                          </a:solidFill>
                          <a:effectLst/>
                        </a:rPr>
                        <a:t> 2:</a:t>
                      </a:r>
                      <a:r>
                        <a:rPr lang="en-US" sz="1400" b="1" baseline="0" dirty="0" smtClean="0">
                          <a:solidFill>
                            <a:schemeClr val="tx1"/>
                          </a:solidFill>
                          <a:effectLst/>
                        </a:rPr>
                        <a:t> Planning, Policy and Strategy</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107 068</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112 637</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120 779</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22071671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79</a:t>
            </a:fld>
            <a:endParaRPr lang="en-US" b="1" smtClean="0">
              <a:solidFill>
                <a:srgbClr val="000000"/>
              </a:solidFill>
            </a:endParaRPr>
          </a:p>
        </p:txBody>
      </p:sp>
      <p:sp>
        <p:nvSpPr>
          <p:cNvPr id="5125" name="Rectangle 3"/>
          <p:cNvSpPr>
            <a:spLocks noGrp="1" noChangeArrowheads="1"/>
          </p:cNvSpPr>
          <p:nvPr>
            <p:ph idx="1"/>
          </p:nvPr>
        </p:nvSpPr>
        <p:spPr>
          <a:xfrm>
            <a:off x="452437" y="1403930"/>
            <a:ext cx="8077200" cy="4953000"/>
          </a:xfrm>
        </p:spPr>
        <p:txBody>
          <a:bodyPr/>
          <a:lstStyle/>
          <a:p>
            <a:pPr marL="0" indent="0" algn="just">
              <a:spcBef>
                <a:spcPts val="600"/>
              </a:spcBef>
              <a:buNone/>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143074930"/>
              </p:ext>
            </p:extLst>
          </p:nvPr>
        </p:nvGraphicFramePr>
        <p:xfrm>
          <a:off x="546099" y="1403932"/>
          <a:ext cx="8064501" cy="3091867"/>
        </p:xfrm>
        <a:graphic>
          <a:graphicData uri="http://schemas.openxmlformats.org/drawingml/2006/table">
            <a:tbl>
              <a:tblPr firstRow="1" bandRow="1">
                <a:tableStyleId>{5C22544A-7EE6-4342-B048-85BDC9FD1C3A}</a:tableStyleId>
              </a:tblPr>
              <a:tblGrid>
                <a:gridCol w="4264881"/>
                <a:gridCol w="1318236"/>
                <a:gridCol w="1240692"/>
                <a:gridCol w="1240692"/>
              </a:tblGrid>
              <a:tr h="393207">
                <a:tc>
                  <a:txBody>
                    <a:bodyPr/>
                    <a:lstStyle/>
                    <a:p>
                      <a:r>
                        <a:rPr lang="en-GB" sz="1400" dirty="0" smtClean="0">
                          <a:solidFill>
                            <a:schemeClr val="tx1"/>
                          </a:solidFill>
                        </a:rPr>
                        <a:t>Programme</a:t>
                      </a:r>
                      <a:r>
                        <a:rPr lang="en-GB" sz="1400" baseline="0" dirty="0" smtClean="0">
                          <a:solidFill>
                            <a:schemeClr val="tx1"/>
                          </a:solidFill>
                        </a:rPr>
                        <a:t> 3: University Education (</a:t>
                      </a:r>
                      <a:r>
                        <a:rPr lang="en-GB" sz="1400" dirty="0" smtClean="0">
                          <a:solidFill>
                            <a:schemeClr val="tx1"/>
                          </a:solidFill>
                        </a:rPr>
                        <a:t>R’000)</a:t>
                      </a:r>
                      <a:endParaRPr lang="en-GB" sz="1400" dirty="0">
                        <a:solidFill>
                          <a:schemeClr val="tx1"/>
                        </a:solidFill>
                      </a:endParaRPr>
                    </a:p>
                  </a:txBody>
                  <a:tcPr anchor="ctr"/>
                </a:tc>
                <a:tc>
                  <a:txBody>
                    <a:bodyPr/>
                    <a:lstStyle/>
                    <a:p>
                      <a:pPr marL="0" algn="ctr" defTabSz="914400" rtl="0" eaLnBrk="1" latinLnBrk="0" hangingPunct="1">
                        <a:lnSpc>
                          <a:spcPct val="100000"/>
                        </a:lnSpc>
                        <a:spcAft>
                          <a:spcPts val="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84194">
                <a:tc>
                  <a:txBody>
                    <a:bodyPr/>
                    <a:lstStyle/>
                    <a:p>
                      <a:pPr>
                        <a:lnSpc>
                          <a:spcPct val="100000"/>
                        </a:lnSpc>
                        <a:spcBef>
                          <a:spcPts val="600"/>
                        </a:spcBef>
                        <a:spcAft>
                          <a:spcPts val="0"/>
                        </a:spcAft>
                      </a:pPr>
                      <a:r>
                        <a:rPr lang="en-US" sz="1400" dirty="0">
                          <a:solidFill>
                            <a:schemeClr val="tx1"/>
                          </a:solidFill>
                          <a:effectLst/>
                        </a:rPr>
                        <a:t>NSFAS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4 831 000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6 248 000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7 272 000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84194">
                <a:tc>
                  <a:txBody>
                    <a:bodyPr/>
                    <a:lstStyle/>
                    <a:p>
                      <a:pPr>
                        <a:lnSpc>
                          <a:spcPct val="100000"/>
                        </a:lnSpc>
                        <a:spcBef>
                          <a:spcPts val="600"/>
                        </a:spcBef>
                        <a:spcAft>
                          <a:spcPts val="0"/>
                        </a:spcAft>
                      </a:pPr>
                      <a:r>
                        <a:rPr lang="en-US" sz="1400" dirty="0">
                          <a:solidFill>
                            <a:schemeClr val="tx1"/>
                          </a:solidFill>
                          <a:effectLst/>
                        </a:rPr>
                        <a:t>Central Application Service</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45 155</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69 122</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48 630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75762">
                <a:tc>
                  <a:txBody>
                    <a:bodyPr/>
                    <a:lstStyle/>
                    <a:p>
                      <a:pPr>
                        <a:lnSpc>
                          <a:spcPct val="100000"/>
                        </a:lnSpc>
                        <a:spcBef>
                          <a:spcPts val="600"/>
                        </a:spcBef>
                        <a:spcAft>
                          <a:spcPts val="0"/>
                        </a:spcAft>
                      </a:pPr>
                      <a:r>
                        <a:rPr lang="en-US" sz="1400">
                          <a:solidFill>
                            <a:schemeClr val="tx1"/>
                          </a:solidFill>
                          <a:effectLst/>
                        </a:rPr>
                        <a:t>UMP &amp; SPU</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138 068</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180 796</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230 500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84194">
                <a:tc>
                  <a:txBody>
                    <a:bodyPr/>
                    <a:lstStyle/>
                    <a:p>
                      <a:pPr>
                        <a:lnSpc>
                          <a:spcPct val="100000"/>
                        </a:lnSpc>
                        <a:spcBef>
                          <a:spcPts val="600"/>
                        </a:spcBef>
                        <a:spcAft>
                          <a:spcPts val="0"/>
                        </a:spcAft>
                      </a:pPr>
                      <a:r>
                        <a:rPr lang="en-US" sz="1400" dirty="0">
                          <a:solidFill>
                            <a:schemeClr val="tx1"/>
                          </a:solidFill>
                          <a:effectLst/>
                        </a:rPr>
                        <a:t>University Block Grant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2 000 000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01928">
                <a:tc>
                  <a:txBody>
                    <a:bodyPr/>
                    <a:lstStyle/>
                    <a:p>
                      <a:pPr>
                        <a:lnSpc>
                          <a:spcPct val="100000"/>
                        </a:lnSpc>
                        <a:spcBef>
                          <a:spcPts val="600"/>
                        </a:spcBef>
                        <a:spcAft>
                          <a:spcPts val="0"/>
                        </a:spcAft>
                      </a:pPr>
                      <a:r>
                        <a:rPr lang="en-US" sz="1400" dirty="0">
                          <a:solidFill>
                            <a:schemeClr val="tx1"/>
                          </a:solidFill>
                          <a:effectLst/>
                        </a:rPr>
                        <a:t>SMU - operational and capital</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200 000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300 000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400 000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84194">
                <a:tc>
                  <a:txBody>
                    <a:bodyPr/>
                    <a:lstStyle/>
                    <a:p>
                      <a:pPr>
                        <a:lnSpc>
                          <a:spcPct val="100000"/>
                        </a:lnSpc>
                        <a:spcBef>
                          <a:spcPts val="600"/>
                        </a:spcBef>
                        <a:spcAft>
                          <a:spcPts val="0"/>
                        </a:spcAft>
                      </a:pPr>
                      <a:r>
                        <a:rPr lang="en-US" sz="1400" dirty="0">
                          <a:solidFill>
                            <a:schemeClr val="tx1"/>
                          </a:solidFill>
                          <a:effectLst/>
                        </a:rPr>
                        <a:t>Health Science UL, SMU and </a:t>
                      </a:r>
                      <a:r>
                        <a:rPr lang="en-US" sz="1400" dirty="0" err="1">
                          <a:solidFill>
                            <a:schemeClr val="tx1"/>
                          </a:solidFill>
                          <a:effectLst/>
                        </a:rPr>
                        <a:t>MBChB</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860 000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995 000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dirty="0">
                          <a:solidFill>
                            <a:schemeClr val="tx1"/>
                          </a:solidFill>
                          <a:effectLst/>
                        </a:rPr>
                        <a:t>995 000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84194">
                <a:tc>
                  <a:txBody>
                    <a:bodyPr/>
                    <a:lstStyle/>
                    <a:p>
                      <a:pPr>
                        <a:lnSpc>
                          <a:spcPct val="100000"/>
                        </a:lnSpc>
                        <a:spcBef>
                          <a:spcPts val="600"/>
                        </a:spcBef>
                        <a:spcAft>
                          <a:spcPts val="0"/>
                        </a:spcAft>
                      </a:pPr>
                      <a:r>
                        <a:rPr lang="en-US" sz="1400" b="1" dirty="0" smtClean="0">
                          <a:solidFill>
                            <a:schemeClr val="tx1"/>
                          </a:solidFill>
                          <a:effectLst/>
                        </a:rPr>
                        <a:t>Total: </a:t>
                      </a:r>
                      <a:r>
                        <a:rPr lang="en-US" sz="1400" b="1" dirty="0" err="1" smtClean="0">
                          <a:solidFill>
                            <a:schemeClr val="tx1"/>
                          </a:solidFill>
                          <a:effectLst/>
                        </a:rPr>
                        <a:t>Programme</a:t>
                      </a:r>
                      <a:r>
                        <a:rPr lang="en-US" sz="1400" b="1" dirty="0" smtClean="0">
                          <a:solidFill>
                            <a:schemeClr val="tx1"/>
                          </a:solidFill>
                          <a:effectLst/>
                        </a:rPr>
                        <a:t> 3: University Education</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6 074 223</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7 792 918</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10 946 130</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99256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 y="-27799"/>
            <a:ext cx="9144000" cy="68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8</a:t>
            </a:fld>
            <a:endParaRPr lang="en-US" altLang="en-US" sz="1400" b="1" dirty="0"/>
          </a:p>
        </p:txBody>
      </p:sp>
      <p:sp>
        <p:nvSpPr>
          <p:cNvPr id="7" name="TextBox 6"/>
          <p:cNvSpPr txBox="1"/>
          <p:nvPr/>
        </p:nvSpPr>
        <p:spPr>
          <a:xfrm>
            <a:off x="531813" y="449580"/>
            <a:ext cx="8286749"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a:t>
            </a:r>
            <a:r>
              <a:rPr lang="en-US" dirty="0" smtClean="0"/>
              <a:t>the new universities earmarked grant – some highlights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2553" y="1554301"/>
            <a:ext cx="8218894" cy="5324535"/>
          </a:xfrm>
          <a:prstGeom prst="rect">
            <a:avLst/>
          </a:prstGeom>
        </p:spPr>
        <p:txBody>
          <a:bodyPr wrap="square">
            <a:spAutoFit/>
          </a:bodyPr>
          <a:lstStyle/>
          <a:p>
            <a:pPr marL="342900" indent="-342900" algn="just">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ZA" sz="2000" dirty="0">
                <a:solidFill>
                  <a:srgbClr val="000000"/>
                </a:solidFill>
                <a:latin typeface="+mn-lt"/>
                <a:ea typeface="ヒラギノ角ゴ Pro W3"/>
              </a:rPr>
              <a:t>Sol </a:t>
            </a:r>
            <a:r>
              <a:rPr lang="en-ZA" sz="2000" dirty="0" err="1">
                <a:solidFill>
                  <a:srgbClr val="000000"/>
                </a:solidFill>
                <a:latin typeface="+mn-lt"/>
                <a:ea typeface="ヒラギノ角ゴ Pro W3"/>
              </a:rPr>
              <a:t>Plaatje</a:t>
            </a:r>
            <a:r>
              <a:rPr lang="en-ZA" sz="2000" dirty="0">
                <a:solidFill>
                  <a:srgbClr val="000000"/>
                </a:solidFill>
                <a:latin typeface="+mn-lt"/>
                <a:ea typeface="ヒラギノ角ゴ Pro W3"/>
              </a:rPr>
              <a:t> University (Kimberley) and the University of Mpumalanga (Mbombela) </a:t>
            </a:r>
            <a:r>
              <a:rPr lang="en-ZA" sz="2000" dirty="0" smtClean="0">
                <a:solidFill>
                  <a:srgbClr val="000000"/>
                </a:solidFill>
                <a:latin typeface="+mn-lt"/>
                <a:ea typeface="ヒラギノ角ゴ Pro W3"/>
              </a:rPr>
              <a:t>were first established in August 2013. </a:t>
            </a:r>
          </a:p>
          <a:p>
            <a:pPr marL="342900" indent="-342900" algn="just">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ZA" sz="2000" dirty="0" smtClean="0">
                <a:solidFill>
                  <a:srgbClr val="000000"/>
                </a:solidFill>
                <a:latin typeface="+mn-lt"/>
                <a:ea typeface="ヒラギノ角ゴ Pro W3"/>
              </a:rPr>
              <a:t>Enrolments have </a:t>
            </a:r>
            <a:r>
              <a:rPr lang="en-ZA" sz="2000" dirty="0">
                <a:solidFill>
                  <a:srgbClr val="000000"/>
                </a:solidFill>
                <a:latin typeface="+mn-lt"/>
                <a:ea typeface="ヒラギノ角ゴ Pro W3"/>
              </a:rPr>
              <a:t>increased </a:t>
            </a:r>
            <a:r>
              <a:rPr lang="en-ZA" sz="2000" dirty="0" smtClean="0">
                <a:solidFill>
                  <a:srgbClr val="000000"/>
                </a:solidFill>
                <a:latin typeface="+mn-lt"/>
                <a:ea typeface="ヒラギノ角ゴ Pro W3"/>
              </a:rPr>
              <a:t>from </a:t>
            </a:r>
            <a:r>
              <a:rPr lang="en-ZA" sz="2000" dirty="0" smtClean="0">
                <a:solidFill>
                  <a:srgbClr val="000000"/>
                </a:solidFill>
                <a:ea typeface="ヒラギノ角ゴ Pro W3"/>
              </a:rPr>
              <a:t>initial intakes </a:t>
            </a:r>
            <a:r>
              <a:rPr lang="en-ZA" sz="2000" dirty="0">
                <a:solidFill>
                  <a:srgbClr val="000000"/>
                </a:solidFill>
                <a:ea typeface="ヒラギノ角ゴ Pro W3"/>
              </a:rPr>
              <a:t>of 124 </a:t>
            </a:r>
            <a:r>
              <a:rPr lang="en-ZA" sz="2000" dirty="0" smtClean="0">
                <a:solidFill>
                  <a:srgbClr val="000000"/>
                </a:solidFill>
                <a:ea typeface="ヒラギノ角ゴ Pro W3"/>
              </a:rPr>
              <a:t>at SPU and </a:t>
            </a:r>
            <a:r>
              <a:rPr lang="en-ZA" sz="2000" dirty="0">
                <a:solidFill>
                  <a:srgbClr val="000000"/>
                </a:solidFill>
                <a:ea typeface="ヒラギノ角ゴ Pro W3"/>
              </a:rPr>
              <a:t>140 </a:t>
            </a:r>
            <a:r>
              <a:rPr lang="en-ZA" sz="2000" dirty="0" smtClean="0">
                <a:solidFill>
                  <a:srgbClr val="000000"/>
                </a:solidFill>
                <a:ea typeface="ヒラギノ角ゴ Pro W3"/>
              </a:rPr>
              <a:t>at UMP in 2014 </a:t>
            </a:r>
            <a:r>
              <a:rPr lang="en-ZA" sz="2000" dirty="0" smtClean="0">
                <a:solidFill>
                  <a:srgbClr val="000000"/>
                </a:solidFill>
                <a:latin typeface="+mn-lt"/>
                <a:ea typeface="ヒラギノ角ゴ Pro W3"/>
              </a:rPr>
              <a:t>to </a:t>
            </a:r>
            <a:r>
              <a:rPr lang="en-ZA" sz="2000" dirty="0">
                <a:solidFill>
                  <a:srgbClr val="000000"/>
                </a:solidFill>
                <a:latin typeface="+mn-lt"/>
                <a:ea typeface="ヒラギノ角ゴ Pro W3"/>
              </a:rPr>
              <a:t>1057 and 1750 </a:t>
            </a:r>
            <a:r>
              <a:rPr lang="en-ZA" sz="2000" dirty="0" smtClean="0">
                <a:solidFill>
                  <a:srgbClr val="000000"/>
                </a:solidFill>
                <a:latin typeface="+mn-lt"/>
                <a:ea typeface="ヒラギノ角ゴ Pro W3"/>
              </a:rPr>
              <a:t>respectively in </a:t>
            </a:r>
            <a:r>
              <a:rPr lang="en-ZA" sz="2000" dirty="0">
                <a:solidFill>
                  <a:srgbClr val="000000"/>
                </a:solidFill>
                <a:latin typeface="+mn-lt"/>
                <a:ea typeface="ヒラギノ角ゴ Pro W3"/>
              </a:rPr>
              <a:t>2017.  </a:t>
            </a:r>
            <a:endParaRPr lang="en-ZA" sz="2000" dirty="0" smtClean="0">
              <a:solidFill>
                <a:srgbClr val="000000"/>
              </a:solidFill>
              <a:latin typeface="+mn-lt"/>
              <a:ea typeface="ヒラギノ角ゴ Pro W3"/>
            </a:endParaRPr>
          </a:p>
          <a:p>
            <a:pPr marL="342900" indent="-342900" algn="just">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ZA" sz="2000" dirty="0" smtClean="0">
                <a:solidFill>
                  <a:srgbClr val="000000"/>
                </a:solidFill>
                <a:latin typeface="+mn-lt"/>
                <a:ea typeface="ヒラギノ角ゴ Pro W3"/>
              </a:rPr>
              <a:t>The </a:t>
            </a:r>
            <a:r>
              <a:rPr lang="en-ZA" sz="2000" dirty="0">
                <a:solidFill>
                  <a:srgbClr val="000000"/>
                </a:solidFill>
                <a:latin typeface="+mn-lt"/>
                <a:ea typeface="ヒラギノ角ゴ Pro W3"/>
              </a:rPr>
              <a:t>phased-in growth and development of the universities is based on the target of  7500 and 18000 students over 10-15 years.</a:t>
            </a:r>
          </a:p>
          <a:p>
            <a:pPr marL="342900" indent="-342900" algn="just">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ZA" sz="2000" dirty="0">
                <a:solidFill>
                  <a:srgbClr val="000000"/>
                </a:solidFill>
                <a:latin typeface="+mn-lt"/>
                <a:ea typeface="ヒラギノ角ゴ Pro W3"/>
              </a:rPr>
              <a:t>Since </a:t>
            </a:r>
            <a:r>
              <a:rPr lang="en-ZA" sz="2000" dirty="0" smtClean="0">
                <a:solidFill>
                  <a:srgbClr val="000000"/>
                </a:solidFill>
                <a:latin typeface="+mn-lt"/>
                <a:ea typeface="ヒラギノ角ゴ Pro W3"/>
              </a:rPr>
              <a:t>2015, </a:t>
            </a:r>
            <a:r>
              <a:rPr lang="en-ZA" sz="2000" dirty="0">
                <a:solidFill>
                  <a:srgbClr val="000000"/>
                </a:solidFill>
                <a:latin typeface="+mn-lt"/>
                <a:ea typeface="ヒラギノ角ゴ Pro W3"/>
              </a:rPr>
              <a:t>a large number of new buildings have been built at both universities e.g. student housing, lecture halls, offices, libraries etc. </a:t>
            </a:r>
            <a:r>
              <a:rPr lang="en-ZA" sz="2000" dirty="0" smtClean="0">
                <a:solidFill>
                  <a:srgbClr val="000000"/>
                </a:solidFill>
                <a:latin typeface="+mn-lt"/>
                <a:ea typeface="ヒラギノ角ゴ Pro W3"/>
              </a:rPr>
              <a:t>Approximately </a:t>
            </a:r>
            <a:r>
              <a:rPr lang="en-ZA" sz="2000" dirty="0">
                <a:solidFill>
                  <a:srgbClr val="000000"/>
                </a:solidFill>
                <a:latin typeface="+mn-lt"/>
                <a:ea typeface="ヒラギノ角ゴ Pro W3"/>
              </a:rPr>
              <a:t>R2,6 billion </a:t>
            </a:r>
            <a:r>
              <a:rPr lang="en-ZA" sz="2000" dirty="0" smtClean="0">
                <a:solidFill>
                  <a:srgbClr val="000000"/>
                </a:solidFill>
                <a:latin typeface="+mn-lt"/>
                <a:ea typeface="ヒラギノ角ゴ Pro W3"/>
              </a:rPr>
              <a:t>had </a:t>
            </a:r>
            <a:r>
              <a:rPr lang="en-ZA" sz="2000" dirty="0">
                <a:solidFill>
                  <a:srgbClr val="000000"/>
                </a:solidFill>
                <a:latin typeface="+mn-lt"/>
                <a:ea typeface="ヒラギノ角ゴ Pro W3"/>
              </a:rPr>
              <a:t>been </a:t>
            </a:r>
            <a:r>
              <a:rPr lang="en-ZA" sz="2000" dirty="0" smtClean="0">
                <a:solidFill>
                  <a:srgbClr val="000000"/>
                </a:solidFill>
                <a:latin typeface="+mn-lt"/>
                <a:ea typeface="ヒラギノ角ゴ Pro W3"/>
              </a:rPr>
              <a:t>spent by March 2017 on the </a:t>
            </a:r>
            <a:r>
              <a:rPr lang="en-ZA" sz="2000" dirty="0">
                <a:solidFill>
                  <a:srgbClr val="000000"/>
                </a:solidFill>
                <a:latin typeface="+mn-lt"/>
                <a:ea typeface="ヒラギノ角ゴ Pro W3"/>
              </a:rPr>
              <a:t>new </a:t>
            </a:r>
            <a:r>
              <a:rPr lang="en-ZA" sz="2000" dirty="0" smtClean="0">
                <a:solidFill>
                  <a:srgbClr val="000000"/>
                </a:solidFill>
                <a:latin typeface="+mn-lt"/>
                <a:ea typeface="ヒラギノ角ゴ Pro W3"/>
              </a:rPr>
              <a:t>infrastructure, </a:t>
            </a:r>
            <a:r>
              <a:rPr lang="en-ZA" sz="2000" dirty="0">
                <a:solidFill>
                  <a:srgbClr val="000000"/>
                </a:solidFill>
                <a:latin typeface="+mn-lt"/>
                <a:ea typeface="ヒラギノ角ゴ Pro W3"/>
              </a:rPr>
              <a:t>and </a:t>
            </a:r>
            <a:r>
              <a:rPr lang="en-ZA" sz="2000" dirty="0" smtClean="0">
                <a:solidFill>
                  <a:srgbClr val="000000"/>
                </a:solidFill>
                <a:latin typeface="+mn-lt"/>
                <a:ea typeface="ヒラギノ角ゴ Pro W3"/>
              </a:rPr>
              <a:t>construction </a:t>
            </a:r>
            <a:r>
              <a:rPr lang="en-ZA" sz="2000" dirty="0">
                <a:solidFill>
                  <a:srgbClr val="000000"/>
                </a:solidFill>
                <a:latin typeface="+mn-lt"/>
                <a:ea typeface="ヒラギノ角ゴ Pro W3"/>
              </a:rPr>
              <a:t>is </a:t>
            </a:r>
            <a:r>
              <a:rPr lang="en-ZA" sz="2000" dirty="0" smtClean="0">
                <a:solidFill>
                  <a:srgbClr val="000000"/>
                </a:solidFill>
                <a:latin typeface="+mn-lt"/>
                <a:ea typeface="ヒラギノ角ゴ Pro W3"/>
              </a:rPr>
              <a:t>continuing unabated.</a:t>
            </a:r>
          </a:p>
          <a:p>
            <a:pPr marL="342900" indent="-342900" algn="just">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ZA" sz="2000" dirty="0" smtClean="0">
                <a:solidFill>
                  <a:srgbClr val="000000"/>
                </a:solidFill>
                <a:latin typeface="+mn-lt"/>
                <a:ea typeface="ヒラギノ角ゴ Pro W3"/>
              </a:rPr>
              <a:t>the photos in the next slides illustrate the quality of the infrastructure being constructed. </a:t>
            </a:r>
          </a:p>
          <a:p>
            <a:pPr marL="342900" indent="-342900" algn="just">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ZA" sz="2000" dirty="0" smtClean="0">
                <a:solidFill>
                  <a:srgbClr val="000000"/>
                </a:solidFill>
                <a:latin typeface="+mn-lt"/>
                <a:ea typeface="ヒラギノ角ゴ Pro W3"/>
              </a:rPr>
              <a:t>South Africa now has at least one university in every province. </a:t>
            </a:r>
          </a:p>
          <a:p>
            <a:pPr marL="342900" indent="-342900" algn="just">
              <a:spcAft>
                <a:spcPts val="1200"/>
              </a:spcAft>
              <a:buFont typeface="Wingdings" pitchFamily="2" charset="2"/>
              <a:buChar char="q"/>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lang="en-ZA" sz="2000" dirty="0">
              <a:solidFill>
                <a:srgbClr val="000000"/>
              </a:solidFill>
              <a:latin typeface="+mn-lt"/>
              <a:ea typeface="ヒラギノ角ゴ Pro W3"/>
            </a:endParaRPr>
          </a:p>
        </p:txBody>
      </p:sp>
    </p:spTree>
    <p:extLst>
      <p:ext uri="{BB962C8B-B14F-4D97-AF65-F5344CB8AC3E}">
        <p14:creationId xmlns:p14="http://schemas.microsoft.com/office/powerpoint/2010/main" val="2819590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80</a:t>
            </a:fld>
            <a:endParaRPr lang="en-US" b="1" smtClean="0">
              <a:solidFill>
                <a:srgbClr val="000000"/>
              </a:solidFill>
            </a:endParaRPr>
          </a:p>
        </p:txBody>
      </p:sp>
      <p:sp>
        <p:nvSpPr>
          <p:cNvPr id="5125" name="Rectangle 3"/>
          <p:cNvSpPr>
            <a:spLocks noGrp="1" noChangeArrowheads="1"/>
          </p:cNvSpPr>
          <p:nvPr>
            <p:ph idx="1"/>
          </p:nvPr>
        </p:nvSpPr>
        <p:spPr>
          <a:xfrm>
            <a:off x="457200" y="1371600"/>
            <a:ext cx="8077200" cy="4953000"/>
          </a:xfrm>
        </p:spPr>
        <p:txBody>
          <a:bodyPr/>
          <a:lstStyle/>
          <a:p>
            <a:pPr marL="0" indent="0" algn="just">
              <a:spcBef>
                <a:spcPts val="600"/>
              </a:spcBef>
              <a:buNone/>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1412431911"/>
              </p:ext>
            </p:extLst>
          </p:nvPr>
        </p:nvGraphicFramePr>
        <p:xfrm>
          <a:off x="546101" y="1199590"/>
          <a:ext cx="8064498" cy="4764114"/>
        </p:xfrm>
        <a:graphic>
          <a:graphicData uri="http://schemas.openxmlformats.org/drawingml/2006/table">
            <a:tbl>
              <a:tblPr firstRow="1" bandRow="1">
                <a:tableStyleId>{5C22544A-7EE6-4342-B048-85BDC9FD1C3A}</a:tableStyleId>
              </a:tblPr>
              <a:tblGrid>
                <a:gridCol w="4652596"/>
                <a:gridCol w="1240692"/>
                <a:gridCol w="1085605"/>
                <a:gridCol w="1085605"/>
              </a:tblGrid>
              <a:tr h="330389">
                <a:tc>
                  <a:txBody>
                    <a:bodyPr/>
                    <a:lstStyle/>
                    <a:p>
                      <a:r>
                        <a:rPr lang="en-GB" sz="1400" dirty="0" smtClean="0">
                          <a:solidFill>
                            <a:schemeClr val="tx1"/>
                          </a:solidFill>
                        </a:rPr>
                        <a:t>Programme</a:t>
                      </a:r>
                      <a:r>
                        <a:rPr lang="en-GB" sz="1400" baseline="0" dirty="0" smtClean="0">
                          <a:solidFill>
                            <a:schemeClr val="tx1"/>
                          </a:solidFill>
                        </a:rPr>
                        <a:t> 4: Technical and Vocational Education and Training (</a:t>
                      </a:r>
                      <a:r>
                        <a:rPr lang="en-GB" sz="1400" dirty="0" smtClean="0">
                          <a:solidFill>
                            <a:schemeClr val="tx1"/>
                          </a:solidFill>
                        </a:rPr>
                        <a:t>R’000)</a:t>
                      </a:r>
                      <a:endParaRPr lang="en-GB" sz="1400" dirty="0">
                        <a:solidFill>
                          <a:schemeClr val="tx1"/>
                        </a:solidFill>
                        <a:latin typeface="+mn-lt"/>
                      </a:endParaRPr>
                    </a:p>
                  </a:txBody>
                  <a:tcPr anchor="ctr"/>
                </a:tc>
                <a:tc>
                  <a:txBody>
                    <a:bodyPr/>
                    <a:lstStyle/>
                    <a:p>
                      <a:pPr marL="0" algn="ctr" defTabSz="914400" rtl="0" eaLnBrk="1" latinLnBrk="0" hangingPunct="1">
                        <a:lnSpc>
                          <a:spcPct val="100000"/>
                        </a:lnSpc>
                        <a:spcAft>
                          <a:spcPts val="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22816">
                <a:tc>
                  <a:txBody>
                    <a:bodyPr/>
                    <a:lstStyle/>
                    <a:p>
                      <a:pPr algn="l">
                        <a:lnSpc>
                          <a:spcPct val="100000"/>
                        </a:lnSpc>
                        <a:spcAft>
                          <a:spcPts val="0"/>
                        </a:spcAft>
                      </a:pPr>
                      <a:r>
                        <a:rPr lang="en-US" sz="1400" dirty="0">
                          <a:solidFill>
                            <a:schemeClr val="tx1"/>
                          </a:solidFill>
                          <a:effectLst/>
                        </a:rPr>
                        <a:t>Expansion of student enrolment of Technical and Vocational Education and Training (TVET) colleges in terms of the target in the Annual Performance Plan (APP) and the 2030 White Paper for Post-School Education and Training.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6 749 262</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9 231 419</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12 253 983</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l">
                        <a:lnSpc>
                          <a:spcPct val="100000"/>
                        </a:lnSpc>
                        <a:spcAft>
                          <a:spcPts val="0"/>
                        </a:spcAft>
                      </a:pPr>
                      <a:r>
                        <a:rPr lang="en-US" sz="1400" dirty="0">
                          <a:solidFill>
                            <a:schemeClr val="tx1"/>
                          </a:solidFill>
                          <a:effectLst/>
                        </a:rPr>
                        <a:t>Expansion of bursaries to cover expanded student enrolment of TVET colleges in terms of the targets in the APP and the White Paper for Post-School Education and Training.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2 077 127</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2 902 412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3 912 642</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l">
                        <a:lnSpc>
                          <a:spcPct val="100000"/>
                        </a:lnSpc>
                        <a:spcAft>
                          <a:spcPts val="0"/>
                        </a:spcAft>
                      </a:pPr>
                      <a:r>
                        <a:rPr lang="en-US" sz="1400" dirty="0">
                          <a:solidFill>
                            <a:schemeClr val="tx1"/>
                          </a:solidFill>
                          <a:effectLst/>
                        </a:rPr>
                        <a:t>Shortfall on the current baseline of the student enrolment of TVET colleges in the MTEF </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4 317 915</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4 697 859</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5 000 293</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l">
                        <a:lnSpc>
                          <a:spcPct val="100000"/>
                        </a:lnSpc>
                        <a:spcAft>
                          <a:spcPts val="0"/>
                        </a:spcAft>
                      </a:pPr>
                      <a:r>
                        <a:rPr lang="en-US" sz="1400" dirty="0">
                          <a:solidFill>
                            <a:schemeClr val="tx1"/>
                          </a:solidFill>
                          <a:effectLst/>
                        </a:rPr>
                        <a:t>Establishment of the South African Institute for Vocational and Continuing Education and Training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50 000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50 000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50 000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l">
                        <a:lnSpc>
                          <a:spcPct val="100000"/>
                        </a:lnSpc>
                        <a:spcAft>
                          <a:spcPts val="0"/>
                        </a:spcAft>
                      </a:pPr>
                      <a:r>
                        <a:rPr lang="en-US" sz="1400">
                          <a:solidFill>
                            <a:schemeClr val="tx1"/>
                          </a:solidFill>
                          <a:effectLst/>
                        </a:rPr>
                        <a:t>Funding for changing the National Institute for the Deaf (NID) from a private college to public college</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40 000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8851">
                <a:tc>
                  <a:txBody>
                    <a:bodyPr/>
                    <a:lstStyle/>
                    <a:p>
                      <a:pPr algn="l">
                        <a:lnSpc>
                          <a:spcPct val="100000"/>
                        </a:lnSpc>
                        <a:spcAft>
                          <a:spcPts val="0"/>
                        </a:spcAft>
                      </a:pPr>
                      <a:r>
                        <a:rPr lang="en-US" sz="1400">
                          <a:solidFill>
                            <a:schemeClr val="tx1"/>
                          </a:solidFill>
                          <a:effectLst/>
                        </a:rPr>
                        <a:t>Curriculum reform for the Technical and Vocational Education and Training (TVET)  system</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26 000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30 000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35 000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96018">
                <a:tc>
                  <a:txBody>
                    <a:bodyPr/>
                    <a:lstStyle/>
                    <a:p>
                      <a:pPr algn="l">
                        <a:lnSpc>
                          <a:spcPct val="100000"/>
                        </a:lnSpc>
                        <a:spcAft>
                          <a:spcPts val="0"/>
                        </a:spcAft>
                      </a:pPr>
                      <a:r>
                        <a:rPr lang="en-US" sz="1400">
                          <a:solidFill>
                            <a:schemeClr val="tx1"/>
                          </a:solidFill>
                          <a:effectLst/>
                        </a:rPr>
                        <a:t>Lecturer development for 12 new campuses</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5 000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25 000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25 000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l">
                        <a:lnSpc>
                          <a:spcPct val="100000"/>
                        </a:lnSpc>
                        <a:spcAft>
                          <a:spcPts val="0"/>
                        </a:spcAft>
                      </a:pPr>
                      <a:r>
                        <a:rPr lang="en-US" sz="1400" dirty="0">
                          <a:solidFill>
                            <a:schemeClr val="tx1"/>
                          </a:solidFill>
                          <a:effectLst/>
                        </a:rPr>
                        <a:t>Monitoring site visits to Registered Private Colleges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180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215</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255</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31942830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81</a:t>
            </a:fld>
            <a:endParaRPr lang="en-US" b="1" smtClean="0">
              <a:solidFill>
                <a:srgbClr val="000000"/>
              </a:solidFill>
            </a:endParaRPr>
          </a:p>
        </p:txBody>
      </p:sp>
      <p:sp>
        <p:nvSpPr>
          <p:cNvPr id="5125" name="Rectangle 3"/>
          <p:cNvSpPr>
            <a:spLocks noGrp="1" noChangeArrowheads="1"/>
          </p:cNvSpPr>
          <p:nvPr>
            <p:ph idx="1"/>
          </p:nvPr>
        </p:nvSpPr>
        <p:spPr>
          <a:xfrm>
            <a:off x="457200" y="1371600"/>
            <a:ext cx="8077200" cy="4953000"/>
          </a:xfrm>
        </p:spPr>
        <p:txBody>
          <a:bodyPr/>
          <a:lstStyle/>
          <a:p>
            <a:pPr marL="0" indent="0" algn="just">
              <a:spcBef>
                <a:spcPts val="600"/>
              </a:spcBef>
              <a:buNone/>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2354036523"/>
              </p:ext>
            </p:extLst>
          </p:nvPr>
        </p:nvGraphicFramePr>
        <p:xfrm>
          <a:off x="533400" y="1239757"/>
          <a:ext cx="8077199" cy="4475243"/>
        </p:xfrm>
        <a:graphic>
          <a:graphicData uri="http://schemas.openxmlformats.org/drawingml/2006/table">
            <a:tbl>
              <a:tblPr firstRow="1" bandRow="1">
                <a:tableStyleId>{5C22544A-7EE6-4342-B048-85BDC9FD1C3A}</a:tableStyleId>
              </a:tblPr>
              <a:tblGrid>
                <a:gridCol w="4659923"/>
                <a:gridCol w="1242646"/>
                <a:gridCol w="1087315"/>
                <a:gridCol w="1087315"/>
              </a:tblGrid>
              <a:tr h="330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Programme</a:t>
                      </a:r>
                      <a:r>
                        <a:rPr lang="en-GB" sz="1400" baseline="0" dirty="0" smtClean="0">
                          <a:solidFill>
                            <a:schemeClr val="tx1"/>
                          </a:solidFill>
                        </a:rPr>
                        <a:t> 4: </a:t>
                      </a:r>
                      <a:r>
                        <a:rPr lang="en-GB" sz="1400" baseline="0" dirty="0" err="1" smtClean="0">
                          <a:solidFill>
                            <a:schemeClr val="tx1"/>
                          </a:solidFill>
                        </a:rPr>
                        <a:t>TVET</a:t>
                      </a:r>
                      <a:r>
                        <a:rPr lang="en-GB" sz="1400" baseline="0" dirty="0" smtClean="0">
                          <a:solidFill>
                            <a:schemeClr val="tx1"/>
                          </a:solidFill>
                        </a:rPr>
                        <a:t> - Continue (</a:t>
                      </a:r>
                      <a:r>
                        <a:rPr lang="en-GB" sz="1400" dirty="0" smtClean="0">
                          <a:solidFill>
                            <a:schemeClr val="tx1"/>
                          </a:solidFill>
                        </a:rPr>
                        <a:t>R’000)</a:t>
                      </a:r>
                      <a:endParaRPr lang="en-GB" sz="1400" dirty="0">
                        <a:solidFill>
                          <a:schemeClr val="tx1"/>
                        </a:solidFill>
                        <a:latin typeface="+mn-lt"/>
                      </a:endParaRPr>
                    </a:p>
                  </a:txBody>
                  <a:tcPr anchor="ctr"/>
                </a:tc>
                <a:tc>
                  <a:txBody>
                    <a:bodyPr/>
                    <a:lstStyle/>
                    <a:p>
                      <a:pPr marL="0" algn="ctr" defTabSz="914400" rtl="0" eaLnBrk="1" latinLnBrk="0" hangingPunct="1">
                        <a:lnSpc>
                          <a:spcPct val="100000"/>
                        </a:lnSpc>
                        <a:spcAft>
                          <a:spcPts val="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22816">
                <a:tc>
                  <a:txBody>
                    <a:bodyPr/>
                    <a:lstStyle/>
                    <a:p>
                      <a:pPr algn="l">
                        <a:lnSpc>
                          <a:spcPct val="100000"/>
                        </a:lnSpc>
                        <a:spcAft>
                          <a:spcPts val="0"/>
                        </a:spcAft>
                      </a:pPr>
                      <a:r>
                        <a:rPr lang="en-US" sz="1400" dirty="0">
                          <a:solidFill>
                            <a:schemeClr val="tx1"/>
                          </a:solidFill>
                          <a:effectLst/>
                        </a:rPr>
                        <a:t>TVET college planning and stakeholder engagements / sessions </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250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62543">
                <a:tc>
                  <a:txBody>
                    <a:bodyPr/>
                    <a:lstStyle/>
                    <a:p>
                      <a:pPr algn="l">
                        <a:lnSpc>
                          <a:spcPct val="100000"/>
                        </a:lnSpc>
                        <a:spcAft>
                          <a:spcPts val="0"/>
                        </a:spcAft>
                      </a:pPr>
                      <a:r>
                        <a:rPr lang="en-US" sz="1400" dirty="0">
                          <a:solidFill>
                            <a:schemeClr val="tx1"/>
                          </a:solidFill>
                          <a:effectLst/>
                        </a:rPr>
                        <a:t>National Examination and Assessment: Monitoring and support of examination conduct and Site-Based Assessment.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64 044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68 527</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73 324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14425">
                <a:tc>
                  <a:txBody>
                    <a:bodyPr/>
                    <a:lstStyle/>
                    <a:p>
                      <a:pPr algn="l">
                        <a:lnSpc>
                          <a:spcPct val="100000"/>
                        </a:lnSpc>
                        <a:spcAft>
                          <a:spcPts val="0"/>
                        </a:spcAft>
                      </a:pPr>
                      <a:r>
                        <a:rPr lang="en-US" sz="1400" dirty="0">
                          <a:solidFill>
                            <a:schemeClr val="tx1"/>
                          </a:solidFill>
                          <a:effectLst/>
                        </a:rPr>
                        <a:t>National Examination and Assessment: Procurement, printing, packing and distribution of examinations material (answer scripts, question papers and certificates).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41 001</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46 526</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53 134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55028">
                <a:tc>
                  <a:txBody>
                    <a:bodyPr/>
                    <a:lstStyle/>
                    <a:p>
                      <a:pPr algn="l">
                        <a:lnSpc>
                          <a:spcPct val="100000"/>
                        </a:lnSpc>
                        <a:spcAft>
                          <a:spcPts val="0"/>
                        </a:spcAft>
                      </a:pPr>
                      <a:r>
                        <a:rPr lang="en-US" sz="1400">
                          <a:solidFill>
                            <a:schemeClr val="tx1"/>
                          </a:solidFill>
                          <a:effectLst/>
                        </a:rPr>
                        <a:t>National Examination and Assessment: Remuneration for examination-related duties.</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327 447</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376 714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433 371</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07213">
                <a:tc>
                  <a:txBody>
                    <a:bodyPr/>
                    <a:lstStyle/>
                    <a:p>
                      <a:pPr algn="l">
                        <a:lnSpc>
                          <a:spcPct val="100000"/>
                        </a:lnSpc>
                        <a:spcAft>
                          <a:spcPts val="0"/>
                        </a:spcAft>
                      </a:pPr>
                      <a:r>
                        <a:rPr lang="en-US" sz="1400" dirty="0">
                          <a:solidFill>
                            <a:schemeClr val="tx1"/>
                          </a:solidFill>
                          <a:effectLst/>
                        </a:rPr>
                        <a:t>National Examinations and Assessment: Examinations IT System.</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35 292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37 322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28 554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24548">
                <a:tc>
                  <a:txBody>
                    <a:bodyPr/>
                    <a:lstStyle/>
                    <a:p>
                      <a:pPr algn="l">
                        <a:lnSpc>
                          <a:spcPct val="100000"/>
                        </a:lnSpc>
                        <a:spcAft>
                          <a:spcPts val="0"/>
                        </a:spcAft>
                      </a:pPr>
                      <a:r>
                        <a:rPr lang="en-US" sz="1400">
                          <a:solidFill>
                            <a:schemeClr val="tx1"/>
                          </a:solidFill>
                          <a:effectLst/>
                        </a:rPr>
                        <a:t>National Examinations and Assessment: Item Development.</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83 675</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89 602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95 547</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207213">
                <a:tc>
                  <a:txBody>
                    <a:bodyPr/>
                    <a:lstStyle/>
                    <a:p>
                      <a:pPr algn="l">
                        <a:lnSpc>
                          <a:spcPct val="100000"/>
                        </a:lnSpc>
                        <a:spcAft>
                          <a:spcPts val="0"/>
                        </a:spcAft>
                      </a:pPr>
                      <a:r>
                        <a:rPr lang="en-US" sz="1400">
                          <a:solidFill>
                            <a:schemeClr val="tx1"/>
                          </a:solidFill>
                          <a:effectLst/>
                        </a:rPr>
                        <a:t>National Examination and Assessment: Marking</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20 515</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23 592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27 130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621638">
                <a:tc>
                  <a:txBody>
                    <a:bodyPr/>
                    <a:lstStyle/>
                    <a:p>
                      <a:pPr algn="l">
                        <a:lnSpc>
                          <a:spcPct val="100000"/>
                        </a:lnSpc>
                        <a:spcAft>
                          <a:spcPts val="0"/>
                        </a:spcAft>
                      </a:pPr>
                      <a:r>
                        <a:rPr lang="en-US" sz="1400">
                          <a:solidFill>
                            <a:schemeClr val="tx1"/>
                          </a:solidFill>
                          <a:effectLst/>
                        </a:rPr>
                        <a:t>Operating costs for the 16 TVET infrastructure programme sites </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340 785</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1 378 914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1 154 382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22816">
                <a:tc>
                  <a:txBody>
                    <a:bodyPr/>
                    <a:lstStyle/>
                    <a:p>
                      <a:pPr algn="l">
                        <a:lnSpc>
                          <a:spcPct val="100000"/>
                        </a:lnSpc>
                        <a:spcAft>
                          <a:spcPts val="0"/>
                        </a:spcAft>
                      </a:pPr>
                      <a:r>
                        <a:rPr lang="en-US" sz="1400" b="1" dirty="0" smtClean="0">
                          <a:solidFill>
                            <a:schemeClr val="tx1"/>
                          </a:solidFill>
                          <a:effectLst/>
                        </a:rPr>
                        <a:t>Total: </a:t>
                      </a:r>
                      <a:r>
                        <a:rPr lang="en-US" sz="1400" b="1" dirty="0" err="1" smtClean="0">
                          <a:solidFill>
                            <a:schemeClr val="tx1"/>
                          </a:solidFill>
                          <a:effectLst/>
                        </a:rPr>
                        <a:t>Programme</a:t>
                      </a:r>
                      <a:r>
                        <a:rPr lang="en-US" sz="1400" b="1" baseline="0" dirty="0" smtClean="0">
                          <a:solidFill>
                            <a:schemeClr val="tx1"/>
                          </a:solidFill>
                          <a:effectLst/>
                        </a:rPr>
                        <a:t> 4: TVET</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b="1" dirty="0">
                          <a:solidFill>
                            <a:schemeClr val="tx1"/>
                          </a:solidFill>
                          <a:effectLst/>
                        </a:rPr>
                        <a:t>14 178 493</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b="1" dirty="0">
                          <a:solidFill>
                            <a:schemeClr val="tx1"/>
                          </a:solidFill>
                          <a:effectLst/>
                        </a:rPr>
                        <a:t>18 998 302</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b="1" dirty="0">
                          <a:solidFill>
                            <a:schemeClr val="tx1"/>
                          </a:solidFill>
                          <a:effectLst/>
                        </a:rPr>
                        <a:t>23 182 815</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41168807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82</a:t>
            </a:fld>
            <a:endParaRPr lang="en-US" b="1" smtClean="0">
              <a:solidFill>
                <a:srgbClr val="00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98992892"/>
              </p:ext>
            </p:extLst>
          </p:nvPr>
        </p:nvGraphicFramePr>
        <p:xfrm>
          <a:off x="537881" y="2819400"/>
          <a:ext cx="8072717" cy="2600960"/>
        </p:xfrm>
        <a:graphic>
          <a:graphicData uri="http://schemas.openxmlformats.org/drawingml/2006/table">
            <a:tbl>
              <a:tblPr firstRow="1" bandRow="1">
                <a:tableStyleId>{5C22544A-7EE6-4342-B048-85BDC9FD1C3A}</a:tableStyleId>
              </a:tblPr>
              <a:tblGrid>
                <a:gridCol w="4734960"/>
                <a:gridCol w="1164334"/>
                <a:gridCol w="1086712"/>
                <a:gridCol w="1086711"/>
              </a:tblGrid>
              <a:tr h="370840">
                <a:tc>
                  <a:txBody>
                    <a:bodyPr/>
                    <a:lstStyle/>
                    <a:p>
                      <a:pPr>
                        <a:lnSpc>
                          <a:spcPct val="100000"/>
                        </a:lnSpc>
                      </a:pPr>
                      <a:r>
                        <a:rPr lang="en-GB" sz="1400" dirty="0" smtClean="0">
                          <a:solidFill>
                            <a:schemeClr val="tx1"/>
                          </a:solidFill>
                        </a:rPr>
                        <a:t>Programme 6: Community</a:t>
                      </a:r>
                      <a:r>
                        <a:rPr lang="en-GB" sz="1400" baseline="0" dirty="0" smtClean="0">
                          <a:solidFill>
                            <a:schemeClr val="tx1"/>
                          </a:solidFill>
                        </a:rPr>
                        <a:t> Education and Training (R’000)</a:t>
                      </a:r>
                      <a:endParaRPr lang="en-GB" sz="1400" dirty="0">
                        <a:solidFill>
                          <a:schemeClr val="tx1"/>
                        </a:solidFill>
                        <a:latin typeface="+mn-lt"/>
                      </a:endParaRPr>
                    </a:p>
                  </a:txBody>
                  <a:tcPr anchor="ctr"/>
                </a:tc>
                <a:tc>
                  <a:txBody>
                    <a:bodyPr/>
                    <a:lstStyle/>
                    <a:p>
                      <a:pPr marL="0" algn="ctr" defTabSz="914400" rtl="0" eaLnBrk="1" latinLnBrk="0" hangingPunct="1">
                        <a:lnSpc>
                          <a:spcPct val="100000"/>
                        </a:lnSpc>
                        <a:spcAft>
                          <a:spcPts val="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70840">
                <a:tc>
                  <a:txBody>
                    <a:bodyPr/>
                    <a:lstStyle/>
                    <a:p>
                      <a:pPr algn="l">
                        <a:lnSpc>
                          <a:spcPct val="100000"/>
                        </a:lnSpc>
                        <a:spcAft>
                          <a:spcPts val="0"/>
                        </a:spcAft>
                      </a:pPr>
                      <a:r>
                        <a:rPr lang="en-US" sz="1400" dirty="0">
                          <a:solidFill>
                            <a:schemeClr val="tx1"/>
                          </a:solidFill>
                          <a:effectLst/>
                        </a:rPr>
                        <a:t>Establishing a pilot project for CET colleges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105 415</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110 684</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116 217</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30200">
                <a:tc>
                  <a:txBody>
                    <a:bodyPr/>
                    <a:lstStyle/>
                    <a:p>
                      <a:pPr algn="l">
                        <a:lnSpc>
                          <a:spcPct val="100000"/>
                        </a:lnSpc>
                        <a:spcAft>
                          <a:spcPts val="0"/>
                        </a:spcAft>
                      </a:pPr>
                      <a:r>
                        <a:rPr lang="en-US" sz="1400" dirty="0">
                          <a:solidFill>
                            <a:schemeClr val="tx1"/>
                          </a:solidFill>
                          <a:effectLst/>
                        </a:rPr>
                        <a:t>National Senior Certificate for Adults</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380 430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402 500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425 440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algn="l">
                        <a:lnSpc>
                          <a:spcPct val="100000"/>
                        </a:lnSpc>
                        <a:spcAft>
                          <a:spcPts val="0"/>
                        </a:spcAft>
                      </a:pPr>
                      <a:r>
                        <a:rPr lang="en-US" sz="1400" dirty="0">
                          <a:solidFill>
                            <a:schemeClr val="tx1"/>
                          </a:solidFill>
                          <a:effectLst/>
                        </a:rPr>
                        <a:t>Additional funding for the CET colleges to meet the targets in the White Paper for Post-School Education and Training (PSET) and the National Development Plan (NDP)</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10 677</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12 480</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14 552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algn="l">
                        <a:lnSpc>
                          <a:spcPct val="100000"/>
                        </a:lnSpc>
                        <a:spcAft>
                          <a:spcPts val="0"/>
                        </a:spcAft>
                      </a:pPr>
                      <a:r>
                        <a:rPr lang="en-US" sz="1400" dirty="0" err="1" smtClean="0">
                          <a:solidFill>
                            <a:schemeClr val="tx1"/>
                          </a:solidFill>
                          <a:effectLst/>
                        </a:rPr>
                        <a:t>Programme</a:t>
                      </a:r>
                      <a:r>
                        <a:rPr lang="en-US" sz="1400" dirty="0" smtClean="0">
                          <a:solidFill>
                            <a:schemeClr val="tx1"/>
                          </a:solidFill>
                          <a:effectLst/>
                        </a:rPr>
                        <a:t> 6: Community</a:t>
                      </a:r>
                      <a:r>
                        <a:rPr lang="en-US" sz="1400" baseline="0" dirty="0" smtClean="0">
                          <a:solidFill>
                            <a:schemeClr val="tx1"/>
                          </a:solidFill>
                          <a:effectLst/>
                        </a:rPr>
                        <a:t> Education and Training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a:solidFill>
                            <a:schemeClr val="tx1"/>
                          </a:solidFill>
                          <a:effectLst/>
                        </a:rPr>
                        <a:t>496 522</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525 664</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400" dirty="0">
                          <a:solidFill>
                            <a:schemeClr val="tx1"/>
                          </a:solidFill>
                          <a:effectLst/>
                        </a:rPr>
                        <a:t>556 209</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algn="l"/>
                      <a:r>
                        <a:rPr lang="en-GB" sz="1400" b="1" dirty="0" smtClean="0">
                          <a:solidFill>
                            <a:schemeClr val="tx1"/>
                          </a:solidFill>
                        </a:rPr>
                        <a:t>Total: Department</a:t>
                      </a:r>
                      <a:endParaRPr lang="en-GB" sz="1400" b="1" dirty="0">
                        <a:solidFill>
                          <a:schemeClr val="tx1"/>
                        </a:solidFill>
                      </a:endParaRPr>
                    </a:p>
                  </a:txBody>
                  <a:tcPr anchor="ctr"/>
                </a:tc>
                <a:tc>
                  <a:txBody>
                    <a:bodyPr/>
                    <a:lstStyle/>
                    <a:p>
                      <a:pPr algn="r">
                        <a:lnSpc>
                          <a:spcPct val="115000"/>
                        </a:lnSpc>
                        <a:spcAft>
                          <a:spcPts val="0"/>
                        </a:spcAft>
                      </a:pPr>
                      <a:r>
                        <a:rPr lang="en-US" sz="1400" b="1" dirty="0">
                          <a:solidFill>
                            <a:schemeClr val="tx1"/>
                          </a:solidFill>
                          <a:effectLst/>
                        </a:rPr>
                        <a:t>21 790 570</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b="1">
                          <a:solidFill>
                            <a:schemeClr val="tx1"/>
                          </a:solidFill>
                          <a:effectLst/>
                        </a:rPr>
                        <a:t>28 415 846</a:t>
                      </a:r>
                      <a:endParaRPr lang="en-GB" sz="14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b="1" dirty="0">
                          <a:solidFill>
                            <a:schemeClr val="tx1"/>
                          </a:solidFill>
                          <a:effectLst/>
                        </a:rPr>
                        <a:t>35 860 661</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60260321"/>
              </p:ext>
            </p:extLst>
          </p:nvPr>
        </p:nvGraphicFramePr>
        <p:xfrm>
          <a:off x="533398" y="1292226"/>
          <a:ext cx="8077201" cy="1066797"/>
        </p:xfrm>
        <a:graphic>
          <a:graphicData uri="http://schemas.openxmlformats.org/drawingml/2006/table">
            <a:tbl>
              <a:tblPr firstRow="1" bandRow="1">
                <a:tableStyleId>{5C22544A-7EE6-4342-B048-85BDC9FD1C3A}</a:tableStyleId>
              </a:tblPr>
              <a:tblGrid>
                <a:gridCol w="4737589"/>
                <a:gridCol w="1242646"/>
                <a:gridCol w="1087316"/>
                <a:gridCol w="1009650"/>
              </a:tblGrid>
              <a:tr h="33038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1400" dirty="0" smtClean="0">
                          <a:solidFill>
                            <a:schemeClr val="tx1"/>
                          </a:solidFill>
                        </a:rPr>
                        <a:t>Programme 5: Skills Development (R’000)</a:t>
                      </a:r>
                      <a:endParaRPr lang="en-GB" sz="1400" dirty="0">
                        <a:solidFill>
                          <a:schemeClr val="tx1"/>
                        </a:solidFill>
                        <a:latin typeface="+mn-lt"/>
                      </a:endParaRPr>
                    </a:p>
                  </a:txBody>
                  <a:tcPr anchor="ctr"/>
                </a:tc>
                <a:tc>
                  <a:txBody>
                    <a:bodyPr/>
                    <a:lstStyle/>
                    <a:p>
                      <a:pPr marL="0" algn="ctr" defTabSz="914400" rtl="0" eaLnBrk="1" latinLnBrk="0" hangingPunct="1">
                        <a:lnSpc>
                          <a:spcPct val="100000"/>
                        </a:lnSpc>
                        <a:spcBef>
                          <a:spcPts val="600"/>
                        </a:spcBef>
                        <a:spcAft>
                          <a:spcPts val="0"/>
                        </a:spcAft>
                      </a:pPr>
                      <a:r>
                        <a:rPr lang="en-US" sz="1400" kern="1200" dirty="0" smtClean="0">
                          <a:solidFill>
                            <a:schemeClr val="tx1"/>
                          </a:solidFill>
                        </a:rPr>
                        <a:t>2017/18</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0"/>
                        </a:spcAft>
                      </a:pPr>
                      <a:r>
                        <a:rPr lang="en-US" sz="1400" kern="1200" dirty="0">
                          <a:solidFill>
                            <a:schemeClr val="tx1"/>
                          </a:solidFill>
                        </a:rPr>
                        <a:t>2018/19</a:t>
                      </a:r>
                      <a:endParaRPr lang="en-GB" sz="1400" b="1" kern="120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0"/>
                        </a:spcAft>
                      </a:pPr>
                      <a:r>
                        <a:rPr lang="en-US" sz="1400" kern="1200" dirty="0">
                          <a:solidFill>
                            <a:schemeClr val="tx1"/>
                          </a:solidFill>
                        </a:rPr>
                        <a:t>2019/20</a:t>
                      </a:r>
                      <a:endParaRPr lang="en-GB" sz="1400" b="1" kern="1200" dirty="0">
                        <a:solidFill>
                          <a:schemeClr val="tx1"/>
                        </a:solidFill>
                        <a:latin typeface="+mn-lt"/>
                        <a:ea typeface="+mn-ea"/>
                        <a:cs typeface="+mn-cs"/>
                      </a:endParaRPr>
                    </a:p>
                  </a:txBody>
                  <a:tcPr marL="68580" marR="68580" marT="0" marB="0" anchor="ctr"/>
                </a:tc>
              </a:tr>
              <a:tr h="322816">
                <a:tc>
                  <a:txBody>
                    <a:bodyPr/>
                    <a:lstStyle/>
                    <a:p>
                      <a:pPr algn="l">
                        <a:lnSpc>
                          <a:spcPct val="100000"/>
                        </a:lnSpc>
                        <a:spcBef>
                          <a:spcPts val="600"/>
                        </a:spcBef>
                        <a:spcAft>
                          <a:spcPts val="0"/>
                        </a:spcAft>
                      </a:pPr>
                      <a:r>
                        <a:rPr lang="en-US" sz="1400" dirty="0">
                          <a:solidFill>
                            <a:schemeClr val="tx1"/>
                          </a:solidFill>
                          <a:effectLst/>
                        </a:rPr>
                        <a:t>National Artisan Moderation Body, Artisan Development and World Skills South Africa</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80 000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80 000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a:solidFill>
                            <a:schemeClr val="tx1"/>
                          </a:solidFill>
                          <a:effectLst/>
                        </a:rPr>
                        <a:t>80 000</a:t>
                      </a:r>
                      <a:endParaRPr lang="en-GB"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309688">
                <a:tc>
                  <a:txBody>
                    <a:bodyPr/>
                    <a:lstStyle/>
                    <a:p>
                      <a:pPr marL="0" algn="l" defTabSz="914400" rtl="0" eaLnBrk="1" latinLnBrk="0" hangingPunct="1">
                        <a:lnSpc>
                          <a:spcPct val="100000"/>
                        </a:lnSpc>
                        <a:spcBef>
                          <a:spcPts val="600"/>
                        </a:spcBef>
                        <a:spcAft>
                          <a:spcPts val="0"/>
                        </a:spcAft>
                      </a:pPr>
                      <a:r>
                        <a:rPr lang="en-US" sz="1400" b="1" kern="1200" dirty="0" smtClean="0">
                          <a:solidFill>
                            <a:schemeClr val="tx1"/>
                          </a:solidFill>
                          <a:effectLst/>
                        </a:rPr>
                        <a:t>Total: </a:t>
                      </a:r>
                      <a:r>
                        <a:rPr lang="en-US" sz="1400" b="1" kern="1200" dirty="0" err="1" smtClean="0">
                          <a:solidFill>
                            <a:schemeClr val="tx1"/>
                          </a:solidFill>
                          <a:effectLst/>
                        </a:rPr>
                        <a:t>Programme</a:t>
                      </a:r>
                      <a:r>
                        <a:rPr lang="en-US" sz="1400" b="1" kern="1200" dirty="0" smtClean="0">
                          <a:solidFill>
                            <a:schemeClr val="tx1"/>
                          </a:solidFill>
                          <a:effectLst/>
                        </a:rPr>
                        <a:t> 5: Skills Development</a:t>
                      </a:r>
                      <a:endParaRPr lang="en-GB" sz="1400" b="1"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80 000</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80 000</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Bef>
                          <a:spcPts val="600"/>
                        </a:spcBef>
                        <a:spcAft>
                          <a:spcPts val="0"/>
                        </a:spcAft>
                      </a:pPr>
                      <a:r>
                        <a:rPr lang="en-US" sz="1400" b="1" dirty="0">
                          <a:solidFill>
                            <a:schemeClr val="tx1"/>
                          </a:solidFill>
                          <a:effectLst/>
                        </a:rPr>
                        <a:t>80 000</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35061893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83</a:t>
            </a:fld>
            <a:endParaRPr lang="en-US" b="1" smtClean="0">
              <a:solidFill>
                <a:srgbClr val="000000"/>
              </a:solidFill>
            </a:endParaRPr>
          </a:p>
        </p:txBody>
      </p:sp>
      <p:sp>
        <p:nvSpPr>
          <p:cNvPr id="2" name="Content Placeholder 1"/>
          <p:cNvSpPr>
            <a:spLocks noGrp="1"/>
          </p:cNvSpPr>
          <p:nvPr>
            <p:ph idx="1"/>
          </p:nvPr>
        </p:nvSpPr>
        <p:spPr>
          <a:xfrm>
            <a:off x="546100" y="1143000"/>
            <a:ext cx="8064500" cy="4525963"/>
          </a:xfrm>
        </p:spPr>
        <p:txBody>
          <a:bodyPr/>
          <a:lstStyle/>
          <a:p>
            <a:pPr>
              <a:spcBef>
                <a:spcPts val="0"/>
              </a:spcBef>
              <a:spcAft>
                <a:spcPts val="600"/>
              </a:spcAft>
            </a:pPr>
            <a:r>
              <a:rPr lang="en-US" sz="2000" dirty="0"/>
              <a:t>For the </a:t>
            </a:r>
            <a:r>
              <a:rPr lang="en-US" sz="2000" dirty="0" smtClean="0"/>
              <a:t>2018 </a:t>
            </a:r>
            <a:r>
              <a:rPr lang="en-US" sz="2000" dirty="0"/>
              <a:t>MTEF, the Department was </a:t>
            </a:r>
            <a:r>
              <a:rPr lang="en-US" sz="2000" dirty="0" smtClean="0"/>
              <a:t>again not </a:t>
            </a:r>
            <a:r>
              <a:rPr lang="en-US" sz="2000" dirty="0"/>
              <a:t>allowed to submit budget </a:t>
            </a:r>
            <a:r>
              <a:rPr lang="en-US" sz="2000" dirty="0" smtClean="0"/>
              <a:t>bids</a:t>
            </a:r>
            <a:endParaRPr lang="en-US" sz="2000" dirty="0"/>
          </a:p>
          <a:p>
            <a:pPr>
              <a:spcBef>
                <a:spcPts val="0"/>
              </a:spcBef>
              <a:spcAft>
                <a:spcPts val="600"/>
              </a:spcAft>
            </a:pPr>
            <a:r>
              <a:rPr lang="en-US" sz="2000" dirty="0"/>
              <a:t>The Department did communicate the </a:t>
            </a:r>
            <a:r>
              <a:rPr lang="en-US" sz="2000" dirty="0" smtClean="0"/>
              <a:t>key </a:t>
            </a:r>
            <a:r>
              <a:rPr lang="en-US" sz="2000" dirty="0"/>
              <a:t>unfunded priorities to National </a:t>
            </a:r>
            <a:r>
              <a:rPr lang="en-US" sz="2000" dirty="0" smtClean="0"/>
              <a:t>Treasury</a:t>
            </a:r>
          </a:p>
          <a:p>
            <a:pPr>
              <a:spcBef>
                <a:spcPts val="0"/>
              </a:spcBef>
              <a:spcAft>
                <a:spcPts val="600"/>
              </a:spcAft>
            </a:pPr>
            <a:r>
              <a:rPr lang="en-US" sz="2000" dirty="0" smtClean="0"/>
              <a:t>The</a:t>
            </a:r>
            <a:r>
              <a:rPr lang="en-ZA" sz="2000" dirty="0" smtClean="0"/>
              <a:t> proposed utilisation </a:t>
            </a:r>
            <a:r>
              <a:rPr lang="en-ZA" sz="2000" dirty="0"/>
              <a:t>of the provisional allocation </a:t>
            </a:r>
            <a:r>
              <a:rPr lang="en-ZA" sz="2000" dirty="0" smtClean="0"/>
              <a:t>of R5 billion as announced during </a:t>
            </a:r>
            <a:r>
              <a:rPr lang="en-ZA" sz="2000" dirty="0"/>
              <a:t>the </a:t>
            </a:r>
            <a:r>
              <a:rPr lang="en-ZA" sz="2000" dirty="0" smtClean="0"/>
              <a:t>2017 MTEF budget process, was provided to National Treasury</a:t>
            </a:r>
          </a:p>
          <a:p>
            <a:pPr marL="0" indent="0">
              <a:spcBef>
                <a:spcPts val="0"/>
              </a:spcBef>
              <a:spcAft>
                <a:spcPts val="600"/>
              </a:spcAft>
              <a:buNone/>
            </a:pPr>
            <a:endParaRPr lang="en-GB" sz="1600" dirty="0"/>
          </a:p>
        </p:txBody>
      </p:sp>
      <p:sp>
        <p:nvSpPr>
          <p:cNvPr id="8" name="TextBox 7"/>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2609423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84</a:t>
            </a:fld>
            <a:endParaRPr lang="en-US" b="1" smtClean="0">
              <a:solidFill>
                <a:srgbClr val="00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20036999"/>
              </p:ext>
            </p:extLst>
          </p:nvPr>
        </p:nvGraphicFramePr>
        <p:xfrm>
          <a:off x="546099" y="1219198"/>
          <a:ext cx="8064501" cy="4572002"/>
        </p:xfrm>
        <a:graphic>
          <a:graphicData uri="http://schemas.openxmlformats.org/drawingml/2006/table">
            <a:tbl>
              <a:tblPr firstRow="1" bandRow="1">
                <a:tableStyleId>{5C22544A-7EE6-4342-B048-85BDC9FD1C3A}</a:tableStyleId>
              </a:tblPr>
              <a:tblGrid>
                <a:gridCol w="6695057"/>
                <a:gridCol w="1369444"/>
              </a:tblGrid>
              <a:tr h="308333">
                <a:tc>
                  <a:txBody>
                    <a:bodyPr/>
                    <a:lstStyle/>
                    <a:p>
                      <a:pPr algn="ctr"/>
                      <a:r>
                        <a:rPr lang="en-US" sz="1200" dirty="0" smtClean="0">
                          <a:solidFill>
                            <a:schemeClr val="tx1"/>
                          </a:solidFill>
                        </a:rPr>
                        <a:t>Spending pressures within the Department</a:t>
                      </a:r>
                      <a:endParaRPr lang="en-GB" sz="1200" b="1" dirty="0">
                        <a:solidFill>
                          <a:schemeClr val="tx1"/>
                        </a:solidFill>
                      </a:endParaRPr>
                    </a:p>
                  </a:txBody>
                  <a:tcPr/>
                </a:tc>
                <a:tc>
                  <a:txBody>
                    <a:bodyPr/>
                    <a:lstStyle/>
                    <a:p>
                      <a:pPr algn="ctr"/>
                      <a:r>
                        <a:rPr lang="en-GB" sz="1200" dirty="0" smtClean="0">
                          <a:solidFill>
                            <a:schemeClr val="tx1"/>
                          </a:solidFill>
                        </a:rPr>
                        <a:t>R’000</a:t>
                      </a:r>
                      <a:endParaRPr lang="en-GB" sz="1200" b="1" dirty="0">
                        <a:solidFill>
                          <a:schemeClr val="tx1"/>
                        </a:solidFill>
                      </a:endParaRPr>
                    </a:p>
                  </a:txBody>
                  <a:tcP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The baseline subsidies and grants that stand at 39% to be increased to 50%</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6 000 000</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NSFAS</a:t>
                      </a:r>
                      <a:r>
                        <a:rPr lang="en-US" sz="1200" baseline="0" dirty="0" smtClean="0">
                          <a:solidFill>
                            <a:schemeClr val="tx1"/>
                          </a:solidFill>
                        </a:rPr>
                        <a:t> f</a:t>
                      </a:r>
                      <a:r>
                        <a:rPr lang="en-US" sz="1200" dirty="0" smtClean="0">
                          <a:solidFill>
                            <a:schemeClr val="tx1"/>
                          </a:solidFill>
                        </a:rPr>
                        <a:t>unding of poor and middle class students at full cost of study</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30 854 000</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Development of the two new universities in Mpumalanga and Northern Cape</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480 000</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rPr>
                        <a:t>South African Students in Cuba</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774 400</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rPr>
                        <a:t>Clinical Training Grant </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71</a:t>
                      </a:r>
                      <a:r>
                        <a:rPr lang="en-ZA" sz="1200" baseline="0" dirty="0" smtClean="0">
                          <a:solidFill>
                            <a:schemeClr val="tx1"/>
                          </a:solidFill>
                        </a:rPr>
                        <a:t> 756</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rPr>
                        <a:t>Information and Communication Technology</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150 000</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National Senior Certificate for Adults</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3 487 000</a:t>
                      </a:r>
                      <a:endParaRPr lang="en-ZA" sz="1200" dirty="0">
                        <a:solidFill>
                          <a:schemeClr val="tx1"/>
                        </a:solidFill>
                      </a:endParaRPr>
                    </a:p>
                  </a:txBody>
                  <a:tcPr anchor="ctr"/>
                </a:tc>
              </a:tr>
              <a:tr h="55688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Expansion of AET Levels 1-4 (NQF 1) provision in Community Colleges and Community Learning </a:t>
                      </a:r>
                      <a:r>
                        <a:rPr lang="en-US" sz="1200" dirty="0" err="1" smtClean="0">
                          <a:solidFill>
                            <a:schemeClr val="tx1"/>
                          </a:solidFill>
                        </a:rPr>
                        <a:t>Centres</a:t>
                      </a:r>
                      <a:endParaRPr lang="en-ZA" sz="1200" dirty="0">
                        <a:solidFill>
                          <a:schemeClr val="tx1"/>
                        </a:solidFill>
                      </a:endParaRPr>
                    </a:p>
                  </a:txBody>
                  <a:tcPr anchor="ctr"/>
                </a:tc>
                <a:tc>
                  <a:txBody>
                    <a:bodyPr/>
                    <a:lstStyle/>
                    <a:p>
                      <a:pPr algn="r">
                        <a:spcBef>
                          <a:spcPts val="600"/>
                        </a:spcBef>
                      </a:pPr>
                      <a:endParaRPr lang="en-ZA" sz="1200" dirty="0" smtClean="0">
                        <a:solidFill>
                          <a:schemeClr val="tx1"/>
                        </a:solidFill>
                      </a:endParaRPr>
                    </a:p>
                    <a:p>
                      <a:pPr algn="r">
                        <a:spcBef>
                          <a:spcPts val="600"/>
                        </a:spcBef>
                      </a:pPr>
                      <a:r>
                        <a:rPr lang="en-ZA" sz="1200" dirty="0" smtClean="0">
                          <a:solidFill>
                            <a:schemeClr val="tx1"/>
                          </a:solidFill>
                        </a:rPr>
                        <a:t>20 976</a:t>
                      </a:r>
                      <a:endParaRPr lang="en-ZA" sz="1200" dirty="0">
                        <a:solidFill>
                          <a:schemeClr val="tx1"/>
                        </a:solidFill>
                      </a:endParaRPr>
                    </a:p>
                  </a:txBody>
                  <a:tcPr anchor="ctr"/>
                </a:tc>
              </a:tr>
              <a:tr h="55688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Introduction of General Education and Training Certificate for Adults (GETCA) as the bridging </a:t>
                      </a:r>
                      <a:r>
                        <a:rPr lang="en-US" sz="1200" dirty="0" err="1" smtClean="0">
                          <a:solidFill>
                            <a:schemeClr val="tx1"/>
                          </a:solidFill>
                        </a:rPr>
                        <a:t>programme</a:t>
                      </a:r>
                      <a:r>
                        <a:rPr lang="en-US" sz="1200" dirty="0" smtClean="0">
                          <a:solidFill>
                            <a:schemeClr val="tx1"/>
                          </a:solidFill>
                        </a:rPr>
                        <a:t> to be offered at TVET Colleges</a:t>
                      </a:r>
                      <a:endParaRPr lang="en-ZA" sz="1200" dirty="0">
                        <a:solidFill>
                          <a:schemeClr val="tx1"/>
                        </a:solidFill>
                      </a:endParaRPr>
                    </a:p>
                  </a:txBody>
                  <a:tcPr anchor="ctr"/>
                </a:tc>
                <a:tc>
                  <a:txBody>
                    <a:bodyPr/>
                    <a:lstStyle/>
                    <a:p>
                      <a:pPr algn="r">
                        <a:spcBef>
                          <a:spcPts val="600"/>
                        </a:spcBef>
                      </a:pPr>
                      <a:endParaRPr lang="en-ZA" sz="1200" dirty="0" smtClean="0">
                        <a:solidFill>
                          <a:schemeClr val="tx1"/>
                        </a:solidFill>
                      </a:endParaRPr>
                    </a:p>
                    <a:p>
                      <a:pPr algn="r">
                        <a:spcBef>
                          <a:spcPts val="600"/>
                        </a:spcBef>
                      </a:pPr>
                      <a:r>
                        <a:rPr lang="en-ZA" sz="1200" dirty="0" smtClean="0">
                          <a:solidFill>
                            <a:schemeClr val="tx1"/>
                          </a:solidFill>
                        </a:rPr>
                        <a:t>363 949</a:t>
                      </a:r>
                      <a:endParaRPr lang="en-ZA" sz="1200" dirty="0">
                        <a:solidFill>
                          <a:schemeClr val="tx1"/>
                        </a:solidFill>
                      </a:endParaRPr>
                    </a:p>
                  </a:txBody>
                  <a:tcPr anchor="ctr"/>
                </a:tc>
              </a:tr>
              <a:tr h="28558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solidFill>
                            <a:schemeClr val="tx1"/>
                          </a:solidFill>
                        </a:rPr>
                        <a:t>Service provider to perform internal personnel suitability checks</a:t>
                      </a:r>
                      <a:endParaRPr lang="en-ZA" sz="1200" dirty="0">
                        <a:solidFill>
                          <a:schemeClr val="tx1"/>
                        </a:solidFill>
                      </a:endParaRPr>
                    </a:p>
                  </a:txBody>
                  <a:tcPr anchor="ctr"/>
                </a:tc>
                <a:tc>
                  <a:txBody>
                    <a:bodyPr/>
                    <a:lstStyle/>
                    <a:p>
                      <a:pPr algn="r">
                        <a:spcBef>
                          <a:spcPts val="600"/>
                        </a:spcBef>
                      </a:pPr>
                      <a:r>
                        <a:rPr lang="en-ZA" sz="1200" dirty="0" smtClean="0">
                          <a:solidFill>
                            <a:schemeClr val="tx1"/>
                          </a:solidFill>
                        </a:rPr>
                        <a:t>2 000 000</a:t>
                      </a:r>
                      <a:endParaRPr lang="en-ZA" sz="1200" dirty="0">
                        <a:solidFill>
                          <a:schemeClr val="tx1"/>
                        </a:solidFill>
                      </a:endParaRPr>
                    </a:p>
                  </a:txBody>
                  <a:tcPr anchor="ctr"/>
                </a:tc>
              </a:tr>
              <a:tr h="55688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rPr>
                        <a:t>Appointment</a:t>
                      </a:r>
                      <a:r>
                        <a:rPr lang="en-ZA" sz="1200" baseline="0" dirty="0" smtClean="0">
                          <a:solidFill>
                            <a:schemeClr val="tx1"/>
                          </a:solidFill>
                        </a:rPr>
                        <a:t> of 50 contractual officials in permanent posts in the Career Development Services Unit</a:t>
                      </a:r>
                      <a:endParaRPr lang="en-ZA" sz="1200" dirty="0">
                        <a:solidFill>
                          <a:schemeClr val="tx1"/>
                        </a:solidFill>
                      </a:endParaRPr>
                    </a:p>
                  </a:txBody>
                  <a:tcPr anchor="ctr"/>
                </a:tc>
                <a:tc>
                  <a:txBody>
                    <a:bodyPr/>
                    <a:lstStyle/>
                    <a:p>
                      <a:pPr algn="r">
                        <a:spcBef>
                          <a:spcPts val="600"/>
                        </a:spcBef>
                      </a:pPr>
                      <a:endParaRPr lang="en-ZA" sz="1200" dirty="0" smtClean="0">
                        <a:solidFill>
                          <a:schemeClr val="tx1"/>
                        </a:solidFill>
                      </a:endParaRPr>
                    </a:p>
                    <a:p>
                      <a:pPr algn="r">
                        <a:spcBef>
                          <a:spcPts val="600"/>
                        </a:spcBef>
                      </a:pPr>
                      <a:r>
                        <a:rPr lang="en-ZA" sz="1200" dirty="0" smtClean="0">
                          <a:solidFill>
                            <a:schemeClr val="tx1"/>
                          </a:solidFill>
                        </a:rPr>
                        <a:t>85</a:t>
                      </a:r>
                      <a:r>
                        <a:rPr lang="en-ZA" sz="1200" baseline="0" dirty="0" smtClean="0">
                          <a:solidFill>
                            <a:schemeClr val="tx1"/>
                          </a:solidFill>
                        </a:rPr>
                        <a:t> 685</a:t>
                      </a:r>
                      <a:endParaRPr lang="en-ZA" sz="1200" dirty="0">
                        <a:solidFill>
                          <a:schemeClr val="tx1"/>
                        </a:solidFill>
                      </a:endParaRPr>
                    </a:p>
                  </a:txBody>
                  <a:tcPr anchor="ctr"/>
                </a:tc>
              </a:tr>
              <a:tr h="308333">
                <a:tc>
                  <a:txBody>
                    <a:bodyPr/>
                    <a:lstStyle/>
                    <a:p>
                      <a:pPr algn="ctr">
                        <a:spcBef>
                          <a:spcPts val="600"/>
                        </a:spcBef>
                      </a:pPr>
                      <a:r>
                        <a:rPr lang="en-GB" sz="1200" b="1" dirty="0" smtClean="0">
                          <a:solidFill>
                            <a:schemeClr val="tx1"/>
                          </a:solidFill>
                        </a:rPr>
                        <a:t>Total</a:t>
                      </a:r>
                      <a:endParaRPr lang="en-GB" sz="1200" b="1" dirty="0">
                        <a:solidFill>
                          <a:schemeClr val="tx1"/>
                        </a:solidFill>
                      </a:endParaRPr>
                    </a:p>
                  </a:txBody>
                  <a:tcPr/>
                </a:tc>
                <a:tc>
                  <a:txBody>
                    <a:bodyPr/>
                    <a:lstStyle/>
                    <a:p>
                      <a:pPr algn="r">
                        <a:spcBef>
                          <a:spcPts val="600"/>
                        </a:spcBef>
                      </a:pPr>
                      <a:r>
                        <a:rPr lang="en-GB" sz="1200" b="1" dirty="0" smtClean="0">
                          <a:solidFill>
                            <a:schemeClr val="tx1"/>
                          </a:solidFill>
                        </a:rPr>
                        <a:t>44 287 766</a:t>
                      </a:r>
                      <a:endParaRPr lang="en-GB" sz="1200" b="1" dirty="0">
                        <a:solidFill>
                          <a:schemeClr val="tx1"/>
                        </a:solidFill>
                      </a:endParaRPr>
                    </a:p>
                  </a:txBody>
                  <a:tcPr/>
                </a:tc>
              </a:tr>
            </a:tbl>
          </a:graphicData>
        </a:graphic>
      </p:graphicFrame>
      <p:sp>
        <p:nvSpPr>
          <p:cNvPr id="8" name="TextBox 7"/>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8083907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solidFill>
                  <a:srgbClr val="000000"/>
                </a:solidFill>
              </a:rPr>
              <a:pPr/>
              <a:t>85</a:t>
            </a:fld>
            <a:endParaRPr lang="en-US" b="1" smtClean="0">
              <a:solidFill>
                <a:srgbClr val="000000"/>
              </a:solidFill>
            </a:endParaRPr>
          </a:p>
        </p:txBody>
      </p:sp>
      <p:sp>
        <p:nvSpPr>
          <p:cNvPr id="5125" name="Rectangle 3"/>
          <p:cNvSpPr>
            <a:spLocks noGrp="1" noChangeArrowheads="1"/>
          </p:cNvSpPr>
          <p:nvPr>
            <p:ph idx="1"/>
          </p:nvPr>
        </p:nvSpPr>
        <p:spPr>
          <a:xfrm>
            <a:off x="457200" y="1447800"/>
            <a:ext cx="8077200" cy="4343400"/>
          </a:xfrm>
        </p:spPr>
        <p:txBody>
          <a:bodyPr/>
          <a:lstStyle/>
          <a:p>
            <a:pPr marL="0" indent="0" algn="just">
              <a:spcBef>
                <a:spcPts val="600"/>
              </a:spcBef>
              <a:buNone/>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54566252"/>
              </p:ext>
            </p:extLst>
          </p:nvPr>
        </p:nvGraphicFramePr>
        <p:xfrm>
          <a:off x="546100" y="1295401"/>
          <a:ext cx="8064500" cy="4445157"/>
        </p:xfrm>
        <a:graphic>
          <a:graphicData uri="http://schemas.openxmlformats.org/drawingml/2006/table">
            <a:tbl>
              <a:tblPr firstRow="1" bandRow="1">
                <a:tableStyleId>{5C22544A-7EE6-4342-B048-85BDC9FD1C3A}</a:tableStyleId>
              </a:tblPr>
              <a:tblGrid>
                <a:gridCol w="5678067"/>
                <a:gridCol w="1234362"/>
                <a:gridCol w="1152071"/>
              </a:tblGrid>
              <a:tr h="629762">
                <a:tc>
                  <a:txBody>
                    <a:bodyPr/>
                    <a:lstStyle/>
                    <a:p>
                      <a:pPr algn="ctr"/>
                      <a:r>
                        <a:rPr lang="en-ZA" sz="1400" dirty="0" smtClean="0">
                          <a:solidFill>
                            <a:schemeClr val="tx1"/>
                          </a:solidFill>
                        </a:rPr>
                        <a:t>Proposed utilisation</a:t>
                      </a:r>
                      <a:r>
                        <a:rPr lang="en-ZA" sz="1400" baseline="0" dirty="0" smtClean="0">
                          <a:solidFill>
                            <a:schemeClr val="tx1"/>
                          </a:solidFill>
                        </a:rPr>
                        <a:t> of provisional allocation of R5 billion</a:t>
                      </a:r>
                      <a:r>
                        <a:rPr lang="en-ZA" sz="1400" dirty="0" smtClean="0">
                          <a:solidFill>
                            <a:schemeClr val="tx1"/>
                          </a:solidFill>
                        </a:rPr>
                        <a:t> </a:t>
                      </a:r>
                    </a:p>
                  </a:txBody>
                  <a:tcPr anchor="ctr"/>
                </a:tc>
                <a:tc>
                  <a:txBody>
                    <a:bodyPr/>
                    <a:lstStyle/>
                    <a:p>
                      <a:pPr algn="ctr"/>
                      <a:r>
                        <a:rPr lang="en-ZA" sz="1400" dirty="0" smtClean="0">
                          <a:solidFill>
                            <a:schemeClr val="tx1"/>
                          </a:solidFill>
                        </a:rPr>
                        <a:t>Actual Shortfall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(R’000)</a:t>
                      </a:r>
                    </a:p>
                  </a:txBody>
                  <a:tcPr anchor="ctr"/>
                </a:tc>
                <a:tc>
                  <a:txBody>
                    <a:bodyPr/>
                    <a:lstStyle/>
                    <a:p>
                      <a:pPr algn="ctr"/>
                      <a:r>
                        <a:rPr lang="en-ZA" sz="1400" dirty="0" smtClean="0">
                          <a:solidFill>
                            <a:schemeClr val="tx1"/>
                          </a:solidFill>
                        </a:rPr>
                        <a:t>Pro-rata funding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(R’000)</a:t>
                      </a:r>
                    </a:p>
                  </a:txBody>
                  <a:tcPr anchor="ctr"/>
                </a:tc>
              </a:tr>
              <a:tr h="4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The 2018 funding gap in TVET Colleges </a:t>
                      </a:r>
                      <a:endParaRPr lang="en-ZA" sz="1400" dirty="0">
                        <a:solidFill>
                          <a:schemeClr val="tx1"/>
                        </a:solidFill>
                      </a:endParaRPr>
                    </a:p>
                  </a:txBody>
                  <a:tcPr anchor="ctr"/>
                </a:tc>
                <a:tc>
                  <a:txBody>
                    <a:bodyPr/>
                    <a:lstStyle/>
                    <a:p>
                      <a:pPr algn="r"/>
                      <a:r>
                        <a:rPr lang="en-ZA" sz="1400" dirty="0" smtClean="0">
                          <a:solidFill>
                            <a:schemeClr val="tx1"/>
                          </a:solidFill>
                        </a:rPr>
                        <a:t>4 940 000</a:t>
                      </a:r>
                      <a:endParaRPr lang="en-ZA" sz="1400" dirty="0">
                        <a:solidFill>
                          <a:schemeClr val="tx1"/>
                        </a:solidFill>
                      </a:endParaRPr>
                    </a:p>
                  </a:txBody>
                  <a:tcPr anchor="ctr"/>
                </a:tc>
                <a:tc>
                  <a:txBody>
                    <a:bodyPr/>
                    <a:lstStyle/>
                    <a:p>
                      <a:pPr algn="r"/>
                      <a:r>
                        <a:rPr lang="en-ZA" sz="1400" dirty="0" smtClean="0">
                          <a:solidFill>
                            <a:schemeClr val="tx1"/>
                          </a:solidFill>
                        </a:rPr>
                        <a:t>2 973 864</a:t>
                      </a:r>
                      <a:endParaRPr lang="en-ZA" sz="1400" dirty="0">
                        <a:solidFill>
                          <a:schemeClr val="tx1"/>
                        </a:solidFill>
                      </a:endParaRPr>
                    </a:p>
                  </a:txBody>
                  <a:tcPr anchor="ctr"/>
                </a:tc>
              </a:tr>
              <a:tr h="4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Operationalisation of new </a:t>
                      </a:r>
                      <a:r>
                        <a:rPr lang="en-ZA" sz="1400" dirty="0" err="1" smtClean="0">
                          <a:solidFill>
                            <a:schemeClr val="tx1"/>
                          </a:solidFill>
                        </a:rPr>
                        <a:t>TVET</a:t>
                      </a:r>
                      <a:r>
                        <a:rPr lang="en-ZA" sz="1400" dirty="0" smtClean="0">
                          <a:solidFill>
                            <a:schemeClr val="tx1"/>
                          </a:solidFill>
                        </a:rPr>
                        <a:t> College campus sites</a:t>
                      </a:r>
                      <a:endParaRPr lang="en-ZA" sz="1400" dirty="0">
                        <a:solidFill>
                          <a:schemeClr val="tx1"/>
                        </a:solidFill>
                      </a:endParaRPr>
                    </a:p>
                  </a:txBody>
                  <a:tcPr anchor="ctr"/>
                </a:tc>
                <a:tc>
                  <a:txBody>
                    <a:bodyPr/>
                    <a:lstStyle/>
                    <a:p>
                      <a:pPr algn="r"/>
                      <a:r>
                        <a:rPr lang="en-ZA" sz="1400" dirty="0" smtClean="0">
                          <a:solidFill>
                            <a:schemeClr val="tx1"/>
                          </a:solidFill>
                        </a:rPr>
                        <a:t>1 200 000</a:t>
                      </a:r>
                      <a:endParaRPr lang="en-ZA" sz="1400" dirty="0">
                        <a:solidFill>
                          <a:schemeClr val="tx1"/>
                        </a:solidFill>
                      </a:endParaRPr>
                    </a:p>
                  </a:txBody>
                  <a:tcPr anchor="ctr"/>
                </a:tc>
                <a:tc>
                  <a:txBody>
                    <a:bodyPr/>
                    <a:lstStyle/>
                    <a:p>
                      <a:pPr algn="r"/>
                      <a:r>
                        <a:rPr lang="en-ZA" sz="1400" dirty="0" smtClean="0">
                          <a:solidFill>
                            <a:schemeClr val="tx1"/>
                          </a:solidFill>
                        </a:rPr>
                        <a:t>722 396</a:t>
                      </a:r>
                      <a:endParaRPr lang="en-ZA" sz="1400" dirty="0">
                        <a:solidFill>
                          <a:schemeClr val="tx1"/>
                        </a:solidFill>
                      </a:endParaRPr>
                    </a:p>
                  </a:txBody>
                  <a:tcPr anchor="ctr"/>
                </a:tc>
              </a:tr>
              <a:tr h="421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Examination Services</a:t>
                      </a:r>
                      <a:endParaRPr lang="en-ZA" sz="1400" dirty="0">
                        <a:solidFill>
                          <a:schemeClr val="tx1"/>
                        </a:solidFill>
                      </a:endParaRPr>
                    </a:p>
                  </a:txBody>
                  <a:tcPr anchor="ctr"/>
                </a:tc>
                <a:tc>
                  <a:txBody>
                    <a:bodyPr/>
                    <a:lstStyle/>
                    <a:p>
                      <a:pPr algn="r"/>
                      <a:r>
                        <a:rPr lang="en-ZA" sz="1400" dirty="0" smtClean="0">
                          <a:solidFill>
                            <a:schemeClr val="tx1"/>
                          </a:solidFill>
                        </a:rPr>
                        <a:t>715 000</a:t>
                      </a:r>
                      <a:endParaRPr lang="en-ZA" sz="1400" dirty="0">
                        <a:solidFill>
                          <a:schemeClr val="tx1"/>
                        </a:solidFill>
                      </a:endParaRPr>
                    </a:p>
                  </a:txBody>
                  <a:tcPr anchor="ctr"/>
                </a:tc>
                <a:tc>
                  <a:txBody>
                    <a:bodyPr/>
                    <a:lstStyle/>
                    <a:p>
                      <a:pPr algn="r"/>
                      <a:r>
                        <a:rPr lang="en-ZA" sz="1400" dirty="0" smtClean="0">
                          <a:solidFill>
                            <a:schemeClr val="tx1"/>
                          </a:solidFill>
                        </a:rPr>
                        <a:t>430 428</a:t>
                      </a:r>
                      <a:endParaRPr lang="en-ZA" sz="1400" dirty="0">
                        <a:solidFill>
                          <a:schemeClr val="tx1"/>
                        </a:solidFill>
                      </a:endParaRPr>
                    </a:p>
                  </a:txBody>
                  <a:tcPr anchor="ctr"/>
                </a:tc>
              </a:tr>
              <a:tr h="4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Infrastructure grant to TVET Colleges</a:t>
                      </a:r>
                      <a:endParaRPr lang="en-ZA" sz="1400" dirty="0">
                        <a:solidFill>
                          <a:schemeClr val="tx1"/>
                        </a:solidFill>
                      </a:endParaRPr>
                    </a:p>
                  </a:txBody>
                  <a:tcPr anchor="ctr"/>
                </a:tc>
                <a:tc>
                  <a:txBody>
                    <a:bodyPr/>
                    <a:lstStyle/>
                    <a:p>
                      <a:pPr algn="r"/>
                      <a:r>
                        <a:rPr lang="en-ZA" sz="1400" dirty="0" smtClean="0">
                          <a:solidFill>
                            <a:schemeClr val="tx1"/>
                          </a:solidFill>
                        </a:rPr>
                        <a:t>3 700 000</a:t>
                      </a:r>
                      <a:endParaRPr lang="en-ZA" sz="1400" dirty="0">
                        <a:solidFill>
                          <a:schemeClr val="tx1"/>
                        </a:solidFill>
                      </a:endParaRPr>
                    </a:p>
                  </a:txBody>
                  <a:tcPr anchor="ctr"/>
                </a:tc>
                <a:tc>
                  <a:txBody>
                    <a:bodyPr/>
                    <a:lstStyle/>
                    <a:p>
                      <a:pPr algn="r"/>
                      <a:r>
                        <a:rPr lang="en-ZA" sz="1400" dirty="0" smtClean="0">
                          <a:solidFill>
                            <a:schemeClr val="tx1"/>
                          </a:solidFill>
                        </a:rPr>
                        <a:t>500 000</a:t>
                      </a:r>
                      <a:endParaRPr lang="en-ZA" sz="1400" dirty="0">
                        <a:solidFill>
                          <a:schemeClr val="tx1"/>
                        </a:solidFill>
                      </a:endParaRPr>
                    </a:p>
                  </a:txBody>
                  <a:tcPr anchor="ctr"/>
                </a:tc>
              </a:tr>
              <a:tr h="516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Funding of CET Colleges Standardisation of Conditions</a:t>
                      </a:r>
                      <a:r>
                        <a:rPr lang="en-ZA" sz="1400" baseline="0" dirty="0" smtClean="0">
                          <a:solidFill>
                            <a:schemeClr val="tx1"/>
                          </a:solidFill>
                        </a:rPr>
                        <a:t> of Service</a:t>
                      </a:r>
                      <a:endParaRPr lang="en-ZA" sz="1400" dirty="0" smtClean="0">
                        <a:solidFill>
                          <a:schemeClr val="tx1"/>
                        </a:solidFill>
                      </a:endParaRPr>
                    </a:p>
                  </a:txBody>
                  <a:tcPr anchor="ctr"/>
                </a:tc>
                <a:tc>
                  <a:txBody>
                    <a:bodyPr/>
                    <a:lstStyle/>
                    <a:p>
                      <a:pPr algn="r"/>
                      <a:r>
                        <a:rPr lang="en-ZA" sz="1400" dirty="0" smtClean="0">
                          <a:solidFill>
                            <a:schemeClr val="tx1"/>
                          </a:solidFill>
                        </a:rPr>
                        <a:t>236 000</a:t>
                      </a:r>
                      <a:endParaRPr lang="en-ZA" sz="1400" dirty="0">
                        <a:solidFill>
                          <a:schemeClr val="tx1"/>
                        </a:solidFill>
                      </a:endParaRPr>
                    </a:p>
                  </a:txBody>
                  <a:tcPr anchor="ctr"/>
                </a:tc>
                <a:tc>
                  <a:txBody>
                    <a:bodyPr/>
                    <a:lstStyle/>
                    <a:p>
                      <a:pPr algn="r"/>
                      <a:r>
                        <a:rPr lang="en-ZA" sz="1400" dirty="0" smtClean="0">
                          <a:solidFill>
                            <a:schemeClr val="tx1"/>
                          </a:solidFill>
                        </a:rPr>
                        <a:t>236 000</a:t>
                      </a:r>
                      <a:endParaRPr lang="en-ZA" sz="1400" dirty="0">
                        <a:solidFill>
                          <a:schemeClr val="tx1"/>
                        </a:solidFill>
                      </a:endParaRPr>
                    </a:p>
                  </a:txBody>
                  <a:tcPr anchor="ctr"/>
                </a:tc>
              </a:tr>
              <a:tr h="4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Possible funding of </a:t>
                      </a:r>
                      <a:r>
                        <a:rPr lang="en-ZA" sz="1400" dirty="0" err="1" smtClean="0">
                          <a:solidFill>
                            <a:schemeClr val="tx1"/>
                          </a:solidFill>
                        </a:rPr>
                        <a:t>TVET</a:t>
                      </a:r>
                      <a:r>
                        <a:rPr lang="en-ZA" sz="1400" dirty="0" smtClean="0">
                          <a:solidFill>
                            <a:schemeClr val="tx1"/>
                          </a:solidFill>
                        </a:rPr>
                        <a:t> </a:t>
                      </a:r>
                      <a:r>
                        <a:rPr lang="en-ZA" sz="1400" dirty="0" err="1" smtClean="0">
                          <a:solidFill>
                            <a:schemeClr val="tx1"/>
                          </a:solidFill>
                        </a:rPr>
                        <a:t>GEPF</a:t>
                      </a:r>
                      <a:r>
                        <a:rPr lang="en-ZA" sz="1400" dirty="0" smtClean="0">
                          <a:solidFill>
                            <a:schemeClr val="tx1"/>
                          </a:solidFill>
                        </a:rPr>
                        <a:t> liability (Once-off)</a:t>
                      </a:r>
                      <a:endParaRPr lang="en-ZA" sz="1400" dirty="0">
                        <a:solidFill>
                          <a:schemeClr val="tx1"/>
                        </a:solidFill>
                      </a:endParaRPr>
                    </a:p>
                  </a:txBody>
                  <a:tcPr anchor="ctr"/>
                </a:tc>
                <a:tc>
                  <a:txBody>
                    <a:bodyPr/>
                    <a:lstStyle/>
                    <a:p>
                      <a:pPr algn="r"/>
                      <a:r>
                        <a:rPr lang="en-ZA" sz="1400" dirty="0" smtClean="0">
                          <a:solidFill>
                            <a:schemeClr val="tx1"/>
                          </a:solidFill>
                        </a:rPr>
                        <a:t>113 120</a:t>
                      </a:r>
                      <a:endParaRPr lang="en-ZA" sz="1400" dirty="0">
                        <a:solidFill>
                          <a:schemeClr val="tx1"/>
                        </a:solidFill>
                      </a:endParaRPr>
                    </a:p>
                  </a:txBody>
                  <a:tcPr anchor="ctr"/>
                </a:tc>
                <a:tc>
                  <a:txBody>
                    <a:bodyPr/>
                    <a:lstStyle/>
                    <a:p>
                      <a:pPr algn="r"/>
                      <a:r>
                        <a:rPr lang="en-ZA" sz="1400" dirty="0" smtClean="0">
                          <a:solidFill>
                            <a:schemeClr val="tx1"/>
                          </a:solidFill>
                        </a:rPr>
                        <a:t>113 120</a:t>
                      </a:r>
                      <a:endParaRPr lang="en-ZA" sz="1400" dirty="0">
                        <a:solidFill>
                          <a:schemeClr val="tx1"/>
                        </a:solidFill>
                      </a:endParaRPr>
                    </a:p>
                  </a:txBody>
                  <a:tcPr anchor="ctr"/>
                </a:tc>
              </a:tr>
              <a:tr h="500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CHE (R15</a:t>
                      </a:r>
                      <a:r>
                        <a:rPr lang="en-ZA" sz="1400" baseline="0" dirty="0" smtClean="0">
                          <a:solidFill>
                            <a:schemeClr val="tx1"/>
                          </a:solidFill>
                        </a:rPr>
                        <a:t> million)</a:t>
                      </a:r>
                      <a:r>
                        <a:rPr lang="en-ZA" sz="1400" dirty="0" smtClean="0">
                          <a:solidFill>
                            <a:schemeClr val="tx1"/>
                          </a:solidFill>
                        </a:rPr>
                        <a:t>,</a:t>
                      </a:r>
                      <a:r>
                        <a:rPr lang="en-ZA" sz="1400" baseline="0" dirty="0" smtClean="0">
                          <a:solidFill>
                            <a:schemeClr val="tx1"/>
                          </a:solidFill>
                        </a:rPr>
                        <a:t> SAQA (R6.494 million) and QCTO (R2.698 million)</a:t>
                      </a:r>
                      <a:endParaRPr lang="en-ZA" sz="1400" dirty="0">
                        <a:solidFill>
                          <a:schemeClr val="tx1"/>
                        </a:solidFill>
                      </a:endParaRPr>
                    </a:p>
                  </a:txBody>
                  <a:tcPr anchor="ctr"/>
                </a:tc>
                <a:tc>
                  <a:txBody>
                    <a:bodyPr/>
                    <a:lstStyle/>
                    <a:p>
                      <a:pPr algn="r"/>
                      <a:r>
                        <a:rPr lang="en-ZA" sz="1400" dirty="0" smtClean="0">
                          <a:solidFill>
                            <a:schemeClr val="tx1"/>
                          </a:solidFill>
                        </a:rPr>
                        <a:t>24 192</a:t>
                      </a:r>
                      <a:endParaRPr lang="en-ZA" sz="1400" dirty="0">
                        <a:solidFill>
                          <a:schemeClr val="tx1"/>
                        </a:solidFill>
                      </a:endParaRPr>
                    </a:p>
                  </a:txBody>
                  <a:tcPr anchor="ctr"/>
                </a:tc>
                <a:tc>
                  <a:txBody>
                    <a:bodyPr/>
                    <a:lstStyle/>
                    <a:p>
                      <a:pPr algn="r"/>
                      <a:r>
                        <a:rPr lang="en-ZA" sz="1400" dirty="0" smtClean="0">
                          <a:solidFill>
                            <a:schemeClr val="tx1"/>
                          </a:solidFill>
                        </a:rPr>
                        <a:t>24 192</a:t>
                      </a:r>
                      <a:endParaRPr lang="en-ZA" sz="1400" dirty="0">
                        <a:solidFill>
                          <a:schemeClr val="tx1"/>
                        </a:solidFill>
                      </a:endParaRPr>
                    </a:p>
                  </a:txBody>
                  <a:tcPr anchor="ctr"/>
                </a:tc>
              </a:tr>
              <a:tr h="4549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Total</a:t>
                      </a:r>
                      <a:endParaRPr lang="en-ZA" sz="1400" b="1" dirty="0">
                        <a:solidFill>
                          <a:schemeClr val="tx1"/>
                        </a:solidFill>
                      </a:endParaRPr>
                    </a:p>
                  </a:txBody>
                  <a:tcPr anchor="ctr"/>
                </a:tc>
                <a:tc>
                  <a:txBody>
                    <a:bodyPr/>
                    <a:lstStyle/>
                    <a:p>
                      <a:pPr algn="r"/>
                      <a:r>
                        <a:rPr lang="en-ZA" sz="1400" b="1" dirty="0" smtClean="0">
                          <a:solidFill>
                            <a:schemeClr val="tx1"/>
                          </a:solidFill>
                        </a:rPr>
                        <a:t>10 928 312</a:t>
                      </a:r>
                      <a:endParaRPr lang="en-ZA" sz="1400" b="1" dirty="0">
                        <a:solidFill>
                          <a:schemeClr val="tx1"/>
                        </a:solidFill>
                      </a:endParaRPr>
                    </a:p>
                  </a:txBody>
                  <a:tcPr anchor="ctr"/>
                </a:tc>
                <a:tc>
                  <a:txBody>
                    <a:bodyPr/>
                    <a:lstStyle/>
                    <a:p>
                      <a:pPr algn="r"/>
                      <a:r>
                        <a:rPr lang="en-ZA" sz="1400" b="1" dirty="0" smtClean="0">
                          <a:solidFill>
                            <a:schemeClr val="tx1"/>
                          </a:solidFill>
                        </a:rPr>
                        <a:t>5 000 000</a:t>
                      </a:r>
                      <a:endParaRPr lang="en-ZA" sz="1400" b="1" dirty="0">
                        <a:solidFill>
                          <a:schemeClr val="tx1"/>
                        </a:solidFill>
                      </a:endParaRPr>
                    </a:p>
                  </a:txBody>
                  <a:tcPr anchor="ctr"/>
                </a:tc>
              </a:tr>
            </a:tbl>
          </a:graphicData>
        </a:graphic>
      </p:graphicFrame>
      <p:sp>
        <p:nvSpPr>
          <p:cNvPr id="9" name="TextBox 8"/>
          <p:cNvSpPr txBox="1"/>
          <p:nvPr/>
        </p:nvSpPr>
        <p:spPr>
          <a:xfrm>
            <a:off x="546100" y="52893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smtClean="0">
                <a:solidFill>
                  <a:srgbClr val="FFFFFF"/>
                </a:solidFill>
                <a:cs typeface="Arial" pitchFamily="34" charset="0"/>
              </a:rPr>
              <a:t>2017 MTEF Bids</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val="32926560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dirty="0">
                <a:latin typeface="Calibri" pitchFamily="34" charset="0"/>
              </a:rPr>
              <a:t>Thank You</a:t>
            </a:r>
          </a:p>
        </p:txBody>
      </p:sp>
    </p:spTree>
    <p:extLst>
      <p:ext uri="{BB962C8B-B14F-4D97-AF65-F5344CB8AC3E}">
        <p14:creationId xmlns:p14="http://schemas.microsoft.com/office/powerpoint/2010/main" val="3544232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9</a:t>
            </a:fld>
            <a:endParaRPr lang="en-US" altLang="en-US" sz="1400" b="1" dirty="0"/>
          </a:p>
        </p:txBody>
      </p:sp>
      <p:sp>
        <p:nvSpPr>
          <p:cNvPr id="7" name="TextBox 6"/>
          <p:cNvSpPr txBox="1"/>
          <p:nvPr/>
        </p:nvSpPr>
        <p:spPr>
          <a:xfrm>
            <a:off x="533400" y="493693"/>
            <a:ext cx="8078400"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tabLst>
                <a:tab pos="3048000" algn="l"/>
              </a:tabLst>
              <a:defRPr/>
            </a:pPr>
            <a:r>
              <a:rPr lang="en-US" dirty="0"/>
              <a:t>Programme </a:t>
            </a:r>
            <a:r>
              <a:rPr lang="en-US" dirty="0" smtClean="0"/>
              <a:t>3: University of Mpumalanga, </a:t>
            </a:r>
            <a:r>
              <a:rPr lang="en-US" dirty="0" err="1" smtClean="0"/>
              <a:t>Mbombela</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63BD87FF-E076-414A-BD09-9050B73376C7" descr="E796E9BA-D617-4EE3-B3DF-1C4122BB88F7@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00" y="1564390"/>
            <a:ext cx="8154600" cy="469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22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10195</TotalTime>
  <Words>8356</Words>
  <Application>Microsoft Office PowerPoint</Application>
  <PresentationFormat>On-screen Show (4:3)</PresentationFormat>
  <Paragraphs>1252</Paragraphs>
  <Slides>86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ＭＳ Ｐゴシック</vt:lpstr>
      <vt:lpstr>Arial</vt:lpstr>
      <vt:lpstr>Arial Black</vt:lpstr>
      <vt:lpstr>Calibri</vt:lpstr>
      <vt:lpstr>MyriadPro-Light</vt:lpstr>
      <vt:lpstr>Times New Roman</vt:lpstr>
      <vt:lpstr>Wingdings</vt:lpstr>
      <vt:lpstr>ヒラギノ角ゴ Pro W3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Mgiba.Reineth</cp:lastModifiedBy>
  <cp:revision>644</cp:revision>
  <cp:lastPrinted>2017-10-31T06:54:08Z</cp:lastPrinted>
  <dcterms:created xsi:type="dcterms:W3CDTF">2010-10-01T19:49:50Z</dcterms:created>
  <dcterms:modified xsi:type="dcterms:W3CDTF">2017-11-01T07:03:49Z</dcterms:modified>
</cp:coreProperties>
</file>