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0" r:id="rId3"/>
  </p:sldMasterIdLst>
  <p:notesMasterIdLst>
    <p:notesMasterId r:id="rId31"/>
  </p:notesMasterIdLst>
  <p:handoutMasterIdLst>
    <p:handoutMasterId r:id="rId32"/>
  </p:handoutMasterIdLst>
  <p:sldIdLst>
    <p:sldId id="300" r:id="rId4"/>
    <p:sldId id="404" r:id="rId5"/>
    <p:sldId id="410" r:id="rId6"/>
    <p:sldId id="411" r:id="rId7"/>
    <p:sldId id="412" r:id="rId8"/>
    <p:sldId id="415" r:id="rId9"/>
    <p:sldId id="416" r:id="rId10"/>
    <p:sldId id="417" r:id="rId11"/>
    <p:sldId id="423" r:id="rId12"/>
    <p:sldId id="413" r:id="rId13"/>
    <p:sldId id="414" r:id="rId14"/>
    <p:sldId id="418" r:id="rId15"/>
    <p:sldId id="419" r:id="rId16"/>
    <p:sldId id="420" r:id="rId17"/>
    <p:sldId id="421" r:id="rId18"/>
    <p:sldId id="422" r:id="rId19"/>
    <p:sldId id="340" r:id="rId20"/>
    <p:sldId id="424" r:id="rId21"/>
    <p:sldId id="400" r:id="rId22"/>
    <p:sldId id="406" r:id="rId23"/>
    <p:sldId id="407" r:id="rId24"/>
    <p:sldId id="405" r:id="rId25"/>
    <p:sldId id="399" r:id="rId26"/>
    <p:sldId id="401" r:id="rId27"/>
    <p:sldId id="409" r:id="rId28"/>
    <p:sldId id="408" r:id="rId29"/>
    <p:sldId id="308" r:id="rId30"/>
  </p:sldIdLst>
  <p:sldSz cx="9144000" cy="6858000" type="screen4x3"/>
  <p:notesSz cx="6797675" cy="9928225"/>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671C"/>
    <a:srgbClr val="EF4718"/>
    <a:srgbClr val="005D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720" autoAdjust="0"/>
    <p:restoredTop sz="99846" autoAdjust="0"/>
  </p:normalViewPr>
  <p:slideViewPr>
    <p:cSldViewPr snapToObjects="1">
      <p:cViewPr varScale="1">
        <p:scale>
          <a:sx n="74" d="100"/>
          <a:sy n="74" d="100"/>
        </p:scale>
        <p:origin x="105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1.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967"/>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ZA" altLang="en-US" dirty="0"/>
          </a:p>
        </p:txBody>
      </p:sp>
      <p:sp>
        <p:nvSpPr>
          <p:cNvPr id="3" name="Date Placeholder 2"/>
          <p:cNvSpPr>
            <a:spLocks noGrp="1"/>
          </p:cNvSpPr>
          <p:nvPr>
            <p:ph type="dt" sz="quarter" idx="1"/>
          </p:nvPr>
        </p:nvSpPr>
        <p:spPr>
          <a:xfrm>
            <a:off x="3849688" y="0"/>
            <a:ext cx="2946400" cy="496967"/>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A95F1E8F-4337-4EEA-ADE0-1816A0B15578}" type="datetimeFigureOut">
              <a:rPr lang="en-ZA" altLang="en-US"/>
              <a:pPr>
                <a:defRPr/>
              </a:pPr>
              <a:t>2017-10-31</a:t>
            </a:fld>
            <a:endParaRPr lang="en-ZA" altLang="en-US" dirty="0"/>
          </a:p>
        </p:txBody>
      </p:sp>
      <p:sp>
        <p:nvSpPr>
          <p:cNvPr id="4" name="Footer Placeholder 3"/>
          <p:cNvSpPr>
            <a:spLocks noGrp="1"/>
          </p:cNvSpPr>
          <p:nvPr>
            <p:ph type="ftr" sz="quarter" idx="2"/>
          </p:nvPr>
        </p:nvSpPr>
        <p:spPr>
          <a:xfrm>
            <a:off x="0" y="9429672"/>
            <a:ext cx="2946400" cy="496966"/>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ZA" altLang="en-US" dirty="0"/>
          </a:p>
        </p:txBody>
      </p:sp>
      <p:sp>
        <p:nvSpPr>
          <p:cNvPr id="5" name="Slide Number Placeholder 4"/>
          <p:cNvSpPr>
            <a:spLocks noGrp="1"/>
          </p:cNvSpPr>
          <p:nvPr>
            <p:ph type="sldNum" sz="quarter" idx="3"/>
          </p:nvPr>
        </p:nvSpPr>
        <p:spPr>
          <a:xfrm>
            <a:off x="3849688" y="9429672"/>
            <a:ext cx="2946400" cy="496966"/>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D877F5E-48A0-4D35-8E8F-FB17EE24D763}" type="slidenum">
              <a:rPr lang="en-ZA" altLang="en-US"/>
              <a:pPr>
                <a:defRPr/>
              </a:pPr>
              <a:t>‹#›</a:t>
            </a:fld>
            <a:endParaRPr lang="en-ZA" altLang="en-US" dirty="0"/>
          </a:p>
        </p:txBody>
      </p:sp>
    </p:spTree>
    <p:extLst>
      <p:ext uri="{BB962C8B-B14F-4D97-AF65-F5344CB8AC3E}">
        <p14:creationId xmlns:p14="http://schemas.microsoft.com/office/powerpoint/2010/main" val="485472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967"/>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ZA" altLang="en-US" dirty="0"/>
          </a:p>
        </p:txBody>
      </p:sp>
      <p:sp>
        <p:nvSpPr>
          <p:cNvPr id="3" name="Date Placeholder 2"/>
          <p:cNvSpPr>
            <a:spLocks noGrp="1"/>
          </p:cNvSpPr>
          <p:nvPr>
            <p:ph type="dt" idx="1"/>
          </p:nvPr>
        </p:nvSpPr>
        <p:spPr>
          <a:xfrm>
            <a:off x="3849688" y="0"/>
            <a:ext cx="2946400" cy="496967"/>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8EE57824-2140-44FD-9E28-D8DE1A0246F8}" type="datetimeFigureOut">
              <a:rPr lang="en-ZA" altLang="en-US"/>
              <a:pPr>
                <a:defRPr/>
              </a:pPr>
              <a:t>2017-10-31</a:t>
            </a:fld>
            <a:endParaRPr lang="en-ZA" altLang="en-US"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pPr lvl="0"/>
            <a:endParaRPr lang="en-ZA" noProof="0" dirty="0" smtClean="0"/>
          </a:p>
        </p:txBody>
      </p:sp>
      <p:sp>
        <p:nvSpPr>
          <p:cNvPr id="5" name="Notes Placeholder 4"/>
          <p:cNvSpPr>
            <a:spLocks noGrp="1"/>
          </p:cNvSpPr>
          <p:nvPr>
            <p:ph type="body" sz="quarter" idx="3"/>
          </p:nvPr>
        </p:nvSpPr>
        <p:spPr>
          <a:xfrm>
            <a:off x="679451" y="4777552"/>
            <a:ext cx="5438775" cy="3909050"/>
          </a:xfrm>
          <a:prstGeom prst="rect">
            <a:avLst/>
          </a:prstGeom>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endParaRPr lang="en-ZA" altLang="en-US" noProof="0" smtClean="0"/>
          </a:p>
        </p:txBody>
      </p:sp>
      <p:sp>
        <p:nvSpPr>
          <p:cNvPr id="6" name="Footer Placeholder 5"/>
          <p:cNvSpPr>
            <a:spLocks noGrp="1"/>
          </p:cNvSpPr>
          <p:nvPr>
            <p:ph type="ftr" sz="quarter" idx="4"/>
          </p:nvPr>
        </p:nvSpPr>
        <p:spPr>
          <a:xfrm>
            <a:off x="0" y="9431258"/>
            <a:ext cx="2946400" cy="496967"/>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ZA" altLang="en-US" dirty="0"/>
          </a:p>
        </p:txBody>
      </p:sp>
      <p:sp>
        <p:nvSpPr>
          <p:cNvPr id="7" name="Slide Number Placeholder 6"/>
          <p:cNvSpPr>
            <a:spLocks noGrp="1"/>
          </p:cNvSpPr>
          <p:nvPr>
            <p:ph type="sldNum" sz="quarter" idx="5"/>
          </p:nvPr>
        </p:nvSpPr>
        <p:spPr>
          <a:xfrm>
            <a:off x="3849688" y="9431258"/>
            <a:ext cx="2946400" cy="49696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807BF63-E7EA-48FD-A890-33BD889E66D7}" type="slidenum">
              <a:rPr lang="en-ZA" altLang="en-US"/>
              <a:pPr>
                <a:defRPr/>
              </a:pPr>
              <a:t>‹#›</a:t>
            </a:fld>
            <a:endParaRPr lang="en-ZA" altLang="en-US" dirty="0"/>
          </a:p>
        </p:txBody>
      </p:sp>
    </p:spTree>
    <p:extLst>
      <p:ext uri="{BB962C8B-B14F-4D97-AF65-F5344CB8AC3E}">
        <p14:creationId xmlns:p14="http://schemas.microsoft.com/office/powerpoint/2010/main" val="17550409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itchFamily="34" charset="-128"/>
              </a:defRPr>
            </a:lvl1pPr>
            <a:lvl2pPr marL="742950" indent="-285750">
              <a:defRPr>
                <a:solidFill>
                  <a:schemeClr val="tx1"/>
                </a:solidFill>
                <a:latin typeface="Arial" panose="020B0604020202020204" pitchFamily="34" charset="0"/>
                <a:ea typeface="ＭＳ Ｐゴシック" pitchFamily="34" charset="-128"/>
              </a:defRPr>
            </a:lvl2pPr>
            <a:lvl3pPr marL="1143000" indent="-228600">
              <a:defRPr>
                <a:solidFill>
                  <a:schemeClr val="tx1"/>
                </a:solidFill>
                <a:latin typeface="Arial" panose="020B0604020202020204" pitchFamily="34" charset="0"/>
                <a:ea typeface="ＭＳ Ｐゴシック" pitchFamily="34" charset="-128"/>
              </a:defRPr>
            </a:lvl3pPr>
            <a:lvl4pPr marL="1600200" indent="-228600">
              <a:defRPr>
                <a:solidFill>
                  <a:schemeClr val="tx1"/>
                </a:solidFill>
                <a:latin typeface="Arial" panose="020B0604020202020204" pitchFamily="34" charset="0"/>
                <a:ea typeface="ＭＳ Ｐゴシック" pitchFamily="34" charset="-128"/>
              </a:defRPr>
            </a:lvl4pPr>
            <a:lvl5pPr marL="2057400" indent="-228600">
              <a:defRPr>
                <a:solidFill>
                  <a:schemeClr val="tx1"/>
                </a:solidFill>
                <a:latin typeface="Arial" panose="020B0604020202020204"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9pPr>
          </a:lstStyle>
          <a:p>
            <a:fld id="{CB23A657-0FE4-40FD-8861-3AF8735E6FF9}" type="slidenum">
              <a:rPr lang="en-ZA" altLang="en-US" smtClean="0"/>
              <a:pPr/>
              <a:t>1</a:t>
            </a:fld>
            <a:endParaRPr lang="en-ZA" altLang="en-US" dirty="0" smtClean="0"/>
          </a:p>
        </p:txBody>
      </p:sp>
    </p:spTree>
    <p:extLst>
      <p:ext uri="{BB962C8B-B14F-4D97-AF65-F5344CB8AC3E}">
        <p14:creationId xmlns:p14="http://schemas.microsoft.com/office/powerpoint/2010/main" val="33687915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20" y="836712"/>
            <a:ext cx="4352156" cy="2088232"/>
          </a:xfrm>
        </p:spPr>
        <p:txBody>
          <a:bodyPr anchor="ct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PRESENTATION TITLE</a:t>
            </a:r>
            <a:endParaRPr lang="en-US" dirty="0"/>
          </a:p>
        </p:txBody>
      </p:sp>
      <p:sp>
        <p:nvSpPr>
          <p:cNvPr id="3" name="Subtitle 2"/>
          <p:cNvSpPr>
            <a:spLocks noGrp="1"/>
          </p:cNvSpPr>
          <p:nvPr>
            <p:ph type="subTitle" idx="1" hasCustomPrompt="1"/>
          </p:nvPr>
        </p:nvSpPr>
        <p:spPr>
          <a:xfrm>
            <a:off x="-12824" y="3068960"/>
            <a:ext cx="4368800" cy="1368152"/>
          </a:xfrm>
        </p:spPr>
        <p:txBody>
          <a:bodyPr anchor="ctr"/>
          <a:lstStyle>
            <a:lvl1pPr marL="0" indent="0" algn="ctr">
              <a:buNone/>
              <a:defRPr sz="2000" b="1">
                <a:solidFill>
                  <a:srgbClr val="F9671C"/>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Enter Meeting and Presenter</a:t>
            </a:r>
            <a:endParaRPr lang="en-US" dirty="0"/>
          </a:p>
        </p:txBody>
      </p:sp>
      <p:sp>
        <p:nvSpPr>
          <p:cNvPr id="4" name="Date Placeholder 3"/>
          <p:cNvSpPr>
            <a:spLocks noGrp="1"/>
          </p:cNvSpPr>
          <p:nvPr>
            <p:ph type="dt" sz="half" idx="10"/>
          </p:nvPr>
        </p:nvSpPr>
        <p:spPr>
          <a:xfrm>
            <a:off x="344339" y="6205536"/>
            <a:ext cx="2057400" cy="365125"/>
          </a:xfrm>
        </p:spPr>
        <p:txBody>
          <a:bodyPr/>
          <a:lstStyle>
            <a:lvl1pPr>
              <a:defRPr/>
            </a:lvl1pPr>
          </a:lstStyle>
          <a:p>
            <a:pPr>
              <a:defRPr/>
            </a:pPr>
            <a:fld id="{7CAC68EB-0DFE-4EAD-9AB0-6892D02DC9CC}" type="datetime1">
              <a:rPr lang="en-US" altLang="en-US" smtClean="0"/>
              <a:t>10/31/2017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sz="1200"/>
            </a:lvl1pPr>
          </a:lstStyle>
          <a:p>
            <a:pPr>
              <a:defRPr/>
            </a:pPr>
            <a:fld id="{0771AC7C-942F-450F-AE9F-48ABDBD49A1A}" type="slidenum">
              <a:rPr lang="en-US" altLang="en-US"/>
              <a:pPr>
                <a:defRPr/>
              </a:pPr>
              <a:t>‹#›</a:t>
            </a:fld>
            <a:endParaRPr lang="en-US" altLang="en-US" dirty="0"/>
          </a:p>
        </p:txBody>
      </p:sp>
      <p:sp>
        <p:nvSpPr>
          <p:cNvPr id="7" name="Text Placeholder 8"/>
          <p:cNvSpPr txBox="1">
            <a:spLocks/>
          </p:cNvSpPr>
          <p:nvPr userDrawn="1"/>
        </p:nvSpPr>
        <p:spPr>
          <a:xfrm>
            <a:off x="74464" y="4747395"/>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rgbClr val="005D28"/>
              </a:solidFill>
              <a:effectLst/>
              <a:uLnTx/>
              <a:uFillTx/>
              <a:latin typeface="Arial" panose="020B0604020202020204" pitchFamily="34" charset="0"/>
              <a:cs typeface="Arial" panose="020B0604020202020204" pitchFamily="34" charset="0"/>
            </a:endParaRPr>
          </a:p>
        </p:txBody>
      </p:sp>
      <p:sp>
        <p:nvSpPr>
          <p:cNvPr id="8" name="Text Placeholder 8"/>
          <p:cNvSpPr txBox="1">
            <a:spLocks/>
          </p:cNvSpPr>
          <p:nvPr userDrawn="1"/>
        </p:nvSpPr>
        <p:spPr>
          <a:xfrm>
            <a:off x="-12824" y="4581128"/>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sp>
        <p:nvSpPr>
          <p:cNvPr id="10" name="Content Placeholder 9"/>
          <p:cNvSpPr>
            <a:spLocks noGrp="1"/>
          </p:cNvSpPr>
          <p:nvPr>
            <p:ph sz="quarter" idx="13" hasCustomPrompt="1"/>
          </p:nvPr>
        </p:nvSpPr>
        <p:spPr>
          <a:xfrm>
            <a:off x="6896" y="4717119"/>
            <a:ext cx="3412976" cy="448816"/>
          </a:xfrm>
        </p:spPr>
        <p:txBody>
          <a:bodyPr anchor="ctr"/>
          <a:lstStyle>
            <a:lvl1pPr marL="0" indent="0" algn="ctr">
              <a:buNone/>
              <a:defRPr sz="1400" b="1">
                <a:solidFill>
                  <a:srgbClr val="005D28"/>
                </a:solidFill>
                <a:latin typeface="Arial" panose="020B0604020202020204" pitchFamily="34" charset="0"/>
                <a:cs typeface="Arial" panose="020B060402020202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Click to enter Date</a:t>
            </a:r>
            <a:endParaRPr lang="en-ZA" dirty="0"/>
          </a:p>
        </p:txBody>
      </p:sp>
    </p:spTree>
    <p:extLst>
      <p:ext uri="{BB962C8B-B14F-4D97-AF65-F5344CB8AC3E}">
        <p14:creationId xmlns:p14="http://schemas.microsoft.com/office/powerpoint/2010/main" val="4245676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9E219C6-9DCD-4B25-8045-661A28C93840}" type="datetime1">
              <a:rPr lang="en-US" altLang="en-US" smtClean="0"/>
              <a:t>10/31/2017</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17" name="TextBox 16"/>
          <p:cNvSpPr txBox="1"/>
          <p:nvPr userDrawn="1"/>
        </p:nvSpPr>
        <p:spPr>
          <a:xfrm>
            <a:off x="469218" y="3150840"/>
            <a:ext cx="3814750" cy="523220"/>
          </a:xfrm>
          <a:prstGeom prst="rect">
            <a:avLst/>
          </a:prstGeom>
          <a:noFill/>
        </p:spPr>
        <p:txBody>
          <a:bodyPr wrap="square" rtlCol="0" anchor="ctr">
            <a:spAutoFit/>
          </a:bodyPr>
          <a:lstStyle/>
          <a:p>
            <a:pPr algn="ctr"/>
            <a:r>
              <a:rPr lang="en-ZA" sz="2800" b="1" dirty="0" smtClean="0">
                <a:solidFill>
                  <a:srgbClr val="F9671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Thank You!</a:t>
            </a:r>
            <a:endParaRPr lang="en-ZA" sz="2800" b="1" dirty="0">
              <a:solidFill>
                <a:srgbClr val="F9671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5171040"/>
      </p:ext>
    </p:extLst>
  </p:cSld>
  <p:clrMapOvr>
    <a:masterClrMapping/>
  </p:clrMapOvr>
  <p:timing>
    <p:tnLst>
      <p:par>
        <p:cT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C370E3F-A316-4D5F-A2EC-C579BE8BC39E}" type="datetime1">
              <a:rPr lang="en-US" altLang="en-US" smtClean="0"/>
              <a:t>10/31/2017</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4F7EF6C3-2C39-41F3-8068-C91AF6575724}" type="slidenum">
              <a:rPr lang="en-US" altLang="en-US"/>
              <a:pPr>
                <a:defRPr/>
              </a:pPr>
              <a:t>‹#›</a:t>
            </a:fld>
            <a:endParaRPr lang="en-US" altLang="en-US" dirty="0"/>
          </a:p>
        </p:txBody>
      </p:sp>
    </p:spTree>
    <p:extLst>
      <p:ext uri="{BB962C8B-B14F-4D97-AF65-F5344CB8AC3E}">
        <p14:creationId xmlns:p14="http://schemas.microsoft.com/office/powerpoint/2010/main" val="684619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smtClean="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BA9CD10-9ECF-436F-A9CC-62457A327D42}" type="datetime1">
              <a:rPr lang="en-US" altLang="en-US" smtClean="0"/>
              <a:t>10/31/2017</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63F881F1-635A-4234-BF8B-81467AA297AF}" type="slidenum">
              <a:rPr lang="en-US" altLang="en-US"/>
              <a:pPr>
                <a:defRPr/>
              </a:pPr>
              <a:t>‹#›</a:t>
            </a:fld>
            <a:endParaRPr lang="en-US" altLang="en-US" dirty="0"/>
          </a:p>
        </p:txBody>
      </p:sp>
    </p:spTree>
    <p:extLst>
      <p:ext uri="{BB962C8B-B14F-4D97-AF65-F5344CB8AC3E}">
        <p14:creationId xmlns:p14="http://schemas.microsoft.com/office/powerpoint/2010/main" val="652527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70B76B-7061-4AB6-962F-5EDD7338745E}" type="datetime1">
              <a:rPr lang="en-US" altLang="en-US" smtClean="0"/>
              <a:t>10/31/2017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4B49F2DA-B8B7-4757-899C-B833A2E55C42}" type="slidenum">
              <a:rPr lang="en-US" altLang="en-US"/>
              <a:pPr>
                <a:defRPr/>
              </a:pPr>
              <a:t>‹#›</a:t>
            </a:fld>
            <a:endParaRPr lang="en-US" altLang="en-US" dirty="0"/>
          </a:p>
        </p:txBody>
      </p:sp>
    </p:spTree>
    <p:extLst>
      <p:ext uri="{BB962C8B-B14F-4D97-AF65-F5344CB8AC3E}">
        <p14:creationId xmlns:p14="http://schemas.microsoft.com/office/powerpoint/2010/main" val="710240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393A45B-7C88-4C98-83B8-B7FA17EC9730}" type="datetime1">
              <a:rPr lang="en-US" altLang="en-US" smtClean="0"/>
              <a:t>10/31/2017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6DDDBA89-0625-4A0B-9E8E-0C6AA6EC87BE}" type="slidenum">
              <a:rPr lang="en-US" altLang="en-US"/>
              <a:pPr>
                <a:defRPr/>
              </a:pPr>
              <a:t>‹#›</a:t>
            </a:fld>
            <a:endParaRPr lang="en-US" altLang="en-US" dirty="0"/>
          </a:p>
        </p:txBody>
      </p:sp>
    </p:spTree>
    <p:extLst>
      <p:ext uri="{BB962C8B-B14F-4D97-AF65-F5344CB8AC3E}">
        <p14:creationId xmlns:p14="http://schemas.microsoft.com/office/powerpoint/2010/main" val="2529230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US" dirty="0"/>
          </a:p>
        </p:txBody>
      </p:sp>
      <p:sp>
        <p:nvSpPr>
          <p:cNvPr id="3" name="Content Placeholder 2"/>
          <p:cNvSpPr>
            <a:spLocks noGrp="1"/>
          </p:cNvSpPr>
          <p:nvPr>
            <p:ph idx="1"/>
          </p:nvPr>
        </p:nvSpPr>
        <p:spPr>
          <a:xfrm>
            <a:off x="628650" y="2060847"/>
            <a:ext cx="7886700" cy="411611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7673147-4C6F-411C-A9BE-6B969405037A}" type="datetime1">
              <a:rPr lang="en-US" altLang="en-US" smtClean="0"/>
              <a:t>10/31/2017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a:xfrm>
            <a:off x="8483674" y="6356350"/>
            <a:ext cx="486966" cy="365125"/>
          </a:xfrm>
        </p:spPr>
        <p:txBody>
          <a:bodyPr/>
          <a:lstStyle>
            <a:lvl1pPr>
              <a:defRPr sz="1050" b="1">
                <a:solidFill>
                  <a:schemeClr val="tx1"/>
                </a:solidFill>
              </a:defRPr>
            </a:lvl1pPr>
          </a:lstStyle>
          <a:p>
            <a:pPr>
              <a:defRPr/>
            </a:pPr>
            <a:fld id="{7773200B-CD01-40FD-9F7E-DB68DF9A3C84}" type="slidenum">
              <a:rPr lang="en-US" altLang="en-US" smtClean="0"/>
              <a:pPr>
                <a:defRPr/>
              </a:pPr>
              <a:t>‹#›</a:t>
            </a:fld>
            <a:endParaRPr lang="en-US" altLang="en-US" dirty="0"/>
          </a:p>
        </p:txBody>
      </p:sp>
    </p:spTree>
    <p:extLst>
      <p:ext uri="{BB962C8B-B14F-4D97-AF65-F5344CB8AC3E}">
        <p14:creationId xmlns:p14="http://schemas.microsoft.com/office/powerpoint/2010/main" val="1300851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esentation Oulin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9E219C6-9DCD-4B25-8045-661A28C93840}" type="datetime1">
              <a:rPr lang="en-US" altLang="en-US" smtClean="0"/>
              <a:t>10/31/2017</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a:xfrm>
            <a:off x="8515350" y="6375400"/>
            <a:ext cx="486966" cy="365125"/>
          </a:xfrm>
        </p:spPr>
        <p:txBody>
          <a:bodyPr/>
          <a:lstStyle>
            <a:lvl1pPr>
              <a:defRPr sz="1050" b="1">
                <a:solidFill>
                  <a:schemeClr val="tx1"/>
                </a:solidFill>
              </a:defRPr>
            </a:lvl1pPr>
          </a:lstStyle>
          <a:p>
            <a:pPr>
              <a:defRPr/>
            </a:pPr>
            <a:fld id="{7DFFE2B6-938D-47C6-8A9B-DD6FD95CA4F9}" type="slidenum">
              <a:rPr lang="en-US" altLang="en-US" smtClean="0"/>
              <a:pPr>
                <a:defRPr/>
              </a:pPr>
              <a:t>‹#›</a:t>
            </a:fld>
            <a:endParaRPr lang="en-US" altLang="en-US" dirty="0"/>
          </a:p>
        </p:txBody>
      </p:sp>
      <p:sp>
        <p:nvSpPr>
          <p:cNvPr id="6" name="TextBox 5"/>
          <p:cNvSpPr txBox="1"/>
          <p:nvPr userDrawn="1"/>
        </p:nvSpPr>
        <p:spPr>
          <a:xfrm>
            <a:off x="628650" y="147991"/>
            <a:ext cx="7886700" cy="1569660"/>
          </a:xfrm>
          <a:prstGeom prst="rect">
            <a:avLst/>
          </a:prstGeom>
          <a:noFill/>
        </p:spPr>
        <p:txBody>
          <a:bodyPr wrap="square" rtlCol="0" anchor="ctr">
            <a:spAutoFit/>
          </a:bodyPr>
          <a:lstStyle/>
          <a:p>
            <a:pPr algn="ctr"/>
            <a:endParaRPr lang="en-ZA" sz="2400" b="1" dirty="0" smtClean="0">
              <a:solidFill>
                <a:srgbClr val="F9671C"/>
              </a:solidFill>
            </a:endParaRPr>
          </a:p>
          <a:p>
            <a:pPr algn="ctr"/>
            <a:r>
              <a:rPr lang="en-ZA" sz="2400" b="1" dirty="0" smtClean="0">
                <a:solidFill>
                  <a:srgbClr val="F9671C"/>
                </a:solidFill>
              </a:rPr>
              <a:t>Presentation Outline</a:t>
            </a:r>
          </a:p>
          <a:p>
            <a:pPr algn="ctr"/>
            <a:endParaRPr lang="en-ZA" sz="2400" b="1" dirty="0" smtClean="0">
              <a:solidFill>
                <a:srgbClr val="F9671C"/>
              </a:solidFill>
            </a:endParaRPr>
          </a:p>
          <a:p>
            <a:pPr algn="ctr"/>
            <a:endParaRPr lang="en-ZA" sz="2400" b="1" dirty="0">
              <a:solidFill>
                <a:srgbClr val="F9671C"/>
              </a:solidFill>
            </a:endParaRPr>
          </a:p>
        </p:txBody>
      </p:sp>
      <p:sp>
        <p:nvSpPr>
          <p:cNvPr id="10" name="Text Placeholder 9"/>
          <p:cNvSpPr>
            <a:spLocks noGrp="1"/>
          </p:cNvSpPr>
          <p:nvPr>
            <p:ph type="body" sz="quarter" idx="13"/>
          </p:nvPr>
        </p:nvSpPr>
        <p:spPr>
          <a:xfrm>
            <a:off x="692113" y="1412776"/>
            <a:ext cx="7759774" cy="437564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Tree>
    <p:extLst>
      <p:ext uri="{BB962C8B-B14F-4D97-AF65-F5344CB8AC3E}">
        <p14:creationId xmlns:p14="http://schemas.microsoft.com/office/powerpoint/2010/main" val="2647522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ZA" dirty="0"/>
          </a:p>
        </p:txBody>
      </p:sp>
      <p:sp>
        <p:nvSpPr>
          <p:cNvPr id="3" name="Date Placeholder 2"/>
          <p:cNvSpPr>
            <a:spLocks noGrp="1"/>
          </p:cNvSpPr>
          <p:nvPr>
            <p:ph type="dt" sz="half" idx="10"/>
          </p:nvPr>
        </p:nvSpPr>
        <p:spPr/>
        <p:txBody>
          <a:bodyPr/>
          <a:lstStyle/>
          <a:p>
            <a:pPr>
              <a:defRPr/>
            </a:pPr>
            <a:fld id="{79E219C6-9DCD-4B25-8045-661A28C93840}" type="datetime1">
              <a:rPr lang="en-US" altLang="en-US" smtClean="0"/>
              <a:t>10/31/2017</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a:xfrm>
            <a:off x="8360965" y="6356349"/>
            <a:ext cx="630982" cy="365125"/>
          </a:xfrm>
        </p:spPr>
        <p:txBody>
          <a:bodyPr/>
          <a:lstStyle>
            <a:lvl1pPr>
              <a:defRPr sz="1050" b="1">
                <a:solidFill>
                  <a:schemeClr val="tx1"/>
                </a:solidFill>
              </a:defRPr>
            </a:lvl1pPr>
          </a:lstStyle>
          <a:p>
            <a:pPr>
              <a:defRPr/>
            </a:pPr>
            <a:fld id="{7DFFE2B6-938D-47C6-8A9B-DD6FD95CA4F9}" type="slidenum">
              <a:rPr lang="en-US" altLang="en-US" smtClean="0"/>
              <a:pPr>
                <a:defRPr/>
              </a:pPr>
              <a:t>‹#›</a:t>
            </a:fld>
            <a:endParaRPr lang="en-US" altLang="en-US" dirty="0"/>
          </a:p>
        </p:txBody>
      </p:sp>
      <p:sp>
        <p:nvSpPr>
          <p:cNvPr id="7" name="Content Placeholder 6"/>
          <p:cNvSpPr>
            <a:spLocks noGrp="1"/>
          </p:cNvSpPr>
          <p:nvPr>
            <p:ph sz="quarter" idx="13"/>
          </p:nvPr>
        </p:nvSpPr>
        <p:spPr>
          <a:xfrm>
            <a:off x="628650" y="2060848"/>
            <a:ext cx="8047806" cy="4104456"/>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296483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9448" y="1052737"/>
            <a:ext cx="7886700" cy="1728192"/>
          </a:xfrm>
        </p:spPr>
        <p:txBody>
          <a:bodyPr anchor="ctr"/>
          <a:lstStyle>
            <a:lvl1pPr algn="ctr">
              <a:defRPr sz="2400" b="1">
                <a:solidFill>
                  <a:srgbClr val="F9671C"/>
                </a:solidFill>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623888" y="3284984"/>
            <a:ext cx="7886700" cy="2592288"/>
          </a:xfrm>
        </p:spPr>
        <p:txBody>
          <a:bodyPr/>
          <a:lstStyle>
            <a:lvl1pPr marL="342900" indent="-3429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7FDB954-5FC1-4E57-BE9D-6F3CA8B59496}" type="datetime1">
              <a:rPr lang="en-US" altLang="en-US" smtClean="0"/>
              <a:t>10/31/2017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a:xfrm>
            <a:off x="8316416" y="6350000"/>
            <a:ext cx="702990" cy="365125"/>
          </a:xfrm>
        </p:spPr>
        <p:txBody>
          <a:bodyPr/>
          <a:lstStyle>
            <a:lvl1pPr>
              <a:defRPr sz="1050" b="1">
                <a:solidFill>
                  <a:schemeClr val="tx1"/>
                </a:solidFill>
              </a:defRPr>
            </a:lvl1pPr>
          </a:lstStyle>
          <a:p>
            <a:pPr>
              <a:defRPr/>
            </a:pPr>
            <a:fld id="{BC9634C8-74A5-40CB-934A-CD2A3BFAA19A}" type="slidenum">
              <a:rPr lang="en-US" altLang="en-US" smtClean="0"/>
              <a:pPr>
                <a:defRPr/>
              </a:pPr>
              <a:t>‹#›</a:t>
            </a:fld>
            <a:endParaRPr lang="en-US" altLang="en-US" dirty="0"/>
          </a:p>
        </p:txBody>
      </p:sp>
    </p:spTree>
    <p:extLst>
      <p:ext uri="{BB962C8B-B14F-4D97-AF65-F5344CB8AC3E}">
        <p14:creationId xmlns:p14="http://schemas.microsoft.com/office/powerpoint/2010/main" val="408755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F200377-9DA1-4FD9-BFAF-7F0ACE404FF3}" type="datetime1">
              <a:rPr lang="en-US" altLang="en-US" smtClean="0"/>
              <a:t>10/31/2017</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a:xfrm>
            <a:off x="8500566" y="6362700"/>
            <a:ext cx="486966" cy="365125"/>
          </a:xfrm>
        </p:spPr>
        <p:txBody>
          <a:bodyPr/>
          <a:lstStyle>
            <a:lvl1pPr>
              <a:defRPr sz="1050" b="1">
                <a:solidFill>
                  <a:schemeClr val="tx1"/>
                </a:solidFill>
              </a:defRPr>
            </a:lvl1pPr>
          </a:lstStyle>
          <a:p>
            <a:pPr>
              <a:defRPr/>
            </a:pPr>
            <a:fld id="{7D1B44E7-E1DC-4BA0-A8D3-21BCA9610FFD}" type="slidenum">
              <a:rPr lang="en-US" altLang="en-US" smtClean="0"/>
              <a:pPr>
                <a:defRPr/>
              </a:pPr>
              <a:t>‹#›</a:t>
            </a:fld>
            <a:endParaRPr lang="en-US" altLang="en-US" dirty="0"/>
          </a:p>
        </p:txBody>
      </p:sp>
    </p:spTree>
    <p:extLst>
      <p:ext uri="{BB962C8B-B14F-4D97-AF65-F5344CB8AC3E}">
        <p14:creationId xmlns:p14="http://schemas.microsoft.com/office/powerpoint/2010/main" val="1983931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365126"/>
            <a:ext cx="7886700" cy="1325563"/>
          </a:xfrm>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US" dirty="0"/>
          </a:p>
        </p:txBody>
      </p:sp>
      <p:sp>
        <p:nvSpPr>
          <p:cNvPr id="3" name="Text Placeholder 2"/>
          <p:cNvSpPr>
            <a:spLocks noGrp="1"/>
          </p:cNvSpPr>
          <p:nvPr>
            <p:ph type="body" idx="1" hasCustomPrompt="1"/>
          </p:nvPr>
        </p:nvSpPr>
        <p:spPr>
          <a:xfrm>
            <a:off x="629842" y="1681163"/>
            <a:ext cx="3868340"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enter sub-heading 1</a:t>
            </a:r>
          </a:p>
        </p:txBody>
      </p:sp>
      <p:sp>
        <p:nvSpPr>
          <p:cNvPr id="4" name="Content Placeholder 3"/>
          <p:cNvSpPr>
            <a:spLocks noGrp="1"/>
          </p:cNvSpPr>
          <p:nvPr>
            <p:ph sz="half" idx="2"/>
          </p:nvPr>
        </p:nvSpPr>
        <p:spPr>
          <a:xfrm>
            <a:off x="629842" y="2505075"/>
            <a:ext cx="3868340"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29150" y="1681163"/>
            <a:ext cx="3887391"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enter sub-heading 2</a:t>
            </a:r>
          </a:p>
        </p:txBody>
      </p:sp>
      <p:sp>
        <p:nvSpPr>
          <p:cNvPr id="6" name="Content Placeholder 5"/>
          <p:cNvSpPr>
            <a:spLocks noGrp="1"/>
          </p:cNvSpPr>
          <p:nvPr>
            <p:ph sz="quarter" idx="4"/>
          </p:nvPr>
        </p:nvSpPr>
        <p:spPr>
          <a:xfrm>
            <a:off x="4629150" y="2505075"/>
            <a:ext cx="3887391"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27842548-84F6-42CB-9865-ED31DA31A4AC}" type="datetime1">
              <a:rPr lang="en-US" altLang="en-US" smtClean="0"/>
              <a:t>10/31/2017</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altLang="en-US" dirty="0"/>
          </a:p>
        </p:txBody>
      </p:sp>
      <p:sp>
        <p:nvSpPr>
          <p:cNvPr id="9" name="Slide Number Placeholder 5"/>
          <p:cNvSpPr>
            <a:spLocks noGrp="1"/>
          </p:cNvSpPr>
          <p:nvPr>
            <p:ph type="sldNum" sz="quarter" idx="12"/>
          </p:nvPr>
        </p:nvSpPr>
        <p:spPr>
          <a:xfrm>
            <a:off x="8676456" y="6356350"/>
            <a:ext cx="342950" cy="365125"/>
          </a:xfrm>
        </p:spPr>
        <p:txBody>
          <a:bodyPr/>
          <a:lstStyle>
            <a:lvl1pPr>
              <a:defRPr sz="1050" b="1"/>
            </a:lvl1pPr>
          </a:lstStyle>
          <a:p>
            <a:pPr>
              <a:defRPr/>
            </a:pPr>
            <a:fld id="{806F8076-3A8E-4B46-B4F5-C8C360422376}" type="slidenum">
              <a:rPr lang="en-US" altLang="en-US" smtClean="0"/>
              <a:pPr>
                <a:defRPr/>
              </a:pPr>
              <a:t>‹#›</a:t>
            </a:fld>
            <a:endParaRPr lang="en-US" altLang="en-US" dirty="0"/>
          </a:p>
        </p:txBody>
      </p:sp>
    </p:spTree>
    <p:extLst>
      <p:ext uri="{BB962C8B-B14F-4D97-AF65-F5344CB8AC3E}">
        <p14:creationId xmlns:p14="http://schemas.microsoft.com/office/powerpoint/2010/main" val="1398408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US" dirty="0"/>
          </a:p>
        </p:txBody>
      </p:sp>
      <p:sp>
        <p:nvSpPr>
          <p:cNvPr id="3" name="Date Placeholder 3"/>
          <p:cNvSpPr>
            <a:spLocks noGrp="1"/>
          </p:cNvSpPr>
          <p:nvPr>
            <p:ph type="dt" sz="half" idx="10"/>
          </p:nvPr>
        </p:nvSpPr>
        <p:spPr/>
        <p:txBody>
          <a:bodyPr/>
          <a:lstStyle>
            <a:lvl1pPr>
              <a:defRPr/>
            </a:lvl1pPr>
          </a:lstStyle>
          <a:p>
            <a:pPr>
              <a:defRPr/>
            </a:pPr>
            <a:fld id="{D909C6D0-C4B2-4B79-8281-4B0BBDC0C753}" type="datetime1">
              <a:rPr lang="en-US" altLang="en-US" smtClean="0"/>
              <a:t>10/31/2017</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altLang="en-US" dirty="0"/>
          </a:p>
        </p:txBody>
      </p:sp>
      <p:sp>
        <p:nvSpPr>
          <p:cNvPr id="5" name="Slide Number Placeholder 5"/>
          <p:cNvSpPr>
            <a:spLocks noGrp="1"/>
          </p:cNvSpPr>
          <p:nvPr>
            <p:ph type="sldNum" sz="quarter" idx="12"/>
          </p:nvPr>
        </p:nvSpPr>
        <p:spPr>
          <a:xfrm>
            <a:off x="8547174" y="6356350"/>
            <a:ext cx="414958" cy="365125"/>
          </a:xfrm>
        </p:spPr>
        <p:txBody>
          <a:bodyPr/>
          <a:lstStyle>
            <a:lvl1pPr>
              <a:defRPr sz="1050" b="1">
                <a:solidFill>
                  <a:schemeClr val="tx1"/>
                </a:solidFill>
              </a:defRPr>
            </a:lvl1pPr>
          </a:lstStyle>
          <a:p>
            <a:pPr>
              <a:defRPr/>
            </a:pPr>
            <a:fld id="{A366BFC1-2C5E-46C1-BDEF-7A7A2330CF33}" type="slidenum">
              <a:rPr lang="en-US" altLang="en-US" smtClean="0"/>
              <a:pPr>
                <a:defRPr/>
              </a:pPr>
              <a:t>‹#›</a:t>
            </a:fld>
            <a:endParaRPr lang="en-US" altLang="en-US" dirty="0"/>
          </a:p>
        </p:txBody>
      </p:sp>
    </p:spTree>
    <p:extLst>
      <p:ext uri="{BB962C8B-B14F-4D97-AF65-F5344CB8AC3E}">
        <p14:creationId xmlns:p14="http://schemas.microsoft.com/office/powerpoint/2010/main" val="123772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85CF3B9-10B1-49C4-A767-82CE7696D4A1}" type="datetime1">
              <a:rPr lang="en-US" altLang="en-US" smtClean="0"/>
              <a:t>10/31/2017</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altLang="en-US" dirty="0"/>
          </a:p>
        </p:txBody>
      </p:sp>
      <p:sp>
        <p:nvSpPr>
          <p:cNvPr id="4" name="Slide Number Placeholder 5"/>
          <p:cNvSpPr>
            <a:spLocks noGrp="1"/>
          </p:cNvSpPr>
          <p:nvPr>
            <p:ph type="sldNum" sz="quarter" idx="12"/>
          </p:nvPr>
        </p:nvSpPr>
        <p:spPr>
          <a:xfrm>
            <a:off x="8515350" y="6375400"/>
            <a:ext cx="414958" cy="365125"/>
          </a:xfrm>
        </p:spPr>
        <p:txBody>
          <a:bodyPr/>
          <a:lstStyle>
            <a:lvl1pPr>
              <a:defRPr sz="1050" b="1">
                <a:solidFill>
                  <a:schemeClr val="tx1"/>
                </a:solidFill>
              </a:defRPr>
            </a:lvl1pPr>
          </a:lstStyle>
          <a:p>
            <a:pPr>
              <a:defRPr/>
            </a:pPr>
            <a:fld id="{8DAE5F84-E312-425D-9DEB-2BEEBC90EA2A}" type="slidenum">
              <a:rPr lang="en-US" altLang="en-US" smtClean="0"/>
              <a:pPr>
                <a:defRPr/>
              </a:pPr>
              <a:t>‹#›</a:t>
            </a:fld>
            <a:endParaRPr lang="en-US" altLang="en-US" dirty="0"/>
          </a:p>
        </p:txBody>
      </p:sp>
    </p:spTree>
    <p:extLst>
      <p:ext uri="{BB962C8B-B14F-4D97-AF65-F5344CB8AC3E}">
        <p14:creationId xmlns:p14="http://schemas.microsoft.com/office/powerpoint/2010/main" val="4044572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79E219C6-9DCD-4B25-8045-661A28C93840}" type="datetime1">
              <a:rPr lang="en-US" altLang="en-US" smtClean="0"/>
              <a:t>10/31/2017</a:t>
            </a:fld>
            <a:endParaRPr lang="en-US" alt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7DFFE2B6-938D-47C6-8A9B-DD6FD95CA4F9}"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55" r:id="rId1"/>
    <p:sldLayoutId id="2147483745" r:id="rId2"/>
    <p:sldLayoutId id="2147483757" r:id="rId3"/>
    <p:sldLayoutId id="2147483756" r:id="rId4"/>
    <p:sldLayoutId id="2147483746" r:id="rId5"/>
    <p:sldLayoutId id="2147483747" r:id="rId6"/>
    <p:sldLayoutId id="2147483748" r:id="rId7"/>
    <p:sldLayoutId id="2147483749" r:id="rId8"/>
    <p:sldLayoutId id="2147483750" r:id="rId9"/>
    <p:sldLayoutId id="2147483758" r:id="rId10"/>
    <p:sldLayoutId id="2147483751" r:id="rId11"/>
    <p:sldLayoutId id="2147483752" r:id="rId12"/>
    <p:sldLayoutId id="2147483753" r:id="rId13"/>
    <p:sldLayoutId id="2147483754" r:id="rId14"/>
  </p:sldLayoutIdLst>
  <p:hf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79511" y="836712"/>
            <a:ext cx="4592271" cy="2088232"/>
          </a:xfrm>
        </p:spPr>
        <p:txBody>
          <a:bodyPr/>
          <a:lstStyle/>
          <a:p>
            <a:r>
              <a:rPr lang="en-ZA" sz="3200" dirty="0" smtClean="0"/>
              <a:t>CoGTA Plans to Improve the Financial Status of Municipalities</a:t>
            </a:r>
            <a:endParaRPr lang="en-ZA" sz="3200" dirty="0"/>
          </a:p>
        </p:txBody>
      </p:sp>
      <p:sp>
        <p:nvSpPr>
          <p:cNvPr id="9" name="Content Placeholder 8"/>
          <p:cNvSpPr>
            <a:spLocks noGrp="1"/>
          </p:cNvSpPr>
          <p:nvPr>
            <p:ph sz="quarter" idx="13"/>
          </p:nvPr>
        </p:nvSpPr>
        <p:spPr>
          <a:xfrm>
            <a:off x="178928" y="3068960"/>
            <a:ext cx="6840761" cy="1008112"/>
          </a:xfrm>
        </p:spPr>
        <p:txBody>
          <a:bodyPr/>
          <a:lstStyle/>
          <a:p>
            <a:endParaRPr lang="en-ZA" sz="2000" dirty="0" smtClean="0"/>
          </a:p>
          <a:p>
            <a:endParaRPr lang="en-ZA" sz="2000" dirty="0"/>
          </a:p>
          <a:p>
            <a:r>
              <a:rPr lang="en-ZA" sz="2000" dirty="0" smtClean="0"/>
              <a:t>PRESENTATION TO PORTFOLIO COMMITTEE</a:t>
            </a:r>
          </a:p>
          <a:p>
            <a:r>
              <a:rPr lang="en-ZA" sz="2000" dirty="0" smtClean="0"/>
              <a:t>01 NOVEMBER 2017</a:t>
            </a:r>
            <a:endParaRPr lang="en-ZA" sz="2000" dirty="0"/>
          </a:p>
          <a:p>
            <a:endParaRPr lang="en-ZA" sz="2000" dirty="0" smtClean="0"/>
          </a:p>
          <a:p>
            <a:r>
              <a:rPr lang="en-ZA" sz="2000" dirty="0" smtClean="0"/>
              <a:t> </a:t>
            </a:r>
            <a:endParaRPr lang="en-ZA"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FINANCIAL STATUS OF MUNICIPALITIES: VIABILITY AND FINANCIAL MANAGEMENT</a:t>
            </a:r>
            <a:endParaRPr lang="en-ZA"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10</a:t>
            </a:fld>
            <a:endParaRPr lang="en-US" altLang="en-US" dirty="0"/>
          </a:p>
        </p:txBody>
      </p:sp>
      <p:graphicFrame>
        <p:nvGraphicFramePr>
          <p:cNvPr id="5" name="Table 4"/>
          <p:cNvGraphicFramePr>
            <a:graphicFrameLocks noGrp="1"/>
          </p:cNvGraphicFramePr>
          <p:nvPr>
            <p:extLst>
              <p:ext uri="{D42A27DB-BD31-4B8C-83A1-F6EECF244321}">
                <p14:modId xmlns:p14="http://schemas.microsoft.com/office/powerpoint/2010/main" val="1431996802"/>
              </p:ext>
            </p:extLst>
          </p:nvPr>
        </p:nvGraphicFramePr>
        <p:xfrm>
          <a:off x="323528" y="1690688"/>
          <a:ext cx="8424935" cy="3427319"/>
        </p:xfrm>
        <a:graphic>
          <a:graphicData uri="http://schemas.openxmlformats.org/drawingml/2006/table">
            <a:tbl>
              <a:tblPr firstRow="1" firstCol="1" bandRow="1">
                <a:tableStyleId>{5DA37D80-6434-44D0-A028-1B22A696006F}</a:tableStyleId>
              </a:tblPr>
              <a:tblGrid>
                <a:gridCol w="3032267">
                  <a:extLst>
                    <a:ext uri="{9D8B030D-6E8A-4147-A177-3AD203B41FA5}">
                      <a16:colId xmlns:a16="http://schemas.microsoft.com/office/drawing/2014/main" val="20000"/>
                    </a:ext>
                  </a:extLst>
                </a:gridCol>
                <a:gridCol w="3022922">
                  <a:extLst>
                    <a:ext uri="{9D8B030D-6E8A-4147-A177-3AD203B41FA5}">
                      <a16:colId xmlns:a16="http://schemas.microsoft.com/office/drawing/2014/main" val="20001"/>
                    </a:ext>
                  </a:extLst>
                </a:gridCol>
                <a:gridCol w="2369746">
                  <a:extLst>
                    <a:ext uri="{9D8B030D-6E8A-4147-A177-3AD203B41FA5}">
                      <a16:colId xmlns:a16="http://schemas.microsoft.com/office/drawing/2014/main" val="20002"/>
                    </a:ext>
                  </a:extLst>
                </a:gridCol>
              </a:tblGrid>
              <a:tr h="1491652">
                <a:tc>
                  <a:txBody>
                    <a:bodyPr/>
                    <a:lstStyle/>
                    <a:p>
                      <a:pPr algn="ctr">
                        <a:lnSpc>
                          <a:spcPct val="107000"/>
                        </a:lnSpc>
                        <a:spcAft>
                          <a:spcPts val="0"/>
                        </a:spcAft>
                      </a:pPr>
                      <a:r>
                        <a:rPr lang="en-GB" sz="1600" dirty="0">
                          <a:effectLst/>
                        </a:rPr>
                        <a:t>MUNICIPALITIES IN FINANCIAL DISTRESS (NT)</a:t>
                      </a:r>
                      <a:endParaRPr lang="en-ZA" sz="1600" dirty="0">
                        <a:effectLst/>
                      </a:endParaRPr>
                    </a:p>
                    <a:p>
                      <a:pPr algn="ctr">
                        <a:lnSpc>
                          <a:spcPct val="107000"/>
                        </a:lnSpc>
                        <a:spcAft>
                          <a:spcPts val="0"/>
                        </a:spcAft>
                      </a:pPr>
                      <a:r>
                        <a:rPr lang="en-GB" sz="1600" dirty="0">
                          <a:effectLst/>
                        </a:rPr>
                        <a:t>2016/17 </a:t>
                      </a:r>
                      <a:r>
                        <a:rPr lang="en-GB" sz="1600" dirty="0" smtClean="0">
                          <a:effectLst/>
                        </a:rPr>
                        <a:t>FY BASED ON THE SECTION 71 MFMA REPORTS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dirty="0">
                          <a:effectLst/>
                        </a:rPr>
                        <a:t>MUNICIPALITIES WITH FINDINGS IN 7 OR MORE OF THE FINANCIAL HEALTH INDICATORS ASSESSED BY THE AG </a:t>
                      </a:r>
                      <a:endParaRPr lang="en-ZA" sz="1600" dirty="0">
                        <a:effectLst/>
                      </a:endParaRPr>
                    </a:p>
                    <a:p>
                      <a:pPr algn="ctr">
                        <a:lnSpc>
                          <a:spcPct val="107000"/>
                        </a:lnSpc>
                        <a:spcAft>
                          <a:spcPts val="0"/>
                        </a:spcAft>
                      </a:pPr>
                      <a:r>
                        <a:rPr lang="en-GB" sz="1600" dirty="0">
                          <a:effectLst/>
                        </a:rPr>
                        <a:t>(2015/16 FY)</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500"/>
                        </a:spcBef>
                        <a:spcAft>
                          <a:spcPts val="0"/>
                        </a:spcAft>
                      </a:pPr>
                      <a:r>
                        <a:rPr lang="en-GB" sz="1600">
                          <a:effectLst/>
                        </a:rPr>
                        <a:t>DCoG LIST OF PRIORITY MUNICIPALITIES IDENTIFIED BY PROVINCIAL COORDINAOTRS IN SEPTEMBER 2017</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65970">
                <a:tc gridSpan="3">
                  <a:txBody>
                    <a:bodyPr/>
                    <a:lstStyle/>
                    <a:p>
                      <a:pPr>
                        <a:lnSpc>
                          <a:spcPct val="107000"/>
                        </a:lnSpc>
                        <a:spcAft>
                          <a:spcPts val="0"/>
                        </a:spcAft>
                      </a:pPr>
                      <a:r>
                        <a:rPr lang="en-GB" sz="1600" dirty="0">
                          <a:effectLst/>
                        </a:rPr>
                        <a:t>EASTERN CAPE</a:t>
                      </a:r>
                      <a:r>
                        <a:rPr lang="en-GB" sz="1600" dirty="0" smtClean="0">
                          <a:effectLst/>
                        </a:rPr>
                        <a:t>:</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ZA" sz="1600" dirty="0">
                        <a:effectLst/>
                        <a:latin typeface="Calibri" panose="020F0502020204030204" pitchFamily="34" charset="0"/>
                        <a:ea typeface="Times New Roman" panose="02020603050405020304" pitchFamily="18" charset="0"/>
                      </a:endParaRPr>
                    </a:p>
                  </a:txBody>
                  <a:tcPr marL="68580" marR="68580" marT="0" marB="0"/>
                </a:tc>
                <a:tc hMerge="1">
                  <a:txBody>
                    <a:bodyPr/>
                    <a:lstStyle/>
                    <a:p>
                      <a:pPr>
                        <a:lnSpc>
                          <a:spcPct val="107000"/>
                        </a:lnSpc>
                        <a:spcBef>
                          <a:spcPts val="500"/>
                        </a:spcBef>
                        <a:spcAft>
                          <a:spcPts val="0"/>
                        </a:spcAft>
                      </a:pP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65970">
                <a:tc>
                  <a:txBody>
                    <a:bodyPr/>
                    <a:lstStyle/>
                    <a:p>
                      <a:pPr>
                        <a:lnSpc>
                          <a:spcPct val="107000"/>
                        </a:lnSpc>
                        <a:spcAft>
                          <a:spcPts val="0"/>
                        </a:spcAft>
                      </a:pPr>
                      <a:r>
                        <a:rPr lang="en-GB" sz="1600" b="0" dirty="0" err="1">
                          <a:effectLst/>
                        </a:rPr>
                        <a:t>Gariep</a:t>
                      </a: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err="1">
                          <a:effectLst/>
                        </a:rPr>
                        <a:t>Gariep</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500"/>
                        </a:spcBef>
                        <a:spcAft>
                          <a:spcPts val="0"/>
                        </a:spcAft>
                      </a:pPr>
                      <a:r>
                        <a:rPr lang="en-GB" sz="1600">
                          <a:effectLst/>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65970">
                <a:tc>
                  <a:txBody>
                    <a:bodyPr/>
                    <a:lstStyle/>
                    <a:p>
                      <a:endParaRPr lang="en-ZA" sz="1600">
                        <a:effectLst/>
                        <a:latin typeface="Calibri" panose="020F0502020204030204" pitchFamily="34" charset="0"/>
                        <a:ea typeface="Times New Roman" panose="02020603050405020304" pitchFamily="18" charset="0"/>
                      </a:endParaRPr>
                    </a:p>
                  </a:txBody>
                  <a:tcPr marL="68580" marR="68580" marT="0" marB="0"/>
                </a:tc>
                <a:tc>
                  <a:txBody>
                    <a:bodyPr/>
                    <a:lstStyle/>
                    <a:p>
                      <a:pPr>
                        <a:lnSpc>
                          <a:spcPct val="107000"/>
                        </a:lnSpc>
                        <a:spcAft>
                          <a:spcPts val="0"/>
                        </a:spcAft>
                      </a:pPr>
                      <a:r>
                        <a:rPr lang="en-GB" sz="1600" dirty="0" err="1">
                          <a:effectLst/>
                        </a:rPr>
                        <a:t>Nxuba</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500"/>
                        </a:spcBef>
                        <a:spcAft>
                          <a:spcPts val="0"/>
                        </a:spcAft>
                      </a:pPr>
                      <a:r>
                        <a:rPr lang="en-GB" sz="1600">
                          <a:effectLst/>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265970">
                <a:tc>
                  <a:txBody>
                    <a:bodyPr/>
                    <a:lstStyle/>
                    <a:p>
                      <a:endParaRPr lang="en-ZA" sz="1600">
                        <a:effectLst/>
                        <a:latin typeface="Calibri" panose="020F0502020204030204" pitchFamily="34" charset="0"/>
                        <a:ea typeface="Times New Roman" panose="02020603050405020304" pitchFamily="18" charset="0"/>
                      </a:endParaRPr>
                    </a:p>
                  </a:txBody>
                  <a:tcPr marL="68580" marR="68580" marT="0" marB="0"/>
                </a:tc>
                <a:tc>
                  <a:txBody>
                    <a:bodyPr/>
                    <a:lstStyle/>
                    <a:p>
                      <a:pPr>
                        <a:lnSpc>
                          <a:spcPct val="107000"/>
                        </a:lnSpc>
                        <a:spcAft>
                          <a:spcPts val="0"/>
                        </a:spcAft>
                      </a:pPr>
                      <a:r>
                        <a:rPr lang="en-GB" sz="1600" dirty="0" err="1">
                          <a:effectLst/>
                        </a:rPr>
                        <a:t>Inxuba</a:t>
                      </a:r>
                      <a:r>
                        <a:rPr lang="en-GB" sz="1600" dirty="0">
                          <a:effectLst/>
                        </a:rPr>
                        <a:t> </a:t>
                      </a:r>
                      <a:r>
                        <a:rPr lang="en-GB" sz="1600" dirty="0" err="1">
                          <a:effectLst/>
                        </a:rPr>
                        <a:t>Yethemba</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500"/>
                        </a:spcBef>
                        <a:spcAft>
                          <a:spcPts val="0"/>
                        </a:spcAft>
                      </a:pPr>
                      <a:r>
                        <a:rPr lang="en-GB" sz="1600" dirty="0">
                          <a:effectLst/>
                        </a:rPr>
                        <a: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265970">
                <a:tc>
                  <a:txBody>
                    <a:bodyPr/>
                    <a:lstStyle/>
                    <a:p>
                      <a:pPr>
                        <a:lnSpc>
                          <a:spcPct val="107000"/>
                        </a:lnSpc>
                        <a:spcBef>
                          <a:spcPts val="500"/>
                        </a:spcBef>
                        <a:spcAft>
                          <a:spcPts val="0"/>
                        </a:spcAft>
                      </a:pPr>
                      <a:r>
                        <a:rPr lang="en-GB" sz="1600">
                          <a:effectLst/>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500"/>
                        </a:spcBef>
                        <a:spcAft>
                          <a:spcPts val="0"/>
                        </a:spcAft>
                      </a:pPr>
                      <a:r>
                        <a:rPr lang="en-GB" sz="1600" dirty="0">
                          <a:effectLst/>
                        </a:rPr>
                        <a: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err="1">
                          <a:effectLst/>
                        </a:rPr>
                        <a:t>Makana</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265970">
                <a:tc>
                  <a:txBody>
                    <a:bodyPr/>
                    <a:lstStyle/>
                    <a:p>
                      <a:pPr>
                        <a:lnSpc>
                          <a:spcPct val="107000"/>
                        </a:lnSpc>
                        <a:spcBef>
                          <a:spcPts val="500"/>
                        </a:spcBef>
                        <a:spcAft>
                          <a:spcPts val="0"/>
                        </a:spcAft>
                      </a:pPr>
                      <a:r>
                        <a:rPr lang="en-GB" sz="1600">
                          <a:effectLst/>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500"/>
                        </a:spcBef>
                        <a:spcAft>
                          <a:spcPts val="0"/>
                        </a:spcAft>
                      </a:pPr>
                      <a:r>
                        <a:rPr lang="en-GB" sz="1600">
                          <a:effectLst/>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effectLst/>
                        </a:rPr>
                        <a:t>Buffalo City</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265970">
                <a:tc>
                  <a:txBody>
                    <a:bodyPr/>
                    <a:lstStyle/>
                    <a:p>
                      <a:pPr>
                        <a:lnSpc>
                          <a:spcPct val="107000"/>
                        </a:lnSpc>
                        <a:spcBef>
                          <a:spcPts val="500"/>
                        </a:spcBef>
                        <a:spcAft>
                          <a:spcPts val="0"/>
                        </a:spcAft>
                      </a:pPr>
                      <a:r>
                        <a:rPr lang="en-GB" sz="1600">
                          <a:effectLst/>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500"/>
                        </a:spcBef>
                        <a:spcAft>
                          <a:spcPts val="0"/>
                        </a:spcAft>
                      </a:pPr>
                      <a:r>
                        <a:rPr lang="en-GB" sz="1600">
                          <a:effectLst/>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err="1">
                          <a:effectLst/>
                        </a:rPr>
                        <a:t>Mnquma</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19849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FINANCIAL STATUS OF MUNICIPALITIES: VIABILITY AND FINANCIAL MANAGEMENT</a:t>
            </a:r>
            <a:endParaRPr lang="en-ZA"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11</a:t>
            </a:fld>
            <a:endParaRPr lang="en-US" altLang="en-US" dirty="0"/>
          </a:p>
        </p:txBody>
      </p:sp>
      <p:graphicFrame>
        <p:nvGraphicFramePr>
          <p:cNvPr id="5" name="Table 4"/>
          <p:cNvGraphicFramePr>
            <a:graphicFrameLocks noGrp="1"/>
          </p:cNvGraphicFramePr>
          <p:nvPr>
            <p:extLst>
              <p:ext uri="{D42A27DB-BD31-4B8C-83A1-F6EECF244321}">
                <p14:modId xmlns:p14="http://schemas.microsoft.com/office/powerpoint/2010/main" val="3720906524"/>
              </p:ext>
            </p:extLst>
          </p:nvPr>
        </p:nvGraphicFramePr>
        <p:xfrm>
          <a:off x="323528" y="1690688"/>
          <a:ext cx="8424935" cy="4519966"/>
        </p:xfrm>
        <a:graphic>
          <a:graphicData uri="http://schemas.openxmlformats.org/drawingml/2006/table">
            <a:tbl>
              <a:tblPr firstRow="1" firstCol="1" bandRow="1">
                <a:tableStyleId>{5DA37D80-6434-44D0-A028-1B22A696006F}</a:tableStyleId>
              </a:tblPr>
              <a:tblGrid>
                <a:gridCol w="3032267">
                  <a:extLst>
                    <a:ext uri="{9D8B030D-6E8A-4147-A177-3AD203B41FA5}">
                      <a16:colId xmlns:a16="http://schemas.microsoft.com/office/drawing/2014/main" val="20000"/>
                    </a:ext>
                  </a:extLst>
                </a:gridCol>
                <a:gridCol w="3022922">
                  <a:extLst>
                    <a:ext uri="{9D8B030D-6E8A-4147-A177-3AD203B41FA5}">
                      <a16:colId xmlns:a16="http://schemas.microsoft.com/office/drawing/2014/main" val="20001"/>
                    </a:ext>
                  </a:extLst>
                </a:gridCol>
                <a:gridCol w="2369746">
                  <a:extLst>
                    <a:ext uri="{9D8B030D-6E8A-4147-A177-3AD203B41FA5}">
                      <a16:colId xmlns:a16="http://schemas.microsoft.com/office/drawing/2014/main" val="20002"/>
                    </a:ext>
                  </a:extLst>
                </a:gridCol>
              </a:tblGrid>
              <a:tr h="1594296">
                <a:tc>
                  <a:txBody>
                    <a:bodyPr/>
                    <a:lstStyle/>
                    <a:p>
                      <a:pPr algn="ctr">
                        <a:lnSpc>
                          <a:spcPct val="107000"/>
                        </a:lnSpc>
                        <a:spcAft>
                          <a:spcPts val="0"/>
                        </a:spcAft>
                      </a:pPr>
                      <a:r>
                        <a:rPr lang="en-GB" sz="1600" dirty="0">
                          <a:effectLst/>
                        </a:rPr>
                        <a:t>MUNICIPALITIES IN FINANCIAL DISTRESS (NT)</a:t>
                      </a:r>
                      <a:endParaRPr lang="en-ZA" sz="1600" dirty="0">
                        <a:effectLst/>
                      </a:endParaRPr>
                    </a:p>
                    <a:p>
                      <a:pPr algn="ctr">
                        <a:lnSpc>
                          <a:spcPct val="107000"/>
                        </a:lnSpc>
                        <a:spcAft>
                          <a:spcPts val="0"/>
                        </a:spcAft>
                      </a:pPr>
                      <a:r>
                        <a:rPr lang="en-GB" sz="1600" dirty="0">
                          <a:effectLst/>
                        </a:rPr>
                        <a:t>2016/17 FY</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a:effectLst/>
                        </a:rPr>
                        <a:t>MUNICIPALITIES WITH FINDINGS IN 7 OR MORE OF THE FINANCIAL HEALTH INDICATORS ASSESSED BY THE AG </a:t>
                      </a:r>
                      <a:endParaRPr lang="en-ZA" sz="1600">
                        <a:effectLst/>
                      </a:endParaRPr>
                    </a:p>
                    <a:p>
                      <a:pPr algn="ctr">
                        <a:lnSpc>
                          <a:spcPct val="107000"/>
                        </a:lnSpc>
                        <a:spcAft>
                          <a:spcPts val="0"/>
                        </a:spcAft>
                      </a:pPr>
                      <a:r>
                        <a:rPr lang="en-GB" sz="1600">
                          <a:effectLst/>
                        </a:rPr>
                        <a:t>(2015/16 FY)</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500"/>
                        </a:spcBef>
                        <a:spcAft>
                          <a:spcPts val="0"/>
                        </a:spcAft>
                      </a:pPr>
                      <a:r>
                        <a:rPr lang="en-GB" sz="1600">
                          <a:effectLst/>
                        </a:rPr>
                        <a:t>DCoG LIST OF PRIORITY MUNICIPALITIES IDENTIFIED BY PROVINCIAL COORDINAOTRS IN SEPTEMBER 2017</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65970">
                <a:tc gridSpan="3">
                  <a:txBody>
                    <a:bodyPr/>
                    <a:lstStyle/>
                    <a:p>
                      <a:pPr>
                        <a:lnSpc>
                          <a:spcPct val="107000"/>
                        </a:lnSpc>
                        <a:spcAft>
                          <a:spcPts val="0"/>
                        </a:spcAft>
                      </a:pPr>
                      <a:r>
                        <a:rPr lang="en-GB" sz="1600" b="1" dirty="0">
                          <a:effectLst/>
                          <a:latin typeface="Arial" panose="020B0604020202020204" pitchFamily="34" charset="0"/>
                          <a:cs typeface="Arial" panose="020B0604020202020204" pitchFamily="34" charset="0"/>
                        </a:rPr>
                        <a:t>NORTH WEST</a:t>
                      </a:r>
                      <a:r>
                        <a:rPr lang="en-GB" sz="1600" b="1" dirty="0" smtClean="0">
                          <a:effectLst/>
                          <a:latin typeface="Arial" panose="020B0604020202020204" pitchFamily="34" charset="0"/>
                          <a:cs typeface="Arial" panose="020B0604020202020204" pitchFamily="34" charset="0"/>
                        </a:rPr>
                        <a:t>:</a:t>
                      </a:r>
                      <a:endParaRPr lang="en-ZA"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ZA" sz="1000" dirty="0">
                        <a:effectLst/>
                        <a:latin typeface="Calibri" panose="020F0502020204030204" pitchFamily="34" charset="0"/>
                        <a:ea typeface="Times New Roman" panose="02020603050405020304" pitchFamily="18" charset="0"/>
                      </a:endParaRPr>
                    </a:p>
                  </a:txBody>
                  <a:tcPr marL="68580" marR="68580" marT="0" marB="0"/>
                </a:tc>
                <a:tc hMerge="1">
                  <a:txBody>
                    <a:bodyPr/>
                    <a:lstStyle/>
                    <a:p>
                      <a:pPr>
                        <a:lnSpc>
                          <a:spcPct val="107000"/>
                        </a:lnSpc>
                        <a:spcBef>
                          <a:spcPts val="500"/>
                        </a:spcBef>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65970">
                <a:tc>
                  <a:txBody>
                    <a:bodyPr/>
                    <a:lstStyle/>
                    <a:p>
                      <a:pPr>
                        <a:lnSpc>
                          <a:spcPct val="107000"/>
                        </a:lnSpc>
                        <a:spcAft>
                          <a:spcPts val="0"/>
                        </a:spcAft>
                      </a:pPr>
                      <a:r>
                        <a:rPr lang="en-GB" sz="1600" b="0" dirty="0">
                          <a:effectLst/>
                          <a:latin typeface="Arial" panose="020B0604020202020204" pitchFamily="34" charset="0"/>
                          <a:cs typeface="Arial" panose="020B0604020202020204" pitchFamily="34" charset="0"/>
                        </a:rPr>
                        <a:t>City of </a:t>
                      </a:r>
                      <a:r>
                        <a:rPr lang="en-GB" sz="1600" b="0" dirty="0" err="1">
                          <a:effectLst/>
                          <a:latin typeface="Arial" panose="020B0604020202020204" pitchFamily="34" charset="0"/>
                          <a:cs typeface="Arial" panose="020B0604020202020204" pitchFamily="34" charset="0"/>
                        </a:rPr>
                        <a:t>Matlosana</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endParaRPr lang="en-ZA" sz="1600" b="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Bef>
                          <a:spcPts val="500"/>
                        </a:spcBef>
                        <a:spcAft>
                          <a:spcPts val="0"/>
                        </a:spcAft>
                      </a:pPr>
                      <a:r>
                        <a:rPr lang="en-GB" sz="1600" b="0">
                          <a:effectLst/>
                          <a:latin typeface="Arial" panose="020B0604020202020204" pitchFamily="34" charset="0"/>
                          <a:cs typeface="Arial" panose="020B0604020202020204" pitchFamily="34" charset="0"/>
                        </a:rPr>
                        <a:t> </a:t>
                      </a:r>
                      <a:endParaRPr lang="en-ZA" sz="1600" b="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2"/>
                  </a:ext>
                </a:extLst>
              </a:tr>
              <a:tr h="265970">
                <a:tc>
                  <a:txBody>
                    <a:bodyPr/>
                    <a:lstStyle/>
                    <a:p>
                      <a:pPr>
                        <a:lnSpc>
                          <a:spcPct val="107000"/>
                        </a:lnSpc>
                        <a:spcAft>
                          <a:spcPts val="0"/>
                        </a:spcAft>
                      </a:pPr>
                      <a:r>
                        <a:rPr lang="en-GB" sz="1600" b="0" dirty="0" err="1">
                          <a:effectLst/>
                          <a:latin typeface="Arial" panose="020B0604020202020204" pitchFamily="34" charset="0"/>
                          <a:cs typeface="Arial" panose="020B0604020202020204" pitchFamily="34" charset="0"/>
                        </a:rPr>
                        <a:t>Ditsobotla</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endParaRPr lang="en-ZA" sz="1600" b="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Bef>
                          <a:spcPts val="500"/>
                        </a:spcBef>
                        <a:spcAft>
                          <a:spcPts val="0"/>
                        </a:spcAft>
                      </a:pPr>
                      <a:r>
                        <a:rPr lang="en-GB" sz="1600" b="0">
                          <a:effectLst/>
                          <a:latin typeface="Arial" panose="020B0604020202020204" pitchFamily="34" charset="0"/>
                          <a:cs typeface="Arial" panose="020B0604020202020204" pitchFamily="34" charset="0"/>
                        </a:rPr>
                        <a:t> </a:t>
                      </a:r>
                      <a:endParaRPr lang="en-ZA" sz="1600" b="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3"/>
                  </a:ext>
                </a:extLst>
              </a:tr>
              <a:tr h="265970">
                <a:tc>
                  <a:txBody>
                    <a:bodyPr/>
                    <a:lstStyle/>
                    <a:p>
                      <a:pPr>
                        <a:lnSpc>
                          <a:spcPct val="107000"/>
                        </a:lnSpc>
                        <a:spcAft>
                          <a:spcPts val="0"/>
                        </a:spcAft>
                      </a:pPr>
                      <a:r>
                        <a:rPr lang="en-GB" sz="1600" b="0" dirty="0" err="1">
                          <a:effectLst/>
                          <a:latin typeface="Arial" panose="020B0604020202020204" pitchFamily="34" charset="0"/>
                          <a:cs typeface="Arial" panose="020B0604020202020204" pitchFamily="34" charset="0"/>
                        </a:rPr>
                        <a:t>Naledi</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600" b="0" dirty="0" err="1">
                          <a:effectLst/>
                          <a:latin typeface="Arial" panose="020B0604020202020204" pitchFamily="34" charset="0"/>
                          <a:cs typeface="Arial" panose="020B0604020202020204" pitchFamily="34" charset="0"/>
                        </a:rPr>
                        <a:t>Naledi</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Bef>
                          <a:spcPts val="500"/>
                        </a:spcBef>
                        <a:spcAft>
                          <a:spcPts val="0"/>
                        </a:spcAft>
                      </a:pPr>
                      <a:r>
                        <a:rPr lang="en-GB" sz="1600" b="0">
                          <a:effectLst/>
                          <a:latin typeface="Arial" panose="020B0604020202020204" pitchFamily="34" charset="0"/>
                          <a:cs typeface="Arial" panose="020B0604020202020204" pitchFamily="34" charset="0"/>
                        </a:rPr>
                        <a:t> </a:t>
                      </a:r>
                      <a:endParaRPr lang="en-ZA" sz="1600" b="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4"/>
                  </a:ext>
                </a:extLst>
              </a:tr>
              <a:tr h="265970">
                <a:tc>
                  <a:txBody>
                    <a:bodyPr/>
                    <a:lstStyle/>
                    <a:p>
                      <a:endParaRPr lang="en-ZA"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0"/>
                        </a:spcAft>
                      </a:pPr>
                      <a:r>
                        <a:rPr lang="en-GB" sz="1600" b="0" dirty="0" err="1">
                          <a:effectLst/>
                          <a:latin typeface="Arial" panose="020B0604020202020204" pitchFamily="34" charset="0"/>
                          <a:cs typeface="Arial" panose="020B0604020202020204" pitchFamily="34" charset="0"/>
                        </a:rPr>
                        <a:t>Ventersdorp</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Bef>
                          <a:spcPts val="500"/>
                        </a:spcBef>
                        <a:spcAft>
                          <a:spcPts val="0"/>
                        </a:spcAft>
                      </a:pPr>
                      <a:r>
                        <a:rPr lang="en-GB" sz="1600" b="0">
                          <a:effectLst/>
                          <a:latin typeface="Arial" panose="020B0604020202020204" pitchFamily="34" charset="0"/>
                          <a:cs typeface="Arial" panose="020B0604020202020204" pitchFamily="34" charset="0"/>
                        </a:rPr>
                        <a:t> </a:t>
                      </a:r>
                      <a:endParaRPr lang="en-ZA" sz="1600" b="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5"/>
                  </a:ext>
                </a:extLst>
              </a:tr>
              <a:tr h="265970">
                <a:tc>
                  <a:txBody>
                    <a:bodyPr/>
                    <a:lstStyle/>
                    <a:p>
                      <a:endParaRPr lang="en-ZA"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0"/>
                        </a:spcAft>
                      </a:pPr>
                      <a:r>
                        <a:rPr lang="en-GB" sz="1600" b="0" dirty="0" err="1">
                          <a:effectLst/>
                          <a:latin typeface="Arial" panose="020B0604020202020204" pitchFamily="34" charset="0"/>
                          <a:cs typeface="Arial" panose="020B0604020202020204" pitchFamily="34" charset="0"/>
                        </a:rPr>
                        <a:t>Tswaing</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Bef>
                          <a:spcPts val="500"/>
                        </a:spcBef>
                        <a:spcAft>
                          <a:spcPts val="0"/>
                        </a:spcAft>
                      </a:pPr>
                      <a:r>
                        <a:rPr lang="en-GB" sz="1600" b="0">
                          <a:effectLst/>
                          <a:latin typeface="Arial" panose="020B0604020202020204" pitchFamily="34" charset="0"/>
                          <a:cs typeface="Arial" panose="020B0604020202020204" pitchFamily="34" charset="0"/>
                        </a:rPr>
                        <a:t> </a:t>
                      </a:r>
                      <a:endParaRPr lang="en-ZA" sz="1600" b="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6"/>
                  </a:ext>
                </a:extLst>
              </a:tr>
              <a:tr h="265970">
                <a:tc>
                  <a:txBody>
                    <a:bodyPr/>
                    <a:lstStyle/>
                    <a:p>
                      <a:endParaRPr lang="en-ZA" sz="1600" b="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0"/>
                        </a:spcAft>
                      </a:pPr>
                      <a:r>
                        <a:rPr lang="en-GB" sz="1600" b="0" dirty="0" err="1">
                          <a:effectLst/>
                          <a:latin typeface="Arial" panose="020B0604020202020204" pitchFamily="34" charset="0"/>
                          <a:cs typeface="Arial" panose="020B0604020202020204" pitchFamily="34" charset="0"/>
                        </a:rPr>
                        <a:t>Lekwa</a:t>
                      </a:r>
                      <a:r>
                        <a:rPr lang="en-GB" sz="1600" b="0" dirty="0">
                          <a:effectLst/>
                          <a:latin typeface="Arial" panose="020B0604020202020204" pitchFamily="34" charset="0"/>
                          <a:cs typeface="Arial" panose="020B0604020202020204" pitchFamily="34" charset="0"/>
                        </a:rPr>
                        <a:t> </a:t>
                      </a:r>
                      <a:r>
                        <a:rPr lang="en-GB" sz="1600" b="0" dirty="0" err="1">
                          <a:effectLst/>
                          <a:latin typeface="Arial" panose="020B0604020202020204" pitchFamily="34" charset="0"/>
                          <a:cs typeface="Arial" panose="020B0604020202020204" pitchFamily="34" charset="0"/>
                        </a:rPr>
                        <a:t>Teemane</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Bef>
                          <a:spcPts val="500"/>
                        </a:spcBef>
                        <a:spcAft>
                          <a:spcPts val="0"/>
                        </a:spcAft>
                      </a:pPr>
                      <a:r>
                        <a:rPr lang="en-GB" sz="1600" b="0">
                          <a:effectLst/>
                          <a:latin typeface="Arial" panose="020B0604020202020204" pitchFamily="34" charset="0"/>
                          <a:cs typeface="Arial" panose="020B0604020202020204" pitchFamily="34" charset="0"/>
                        </a:rPr>
                        <a:t> </a:t>
                      </a:r>
                      <a:endParaRPr lang="en-ZA" sz="1600" b="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7"/>
                  </a:ext>
                </a:extLst>
              </a:tr>
              <a:tr h="265970">
                <a:tc>
                  <a:txBody>
                    <a:bodyPr/>
                    <a:lstStyle/>
                    <a:p>
                      <a:endParaRPr lang="en-ZA" sz="1600" b="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0"/>
                        </a:spcAft>
                      </a:pPr>
                      <a:r>
                        <a:rPr lang="en-GB" sz="1600" b="0" dirty="0" err="1">
                          <a:effectLst/>
                          <a:latin typeface="Arial" panose="020B0604020202020204" pitchFamily="34" charset="0"/>
                          <a:cs typeface="Arial" panose="020B0604020202020204" pitchFamily="34" charset="0"/>
                        </a:rPr>
                        <a:t>Madibeng</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Bef>
                          <a:spcPts val="500"/>
                        </a:spcBef>
                        <a:spcAft>
                          <a:spcPts val="0"/>
                        </a:spcAft>
                      </a:pPr>
                      <a:r>
                        <a:rPr lang="en-GB" sz="1600" b="0" dirty="0">
                          <a:effectLst/>
                          <a:latin typeface="Arial" panose="020B0604020202020204" pitchFamily="34" charset="0"/>
                          <a:cs typeface="Arial" panose="020B0604020202020204" pitchFamily="34" charset="0"/>
                        </a:rPr>
                        <a:t> </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8"/>
                  </a:ext>
                </a:extLst>
              </a:tr>
              <a:tr h="265970">
                <a:tc>
                  <a:txBody>
                    <a:bodyPr/>
                    <a:lstStyle/>
                    <a:p>
                      <a:endParaRPr lang="en-ZA"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0"/>
                        </a:spcAft>
                      </a:pP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Bef>
                          <a:spcPts val="500"/>
                        </a:spcBef>
                        <a:spcAft>
                          <a:spcPts val="0"/>
                        </a:spcAft>
                      </a:pPr>
                      <a:r>
                        <a:rPr lang="en-ZA" sz="1600" b="0" dirty="0" err="1" smtClean="0">
                          <a:effectLst/>
                          <a:latin typeface="Arial" panose="020B0604020202020204" pitchFamily="34" charset="0"/>
                          <a:ea typeface="Calibri" panose="020F0502020204030204" pitchFamily="34" charset="0"/>
                          <a:cs typeface="Arial" panose="020B0604020202020204" pitchFamily="34" charset="0"/>
                        </a:rPr>
                        <a:t>Mamusa</a:t>
                      </a:r>
                      <a:r>
                        <a:rPr lang="en-ZA" sz="1600" b="0" dirty="0" smtClean="0">
                          <a:effectLst/>
                          <a:latin typeface="Arial" panose="020B0604020202020204" pitchFamily="34" charset="0"/>
                          <a:ea typeface="Calibri" panose="020F0502020204030204" pitchFamily="34" charset="0"/>
                          <a:cs typeface="Arial" panose="020B0604020202020204" pitchFamily="34" charset="0"/>
                        </a:rPr>
                        <a:t> LM</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9"/>
                  </a:ext>
                </a:extLst>
              </a:tr>
              <a:tr h="265970">
                <a:tc>
                  <a:txBody>
                    <a:bodyPr/>
                    <a:lstStyle/>
                    <a:p>
                      <a:endParaRPr lang="en-ZA"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0"/>
                        </a:spcAft>
                      </a:pP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Bef>
                          <a:spcPts val="500"/>
                        </a:spcBef>
                        <a:spcAft>
                          <a:spcPts val="0"/>
                        </a:spcAft>
                      </a:pPr>
                      <a:r>
                        <a:rPr lang="en-ZA" sz="1600" b="0" dirty="0" smtClean="0">
                          <a:effectLst/>
                          <a:latin typeface="Arial" panose="020B0604020202020204" pitchFamily="34" charset="0"/>
                          <a:ea typeface="Calibri" panose="020F0502020204030204" pitchFamily="34" charset="0"/>
                          <a:cs typeface="Arial" panose="020B0604020202020204" pitchFamily="34" charset="0"/>
                        </a:rPr>
                        <a:t>Ngaka </a:t>
                      </a:r>
                      <a:r>
                        <a:rPr lang="en-ZA" sz="1600" b="0" dirty="0" err="1" smtClean="0">
                          <a:effectLst/>
                          <a:latin typeface="Arial" panose="020B0604020202020204" pitchFamily="34" charset="0"/>
                          <a:ea typeface="Calibri" panose="020F0502020204030204" pitchFamily="34" charset="0"/>
                          <a:cs typeface="Arial" panose="020B0604020202020204" pitchFamily="34" charset="0"/>
                        </a:rPr>
                        <a:t>Modiri</a:t>
                      </a:r>
                      <a:r>
                        <a:rPr lang="en-ZA" sz="1600" b="0" dirty="0" smtClean="0">
                          <a:effectLst/>
                          <a:latin typeface="Arial" panose="020B0604020202020204" pitchFamily="34" charset="0"/>
                          <a:ea typeface="Calibri" panose="020F0502020204030204" pitchFamily="34" charset="0"/>
                          <a:cs typeface="Arial" panose="020B0604020202020204" pitchFamily="34" charset="0"/>
                        </a:rPr>
                        <a:t> </a:t>
                      </a:r>
                      <a:r>
                        <a:rPr lang="en-ZA" sz="1600" b="0" dirty="0" err="1" smtClean="0">
                          <a:effectLst/>
                          <a:latin typeface="Arial" panose="020B0604020202020204" pitchFamily="34" charset="0"/>
                          <a:ea typeface="Calibri" panose="020F0502020204030204" pitchFamily="34" charset="0"/>
                          <a:cs typeface="Arial" panose="020B0604020202020204" pitchFamily="34" charset="0"/>
                        </a:rPr>
                        <a:t>Molema</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10"/>
                  </a:ext>
                </a:extLst>
              </a:tr>
              <a:tr h="265970">
                <a:tc>
                  <a:txBody>
                    <a:bodyPr/>
                    <a:lstStyle/>
                    <a:p>
                      <a:endParaRPr lang="en-ZA"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0"/>
                        </a:spcAft>
                      </a:pP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Bef>
                          <a:spcPts val="500"/>
                        </a:spcBef>
                        <a:spcAft>
                          <a:spcPts val="0"/>
                        </a:spcAft>
                      </a:pPr>
                      <a:r>
                        <a:rPr lang="en-ZA" sz="1600" b="0" dirty="0" err="1" smtClean="0">
                          <a:effectLst/>
                          <a:latin typeface="Arial" panose="020B0604020202020204" pitchFamily="34" charset="0"/>
                          <a:ea typeface="Calibri" panose="020F0502020204030204" pitchFamily="34" charset="0"/>
                          <a:cs typeface="Arial" panose="020B0604020202020204" pitchFamily="34" charset="0"/>
                        </a:rPr>
                        <a:t>Kagisano</a:t>
                      </a:r>
                      <a:r>
                        <a:rPr lang="en-ZA" sz="1600" b="0" dirty="0" smtClean="0">
                          <a:effectLst/>
                          <a:latin typeface="Arial" panose="020B0604020202020204" pitchFamily="34" charset="0"/>
                          <a:ea typeface="Calibri" panose="020F0502020204030204" pitchFamily="34" charset="0"/>
                          <a:cs typeface="Arial" panose="020B0604020202020204" pitchFamily="34" charset="0"/>
                        </a:rPr>
                        <a:t>-Molopo</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474659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FINANCIAL STATUS OF MUNICIPALITIES: VIABILITY AND FINANCIAL MANAGEMENT</a:t>
            </a:r>
            <a:endParaRPr lang="en-ZA"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12</a:t>
            </a:fld>
            <a:endParaRPr lang="en-US" altLang="en-US" dirty="0"/>
          </a:p>
        </p:txBody>
      </p:sp>
      <p:graphicFrame>
        <p:nvGraphicFramePr>
          <p:cNvPr id="5" name="Table 4"/>
          <p:cNvGraphicFramePr>
            <a:graphicFrameLocks noGrp="1"/>
          </p:cNvGraphicFramePr>
          <p:nvPr>
            <p:extLst>
              <p:ext uri="{D42A27DB-BD31-4B8C-83A1-F6EECF244321}">
                <p14:modId xmlns:p14="http://schemas.microsoft.com/office/powerpoint/2010/main" val="2869818918"/>
              </p:ext>
            </p:extLst>
          </p:nvPr>
        </p:nvGraphicFramePr>
        <p:xfrm>
          <a:off x="323528" y="1690688"/>
          <a:ext cx="8424935" cy="4186582"/>
        </p:xfrm>
        <a:graphic>
          <a:graphicData uri="http://schemas.openxmlformats.org/drawingml/2006/table">
            <a:tbl>
              <a:tblPr firstRow="1" firstCol="1" bandRow="1">
                <a:tableStyleId>{5DA37D80-6434-44D0-A028-1B22A696006F}</a:tableStyleId>
              </a:tblPr>
              <a:tblGrid>
                <a:gridCol w="3032267">
                  <a:extLst>
                    <a:ext uri="{9D8B030D-6E8A-4147-A177-3AD203B41FA5}">
                      <a16:colId xmlns:a16="http://schemas.microsoft.com/office/drawing/2014/main" val="20000"/>
                    </a:ext>
                  </a:extLst>
                </a:gridCol>
                <a:gridCol w="2800381">
                  <a:extLst>
                    <a:ext uri="{9D8B030D-6E8A-4147-A177-3AD203B41FA5}">
                      <a16:colId xmlns:a16="http://schemas.microsoft.com/office/drawing/2014/main" val="20001"/>
                    </a:ext>
                  </a:extLst>
                </a:gridCol>
                <a:gridCol w="222541">
                  <a:extLst>
                    <a:ext uri="{9D8B030D-6E8A-4147-A177-3AD203B41FA5}">
                      <a16:colId xmlns:a16="http://schemas.microsoft.com/office/drawing/2014/main" val="20002"/>
                    </a:ext>
                  </a:extLst>
                </a:gridCol>
                <a:gridCol w="2369746">
                  <a:extLst>
                    <a:ext uri="{9D8B030D-6E8A-4147-A177-3AD203B41FA5}">
                      <a16:colId xmlns:a16="http://schemas.microsoft.com/office/drawing/2014/main" val="20003"/>
                    </a:ext>
                  </a:extLst>
                </a:gridCol>
              </a:tblGrid>
              <a:tr h="1673674">
                <a:tc>
                  <a:txBody>
                    <a:bodyPr/>
                    <a:lstStyle/>
                    <a:p>
                      <a:pPr algn="ctr">
                        <a:lnSpc>
                          <a:spcPct val="107000"/>
                        </a:lnSpc>
                        <a:spcAft>
                          <a:spcPts val="0"/>
                        </a:spcAft>
                      </a:pPr>
                      <a:r>
                        <a:rPr lang="en-GB" sz="1600" dirty="0">
                          <a:effectLst/>
                        </a:rPr>
                        <a:t>MUNICIPALITIES IN FINANCIAL DISTRESS (NT)</a:t>
                      </a:r>
                      <a:endParaRPr lang="en-ZA" sz="1600" dirty="0">
                        <a:effectLst/>
                      </a:endParaRPr>
                    </a:p>
                    <a:p>
                      <a:pPr algn="ctr">
                        <a:lnSpc>
                          <a:spcPct val="107000"/>
                        </a:lnSpc>
                        <a:spcAft>
                          <a:spcPts val="0"/>
                        </a:spcAft>
                      </a:pPr>
                      <a:r>
                        <a:rPr lang="en-GB" sz="1600" dirty="0">
                          <a:effectLst/>
                        </a:rPr>
                        <a:t>2016/17 FY</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a:effectLst/>
                        </a:rPr>
                        <a:t>MUNICIPALITIES WITH FINDINGS IN 7 OR MORE OF THE FINANCIAL HEALTH INDICATORS ASSESSED BY THE AG </a:t>
                      </a:r>
                      <a:endParaRPr lang="en-ZA" sz="1600">
                        <a:effectLst/>
                      </a:endParaRPr>
                    </a:p>
                    <a:p>
                      <a:pPr algn="ctr">
                        <a:lnSpc>
                          <a:spcPct val="107000"/>
                        </a:lnSpc>
                        <a:spcAft>
                          <a:spcPts val="0"/>
                        </a:spcAft>
                      </a:pPr>
                      <a:r>
                        <a:rPr lang="en-GB" sz="1600">
                          <a:effectLst/>
                        </a:rPr>
                        <a:t>(2015/16 FY)</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Bef>
                          <a:spcPts val="500"/>
                        </a:spcBef>
                        <a:spcAft>
                          <a:spcPts val="0"/>
                        </a:spcAft>
                      </a:pPr>
                      <a:r>
                        <a:rPr lang="en-GB" sz="1600" dirty="0" err="1">
                          <a:effectLst/>
                        </a:rPr>
                        <a:t>DCoG</a:t>
                      </a:r>
                      <a:r>
                        <a:rPr lang="en-GB" sz="1600" dirty="0">
                          <a:effectLst/>
                        </a:rPr>
                        <a:t> LIST OF PRIORITY MUNICIPALITIES IDENTIFIED BY PROVINCIAL COORDINAOTRS IN SEPTEMBER 2017</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07000"/>
                        </a:lnSpc>
                        <a:spcBef>
                          <a:spcPts val="500"/>
                        </a:spcBef>
                        <a:spcAft>
                          <a:spcPts val="0"/>
                        </a:spcAft>
                      </a:pP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79212">
                <a:tc gridSpan="4">
                  <a:txBody>
                    <a:bodyPr/>
                    <a:lstStyle/>
                    <a:p>
                      <a:pPr>
                        <a:lnSpc>
                          <a:spcPct val="107000"/>
                        </a:lnSpc>
                        <a:spcAft>
                          <a:spcPts val="0"/>
                        </a:spcAft>
                      </a:pPr>
                      <a:r>
                        <a:rPr lang="en-GB" sz="1600" b="1" dirty="0" smtClean="0">
                          <a:effectLst/>
                          <a:latin typeface="Arial" panose="020B0604020202020204" pitchFamily="34" charset="0"/>
                          <a:cs typeface="Arial" panose="020B0604020202020204" pitchFamily="34" charset="0"/>
                        </a:rPr>
                        <a:t>GAUTENG</a:t>
                      </a:r>
                      <a:endParaRPr lang="en-ZA"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ZA" sz="1000" dirty="0">
                        <a:effectLst/>
                        <a:latin typeface="Calibri" panose="020F0502020204030204" pitchFamily="34" charset="0"/>
                        <a:ea typeface="Times New Roman" panose="02020603050405020304" pitchFamily="18" charset="0"/>
                      </a:endParaRPr>
                    </a:p>
                  </a:txBody>
                  <a:tcPr marL="68580" marR="68580" marT="0" marB="0"/>
                </a:tc>
                <a:tc hMerge="1">
                  <a:txBody>
                    <a:bodyPr/>
                    <a:lstStyle/>
                    <a:p>
                      <a:endParaRPr lang="en-ZA"/>
                    </a:p>
                  </a:txBody>
                  <a:tcPr/>
                </a:tc>
                <a:tc hMerge="1">
                  <a:txBody>
                    <a:bodyPr/>
                    <a:lstStyle/>
                    <a:p>
                      <a:pPr>
                        <a:lnSpc>
                          <a:spcPct val="107000"/>
                        </a:lnSpc>
                        <a:spcBef>
                          <a:spcPts val="500"/>
                        </a:spcBef>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79212">
                <a:tc>
                  <a:txBody>
                    <a:bodyPr/>
                    <a:lstStyle/>
                    <a:p>
                      <a:pPr>
                        <a:lnSpc>
                          <a:spcPct val="107000"/>
                        </a:lnSpc>
                        <a:spcAft>
                          <a:spcPts val="0"/>
                        </a:spcAft>
                      </a:pPr>
                      <a:r>
                        <a:rPr lang="en-GB" sz="1600" b="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Emfuleni</a:t>
                      </a: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endParaRPr lang="en-ZA" sz="1600" b="0">
                        <a:effectLst/>
                        <a:latin typeface="Calibri" panose="020F0502020204030204" pitchFamily="34" charset="0"/>
                        <a:ea typeface="Times New Roman" panose="02020603050405020304" pitchFamily="18" charset="0"/>
                      </a:endParaRPr>
                    </a:p>
                  </a:txBody>
                  <a:tcPr marL="68580" marR="68580" marT="0" marB="0"/>
                </a:tc>
                <a:tc hMerge="1">
                  <a:txBody>
                    <a:bodyPr/>
                    <a:lstStyle/>
                    <a:p>
                      <a:endParaRPr lang="en-ZA"/>
                    </a:p>
                  </a:txBody>
                  <a:tcPr/>
                </a:tc>
                <a:tc>
                  <a:txBody>
                    <a:bodyPr/>
                    <a:lstStyle/>
                    <a:p>
                      <a:pPr>
                        <a:lnSpc>
                          <a:spcPct val="107000"/>
                        </a:lnSpc>
                        <a:spcBef>
                          <a:spcPts val="500"/>
                        </a:spcBef>
                        <a:spcAft>
                          <a:spcPts val="0"/>
                        </a:spcAft>
                      </a:pPr>
                      <a:r>
                        <a:rPr lang="en-GB" sz="1600" b="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Emfuleni</a:t>
                      </a: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79212">
                <a:tc>
                  <a:txBody>
                    <a:bodyPr/>
                    <a:lstStyle/>
                    <a:p>
                      <a:pPr>
                        <a:lnSpc>
                          <a:spcPct val="107000"/>
                        </a:lnSpc>
                        <a:spcAft>
                          <a:spcPts val="0"/>
                        </a:spcAft>
                      </a:pPr>
                      <a:r>
                        <a:rPr lang="en-GB" sz="16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Randfontein</a:t>
                      </a: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endParaRPr lang="en-ZA" sz="1600" b="0">
                        <a:effectLst/>
                        <a:latin typeface="Calibri" panose="020F0502020204030204" pitchFamily="34" charset="0"/>
                        <a:ea typeface="Times New Roman" panose="02020603050405020304" pitchFamily="18" charset="0"/>
                      </a:endParaRPr>
                    </a:p>
                  </a:txBody>
                  <a:tcPr marL="68580" marR="68580" marT="0" marB="0"/>
                </a:tc>
                <a:tc hMerge="1">
                  <a:txBody>
                    <a:bodyPr/>
                    <a:lstStyle/>
                    <a:p>
                      <a:endParaRPr lang="en-ZA"/>
                    </a:p>
                  </a:txBody>
                  <a:tcPr/>
                </a:tc>
                <a:tc>
                  <a:txBody>
                    <a:bodyPr/>
                    <a:lstStyle/>
                    <a:p>
                      <a:pPr>
                        <a:lnSpc>
                          <a:spcPct val="107000"/>
                        </a:lnSpc>
                        <a:spcBef>
                          <a:spcPts val="500"/>
                        </a:spcBef>
                        <a:spcAft>
                          <a:spcPts val="0"/>
                        </a:spcAft>
                      </a:pPr>
                      <a:r>
                        <a:rPr lang="en-GB" sz="16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Rand West</a:t>
                      </a: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279212">
                <a:tc>
                  <a:txBody>
                    <a:bodyPr/>
                    <a:lstStyle/>
                    <a:p>
                      <a:pPr>
                        <a:lnSpc>
                          <a:spcPct val="107000"/>
                        </a:lnSpc>
                        <a:spcAft>
                          <a:spcPts val="0"/>
                        </a:spcAft>
                      </a:pPr>
                      <a:r>
                        <a:rPr lang="en-GB" sz="16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Mogale City</a:t>
                      </a:r>
                      <a:endParaRPr lang="en-ZA" sz="16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endParaRPr lang="en-ZA" sz="1600" b="0">
                        <a:effectLst/>
                        <a:latin typeface="Calibri" panose="020F0502020204030204" pitchFamily="34" charset="0"/>
                        <a:ea typeface="Times New Roman" panose="02020603050405020304" pitchFamily="18" charset="0"/>
                      </a:endParaRPr>
                    </a:p>
                  </a:txBody>
                  <a:tcPr marL="68580" marR="68580" marT="0" marB="0"/>
                </a:tc>
                <a:tc hMerge="1">
                  <a:txBody>
                    <a:bodyPr/>
                    <a:lstStyle/>
                    <a:p>
                      <a:endParaRPr lang="en-ZA"/>
                    </a:p>
                  </a:txBody>
                  <a:tcPr/>
                </a:tc>
                <a:tc>
                  <a:txBody>
                    <a:bodyPr/>
                    <a:lstStyle/>
                    <a:p>
                      <a:pPr>
                        <a:lnSpc>
                          <a:spcPct val="107000"/>
                        </a:lnSpc>
                        <a:spcBef>
                          <a:spcPts val="500"/>
                        </a:spcBef>
                        <a:spcAft>
                          <a:spcPts val="0"/>
                        </a:spcAft>
                      </a:pPr>
                      <a:r>
                        <a:rPr lang="en-GB" sz="16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279212">
                <a:tc>
                  <a:txBody>
                    <a:bodyPr/>
                    <a:lstStyle/>
                    <a:p>
                      <a:endParaRPr lang="en-ZA"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2">
                  <a:txBody>
                    <a:bodyPr/>
                    <a:lstStyle/>
                    <a:p>
                      <a:pPr>
                        <a:lnSpc>
                          <a:spcPct val="107000"/>
                        </a:lnSpc>
                        <a:spcAft>
                          <a:spcPts val="0"/>
                        </a:spcAft>
                      </a:pP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ZA"/>
                    </a:p>
                  </a:txBody>
                  <a:tcPr/>
                </a:tc>
                <a:tc>
                  <a:txBody>
                    <a:bodyPr/>
                    <a:lstStyle/>
                    <a:p>
                      <a:pPr>
                        <a:lnSpc>
                          <a:spcPct val="107000"/>
                        </a:lnSpc>
                        <a:spcBef>
                          <a:spcPts val="500"/>
                        </a:spcBef>
                        <a:spcAft>
                          <a:spcPts val="0"/>
                        </a:spcAft>
                      </a:pPr>
                      <a:endParaRPr lang="en-ZA" sz="1600" b="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5"/>
                  </a:ext>
                </a:extLst>
              </a:tr>
              <a:tr h="279212">
                <a:tc gridSpan="4">
                  <a:txBody>
                    <a:bodyPr/>
                    <a:lstStyle/>
                    <a:p>
                      <a:r>
                        <a:rPr lang="en-ZA" sz="1600" b="1" dirty="0" smtClean="0">
                          <a:effectLst/>
                          <a:latin typeface="Arial" panose="020B0604020202020204" pitchFamily="34" charset="0"/>
                          <a:ea typeface="Times New Roman" panose="02020603050405020304" pitchFamily="18" charset="0"/>
                          <a:cs typeface="Arial" panose="020B0604020202020204" pitchFamily="34" charset="0"/>
                        </a:rPr>
                        <a:t>WESTERN CAPE</a:t>
                      </a:r>
                      <a:endParaRPr lang="en-ZA" sz="16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pPr>
                        <a:lnSpc>
                          <a:spcPct val="107000"/>
                        </a:lnSpc>
                        <a:spcAft>
                          <a:spcPts val="0"/>
                        </a:spcAft>
                      </a:pP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ZA"/>
                    </a:p>
                  </a:txBody>
                  <a:tcPr/>
                </a:tc>
                <a:tc hMerge="1">
                  <a:txBody>
                    <a:bodyPr/>
                    <a:lstStyle/>
                    <a:p>
                      <a:pPr>
                        <a:lnSpc>
                          <a:spcPct val="107000"/>
                        </a:lnSpc>
                        <a:spcBef>
                          <a:spcPts val="500"/>
                        </a:spcBef>
                        <a:spcAft>
                          <a:spcPts val="0"/>
                        </a:spcAft>
                      </a:pP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6"/>
                  </a:ext>
                </a:extLst>
              </a:tr>
              <a:tr h="279212">
                <a:tc>
                  <a:txBody>
                    <a:bodyPr/>
                    <a:lstStyle/>
                    <a:p>
                      <a:endParaRPr lang="en-ZA" sz="1600" b="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2">
                  <a:txBody>
                    <a:bodyPr/>
                    <a:lstStyle/>
                    <a:p>
                      <a:pPr marL="0" algn="l" defTabSz="685800" rtl="0" eaLnBrk="1" latinLnBrk="0" hangingPunct="1">
                        <a:lnSpc>
                          <a:spcPct val="107000"/>
                        </a:lnSpc>
                        <a:spcBef>
                          <a:spcPts val="500"/>
                        </a:spcBef>
                        <a:spcAft>
                          <a:spcPts val="0"/>
                        </a:spcAft>
                      </a:pPr>
                      <a:r>
                        <a:rPr lang="en-ZA"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Kannaland</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hMerge="1">
                  <a:txBody>
                    <a:bodyPr/>
                    <a:lstStyle/>
                    <a:p>
                      <a:endParaRPr lang="en-ZA"/>
                    </a:p>
                  </a:txBody>
                  <a:tcPr/>
                </a:tc>
                <a:tc>
                  <a:txBody>
                    <a:bodyPr/>
                    <a:lstStyle/>
                    <a:p>
                      <a:pPr>
                        <a:lnSpc>
                          <a:spcPct val="107000"/>
                        </a:lnSpc>
                        <a:spcAft>
                          <a:spcPts val="0"/>
                        </a:spcAft>
                      </a:pPr>
                      <a:r>
                        <a:rPr lang="en-GB" sz="1600" b="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Kannaland</a:t>
                      </a: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279212">
                <a:tc>
                  <a:txBody>
                    <a:bodyPr/>
                    <a:lstStyle/>
                    <a:p>
                      <a:endParaRPr lang="en-ZA" sz="1600" b="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2">
                  <a:txBody>
                    <a:bodyPr/>
                    <a:lstStyle/>
                    <a:p>
                      <a:pPr>
                        <a:lnSpc>
                          <a:spcPct val="107000"/>
                        </a:lnSpc>
                        <a:spcAft>
                          <a:spcPts val="0"/>
                        </a:spcAft>
                      </a:pP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ZA" dirty="0"/>
                    </a:p>
                  </a:txBody>
                  <a:tcPr/>
                </a:tc>
                <a:tc>
                  <a:txBody>
                    <a:bodyPr/>
                    <a:lstStyle/>
                    <a:p>
                      <a:pPr>
                        <a:lnSpc>
                          <a:spcPct val="107000"/>
                        </a:lnSpc>
                        <a:spcAft>
                          <a:spcPts val="0"/>
                        </a:spcAft>
                      </a:pPr>
                      <a:r>
                        <a:rPr lang="en-GB" sz="16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Beaufort West</a:t>
                      </a: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279212">
                <a:tc>
                  <a:txBody>
                    <a:bodyPr/>
                    <a:lstStyle/>
                    <a:p>
                      <a:endParaRPr lang="en-ZA"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2">
                  <a:txBody>
                    <a:bodyPr/>
                    <a:lstStyle/>
                    <a:p>
                      <a:pPr>
                        <a:lnSpc>
                          <a:spcPct val="107000"/>
                        </a:lnSpc>
                        <a:spcAft>
                          <a:spcPts val="0"/>
                        </a:spcAft>
                      </a:pP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ZA"/>
                    </a:p>
                  </a:txBody>
                  <a:tcPr/>
                </a:tc>
                <a:tc>
                  <a:txBody>
                    <a:bodyPr/>
                    <a:lstStyle/>
                    <a:p>
                      <a:pPr>
                        <a:lnSpc>
                          <a:spcPct val="107000"/>
                        </a:lnSpc>
                        <a:spcBef>
                          <a:spcPts val="500"/>
                        </a:spcBef>
                        <a:spcAft>
                          <a:spcPts val="0"/>
                        </a:spcAft>
                      </a:pP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6406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FINANCIAL STATUS OF MUNICIPALITIES: VIABILITY AND FINANCIAL MANAGEMENT</a:t>
            </a:r>
            <a:endParaRPr lang="en-ZA"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13</a:t>
            </a:fld>
            <a:endParaRPr lang="en-US" altLang="en-US" dirty="0"/>
          </a:p>
        </p:txBody>
      </p:sp>
      <p:graphicFrame>
        <p:nvGraphicFramePr>
          <p:cNvPr id="5" name="Table 4"/>
          <p:cNvGraphicFramePr>
            <a:graphicFrameLocks noGrp="1"/>
          </p:cNvGraphicFramePr>
          <p:nvPr>
            <p:extLst>
              <p:ext uri="{D42A27DB-BD31-4B8C-83A1-F6EECF244321}">
                <p14:modId xmlns:p14="http://schemas.microsoft.com/office/powerpoint/2010/main" val="114803709"/>
              </p:ext>
            </p:extLst>
          </p:nvPr>
        </p:nvGraphicFramePr>
        <p:xfrm>
          <a:off x="323528" y="1690688"/>
          <a:ext cx="8424935" cy="4465794"/>
        </p:xfrm>
        <a:graphic>
          <a:graphicData uri="http://schemas.openxmlformats.org/drawingml/2006/table">
            <a:tbl>
              <a:tblPr firstRow="1" firstCol="1" bandRow="1">
                <a:tableStyleId>{5DA37D80-6434-44D0-A028-1B22A696006F}</a:tableStyleId>
              </a:tblPr>
              <a:tblGrid>
                <a:gridCol w="3032267">
                  <a:extLst>
                    <a:ext uri="{9D8B030D-6E8A-4147-A177-3AD203B41FA5}">
                      <a16:colId xmlns:a16="http://schemas.microsoft.com/office/drawing/2014/main" val="20000"/>
                    </a:ext>
                  </a:extLst>
                </a:gridCol>
                <a:gridCol w="2800381">
                  <a:extLst>
                    <a:ext uri="{9D8B030D-6E8A-4147-A177-3AD203B41FA5}">
                      <a16:colId xmlns:a16="http://schemas.microsoft.com/office/drawing/2014/main" val="20001"/>
                    </a:ext>
                  </a:extLst>
                </a:gridCol>
                <a:gridCol w="2592287">
                  <a:extLst>
                    <a:ext uri="{9D8B030D-6E8A-4147-A177-3AD203B41FA5}">
                      <a16:colId xmlns:a16="http://schemas.microsoft.com/office/drawing/2014/main" val="20002"/>
                    </a:ext>
                  </a:extLst>
                </a:gridCol>
              </a:tblGrid>
              <a:tr h="1673674">
                <a:tc>
                  <a:txBody>
                    <a:bodyPr/>
                    <a:lstStyle/>
                    <a:p>
                      <a:pPr algn="ctr">
                        <a:lnSpc>
                          <a:spcPct val="107000"/>
                        </a:lnSpc>
                        <a:spcAft>
                          <a:spcPts val="0"/>
                        </a:spcAft>
                      </a:pPr>
                      <a:r>
                        <a:rPr lang="en-GB" sz="1600" dirty="0">
                          <a:effectLst/>
                        </a:rPr>
                        <a:t>MUNICIPALITIES IN FINANCIAL DISTRESS (NT)</a:t>
                      </a:r>
                      <a:endParaRPr lang="en-ZA" sz="1600" dirty="0">
                        <a:effectLst/>
                      </a:endParaRPr>
                    </a:p>
                    <a:p>
                      <a:pPr algn="ctr">
                        <a:lnSpc>
                          <a:spcPct val="107000"/>
                        </a:lnSpc>
                        <a:spcAft>
                          <a:spcPts val="0"/>
                        </a:spcAft>
                      </a:pPr>
                      <a:r>
                        <a:rPr lang="en-GB" sz="1600" dirty="0">
                          <a:effectLst/>
                        </a:rPr>
                        <a:t>2016/17 FY</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a:effectLst/>
                        </a:rPr>
                        <a:t>MUNICIPALITIES WITH FINDINGS IN 7 OR MORE OF THE FINANCIAL HEALTH INDICATORS ASSESSED BY THE AG </a:t>
                      </a:r>
                      <a:endParaRPr lang="en-ZA" sz="1600">
                        <a:effectLst/>
                      </a:endParaRPr>
                    </a:p>
                    <a:p>
                      <a:pPr algn="ctr">
                        <a:lnSpc>
                          <a:spcPct val="107000"/>
                        </a:lnSpc>
                        <a:spcAft>
                          <a:spcPts val="0"/>
                        </a:spcAft>
                      </a:pPr>
                      <a:r>
                        <a:rPr lang="en-GB" sz="1600">
                          <a:effectLst/>
                        </a:rPr>
                        <a:t>(2015/16 FY)</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500"/>
                        </a:spcBef>
                        <a:spcAft>
                          <a:spcPts val="0"/>
                        </a:spcAft>
                      </a:pPr>
                      <a:r>
                        <a:rPr lang="en-GB" sz="1600" dirty="0" err="1">
                          <a:effectLst/>
                        </a:rPr>
                        <a:t>DCoG</a:t>
                      </a:r>
                      <a:r>
                        <a:rPr lang="en-GB" sz="1600" dirty="0">
                          <a:effectLst/>
                        </a:rPr>
                        <a:t> LIST OF PRIORITY MUNICIPALITIES IDENTIFIED BY PROVINCIAL COORDINAOTRS IN SEPTEMBER 2017</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79212">
                <a:tc gridSpan="3">
                  <a:txBody>
                    <a:bodyPr/>
                    <a:lstStyle/>
                    <a:p>
                      <a:pPr>
                        <a:lnSpc>
                          <a:spcPct val="107000"/>
                        </a:lnSpc>
                        <a:spcAft>
                          <a:spcPts val="0"/>
                        </a:spcAft>
                      </a:pPr>
                      <a:r>
                        <a:rPr lang="en-GB" sz="1600" b="1" dirty="0" smtClean="0">
                          <a:effectLst/>
                          <a:latin typeface="Arial" panose="020B0604020202020204" pitchFamily="34" charset="0"/>
                          <a:cs typeface="Arial" panose="020B0604020202020204" pitchFamily="34" charset="0"/>
                        </a:rPr>
                        <a:t>NORTHERN CAPE</a:t>
                      </a:r>
                      <a:endParaRPr lang="en-ZA"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ZA" sz="1000" dirty="0">
                        <a:effectLst/>
                        <a:latin typeface="Calibri" panose="020F0502020204030204" pitchFamily="34" charset="0"/>
                        <a:ea typeface="Times New Roman" panose="02020603050405020304" pitchFamily="18" charset="0"/>
                      </a:endParaRPr>
                    </a:p>
                  </a:txBody>
                  <a:tcPr marL="68580" marR="68580" marT="0" marB="0"/>
                </a:tc>
                <a:tc hMerge="1">
                  <a:txBody>
                    <a:bodyPr/>
                    <a:lstStyle/>
                    <a:p>
                      <a:endParaRPr lang="en-ZA"/>
                    </a:p>
                  </a:txBody>
                  <a:tcPr/>
                </a:tc>
                <a:extLst>
                  <a:ext uri="{0D108BD9-81ED-4DB2-BD59-A6C34878D82A}">
                    <a16:rowId xmlns:a16="http://schemas.microsoft.com/office/drawing/2014/main" val="10001"/>
                  </a:ext>
                </a:extLst>
              </a:tr>
              <a:tr h="279212">
                <a:tc>
                  <a:txBody>
                    <a:bodyPr/>
                    <a:lstStyle/>
                    <a:p>
                      <a:pPr>
                        <a:lnSpc>
                          <a:spcPct val="107000"/>
                        </a:lnSpc>
                        <a:spcAft>
                          <a:spcPts val="0"/>
                        </a:spcAft>
                      </a:pP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l" defTabSz="685800" rtl="0" eaLnBrk="1" latinLnBrk="0" hangingPunct="1">
                        <a:lnSpc>
                          <a:spcPct val="107000"/>
                        </a:lnSpc>
                        <a:spcBef>
                          <a:spcPts val="500"/>
                        </a:spcBef>
                        <a:spcAft>
                          <a:spcPts val="0"/>
                        </a:spcAft>
                      </a:pPr>
                      <a:r>
                        <a:rPr lang="en-GB"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Siyathemba</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r>
                        <a:rPr lang="en-GB" sz="1600" b="0" kern="12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Siyathemba</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002"/>
                  </a:ext>
                </a:extLst>
              </a:tr>
              <a:tr h="279212">
                <a:tc>
                  <a:txBody>
                    <a:bodyPr/>
                    <a:lstStyle/>
                    <a:p>
                      <a:pPr>
                        <a:lnSpc>
                          <a:spcPct val="107000"/>
                        </a:lnSpc>
                        <a:spcAft>
                          <a:spcPts val="0"/>
                        </a:spcAft>
                      </a:pP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l" defTabSz="685800" rtl="0" eaLnBrk="1" latinLnBrk="0" hangingPunct="1">
                        <a:lnSpc>
                          <a:spcPct val="107000"/>
                        </a:lnSpc>
                        <a:spcBef>
                          <a:spcPts val="500"/>
                        </a:spcBef>
                        <a:spcAft>
                          <a:spcPts val="0"/>
                        </a:spcAft>
                      </a:pP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r>
                        <a:rPr lang="en-GB"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Ubuntu LM</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003"/>
                  </a:ext>
                </a:extLst>
              </a:tr>
              <a:tr h="279212">
                <a:tc>
                  <a:txBody>
                    <a:bodyPr/>
                    <a:lstStyle/>
                    <a:p>
                      <a:pPr>
                        <a:lnSpc>
                          <a:spcPct val="107000"/>
                        </a:lnSpc>
                        <a:spcAft>
                          <a:spcPts val="0"/>
                        </a:spcAft>
                      </a:pP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l" defTabSz="685800" rtl="0" eaLnBrk="1" latinLnBrk="0" hangingPunct="1">
                        <a:lnSpc>
                          <a:spcPct val="107000"/>
                        </a:lnSpc>
                        <a:spcBef>
                          <a:spcPts val="500"/>
                        </a:spcBef>
                        <a:spcAft>
                          <a:spcPts val="0"/>
                        </a:spcAft>
                      </a:pP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r>
                        <a:rPr lang="en-GB" sz="1600" b="0" kern="12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Renosterberg</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004"/>
                  </a:ext>
                </a:extLst>
              </a:tr>
              <a:tr h="279212">
                <a:tc>
                  <a:txBody>
                    <a:bodyPr/>
                    <a:lstStyle/>
                    <a:p>
                      <a:pPr>
                        <a:lnSpc>
                          <a:spcPct val="107000"/>
                        </a:lnSpc>
                        <a:spcAft>
                          <a:spcPts val="0"/>
                        </a:spcAft>
                      </a:pP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l" defTabSz="685800" rtl="0" eaLnBrk="1" latinLnBrk="0" hangingPunct="1">
                        <a:lnSpc>
                          <a:spcPct val="107000"/>
                        </a:lnSpc>
                        <a:spcBef>
                          <a:spcPts val="500"/>
                        </a:spcBef>
                        <a:spcAft>
                          <a:spcPts val="0"/>
                        </a:spcAft>
                      </a:pPr>
                      <a:endParaRPr lang="en-ZA" sz="1600" b="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r>
                        <a:rPr lang="en-GB" sz="1600" b="0" kern="12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Magareng</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005"/>
                  </a:ext>
                </a:extLst>
              </a:tr>
              <a:tr h="279212">
                <a:tc>
                  <a:txBody>
                    <a:bodyPr/>
                    <a:lstStyle/>
                    <a:p>
                      <a:endParaRPr lang="en-ZA"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r>
                        <a:rPr lang="en-GB" sz="1600" b="0" kern="12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Tsantsabane</a:t>
                      </a:r>
                      <a:r>
                        <a:rPr lang="en-GB"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LM</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006"/>
                  </a:ext>
                </a:extLst>
              </a:tr>
              <a:tr h="279212">
                <a:tc>
                  <a:txBody>
                    <a:bodyPr/>
                    <a:lstStyle/>
                    <a:p>
                      <a:endParaRPr lang="en-ZA" sz="16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r>
                        <a:rPr lang="en-GB"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a:t>
                      </a:r>
                      <a:r>
                        <a:rPr lang="en-GB" sz="1600" b="0" kern="12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Segonyana</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007"/>
                  </a:ext>
                </a:extLst>
              </a:tr>
              <a:tr h="279212">
                <a:tc>
                  <a:txBody>
                    <a:bodyPr/>
                    <a:lstStyle/>
                    <a:p>
                      <a:endParaRPr lang="en-ZA" sz="1600" b="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r>
                        <a:rPr lang="en-GB" sz="1600" b="0" kern="12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Kgatelopele</a:t>
                      </a:r>
                      <a:r>
                        <a:rPr lang="en-GB"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LM</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008"/>
                  </a:ext>
                </a:extLst>
              </a:tr>
              <a:tr h="279212">
                <a:tc>
                  <a:txBody>
                    <a:bodyPr/>
                    <a:lstStyle/>
                    <a:p>
                      <a:endParaRPr lang="en-ZA" sz="1600" b="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r>
                        <a:rPr lang="en-GB" sz="1600" b="0" kern="12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Dikgatlong</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009"/>
                  </a:ext>
                </a:extLst>
              </a:tr>
              <a:tr h="279212">
                <a:tc>
                  <a:txBody>
                    <a:bodyPr/>
                    <a:lstStyle/>
                    <a:p>
                      <a:endParaRPr lang="en-ZA"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r>
                        <a:rPr lang="en-GB" sz="1600" b="0" kern="12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Phokwane</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342766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FINANCIAL STATUS OF MUNICIPALITIES: VIABILITY AND FINANCIAL MANAGEMENT</a:t>
            </a:r>
            <a:endParaRPr lang="en-ZA"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14</a:t>
            </a:fld>
            <a:endParaRPr lang="en-US" altLang="en-US" dirty="0"/>
          </a:p>
        </p:txBody>
      </p:sp>
      <p:graphicFrame>
        <p:nvGraphicFramePr>
          <p:cNvPr id="5" name="Table 4"/>
          <p:cNvGraphicFramePr>
            <a:graphicFrameLocks noGrp="1"/>
          </p:cNvGraphicFramePr>
          <p:nvPr>
            <p:extLst>
              <p:ext uri="{D42A27DB-BD31-4B8C-83A1-F6EECF244321}">
                <p14:modId xmlns:p14="http://schemas.microsoft.com/office/powerpoint/2010/main" val="1309783687"/>
              </p:ext>
            </p:extLst>
          </p:nvPr>
        </p:nvGraphicFramePr>
        <p:xfrm>
          <a:off x="323528" y="1690688"/>
          <a:ext cx="8424935" cy="4745006"/>
        </p:xfrm>
        <a:graphic>
          <a:graphicData uri="http://schemas.openxmlformats.org/drawingml/2006/table">
            <a:tbl>
              <a:tblPr firstRow="1" firstCol="1" bandRow="1">
                <a:tableStyleId>{5DA37D80-6434-44D0-A028-1B22A696006F}</a:tableStyleId>
              </a:tblPr>
              <a:tblGrid>
                <a:gridCol w="3032267">
                  <a:extLst>
                    <a:ext uri="{9D8B030D-6E8A-4147-A177-3AD203B41FA5}">
                      <a16:colId xmlns:a16="http://schemas.microsoft.com/office/drawing/2014/main" val="20000"/>
                    </a:ext>
                  </a:extLst>
                </a:gridCol>
                <a:gridCol w="2800381">
                  <a:extLst>
                    <a:ext uri="{9D8B030D-6E8A-4147-A177-3AD203B41FA5}">
                      <a16:colId xmlns:a16="http://schemas.microsoft.com/office/drawing/2014/main" val="20001"/>
                    </a:ext>
                  </a:extLst>
                </a:gridCol>
                <a:gridCol w="2592287">
                  <a:extLst>
                    <a:ext uri="{9D8B030D-6E8A-4147-A177-3AD203B41FA5}">
                      <a16:colId xmlns:a16="http://schemas.microsoft.com/office/drawing/2014/main" val="20002"/>
                    </a:ext>
                  </a:extLst>
                </a:gridCol>
              </a:tblGrid>
              <a:tr h="1673674">
                <a:tc>
                  <a:txBody>
                    <a:bodyPr/>
                    <a:lstStyle/>
                    <a:p>
                      <a:pPr algn="ctr">
                        <a:lnSpc>
                          <a:spcPct val="107000"/>
                        </a:lnSpc>
                        <a:spcAft>
                          <a:spcPts val="0"/>
                        </a:spcAft>
                      </a:pPr>
                      <a:r>
                        <a:rPr lang="en-GB" sz="1600" dirty="0">
                          <a:effectLst/>
                        </a:rPr>
                        <a:t>MUNICIPALITIES IN FINANCIAL DISTRESS (NT)</a:t>
                      </a:r>
                      <a:endParaRPr lang="en-ZA" sz="1600" dirty="0">
                        <a:effectLst/>
                      </a:endParaRPr>
                    </a:p>
                    <a:p>
                      <a:pPr algn="ctr">
                        <a:lnSpc>
                          <a:spcPct val="107000"/>
                        </a:lnSpc>
                        <a:spcAft>
                          <a:spcPts val="0"/>
                        </a:spcAft>
                      </a:pPr>
                      <a:r>
                        <a:rPr lang="en-GB" sz="1600" dirty="0">
                          <a:effectLst/>
                        </a:rPr>
                        <a:t>2016/17 FY</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a:effectLst/>
                        </a:rPr>
                        <a:t>MUNICIPALITIES WITH FINDINGS IN 7 OR MORE OF THE FINANCIAL HEALTH INDICATORS ASSESSED BY THE AG </a:t>
                      </a:r>
                      <a:endParaRPr lang="en-ZA" sz="1600">
                        <a:effectLst/>
                      </a:endParaRPr>
                    </a:p>
                    <a:p>
                      <a:pPr algn="ctr">
                        <a:lnSpc>
                          <a:spcPct val="107000"/>
                        </a:lnSpc>
                        <a:spcAft>
                          <a:spcPts val="0"/>
                        </a:spcAft>
                      </a:pPr>
                      <a:r>
                        <a:rPr lang="en-GB" sz="1600">
                          <a:effectLst/>
                        </a:rPr>
                        <a:t>(2015/16 FY)</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500"/>
                        </a:spcBef>
                        <a:spcAft>
                          <a:spcPts val="0"/>
                        </a:spcAft>
                      </a:pPr>
                      <a:r>
                        <a:rPr lang="en-GB" sz="1600" dirty="0" err="1">
                          <a:effectLst/>
                        </a:rPr>
                        <a:t>DCoG</a:t>
                      </a:r>
                      <a:r>
                        <a:rPr lang="en-GB" sz="1600" dirty="0">
                          <a:effectLst/>
                        </a:rPr>
                        <a:t> LIST OF PRIORITY MUNICIPALITIES IDENTIFIED BY PROVINCIAL COORDINAOTRS IN SEPTEMBER 2017</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79212">
                <a:tc gridSpan="3">
                  <a:txBody>
                    <a:bodyPr/>
                    <a:lstStyle/>
                    <a:p>
                      <a:pPr>
                        <a:lnSpc>
                          <a:spcPct val="107000"/>
                        </a:lnSpc>
                        <a:spcAft>
                          <a:spcPts val="0"/>
                        </a:spcAft>
                      </a:pPr>
                      <a:r>
                        <a:rPr lang="en-GB" sz="1600" b="1" dirty="0" smtClean="0">
                          <a:effectLst/>
                          <a:latin typeface="Arial" panose="020B0604020202020204" pitchFamily="34" charset="0"/>
                          <a:ea typeface="+mn-ea"/>
                          <a:cs typeface="Arial" panose="020B0604020202020204" pitchFamily="34" charset="0"/>
                        </a:rPr>
                        <a:t>KZN</a:t>
                      </a:r>
                      <a:endParaRPr lang="en-ZA"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ZA" sz="1000" dirty="0">
                        <a:effectLst/>
                        <a:latin typeface="Calibri" panose="020F0502020204030204" pitchFamily="34" charset="0"/>
                        <a:ea typeface="Times New Roman" panose="02020603050405020304" pitchFamily="18" charset="0"/>
                      </a:endParaRPr>
                    </a:p>
                  </a:txBody>
                  <a:tcPr marL="68580" marR="68580" marT="0" marB="0"/>
                </a:tc>
                <a:tc hMerge="1">
                  <a:txBody>
                    <a:bodyPr/>
                    <a:lstStyle/>
                    <a:p>
                      <a:endParaRPr lang="en-ZA"/>
                    </a:p>
                  </a:txBody>
                  <a:tcPr/>
                </a:tc>
                <a:extLst>
                  <a:ext uri="{0D108BD9-81ED-4DB2-BD59-A6C34878D82A}">
                    <a16:rowId xmlns:a16="http://schemas.microsoft.com/office/drawing/2014/main" val="10001"/>
                  </a:ext>
                </a:extLst>
              </a:tr>
              <a:tr h="279212">
                <a:tc>
                  <a:txBody>
                    <a:bodyPr/>
                    <a:lstStyle/>
                    <a:p>
                      <a:pPr>
                        <a:lnSpc>
                          <a:spcPct val="107000"/>
                        </a:lnSpc>
                        <a:spcAft>
                          <a:spcPts val="0"/>
                        </a:spcAft>
                      </a:pP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l" defTabSz="685800" rtl="0" eaLnBrk="1" latinLnBrk="0" hangingPunct="1">
                        <a:lnSpc>
                          <a:spcPct val="107000"/>
                        </a:lnSpc>
                        <a:spcBef>
                          <a:spcPts val="500"/>
                        </a:spcBef>
                        <a:spcAft>
                          <a:spcPts val="0"/>
                        </a:spcAft>
                      </a:pPr>
                      <a:r>
                        <a:rPr lang="en-GB" sz="1600" b="0" kern="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uMkhanyakude District</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r>
                        <a:rPr lang="en-GB" sz="1600" b="0" kern="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uMkhanyakude District</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002"/>
                  </a:ext>
                </a:extLst>
              </a:tr>
              <a:tr h="279212">
                <a:tc>
                  <a:txBody>
                    <a:bodyPr/>
                    <a:lstStyle/>
                    <a:p>
                      <a:pPr>
                        <a:lnSpc>
                          <a:spcPct val="107000"/>
                        </a:lnSpc>
                        <a:spcAft>
                          <a:spcPts val="0"/>
                        </a:spcAft>
                      </a:pP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l" defTabSz="685800" rtl="0" eaLnBrk="1" latinLnBrk="0" hangingPunct="1">
                        <a:lnSpc>
                          <a:spcPct val="107000"/>
                        </a:lnSpc>
                        <a:spcBef>
                          <a:spcPts val="500"/>
                        </a:spcBef>
                        <a:spcAft>
                          <a:spcPts val="0"/>
                        </a:spcAft>
                      </a:pP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r>
                        <a:rPr lang="en-GB"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eMadlangeni</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003"/>
                  </a:ext>
                </a:extLst>
              </a:tr>
              <a:tr h="279212">
                <a:tc>
                  <a:txBody>
                    <a:bodyPr/>
                    <a:lstStyle/>
                    <a:p>
                      <a:endParaRPr lang="en-ZA"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0"/>
                        </a:spcAft>
                      </a:pP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endParaRPr lang="en-ZA"/>
                    </a:p>
                  </a:txBody>
                  <a:tcPr marL="68580" marR="68580" marT="0" marB="0"/>
                </a:tc>
                <a:extLst>
                  <a:ext uri="{0D108BD9-81ED-4DB2-BD59-A6C34878D82A}">
                    <a16:rowId xmlns:a16="http://schemas.microsoft.com/office/drawing/2014/main" val="10004"/>
                  </a:ext>
                </a:extLst>
              </a:tr>
              <a:tr h="279212">
                <a:tc gridSpan="3">
                  <a:txBody>
                    <a:bodyPr/>
                    <a:lstStyle/>
                    <a:p>
                      <a:r>
                        <a:rPr lang="en-ZA" sz="1600" b="1" dirty="0" smtClean="0">
                          <a:effectLst/>
                          <a:latin typeface="Arial" panose="020B0604020202020204" pitchFamily="34" charset="0"/>
                          <a:ea typeface="Times New Roman" panose="02020603050405020304" pitchFamily="18" charset="0"/>
                          <a:cs typeface="Arial" panose="020B0604020202020204" pitchFamily="34" charset="0"/>
                        </a:rPr>
                        <a:t>EASTERN CAPE</a:t>
                      </a:r>
                      <a:endParaRPr lang="en-ZA" sz="16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pPr>
                        <a:lnSpc>
                          <a:spcPct val="107000"/>
                        </a:lnSpc>
                        <a:spcAft>
                          <a:spcPts val="0"/>
                        </a:spcAft>
                      </a:pP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ZA"/>
                    </a:p>
                  </a:txBody>
                  <a:tcPr/>
                </a:tc>
                <a:extLst>
                  <a:ext uri="{0D108BD9-81ED-4DB2-BD59-A6C34878D82A}">
                    <a16:rowId xmlns:a16="http://schemas.microsoft.com/office/drawing/2014/main" val="10005"/>
                  </a:ext>
                </a:extLst>
              </a:tr>
              <a:tr h="279212">
                <a:tc>
                  <a:txBody>
                    <a:bodyPr/>
                    <a:lstStyle/>
                    <a:p>
                      <a:pPr marL="0" algn="l" defTabSz="685800" rtl="0" eaLnBrk="1" latinLnBrk="0" hangingPunct="1">
                        <a:lnSpc>
                          <a:spcPct val="107000"/>
                        </a:lnSpc>
                        <a:spcBef>
                          <a:spcPts val="500"/>
                        </a:spcBef>
                        <a:spcAft>
                          <a:spcPts val="0"/>
                        </a:spcAft>
                      </a:pPr>
                      <a:r>
                        <a:rPr lang="en-GB"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Gariep</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r>
                        <a:rPr lang="en-ZA"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Gariep</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endParaRPr lang="en-ZA" dirty="0"/>
                    </a:p>
                  </a:txBody>
                  <a:tcPr marL="68580" marR="68580" marT="0" marB="0"/>
                </a:tc>
                <a:extLst>
                  <a:ext uri="{0D108BD9-81ED-4DB2-BD59-A6C34878D82A}">
                    <a16:rowId xmlns:a16="http://schemas.microsoft.com/office/drawing/2014/main" val="10006"/>
                  </a:ext>
                </a:extLst>
              </a:tr>
              <a:tr h="279212">
                <a:tc>
                  <a:txBody>
                    <a:bodyPr/>
                    <a:lstStyle/>
                    <a:p>
                      <a:endParaRPr lang="en-ZA" sz="1600" b="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0"/>
                        </a:spcAft>
                      </a:pPr>
                      <a:r>
                        <a:rPr lang="en-ZA"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Nxuba</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007"/>
                  </a:ext>
                </a:extLst>
              </a:tr>
              <a:tr h="279212">
                <a:tc>
                  <a:txBody>
                    <a:bodyPr/>
                    <a:lstStyle/>
                    <a:p>
                      <a:endParaRPr lang="en-ZA"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0"/>
                        </a:spcAft>
                      </a:pPr>
                      <a:r>
                        <a:rPr lang="en-ZA"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Inxuba</a:t>
                      </a:r>
                      <a:r>
                        <a:rPr lang="en-ZA" sz="1600" b="0" kern="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ZA"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YeThemba</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008"/>
                  </a:ext>
                </a:extLst>
              </a:tr>
              <a:tr h="279212">
                <a:tc>
                  <a:txBody>
                    <a:bodyPr/>
                    <a:lstStyle/>
                    <a:p>
                      <a:endParaRPr lang="en-ZA"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0"/>
                        </a:spcAft>
                      </a:pP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nSpc>
                          <a:spcPct val="107000"/>
                        </a:lnSpc>
                        <a:spcBef>
                          <a:spcPts val="500"/>
                        </a:spcBef>
                        <a:spcAft>
                          <a:spcPts val="0"/>
                        </a:spcAft>
                      </a:pPr>
                      <a:r>
                        <a:rPr lang="en-ZA"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Makana</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009"/>
                  </a:ext>
                </a:extLst>
              </a:tr>
              <a:tr h="279212">
                <a:tc>
                  <a:txBody>
                    <a:bodyPr/>
                    <a:lstStyle/>
                    <a:p>
                      <a:endParaRPr lang="en-ZA"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0"/>
                        </a:spcAft>
                      </a:pP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indent="0" algn="l" defTabSz="685800" rtl="0" eaLnBrk="1" fontAlgn="auto" latinLnBrk="0" hangingPunct="1">
                        <a:lnSpc>
                          <a:spcPct val="107000"/>
                        </a:lnSpc>
                        <a:spcBef>
                          <a:spcPts val="500"/>
                        </a:spcBef>
                        <a:spcAft>
                          <a:spcPts val="0"/>
                        </a:spcAft>
                        <a:buClrTx/>
                        <a:buSzTx/>
                        <a:buFontTx/>
                        <a:buNone/>
                        <a:tabLst/>
                        <a:defRPr/>
                      </a:pPr>
                      <a:r>
                        <a:rPr lang="en-ZA" sz="1600" b="0" kern="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Buffalo City</a:t>
                      </a:r>
                    </a:p>
                  </a:txBody>
                  <a:tcPr marL="68580" marR="68580" marT="0" marB="0"/>
                </a:tc>
                <a:extLst>
                  <a:ext uri="{0D108BD9-81ED-4DB2-BD59-A6C34878D82A}">
                    <a16:rowId xmlns:a16="http://schemas.microsoft.com/office/drawing/2014/main" val="10010"/>
                  </a:ext>
                </a:extLst>
              </a:tr>
              <a:tr h="279212">
                <a:tc>
                  <a:txBody>
                    <a:bodyPr/>
                    <a:lstStyle/>
                    <a:p>
                      <a:endParaRPr lang="en-ZA"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0"/>
                        </a:spcAft>
                      </a:pP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indent="0" algn="l" defTabSz="685800" rtl="0" eaLnBrk="1" fontAlgn="auto" latinLnBrk="0" hangingPunct="1">
                        <a:lnSpc>
                          <a:spcPct val="107000"/>
                        </a:lnSpc>
                        <a:spcBef>
                          <a:spcPts val="500"/>
                        </a:spcBef>
                        <a:spcAft>
                          <a:spcPts val="0"/>
                        </a:spcAft>
                        <a:buClrTx/>
                        <a:buSzTx/>
                        <a:buFontTx/>
                        <a:buNone/>
                        <a:tabLst/>
                        <a:defRPr/>
                      </a:pPr>
                      <a:r>
                        <a:rPr lang="en-ZA"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Mnquma</a:t>
                      </a:r>
                      <a:endParaRPr lang="en-ZA" sz="1600" b="0" kern="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594635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FINANCIAL STATUS OF MUNICIPALITIES: VIABILITY AND FINANCIAL MANAGEMENT</a:t>
            </a:r>
            <a:endParaRPr lang="en-ZA"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15</a:t>
            </a:fld>
            <a:endParaRPr lang="en-US" altLang="en-US" dirty="0"/>
          </a:p>
        </p:txBody>
      </p:sp>
      <p:graphicFrame>
        <p:nvGraphicFramePr>
          <p:cNvPr id="5" name="Table 4"/>
          <p:cNvGraphicFramePr>
            <a:graphicFrameLocks noGrp="1"/>
          </p:cNvGraphicFramePr>
          <p:nvPr>
            <p:extLst>
              <p:ext uri="{D42A27DB-BD31-4B8C-83A1-F6EECF244321}">
                <p14:modId xmlns:p14="http://schemas.microsoft.com/office/powerpoint/2010/main" val="4050969542"/>
              </p:ext>
            </p:extLst>
          </p:nvPr>
        </p:nvGraphicFramePr>
        <p:xfrm>
          <a:off x="323528" y="1690688"/>
          <a:ext cx="8424935" cy="4465794"/>
        </p:xfrm>
        <a:graphic>
          <a:graphicData uri="http://schemas.openxmlformats.org/drawingml/2006/table">
            <a:tbl>
              <a:tblPr firstRow="1" firstCol="1" bandRow="1">
                <a:tableStyleId>{5DA37D80-6434-44D0-A028-1B22A696006F}</a:tableStyleId>
              </a:tblPr>
              <a:tblGrid>
                <a:gridCol w="3032267">
                  <a:extLst>
                    <a:ext uri="{9D8B030D-6E8A-4147-A177-3AD203B41FA5}">
                      <a16:colId xmlns:a16="http://schemas.microsoft.com/office/drawing/2014/main" val="20000"/>
                    </a:ext>
                  </a:extLst>
                </a:gridCol>
                <a:gridCol w="2800381">
                  <a:extLst>
                    <a:ext uri="{9D8B030D-6E8A-4147-A177-3AD203B41FA5}">
                      <a16:colId xmlns:a16="http://schemas.microsoft.com/office/drawing/2014/main" val="20001"/>
                    </a:ext>
                  </a:extLst>
                </a:gridCol>
                <a:gridCol w="2592287">
                  <a:extLst>
                    <a:ext uri="{9D8B030D-6E8A-4147-A177-3AD203B41FA5}">
                      <a16:colId xmlns:a16="http://schemas.microsoft.com/office/drawing/2014/main" val="20002"/>
                    </a:ext>
                  </a:extLst>
                </a:gridCol>
              </a:tblGrid>
              <a:tr h="1673674">
                <a:tc>
                  <a:txBody>
                    <a:bodyPr/>
                    <a:lstStyle/>
                    <a:p>
                      <a:pPr algn="ctr">
                        <a:lnSpc>
                          <a:spcPct val="107000"/>
                        </a:lnSpc>
                        <a:spcAft>
                          <a:spcPts val="0"/>
                        </a:spcAft>
                      </a:pPr>
                      <a:r>
                        <a:rPr lang="en-GB" sz="1600" dirty="0">
                          <a:effectLst/>
                        </a:rPr>
                        <a:t>MUNICIPALITIES IN FINANCIAL DISTRESS (NT)</a:t>
                      </a:r>
                      <a:endParaRPr lang="en-ZA" sz="1600" dirty="0">
                        <a:effectLst/>
                      </a:endParaRPr>
                    </a:p>
                    <a:p>
                      <a:pPr algn="ctr">
                        <a:lnSpc>
                          <a:spcPct val="107000"/>
                        </a:lnSpc>
                        <a:spcAft>
                          <a:spcPts val="0"/>
                        </a:spcAft>
                      </a:pPr>
                      <a:r>
                        <a:rPr lang="en-GB" sz="1600" dirty="0">
                          <a:effectLst/>
                        </a:rPr>
                        <a:t>2016/17 FY</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a:effectLst/>
                        </a:rPr>
                        <a:t>MUNICIPALITIES WITH FINDINGS IN 7 OR MORE OF THE FINANCIAL HEALTH INDICATORS ASSESSED BY THE AG </a:t>
                      </a:r>
                      <a:endParaRPr lang="en-ZA" sz="1600">
                        <a:effectLst/>
                      </a:endParaRPr>
                    </a:p>
                    <a:p>
                      <a:pPr algn="ctr">
                        <a:lnSpc>
                          <a:spcPct val="107000"/>
                        </a:lnSpc>
                        <a:spcAft>
                          <a:spcPts val="0"/>
                        </a:spcAft>
                      </a:pPr>
                      <a:r>
                        <a:rPr lang="en-GB" sz="1600">
                          <a:effectLst/>
                        </a:rPr>
                        <a:t>(2015/16 FY)</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500"/>
                        </a:spcBef>
                        <a:spcAft>
                          <a:spcPts val="0"/>
                        </a:spcAft>
                      </a:pPr>
                      <a:r>
                        <a:rPr lang="en-GB" sz="1600" dirty="0" err="1">
                          <a:effectLst/>
                        </a:rPr>
                        <a:t>DCoG</a:t>
                      </a:r>
                      <a:r>
                        <a:rPr lang="en-GB" sz="1600" dirty="0">
                          <a:effectLst/>
                        </a:rPr>
                        <a:t> LIST OF PRIORITY MUNICIPALITIES IDENTIFIED BY PROVINCIAL COORDINAOTRS IN SEPTEMBER 2017</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79212">
                <a:tc gridSpan="3">
                  <a:txBody>
                    <a:bodyPr/>
                    <a:lstStyle/>
                    <a:p>
                      <a:pPr>
                        <a:lnSpc>
                          <a:spcPct val="107000"/>
                        </a:lnSpc>
                        <a:spcAft>
                          <a:spcPts val="0"/>
                        </a:spcAft>
                      </a:pPr>
                      <a:r>
                        <a:rPr lang="en-ZA" sz="1600" b="1" dirty="0" smtClean="0">
                          <a:effectLst/>
                          <a:latin typeface="Arial" panose="020B0604020202020204" pitchFamily="34" charset="0"/>
                          <a:ea typeface="Calibri" panose="020F0502020204030204" pitchFamily="34" charset="0"/>
                          <a:cs typeface="Arial" panose="020B0604020202020204" pitchFamily="34" charset="0"/>
                        </a:rPr>
                        <a:t>FREE STATE</a:t>
                      </a:r>
                      <a:endParaRPr lang="en-ZA"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ZA" sz="1000" dirty="0">
                        <a:effectLst/>
                        <a:latin typeface="Calibri" panose="020F0502020204030204" pitchFamily="34" charset="0"/>
                        <a:ea typeface="Times New Roman" panose="02020603050405020304" pitchFamily="18" charset="0"/>
                      </a:endParaRPr>
                    </a:p>
                  </a:txBody>
                  <a:tcPr marL="68580" marR="68580" marT="0" marB="0"/>
                </a:tc>
                <a:tc hMerge="1">
                  <a:txBody>
                    <a:bodyPr/>
                    <a:lstStyle/>
                    <a:p>
                      <a:endParaRPr lang="en-ZA"/>
                    </a:p>
                  </a:txBody>
                  <a:tcPr/>
                </a:tc>
                <a:extLst>
                  <a:ext uri="{0D108BD9-81ED-4DB2-BD59-A6C34878D82A}">
                    <a16:rowId xmlns:a16="http://schemas.microsoft.com/office/drawing/2014/main" val="10001"/>
                  </a:ext>
                </a:extLst>
              </a:tr>
              <a:tr h="279212">
                <a:tc>
                  <a:txBody>
                    <a:bodyPr/>
                    <a:lstStyle/>
                    <a:p>
                      <a:pPr marL="0" algn="l" defTabSz="685800" rtl="0" eaLnBrk="1" latinLnBrk="0" hangingPunct="1">
                        <a:lnSpc>
                          <a:spcPct val="107000"/>
                        </a:lnSpc>
                        <a:spcBef>
                          <a:spcPts val="500"/>
                        </a:spcBef>
                        <a:spcAft>
                          <a:spcPts val="0"/>
                        </a:spcAft>
                      </a:pPr>
                      <a:r>
                        <a:rPr lang="en-GB"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Matjhabeng</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r>
                        <a:rPr lang="en-GB"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Matjhabeng</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002"/>
                  </a:ext>
                </a:extLst>
              </a:tr>
              <a:tr h="279212">
                <a:tc>
                  <a:txBody>
                    <a:bodyPr/>
                    <a:lstStyle/>
                    <a:p>
                      <a:pPr marL="0" algn="l" defTabSz="685800" rtl="0" eaLnBrk="1" latinLnBrk="0" hangingPunct="1">
                        <a:lnSpc>
                          <a:spcPct val="107000"/>
                        </a:lnSpc>
                        <a:spcBef>
                          <a:spcPts val="500"/>
                        </a:spcBef>
                        <a:spcAft>
                          <a:spcPts val="0"/>
                        </a:spcAft>
                      </a:pPr>
                      <a:r>
                        <a:rPr lang="en-GB"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Maluti</a:t>
                      </a:r>
                      <a:r>
                        <a:rPr lang="en-GB" sz="1600" b="0" kern="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a:t>
                      </a:r>
                      <a:r>
                        <a:rPr lang="en-GB"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Phofung</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r>
                        <a:rPr lang="en-GB"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Maluti</a:t>
                      </a:r>
                      <a:r>
                        <a:rPr lang="en-GB" sz="1600" b="0" kern="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a:t>
                      </a:r>
                      <a:r>
                        <a:rPr lang="en-GB"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Phofung</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003"/>
                  </a:ext>
                </a:extLst>
              </a:tr>
              <a:tr h="279212">
                <a:tc>
                  <a:txBody>
                    <a:bodyPr/>
                    <a:lstStyle/>
                    <a:p>
                      <a:pPr marL="0" marR="0" indent="0" algn="l" defTabSz="685800" rtl="0" eaLnBrk="1" fontAlgn="auto" latinLnBrk="0" hangingPunct="1">
                        <a:lnSpc>
                          <a:spcPct val="107000"/>
                        </a:lnSpc>
                        <a:spcBef>
                          <a:spcPts val="500"/>
                        </a:spcBef>
                        <a:spcAft>
                          <a:spcPts val="0"/>
                        </a:spcAft>
                        <a:buClrTx/>
                        <a:buSzTx/>
                        <a:buFontTx/>
                        <a:buNone/>
                        <a:tabLst/>
                        <a:defRPr/>
                      </a:pPr>
                      <a:r>
                        <a:rPr lang="en-GB"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Nketoana</a:t>
                      </a:r>
                      <a:endParaRPr lang="en-ZA" sz="1600" b="0" kern="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endParaRPr lang="en-ZA"/>
                    </a:p>
                  </a:txBody>
                  <a:tcPr marL="68580" marR="68580" marT="0" marB="0"/>
                </a:tc>
                <a:extLst>
                  <a:ext uri="{0D108BD9-81ED-4DB2-BD59-A6C34878D82A}">
                    <a16:rowId xmlns:a16="http://schemas.microsoft.com/office/drawing/2014/main" val="10004"/>
                  </a:ext>
                </a:extLst>
              </a:tr>
              <a:tr h="279212">
                <a:tc>
                  <a:txBody>
                    <a:bodyPr/>
                    <a:lstStyle/>
                    <a:p>
                      <a:pPr marL="0" algn="l" defTabSz="685800" rtl="0" eaLnBrk="1" latinLnBrk="0" hangingPunct="1">
                        <a:lnSpc>
                          <a:spcPct val="107000"/>
                        </a:lnSpc>
                        <a:spcBef>
                          <a:spcPts val="500"/>
                        </a:spcBef>
                        <a:spcAft>
                          <a:spcPts val="0"/>
                        </a:spcAft>
                      </a:pPr>
                      <a:r>
                        <a:rPr lang="en-GB"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Ngwathe</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r>
                        <a:rPr lang="en-GB"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Ngwathe</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endParaRPr lang="en-ZA" dirty="0"/>
                    </a:p>
                  </a:txBody>
                  <a:tcPr marL="68580" marR="68580" marT="0" marB="0"/>
                </a:tc>
                <a:extLst>
                  <a:ext uri="{0D108BD9-81ED-4DB2-BD59-A6C34878D82A}">
                    <a16:rowId xmlns:a16="http://schemas.microsoft.com/office/drawing/2014/main" val="10005"/>
                  </a:ext>
                </a:extLst>
              </a:tr>
              <a:tr h="279212">
                <a:tc>
                  <a:txBody>
                    <a:bodyPr/>
                    <a:lstStyle/>
                    <a:p>
                      <a:pPr marL="0" algn="l" defTabSz="685800" rtl="0" eaLnBrk="1" latinLnBrk="0" hangingPunct="1">
                        <a:lnSpc>
                          <a:spcPct val="107000"/>
                        </a:lnSpc>
                        <a:spcBef>
                          <a:spcPts val="500"/>
                        </a:spcBef>
                        <a:spcAft>
                          <a:spcPts val="0"/>
                        </a:spcAft>
                      </a:pPr>
                      <a:r>
                        <a:rPr lang="en-GB"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Dihlabeng</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r>
                        <a:rPr lang="en-GB"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Dihlabeng</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endParaRPr lang="en-ZA" dirty="0"/>
                    </a:p>
                  </a:txBody>
                  <a:tcPr marL="68580" marR="68580" marT="0" marB="0"/>
                </a:tc>
                <a:extLst>
                  <a:ext uri="{0D108BD9-81ED-4DB2-BD59-A6C34878D82A}">
                    <a16:rowId xmlns:a16="http://schemas.microsoft.com/office/drawing/2014/main" val="10006"/>
                  </a:ext>
                </a:extLst>
              </a:tr>
              <a:tr h="279212">
                <a:tc>
                  <a:txBody>
                    <a:bodyPr/>
                    <a:lstStyle/>
                    <a:p>
                      <a:pPr marL="0" algn="l" defTabSz="685800" rtl="0" eaLnBrk="1" latinLnBrk="0" hangingPunct="1">
                        <a:lnSpc>
                          <a:spcPct val="107000"/>
                        </a:lnSpc>
                        <a:spcBef>
                          <a:spcPts val="500"/>
                        </a:spcBef>
                        <a:spcAft>
                          <a:spcPts val="0"/>
                        </a:spcAft>
                      </a:pPr>
                      <a:r>
                        <a:rPr lang="en-GB"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Moqhaka</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r>
                        <a:rPr lang="en-GB"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Moqhaka</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007"/>
                  </a:ext>
                </a:extLst>
              </a:tr>
              <a:tr h="279212">
                <a:tc>
                  <a:txBody>
                    <a:bodyPr/>
                    <a:lstStyle/>
                    <a:p>
                      <a:pPr marL="0" algn="l" defTabSz="685800" rtl="0" eaLnBrk="1" latinLnBrk="0" hangingPunct="1">
                        <a:lnSpc>
                          <a:spcPct val="107000"/>
                        </a:lnSpc>
                        <a:spcBef>
                          <a:spcPts val="500"/>
                        </a:spcBef>
                        <a:spcAft>
                          <a:spcPts val="0"/>
                        </a:spcAft>
                      </a:pPr>
                      <a:r>
                        <a:rPr lang="en-GB"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Nala</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r>
                        <a:rPr lang="en-GB"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Nala</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008"/>
                  </a:ext>
                </a:extLst>
              </a:tr>
              <a:tr h="279212">
                <a:tc>
                  <a:txBody>
                    <a:bodyPr/>
                    <a:lstStyle/>
                    <a:p>
                      <a:pPr marL="0" algn="l" defTabSz="685800" rtl="0" eaLnBrk="1" latinLnBrk="0" hangingPunct="1">
                        <a:lnSpc>
                          <a:spcPct val="107000"/>
                        </a:lnSpc>
                        <a:spcBef>
                          <a:spcPts val="500"/>
                        </a:spcBef>
                        <a:spcAft>
                          <a:spcPts val="0"/>
                        </a:spcAft>
                      </a:pP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r>
                        <a:rPr lang="en-GB"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Masilonyana</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r>
                        <a:rPr lang="en-GB"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Masilonyana</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009"/>
                  </a:ext>
                </a:extLst>
              </a:tr>
              <a:tr h="279212">
                <a:tc>
                  <a:txBody>
                    <a:bodyPr/>
                    <a:lstStyle/>
                    <a:p>
                      <a:pPr marL="0" algn="l" defTabSz="685800" rtl="0" eaLnBrk="1" latinLnBrk="0" hangingPunct="1">
                        <a:lnSpc>
                          <a:spcPct val="107000"/>
                        </a:lnSpc>
                        <a:spcBef>
                          <a:spcPts val="500"/>
                        </a:spcBef>
                        <a:spcAft>
                          <a:spcPts val="0"/>
                        </a:spcAft>
                      </a:pP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r>
                        <a:rPr lang="en-GB"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Mafube</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r>
                        <a:rPr lang="en-GB"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Mafube</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906635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FINANCIAL STATUS OF MUNICIPALITIES: VIABILITY AND FINANCIAL MANAGEMENT</a:t>
            </a:r>
            <a:endParaRPr lang="en-ZA"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16</a:t>
            </a:fld>
            <a:endParaRPr lang="en-US" altLang="en-US" dirty="0"/>
          </a:p>
        </p:txBody>
      </p:sp>
      <p:graphicFrame>
        <p:nvGraphicFramePr>
          <p:cNvPr id="5" name="Table 4"/>
          <p:cNvGraphicFramePr>
            <a:graphicFrameLocks noGrp="1"/>
          </p:cNvGraphicFramePr>
          <p:nvPr>
            <p:extLst>
              <p:ext uri="{D42A27DB-BD31-4B8C-83A1-F6EECF244321}">
                <p14:modId xmlns:p14="http://schemas.microsoft.com/office/powerpoint/2010/main" val="3504018734"/>
              </p:ext>
            </p:extLst>
          </p:nvPr>
        </p:nvGraphicFramePr>
        <p:xfrm>
          <a:off x="323528" y="1690688"/>
          <a:ext cx="8424935" cy="4465794"/>
        </p:xfrm>
        <a:graphic>
          <a:graphicData uri="http://schemas.openxmlformats.org/drawingml/2006/table">
            <a:tbl>
              <a:tblPr firstRow="1" firstCol="1" bandRow="1">
                <a:tableStyleId>{5DA37D80-6434-44D0-A028-1B22A696006F}</a:tableStyleId>
              </a:tblPr>
              <a:tblGrid>
                <a:gridCol w="3032267">
                  <a:extLst>
                    <a:ext uri="{9D8B030D-6E8A-4147-A177-3AD203B41FA5}">
                      <a16:colId xmlns:a16="http://schemas.microsoft.com/office/drawing/2014/main" val="20000"/>
                    </a:ext>
                  </a:extLst>
                </a:gridCol>
                <a:gridCol w="2800381">
                  <a:extLst>
                    <a:ext uri="{9D8B030D-6E8A-4147-A177-3AD203B41FA5}">
                      <a16:colId xmlns:a16="http://schemas.microsoft.com/office/drawing/2014/main" val="20001"/>
                    </a:ext>
                  </a:extLst>
                </a:gridCol>
                <a:gridCol w="2592287">
                  <a:extLst>
                    <a:ext uri="{9D8B030D-6E8A-4147-A177-3AD203B41FA5}">
                      <a16:colId xmlns:a16="http://schemas.microsoft.com/office/drawing/2014/main" val="20002"/>
                    </a:ext>
                  </a:extLst>
                </a:gridCol>
              </a:tblGrid>
              <a:tr h="1673674">
                <a:tc>
                  <a:txBody>
                    <a:bodyPr/>
                    <a:lstStyle/>
                    <a:p>
                      <a:pPr algn="ctr">
                        <a:lnSpc>
                          <a:spcPct val="107000"/>
                        </a:lnSpc>
                        <a:spcAft>
                          <a:spcPts val="0"/>
                        </a:spcAft>
                      </a:pPr>
                      <a:r>
                        <a:rPr lang="en-GB" sz="1600" dirty="0">
                          <a:effectLst/>
                        </a:rPr>
                        <a:t>MUNICIPALITIES IN FINANCIAL DISTRESS (NT)</a:t>
                      </a:r>
                      <a:endParaRPr lang="en-ZA" sz="1600" dirty="0">
                        <a:effectLst/>
                      </a:endParaRPr>
                    </a:p>
                    <a:p>
                      <a:pPr algn="ctr">
                        <a:lnSpc>
                          <a:spcPct val="107000"/>
                        </a:lnSpc>
                        <a:spcAft>
                          <a:spcPts val="0"/>
                        </a:spcAft>
                      </a:pPr>
                      <a:r>
                        <a:rPr lang="en-GB" sz="1600" dirty="0">
                          <a:effectLst/>
                        </a:rPr>
                        <a:t>2016/17 FY</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a:effectLst/>
                        </a:rPr>
                        <a:t>MUNICIPALITIES WITH FINDINGS IN 7 OR MORE OF THE FINANCIAL HEALTH INDICATORS ASSESSED BY THE AG </a:t>
                      </a:r>
                      <a:endParaRPr lang="en-ZA" sz="1600">
                        <a:effectLst/>
                      </a:endParaRPr>
                    </a:p>
                    <a:p>
                      <a:pPr algn="ctr">
                        <a:lnSpc>
                          <a:spcPct val="107000"/>
                        </a:lnSpc>
                        <a:spcAft>
                          <a:spcPts val="0"/>
                        </a:spcAft>
                      </a:pPr>
                      <a:r>
                        <a:rPr lang="en-GB" sz="1600">
                          <a:effectLst/>
                        </a:rPr>
                        <a:t>(2015/16 FY)</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500"/>
                        </a:spcBef>
                        <a:spcAft>
                          <a:spcPts val="0"/>
                        </a:spcAft>
                      </a:pPr>
                      <a:r>
                        <a:rPr lang="en-GB" sz="1600" dirty="0" err="1">
                          <a:effectLst/>
                        </a:rPr>
                        <a:t>DCoG</a:t>
                      </a:r>
                      <a:r>
                        <a:rPr lang="en-GB" sz="1600" dirty="0">
                          <a:effectLst/>
                        </a:rPr>
                        <a:t> LIST OF PRIORITY MUNICIPALITIES IDENTIFIED BY PROVINCIAL COORDINAOTRS IN SEPTEMBER 2017</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79212">
                <a:tc gridSpan="3">
                  <a:txBody>
                    <a:bodyPr/>
                    <a:lstStyle/>
                    <a:p>
                      <a:pPr>
                        <a:lnSpc>
                          <a:spcPct val="107000"/>
                        </a:lnSpc>
                        <a:spcAft>
                          <a:spcPts val="0"/>
                        </a:spcAft>
                      </a:pPr>
                      <a:r>
                        <a:rPr lang="en-ZA" sz="1600" b="1" dirty="0" smtClean="0">
                          <a:effectLst/>
                          <a:latin typeface="Arial" panose="020B0604020202020204" pitchFamily="34" charset="0"/>
                          <a:ea typeface="Calibri" panose="020F0502020204030204" pitchFamily="34" charset="0"/>
                          <a:cs typeface="Arial" panose="020B0604020202020204" pitchFamily="34" charset="0"/>
                        </a:rPr>
                        <a:t>LIMPOPO</a:t>
                      </a:r>
                      <a:endParaRPr lang="en-ZA"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ZA" sz="1000" dirty="0">
                        <a:effectLst/>
                        <a:latin typeface="Calibri" panose="020F0502020204030204" pitchFamily="34" charset="0"/>
                        <a:ea typeface="Times New Roman" panose="02020603050405020304" pitchFamily="18" charset="0"/>
                      </a:endParaRPr>
                    </a:p>
                  </a:txBody>
                  <a:tcPr marL="68580" marR="68580" marT="0" marB="0"/>
                </a:tc>
                <a:tc hMerge="1">
                  <a:txBody>
                    <a:bodyPr/>
                    <a:lstStyle/>
                    <a:p>
                      <a:endParaRPr lang="en-ZA"/>
                    </a:p>
                  </a:txBody>
                  <a:tcPr/>
                </a:tc>
                <a:extLst>
                  <a:ext uri="{0D108BD9-81ED-4DB2-BD59-A6C34878D82A}">
                    <a16:rowId xmlns:a16="http://schemas.microsoft.com/office/drawing/2014/main" val="10001"/>
                  </a:ext>
                </a:extLst>
              </a:tr>
              <a:tr h="279212">
                <a:tc>
                  <a:txBody>
                    <a:bodyPr/>
                    <a:lstStyle/>
                    <a:p>
                      <a:pPr marL="0" algn="l" defTabSz="685800" rtl="0" eaLnBrk="1" latinLnBrk="0" hangingPunct="1">
                        <a:lnSpc>
                          <a:spcPct val="107000"/>
                        </a:lnSpc>
                        <a:spcBef>
                          <a:spcPts val="500"/>
                        </a:spcBef>
                        <a:spcAft>
                          <a:spcPts val="0"/>
                        </a:spcAft>
                      </a:pPr>
                      <a:r>
                        <a:rPr lang="en-GB"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Thabazimbi</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r>
                        <a:rPr lang="en-GB"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Thabazimbi</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002"/>
                  </a:ext>
                </a:extLst>
              </a:tr>
              <a:tr h="279212">
                <a:tc>
                  <a:txBody>
                    <a:bodyPr/>
                    <a:lstStyle/>
                    <a:p>
                      <a:pPr marL="0" algn="l" defTabSz="685800" rtl="0" eaLnBrk="1" latinLnBrk="0" hangingPunct="1">
                        <a:lnSpc>
                          <a:spcPct val="107000"/>
                        </a:lnSpc>
                        <a:spcBef>
                          <a:spcPts val="500"/>
                        </a:spcBef>
                        <a:spcAft>
                          <a:spcPts val="0"/>
                        </a:spcAft>
                      </a:pPr>
                      <a:r>
                        <a:rPr lang="en-GB"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Musina</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003"/>
                  </a:ext>
                </a:extLst>
              </a:tr>
              <a:tr h="279212">
                <a:tc>
                  <a:txBody>
                    <a:bodyPr/>
                    <a:lstStyle/>
                    <a:p>
                      <a:pPr marL="0" algn="l" defTabSz="685800" rtl="0" eaLnBrk="1" latinLnBrk="0" hangingPunct="1">
                        <a:lnSpc>
                          <a:spcPct val="107000"/>
                        </a:lnSpc>
                        <a:spcBef>
                          <a:spcPts val="500"/>
                        </a:spcBef>
                        <a:spcAft>
                          <a:spcPts val="0"/>
                        </a:spcAft>
                      </a:pPr>
                      <a:r>
                        <a:rPr lang="en-GB" sz="1600" b="0" kern="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Ba </a:t>
                      </a:r>
                      <a:r>
                        <a:rPr lang="en-GB"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Phalaborwa</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endParaRPr lang="en-ZA" sz="1600" b="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004"/>
                  </a:ext>
                </a:extLst>
              </a:tr>
              <a:tr h="279212">
                <a:tc>
                  <a:txBody>
                    <a:bodyPr/>
                    <a:lstStyle/>
                    <a:p>
                      <a:pPr marL="0" algn="l" defTabSz="685800" rtl="0" eaLnBrk="1" latinLnBrk="0" hangingPunct="1">
                        <a:lnSpc>
                          <a:spcPct val="107000"/>
                        </a:lnSpc>
                        <a:spcBef>
                          <a:spcPts val="500"/>
                        </a:spcBef>
                        <a:spcAft>
                          <a:spcPts val="0"/>
                        </a:spcAft>
                      </a:pP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r>
                        <a:rPr lang="en-GB"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Mookgophong</a:t>
                      </a:r>
                      <a:r>
                        <a:rPr lang="en-GB" sz="1600" b="0" kern="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GB"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Modimolle</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r>
                        <a:rPr lang="en-GB"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Mookgophong</a:t>
                      </a:r>
                      <a:r>
                        <a:rPr lang="en-GB" sz="1600" b="0" kern="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GB"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Modimolle</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005"/>
                  </a:ext>
                </a:extLst>
              </a:tr>
              <a:tr h="279212">
                <a:tc>
                  <a:txBody>
                    <a:bodyPr/>
                    <a:lstStyle/>
                    <a:p>
                      <a:pPr marL="0" algn="l" defTabSz="685800" rtl="0" eaLnBrk="1" latinLnBrk="0" hangingPunct="1">
                        <a:lnSpc>
                          <a:spcPct val="107000"/>
                        </a:lnSpc>
                        <a:spcBef>
                          <a:spcPts val="500"/>
                        </a:spcBef>
                        <a:spcAft>
                          <a:spcPts val="0"/>
                        </a:spcAft>
                      </a:pP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r>
                        <a:rPr lang="en-GB" sz="1600" b="0" kern="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Mopani District</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r>
                        <a:rPr lang="en-GB" sz="1600" b="0" kern="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Mopani District</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006"/>
                  </a:ext>
                </a:extLst>
              </a:tr>
              <a:tr h="279212">
                <a:tc>
                  <a:txBody>
                    <a:bodyPr/>
                    <a:lstStyle/>
                    <a:p>
                      <a:pPr marL="0" algn="l" defTabSz="685800" rtl="0" eaLnBrk="1" latinLnBrk="0" hangingPunct="1">
                        <a:lnSpc>
                          <a:spcPct val="107000"/>
                        </a:lnSpc>
                        <a:spcBef>
                          <a:spcPts val="500"/>
                        </a:spcBef>
                        <a:spcAft>
                          <a:spcPts val="0"/>
                        </a:spcAft>
                      </a:pPr>
                      <a:endParaRPr lang="en-ZA" sz="1600" b="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r>
                        <a:rPr lang="en-GB" sz="1600" b="0" kern="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LIM345 (Collins Chabane)</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007"/>
                  </a:ext>
                </a:extLst>
              </a:tr>
              <a:tr h="279212">
                <a:tc>
                  <a:txBody>
                    <a:bodyPr/>
                    <a:lstStyle/>
                    <a:p>
                      <a:pPr marL="0" algn="l" defTabSz="685800" rtl="0" eaLnBrk="1" latinLnBrk="0" hangingPunct="1">
                        <a:lnSpc>
                          <a:spcPct val="107000"/>
                        </a:lnSpc>
                        <a:spcBef>
                          <a:spcPts val="500"/>
                        </a:spcBef>
                        <a:spcAft>
                          <a:spcPts val="0"/>
                        </a:spcAft>
                      </a:pP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r>
                        <a:rPr lang="en-GB" sz="1600" b="0" kern="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Vhembe DM</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008"/>
                  </a:ext>
                </a:extLst>
              </a:tr>
              <a:tr h="279212">
                <a:tc>
                  <a:txBody>
                    <a:bodyPr/>
                    <a:lstStyle/>
                    <a:p>
                      <a:pPr marL="0" algn="l" defTabSz="685800" rtl="0" eaLnBrk="1" latinLnBrk="0" hangingPunct="1">
                        <a:lnSpc>
                          <a:spcPct val="107000"/>
                        </a:lnSpc>
                        <a:spcBef>
                          <a:spcPts val="500"/>
                        </a:spcBef>
                        <a:spcAft>
                          <a:spcPts val="0"/>
                        </a:spcAft>
                      </a:pP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r>
                        <a:rPr lang="en-GB" sz="1600" b="0" kern="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Sekhukhune DM</a:t>
                      </a: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009"/>
                  </a:ext>
                </a:extLst>
              </a:tr>
              <a:tr h="279212">
                <a:tc>
                  <a:txBody>
                    <a:bodyPr/>
                    <a:lstStyle/>
                    <a:p>
                      <a:pPr marL="0" algn="l" defTabSz="685800" rtl="0" eaLnBrk="1" latinLnBrk="0" hangingPunct="1">
                        <a:lnSpc>
                          <a:spcPct val="107000"/>
                        </a:lnSpc>
                        <a:spcBef>
                          <a:spcPts val="500"/>
                        </a:spcBef>
                        <a:spcAft>
                          <a:spcPts val="0"/>
                        </a:spcAft>
                      </a:pP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algn="l" defTabSz="685800" rtl="0" eaLnBrk="1" latinLnBrk="0" hangingPunct="1">
                        <a:lnSpc>
                          <a:spcPct val="107000"/>
                        </a:lnSpc>
                        <a:spcBef>
                          <a:spcPts val="500"/>
                        </a:spcBef>
                        <a:spcAft>
                          <a:spcPts val="0"/>
                        </a:spcAft>
                      </a:pPr>
                      <a:endParaRPr lang="en-ZA" sz="1600" b="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indent="0" algn="l" defTabSz="685800" rtl="0" eaLnBrk="1" fontAlgn="auto" latinLnBrk="0" hangingPunct="1">
                        <a:lnSpc>
                          <a:spcPct val="107000"/>
                        </a:lnSpc>
                        <a:spcBef>
                          <a:spcPts val="500"/>
                        </a:spcBef>
                        <a:spcAft>
                          <a:spcPts val="0"/>
                        </a:spcAft>
                        <a:buClrTx/>
                        <a:buSzTx/>
                        <a:buFontTx/>
                        <a:buNone/>
                        <a:tabLst/>
                        <a:defRPr/>
                      </a:pPr>
                      <a:r>
                        <a:rPr lang="en-GB" sz="1600" b="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Mogalakwena</a:t>
                      </a:r>
                      <a:r>
                        <a:rPr lang="en-GB" sz="1600" b="0" kern="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LM</a:t>
                      </a:r>
                      <a:endParaRPr lang="en-ZA" sz="1600" b="0" kern="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245009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4624"/>
            <a:ext cx="8496944" cy="439538"/>
          </a:xfrm>
          <a:solidFill>
            <a:schemeClr val="bg1"/>
          </a:solidFill>
          <a:ln>
            <a:noFill/>
          </a:ln>
        </p:spPr>
        <p:style>
          <a:lnRef idx="1">
            <a:schemeClr val="accent4"/>
          </a:lnRef>
          <a:fillRef idx="2">
            <a:schemeClr val="accent4"/>
          </a:fillRef>
          <a:effectRef idx="1">
            <a:schemeClr val="accent4"/>
          </a:effectRef>
          <a:fontRef idx="minor">
            <a:schemeClr val="dk1"/>
          </a:fontRef>
        </p:style>
        <p:txBody>
          <a:bodyPr/>
          <a:lstStyle/>
          <a:p>
            <a:r>
              <a:rPr lang="en-US" dirty="0" smtClean="0"/>
              <a:t>CONCLUSION</a:t>
            </a:r>
            <a:endParaRPr lang="en-US"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17</a:t>
            </a:fld>
            <a:endParaRPr lang="en-US" altLang="en-US" dirty="0"/>
          </a:p>
        </p:txBody>
      </p:sp>
      <p:sp>
        <p:nvSpPr>
          <p:cNvPr id="4" name="Content Placeholder 3"/>
          <p:cNvSpPr>
            <a:spLocks noGrp="1"/>
          </p:cNvSpPr>
          <p:nvPr>
            <p:ph sz="quarter" idx="13"/>
          </p:nvPr>
        </p:nvSpPr>
        <p:spPr>
          <a:xfrm>
            <a:off x="206971" y="563463"/>
            <a:ext cx="8784976" cy="5961881"/>
          </a:xfrm>
          <a:solidFill>
            <a:schemeClr val="bg1"/>
          </a:solidFill>
          <a:ln>
            <a:noFill/>
          </a:ln>
        </p:spPr>
        <p:style>
          <a:lnRef idx="1">
            <a:schemeClr val="accent2"/>
          </a:lnRef>
          <a:fillRef idx="2">
            <a:schemeClr val="accent2"/>
          </a:fillRef>
          <a:effectRef idx="1">
            <a:schemeClr val="accent2"/>
          </a:effectRef>
          <a:fontRef idx="minor">
            <a:schemeClr val="dk1"/>
          </a:fontRef>
        </p:style>
        <p:txBody>
          <a:bodyPr/>
          <a:lstStyle/>
          <a:p>
            <a:pPr algn="just"/>
            <a:r>
              <a:rPr lang="en-US" sz="2400" dirty="0"/>
              <a:t>Uneven performance continue to characterize the state of municipalities;</a:t>
            </a:r>
          </a:p>
          <a:p>
            <a:pPr algn="just"/>
            <a:r>
              <a:rPr lang="en-US" sz="2400" dirty="0"/>
              <a:t>There are municipalities that continue to remain in a dire state, despite support and intervention measures, e.g. </a:t>
            </a:r>
            <a:r>
              <a:rPr lang="en-US" sz="2400" i="1" dirty="0"/>
              <a:t>(</a:t>
            </a:r>
            <a:r>
              <a:rPr lang="en-US" sz="2400" i="1" dirty="0" err="1"/>
              <a:t>Makana</a:t>
            </a:r>
            <a:r>
              <a:rPr lang="en-US" sz="2400" i="1" dirty="0"/>
              <a:t>, Ngaka </a:t>
            </a:r>
            <a:r>
              <a:rPr lang="en-US" sz="2400" i="1" dirty="0" err="1"/>
              <a:t>Modiri</a:t>
            </a:r>
            <a:r>
              <a:rPr lang="en-US" sz="2400" i="1" dirty="0"/>
              <a:t> </a:t>
            </a:r>
            <a:r>
              <a:rPr lang="en-US" sz="2400" i="1" dirty="0" err="1"/>
              <a:t>Molema</a:t>
            </a:r>
            <a:r>
              <a:rPr lang="en-US" sz="2400" i="1" dirty="0"/>
              <a:t>, </a:t>
            </a:r>
            <a:r>
              <a:rPr lang="en-US" sz="2400" i="1" dirty="0" err="1"/>
              <a:t>Thabazimbi</a:t>
            </a:r>
            <a:r>
              <a:rPr lang="en-US" sz="2400" i="1" dirty="0"/>
              <a:t>, Ubuntu, </a:t>
            </a:r>
            <a:r>
              <a:rPr lang="en-US" sz="2400" i="1" dirty="0" err="1"/>
              <a:t>Emalahleni</a:t>
            </a:r>
            <a:r>
              <a:rPr lang="en-US" sz="2400" i="1" dirty="0"/>
              <a:t>, </a:t>
            </a:r>
            <a:r>
              <a:rPr lang="en-US" sz="2400" i="1" dirty="0" err="1"/>
              <a:t>Emfuleni</a:t>
            </a:r>
            <a:r>
              <a:rPr lang="en-US" sz="2400" i="1" dirty="0"/>
              <a:t>, </a:t>
            </a:r>
            <a:r>
              <a:rPr lang="en-US" sz="2400" i="1" dirty="0" err="1"/>
              <a:t>Mafube</a:t>
            </a:r>
            <a:r>
              <a:rPr lang="en-US" sz="2400" i="1" dirty="0"/>
              <a:t> and </a:t>
            </a:r>
            <a:r>
              <a:rPr lang="en-US" sz="2400" i="1" dirty="0" err="1"/>
              <a:t>Masilonyana</a:t>
            </a:r>
            <a:r>
              <a:rPr lang="en-US" sz="2400" i="1" dirty="0"/>
              <a:t>, </a:t>
            </a:r>
            <a:r>
              <a:rPr lang="en-US" sz="2400" i="1" dirty="0" err="1" smtClean="0"/>
              <a:t>Kannaland</a:t>
            </a:r>
            <a:r>
              <a:rPr lang="en-US" sz="2400" i="1" dirty="0"/>
              <a:t>, </a:t>
            </a:r>
            <a:r>
              <a:rPr lang="en-US" sz="2400" i="1" dirty="0" err="1"/>
              <a:t>etc</a:t>
            </a:r>
            <a:r>
              <a:rPr lang="en-US" sz="2400" i="1" dirty="0" smtClean="0"/>
              <a:t>)</a:t>
            </a:r>
            <a:endParaRPr lang="en-US" sz="2300" dirty="0" smtClean="0"/>
          </a:p>
          <a:p>
            <a:pPr algn="just"/>
            <a:r>
              <a:rPr lang="en-US" sz="2300" dirty="0" smtClean="0"/>
              <a:t>Perennial fundamental deficiencies:</a:t>
            </a:r>
          </a:p>
          <a:p>
            <a:pPr lvl="1" algn="just">
              <a:buFont typeface="Arial" panose="020B0604020202020204" pitchFamily="34" charset="0"/>
              <a:buChar char="̶"/>
            </a:pPr>
            <a:r>
              <a:rPr lang="en-US" sz="2300" dirty="0" smtClean="0"/>
              <a:t>Leadership</a:t>
            </a:r>
          </a:p>
          <a:p>
            <a:pPr lvl="1" algn="just">
              <a:buFont typeface="Arial" panose="020B0604020202020204" pitchFamily="34" charset="0"/>
              <a:buChar char="̶"/>
            </a:pPr>
            <a:r>
              <a:rPr lang="en-US" sz="2300" dirty="0" smtClean="0"/>
              <a:t>Management</a:t>
            </a:r>
          </a:p>
          <a:p>
            <a:pPr lvl="1" algn="just">
              <a:buFont typeface="Arial" panose="020B0604020202020204" pitchFamily="34" charset="0"/>
              <a:buChar char="̶"/>
            </a:pPr>
            <a:r>
              <a:rPr lang="en-US" sz="2300" dirty="0" smtClean="0"/>
              <a:t>Accountability</a:t>
            </a:r>
          </a:p>
          <a:p>
            <a:pPr lvl="1" algn="just">
              <a:buFont typeface="Arial" panose="020B0604020202020204" pitchFamily="34" charset="0"/>
              <a:buChar char="̶"/>
            </a:pPr>
            <a:r>
              <a:rPr lang="en-US" sz="2300" dirty="0" smtClean="0"/>
              <a:t>Oversight  </a:t>
            </a:r>
            <a:endParaRPr lang="en-US" sz="2300" dirty="0"/>
          </a:p>
          <a:p>
            <a:pPr algn="just"/>
            <a:endParaRPr lang="en-US" sz="2400" i="1" dirty="0" smtClean="0"/>
          </a:p>
          <a:p>
            <a:pPr algn="just"/>
            <a:r>
              <a:rPr lang="en-US" sz="2400" i="1" dirty="0" smtClean="0"/>
              <a:t>The </a:t>
            </a:r>
            <a:r>
              <a:rPr lang="en-US" sz="2400" i="1" dirty="0"/>
              <a:t>perennial deficiencies remain the inability to comply with constitutional and legislative requirements governing local government system, and enforcement and regulation </a:t>
            </a:r>
            <a:r>
              <a:rPr lang="en-US" sz="2400" i="1" dirty="0" smtClean="0"/>
              <a:t>thereof</a:t>
            </a:r>
            <a:endParaRPr lang="en-US" sz="2400" dirty="0" smtClean="0"/>
          </a:p>
          <a:p>
            <a:endParaRPr lang="en-US" dirty="0" smtClean="0"/>
          </a:p>
          <a:p>
            <a:endParaRPr lang="en-US" dirty="0" smtClean="0"/>
          </a:p>
          <a:p>
            <a:endParaRPr lang="en-US" dirty="0"/>
          </a:p>
        </p:txBody>
      </p:sp>
      <p:sp>
        <p:nvSpPr>
          <p:cNvPr id="6" name="Right Brace 5"/>
          <p:cNvSpPr/>
          <p:nvPr/>
        </p:nvSpPr>
        <p:spPr>
          <a:xfrm>
            <a:off x="3491880" y="3212976"/>
            <a:ext cx="576064" cy="1152128"/>
          </a:xfrm>
          <a:prstGeom prst="rightBrace">
            <a:avLst>
              <a:gd name="adj1" fmla="val 8333"/>
              <a:gd name="adj2" fmla="val 4206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p:cNvSpPr txBox="1"/>
          <p:nvPr/>
        </p:nvSpPr>
        <p:spPr>
          <a:xfrm>
            <a:off x="5111635" y="3356992"/>
            <a:ext cx="3528392" cy="646331"/>
          </a:xfrm>
          <a:prstGeom prst="rect">
            <a:avLst/>
          </a:prstGeom>
          <a:noFill/>
        </p:spPr>
        <p:txBody>
          <a:bodyPr wrap="square" rtlCol="0">
            <a:spAutoFit/>
          </a:bodyPr>
          <a:lstStyle/>
          <a:p>
            <a:r>
              <a:rPr lang="en-US" dirty="0" smtClean="0"/>
              <a:t>Across the  Intergovernmental Sphere System</a:t>
            </a:r>
            <a:endParaRPr lang="en-US" dirty="0"/>
          </a:p>
        </p:txBody>
      </p:sp>
    </p:spTree>
    <p:extLst>
      <p:ext uri="{BB962C8B-B14F-4D97-AF65-F5344CB8AC3E}">
        <p14:creationId xmlns:p14="http://schemas.microsoft.com/office/powerpoint/2010/main" val="36930437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759619"/>
          </a:xfrm>
          <a:solidFill>
            <a:schemeClr val="bg1"/>
          </a:solidFill>
          <a:ln>
            <a:noFill/>
          </a:ln>
        </p:spPr>
        <p:style>
          <a:lnRef idx="1">
            <a:schemeClr val="accent4"/>
          </a:lnRef>
          <a:fillRef idx="2">
            <a:schemeClr val="accent4"/>
          </a:fillRef>
          <a:effectRef idx="1">
            <a:schemeClr val="accent4"/>
          </a:effectRef>
          <a:fontRef idx="minor">
            <a:schemeClr val="dk1"/>
          </a:fontRef>
        </p:style>
        <p:txBody>
          <a:bodyPr/>
          <a:lstStyle/>
          <a:p>
            <a:r>
              <a:rPr lang="en-US" dirty="0" smtClean="0"/>
              <a:t>CONCLUSION</a:t>
            </a:r>
            <a:endParaRPr lang="en-US" dirty="0"/>
          </a:p>
        </p:txBody>
      </p:sp>
      <p:sp>
        <p:nvSpPr>
          <p:cNvPr id="9" name="Content Placeholder 8"/>
          <p:cNvSpPr>
            <a:spLocks noGrp="1"/>
          </p:cNvSpPr>
          <p:nvPr>
            <p:ph idx="1"/>
          </p:nvPr>
        </p:nvSpPr>
        <p:spPr>
          <a:xfrm>
            <a:off x="467544" y="836712"/>
            <a:ext cx="7886700" cy="3816424"/>
          </a:xfrm>
        </p:spPr>
        <p:txBody>
          <a:bodyPr/>
          <a:lstStyle/>
          <a:p>
            <a:pPr marL="0" indent="0" algn="just">
              <a:buNone/>
            </a:pPr>
            <a:r>
              <a:rPr lang="en-US" sz="2200" b="1" dirty="0"/>
              <a:t>Root causes</a:t>
            </a:r>
            <a:r>
              <a:rPr lang="en-US" sz="2200" dirty="0"/>
              <a:t>:</a:t>
            </a:r>
          </a:p>
          <a:p>
            <a:pPr lvl="1" algn="just">
              <a:buFont typeface="Arial" panose="020B0604020202020204" pitchFamily="34" charset="0"/>
              <a:buChar char="̶"/>
            </a:pPr>
            <a:r>
              <a:rPr lang="en-US" sz="2200" dirty="0"/>
              <a:t>Weak oversight mechanism – systems and processes at National and Provincial Level;</a:t>
            </a:r>
          </a:p>
          <a:p>
            <a:pPr lvl="1" algn="just">
              <a:buFont typeface="Arial" panose="020B0604020202020204" pitchFamily="34" charset="0"/>
              <a:buChar char="̶"/>
            </a:pPr>
            <a:r>
              <a:rPr lang="en-US" sz="2200" dirty="0"/>
              <a:t>Uneven capacity of Provincial </a:t>
            </a:r>
            <a:r>
              <a:rPr lang="en-US" sz="2200" dirty="0" err="1"/>
              <a:t>Cogta</a:t>
            </a:r>
            <a:r>
              <a:rPr lang="en-US" sz="2200" dirty="0"/>
              <a:t> departments;</a:t>
            </a:r>
          </a:p>
          <a:p>
            <a:pPr lvl="1" algn="just">
              <a:buFont typeface="Arial" panose="020B0604020202020204" pitchFamily="34" charset="0"/>
              <a:buChar char="̶"/>
            </a:pPr>
            <a:r>
              <a:rPr lang="en-US" sz="2200" dirty="0"/>
              <a:t>Political and administrative instability at municipal level;</a:t>
            </a:r>
          </a:p>
          <a:p>
            <a:pPr lvl="1" algn="just">
              <a:buFont typeface="Arial" panose="020B0604020202020204" pitchFamily="34" charset="0"/>
              <a:buChar char="̶"/>
            </a:pPr>
            <a:r>
              <a:rPr lang="en-US" sz="2200" dirty="0"/>
              <a:t>Poor oversight structures at municipal level (</a:t>
            </a:r>
            <a:r>
              <a:rPr lang="en-US" sz="2200" i="1" dirty="0"/>
              <a:t>MPACs, Council Committees, Audit Committee);</a:t>
            </a:r>
          </a:p>
          <a:p>
            <a:pPr lvl="1" algn="just">
              <a:buFont typeface="Arial" panose="020B0604020202020204" pitchFamily="34" charset="0"/>
              <a:buChar char="̶"/>
            </a:pPr>
            <a:r>
              <a:rPr lang="en-GB" sz="2200" dirty="0"/>
              <a:t>Inadequate consequence for poor performance and transgressions;</a:t>
            </a:r>
          </a:p>
          <a:p>
            <a:pPr lvl="1" algn="just">
              <a:buFont typeface="Arial" panose="020B0604020202020204" pitchFamily="34" charset="0"/>
              <a:buChar char="̶"/>
            </a:pPr>
            <a:r>
              <a:rPr lang="en-GB" sz="2200" dirty="0"/>
              <a:t>Instability on vacancies on key senior management positions;</a:t>
            </a:r>
          </a:p>
          <a:p>
            <a:endParaRPr lang="en-ZA"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18</a:t>
            </a:fld>
            <a:endParaRPr lang="en-US" altLang="en-US" dirty="0"/>
          </a:p>
        </p:txBody>
      </p:sp>
      <p:sp>
        <p:nvSpPr>
          <p:cNvPr id="5" name="TextBox 4"/>
          <p:cNvSpPr txBox="1"/>
          <p:nvPr/>
        </p:nvSpPr>
        <p:spPr>
          <a:xfrm>
            <a:off x="899592" y="4501087"/>
            <a:ext cx="7956459" cy="2215991"/>
          </a:xfrm>
          <a:prstGeom prst="rect">
            <a:avLst/>
          </a:prstGeom>
          <a:noFill/>
        </p:spPr>
        <p:txBody>
          <a:bodyPr wrap="square" rtlCol="0">
            <a:spAutoFit/>
          </a:bodyPr>
          <a:lstStyle/>
          <a:p>
            <a:pPr marL="0" indent="0" algn="ctr">
              <a:buNone/>
            </a:pPr>
            <a:r>
              <a:rPr lang="en-US" sz="2000" i="1" dirty="0">
                <a:effectLst>
                  <a:outerShdw blurRad="38100" dist="38100" dir="2700000" algn="tl">
                    <a:srgbClr val="000000">
                      <a:alpha val="43137"/>
                    </a:srgbClr>
                  </a:outerShdw>
                </a:effectLst>
              </a:rPr>
              <a:t>“Doing the same thing over and over again and expecting different results”</a:t>
            </a:r>
          </a:p>
          <a:p>
            <a:pPr marL="0" indent="0" algn="ctr">
              <a:buNone/>
            </a:pPr>
            <a:r>
              <a:rPr lang="en-US" sz="2000" i="1" dirty="0">
                <a:effectLst>
                  <a:outerShdw blurRad="38100" dist="38100" dir="2700000" algn="tl">
                    <a:srgbClr val="000000">
                      <a:alpha val="43137"/>
                    </a:srgbClr>
                  </a:outerShdw>
                </a:effectLst>
              </a:rPr>
              <a:t>&amp;</a:t>
            </a:r>
          </a:p>
          <a:p>
            <a:pPr marL="0" indent="0" algn="ctr">
              <a:buNone/>
            </a:pPr>
            <a:r>
              <a:rPr lang="en-US" sz="2000" i="1" dirty="0">
                <a:effectLst>
                  <a:outerShdw blurRad="38100" dist="38100" dir="2700000" algn="tl">
                    <a:srgbClr val="000000">
                      <a:alpha val="43137"/>
                    </a:srgbClr>
                  </a:outerShdw>
                </a:effectLst>
              </a:rPr>
              <a:t>“We cannot solve today’s problems with the same level of thinking that created the problems in the first place</a:t>
            </a:r>
            <a:r>
              <a:rPr lang="en-US" sz="2000" b="1" i="1" dirty="0">
                <a:effectLst>
                  <a:outerShdw blurRad="38100" dist="38100" dir="2700000" algn="tl">
                    <a:srgbClr val="000000">
                      <a:alpha val="43137"/>
                    </a:srgbClr>
                  </a:outerShdw>
                </a:effectLst>
              </a:rPr>
              <a:t>” </a:t>
            </a:r>
          </a:p>
          <a:p>
            <a:pPr marL="0" indent="0" algn="ctr">
              <a:buNone/>
            </a:pPr>
            <a:r>
              <a:rPr lang="en-US" sz="2000" b="1" i="1" dirty="0">
                <a:effectLst>
                  <a:outerShdw blurRad="38100" dist="38100" dir="2700000" algn="tl">
                    <a:srgbClr val="000000">
                      <a:alpha val="43137"/>
                    </a:srgbClr>
                  </a:outerShdw>
                </a:effectLst>
              </a:rPr>
              <a:t>(Albert Einstein)</a:t>
            </a:r>
          </a:p>
          <a:p>
            <a:endParaRPr lang="en-ZA" dirty="0"/>
          </a:p>
        </p:txBody>
      </p:sp>
    </p:spTree>
    <p:extLst>
      <p:ext uri="{BB962C8B-B14F-4D97-AF65-F5344CB8AC3E}">
        <p14:creationId xmlns:p14="http://schemas.microsoft.com/office/powerpoint/2010/main" val="28875617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9" y="31886"/>
            <a:ext cx="8352927" cy="936104"/>
          </a:xfrm>
          <a:solidFill>
            <a:schemeClr val="bg1"/>
          </a:solidFill>
          <a:ln>
            <a:noFill/>
          </a:ln>
        </p:spPr>
        <p:style>
          <a:lnRef idx="1">
            <a:schemeClr val="accent4"/>
          </a:lnRef>
          <a:fillRef idx="3">
            <a:schemeClr val="accent4"/>
          </a:fillRef>
          <a:effectRef idx="2">
            <a:schemeClr val="accent4"/>
          </a:effectRef>
          <a:fontRef idx="minor">
            <a:schemeClr val="lt1"/>
          </a:fontRef>
        </p:style>
        <p:txBody>
          <a:bodyPr/>
          <a:lstStyle/>
          <a:p>
            <a:r>
              <a:rPr lang="en-ZA" dirty="0" smtClean="0"/>
              <a:t/>
            </a:r>
            <a:br>
              <a:rPr lang="en-ZA" dirty="0" smtClean="0"/>
            </a:br>
            <a:r>
              <a:rPr lang="en-ZA" dirty="0" smtClean="0"/>
              <a:t/>
            </a:r>
            <a:br>
              <a:rPr lang="en-ZA" dirty="0" smtClean="0"/>
            </a:br>
            <a:r>
              <a:rPr lang="en-ZA" dirty="0" smtClean="0"/>
              <a:t> RESOLUTION OF THE PRESIDENTIAL LG SUMMIT – 2016</a:t>
            </a:r>
            <a:r>
              <a:rPr lang="en-ZA" dirty="0"/>
              <a:t/>
            </a:r>
            <a:br>
              <a:rPr lang="en-ZA" dirty="0"/>
            </a:br>
            <a:endParaRPr lang="en-US"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19</a:t>
            </a:fld>
            <a:endParaRPr lang="en-US" altLang="en-US" dirty="0"/>
          </a:p>
        </p:txBody>
      </p:sp>
      <p:sp>
        <p:nvSpPr>
          <p:cNvPr id="4" name="Content Placeholder 3"/>
          <p:cNvSpPr>
            <a:spLocks noGrp="1"/>
          </p:cNvSpPr>
          <p:nvPr>
            <p:ph sz="quarter" idx="13"/>
          </p:nvPr>
        </p:nvSpPr>
        <p:spPr>
          <a:xfrm>
            <a:off x="323528" y="967989"/>
            <a:ext cx="8352928" cy="5557355"/>
          </a:xfrm>
          <a:solidFill>
            <a:schemeClr val="bg1"/>
          </a:solidFill>
          <a:ln>
            <a:noFill/>
          </a:ln>
        </p:spPr>
        <p:style>
          <a:lnRef idx="1">
            <a:schemeClr val="accent2"/>
          </a:lnRef>
          <a:fillRef idx="2">
            <a:schemeClr val="accent2"/>
          </a:fillRef>
          <a:effectRef idx="1">
            <a:schemeClr val="accent2"/>
          </a:effectRef>
          <a:fontRef idx="minor">
            <a:schemeClr val="dk1"/>
          </a:fontRef>
        </p:style>
        <p:txBody>
          <a:bodyPr/>
          <a:lstStyle/>
          <a:p>
            <a:pPr marL="0" indent="0">
              <a:buNone/>
            </a:pPr>
            <a:r>
              <a:rPr lang="en-US" b="1" dirty="0" smtClean="0"/>
              <a:t>SUMMIT DELEGATES COMMITTED TO</a:t>
            </a:r>
            <a:r>
              <a:rPr lang="en-US" b="1" dirty="0"/>
              <a:t>:</a:t>
            </a:r>
          </a:p>
          <a:p>
            <a:pPr marL="0" indent="0">
              <a:buNone/>
            </a:pPr>
            <a:r>
              <a:rPr lang="en-US" dirty="0"/>
              <a:t>1. Provide ethical and committed leadership;</a:t>
            </a:r>
          </a:p>
          <a:p>
            <a:pPr marL="0" indent="0">
              <a:buNone/>
            </a:pPr>
            <a:r>
              <a:rPr lang="en-US" dirty="0"/>
              <a:t>2. Implement the National Development Plan (NDP)</a:t>
            </a:r>
          </a:p>
          <a:p>
            <a:pPr marL="0" indent="0">
              <a:buNone/>
            </a:pPr>
            <a:r>
              <a:rPr lang="en-US" dirty="0"/>
              <a:t>3. Continue with the implementation of the Back to </a:t>
            </a:r>
            <a:r>
              <a:rPr lang="en-US" dirty="0" smtClean="0"/>
              <a:t>Basics </a:t>
            </a:r>
            <a:r>
              <a:rPr lang="en-US" dirty="0" err="1" smtClean="0"/>
              <a:t>Programme</a:t>
            </a:r>
            <a:r>
              <a:rPr lang="en-US" dirty="0"/>
              <a:t>;</a:t>
            </a:r>
          </a:p>
          <a:p>
            <a:pPr marL="0" indent="0">
              <a:buNone/>
            </a:pPr>
            <a:r>
              <a:rPr lang="en-US" dirty="0" smtClean="0"/>
              <a:t>4</a:t>
            </a:r>
            <a:r>
              <a:rPr lang="en-US" dirty="0"/>
              <a:t>. Put people and their concerns first and ensure </a:t>
            </a:r>
            <a:r>
              <a:rPr lang="en-US" dirty="0" smtClean="0"/>
              <a:t>constant contact </a:t>
            </a:r>
            <a:r>
              <a:rPr lang="en-US" dirty="0"/>
              <a:t>with </a:t>
            </a:r>
            <a:r>
              <a:rPr lang="en-US" dirty="0" smtClean="0"/>
              <a:t> </a:t>
            </a:r>
          </a:p>
          <a:p>
            <a:pPr marL="0" indent="0">
              <a:buNone/>
            </a:pPr>
            <a:r>
              <a:rPr lang="en-US" dirty="0"/>
              <a:t> </a:t>
            </a:r>
            <a:r>
              <a:rPr lang="en-US" dirty="0" smtClean="0"/>
              <a:t>   communities </a:t>
            </a:r>
            <a:r>
              <a:rPr lang="en-US" dirty="0"/>
              <a:t>through effective </a:t>
            </a:r>
            <a:r>
              <a:rPr lang="en-US" dirty="0" smtClean="0"/>
              <a:t>public participation </a:t>
            </a:r>
            <a:r>
              <a:rPr lang="en-US" dirty="0"/>
              <a:t>platforms;</a:t>
            </a:r>
          </a:p>
          <a:p>
            <a:pPr marL="0" indent="0">
              <a:buNone/>
            </a:pPr>
            <a:r>
              <a:rPr lang="en-US" dirty="0"/>
              <a:t>5. Improve the political management of municipalities </a:t>
            </a:r>
            <a:r>
              <a:rPr lang="en-US" dirty="0" smtClean="0"/>
              <a:t>and be </a:t>
            </a:r>
            <a:r>
              <a:rPr lang="en-US" dirty="0"/>
              <a:t>responsive </a:t>
            </a:r>
            <a:endParaRPr lang="en-US" dirty="0" smtClean="0"/>
          </a:p>
          <a:p>
            <a:pPr marL="0" indent="0">
              <a:buNone/>
            </a:pPr>
            <a:r>
              <a:rPr lang="en-US" dirty="0"/>
              <a:t> </a:t>
            </a:r>
            <a:r>
              <a:rPr lang="en-US" dirty="0" smtClean="0"/>
              <a:t>   to </a:t>
            </a:r>
            <a:r>
              <a:rPr lang="en-US" dirty="0"/>
              <a:t>the needs and aspirations of </a:t>
            </a:r>
            <a:r>
              <a:rPr lang="en-US" dirty="0" smtClean="0"/>
              <a:t>local communities</a:t>
            </a:r>
            <a:r>
              <a:rPr lang="en-US" dirty="0"/>
              <a:t>;</a:t>
            </a:r>
          </a:p>
          <a:p>
            <a:pPr marL="0" indent="0">
              <a:buNone/>
            </a:pPr>
            <a:r>
              <a:rPr lang="en-US" dirty="0"/>
              <a:t>6. Create conditions for decent living by </a:t>
            </a:r>
            <a:r>
              <a:rPr lang="en-US" dirty="0" smtClean="0"/>
              <a:t>consistently, equitably and</a:t>
            </a:r>
          </a:p>
          <a:p>
            <a:pPr marL="0" indent="0">
              <a:buNone/>
            </a:pPr>
            <a:r>
              <a:rPr lang="en-US" dirty="0"/>
              <a:t> </a:t>
            </a:r>
            <a:r>
              <a:rPr lang="en-US" dirty="0" smtClean="0"/>
              <a:t>   efficiently </a:t>
            </a:r>
            <a:r>
              <a:rPr lang="en-US" dirty="0"/>
              <a:t>delivering municipal services </a:t>
            </a:r>
            <a:r>
              <a:rPr lang="en-US" dirty="0" smtClean="0"/>
              <a:t>to the </a:t>
            </a:r>
            <a:r>
              <a:rPr lang="en-US" dirty="0"/>
              <a:t>right quality </a:t>
            </a:r>
            <a:r>
              <a:rPr lang="en-US" dirty="0" smtClean="0"/>
              <a:t>an   </a:t>
            </a:r>
          </a:p>
          <a:p>
            <a:pPr marL="0" indent="0">
              <a:buNone/>
            </a:pPr>
            <a:r>
              <a:rPr lang="en-US" dirty="0"/>
              <a:t> </a:t>
            </a:r>
            <a:r>
              <a:rPr lang="en-US" dirty="0" smtClean="0"/>
              <a:t>   standard;</a:t>
            </a:r>
          </a:p>
          <a:p>
            <a:pPr marL="0" indent="0">
              <a:buNone/>
            </a:pPr>
            <a:r>
              <a:rPr lang="en-US" dirty="0" smtClean="0"/>
              <a:t>7. Act </a:t>
            </a:r>
            <a:r>
              <a:rPr lang="en-US" dirty="0"/>
              <a:t>collaboratively with sectors to address </a:t>
            </a:r>
            <a:r>
              <a:rPr lang="en-US" dirty="0" smtClean="0"/>
              <a:t>spatial imbalances in  </a:t>
            </a:r>
          </a:p>
          <a:p>
            <a:pPr marL="0" indent="0">
              <a:buNone/>
            </a:pPr>
            <a:r>
              <a:rPr lang="en-US" dirty="0"/>
              <a:t> </a:t>
            </a:r>
            <a:r>
              <a:rPr lang="en-US" dirty="0" smtClean="0"/>
              <a:t>   economic </a:t>
            </a:r>
            <a:r>
              <a:rPr lang="en-US" dirty="0"/>
              <a:t>opportunities and </a:t>
            </a:r>
            <a:r>
              <a:rPr lang="en-US" dirty="0" err="1" smtClean="0"/>
              <a:t>prioritise</a:t>
            </a:r>
            <a:r>
              <a:rPr lang="en-US" dirty="0"/>
              <a:t> </a:t>
            </a:r>
            <a:r>
              <a:rPr lang="en-US" dirty="0" smtClean="0"/>
              <a:t>alignment </a:t>
            </a:r>
            <a:r>
              <a:rPr lang="en-US" dirty="0"/>
              <a:t>of </a:t>
            </a:r>
            <a:r>
              <a:rPr lang="en-US" dirty="0" smtClean="0"/>
              <a:t>spatial  </a:t>
            </a:r>
          </a:p>
          <a:p>
            <a:pPr marL="0" indent="0">
              <a:buNone/>
            </a:pPr>
            <a:r>
              <a:rPr lang="en-US" dirty="0"/>
              <a:t> </a:t>
            </a:r>
            <a:r>
              <a:rPr lang="en-US" dirty="0" smtClean="0"/>
              <a:t>   development </a:t>
            </a:r>
            <a:r>
              <a:rPr lang="en-US" dirty="0"/>
              <a:t>frameworks </a:t>
            </a:r>
            <a:r>
              <a:rPr lang="en-US" dirty="0" smtClean="0"/>
              <a:t>with integrated </a:t>
            </a:r>
            <a:r>
              <a:rPr lang="en-US" dirty="0"/>
              <a:t>development plans</a:t>
            </a:r>
            <a:endParaRPr lang="en-US" sz="2200" dirty="0"/>
          </a:p>
        </p:txBody>
      </p:sp>
    </p:spTree>
    <p:extLst>
      <p:ext uri="{BB962C8B-B14F-4D97-AF65-F5344CB8AC3E}">
        <p14:creationId xmlns:p14="http://schemas.microsoft.com/office/powerpoint/2010/main" val="2846201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399579"/>
          </a:xfrm>
          <a:solidFill>
            <a:schemeClr val="bg1"/>
          </a:solidFill>
          <a:ln>
            <a:noFill/>
          </a:ln>
        </p:spPr>
        <p:style>
          <a:lnRef idx="1">
            <a:schemeClr val="accent4"/>
          </a:lnRef>
          <a:fillRef idx="2">
            <a:schemeClr val="accent4"/>
          </a:fillRef>
          <a:effectRef idx="1">
            <a:schemeClr val="accent4"/>
          </a:effectRef>
          <a:fontRef idx="minor">
            <a:schemeClr val="dk1"/>
          </a:fontRef>
        </p:style>
        <p:txBody>
          <a:bodyPr/>
          <a:lstStyle/>
          <a:p>
            <a:r>
              <a:rPr lang="en-US" dirty="0" smtClean="0"/>
              <a:t>PRESENTATION OVERVIEW</a:t>
            </a:r>
            <a:endParaRPr lang="en-US"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a:t>
            </a:fld>
            <a:endParaRPr lang="en-US" altLang="en-US" dirty="0"/>
          </a:p>
        </p:txBody>
      </p:sp>
      <p:sp>
        <p:nvSpPr>
          <p:cNvPr id="4" name="Content Placeholder 3"/>
          <p:cNvSpPr>
            <a:spLocks noGrp="1"/>
          </p:cNvSpPr>
          <p:nvPr>
            <p:ph sz="quarter" idx="13"/>
          </p:nvPr>
        </p:nvSpPr>
        <p:spPr>
          <a:xfrm>
            <a:off x="453902" y="1268760"/>
            <a:ext cx="8047806" cy="4104456"/>
          </a:xfrm>
          <a:solidFill>
            <a:schemeClr val="bg1"/>
          </a:solidFill>
          <a:ln>
            <a:noFill/>
          </a:ln>
        </p:spPr>
        <p:style>
          <a:lnRef idx="1">
            <a:schemeClr val="accent2"/>
          </a:lnRef>
          <a:fillRef idx="2">
            <a:schemeClr val="accent2"/>
          </a:fillRef>
          <a:effectRef idx="1">
            <a:schemeClr val="accent2"/>
          </a:effectRef>
          <a:fontRef idx="minor">
            <a:schemeClr val="dk1"/>
          </a:fontRef>
        </p:style>
        <p:txBody>
          <a:bodyPr/>
          <a:lstStyle/>
          <a:p>
            <a:pPr algn="just"/>
            <a:r>
              <a:rPr lang="en-US" sz="2400" dirty="0" smtClean="0"/>
              <a:t>Purpose and Background</a:t>
            </a:r>
          </a:p>
          <a:p>
            <a:pPr algn="just"/>
            <a:r>
              <a:rPr lang="en-US" sz="2400" dirty="0" smtClean="0"/>
              <a:t>The Ideal Municipality</a:t>
            </a:r>
          </a:p>
          <a:p>
            <a:pPr algn="just"/>
            <a:r>
              <a:rPr lang="en-US" sz="2400" dirty="0" smtClean="0"/>
              <a:t>Progress with B2B</a:t>
            </a:r>
          </a:p>
          <a:p>
            <a:pPr lvl="1" algn="just"/>
            <a:r>
              <a:rPr lang="en-US" sz="2400" dirty="0" smtClean="0"/>
              <a:t>Financial Status of Municipalities (NT, AG and CoGTA)</a:t>
            </a:r>
          </a:p>
          <a:p>
            <a:pPr algn="just"/>
            <a:r>
              <a:rPr lang="en-US" sz="2400" dirty="0" smtClean="0"/>
              <a:t>Conclusion</a:t>
            </a:r>
          </a:p>
          <a:p>
            <a:pPr lvl="1" algn="just"/>
            <a:r>
              <a:rPr lang="en-US" sz="2400" dirty="0" smtClean="0"/>
              <a:t>Resolutions taken at the LG Summit</a:t>
            </a:r>
          </a:p>
          <a:p>
            <a:pPr lvl="1" algn="just"/>
            <a:r>
              <a:rPr lang="en-US" sz="2400" dirty="0" smtClean="0"/>
              <a:t>What needs to be done</a:t>
            </a:r>
          </a:p>
          <a:p>
            <a:pPr marL="342900" lvl="1" indent="0" algn="just">
              <a:buNone/>
            </a:pPr>
            <a:r>
              <a:rPr lang="en-US" sz="2400" dirty="0" smtClean="0"/>
              <a:t>Recommendations</a:t>
            </a:r>
            <a:endParaRPr lang="en-US" sz="2400" dirty="0"/>
          </a:p>
        </p:txBody>
      </p:sp>
    </p:spTree>
    <p:extLst>
      <p:ext uri="{BB962C8B-B14F-4D97-AF65-F5344CB8AC3E}">
        <p14:creationId xmlns:p14="http://schemas.microsoft.com/office/powerpoint/2010/main" val="23990927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9" y="31886"/>
            <a:ext cx="8352927" cy="936104"/>
          </a:xfrm>
          <a:solidFill>
            <a:schemeClr val="bg1"/>
          </a:solidFill>
          <a:ln>
            <a:noFill/>
          </a:ln>
        </p:spPr>
        <p:style>
          <a:lnRef idx="1">
            <a:schemeClr val="accent4"/>
          </a:lnRef>
          <a:fillRef idx="3">
            <a:schemeClr val="accent4"/>
          </a:fillRef>
          <a:effectRef idx="2">
            <a:schemeClr val="accent4"/>
          </a:effectRef>
          <a:fontRef idx="minor">
            <a:schemeClr val="lt1"/>
          </a:fontRef>
        </p:style>
        <p:txBody>
          <a:bodyPr/>
          <a:lstStyle/>
          <a:p>
            <a:r>
              <a:rPr lang="en-ZA" dirty="0" smtClean="0"/>
              <a:t/>
            </a:r>
            <a:br>
              <a:rPr lang="en-ZA" dirty="0" smtClean="0"/>
            </a:br>
            <a:r>
              <a:rPr lang="en-ZA" dirty="0" smtClean="0"/>
              <a:t/>
            </a:r>
            <a:br>
              <a:rPr lang="en-ZA" dirty="0" smtClean="0"/>
            </a:br>
            <a:r>
              <a:rPr lang="en-ZA" dirty="0" smtClean="0"/>
              <a:t> RESOLUTION OF THE PRESIDENTIAL LG SUMMIT – 2016,  cont.</a:t>
            </a:r>
            <a:r>
              <a:rPr lang="en-ZA" dirty="0"/>
              <a:t/>
            </a:r>
            <a:br>
              <a:rPr lang="en-ZA" dirty="0"/>
            </a:br>
            <a:endParaRPr lang="en-US"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20</a:t>
            </a:fld>
            <a:endParaRPr lang="en-US" altLang="en-US" dirty="0"/>
          </a:p>
        </p:txBody>
      </p:sp>
      <p:sp>
        <p:nvSpPr>
          <p:cNvPr id="4" name="Content Placeholder 3"/>
          <p:cNvSpPr>
            <a:spLocks noGrp="1"/>
          </p:cNvSpPr>
          <p:nvPr>
            <p:ph sz="quarter" idx="13"/>
          </p:nvPr>
        </p:nvSpPr>
        <p:spPr>
          <a:xfrm>
            <a:off x="323528" y="967989"/>
            <a:ext cx="8352928" cy="5557355"/>
          </a:xfrm>
          <a:solidFill>
            <a:schemeClr val="bg1"/>
          </a:solidFill>
          <a:ln>
            <a:noFill/>
          </a:ln>
        </p:spPr>
        <p:style>
          <a:lnRef idx="1">
            <a:schemeClr val="accent2"/>
          </a:lnRef>
          <a:fillRef idx="2">
            <a:schemeClr val="accent2"/>
          </a:fillRef>
          <a:effectRef idx="1">
            <a:schemeClr val="accent2"/>
          </a:effectRef>
          <a:fontRef idx="minor">
            <a:schemeClr val="dk1"/>
          </a:fontRef>
        </p:style>
        <p:txBody>
          <a:bodyPr/>
          <a:lstStyle/>
          <a:p>
            <a:pPr marL="0" indent="0">
              <a:buNone/>
            </a:pPr>
            <a:r>
              <a:rPr lang="en-US" b="1" dirty="0" smtClean="0"/>
              <a:t>SUMMIT DELEGATES COMMITTED TO</a:t>
            </a:r>
            <a:r>
              <a:rPr lang="en-US" b="1" dirty="0"/>
              <a:t>:</a:t>
            </a:r>
          </a:p>
          <a:p>
            <a:pPr marL="0" indent="0">
              <a:buNone/>
            </a:pPr>
            <a:r>
              <a:rPr lang="en-US" dirty="0" smtClean="0"/>
              <a:t>8.   Expand </a:t>
            </a:r>
            <a:r>
              <a:rPr lang="en-US" dirty="0"/>
              <a:t>economic opportunities near where people </a:t>
            </a:r>
            <a:r>
              <a:rPr lang="en-US" dirty="0" smtClean="0"/>
              <a:t>live and </a:t>
            </a:r>
            <a:r>
              <a:rPr lang="en-US" dirty="0"/>
              <a:t>work;</a:t>
            </a:r>
          </a:p>
          <a:p>
            <a:pPr marL="0" indent="0">
              <a:buNone/>
            </a:pPr>
            <a:r>
              <a:rPr lang="en-US" dirty="0"/>
              <a:t>9</a:t>
            </a:r>
            <a:r>
              <a:rPr lang="en-US" dirty="0" smtClean="0"/>
              <a:t>.   Coordinate </a:t>
            </a:r>
            <a:r>
              <a:rPr lang="en-US" dirty="0"/>
              <a:t>infrastructure investments in targeted </a:t>
            </a:r>
            <a:r>
              <a:rPr lang="en-US" dirty="0" smtClean="0"/>
              <a:t>spaces across  </a:t>
            </a:r>
          </a:p>
          <a:p>
            <a:pPr marL="0" indent="0">
              <a:buNone/>
            </a:pPr>
            <a:r>
              <a:rPr lang="en-US" dirty="0"/>
              <a:t> </a:t>
            </a:r>
            <a:r>
              <a:rPr lang="en-US" dirty="0" smtClean="0"/>
              <a:t>     spheres</a:t>
            </a:r>
            <a:r>
              <a:rPr lang="en-US" dirty="0"/>
              <a:t>, sectors and with stakeholders;</a:t>
            </a:r>
          </a:p>
          <a:p>
            <a:pPr marL="0" indent="0">
              <a:buNone/>
            </a:pPr>
            <a:r>
              <a:rPr lang="en-US" dirty="0"/>
              <a:t>10. Overcome persistent backlogs and/or inequities in </a:t>
            </a:r>
            <a:r>
              <a:rPr lang="en-US" dirty="0" smtClean="0"/>
              <a:t>service delivery  </a:t>
            </a:r>
          </a:p>
          <a:p>
            <a:pPr marL="0" indent="0">
              <a:buNone/>
            </a:pPr>
            <a:r>
              <a:rPr lang="en-US" dirty="0"/>
              <a:t> </a:t>
            </a:r>
            <a:r>
              <a:rPr lang="en-US" dirty="0" smtClean="0"/>
              <a:t>     through </a:t>
            </a:r>
            <a:r>
              <a:rPr lang="en-US" dirty="0"/>
              <a:t>improved intergovernmental </a:t>
            </a:r>
            <a:r>
              <a:rPr lang="en-US" dirty="0" smtClean="0"/>
              <a:t>planning and </a:t>
            </a:r>
            <a:r>
              <a:rPr lang="en-US" dirty="0"/>
              <a:t>budgeting </a:t>
            </a:r>
            <a:r>
              <a:rPr lang="en-US" dirty="0" smtClean="0"/>
              <a:t> </a:t>
            </a:r>
          </a:p>
          <a:p>
            <a:pPr marL="0" indent="0">
              <a:buNone/>
            </a:pPr>
            <a:r>
              <a:rPr lang="en-US" dirty="0"/>
              <a:t> </a:t>
            </a:r>
            <a:r>
              <a:rPr lang="en-US" dirty="0" smtClean="0"/>
              <a:t>     processes</a:t>
            </a:r>
            <a:r>
              <a:rPr lang="en-US" dirty="0"/>
              <a:t>;</a:t>
            </a:r>
          </a:p>
          <a:p>
            <a:pPr marL="0" indent="0">
              <a:buNone/>
            </a:pPr>
            <a:r>
              <a:rPr lang="en-US" dirty="0"/>
              <a:t>11. Overcome the widespread under-maintenance </a:t>
            </a:r>
            <a:r>
              <a:rPr lang="en-US" dirty="0" smtClean="0"/>
              <a:t>and renewal </a:t>
            </a:r>
            <a:r>
              <a:rPr lang="en-US" dirty="0"/>
              <a:t>of </a:t>
            </a:r>
            <a:r>
              <a:rPr lang="en-US" dirty="0" smtClean="0"/>
              <a:t> </a:t>
            </a:r>
          </a:p>
          <a:p>
            <a:pPr marL="0" indent="0">
              <a:buNone/>
            </a:pPr>
            <a:r>
              <a:rPr lang="en-US" dirty="0"/>
              <a:t> </a:t>
            </a:r>
            <a:r>
              <a:rPr lang="en-US" dirty="0" smtClean="0"/>
              <a:t>     infrastructure</a:t>
            </a:r>
            <a:r>
              <a:rPr lang="en-US" dirty="0"/>
              <a:t>;</a:t>
            </a:r>
          </a:p>
          <a:p>
            <a:pPr marL="0" indent="0">
              <a:buNone/>
            </a:pPr>
            <a:r>
              <a:rPr lang="en-US" dirty="0"/>
              <a:t>12. </a:t>
            </a:r>
            <a:r>
              <a:rPr lang="en-US" dirty="0" err="1"/>
              <a:t>Recognise</a:t>
            </a:r>
            <a:r>
              <a:rPr lang="en-US" dirty="0"/>
              <a:t> rural-urban interdependency and the need </a:t>
            </a:r>
            <a:r>
              <a:rPr lang="en-US" dirty="0" smtClean="0"/>
              <a:t>for a </a:t>
            </a:r>
            <a:r>
              <a:rPr lang="en-US" dirty="0"/>
              <a:t>more </a:t>
            </a:r>
            <a:r>
              <a:rPr lang="en-US" dirty="0" smtClean="0"/>
              <a:t> </a:t>
            </a:r>
          </a:p>
          <a:p>
            <a:pPr marL="0" indent="0">
              <a:buNone/>
            </a:pPr>
            <a:r>
              <a:rPr lang="en-US" dirty="0"/>
              <a:t> </a:t>
            </a:r>
            <a:r>
              <a:rPr lang="en-US" dirty="0" smtClean="0"/>
              <a:t>     comprehensive</a:t>
            </a:r>
            <a:r>
              <a:rPr lang="en-US" dirty="0"/>
              <a:t>, integrated approach to urban </a:t>
            </a:r>
            <a:r>
              <a:rPr lang="en-US" dirty="0" smtClean="0"/>
              <a:t>and rural  </a:t>
            </a:r>
          </a:p>
          <a:p>
            <a:pPr marL="0" indent="0">
              <a:buNone/>
            </a:pPr>
            <a:r>
              <a:rPr lang="en-US" dirty="0"/>
              <a:t> </a:t>
            </a:r>
            <a:r>
              <a:rPr lang="en-US" dirty="0" smtClean="0"/>
              <a:t>     development</a:t>
            </a:r>
            <a:r>
              <a:rPr lang="en-US" dirty="0"/>
              <a:t>;</a:t>
            </a:r>
          </a:p>
          <a:p>
            <a:pPr marL="0" indent="0">
              <a:buNone/>
            </a:pPr>
            <a:r>
              <a:rPr lang="en-US" dirty="0"/>
              <a:t>13. Reap the ‘urban dividend’ through well-managed, </a:t>
            </a:r>
            <a:r>
              <a:rPr lang="en-US" dirty="0" smtClean="0"/>
              <a:t>well governed</a:t>
            </a:r>
            <a:endParaRPr lang="en-US" dirty="0"/>
          </a:p>
          <a:p>
            <a:pPr marL="0" indent="0">
              <a:buNone/>
            </a:pPr>
            <a:r>
              <a:rPr lang="en-US" dirty="0" smtClean="0"/>
              <a:t>      </a:t>
            </a:r>
            <a:r>
              <a:rPr lang="en-US" dirty="0" err="1" smtClean="0"/>
              <a:t>urbanisation</a:t>
            </a:r>
            <a:r>
              <a:rPr lang="en-US" dirty="0"/>
              <a:t>;</a:t>
            </a:r>
            <a:endParaRPr lang="en-US" sz="2200" dirty="0"/>
          </a:p>
        </p:txBody>
      </p:sp>
    </p:spTree>
    <p:extLst>
      <p:ext uri="{BB962C8B-B14F-4D97-AF65-F5344CB8AC3E}">
        <p14:creationId xmlns:p14="http://schemas.microsoft.com/office/powerpoint/2010/main" val="17470607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9" y="31886"/>
            <a:ext cx="8352927" cy="936104"/>
          </a:xfrm>
          <a:solidFill>
            <a:schemeClr val="bg1"/>
          </a:solidFill>
          <a:ln>
            <a:noFill/>
          </a:ln>
        </p:spPr>
        <p:style>
          <a:lnRef idx="1">
            <a:schemeClr val="accent4"/>
          </a:lnRef>
          <a:fillRef idx="3">
            <a:schemeClr val="accent4"/>
          </a:fillRef>
          <a:effectRef idx="2">
            <a:schemeClr val="accent4"/>
          </a:effectRef>
          <a:fontRef idx="minor">
            <a:schemeClr val="lt1"/>
          </a:fontRef>
        </p:style>
        <p:txBody>
          <a:bodyPr/>
          <a:lstStyle/>
          <a:p>
            <a:r>
              <a:rPr lang="en-ZA" dirty="0" smtClean="0"/>
              <a:t/>
            </a:r>
            <a:br>
              <a:rPr lang="en-ZA" dirty="0" smtClean="0"/>
            </a:br>
            <a:r>
              <a:rPr lang="en-ZA" dirty="0" smtClean="0"/>
              <a:t/>
            </a:r>
            <a:br>
              <a:rPr lang="en-ZA" dirty="0" smtClean="0"/>
            </a:br>
            <a:r>
              <a:rPr lang="en-ZA" dirty="0" smtClean="0"/>
              <a:t> RESOLUTION OF THE PRESIDENTIAL LG SUMMIT – 2016,  cont.</a:t>
            </a:r>
            <a:r>
              <a:rPr lang="en-ZA" dirty="0"/>
              <a:t/>
            </a:r>
            <a:br>
              <a:rPr lang="en-ZA" dirty="0"/>
            </a:br>
            <a:endParaRPr lang="en-US"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21</a:t>
            </a:fld>
            <a:endParaRPr lang="en-US" altLang="en-US" dirty="0"/>
          </a:p>
        </p:txBody>
      </p:sp>
      <p:sp>
        <p:nvSpPr>
          <p:cNvPr id="4" name="Content Placeholder 3"/>
          <p:cNvSpPr>
            <a:spLocks noGrp="1"/>
          </p:cNvSpPr>
          <p:nvPr>
            <p:ph sz="quarter" idx="13"/>
          </p:nvPr>
        </p:nvSpPr>
        <p:spPr>
          <a:xfrm>
            <a:off x="179511" y="967989"/>
            <a:ext cx="8812435" cy="5753485"/>
          </a:xfrm>
          <a:solidFill>
            <a:schemeClr val="bg1"/>
          </a:solidFill>
          <a:ln>
            <a:noFill/>
          </a:ln>
        </p:spPr>
        <p:style>
          <a:lnRef idx="1">
            <a:schemeClr val="accent2"/>
          </a:lnRef>
          <a:fillRef idx="2">
            <a:schemeClr val="accent2"/>
          </a:fillRef>
          <a:effectRef idx="1">
            <a:schemeClr val="accent2"/>
          </a:effectRef>
          <a:fontRef idx="minor">
            <a:schemeClr val="dk1"/>
          </a:fontRef>
        </p:style>
        <p:txBody>
          <a:bodyPr/>
          <a:lstStyle/>
          <a:p>
            <a:pPr marL="0" indent="0">
              <a:buNone/>
            </a:pPr>
            <a:r>
              <a:rPr lang="en-US" b="1" dirty="0" smtClean="0"/>
              <a:t>SUMMIT DELEGATES COMMITTED TO</a:t>
            </a:r>
            <a:r>
              <a:rPr lang="en-US" b="1" dirty="0"/>
              <a:t>:</a:t>
            </a:r>
          </a:p>
          <a:p>
            <a:pPr marL="0" indent="0">
              <a:buNone/>
            </a:pPr>
            <a:r>
              <a:rPr lang="en-US" dirty="0" smtClean="0"/>
              <a:t>14.  Implement </a:t>
            </a:r>
            <a:r>
              <a:rPr lang="en-US" dirty="0"/>
              <a:t>the Integrated Urban </a:t>
            </a:r>
            <a:r>
              <a:rPr lang="en-US" dirty="0" smtClean="0"/>
              <a:t>Development Framework </a:t>
            </a:r>
            <a:r>
              <a:rPr lang="en-US" dirty="0"/>
              <a:t>(IUDF);</a:t>
            </a:r>
          </a:p>
          <a:p>
            <a:pPr marL="457200" indent="-457200">
              <a:buAutoNum type="arabicPeriod" startAt="15"/>
            </a:pPr>
            <a:r>
              <a:rPr lang="en-US" dirty="0" smtClean="0"/>
              <a:t>Ensure </a:t>
            </a:r>
            <a:r>
              <a:rPr lang="en-US" dirty="0"/>
              <a:t>good governance and effective administration </a:t>
            </a:r>
            <a:r>
              <a:rPr lang="en-US" dirty="0" smtClean="0"/>
              <a:t>- cut </a:t>
            </a:r>
            <a:r>
              <a:rPr lang="en-US" dirty="0"/>
              <a:t>wastage, </a:t>
            </a:r>
            <a:endParaRPr lang="en-US" dirty="0" smtClean="0"/>
          </a:p>
          <a:p>
            <a:pPr marL="0" indent="0">
              <a:buNone/>
            </a:pPr>
            <a:r>
              <a:rPr lang="en-US" dirty="0" smtClean="0"/>
              <a:t>      spend </a:t>
            </a:r>
            <a:r>
              <a:rPr lang="en-US" dirty="0"/>
              <a:t>public funds prudently, </a:t>
            </a:r>
            <a:r>
              <a:rPr lang="en-US" dirty="0" smtClean="0"/>
              <a:t>hire competent </a:t>
            </a:r>
            <a:r>
              <a:rPr lang="en-US" dirty="0"/>
              <a:t>staff, </a:t>
            </a:r>
            <a:r>
              <a:rPr lang="en-US" dirty="0" smtClean="0"/>
              <a:t>ensure  </a:t>
            </a:r>
          </a:p>
          <a:p>
            <a:pPr marL="0" indent="0">
              <a:buNone/>
            </a:pPr>
            <a:r>
              <a:rPr lang="en-US" dirty="0"/>
              <a:t> </a:t>
            </a:r>
            <a:r>
              <a:rPr lang="en-US" dirty="0" smtClean="0"/>
              <a:t>     transparency </a:t>
            </a:r>
            <a:r>
              <a:rPr lang="en-US" dirty="0"/>
              <a:t>and accountability;</a:t>
            </a:r>
          </a:p>
          <a:p>
            <a:pPr marL="0" indent="0">
              <a:buNone/>
            </a:pPr>
            <a:r>
              <a:rPr lang="en-US" dirty="0"/>
              <a:t>16. Further ensure that corruption is prevented and </a:t>
            </a:r>
            <a:r>
              <a:rPr lang="en-US" dirty="0" smtClean="0"/>
              <a:t>rooted out </a:t>
            </a:r>
            <a:r>
              <a:rPr lang="en-US" dirty="0"/>
              <a:t>at </a:t>
            </a:r>
            <a:r>
              <a:rPr lang="en-US" dirty="0" smtClean="0"/>
              <a:t>all  </a:t>
            </a:r>
          </a:p>
          <a:p>
            <a:pPr marL="0" indent="0">
              <a:buNone/>
            </a:pPr>
            <a:r>
              <a:rPr lang="en-US" dirty="0"/>
              <a:t> </a:t>
            </a:r>
            <a:r>
              <a:rPr lang="en-US" dirty="0" smtClean="0"/>
              <a:t>     levels</a:t>
            </a:r>
            <a:r>
              <a:rPr lang="en-US" dirty="0"/>
              <a:t>;</a:t>
            </a:r>
          </a:p>
          <a:p>
            <a:pPr marL="0" indent="0">
              <a:buNone/>
            </a:pPr>
            <a:r>
              <a:rPr lang="en-US" dirty="0"/>
              <a:t>17. Ensure sound financial management and accounting </a:t>
            </a:r>
            <a:r>
              <a:rPr lang="en-US" dirty="0" smtClean="0"/>
              <a:t>by prudently </a:t>
            </a:r>
          </a:p>
          <a:p>
            <a:pPr marL="0" indent="0">
              <a:buNone/>
            </a:pPr>
            <a:r>
              <a:rPr lang="en-US" dirty="0"/>
              <a:t> </a:t>
            </a:r>
            <a:r>
              <a:rPr lang="en-US" dirty="0" smtClean="0"/>
              <a:t>     managing </a:t>
            </a:r>
            <a:r>
              <a:rPr lang="en-US" dirty="0"/>
              <a:t>resources so as to </a:t>
            </a:r>
            <a:r>
              <a:rPr lang="en-US" dirty="0" smtClean="0"/>
              <a:t>sustainably deliver </a:t>
            </a:r>
            <a:r>
              <a:rPr lang="en-US" dirty="0"/>
              <a:t>services and bring </a:t>
            </a:r>
            <a:r>
              <a:rPr lang="en-US" dirty="0" smtClean="0"/>
              <a:t> </a:t>
            </a:r>
          </a:p>
          <a:p>
            <a:pPr marL="0" indent="0">
              <a:buNone/>
            </a:pPr>
            <a:r>
              <a:rPr lang="en-US" dirty="0"/>
              <a:t> </a:t>
            </a:r>
            <a:r>
              <a:rPr lang="en-US" dirty="0" smtClean="0"/>
              <a:t>     development </a:t>
            </a:r>
            <a:r>
              <a:rPr lang="en-US" dirty="0"/>
              <a:t>to communities;</a:t>
            </a:r>
          </a:p>
          <a:p>
            <a:pPr marL="0" indent="0">
              <a:buNone/>
            </a:pPr>
            <a:r>
              <a:rPr lang="en-US" dirty="0"/>
              <a:t>18. Build and maintain sound institutional and </a:t>
            </a:r>
            <a:r>
              <a:rPr lang="en-US" dirty="0" smtClean="0"/>
              <a:t>administrative capabilities </a:t>
            </a:r>
          </a:p>
          <a:p>
            <a:pPr marL="0" indent="0">
              <a:buNone/>
            </a:pPr>
            <a:r>
              <a:rPr lang="en-US" dirty="0"/>
              <a:t> </a:t>
            </a:r>
            <a:r>
              <a:rPr lang="en-US" dirty="0" smtClean="0"/>
              <a:t>     managed </a:t>
            </a:r>
            <a:r>
              <a:rPr lang="en-US" dirty="0"/>
              <a:t>by dedicated and skilled </a:t>
            </a:r>
            <a:r>
              <a:rPr lang="en-US" dirty="0" smtClean="0"/>
              <a:t>personnel at </a:t>
            </a:r>
            <a:r>
              <a:rPr lang="en-US" dirty="0"/>
              <a:t>all levels;</a:t>
            </a:r>
          </a:p>
          <a:p>
            <a:pPr marL="0" indent="0">
              <a:buNone/>
            </a:pPr>
            <a:r>
              <a:rPr lang="en-US" dirty="0"/>
              <a:t>19. Eliminate unnecessary regulatory burdens; and</a:t>
            </a:r>
          </a:p>
          <a:p>
            <a:pPr marL="0" indent="0">
              <a:buNone/>
            </a:pPr>
            <a:r>
              <a:rPr lang="en-US" dirty="0"/>
              <a:t>20. Ensure continued performance monitoring and reporting</a:t>
            </a:r>
          </a:p>
          <a:p>
            <a:pPr marL="0" indent="0">
              <a:buNone/>
            </a:pPr>
            <a:r>
              <a:rPr lang="en-US" dirty="0"/>
              <a:t>on the work of municipalities as directed by the Back </a:t>
            </a:r>
            <a:r>
              <a:rPr lang="en-US" dirty="0" smtClean="0"/>
              <a:t>to Basics </a:t>
            </a:r>
            <a:r>
              <a:rPr lang="en-US" dirty="0"/>
              <a:t>approach.</a:t>
            </a:r>
            <a:endParaRPr lang="en-US" sz="2200" dirty="0"/>
          </a:p>
        </p:txBody>
      </p:sp>
    </p:spTree>
    <p:extLst>
      <p:ext uri="{BB962C8B-B14F-4D97-AF65-F5344CB8AC3E}">
        <p14:creationId xmlns:p14="http://schemas.microsoft.com/office/powerpoint/2010/main" val="37901991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9" y="188640"/>
            <a:ext cx="8352927" cy="595958"/>
          </a:xfrm>
          <a:solidFill>
            <a:schemeClr val="bg1"/>
          </a:solidFill>
          <a:ln>
            <a:noFill/>
          </a:ln>
        </p:spPr>
        <p:style>
          <a:lnRef idx="1">
            <a:schemeClr val="accent4"/>
          </a:lnRef>
          <a:fillRef idx="3">
            <a:schemeClr val="accent4"/>
          </a:fillRef>
          <a:effectRef idx="2">
            <a:schemeClr val="accent4"/>
          </a:effectRef>
          <a:fontRef idx="minor">
            <a:schemeClr val="lt1"/>
          </a:fontRef>
        </p:style>
        <p:txBody>
          <a:bodyPr/>
          <a:lstStyle/>
          <a:p>
            <a:r>
              <a:rPr lang="en-ZA" dirty="0" smtClean="0"/>
              <a:t>WHAT NEEDS TO BE DONE</a:t>
            </a:r>
            <a:endParaRPr lang="en-US"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22</a:t>
            </a:fld>
            <a:endParaRPr lang="en-US" altLang="en-US" dirty="0"/>
          </a:p>
        </p:txBody>
      </p:sp>
      <p:sp>
        <p:nvSpPr>
          <p:cNvPr id="4" name="Content Placeholder 3"/>
          <p:cNvSpPr>
            <a:spLocks noGrp="1"/>
          </p:cNvSpPr>
          <p:nvPr>
            <p:ph sz="quarter" idx="13"/>
          </p:nvPr>
        </p:nvSpPr>
        <p:spPr>
          <a:xfrm>
            <a:off x="323528" y="980728"/>
            <a:ext cx="8352928" cy="5544616"/>
          </a:xfrm>
          <a:solidFill>
            <a:schemeClr val="bg1"/>
          </a:solidFill>
          <a:ln>
            <a:noFill/>
          </a:ln>
        </p:spPr>
        <p:style>
          <a:lnRef idx="1">
            <a:schemeClr val="accent2"/>
          </a:lnRef>
          <a:fillRef idx="2">
            <a:schemeClr val="accent2"/>
          </a:fillRef>
          <a:effectRef idx="1">
            <a:schemeClr val="accent2"/>
          </a:effectRef>
          <a:fontRef idx="minor">
            <a:schemeClr val="dk1"/>
          </a:fontRef>
        </p:style>
        <p:txBody>
          <a:bodyPr/>
          <a:lstStyle/>
          <a:p>
            <a:pPr marL="0" indent="0" algn="ctr">
              <a:buNone/>
            </a:pPr>
            <a:r>
              <a:rPr lang="en-US" sz="2200" b="1" dirty="0" smtClean="0"/>
              <a:t>We </a:t>
            </a:r>
            <a:r>
              <a:rPr lang="en-US" sz="2200" b="1" dirty="0"/>
              <a:t>need to </a:t>
            </a:r>
            <a:r>
              <a:rPr lang="en-US" sz="2200" b="1" dirty="0" smtClean="0"/>
              <a:t>do things </a:t>
            </a:r>
            <a:r>
              <a:rPr lang="en-US" sz="2200" b="1" dirty="0"/>
              <a:t>differently if we want different </a:t>
            </a:r>
            <a:r>
              <a:rPr lang="en-US" sz="2200" b="1" dirty="0" smtClean="0"/>
              <a:t>solutions</a:t>
            </a:r>
            <a:r>
              <a:rPr lang="en-US" sz="2200" dirty="0" smtClean="0"/>
              <a:t>.</a:t>
            </a:r>
          </a:p>
          <a:p>
            <a:pPr algn="just">
              <a:lnSpc>
                <a:spcPct val="107000"/>
              </a:lnSpc>
              <a:spcAft>
                <a:spcPts val="800"/>
              </a:spcAft>
            </a:pPr>
            <a:r>
              <a:rPr lang="en-US" dirty="0"/>
              <a:t>National </a:t>
            </a:r>
            <a:r>
              <a:rPr lang="en-US" dirty="0" err="1"/>
              <a:t>Cogta</a:t>
            </a:r>
            <a:r>
              <a:rPr lang="en-US" dirty="0"/>
              <a:t> to lead Provincial Engagements Sessions;</a:t>
            </a:r>
          </a:p>
          <a:p>
            <a:pPr algn="just">
              <a:lnSpc>
                <a:spcPct val="107000"/>
              </a:lnSpc>
              <a:spcAft>
                <a:spcPts val="800"/>
              </a:spcAft>
            </a:pPr>
            <a:r>
              <a:rPr lang="en-US" dirty="0"/>
              <a:t>Joint National and Provincial Session to undertake following:</a:t>
            </a:r>
          </a:p>
          <a:p>
            <a:pPr lvl="1" algn="just">
              <a:lnSpc>
                <a:spcPct val="107000"/>
              </a:lnSpc>
              <a:spcAft>
                <a:spcPts val="800"/>
              </a:spcAft>
              <a:buFont typeface="Arial" panose="020B0604020202020204" pitchFamily="34" charset="0"/>
              <a:buChar char="̶"/>
            </a:pPr>
            <a:r>
              <a:rPr lang="en-US" dirty="0"/>
              <a:t>identify critical municipalities;</a:t>
            </a:r>
          </a:p>
          <a:p>
            <a:pPr lvl="1" algn="just">
              <a:lnSpc>
                <a:spcPct val="107000"/>
              </a:lnSpc>
              <a:spcAft>
                <a:spcPts val="800"/>
              </a:spcAft>
              <a:buFont typeface="Arial" panose="020B0604020202020204" pitchFamily="34" charset="0"/>
              <a:buChar char="̶"/>
            </a:pPr>
            <a:r>
              <a:rPr lang="en-US" dirty="0"/>
              <a:t>Agree on root causes and extent of challenges;</a:t>
            </a:r>
          </a:p>
          <a:p>
            <a:pPr lvl="1" algn="just">
              <a:lnSpc>
                <a:spcPct val="107000"/>
              </a:lnSpc>
              <a:spcAft>
                <a:spcPts val="800"/>
              </a:spcAft>
              <a:buFont typeface="Arial" panose="020B0604020202020204" pitchFamily="34" charset="0"/>
              <a:buChar char="̶"/>
            </a:pPr>
            <a:r>
              <a:rPr lang="en-US" dirty="0"/>
              <a:t>Develop joint B2B action plans;</a:t>
            </a:r>
          </a:p>
          <a:p>
            <a:pPr algn="just">
              <a:lnSpc>
                <a:spcPct val="107000"/>
              </a:lnSpc>
              <a:spcAft>
                <a:spcPts val="800"/>
              </a:spcAft>
            </a:pPr>
            <a:r>
              <a:rPr lang="en-US" dirty="0"/>
              <a:t>Convene </a:t>
            </a:r>
            <a:r>
              <a:rPr lang="en-US" dirty="0" err="1"/>
              <a:t>Sectoral</a:t>
            </a:r>
            <a:r>
              <a:rPr lang="en-US" dirty="0"/>
              <a:t> engagement with critical sector departments to develop and confirm sector support plans aligned to the B2B action plans;</a:t>
            </a:r>
          </a:p>
          <a:p>
            <a:endParaRPr lang="en-US" sz="2200" dirty="0"/>
          </a:p>
          <a:p>
            <a:pPr lvl="1" algn="just">
              <a:buFont typeface="Arial" panose="020B0604020202020204" pitchFamily="34" charset="0"/>
              <a:buChar char="̶"/>
            </a:pPr>
            <a:endParaRPr lang="en-US" sz="2400" dirty="0" smtClean="0"/>
          </a:p>
          <a:p>
            <a:pPr lvl="1" algn="just">
              <a:buFont typeface="Arial" panose="020B0604020202020204" pitchFamily="34" charset="0"/>
              <a:buChar char="̶"/>
            </a:pPr>
            <a:endParaRPr lang="en-US" sz="2400" dirty="0" smtClean="0"/>
          </a:p>
          <a:p>
            <a:pPr algn="just"/>
            <a:endParaRPr lang="en-US" sz="2400" i="1" dirty="0"/>
          </a:p>
        </p:txBody>
      </p:sp>
    </p:spTree>
    <p:extLst>
      <p:ext uri="{BB962C8B-B14F-4D97-AF65-F5344CB8AC3E}">
        <p14:creationId xmlns:p14="http://schemas.microsoft.com/office/powerpoint/2010/main" val="22228390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742" y="168412"/>
            <a:ext cx="8352927" cy="444786"/>
          </a:xfrm>
          <a:solidFill>
            <a:schemeClr val="bg1"/>
          </a:solidFill>
          <a:ln>
            <a:noFill/>
          </a:ln>
        </p:spPr>
        <p:style>
          <a:lnRef idx="1">
            <a:schemeClr val="accent4"/>
          </a:lnRef>
          <a:fillRef idx="3">
            <a:schemeClr val="accent4"/>
          </a:fillRef>
          <a:effectRef idx="2">
            <a:schemeClr val="accent4"/>
          </a:effectRef>
          <a:fontRef idx="minor">
            <a:schemeClr val="lt1"/>
          </a:fontRef>
        </p:style>
        <p:txBody>
          <a:bodyPr/>
          <a:lstStyle/>
          <a:p>
            <a:r>
              <a:rPr lang="en-ZA" dirty="0" smtClean="0"/>
              <a:t>WHAT NEEDS TO BE DONE</a:t>
            </a:r>
            <a:endParaRPr lang="en-US"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23</a:t>
            </a:fld>
            <a:endParaRPr lang="en-US" altLang="en-US" dirty="0"/>
          </a:p>
        </p:txBody>
      </p:sp>
      <p:sp>
        <p:nvSpPr>
          <p:cNvPr id="4" name="Content Placeholder 3"/>
          <p:cNvSpPr>
            <a:spLocks noGrp="1"/>
          </p:cNvSpPr>
          <p:nvPr>
            <p:ph sz="quarter" idx="13"/>
          </p:nvPr>
        </p:nvSpPr>
        <p:spPr>
          <a:xfrm>
            <a:off x="441050" y="1356792"/>
            <a:ext cx="8092354" cy="4255962"/>
          </a:xfrm>
          <a:solidFill>
            <a:schemeClr val="bg1"/>
          </a:solidFill>
          <a:ln>
            <a:noFill/>
          </a:ln>
        </p:spPr>
        <p:style>
          <a:lnRef idx="1">
            <a:schemeClr val="accent2"/>
          </a:lnRef>
          <a:fillRef idx="2">
            <a:schemeClr val="accent2"/>
          </a:fillRef>
          <a:effectRef idx="1">
            <a:schemeClr val="accent2"/>
          </a:effectRef>
          <a:fontRef idx="minor">
            <a:schemeClr val="dk1"/>
          </a:fontRef>
        </p:style>
        <p:txBody>
          <a:bodyPr/>
          <a:lstStyle/>
          <a:p>
            <a:pPr algn="just">
              <a:lnSpc>
                <a:spcPct val="107000"/>
              </a:lnSpc>
              <a:spcAft>
                <a:spcPts val="800"/>
              </a:spcAft>
            </a:pPr>
            <a:r>
              <a:rPr lang="en-US" dirty="0"/>
              <a:t>National &amp; Provincial </a:t>
            </a:r>
            <a:r>
              <a:rPr lang="en-US" dirty="0" err="1"/>
              <a:t>Cogta</a:t>
            </a:r>
            <a:r>
              <a:rPr lang="en-US" dirty="0"/>
              <a:t>, National &amp; Provincial Treasuries, SALGA and Sector Departments review existing legislative levers/regulatory regime and other instruments to address the perennial deficiencies;</a:t>
            </a:r>
          </a:p>
          <a:p>
            <a:pPr algn="just">
              <a:lnSpc>
                <a:spcPct val="107000"/>
              </a:lnSpc>
              <a:spcAft>
                <a:spcPts val="800"/>
              </a:spcAft>
            </a:pPr>
            <a:r>
              <a:rPr lang="en-US" dirty="0"/>
              <a:t>Submit concluded Provincial Reports to </a:t>
            </a:r>
            <a:r>
              <a:rPr lang="en-US" dirty="0" err="1"/>
              <a:t>MinMec</a:t>
            </a:r>
            <a:r>
              <a:rPr lang="en-US" dirty="0"/>
              <a:t>, PCC and Cabinet for endorsement and support;</a:t>
            </a:r>
          </a:p>
          <a:p>
            <a:pPr algn="just">
              <a:lnSpc>
                <a:spcPct val="107000"/>
              </a:lnSpc>
              <a:spcAft>
                <a:spcPts val="800"/>
              </a:spcAft>
            </a:pPr>
            <a:r>
              <a:rPr lang="en-US" dirty="0"/>
              <a:t>Critical assessment of Provincial capacity, functions and resources to support municipalities;</a:t>
            </a:r>
          </a:p>
          <a:p>
            <a:pPr algn="just">
              <a:lnSpc>
                <a:spcPct val="107000"/>
              </a:lnSpc>
              <a:spcAft>
                <a:spcPts val="800"/>
              </a:spcAft>
            </a:pPr>
            <a:endParaRPr lang="en-US" dirty="0"/>
          </a:p>
        </p:txBody>
      </p:sp>
    </p:spTree>
    <p:extLst>
      <p:ext uri="{BB962C8B-B14F-4D97-AF65-F5344CB8AC3E}">
        <p14:creationId xmlns:p14="http://schemas.microsoft.com/office/powerpoint/2010/main" val="19496423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9" y="188640"/>
            <a:ext cx="8352927" cy="864096"/>
          </a:xfrm>
          <a:solidFill>
            <a:schemeClr val="bg1"/>
          </a:solidFill>
          <a:ln>
            <a:noFill/>
          </a:ln>
        </p:spPr>
        <p:style>
          <a:lnRef idx="1">
            <a:schemeClr val="accent4"/>
          </a:lnRef>
          <a:fillRef idx="3">
            <a:schemeClr val="accent4"/>
          </a:fillRef>
          <a:effectRef idx="2">
            <a:schemeClr val="accent4"/>
          </a:effectRef>
          <a:fontRef idx="minor">
            <a:schemeClr val="lt1"/>
          </a:fontRef>
        </p:style>
        <p:txBody>
          <a:bodyPr/>
          <a:lstStyle/>
          <a:p>
            <a:r>
              <a:rPr lang="en-ZA" dirty="0" smtClean="0"/>
              <a:t/>
            </a:r>
            <a:br>
              <a:rPr lang="en-ZA" dirty="0" smtClean="0"/>
            </a:br>
            <a:r>
              <a:rPr lang="en-ZA" dirty="0" smtClean="0"/>
              <a:t> MUNICIPAL DEVELOPMENTAL TRAJECTORY ALIGNED TO 2030 -  NDP VISION</a:t>
            </a:r>
            <a:r>
              <a:rPr lang="en-ZA" dirty="0"/>
              <a:t/>
            </a:r>
            <a:br>
              <a:rPr lang="en-ZA" dirty="0"/>
            </a:br>
            <a:endParaRPr lang="en-US"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24</a:t>
            </a:fld>
            <a:endParaRPr lang="en-US" altLang="en-US" dirty="0"/>
          </a:p>
        </p:txBody>
      </p:sp>
      <p:sp>
        <p:nvSpPr>
          <p:cNvPr id="4" name="Content Placeholder 3"/>
          <p:cNvSpPr>
            <a:spLocks noGrp="1"/>
          </p:cNvSpPr>
          <p:nvPr>
            <p:ph sz="quarter" idx="13"/>
          </p:nvPr>
        </p:nvSpPr>
        <p:spPr>
          <a:xfrm>
            <a:off x="179511" y="1052735"/>
            <a:ext cx="8812435" cy="5668739"/>
          </a:xfrm>
          <a:solidFill>
            <a:schemeClr val="bg1"/>
          </a:solidFill>
          <a:ln>
            <a:noFill/>
          </a:ln>
        </p:spPr>
        <p:style>
          <a:lnRef idx="1">
            <a:schemeClr val="accent2"/>
          </a:lnRef>
          <a:fillRef idx="2">
            <a:schemeClr val="accent2"/>
          </a:fillRef>
          <a:effectRef idx="1">
            <a:schemeClr val="accent2"/>
          </a:effectRef>
          <a:fontRef idx="minor">
            <a:schemeClr val="dk1"/>
          </a:fontRef>
        </p:style>
        <p:txBody>
          <a:bodyPr/>
          <a:lstStyle/>
          <a:p>
            <a:pPr algn="just">
              <a:lnSpc>
                <a:spcPct val="107000"/>
              </a:lnSpc>
              <a:spcAft>
                <a:spcPts val="800"/>
              </a:spcAft>
            </a:pPr>
            <a:r>
              <a:rPr lang="en-US" sz="2200" dirty="0" smtClean="0"/>
              <a:t>3</a:t>
            </a:r>
            <a:r>
              <a:rPr lang="en-US" sz="2200" baseline="30000" dirty="0" smtClean="0"/>
              <a:t>RD</a:t>
            </a:r>
            <a:r>
              <a:rPr lang="en-US" sz="2200" dirty="0" smtClean="0"/>
              <a:t> Presidential LG Summit Resolution provide following</a:t>
            </a:r>
            <a:r>
              <a:rPr lang="en-US" sz="2200" b="1" dirty="0" smtClean="0"/>
              <a:t>:</a:t>
            </a:r>
          </a:p>
          <a:p>
            <a:pPr lvl="1" algn="just">
              <a:lnSpc>
                <a:spcPct val="107000"/>
              </a:lnSpc>
              <a:spcAft>
                <a:spcPts val="800"/>
              </a:spcAft>
              <a:buFont typeface="Arial" panose="020B0604020202020204" pitchFamily="34" charset="0"/>
              <a:buChar char="̶"/>
            </a:pPr>
            <a:r>
              <a:rPr lang="en-US" sz="2100" dirty="0" smtClean="0"/>
              <a:t>Confirms sound focus of Back to Basics priorities;</a:t>
            </a:r>
          </a:p>
          <a:p>
            <a:pPr lvl="1" algn="just">
              <a:lnSpc>
                <a:spcPct val="107000"/>
              </a:lnSpc>
              <a:spcAft>
                <a:spcPts val="800"/>
              </a:spcAft>
              <a:buFont typeface="Arial" panose="020B0604020202020204" pitchFamily="34" charset="0"/>
              <a:buChar char="̶"/>
            </a:pPr>
            <a:r>
              <a:rPr lang="en-US" sz="2100" dirty="0" smtClean="0"/>
              <a:t>Defines a LG developmental agenda aligned to the 2030 National Development Plan Vision</a:t>
            </a:r>
            <a:r>
              <a:rPr lang="en-US" sz="2100" i="1" dirty="0" smtClean="0"/>
              <a:t>;(social &amp; economic transformation)</a:t>
            </a:r>
          </a:p>
          <a:p>
            <a:pPr lvl="1" algn="just">
              <a:lnSpc>
                <a:spcPct val="107000"/>
              </a:lnSpc>
              <a:spcAft>
                <a:spcPts val="800"/>
              </a:spcAft>
              <a:buFont typeface="Arial" panose="020B0604020202020204" pitchFamily="34" charset="0"/>
              <a:buChar char="̶"/>
            </a:pPr>
            <a:r>
              <a:rPr lang="en-US" sz="2100" dirty="0" smtClean="0"/>
              <a:t>Articulate a need for an intergovernmental paradigm shift in planning within and across spheres;</a:t>
            </a:r>
          </a:p>
          <a:p>
            <a:pPr lvl="1" algn="just">
              <a:lnSpc>
                <a:spcPct val="107000"/>
              </a:lnSpc>
              <a:spcAft>
                <a:spcPts val="800"/>
              </a:spcAft>
              <a:buFont typeface="Arial" panose="020B0604020202020204" pitchFamily="34" charset="0"/>
              <a:buChar char="̶"/>
            </a:pPr>
            <a:r>
              <a:rPr lang="en-US" sz="2100" dirty="0" smtClean="0"/>
              <a:t>Improvement of the alignment of spatial plans and budgets based on medium and long terms developmental plans at municipal level;</a:t>
            </a:r>
          </a:p>
          <a:p>
            <a:pPr lvl="1" algn="just">
              <a:lnSpc>
                <a:spcPct val="107000"/>
              </a:lnSpc>
              <a:spcAft>
                <a:spcPts val="800"/>
              </a:spcAft>
              <a:buFont typeface="Arial" panose="020B0604020202020204" pitchFamily="34" charset="0"/>
              <a:buChar char="̶"/>
            </a:pPr>
            <a:r>
              <a:rPr lang="en-US" sz="2100" dirty="0" err="1" smtClean="0"/>
              <a:t>Mobilise</a:t>
            </a:r>
            <a:r>
              <a:rPr lang="en-US" sz="2100" dirty="0" smtClean="0"/>
              <a:t> Intergovernmental efforts towards alignment of spatial plans of National and Provincial Spheres with IDP’s of municipalities </a:t>
            </a:r>
          </a:p>
          <a:p>
            <a:pPr lvl="1" algn="just">
              <a:lnSpc>
                <a:spcPct val="107000"/>
              </a:lnSpc>
              <a:spcAft>
                <a:spcPts val="800"/>
              </a:spcAft>
              <a:buFont typeface="Arial" panose="020B0604020202020204" pitchFamily="34" charset="0"/>
              <a:buChar char="̶"/>
            </a:pPr>
            <a:r>
              <a:rPr lang="en-US" sz="2200" dirty="0" smtClean="0"/>
              <a:t>Encourage forward planning and sticking to the plan (</a:t>
            </a:r>
            <a:r>
              <a:rPr lang="en-US" sz="2200" i="1" dirty="0" smtClean="0"/>
              <a:t>remove short - termism in planning</a:t>
            </a:r>
            <a:r>
              <a:rPr lang="en-US" sz="2200" dirty="0" smtClean="0"/>
              <a:t>)</a:t>
            </a:r>
          </a:p>
          <a:p>
            <a:pPr lvl="1" algn="just">
              <a:lnSpc>
                <a:spcPct val="107000"/>
              </a:lnSpc>
              <a:spcAft>
                <a:spcPts val="800"/>
              </a:spcAft>
              <a:buFont typeface="Arial" panose="020B0604020202020204" pitchFamily="34" charset="0"/>
              <a:buChar char="̶"/>
            </a:pPr>
            <a:r>
              <a:rPr lang="en-US" sz="2200" dirty="0" smtClean="0"/>
              <a:t>Implementation of the IUDF (</a:t>
            </a:r>
            <a:r>
              <a:rPr lang="en-US" sz="2200" i="1" dirty="0" smtClean="0"/>
              <a:t>spatial transformation of spaces</a:t>
            </a:r>
            <a:r>
              <a:rPr lang="en-US" sz="2200" dirty="0" smtClean="0"/>
              <a:t>)</a:t>
            </a:r>
          </a:p>
        </p:txBody>
      </p:sp>
    </p:spTree>
    <p:extLst>
      <p:ext uri="{BB962C8B-B14F-4D97-AF65-F5344CB8AC3E}">
        <p14:creationId xmlns:p14="http://schemas.microsoft.com/office/powerpoint/2010/main" val="34849356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827" y="5760"/>
            <a:ext cx="8352927" cy="758945"/>
          </a:xfrm>
          <a:solidFill>
            <a:schemeClr val="bg1"/>
          </a:solidFill>
          <a:ln>
            <a:noFill/>
          </a:ln>
        </p:spPr>
        <p:style>
          <a:lnRef idx="1">
            <a:schemeClr val="accent4"/>
          </a:lnRef>
          <a:fillRef idx="3">
            <a:schemeClr val="accent4"/>
          </a:fillRef>
          <a:effectRef idx="2">
            <a:schemeClr val="accent4"/>
          </a:effectRef>
          <a:fontRef idx="minor">
            <a:schemeClr val="lt1"/>
          </a:fontRef>
        </p:style>
        <p:txBody>
          <a:bodyPr/>
          <a:lstStyle/>
          <a:p>
            <a:r>
              <a:rPr lang="en-ZA" dirty="0" smtClean="0"/>
              <a:t/>
            </a:r>
            <a:br>
              <a:rPr lang="en-ZA" dirty="0" smtClean="0"/>
            </a:br>
            <a:r>
              <a:rPr lang="en-ZA" dirty="0" smtClean="0"/>
              <a:t> </a:t>
            </a:r>
            <a:r>
              <a:rPr lang="en-ZA" sz="2300" dirty="0" smtClean="0"/>
              <a:t>MUNICIPAL DEVELOPMENTAL TRAJECTORY ALIGNED TO 2030 -  NDP VISION</a:t>
            </a:r>
            <a:r>
              <a:rPr lang="en-ZA" sz="2300" dirty="0"/>
              <a:t/>
            </a:r>
            <a:br>
              <a:rPr lang="en-ZA" sz="2300" dirty="0"/>
            </a:br>
            <a:endParaRPr lang="en-US" sz="2300"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25</a:t>
            </a:fld>
            <a:endParaRPr lang="en-US" altLang="en-US" dirty="0"/>
          </a:p>
        </p:txBody>
      </p:sp>
      <p:sp>
        <p:nvSpPr>
          <p:cNvPr id="4" name="Content Placeholder 3"/>
          <p:cNvSpPr>
            <a:spLocks noGrp="1"/>
          </p:cNvSpPr>
          <p:nvPr>
            <p:ph sz="quarter" idx="13"/>
          </p:nvPr>
        </p:nvSpPr>
        <p:spPr>
          <a:xfrm>
            <a:off x="179511" y="764704"/>
            <a:ext cx="8812435" cy="5956769"/>
          </a:xfrm>
          <a:solidFill>
            <a:schemeClr val="bg1"/>
          </a:solidFill>
          <a:ln>
            <a:noFill/>
          </a:ln>
        </p:spPr>
        <p:style>
          <a:lnRef idx="1">
            <a:schemeClr val="accent2"/>
          </a:lnRef>
          <a:fillRef idx="2">
            <a:schemeClr val="accent2"/>
          </a:fillRef>
          <a:effectRef idx="1">
            <a:schemeClr val="accent2"/>
          </a:effectRef>
          <a:fontRef idx="minor">
            <a:schemeClr val="dk1"/>
          </a:fontRef>
        </p:style>
        <p:txBody>
          <a:bodyPr/>
          <a:lstStyle/>
          <a:p>
            <a:pPr marL="0" indent="0" algn="just">
              <a:lnSpc>
                <a:spcPct val="107000"/>
              </a:lnSpc>
              <a:spcAft>
                <a:spcPts val="800"/>
              </a:spcAft>
              <a:buNone/>
            </a:pPr>
            <a:r>
              <a:rPr lang="en-US" sz="2200" b="1" u="sng" dirty="0" smtClean="0"/>
              <a:t>WHAT NEEDS TO BE DONE:</a:t>
            </a:r>
          </a:p>
          <a:p>
            <a:pPr algn="just">
              <a:lnSpc>
                <a:spcPct val="107000"/>
              </a:lnSpc>
              <a:spcAft>
                <a:spcPts val="800"/>
              </a:spcAft>
            </a:pPr>
            <a:r>
              <a:rPr lang="en-US" sz="2100" dirty="0" smtClean="0"/>
              <a:t>Improve the planning capability and paradigm:</a:t>
            </a:r>
          </a:p>
          <a:p>
            <a:pPr lvl="1" algn="just">
              <a:lnSpc>
                <a:spcPct val="107000"/>
              </a:lnSpc>
              <a:spcAft>
                <a:spcPts val="800"/>
              </a:spcAft>
              <a:buFont typeface="Arial" panose="020B0604020202020204" pitchFamily="34" charset="0"/>
              <a:buChar char="̶"/>
            </a:pPr>
            <a:r>
              <a:rPr lang="en-US" sz="2100" dirty="0" smtClean="0"/>
              <a:t>improve </a:t>
            </a:r>
            <a:r>
              <a:rPr lang="en-US" sz="2100" dirty="0"/>
              <a:t>intergovernmental </a:t>
            </a:r>
            <a:r>
              <a:rPr lang="en-US" sz="2100" dirty="0" smtClean="0"/>
              <a:t>planning, budgeting and integrated implementation;</a:t>
            </a:r>
          </a:p>
          <a:p>
            <a:pPr lvl="1" algn="just">
              <a:lnSpc>
                <a:spcPct val="107000"/>
              </a:lnSpc>
              <a:spcAft>
                <a:spcPts val="800"/>
              </a:spcAft>
              <a:buFont typeface="Arial" panose="020B0604020202020204" pitchFamily="34" charset="0"/>
              <a:buChar char="̶"/>
            </a:pPr>
            <a:r>
              <a:rPr lang="en-US" sz="2100" dirty="0" smtClean="0"/>
              <a:t>Address spatial misalignment across sectors and spheres and foster integration with municipal IDP’s;</a:t>
            </a:r>
          </a:p>
          <a:p>
            <a:pPr lvl="1">
              <a:buFont typeface="Arial" panose="020B0604020202020204" pitchFamily="34" charset="0"/>
              <a:buChar char="̶"/>
            </a:pPr>
            <a:r>
              <a:rPr lang="en-US" sz="2100" dirty="0" smtClean="0"/>
              <a:t>Target spatial transformation outcomes in identified municipal spaces;</a:t>
            </a:r>
          </a:p>
          <a:p>
            <a:pPr lvl="1">
              <a:buFont typeface="Arial" panose="020B0604020202020204" pitchFamily="34" charset="0"/>
              <a:buChar char="̶"/>
            </a:pPr>
            <a:r>
              <a:rPr lang="en-US" sz="2100" dirty="0" smtClean="0"/>
              <a:t>Creative use of fiscal instruments, levers and grant conditions to achieve developmental outcomes;</a:t>
            </a:r>
          </a:p>
          <a:p>
            <a:pPr lvl="1">
              <a:buFont typeface="Arial" panose="020B0604020202020204" pitchFamily="34" charset="0"/>
              <a:buChar char="̶"/>
            </a:pPr>
            <a:r>
              <a:rPr lang="en-US" sz="2100" dirty="0" smtClean="0"/>
              <a:t>Undertake evidence based socio-economic analysis of opportunities and potential of municipal spaces;</a:t>
            </a:r>
          </a:p>
          <a:p>
            <a:pPr lvl="1">
              <a:buFont typeface="Arial" panose="020B0604020202020204" pitchFamily="34" charset="0"/>
              <a:buChar char="̶"/>
            </a:pPr>
            <a:r>
              <a:rPr lang="en-US" sz="2100" dirty="0" smtClean="0"/>
              <a:t>Develop medium to long-term feasible, viable and achievable plans and stick to the plan;</a:t>
            </a:r>
          </a:p>
          <a:p>
            <a:pPr lvl="1">
              <a:buFont typeface="Arial" panose="020B0604020202020204" pitchFamily="34" charset="0"/>
              <a:buChar char="̶"/>
            </a:pPr>
            <a:r>
              <a:rPr lang="en-US" sz="2100" dirty="0" smtClean="0"/>
              <a:t>IDP’s to be the integrating point for intergovernmental plans and investments</a:t>
            </a:r>
          </a:p>
          <a:p>
            <a:pPr lvl="1">
              <a:buFont typeface="Arial" panose="020B0604020202020204" pitchFamily="34" charset="0"/>
              <a:buChar char="̶"/>
            </a:pPr>
            <a:endParaRPr lang="en-US" sz="2200" dirty="0" smtClean="0"/>
          </a:p>
          <a:p>
            <a:pPr marL="0" indent="0">
              <a:buNone/>
            </a:pPr>
            <a:endParaRPr lang="en-US" sz="2200" dirty="0"/>
          </a:p>
          <a:p>
            <a:pPr marL="0" indent="0" algn="just">
              <a:lnSpc>
                <a:spcPct val="107000"/>
              </a:lnSpc>
              <a:spcAft>
                <a:spcPts val="800"/>
              </a:spcAft>
              <a:buNone/>
            </a:pPr>
            <a:endParaRPr lang="en-US" sz="2200" dirty="0" smtClean="0"/>
          </a:p>
        </p:txBody>
      </p:sp>
    </p:spTree>
    <p:extLst>
      <p:ext uri="{BB962C8B-B14F-4D97-AF65-F5344CB8AC3E}">
        <p14:creationId xmlns:p14="http://schemas.microsoft.com/office/powerpoint/2010/main" val="33772139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9" y="188640"/>
            <a:ext cx="8352927" cy="864096"/>
          </a:xfrm>
          <a:solidFill>
            <a:schemeClr val="bg1"/>
          </a:solidFill>
          <a:ln>
            <a:noFill/>
          </a:ln>
        </p:spPr>
        <p:style>
          <a:lnRef idx="1">
            <a:schemeClr val="accent4"/>
          </a:lnRef>
          <a:fillRef idx="3">
            <a:schemeClr val="accent4"/>
          </a:fillRef>
          <a:effectRef idx="2">
            <a:schemeClr val="accent4"/>
          </a:effectRef>
          <a:fontRef idx="minor">
            <a:schemeClr val="lt1"/>
          </a:fontRef>
        </p:style>
        <p:txBody>
          <a:bodyPr/>
          <a:lstStyle/>
          <a:p>
            <a:r>
              <a:rPr lang="en-ZA" dirty="0" smtClean="0"/>
              <a:t/>
            </a:r>
            <a:br>
              <a:rPr lang="en-ZA" dirty="0" smtClean="0"/>
            </a:br>
            <a:r>
              <a:rPr lang="en-ZA" dirty="0" smtClean="0"/>
              <a:t> RECOMMENDATIONS</a:t>
            </a:r>
            <a:r>
              <a:rPr lang="en-ZA" dirty="0"/>
              <a:t/>
            </a:r>
            <a:br>
              <a:rPr lang="en-ZA" dirty="0"/>
            </a:br>
            <a:endParaRPr lang="en-US"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26</a:t>
            </a:fld>
            <a:endParaRPr lang="en-US" altLang="en-US" dirty="0"/>
          </a:p>
        </p:txBody>
      </p:sp>
      <p:sp>
        <p:nvSpPr>
          <p:cNvPr id="4" name="Content Placeholder 3"/>
          <p:cNvSpPr>
            <a:spLocks noGrp="1"/>
          </p:cNvSpPr>
          <p:nvPr>
            <p:ph sz="quarter" idx="13"/>
          </p:nvPr>
        </p:nvSpPr>
        <p:spPr>
          <a:xfrm>
            <a:off x="467544" y="1052735"/>
            <a:ext cx="8280920" cy="4536505"/>
          </a:xfrm>
          <a:solidFill>
            <a:schemeClr val="bg1"/>
          </a:solidFill>
          <a:ln>
            <a:noFill/>
          </a:ln>
        </p:spPr>
        <p:style>
          <a:lnRef idx="1">
            <a:schemeClr val="accent2"/>
          </a:lnRef>
          <a:fillRef idx="2">
            <a:schemeClr val="accent2"/>
          </a:fillRef>
          <a:effectRef idx="1">
            <a:schemeClr val="accent2"/>
          </a:effectRef>
          <a:fontRef idx="minor">
            <a:schemeClr val="dk1"/>
          </a:fontRef>
        </p:style>
        <p:txBody>
          <a:bodyPr/>
          <a:lstStyle/>
          <a:p>
            <a:pPr algn="just">
              <a:lnSpc>
                <a:spcPct val="107000"/>
              </a:lnSpc>
              <a:spcAft>
                <a:spcPts val="800"/>
              </a:spcAft>
            </a:pPr>
            <a:r>
              <a:rPr lang="en-US" sz="2200" dirty="0" smtClean="0"/>
              <a:t>The Portfolio Committee to:</a:t>
            </a:r>
          </a:p>
          <a:p>
            <a:pPr algn="just">
              <a:lnSpc>
                <a:spcPct val="107000"/>
              </a:lnSpc>
              <a:spcAft>
                <a:spcPts val="800"/>
              </a:spcAft>
            </a:pPr>
            <a:endParaRPr lang="en-US" sz="800" dirty="0"/>
          </a:p>
          <a:p>
            <a:pPr marL="457200" indent="-457200" algn="just">
              <a:lnSpc>
                <a:spcPct val="107000"/>
              </a:lnSpc>
              <a:spcAft>
                <a:spcPts val="800"/>
              </a:spcAft>
              <a:buFont typeface="+mj-lt"/>
              <a:buAutoNum type="arabicPeriod"/>
            </a:pPr>
            <a:r>
              <a:rPr lang="en-US" sz="2200" dirty="0" smtClean="0"/>
              <a:t>Endorse the proposed approach to implementing the 2</a:t>
            </a:r>
            <a:r>
              <a:rPr lang="en-US" sz="2200" baseline="30000" dirty="0" smtClean="0"/>
              <a:t>nd</a:t>
            </a:r>
            <a:r>
              <a:rPr lang="en-US" sz="2200" dirty="0" smtClean="0"/>
              <a:t> phase of Back to Basics to holistically address the financial status of municipalities;</a:t>
            </a:r>
          </a:p>
          <a:p>
            <a:pPr marL="457200" indent="-457200" algn="just">
              <a:lnSpc>
                <a:spcPct val="107000"/>
              </a:lnSpc>
              <a:spcAft>
                <a:spcPts val="800"/>
              </a:spcAft>
              <a:buFont typeface="+mj-lt"/>
              <a:buAutoNum type="arabicPeriod"/>
            </a:pPr>
            <a:r>
              <a:rPr lang="en-US" sz="2200" dirty="0" smtClean="0"/>
              <a:t>Support the Provincial Engagements Sessions and prepare accordingly for the tasks to be undertaken thereof;</a:t>
            </a:r>
          </a:p>
          <a:p>
            <a:pPr marL="0" indent="0" algn="just">
              <a:lnSpc>
                <a:spcPct val="107000"/>
              </a:lnSpc>
              <a:spcAft>
                <a:spcPts val="800"/>
              </a:spcAft>
              <a:buNone/>
            </a:pPr>
            <a:endParaRPr lang="en-US" sz="800" dirty="0"/>
          </a:p>
          <a:p>
            <a:pPr marL="0" indent="0" algn="just">
              <a:lnSpc>
                <a:spcPct val="107000"/>
              </a:lnSpc>
              <a:spcAft>
                <a:spcPts val="800"/>
              </a:spcAft>
              <a:buNone/>
            </a:pPr>
            <a:endParaRPr lang="en-US" sz="2200" dirty="0" smtClean="0"/>
          </a:p>
          <a:p>
            <a:pPr marL="0" indent="0" algn="just">
              <a:lnSpc>
                <a:spcPct val="107000"/>
              </a:lnSpc>
              <a:spcAft>
                <a:spcPts val="800"/>
              </a:spcAft>
              <a:buNone/>
            </a:pPr>
            <a:endParaRPr lang="en-US" sz="2200" dirty="0"/>
          </a:p>
          <a:p>
            <a:pPr marL="0" indent="0" algn="just">
              <a:lnSpc>
                <a:spcPct val="107000"/>
              </a:lnSpc>
              <a:spcAft>
                <a:spcPts val="800"/>
              </a:spcAft>
              <a:buNone/>
            </a:pPr>
            <a:endParaRPr lang="en-US" sz="2200" dirty="0" smtClean="0"/>
          </a:p>
          <a:p>
            <a:pPr marL="457200" indent="-457200" algn="just">
              <a:lnSpc>
                <a:spcPct val="107000"/>
              </a:lnSpc>
              <a:spcAft>
                <a:spcPts val="800"/>
              </a:spcAft>
              <a:buFont typeface="+mj-lt"/>
              <a:buAutoNum type="arabicPeriod"/>
            </a:pPr>
            <a:endParaRPr lang="en-US" sz="2200" dirty="0" smtClean="0"/>
          </a:p>
        </p:txBody>
      </p:sp>
    </p:spTree>
    <p:extLst>
      <p:ext uri="{BB962C8B-B14F-4D97-AF65-F5344CB8AC3E}">
        <p14:creationId xmlns:p14="http://schemas.microsoft.com/office/powerpoint/2010/main" val="34528036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4387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568" y="29084"/>
            <a:ext cx="7886700" cy="648071"/>
          </a:xfrm>
        </p:spPr>
        <p:txBody>
          <a:bodyPr/>
          <a:lstStyle/>
          <a:p>
            <a:r>
              <a:rPr lang="en-ZA" dirty="0" smtClean="0"/>
              <a:t>Purpose and Background</a:t>
            </a:r>
            <a:endParaRPr lang="en-ZA"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3</a:t>
            </a:fld>
            <a:endParaRPr lang="en-US" altLang="en-US" dirty="0"/>
          </a:p>
        </p:txBody>
      </p:sp>
      <p:sp>
        <p:nvSpPr>
          <p:cNvPr id="4" name="Content Placeholder 3"/>
          <p:cNvSpPr>
            <a:spLocks noGrp="1"/>
          </p:cNvSpPr>
          <p:nvPr>
            <p:ph sz="quarter" idx="13"/>
          </p:nvPr>
        </p:nvSpPr>
        <p:spPr>
          <a:xfrm>
            <a:off x="313159" y="759620"/>
            <a:ext cx="8047806" cy="5765724"/>
          </a:xfrm>
        </p:spPr>
        <p:txBody>
          <a:bodyPr/>
          <a:lstStyle/>
          <a:p>
            <a:r>
              <a:rPr lang="en-US" dirty="0" smtClean="0"/>
              <a:t>Purpose:</a:t>
            </a:r>
          </a:p>
          <a:p>
            <a:pPr lvl="1"/>
            <a:r>
              <a:rPr lang="en-US" dirty="0" smtClean="0"/>
              <a:t>To inform the Portfolio Committee about </a:t>
            </a:r>
            <a:r>
              <a:rPr lang="en-US" dirty="0" err="1" smtClean="0"/>
              <a:t>CoGTA’s</a:t>
            </a:r>
            <a:r>
              <a:rPr lang="en-US" dirty="0" smtClean="0"/>
              <a:t> plans to improve the financial status in municipalities</a:t>
            </a:r>
          </a:p>
          <a:p>
            <a:r>
              <a:rPr lang="en-US" dirty="0" smtClean="0"/>
              <a:t>Background </a:t>
            </a:r>
          </a:p>
          <a:p>
            <a:pPr lvl="1"/>
            <a:r>
              <a:rPr lang="en-US" dirty="0" smtClean="0"/>
              <a:t>Since </a:t>
            </a:r>
            <a:r>
              <a:rPr lang="en-US" dirty="0"/>
              <a:t>establishment of Developmental Local Government System in year 2000 there have been various support initiatives:</a:t>
            </a:r>
            <a:endParaRPr lang="en-ZA" dirty="0"/>
          </a:p>
          <a:p>
            <a:pPr lvl="1"/>
            <a:r>
              <a:rPr lang="en-US" dirty="0"/>
              <a:t>Project Consolidate; (2003/05)</a:t>
            </a:r>
            <a:endParaRPr lang="en-ZA" dirty="0"/>
          </a:p>
          <a:p>
            <a:pPr lvl="1"/>
            <a:r>
              <a:rPr lang="en-US" dirty="0"/>
              <a:t>Five-Year Strategic Agenda; (2005/08)</a:t>
            </a:r>
            <a:endParaRPr lang="en-ZA" dirty="0"/>
          </a:p>
          <a:p>
            <a:pPr lvl="1"/>
            <a:r>
              <a:rPr lang="en-US" dirty="0"/>
              <a:t>LG Turn Around Strategy; (2008/13); and</a:t>
            </a:r>
            <a:endParaRPr lang="en-ZA" dirty="0"/>
          </a:p>
          <a:p>
            <a:pPr lvl="1"/>
            <a:r>
              <a:rPr lang="en-US" dirty="0"/>
              <a:t>Back to Basic’s Approach; (2014/16</a:t>
            </a:r>
            <a:r>
              <a:rPr lang="en-US" dirty="0" smtClean="0"/>
              <a:t>)</a:t>
            </a:r>
          </a:p>
          <a:p>
            <a:pPr lvl="2"/>
            <a:r>
              <a:rPr lang="en-US" dirty="0"/>
              <a:t>Support and interventions measures must practically respond to addressing existing weaknesses, and improve, strengthen oversight and accountability </a:t>
            </a:r>
            <a:r>
              <a:rPr lang="en-US" dirty="0" smtClean="0"/>
              <a:t>mechanisms (Holistic approach).  </a:t>
            </a:r>
            <a:r>
              <a:rPr lang="en-GB" dirty="0"/>
              <a:t>The Back to Basics programme (B2B), was launched in September 2014, based on a foundation of doing the basics right: putting people first by engaging with communities; effective delivery of services; good governance; sound financial management; and building institutional capabilities to ensure the living conditions of communities are improved.</a:t>
            </a:r>
            <a:endParaRPr lang="en-ZA" dirty="0"/>
          </a:p>
          <a:p>
            <a:pPr lvl="1"/>
            <a:endParaRPr lang="en-ZA" dirty="0"/>
          </a:p>
          <a:p>
            <a:endParaRPr lang="en-ZA" dirty="0"/>
          </a:p>
        </p:txBody>
      </p:sp>
    </p:spTree>
    <p:extLst>
      <p:ext uri="{BB962C8B-B14F-4D97-AF65-F5344CB8AC3E}">
        <p14:creationId xmlns:p14="http://schemas.microsoft.com/office/powerpoint/2010/main" val="3736042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6633"/>
            <a:ext cx="7886700" cy="648072"/>
          </a:xfrm>
        </p:spPr>
        <p:txBody>
          <a:bodyPr/>
          <a:lstStyle/>
          <a:p>
            <a:r>
              <a:rPr lang="en-ZA" dirty="0" smtClean="0"/>
              <a:t>THE IDEAL MUNICIPALITY</a:t>
            </a:r>
            <a:endParaRPr lang="en-ZA"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4</a:t>
            </a:fld>
            <a:endParaRPr lang="en-US" altLang="en-US"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395536" y="476671"/>
            <a:ext cx="8119814" cy="6352753"/>
          </a:xfrm>
          <a:prstGeom prst="rect">
            <a:avLst/>
          </a:prstGeom>
        </p:spPr>
      </p:pic>
    </p:spTree>
    <p:extLst>
      <p:ext uri="{BB962C8B-B14F-4D97-AF65-F5344CB8AC3E}">
        <p14:creationId xmlns:p14="http://schemas.microsoft.com/office/powerpoint/2010/main" val="4045018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759619"/>
          </a:xfrm>
        </p:spPr>
        <p:txBody>
          <a:bodyPr/>
          <a:lstStyle/>
          <a:p>
            <a:r>
              <a:rPr lang="en-ZA" dirty="0" smtClean="0"/>
              <a:t>Progress with B2B</a:t>
            </a:r>
            <a:endParaRPr lang="en-ZA" dirty="0"/>
          </a:p>
        </p:txBody>
      </p:sp>
      <p:sp>
        <p:nvSpPr>
          <p:cNvPr id="4" name="Content Placeholder 3"/>
          <p:cNvSpPr>
            <a:spLocks noGrp="1"/>
          </p:cNvSpPr>
          <p:nvPr>
            <p:ph idx="1"/>
          </p:nvPr>
        </p:nvSpPr>
        <p:spPr>
          <a:xfrm>
            <a:off x="395536" y="1124745"/>
            <a:ext cx="8119814" cy="5052218"/>
          </a:xfrm>
        </p:spPr>
        <p:txBody>
          <a:bodyPr/>
          <a:lstStyle/>
          <a:p>
            <a:pPr>
              <a:buFont typeface="Arial" panose="020B0604020202020204" pitchFamily="34" charset="0"/>
              <a:buChar char="•"/>
            </a:pPr>
            <a:r>
              <a:rPr lang="en-ZA" dirty="0"/>
              <a:t>There is an extraordinary variety of characteristics across South </a:t>
            </a:r>
            <a:r>
              <a:rPr lang="en-ZA" dirty="0" smtClean="0"/>
              <a:t>Africa’s municipalities</a:t>
            </a:r>
            <a:r>
              <a:rPr lang="en-ZA" dirty="0"/>
              <a:t>, spreading from their population size (ranging from 4.4 million </a:t>
            </a:r>
            <a:r>
              <a:rPr lang="en-ZA" dirty="0" smtClean="0"/>
              <a:t>residents in </a:t>
            </a:r>
            <a:r>
              <a:rPr lang="en-ZA" dirty="0"/>
              <a:t>the City of Johannesburg to just 8 895 residents in Laingsburg – figures </a:t>
            </a:r>
            <a:r>
              <a:rPr lang="en-ZA" dirty="0" smtClean="0"/>
              <a:t>from Community </a:t>
            </a:r>
            <a:r>
              <a:rPr lang="en-ZA" dirty="0"/>
              <a:t>Survey 2016), to their different geographical sizes. </a:t>
            </a:r>
            <a:endParaRPr lang="en-ZA" dirty="0" smtClean="0"/>
          </a:p>
          <a:p>
            <a:pPr>
              <a:buFont typeface="Arial" panose="020B0604020202020204" pitchFamily="34" charset="0"/>
              <a:buChar char="•"/>
            </a:pPr>
            <a:r>
              <a:rPr lang="en-ZA" dirty="0" smtClean="0"/>
              <a:t>Hantam </a:t>
            </a:r>
            <a:r>
              <a:rPr lang="en-ZA" dirty="0"/>
              <a:t>Municipality </a:t>
            </a:r>
            <a:r>
              <a:rPr lang="en-ZA" dirty="0" smtClean="0"/>
              <a:t>in the </a:t>
            </a:r>
            <a:r>
              <a:rPr lang="en-ZA" dirty="0"/>
              <a:t>Northern Cape, for example, covers 39 085 km</a:t>
            </a:r>
            <a:r>
              <a:rPr lang="en-ZA" baseline="30000" dirty="0"/>
              <a:t>2</a:t>
            </a:r>
            <a:r>
              <a:rPr lang="en-ZA" dirty="0"/>
              <a:t> and has a population density </a:t>
            </a:r>
            <a:r>
              <a:rPr lang="en-ZA" dirty="0" smtClean="0"/>
              <a:t>of 0.6 </a:t>
            </a:r>
            <a:r>
              <a:rPr lang="en-ZA" dirty="0"/>
              <a:t>people per km2, versus Mandeni in KZN that covers 545 km2 and has a </a:t>
            </a:r>
            <a:r>
              <a:rPr lang="en-ZA" dirty="0" smtClean="0"/>
              <a:t>population density </a:t>
            </a:r>
            <a:r>
              <a:rPr lang="en-ZA" dirty="0"/>
              <a:t>of 271 people per </a:t>
            </a:r>
            <a:r>
              <a:rPr lang="en-ZA" dirty="0" smtClean="0"/>
              <a:t>km</a:t>
            </a:r>
            <a:r>
              <a:rPr lang="en-ZA" baseline="30000" dirty="0" smtClean="0"/>
              <a:t>2</a:t>
            </a:r>
            <a:r>
              <a:rPr lang="en-ZA" dirty="0" smtClean="0"/>
              <a:t>.</a:t>
            </a:r>
          </a:p>
          <a:p>
            <a:pPr>
              <a:buFont typeface="Arial" panose="020B0604020202020204" pitchFamily="34" charset="0"/>
              <a:buChar char="•"/>
            </a:pPr>
            <a:r>
              <a:rPr lang="en-ZA" dirty="0" smtClean="0"/>
              <a:t>Household </a:t>
            </a:r>
            <a:r>
              <a:rPr lang="en-ZA" dirty="0"/>
              <a:t>growth drives the demand for service delivery in municipalities. The </a:t>
            </a:r>
            <a:r>
              <a:rPr lang="en-ZA" dirty="0" smtClean="0"/>
              <a:t>province with </a:t>
            </a:r>
            <a:r>
              <a:rPr lang="en-ZA" dirty="0"/>
              <a:t>the highest household growth in local municipalities between 2011 and 2016 </a:t>
            </a:r>
            <a:r>
              <a:rPr lang="en-ZA" dirty="0" smtClean="0"/>
              <a:t>was Gauteng </a:t>
            </a:r>
            <a:r>
              <a:rPr lang="en-ZA" dirty="0"/>
              <a:t>(20.9%), followed by Western Cape (18.3%). Particularly </a:t>
            </a:r>
            <a:r>
              <a:rPr lang="en-ZA" dirty="0" smtClean="0"/>
              <a:t>metropolitan municipalities </a:t>
            </a:r>
            <a:r>
              <a:rPr lang="en-ZA" dirty="0"/>
              <a:t>experienced high levels of growth.</a:t>
            </a:r>
          </a:p>
        </p:txBody>
      </p:sp>
      <p:sp>
        <p:nvSpPr>
          <p:cNvPr id="3" name="Slide Number Placeholder 2"/>
          <p:cNvSpPr>
            <a:spLocks noGrp="1"/>
          </p:cNvSpPr>
          <p:nvPr>
            <p:ph type="sldNum" sz="quarter" idx="12"/>
          </p:nvPr>
        </p:nvSpPr>
        <p:spPr/>
        <p:txBody>
          <a:bodyPr/>
          <a:lstStyle/>
          <a:p>
            <a:pPr>
              <a:defRPr/>
            </a:pPr>
            <a:fld id="{A366BFC1-2C5E-46C1-BDEF-7A7A2330CF33}" type="slidenum">
              <a:rPr lang="en-US" altLang="en-US" smtClean="0"/>
              <a:pPr>
                <a:defRPr/>
              </a:pPr>
              <a:t>5</a:t>
            </a:fld>
            <a:endParaRPr lang="en-US" altLang="en-US" dirty="0"/>
          </a:p>
        </p:txBody>
      </p:sp>
    </p:spTree>
    <p:extLst>
      <p:ext uri="{BB962C8B-B14F-4D97-AF65-F5344CB8AC3E}">
        <p14:creationId xmlns:p14="http://schemas.microsoft.com/office/powerpoint/2010/main" val="298540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Progress with B2B</a:t>
            </a:r>
          </a:p>
        </p:txBody>
      </p:sp>
      <p:sp>
        <p:nvSpPr>
          <p:cNvPr id="3" name="Content Placeholder 2"/>
          <p:cNvSpPr>
            <a:spLocks noGrp="1"/>
          </p:cNvSpPr>
          <p:nvPr>
            <p:ph idx="1"/>
          </p:nvPr>
        </p:nvSpPr>
        <p:spPr>
          <a:xfrm>
            <a:off x="596974" y="1556792"/>
            <a:ext cx="7886700" cy="4536504"/>
          </a:xfrm>
        </p:spPr>
        <p:txBody>
          <a:bodyPr/>
          <a:lstStyle/>
          <a:p>
            <a:pPr>
              <a:buFont typeface="Arial" panose="020B0604020202020204" pitchFamily="34" charset="0"/>
              <a:buChar char="•"/>
            </a:pPr>
            <a:r>
              <a:rPr lang="en-GB" dirty="0"/>
              <a:t>In the 2015/16 period, 2135 protests were recorded by municipalities in the B2B monthly questionnaire, of which 945 protests were violent. Gauteng and the Western Cape had the largest number of violent protests. Service delivery protests were more prevalent in metropolitan areas, with 76% of the total protests for 2015/16 recorded in metropolitan municipalities.</a:t>
            </a:r>
            <a:endParaRPr lang="en-ZA" dirty="0"/>
          </a:p>
          <a:p>
            <a:pPr>
              <a:buFont typeface="Arial" panose="020B0604020202020204" pitchFamily="34" charset="0"/>
              <a:buChar char="•"/>
            </a:pPr>
            <a:r>
              <a:rPr lang="en-GB" dirty="0"/>
              <a:t>The increase in service delivery protests occurred irrespective of the public participatory type meetings (such as ward committee meetings) held in general as prescribed or expected. One must be however be cautious to assume that it is merely as a result of the public participation mechanisms not being effective or functional enough, that service delivery protests have been increasing. The phenomenon of protests is complex, with many causes, of which the effectiveness of public participation mechanisms is but one. </a:t>
            </a:r>
            <a:endParaRPr lang="en-ZA"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6</a:t>
            </a:fld>
            <a:endParaRPr lang="en-US" altLang="en-US" dirty="0"/>
          </a:p>
        </p:txBody>
      </p:sp>
    </p:spTree>
    <p:extLst>
      <p:ext uri="{BB962C8B-B14F-4D97-AF65-F5344CB8AC3E}">
        <p14:creationId xmlns:p14="http://schemas.microsoft.com/office/powerpoint/2010/main" val="2087396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Progress with B2B</a:t>
            </a:r>
          </a:p>
        </p:txBody>
      </p:sp>
      <p:sp>
        <p:nvSpPr>
          <p:cNvPr id="3" name="Content Placeholder 2"/>
          <p:cNvSpPr>
            <a:spLocks noGrp="1"/>
          </p:cNvSpPr>
          <p:nvPr>
            <p:ph idx="1"/>
          </p:nvPr>
        </p:nvSpPr>
        <p:spPr>
          <a:xfrm>
            <a:off x="584531" y="1628800"/>
            <a:ext cx="7886700" cy="4116115"/>
          </a:xfrm>
        </p:spPr>
        <p:txBody>
          <a:bodyPr/>
          <a:lstStyle/>
          <a:p>
            <a:pPr>
              <a:buFont typeface="Arial" panose="020B0604020202020204" pitchFamily="34" charset="0"/>
              <a:buChar char="•"/>
            </a:pPr>
            <a:r>
              <a:rPr lang="en-GB" dirty="0"/>
              <a:t>Well-maintained water and electricity distribution infrastructure is central to economic production and attracting businesses to particular localities, with the spin-offs of more jobs and a larger municipal tax base. </a:t>
            </a:r>
            <a:endParaRPr lang="en-GB" dirty="0" smtClean="0"/>
          </a:p>
          <a:p>
            <a:pPr>
              <a:buFont typeface="Arial" panose="020B0604020202020204" pitchFamily="34" charset="0"/>
              <a:buChar char="•"/>
            </a:pPr>
            <a:r>
              <a:rPr lang="en-GB" dirty="0" smtClean="0"/>
              <a:t>Challenges </a:t>
            </a:r>
            <a:r>
              <a:rPr lang="en-GB" dirty="0"/>
              <a:t>are mainly still experienced across the infrastructure development life cycle in municipalities, namely from project identification, infrastructure planning, financing, construction to operations and maintenance. </a:t>
            </a:r>
            <a:endParaRPr lang="en-GB" dirty="0" smtClean="0"/>
          </a:p>
          <a:p>
            <a:pPr>
              <a:buFont typeface="Arial" panose="020B0604020202020204" pitchFamily="34" charset="0"/>
              <a:buChar char="•"/>
            </a:pPr>
            <a:r>
              <a:rPr lang="en-GB" dirty="0" smtClean="0"/>
              <a:t>Some </a:t>
            </a:r>
            <a:r>
              <a:rPr lang="en-GB" dirty="0"/>
              <a:t>of the root causes remain weak institutional capacity and the shortage of skills, that all impact on the ability to plan for operation and maintenance of infrastructure.</a:t>
            </a:r>
            <a:endParaRPr lang="en-ZA" dirty="0"/>
          </a:p>
          <a:p>
            <a:pPr>
              <a:buFont typeface="Arial" panose="020B0604020202020204" pitchFamily="34" charset="0"/>
              <a:buChar char="•"/>
            </a:pPr>
            <a:endParaRPr lang="en-ZA"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7</a:t>
            </a:fld>
            <a:endParaRPr lang="en-US" altLang="en-US" dirty="0"/>
          </a:p>
        </p:txBody>
      </p:sp>
    </p:spTree>
    <p:extLst>
      <p:ext uri="{BB962C8B-B14F-4D97-AF65-F5344CB8AC3E}">
        <p14:creationId xmlns:p14="http://schemas.microsoft.com/office/powerpoint/2010/main" val="1613878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38" y="116632"/>
            <a:ext cx="7886700" cy="831627"/>
          </a:xfrm>
        </p:spPr>
        <p:txBody>
          <a:bodyPr/>
          <a:lstStyle/>
          <a:p>
            <a:r>
              <a:rPr lang="en-ZA" dirty="0"/>
              <a:t>Progress with B2B</a:t>
            </a:r>
          </a:p>
        </p:txBody>
      </p:sp>
      <p:sp>
        <p:nvSpPr>
          <p:cNvPr id="3" name="Content Placeholder 2"/>
          <p:cNvSpPr>
            <a:spLocks noGrp="1"/>
          </p:cNvSpPr>
          <p:nvPr>
            <p:ph idx="1"/>
          </p:nvPr>
        </p:nvSpPr>
        <p:spPr>
          <a:xfrm>
            <a:off x="251520" y="836712"/>
            <a:ext cx="8568952" cy="5519638"/>
          </a:xfrm>
        </p:spPr>
        <p:txBody>
          <a:bodyPr/>
          <a:lstStyle/>
          <a:p>
            <a:pPr>
              <a:buFont typeface="Arial" panose="020B0604020202020204" pitchFamily="34" charset="0"/>
              <a:buChar char="•"/>
            </a:pPr>
            <a:r>
              <a:rPr lang="en-GB" sz="1800" dirty="0"/>
              <a:t>The two sides of the budget – revenue and expenditure – play equally important roles in municipal sustainability. On average the revenue bases of metros, secondary cities, larger towns and medium to smaller towns are dominated by own revenue (derived mainly from property rates and user charges), whereas rural municipalities and districts tend to rely heavily on intergovernmental transfers</a:t>
            </a:r>
            <a:r>
              <a:rPr lang="en-GB" sz="1800" dirty="0" smtClean="0"/>
              <a:t>.</a:t>
            </a:r>
          </a:p>
          <a:p>
            <a:pPr marL="342900" indent="-342900">
              <a:buFont typeface="Arial" panose="020B0604020202020204" pitchFamily="34" charset="0"/>
              <a:buChar char="•"/>
            </a:pPr>
            <a:r>
              <a:rPr lang="en-GB" sz="1800" dirty="0"/>
              <a:t>National Treasury identified the following common challenges in financially distressed municipalities:</a:t>
            </a:r>
            <a:endParaRPr lang="en-ZA" sz="1800" dirty="0"/>
          </a:p>
          <a:p>
            <a:pPr lvl="1"/>
            <a:r>
              <a:rPr lang="en-GB" sz="1800" dirty="0"/>
              <a:t>An increase in the number of acting Municipal Managers and Chief </a:t>
            </a:r>
            <a:r>
              <a:rPr lang="en-GB" sz="1800" dirty="0" smtClean="0"/>
              <a:t>Financial Officers</a:t>
            </a:r>
            <a:r>
              <a:rPr lang="en-GB" sz="1800" dirty="0"/>
              <a:t>;</a:t>
            </a:r>
            <a:endParaRPr lang="en-ZA" sz="1800" dirty="0"/>
          </a:p>
          <a:p>
            <a:pPr lvl="1"/>
            <a:r>
              <a:rPr lang="en-GB" sz="1800" dirty="0"/>
              <a:t>An increase in poor cash flow management;</a:t>
            </a:r>
            <a:endParaRPr lang="en-ZA" sz="1800" dirty="0"/>
          </a:p>
          <a:p>
            <a:pPr lvl="1"/>
            <a:r>
              <a:rPr lang="en-GB" sz="1800" dirty="0"/>
              <a:t>An increase in reliance on conditional grants;</a:t>
            </a:r>
            <a:endParaRPr lang="en-ZA" sz="1800" dirty="0"/>
          </a:p>
          <a:p>
            <a:pPr lvl="1"/>
            <a:r>
              <a:rPr lang="en-GB" sz="1800" dirty="0"/>
              <a:t>Low capital spending on infrastructure;</a:t>
            </a:r>
            <a:endParaRPr lang="en-ZA" sz="1800" dirty="0"/>
          </a:p>
          <a:p>
            <a:pPr lvl="1"/>
            <a:r>
              <a:rPr lang="en-GB" sz="1800" dirty="0"/>
              <a:t>Increases in debtors and creditors;</a:t>
            </a:r>
            <a:endParaRPr lang="en-ZA" sz="1800" dirty="0"/>
          </a:p>
          <a:p>
            <a:pPr lvl="1"/>
            <a:r>
              <a:rPr lang="en-GB" sz="1800" dirty="0"/>
              <a:t>Inadequate provision for repairs and maintenance;</a:t>
            </a:r>
            <a:endParaRPr lang="en-ZA" sz="1800" dirty="0"/>
          </a:p>
          <a:p>
            <a:pPr lvl="1"/>
            <a:r>
              <a:rPr lang="en-GB" sz="1800" dirty="0"/>
              <a:t>Lack of credible budgeting; and</a:t>
            </a:r>
            <a:endParaRPr lang="en-ZA" sz="1800" dirty="0"/>
          </a:p>
          <a:p>
            <a:pPr lvl="1"/>
            <a:r>
              <a:rPr lang="en-GB" sz="1800" dirty="0"/>
              <a:t>Ineffective governance structures which undermines the administration of municipalities.</a:t>
            </a:r>
            <a:endParaRPr lang="en-ZA" sz="1800" dirty="0"/>
          </a:p>
          <a:p>
            <a:pPr>
              <a:buFont typeface="Arial" panose="020B0604020202020204" pitchFamily="34" charset="0"/>
              <a:buChar char="•"/>
            </a:pPr>
            <a:endParaRPr lang="en-ZA"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8</a:t>
            </a:fld>
            <a:endParaRPr lang="en-US" altLang="en-US" dirty="0"/>
          </a:p>
        </p:txBody>
      </p:sp>
    </p:spTree>
    <p:extLst>
      <p:ext uri="{BB962C8B-B14F-4D97-AF65-F5344CB8AC3E}">
        <p14:creationId xmlns:p14="http://schemas.microsoft.com/office/powerpoint/2010/main" val="4099108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974" y="-15641"/>
            <a:ext cx="7886700" cy="831627"/>
          </a:xfrm>
        </p:spPr>
        <p:txBody>
          <a:bodyPr/>
          <a:lstStyle/>
          <a:p>
            <a:r>
              <a:rPr lang="en-ZA" dirty="0"/>
              <a:t>Progress with B2B</a:t>
            </a:r>
          </a:p>
        </p:txBody>
      </p:sp>
      <p:sp>
        <p:nvSpPr>
          <p:cNvPr id="3" name="Content Placeholder 2"/>
          <p:cNvSpPr>
            <a:spLocks noGrp="1"/>
          </p:cNvSpPr>
          <p:nvPr>
            <p:ph idx="1"/>
          </p:nvPr>
        </p:nvSpPr>
        <p:spPr>
          <a:xfrm>
            <a:off x="467544" y="815986"/>
            <a:ext cx="8208912" cy="5540364"/>
          </a:xfrm>
        </p:spPr>
        <p:txBody>
          <a:bodyPr/>
          <a:lstStyle/>
          <a:p>
            <a:pPr>
              <a:buFont typeface="Arial" panose="020B0604020202020204" pitchFamily="34" charset="0"/>
              <a:buChar char="•"/>
            </a:pPr>
            <a:r>
              <a:rPr lang="en-GB" dirty="0"/>
              <a:t>The on-going instability in senior municipal management positions has a negative impact on service delivery to communities. This manifests in a number of ways, including the inability to make basic managerial decisions such as the appointment of service providers. This often delays project implementation and affects the municipality’s ability to spend its capital </a:t>
            </a:r>
            <a:r>
              <a:rPr lang="en-GB" dirty="0" smtClean="0"/>
              <a:t>budget.</a:t>
            </a:r>
          </a:p>
          <a:p>
            <a:pPr>
              <a:buFont typeface="Arial" panose="020B0604020202020204" pitchFamily="34" charset="0"/>
              <a:buChar char="•"/>
            </a:pPr>
            <a:r>
              <a:rPr lang="en-GB" dirty="0" smtClean="0"/>
              <a:t>As </a:t>
            </a:r>
            <a:r>
              <a:rPr lang="en-GB" dirty="0"/>
              <a:t>was observed with the previous five local government elections, this point in the electoral cycle is inherently one of strategic and administrative change. </a:t>
            </a:r>
            <a:endParaRPr lang="en-GB" dirty="0" smtClean="0"/>
          </a:p>
          <a:p>
            <a:pPr>
              <a:buFont typeface="Arial" panose="020B0604020202020204" pitchFamily="34" charset="0"/>
              <a:buChar char="•"/>
            </a:pPr>
            <a:r>
              <a:rPr lang="en-GB" dirty="0" smtClean="0"/>
              <a:t>New </a:t>
            </a:r>
            <a:r>
              <a:rPr lang="en-GB" dirty="0"/>
              <a:t>administrations under new political leadership usually introduce revised five year strategies that are, in all probability, driven by new administrative leadership including new MMs and new CFOs. </a:t>
            </a:r>
            <a:endParaRPr lang="en-GB" dirty="0" smtClean="0"/>
          </a:p>
          <a:p>
            <a:pPr>
              <a:buFont typeface="Arial" panose="020B0604020202020204" pitchFamily="34" charset="0"/>
              <a:buChar char="•"/>
            </a:pPr>
            <a:r>
              <a:rPr lang="en-GB" dirty="0" smtClean="0"/>
              <a:t>A </a:t>
            </a:r>
            <a:r>
              <a:rPr lang="en-GB" dirty="0"/>
              <a:t>total of ninety (90) appointments were made during the first quarter of 2017/18 (April - June 2017). The total number of competent and suitably qualified municipal managers and managers directly accountable to municipal managers increased from eighteen (18) as at June 2016 to seventy-two (72) as at 30 June 2017 representing 80% compliance rate. </a:t>
            </a:r>
            <a:endParaRPr lang="en-ZA" dirty="0"/>
          </a:p>
          <a:p>
            <a:pPr>
              <a:buFont typeface="Arial" panose="020B0604020202020204" pitchFamily="34" charset="0"/>
              <a:buChar char="•"/>
            </a:pPr>
            <a:endParaRPr lang="en-ZA"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9</a:t>
            </a:fld>
            <a:endParaRPr lang="en-US" altLang="en-US" dirty="0"/>
          </a:p>
        </p:txBody>
      </p:sp>
    </p:spTree>
    <p:extLst>
      <p:ext uri="{BB962C8B-B14F-4D97-AF65-F5344CB8AC3E}">
        <p14:creationId xmlns:p14="http://schemas.microsoft.com/office/powerpoint/2010/main" val="2801393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60F5EF8F474C247BD9D7329AB4A6B75" ma:contentTypeVersion="0" ma:contentTypeDescription="Create a new document." ma:contentTypeScope="" ma:versionID="1fd02bf320a7e14157a18691c299b34f">
  <xsd:schema xmlns:xsd="http://www.w3.org/2001/XMLSchema" xmlns:xs="http://www.w3.org/2001/XMLSchema" xmlns:p="http://schemas.microsoft.com/office/2006/metadata/properties" targetNamespace="http://schemas.microsoft.com/office/2006/metadata/properties" ma:root="true" ma:fieldsID="b0f8e7e6d3b19e1f1282e283569f99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ask Nam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8B709C1-31E1-441B-A40D-72F7E2E83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40B14EE-EA88-46B3-B4E3-AC1B9AC0A912}">
  <ds:schemaRefs>
    <ds:schemaRef ds:uri="http://purl.org/dc/dcmitype/"/>
    <ds:schemaRef ds:uri="http://purl.org/dc/elements/1.1/"/>
    <ds:schemaRef ds:uri="http://www.w3.org/XML/1998/namespace"/>
    <ds:schemaRef ds:uri="http://schemas.openxmlformats.org/package/2006/metadata/core-properties"/>
    <ds:schemaRef ds:uri="http://purl.org/dc/terms/"/>
    <ds:schemaRef ds:uri="http://schemas.microsoft.com/office/infopath/2007/PartnerControls"/>
    <ds:schemaRef ds:uri="http://schemas.microsoft.com/office/2006/metadata/properties"/>
    <ds:schemaRef ds:uri="http://schemas.microsoft.com/office/2006/documentManagement/types"/>
  </ds:schemaRefs>
</ds:datastoreItem>
</file>

<file path=docProps/app.xml><?xml version="1.0" encoding="utf-8"?>
<Properties xmlns="http://schemas.openxmlformats.org/officeDocument/2006/extended-properties" xmlns:vt="http://schemas.openxmlformats.org/officeDocument/2006/docPropsVTypes">
  <Template/>
  <TotalTime>28150</TotalTime>
  <Words>2378</Words>
  <Application>Microsoft Office PowerPoint</Application>
  <PresentationFormat>On-screen Show (4:3)</PresentationFormat>
  <Paragraphs>335</Paragraphs>
  <Slides>27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ＭＳ Ｐゴシック</vt:lpstr>
      <vt:lpstr>Arial</vt:lpstr>
      <vt:lpstr>Calibri</vt:lpstr>
      <vt:lpstr>Calibri Light</vt:lpstr>
      <vt:lpstr>Times New Roman</vt:lpstr>
      <vt:lpstr>Office Theme</vt:lpstr>
      <vt:lpstr>CoGTA Plans to Improve the Financial Status of Municipalities</vt:lpstr>
      <vt:lpstr>PRESENTATION OVERVIEW</vt:lpstr>
      <vt:lpstr>Purpose and Background</vt:lpstr>
      <vt:lpstr>THE IDEAL MUNICIPALITY</vt:lpstr>
      <vt:lpstr>Progress with B2B</vt:lpstr>
      <vt:lpstr>Progress with B2B</vt:lpstr>
      <vt:lpstr>Progress with B2B</vt:lpstr>
      <vt:lpstr>Progress with B2B</vt:lpstr>
      <vt:lpstr>Progress with B2B</vt:lpstr>
      <vt:lpstr>FINANCIAL STATUS OF MUNICIPALITIES: VIABILITY AND FINANCIAL MANAGEMENT</vt:lpstr>
      <vt:lpstr>FINANCIAL STATUS OF MUNICIPALITIES: VIABILITY AND FINANCIAL MANAGEMENT</vt:lpstr>
      <vt:lpstr>FINANCIAL STATUS OF MUNICIPALITIES: VIABILITY AND FINANCIAL MANAGEMENT</vt:lpstr>
      <vt:lpstr>FINANCIAL STATUS OF MUNICIPALITIES: VIABILITY AND FINANCIAL MANAGEMENT</vt:lpstr>
      <vt:lpstr>FINANCIAL STATUS OF MUNICIPALITIES: VIABILITY AND FINANCIAL MANAGEMENT</vt:lpstr>
      <vt:lpstr>FINANCIAL STATUS OF MUNICIPALITIES: VIABILITY AND FINANCIAL MANAGEMENT</vt:lpstr>
      <vt:lpstr>FINANCIAL STATUS OF MUNICIPALITIES: VIABILITY AND FINANCIAL MANAGEMENT</vt:lpstr>
      <vt:lpstr>CONCLUSION</vt:lpstr>
      <vt:lpstr>CONCLUSION</vt:lpstr>
      <vt:lpstr>   RESOLUTION OF THE PRESIDENTIAL LG SUMMIT – 2016 </vt:lpstr>
      <vt:lpstr>   RESOLUTION OF THE PRESIDENTIAL LG SUMMIT – 2016,  cont. </vt:lpstr>
      <vt:lpstr>   RESOLUTION OF THE PRESIDENTIAL LG SUMMIT – 2016,  cont. </vt:lpstr>
      <vt:lpstr>WHAT NEEDS TO BE DONE</vt:lpstr>
      <vt:lpstr>WHAT NEEDS TO BE DONE</vt:lpstr>
      <vt:lpstr>  MUNICIPAL DEVELOPMENTAL TRAJECTORY ALIGNED TO 2030 -  NDP VISION </vt:lpstr>
      <vt:lpstr>  MUNICIPAL DEVELOPMENTAL TRAJECTORY ALIGNED TO 2030 -  NDP VISION </vt:lpstr>
      <vt:lpstr>  RECOMMENDATIONS </vt:lpstr>
      <vt:lpstr>PowerPoint Presentation</vt:lpstr>
    </vt:vector>
  </TitlesOfParts>
  <Company>Crome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"Maphuti Leta" &lt;MaphutiL@cogta.gov.za&gt;</dc:creator>
  <cp:lastModifiedBy>Shereen Cassiem</cp:lastModifiedBy>
  <cp:revision>941</cp:revision>
  <cp:lastPrinted>2017-03-22T09:13:27Z</cp:lastPrinted>
  <dcterms:created xsi:type="dcterms:W3CDTF">2011-07-14T18:52:25Z</dcterms:created>
  <dcterms:modified xsi:type="dcterms:W3CDTF">2017-10-31T07:20:47Z</dcterms:modified>
</cp:coreProperties>
</file>