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347" r:id="rId2"/>
    <p:sldId id="378" r:id="rId3"/>
    <p:sldId id="379" r:id="rId4"/>
    <p:sldId id="542" r:id="rId5"/>
    <p:sldId id="543" r:id="rId6"/>
    <p:sldId id="544" r:id="rId7"/>
    <p:sldId id="545" r:id="rId8"/>
    <p:sldId id="546" r:id="rId9"/>
    <p:sldId id="547" r:id="rId10"/>
    <p:sldId id="548" r:id="rId11"/>
    <p:sldId id="549" r:id="rId12"/>
    <p:sldId id="553" r:id="rId13"/>
    <p:sldId id="478" r:id="rId14"/>
    <p:sldId id="479" r:id="rId15"/>
    <p:sldId id="524" r:id="rId16"/>
    <p:sldId id="527" r:id="rId17"/>
    <p:sldId id="480" r:id="rId18"/>
    <p:sldId id="481" r:id="rId19"/>
    <p:sldId id="482" r:id="rId20"/>
    <p:sldId id="483" r:id="rId21"/>
    <p:sldId id="500" r:id="rId22"/>
    <p:sldId id="484" r:id="rId23"/>
    <p:sldId id="495" r:id="rId24"/>
    <p:sldId id="496" r:id="rId25"/>
    <p:sldId id="551" r:id="rId26"/>
    <p:sldId id="513" r:id="rId27"/>
    <p:sldId id="509" r:id="rId28"/>
    <p:sldId id="498" r:id="rId29"/>
    <p:sldId id="499" r:id="rId30"/>
    <p:sldId id="487" r:id="rId31"/>
    <p:sldId id="525" r:id="rId32"/>
    <p:sldId id="488" r:id="rId33"/>
    <p:sldId id="526" r:id="rId34"/>
    <p:sldId id="516" r:id="rId35"/>
    <p:sldId id="550" r:id="rId36"/>
    <p:sldId id="491" r:id="rId37"/>
    <p:sldId id="492" r:id="rId38"/>
    <p:sldId id="552" r:id="rId39"/>
    <p:sldId id="494" r:id="rId40"/>
    <p:sldId id="517" r:id="rId41"/>
    <p:sldId id="534" r:id="rId42"/>
    <p:sldId id="505" r:id="rId43"/>
    <p:sldId id="523" r:id="rId44"/>
    <p:sldId id="506" r:id="rId45"/>
    <p:sldId id="507" r:id="rId46"/>
    <p:sldId id="508" r:id="rId47"/>
    <p:sldId id="373"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2238" autoAdjust="0"/>
  </p:normalViewPr>
  <p:slideViewPr>
    <p:cSldViewPr>
      <p:cViewPr varScale="1">
        <p:scale>
          <a:sx n="116" d="100"/>
          <a:sy n="116" d="100"/>
        </p:scale>
        <p:origin x="-1692" y="-114"/>
      </p:cViewPr>
      <p:guideLst>
        <p:guide orient="horz" pos="2160"/>
        <p:guide pos="2880"/>
      </p:guideLst>
    </p:cSldViewPr>
  </p:slideViewPr>
  <p:notesTextViewPr>
    <p:cViewPr>
      <p:scale>
        <a:sx n="1" d="1"/>
        <a:sy n="1" d="1"/>
      </p:scale>
      <p:origin x="0" y="0"/>
    </p:cViewPr>
  </p:notesTextViewPr>
  <p:sorterViewPr>
    <p:cViewPr>
      <p:scale>
        <a:sx n="50" d="100"/>
        <a:sy n="50" d="100"/>
      </p:scale>
      <p:origin x="0" y="42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r>
              <a:rPr lang="en-ZA" sz="1300" b="1"/>
              <a:t>SA</a:t>
            </a:r>
            <a:r>
              <a:rPr lang="en-ZA" sz="1300" b="1" baseline="0"/>
              <a:t> Trade with the World</a:t>
            </a:r>
            <a:endParaRPr lang="en-ZA" sz="1300" b="1"/>
          </a:p>
        </c:rich>
      </c:tx>
      <c:layout/>
      <c:spPr>
        <a:noFill/>
        <a:ln>
          <a:noFill/>
        </a:ln>
        <a:effectLst/>
      </c:spPr>
    </c:title>
    <c:plotArea>
      <c:layout>
        <c:manualLayout>
          <c:layoutTarget val="inner"/>
          <c:xMode val="edge"/>
          <c:yMode val="edge"/>
          <c:x val="0.11826226835028771"/>
          <c:y val="0.10523087661133769"/>
          <c:w val="0.8662934261632137"/>
          <c:h val="0.70041282235842417"/>
        </c:manualLayout>
      </c:layout>
      <c:barChart>
        <c:barDir val="col"/>
        <c:grouping val="clustered"/>
        <c:ser>
          <c:idx val="2"/>
          <c:order val="2"/>
          <c:tx>
            <c:strRef>
              <c:f>Sheet1!$E$28</c:f>
              <c:strCache>
                <c:ptCount val="1"/>
                <c:pt idx="0">
                  <c:v>SA Trade Balance</c:v>
                </c:pt>
              </c:strCache>
            </c:strRef>
          </c:tx>
          <c:spPr>
            <a:solidFill>
              <a:srgbClr val="FF0000"/>
            </a:solidFill>
            <a:ln>
              <a:noFill/>
            </a:ln>
            <a:effectLst/>
          </c:spPr>
          <c:cat>
            <c:multiLvlStrRef>
              <c:f>Sheet1!$A$29:$B$58</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2010</c:v>
                  </c:pt>
                  <c:pt idx="4">
                    <c:v>2011</c:v>
                  </c:pt>
                  <c:pt idx="8">
                    <c:v>2012</c:v>
                  </c:pt>
                  <c:pt idx="12">
                    <c:v>2013</c:v>
                  </c:pt>
                  <c:pt idx="16">
                    <c:v>2014</c:v>
                  </c:pt>
                  <c:pt idx="20">
                    <c:v>2015</c:v>
                  </c:pt>
                  <c:pt idx="24">
                    <c:v>2016</c:v>
                  </c:pt>
                  <c:pt idx="28">
                    <c:v>2017</c:v>
                  </c:pt>
                </c:lvl>
              </c:multiLvlStrCache>
            </c:multiLvlStrRef>
          </c:cat>
          <c:val>
            <c:numRef>
              <c:f>Sheet1!$E$29:$E$58</c:f>
              <c:numCache>
                <c:formatCode>_(* #,##0_);_(* \(#,##0\);_(* "-"??_);_(@_)</c:formatCode>
                <c:ptCount val="30"/>
                <c:pt idx="0">
                  <c:v>2404205973</c:v>
                </c:pt>
                <c:pt idx="1">
                  <c:v>15098452917</c:v>
                </c:pt>
                <c:pt idx="2">
                  <c:v>14165568742</c:v>
                </c:pt>
                <c:pt idx="3">
                  <c:v>28465286983</c:v>
                </c:pt>
                <c:pt idx="4">
                  <c:v>9260804185</c:v>
                </c:pt>
                <c:pt idx="5">
                  <c:v>16997038592</c:v>
                </c:pt>
                <c:pt idx="6">
                  <c:v>13141947256</c:v>
                </c:pt>
                <c:pt idx="7">
                  <c:v>4286924158</c:v>
                </c:pt>
                <c:pt idx="8">
                  <c:v>-7421839311</c:v>
                </c:pt>
                <c:pt idx="9">
                  <c:v>-4850963015</c:v>
                </c:pt>
                <c:pt idx="10">
                  <c:v>-13992042917</c:v>
                </c:pt>
                <c:pt idx="11">
                  <c:v>-11735899896</c:v>
                </c:pt>
                <c:pt idx="12">
                  <c:v>-21450706360</c:v>
                </c:pt>
                <c:pt idx="13">
                  <c:v>-13809329438</c:v>
                </c:pt>
                <c:pt idx="14">
                  <c:v>-27217931714</c:v>
                </c:pt>
                <c:pt idx="15">
                  <c:v>-6601316434</c:v>
                </c:pt>
                <c:pt idx="16">
                  <c:v>-23817758089</c:v>
                </c:pt>
                <c:pt idx="17">
                  <c:v>-17537186907</c:v>
                </c:pt>
                <c:pt idx="18">
                  <c:v>-22686330321</c:v>
                </c:pt>
                <c:pt idx="19">
                  <c:v>-18733536882</c:v>
                </c:pt>
                <c:pt idx="20">
                  <c:v>-29538767847</c:v>
                </c:pt>
                <c:pt idx="21">
                  <c:v>6897788329</c:v>
                </c:pt>
                <c:pt idx="22">
                  <c:v>-14384966855</c:v>
                </c:pt>
                <c:pt idx="23">
                  <c:v>-14965631402</c:v>
                </c:pt>
                <c:pt idx="24">
                  <c:v>-24304786933</c:v>
                </c:pt>
                <c:pt idx="25">
                  <c:v>19261896908</c:v>
                </c:pt>
                <c:pt idx="26">
                  <c:v>-1546495290</c:v>
                </c:pt>
                <c:pt idx="27">
                  <c:v>7470302135</c:v>
                </c:pt>
                <c:pt idx="28">
                  <c:v>4898680935</c:v>
                </c:pt>
                <c:pt idx="29">
                  <c:v>22776615902</c:v>
                </c:pt>
              </c:numCache>
            </c:numRef>
          </c:val>
          <c:extLst xmlns:c16r2="http://schemas.microsoft.com/office/drawing/2015/06/chart">
            <c:ext xmlns:c16="http://schemas.microsoft.com/office/drawing/2014/chart" uri="{C3380CC4-5D6E-409C-BE32-E72D297353CC}">
              <c16:uniqueId val="{00000000-A572-456C-B6EF-59221F1D431E}"/>
            </c:ext>
          </c:extLst>
        </c:ser>
        <c:dLbls/>
        <c:gapWidth val="300"/>
        <c:overlap val="-27"/>
        <c:axId val="93731840"/>
        <c:axId val="93832320"/>
      </c:barChart>
      <c:lineChart>
        <c:grouping val="standard"/>
        <c:ser>
          <c:idx val="0"/>
          <c:order val="0"/>
          <c:tx>
            <c:strRef>
              <c:f>Sheet1!$C$28</c:f>
              <c:strCache>
                <c:ptCount val="1"/>
                <c:pt idx="0">
                  <c:v>SA exports to World</c:v>
                </c:pt>
              </c:strCache>
            </c:strRef>
          </c:tx>
          <c:spPr>
            <a:ln w="28575" cap="rnd">
              <a:solidFill>
                <a:schemeClr val="accent1"/>
              </a:solidFill>
              <a:round/>
            </a:ln>
            <a:effectLst/>
          </c:spPr>
          <c:marker>
            <c:symbol val="none"/>
          </c:marker>
          <c:cat>
            <c:multiLvlStrRef>
              <c:f>Sheet1!$A$29:$B$58</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2010</c:v>
                  </c:pt>
                  <c:pt idx="4">
                    <c:v>2011</c:v>
                  </c:pt>
                  <c:pt idx="8">
                    <c:v>2012</c:v>
                  </c:pt>
                  <c:pt idx="12">
                    <c:v>2013</c:v>
                  </c:pt>
                  <c:pt idx="16">
                    <c:v>2014</c:v>
                  </c:pt>
                  <c:pt idx="20">
                    <c:v>2015</c:v>
                  </c:pt>
                  <c:pt idx="24">
                    <c:v>2016</c:v>
                  </c:pt>
                  <c:pt idx="28">
                    <c:v>2017</c:v>
                  </c:pt>
                </c:lvl>
              </c:multiLvlStrCache>
            </c:multiLvlStrRef>
          </c:cat>
          <c:val>
            <c:numRef>
              <c:f>Sheet1!$C$29:$C$58</c:f>
              <c:numCache>
                <c:formatCode>General</c:formatCode>
                <c:ptCount val="30"/>
                <c:pt idx="0">
                  <c:v>145407733551</c:v>
                </c:pt>
                <c:pt idx="1">
                  <c:v>162655715205</c:v>
                </c:pt>
                <c:pt idx="2">
                  <c:v>176103020879</c:v>
                </c:pt>
                <c:pt idx="3">
                  <c:v>182216269384</c:v>
                </c:pt>
                <c:pt idx="4">
                  <c:v>175013650317</c:v>
                </c:pt>
                <c:pt idx="5">
                  <c:v>189431568935</c:v>
                </c:pt>
                <c:pt idx="6">
                  <c:v>209350680812</c:v>
                </c:pt>
                <c:pt idx="7">
                  <c:v>216175327056</c:v>
                </c:pt>
                <c:pt idx="8">
                  <c:v>195377650389</c:v>
                </c:pt>
                <c:pt idx="9">
                  <c:v>202060013329</c:v>
                </c:pt>
                <c:pt idx="10">
                  <c:v>206532932498</c:v>
                </c:pt>
                <c:pt idx="11">
                  <c:v>213019235829</c:v>
                </c:pt>
                <c:pt idx="12">
                  <c:v>206759390077</c:v>
                </c:pt>
                <c:pt idx="13">
                  <c:v>228545039584</c:v>
                </c:pt>
                <c:pt idx="14">
                  <c:v>244983398821</c:v>
                </c:pt>
                <c:pt idx="15">
                  <c:v>248688931234</c:v>
                </c:pt>
                <c:pt idx="16">
                  <c:v>244193886922</c:v>
                </c:pt>
                <c:pt idx="17">
                  <c:v>238016155196</c:v>
                </c:pt>
                <c:pt idx="18">
                  <c:v>257006887664</c:v>
                </c:pt>
                <c:pt idx="19">
                  <c:v>261520870632</c:v>
                </c:pt>
                <c:pt idx="20">
                  <c:v>237815915627</c:v>
                </c:pt>
                <c:pt idx="21">
                  <c:v>261931713370</c:v>
                </c:pt>
                <c:pt idx="22">
                  <c:v>270431709900</c:v>
                </c:pt>
                <c:pt idx="23">
                  <c:v>265795763799</c:v>
                </c:pt>
                <c:pt idx="24">
                  <c:v>248724237918</c:v>
                </c:pt>
                <c:pt idx="25">
                  <c:v>290307012216</c:v>
                </c:pt>
                <c:pt idx="26">
                  <c:v>279587367634</c:v>
                </c:pt>
                <c:pt idx="27">
                  <c:v>281507684959</c:v>
                </c:pt>
                <c:pt idx="28">
                  <c:v>268580099617</c:v>
                </c:pt>
                <c:pt idx="29">
                  <c:v>295812479949</c:v>
                </c:pt>
              </c:numCache>
            </c:numRef>
          </c:val>
          <c:extLst xmlns:c16r2="http://schemas.microsoft.com/office/drawing/2015/06/chart">
            <c:ext xmlns:c16="http://schemas.microsoft.com/office/drawing/2014/chart" uri="{C3380CC4-5D6E-409C-BE32-E72D297353CC}">
              <c16:uniqueId val="{00000001-A572-456C-B6EF-59221F1D431E}"/>
            </c:ext>
          </c:extLst>
        </c:ser>
        <c:ser>
          <c:idx val="1"/>
          <c:order val="1"/>
          <c:tx>
            <c:strRef>
              <c:f>Sheet1!$D$28</c:f>
              <c:strCache>
                <c:ptCount val="1"/>
                <c:pt idx="0">
                  <c:v>SA imports from World</c:v>
                </c:pt>
              </c:strCache>
            </c:strRef>
          </c:tx>
          <c:spPr>
            <a:ln w="28575" cap="rnd">
              <a:solidFill>
                <a:schemeClr val="accent2"/>
              </a:solidFill>
              <a:round/>
            </a:ln>
            <a:effectLst/>
          </c:spPr>
          <c:marker>
            <c:symbol val="none"/>
          </c:marker>
          <c:cat>
            <c:multiLvlStrRef>
              <c:f>Sheet1!$A$29:$B$58</c:f>
              <c:multiLvlStrCache>
                <c:ptCount val="3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lvl>
                <c:lvl>
                  <c:pt idx="0">
                    <c:v>2010</c:v>
                  </c:pt>
                  <c:pt idx="4">
                    <c:v>2011</c:v>
                  </c:pt>
                  <c:pt idx="8">
                    <c:v>2012</c:v>
                  </c:pt>
                  <c:pt idx="12">
                    <c:v>2013</c:v>
                  </c:pt>
                  <c:pt idx="16">
                    <c:v>2014</c:v>
                  </c:pt>
                  <c:pt idx="20">
                    <c:v>2015</c:v>
                  </c:pt>
                  <c:pt idx="24">
                    <c:v>2016</c:v>
                  </c:pt>
                  <c:pt idx="28">
                    <c:v>2017</c:v>
                  </c:pt>
                </c:lvl>
              </c:multiLvlStrCache>
            </c:multiLvlStrRef>
          </c:cat>
          <c:val>
            <c:numRef>
              <c:f>Sheet1!$D$29:$D$58</c:f>
              <c:numCache>
                <c:formatCode>General</c:formatCode>
                <c:ptCount val="30"/>
                <c:pt idx="0">
                  <c:v>143003527578</c:v>
                </c:pt>
                <c:pt idx="1">
                  <c:v>147557262288</c:v>
                </c:pt>
                <c:pt idx="2">
                  <c:v>161937452137</c:v>
                </c:pt>
                <c:pt idx="3">
                  <c:v>153750982401</c:v>
                </c:pt>
                <c:pt idx="4">
                  <c:v>165752846132</c:v>
                </c:pt>
                <c:pt idx="5">
                  <c:v>172434530343</c:v>
                </c:pt>
                <c:pt idx="6">
                  <c:v>196208733556</c:v>
                </c:pt>
                <c:pt idx="7">
                  <c:v>211888402898</c:v>
                </c:pt>
                <c:pt idx="8">
                  <c:v>202799489700</c:v>
                </c:pt>
                <c:pt idx="9">
                  <c:v>206910976344</c:v>
                </c:pt>
                <c:pt idx="10">
                  <c:v>220524975415</c:v>
                </c:pt>
                <c:pt idx="11">
                  <c:v>224755135725</c:v>
                </c:pt>
                <c:pt idx="12">
                  <c:v>228210096437</c:v>
                </c:pt>
                <c:pt idx="13">
                  <c:v>242354369022</c:v>
                </c:pt>
                <c:pt idx="14">
                  <c:v>272201330535</c:v>
                </c:pt>
                <c:pt idx="15">
                  <c:v>255290247668</c:v>
                </c:pt>
                <c:pt idx="16">
                  <c:v>268011645011</c:v>
                </c:pt>
                <c:pt idx="17">
                  <c:v>255553342103</c:v>
                </c:pt>
                <c:pt idx="18">
                  <c:v>279693217985</c:v>
                </c:pt>
                <c:pt idx="19">
                  <c:v>280254407514</c:v>
                </c:pt>
                <c:pt idx="20">
                  <c:v>267354683474</c:v>
                </c:pt>
                <c:pt idx="21">
                  <c:v>255033925041</c:v>
                </c:pt>
                <c:pt idx="22">
                  <c:v>284816676755</c:v>
                </c:pt>
                <c:pt idx="23">
                  <c:v>280761395201</c:v>
                </c:pt>
                <c:pt idx="24">
                  <c:v>273029024851</c:v>
                </c:pt>
                <c:pt idx="25">
                  <c:v>271045115308</c:v>
                </c:pt>
                <c:pt idx="26">
                  <c:v>281133862924</c:v>
                </c:pt>
                <c:pt idx="27">
                  <c:v>274037382824</c:v>
                </c:pt>
                <c:pt idx="28">
                  <c:v>263681418682</c:v>
                </c:pt>
                <c:pt idx="29">
                  <c:v>273035864047</c:v>
                </c:pt>
              </c:numCache>
            </c:numRef>
          </c:val>
          <c:extLst xmlns:c16r2="http://schemas.microsoft.com/office/drawing/2015/06/chart">
            <c:ext xmlns:c16="http://schemas.microsoft.com/office/drawing/2014/chart" uri="{C3380CC4-5D6E-409C-BE32-E72D297353CC}">
              <c16:uniqueId val="{00000002-A572-456C-B6EF-59221F1D431E}"/>
            </c:ext>
          </c:extLst>
        </c:ser>
        <c:dLbls/>
        <c:marker val="1"/>
        <c:axId val="93731840"/>
        <c:axId val="93832320"/>
      </c:lineChart>
      <c:catAx>
        <c:axId val="93731840"/>
        <c:scaling>
          <c:orientation val="minMax"/>
        </c:scaling>
        <c:axPos val="b"/>
        <c:title>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ZA" b="1"/>
                  <a:t>Year</a:t>
                </a:r>
              </a:p>
            </c:rich>
          </c:tx>
          <c:layout>
            <c:manualLayout>
              <c:xMode val="edge"/>
              <c:yMode val="edge"/>
              <c:x val="0.50886585736080214"/>
              <c:y val="0.92553289564566188"/>
            </c:manualLayout>
          </c:layout>
          <c:spPr>
            <a:noFill/>
            <a:ln>
              <a:noFill/>
            </a:ln>
            <a:effectLst/>
          </c:spPr>
        </c:title>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832320"/>
        <c:crosses val="autoZero"/>
        <c:auto val="1"/>
        <c:lblAlgn val="ctr"/>
        <c:lblOffset val="100"/>
      </c:catAx>
      <c:valAx>
        <c:axId val="93832320"/>
        <c:scaling>
          <c:orientation val="minMax"/>
        </c:scaling>
        <c:axPos val="l"/>
        <c:majorGridlines>
          <c:spPr>
            <a:ln w="9525" cap="flat" cmpd="sng" algn="ctr">
              <a:solidFill>
                <a:schemeClr val="tx1">
                  <a:lumMod val="15000"/>
                  <a:lumOff val="85000"/>
                </a:schemeClr>
              </a:solidFill>
              <a:round/>
            </a:ln>
            <a:effectLst/>
          </c:spPr>
        </c:majorGridlines>
        <c:numFmt formatCode="_(* #,##0_);_(* \(#,##0\);_(* &quot;-&quot;??_);_(@_)"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731840"/>
        <c:crosses val="autoZero"/>
        <c:crossBetween val="between"/>
        <c:dispUnits>
          <c:builtInUnit val="billions"/>
          <c:dispUnitsLbl>
            <c:layout>
              <c:manualLayout>
                <c:xMode val="edge"/>
                <c:yMode val="edge"/>
                <c:x val="7.0170584460251461E-4"/>
                <c:y val="0.37485229858733032"/>
              </c:manualLayout>
            </c:layout>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ZA" b="1"/>
                    <a:t>R'</a:t>
                  </a:r>
                  <a:r>
                    <a:rPr lang="en-ZA" b="1" baseline="0"/>
                    <a:t> b</a:t>
                  </a:r>
                  <a:r>
                    <a:rPr lang="en-ZA" b="1"/>
                    <a:t>illions</a:t>
                  </a:r>
                </a:p>
              </c:rich>
            </c:tx>
            <c:spPr>
              <a:noFill/>
              <a:ln>
                <a:noFill/>
              </a:ln>
              <a:effectLst/>
            </c:spPr>
          </c:dispUnitsLbl>
        </c:dispUnits>
      </c:valAx>
      <c:spPr>
        <a:solidFill>
          <a:srgbClr val="A5F1FB"/>
        </a:solidFill>
        <a:ln>
          <a:noFill/>
        </a:ln>
        <a:effectLst/>
      </c:spPr>
    </c:plotArea>
    <c:legend>
      <c:legendPos val="r"/>
      <c:layout>
        <c:manualLayout>
          <c:xMode val="edge"/>
          <c:yMode val="edge"/>
          <c:x val="9.3688574215171946E-2"/>
          <c:y val="0.10633222093775677"/>
          <c:w val="0.89078741902221226"/>
          <c:h val="8.3565482292552812E-2"/>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w="9525" cap="flat" cmpd="sng" algn="ctr">
      <a:solidFill>
        <a:schemeClr val="tx1">
          <a:lumMod val="15000"/>
          <a:lumOff val="85000"/>
        </a:schemeClr>
      </a:solid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style val="34"/>
  <c:clrMapOvr bg1="lt1" tx1="dk1" bg2="lt2" tx2="dk2" accent1="accent1" accent2="accent2" accent3="accent3" accent4="accent4" accent5="accent5" accent6="accent6" hlink="hlink" folHlink="folHlink"/>
  <c:chart>
    <c:view3D>
      <c:rotX val="30"/>
      <c:perspective val="0"/>
    </c:view3D>
    <c:plotArea>
      <c:layout>
        <c:manualLayout>
          <c:layoutTarget val="inner"/>
          <c:xMode val="edge"/>
          <c:yMode val="edge"/>
          <c:x val="7.7810484342377167E-2"/>
          <c:y val="0.13909267617698418"/>
          <c:w val="0.73053889540403194"/>
          <c:h val="0.72139909289581494"/>
        </c:manualLayout>
      </c:layout>
      <c:pie3DChart>
        <c:varyColors val="1"/>
        <c:ser>
          <c:idx val="0"/>
          <c:order val="0"/>
          <c:explosion val="25"/>
          <c:dPt>
            <c:idx val="0"/>
            <c:extLst xmlns:c16r2="http://schemas.microsoft.com/office/drawing/2015/06/chart">
              <c:ext xmlns:c16="http://schemas.microsoft.com/office/drawing/2014/chart" uri="{C3380CC4-5D6E-409C-BE32-E72D297353CC}">
                <c16:uniqueId val="{00000000-E5C7-4D21-8FE8-E1307FE9A522}"/>
              </c:ext>
            </c:extLst>
          </c:dPt>
          <c:dPt>
            <c:idx val="1"/>
            <c:extLst xmlns:c16r2="http://schemas.microsoft.com/office/drawing/2015/06/chart">
              <c:ext xmlns:c16="http://schemas.microsoft.com/office/drawing/2014/chart" uri="{C3380CC4-5D6E-409C-BE32-E72D297353CC}">
                <c16:uniqueId val="{00000001-E5C7-4D21-8FE8-E1307FE9A522}"/>
              </c:ext>
            </c:extLst>
          </c:dPt>
          <c:dPt>
            <c:idx val="2"/>
            <c:extLst xmlns:c16r2="http://schemas.microsoft.com/office/drawing/2015/06/chart">
              <c:ext xmlns:c16="http://schemas.microsoft.com/office/drawing/2014/chart" uri="{C3380CC4-5D6E-409C-BE32-E72D297353CC}">
                <c16:uniqueId val="{00000002-E5C7-4D21-8FE8-E1307FE9A522}"/>
              </c:ext>
            </c:extLst>
          </c:dPt>
          <c:dPt>
            <c:idx val="3"/>
            <c:extLst xmlns:c16r2="http://schemas.microsoft.com/office/drawing/2015/06/chart">
              <c:ext xmlns:c16="http://schemas.microsoft.com/office/drawing/2014/chart" uri="{C3380CC4-5D6E-409C-BE32-E72D297353CC}">
                <c16:uniqueId val="{00000003-E5C7-4D21-8FE8-E1307FE9A522}"/>
              </c:ext>
            </c:extLst>
          </c:dPt>
          <c:dLbls>
            <c:dLbl>
              <c:idx val="0"/>
              <c:layout>
                <c:manualLayout>
                  <c:x val="-0.23812936281900934"/>
                  <c:y val="0"/>
                </c:manualLayout>
              </c:layout>
              <c:spPr>
                <a:noFill/>
                <a:ln>
                  <a:noFill/>
                </a:ln>
                <a:effectLst/>
              </c:spPr>
              <c:txPr>
                <a:bodyPr wrap="square" lIns="38100" tIns="19050" rIns="38100" bIns="19050" anchor="ctr">
                  <a:noAutofit/>
                </a:bodyPr>
                <a:lstStyle/>
                <a:p>
                  <a:pPr>
                    <a:defRPr sz="1000"/>
                  </a:pPr>
                  <a:endParaRPr lang="en-US"/>
                </a:p>
              </c:txPr>
              <c:showLegendKey val="1"/>
              <c:showCatName val="1"/>
              <c:showPercent val="1"/>
              <c:extLst xmlns:c16r2="http://schemas.microsoft.com/office/drawing/2015/06/chart">
                <c:ext xmlns:c15="http://schemas.microsoft.com/office/drawing/2012/chart" uri="{CE6537A1-D6FC-4f65-9D91-7224C49458BB}">
                  <c15:layout>
                    <c:manualLayout>
                      <c:w val="0.38667979002624669"/>
                      <c:h val="0.24002811364060664"/>
                    </c:manualLayout>
                  </c15:layout>
                </c:ext>
                <c:ext xmlns:c16="http://schemas.microsoft.com/office/drawing/2014/chart" uri="{C3380CC4-5D6E-409C-BE32-E72D297353CC}">
                  <c16:uniqueId val="{00000000-E5C7-4D21-8FE8-E1307FE9A522}"/>
                </c:ext>
              </c:extLst>
            </c:dLbl>
            <c:dLbl>
              <c:idx val="1"/>
              <c:layout>
                <c:manualLayout>
                  <c:x val="-2.6303543740200792E-2"/>
                  <c:y val="-0.13086504354319731"/>
                </c:manualLayout>
              </c:layout>
              <c:showLegendKey val="1"/>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5C7-4D21-8FE8-E1307FE9A522}"/>
                </c:ext>
              </c:extLst>
            </c:dLbl>
            <c:dLbl>
              <c:idx val="2"/>
              <c:layout>
                <c:manualLayout>
                  <c:x val="8.1640809750266399E-2"/>
                  <c:y val="3.9893695296456151E-2"/>
                </c:manualLayout>
              </c:layout>
              <c:showLegendKey val="1"/>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5C7-4D21-8FE8-E1307FE9A522}"/>
                </c:ext>
              </c:extLst>
            </c:dLbl>
            <c:dLbl>
              <c:idx val="3"/>
              <c:layout>
                <c:manualLayout>
                  <c:x val="-2.4442359894282475E-2"/>
                  <c:y val="-0.11785015399172705"/>
                </c:manualLayout>
              </c:layout>
              <c:showLegendKey val="1"/>
              <c:showCatName val="1"/>
              <c:showPercent val="1"/>
              <c:extLst xmlns:c16r2="http://schemas.microsoft.com/office/drawing/2015/06/chart">
                <c:ext xmlns:c15="http://schemas.microsoft.com/office/drawing/2012/chart" uri="{CE6537A1-D6FC-4f65-9D91-7224C49458BB}">
                  <c15:layout>
                    <c:manualLayout>
                      <c:w val="0.32726072607260726"/>
                      <c:h val="0.28909344490934447"/>
                    </c:manualLayout>
                  </c15:layout>
                </c:ext>
                <c:ext xmlns:c16="http://schemas.microsoft.com/office/drawing/2014/chart" uri="{C3380CC4-5D6E-409C-BE32-E72D297353CC}">
                  <c16:uniqueId val="{00000003-E5C7-4D21-8FE8-E1307FE9A522}"/>
                </c:ext>
              </c:extLst>
            </c:dLbl>
            <c:spPr>
              <a:noFill/>
              <a:ln>
                <a:noFill/>
              </a:ln>
              <a:effectLst/>
            </c:spPr>
            <c:txPr>
              <a:bodyPr wrap="square" lIns="38100" tIns="19050" rIns="38100" bIns="19050" anchor="ctr">
                <a:spAutoFit/>
              </a:bodyPr>
              <a:lstStyle/>
              <a:p>
                <a:pPr>
                  <a:defRPr sz="1000"/>
                </a:pPr>
                <a:endParaRPr lang="en-US"/>
              </a:p>
            </c:txPr>
            <c:showLegendKey val="1"/>
            <c:showCatName val="1"/>
            <c:showPercent val="1"/>
            <c:showLeaderLines val="1"/>
            <c:extLst xmlns:c16r2="http://schemas.microsoft.com/office/drawing/2015/06/chart">
              <c:ext xmlns:c15="http://schemas.microsoft.com/office/drawing/2012/chart" uri="{CE6537A1-D6FC-4f65-9D91-7224C49458BB}"/>
            </c:extLst>
          </c:dLbls>
          <c:cat>
            <c:strRef>
              <c:f>(CHARTS!$B$11,CHARTS!$B$12,CHARTS!$B$30,CHARTS!$B$31)</c:f>
              <c:strCache>
                <c:ptCount val="4"/>
                <c:pt idx="0">
                  <c:v>Compensation of employees</c:v>
                </c:pt>
                <c:pt idx="1">
                  <c:v>Goods and services</c:v>
                </c:pt>
                <c:pt idx="2">
                  <c:v>Other transfers</c:v>
                </c:pt>
                <c:pt idx="3">
                  <c:v>Incentive payments</c:v>
                </c:pt>
              </c:strCache>
            </c:strRef>
          </c:cat>
          <c:val>
            <c:numRef>
              <c:f>(CHARTS!$F$11,CHARTS!$F$12,CHARTS!$F$30,CHARTS!$F$31)</c:f>
              <c:numCache>
                <c:formatCode>#,##0_);[Red]\(#,##0\)</c:formatCode>
                <c:ptCount val="4"/>
                <c:pt idx="0">
                  <c:v>483527.68599999993</c:v>
                </c:pt>
                <c:pt idx="1">
                  <c:v>284796.90699999995</c:v>
                </c:pt>
                <c:pt idx="2">
                  <c:v>1543143.2000000002</c:v>
                </c:pt>
                <c:pt idx="3">
                  <c:v>1468976.0640000002</c:v>
                </c:pt>
              </c:numCache>
            </c:numRef>
          </c:val>
          <c:extLst xmlns:c16r2="http://schemas.microsoft.com/office/drawing/2015/06/chart">
            <c:ext xmlns:c16="http://schemas.microsoft.com/office/drawing/2014/chart" uri="{C3380CC4-5D6E-409C-BE32-E72D297353CC}">
              <c16:uniqueId val="{00000004-E5C7-4D21-8FE8-E1307FE9A522}"/>
            </c:ext>
          </c:extLst>
        </c:ser>
        <c:dLbls/>
      </c:pie3DChart>
      <c:spPr>
        <a:noFill/>
        <a:ln w="25400">
          <a:noFill/>
        </a:ln>
      </c:spPr>
    </c:plotArea>
    <c:plotVisOnly val="1"/>
    <c:dispBlanksAs val="zero"/>
  </c:chart>
  <c:txPr>
    <a:bodyPr/>
    <a:lstStyle/>
    <a:p>
      <a:pPr>
        <a:defRPr sz="1200" b="0" i="0" u="none" strike="noStrike" baseline="0">
          <a:solidFill>
            <a:srgbClr val="000000"/>
          </a:solidFill>
          <a:latin typeface="Calibri"/>
          <a:ea typeface="Calibri"/>
          <a:cs typeface="Calibri"/>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44A1F-0A49-4923-8829-09FF08B4A42F}"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ZA"/>
        </a:p>
      </dgm:t>
    </dgm:pt>
    <dgm:pt modelId="{63860D9A-7D0A-4254-8D5D-E7F4C2BBD22E}">
      <dgm:prSet custT="1"/>
      <dgm:spPr/>
      <dgm:t>
        <a:bodyPr/>
        <a:lstStyle/>
        <a:p>
          <a:pPr rtl="0"/>
          <a:r>
            <a:rPr lang="en-US" altLang="en-US" sz="1600" dirty="0" smtClean="0">
              <a:latin typeface="Arial" pitchFamily="34" charset="0"/>
              <a:ea typeface="Times New Roman" pitchFamily="18" charset="0"/>
              <a:cs typeface="Arial" pitchFamily="34" charset="0"/>
            </a:rPr>
            <a:t>Credit Life Insurance Regulations came into effect on 21 August 2017. The aim is to protect consumers from abusive practice by credit providers</a:t>
          </a:r>
          <a:endParaRPr lang="en-US" altLang="en-US" sz="1600" dirty="0" smtClean="0">
            <a:solidFill>
              <a:schemeClr val="tx1"/>
            </a:solidFill>
            <a:latin typeface="Arial" pitchFamily="34" charset="0"/>
            <a:ea typeface="+mn-ea"/>
            <a:cs typeface="Arial" pitchFamily="34" charset="0"/>
          </a:endParaRPr>
        </a:p>
      </dgm:t>
    </dgm:pt>
    <dgm:pt modelId="{B83EE0E6-C490-43A3-B8E6-5987D0733E66}" type="parTrans" cxnId="{DD47E17A-CE67-41F8-B7D7-B69755DF83CC}">
      <dgm:prSet/>
      <dgm:spPr/>
      <dgm:t>
        <a:bodyPr/>
        <a:lstStyle/>
        <a:p>
          <a:endParaRPr lang="en-ZA"/>
        </a:p>
      </dgm:t>
    </dgm:pt>
    <dgm:pt modelId="{6ADCFDD2-290E-40A3-B119-94875BF00F36}" type="sibTrans" cxnId="{DD47E17A-CE67-41F8-B7D7-B69755DF83CC}">
      <dgm:prSet/>
      <dgm:spPr/>
      <dgm:t>
        <a:bodyPr/>
        <a:lstStyle/>
        <a:p>
          <a:endParaRPr lang="en-ZA"/>
        </a:p>
      </dgm:t>
    </dgm:pt>
    <dgm:pt modelId="{25F2CB57-CB08-4423-B8FB-C8426D59242E}">
      <dgm:prSet custT="1"/>
      <dgm:spPr/>
      <dgm:t>
        <a:bodyPr/>
        <a:lstStyle/>
        <a:p>
          <a:pPr rtl="0"/>
          <a:r>
            <a:rPr lang="en-US" altLang="en-US" sz="1600" dirty="0" smtClean="0">
              <a:latin typeface="Arial" pitchFamily="34" charset="0"/>
              <a:ea typeface="Times New Roman" pitchFamily="18" charset="0"/>
              <a:cs typeface="Arial" pitchFamily="34" charset="0"/>
            </a:rPr>
            <a:t>Nine education and awareness workshops were held in Eastern Cape, Northern West and Mpumalanga</a:t>
          </a:r>
          <a:endParaRPr lang="en-US" altLang="en-US" sz="1600" dirty="0" smtClean="0">
            <a:solidFill>
              <a:schemeClr val="tx1"/>
            </a:solidFill>
            <a:latin typeface="Arial" pitchFamily="34" charset="0"/>
            <a:ea typeface="+mn-ea"/>
            <a:cs typeface="Arial" pitchFamily="34" charset="0"/>
          </a:endParaRPr>
        </a:p>
      </dgm:t>
    </dgm:pt>
    <dgm:pt modelId="{D00F1032-1AF0-4E1B-9914-501295510FC3}" type="parTrans" cxnId="{6A12D934-E87A-4FE1-8F42-2A37D78D6507}">
      <dgm:prSet/>
      <dgm:spPr/>
      <dgm:t>
        <a:bodyPr/>
        <a:lstStyle/>
        <a:p>
          <a:endParaRPr lang="en-ZA"/>
        </a:p>
      </dgm:t>
    </dgm:pt>
    <dgm:pt modelId="{22709CCB-5E49-4BB4-AD92-51668AFB405B}" type="sibTrans" cxnId="{6A12D934-E87A-4FE1-8F42-2A37D78D6507}">
      <dgm:prSet/>
      <dgm:spPr/>
      <dgm:t>
        <a:bodyPr/>
        <a:lstStyle/>
        <a:p>
          <a:endParaRPr lang="en-ZA"/>
        </a:p>
      </dgm:t>
    </dgm:pt>
    <dgm:pt modelId="{3E06A6AD-FBEE-48E5-BFFF-9242A9A80B86}" type="pres">
      <dgm:prSet presAssocID="{21244A1F-0A49-4923-8829-09FF08B4A42F}" presName="hierChild1" presStyleCnt="0">
        <dgm:presLayoutVars>
          <dgm:orgChart val="1"/>
          <dgm:chPref val="1"/>
          <dgm:dir/>
          <dgm:animOne val="branch"/>
          <dgm:animLvl val="lvl"/>
          <dgm:resizeHandles/>
        </dgm:presLayoutVars>
      </dgm:prSet>
      <dgm:spPr/>
      <dgm:t>
        <a:bodyPr/>
        <a:lstStyle/>
        <a:p>
          <a:endParaRPr lang="en-US"/>
        </a:p>
      </dgm:t>
    </dgm:pt>
    <dgm:pt modelId="{E6D2EED3-58D3-407F-81A5-D407698CE0C2}" type="pres">
      <dgm:prSet presAssocID="{25F2CB57-CB08-4423-B8FB-C8426D59242E}" presName="hierRoot1" presStyleCnt="0">
        <dgm:presLayoutVars>
          <dgm:hierBranch val="init"/>
        </dgm:presLayoutVars>
      </dgm:prSet>
      <dgm:spPr/>
    </dgm:pt>
    <dgm:pt modelId="{3C51E531-A161-47E8-A08B-F80EEC5B9C68}" type="pres">
      <dgm:prSet presAssocID="{25F2CB57-CB08-4423-B8FB-C8426D59242E}" presName="rootComposite1" presStyleCnt="0"/>
      <dgm:spPr/>
    </dgm:pt>
    <dgm:pt modelId="{D7470AA1-9C33-4EDA-811A-B1BD65220F8C}" type="pres">
      <dgm:prSet presAssocID="{25F2CB57-CB08-4423-B8FB-C8426D59242E}" presName="rootText1" presStyleLbl="node0" presStyleIdx="0" presStyleCnt="2" custLinFactNeighborX="3826" custLinFactNeighborY="1280">
        <dgm:presLayoutVars>
          <dgm:chPref val="3"/>
        </dgm:presLayoutVars>
      </dgm:prSet>
      <dgm:spPr/>
      <dgm:t>
        <a:bodyPr/>
        <a:lstStyle/>
        <a:p>
          <a:endParaRPr lang="en-ZA"/>
        </a:p>
      </dgm:t>
    </dgm:pt>
    <dgm:pt modelId="{03A37056-E346-40E0-A07A-05608ACDE007}" type="pres">
      <dgm:prSet presAssocID="{25F2CB57-CB08-4423-B8FB-C8426D59242E}" presName="rootConnector1" presStyleLbl="node1" presStyleIdx="0" presStyleCnt="0"/>
      <dgm:spPr/>
      <dgm:t>
        <a:bodyPr/>
        <a:lstStyle/>
        <a:p>
          <a:endParaRPr lang="en-ZA"/>
        </a:p>
      </dgm:t>
    </dgm:pt>
    <dgm:pt modelId="{2F411B64-0744-400F-B6F0-CB1B2A55EA45}" type="pres">
      <dgm:prSet presAssocID="{25F2CB57-CB08-4423-B8FB-C8426D59242E}" presName="hierChild2" presStyleCnt="0"/>
      <dgm:spPr/>
    </dgm:pt>
    <dgm:pt modelId="{2611E055-11C9-454A-902E-AB01957B9860}" type="pres">
      <dgm:prSet presAssocID="{25F2CB57-CB08-4423-B8FB-C8426D59242E}" presName="hierChild3" presStyleCnt="0"/>
      <dgm:spPr/>
    </dgm:pt>
    <dgm:pt modelId="{F059448C-CAAC-4195-8257-6751B5AF754D}" type="pres">
      <dgm:prSet presAssocID="{63860D9A-7D0A-4254-8D5D-E7F4C2BBD22E}" presName="hierRoot1" presStyleCnt="0">
        <dgm:presLayoutVars>
          <dgm:hierBranch val="init"/>
        </dgm:presLayoutVars>
      </dgm:prSet>
      <dgm:spPr/>
    </dgm:pt>
    <dgm:pt modelId="{F61E5168-B6F0-4086-864A-F8B5763CD22B}" type="pres">
      <dgm:prSet presAssocID="{63860D9A-7D0A-4254-8D5D-E7F4C2BBD22E}" presName="rootComposite1" presStyleCnt="0"/>
      <dgm:spPr/>
    </dgm:pt>
    <dgm:pt modelId="{C106052B-2FDD-4AB8-8D25-178BB52770C6}" type="pres">
      <dgm:prSet presAssocID="{63860D9A-7D0A-4254-8D5D-E7F4C2BBD22E}" presName="rootText1" presStyleLbl="node0" presStyleIdx="1" presStyleCnt="2" custLinFactNeighborX="-2742" custLinFactNeighborY="1280">
        <dgm:presLayoutVars>
          <dgm:chPref val="3"/>
        </dgm:presLayoutVars>
      </dgm:prSet>
      <dgm:spPr/>
      <dgm:t>
        <a:bodyPr/>
        <a:lstStyle/>
        <a:p>
          <a:endParaRPr lang="en-ZA"/>
        </a:p>
      </dgm:t>
    </dgm:pt>
    <dgm:pt modelId="{CAEC21FF-8E5C-47EC-AD20-20AF2FE8553D}" type="pres">
      <dgm:prSet presAssocID="{63860D9A-7D0A-4254-8D5D-E7F4C2BBD22E}" presName="rootConnector1" presStyleLbl="node1" presStyleIdx="0" presStyleCnt="0"/>
      <dgm:spPr/>
      <dgm:t>
        <a:bodyPr/>
        <a:lstStyle/>
        <a:p>
          <a:endParaRPr lang="en-ZA"/>
        </a:p>
      </dgm:t>
    </dgm:pt>
    <dgm:pt modelId="{F9D421CF-9283-4A47-86A9-32F686CDE344}" type="pres">
      <dgm:prSet presAssocID="{63860D9A-7D0A-4254-8D5D-E7F4C2BBD22E}" presName="hierChild2" presStyleCnt="0"/>
      <dgm:spPr/>
    </dgm:pt>
    <dgm:pt modelId="{237F9E45-0A9E-440C-BE50-1E03CAC2B2F1}" type="pres">
      <dgm:prSet presAssocID="{63860D9A-7D0A-4254-8D5D-E7F4C2BBD22E}" presName="hierChild3" presStyleCnt="0"/>
      <dgm:spPr/>
    </dgm:pt>
  </dgm:ptLst>
  <dgm:cxnLst>
    <dgm:cxn modelId="{3D7DAD5A-662D-4D50-9E68-69C61691C9D3}" type="presOf" srcId="{25F2CB57-CB08-4423-B8FB-C8426D59242E}" destId="{D7470AA1-9C33-4EDA-811A-B1BD65220F8C}" srcOrd="0" destOrd="0" presId="urn:microsoft.com/office/officeart/2005/8/layout/orgChart1"/>
    <dgm:cxn modelId="{6A12D934-E87A-4FE1-8F42-2A37D78D6507}" srcId="{21244A1F-0A49-4923-8829-09FF08B4A42F}" destId="{25F2CB57-CB08-4423-B8FB-C8426D59242E}" srcOrd="0" destOrd="0" parTransId="{D00F1032-1AF0-4E1B-9914-501295510FC3}" sibTransId="{22709CCB-5E49-4BB4-AD92-51668AFB405B}"/>
    <dgm:cxn modelId="{6065EB84-473F-48C9-8E3A-EBC710138B64}" type="presOf" srcId="{63860D9A-7D0A-4254-8D5D-E7F4C2BBD22E}" destId="{C106052B-2FDD-4AB8-8D25-178BB52770C6}" srcOrd="0" destOrd="0" presId="urn:microsoft.com/office/officeart/2005/8/layout/orgChart1"/>
    <dgm:cxn modelId="{EB61E0B3-160C-4821-81FB-F7D59F566A6E}" type="presOf" srcId="{63860D9A-7D0A-4254-8D5D-E7F4C2BBD22E}" destId="{CAEC21FF-8E5C-47EC-AD20-20AF2FE8553D}" srcOrd="1" destOrd="0" presId="urn:microsoft.com/office/officeart/2005/8/layout/orgChart1"/>
    <dgm:cxn modelId="{98B297E7-44AC-43D6-9AC5-5A59C8957278}" type="presOf" srcId="{25F2CB57-CB08-4423-B8FB-C8426D59242E}" destId="{03A37056-E346-40E0-A07A-05608ACDE007}" srcOrd="1" destOrd="0" presId="urn:microsoft.com/office/officeart/2005/8/layout/orgChart1"/>
    <dgm:cxn modelId="{DD47E17A-CE67-41F8-B7D7-B69755DF83CC}" srcId="{21244A1F-0A49-4923-8829-09FF08B4A42F}" destId="{63860D9A-7D0A-4254-8D5D-E7F4C2BBD22E}" srcOrd="1" destOrd="0" parTransId="{B83EE0E6-C490-43A3-B8E6-5987D0733E66}" sibTransId="{6ADCFDD2-290E-40A3-B119-94875BF00F36}"/>
    <dgm:cxn modelId="{7FCB1D98-4313-487A-8C5B-3F9C9D31E299}" type="presOf" srcId="{21244A1F-0A49-4923-8829-09FF08B4A42F}" destId="{3E06A6AD-FBEE-48E5-BFFF-9242A9A80B86}" srcOrd="0" destOrd="0" presId="urn:microsoft.com/office/officeart/2005/8/layout/orgChart1"/>
    <dgm:cxn modelId="{3D3786D1-F68B-4CFE-A74B-FDA3F0C6AC0D}" type="presParOf" srcId="{3E06A6AD-FBEE-48E5-BFFF-9242A9A80B86}" destId="{E6D2EED3-58D3-407F-81A5-D407698CE0C2}" srcOrd="0" destOrd="0" presId="urn:microsoft.com/office/officeart/2005/8/layout/orgChart1"/>
    <dgm:cxn modelId="{25450B1B-0A5C-4C04-8E1F-317A3C15210D}" type="presParOf" srcId="{E6D2EED3-58D3-407F-81A5-D407698CE0C2}" destId="{3C51E531-A161-47E8-A08B-F80EEC5B9C68}" srcOrd="0" destOrd="0" presId="urn:microsoft.com/office/officeart/2005/8/layout/orgChart1"/>
    <dgm:cxn modelId="{7E242C9C-A531-45E2-AE74-E9852C2005AB}" type="presParOf" srcId="{3C51E531-A161-47E8-A08B-F80EEC5B9C68}" destId="{D7470AA1-9C33-4EDA-811A-B1BD65220F8C}" srcOrd="0" destOrd="0" presId="urn:microsoft.com/office/officeart/2005/8/layout/orgChart1"/>
    <dgm:cxn modelId="{F2C5065F-5FF3-4BE1-9EC5-71FCE69CB796}" type="presParOf" srcId="{3C51E531-A161-47E8-A08B-F80EEC5B9C68}" destId="{03A37056-E346-40E0-A07A-05608ACDE007}" srcOrd="1" destOrd="0" presId="urn:microsoft.com/office/officeart/2005/8/layout/orgChart1"/>
    <dgm:cxn modelId="{9B175DDF-055B-4CEB-B940-BF1A6FC7E07D}" type="presParOf" srcId="{E6D2EED3-58D3-407F-81A5-D407698CE0C2}" destId="{2F411B64-0744-400F-B6F0-CB1B2A55EA45}" srcOrd="1" destOrd="0" presId="urn:microsoft.com/office/officeart/2005/8/layout/orgChart1"/>
    <dgm:cxn modelId="{7E21FD61-979E-45FD-89CF-FB9155A1BBF8}" type="presParOf" srcId="{E6D2EED3-58D3-407F-81A5-D407698CE0C2}" destId="{2611E055-11C9-454A-902E-AB01957B9860}" srcOrd="2" destOrd="0" presId="urn:microsoft.com/office/officeart/2005/8/layout/orgChart1"/>
    <dgm:cxn modelId="{B723EDCB-0BE7-422C-8AD4-D19C5B186E4D}" type="presParOf" srcId="{3E06A6AD-FBEE-48E5-BFFF-9242A9A80B86}" destId="{F059448C-CAAC-4195-8257-6751B5AF754D}" srcOrd="1" destOrd="0" presId="urn:microsoft.com/office/officeart/2005/8/layout/orgChart1"/>
    <dgm:cxn modelId="{6154829B-174E-4CB5-A1BC-7BA3972572AC}" type="presParOf" srcId="{F059448C-CAAC-4195-8257-6751B5AF754D}" destId="{F61E5168-B6F0-4086-864A-F8B5763CD22B}" srcOrd="0" destOrd="0" presId="urn:microsoft.com/office/officeart/2005/8/layout/orgChart1"/>
    <dgm:cxn modelId="{6489F375-E2BB-4EE5-A427-3D5A7057280D}" type="presParOf" srcId="{F61E5168-B6F0-4086-864A-F8B5763CD22B}" destId="{C106052B-2FDD-4AB8-8D25-178BB52770C6}" srcOrd="0" destOrd="0" presId="urn:microsoft.com/office/officeart/2005/8/layout/orgChart1"/>
    <dgm:cxn modelId="{CF6F671F-B047-4B4C-98CA-64937C685E8C}" type="presParOf" srcId="{F61E5168-B6F0-4086-864A-F8B5763CD22B}" destId="{CAEC21FF-8E5C-47EC-AD20-20AF2FE8553D}" srcOrd="1" destOrd="0" presId="urn:microsoft.com/office/officeart/2005/8/layout/orgChart1"/>
    <dgm:cxn modelId="{74B912DD-ADEC-4029-87DC-D6C25B8F7A84}" type="presParOf" srcId="{F059448C-CAAC-4195-8257-6751B5AF754D}" destId="{F9D421CF-9283-4A47-86A9-32F686CDE344}" srcOrd="1" destOrd="0" presId="urn:microsoft.com/office/officeart/2005/8/layout/orgChart1"/>
    <dgm:cxn modelId="{A766714C-A7AB-4072-AE55-E113B047BB14}" type="presParOf" srcId="{F059448C-CAAC-4195-8257-6751B5AF754D}" destId="{237F9E45-0A9E-440C-BE50-1E03CAC2B2F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0.93352</cdr:y>
    </cdr:from>
    <cdr:to>
      <cdr:x>0.34553</cdr:x>
      <cdr:y>1</cdr:y>
    </cdr:to>
    <cdr:sp macro="" textlink="">
      <cdr:nvSpPr>
        <cdr:cNvPr id="2" name="TextBox 1"/>
        <cdr:cNvSpPr txBox="1"/>
      </cdr:nvSpPr>
      <cdr:spPr>
        <a:xfrm xmlns:a="http://schemas.openxmlformats.org/drawingml/2006/main">
          <a:off x="0" y="3209925"/>
          <a:ext cx="2247901" cy="2285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900" b="1" i="1">
              <a:latin typeface="Arial" panose="020B0604020202020204" pitchFamily="34" charset="0"/>
              <a:cs typeface="Arial" panose="020B0604020202020204" pitchFamily="34" charset="0"/>
            </a:rPr>
            <a:t>Source: Data &amp; Graph-the dti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09BAF9F-E88E-4813-95BB-8733470171F5}" type="datetimeFigureOut">
              <a:rPr lang="en-ZA" smtClean="0"/>
              <a:pPr/>
              <a:t>2017/11/01</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87885B6-5DA1-4142-BF92-76D49B816CCC}" type="slidenum">
              <a:rPr lang="en-ZA" smtClean="0"/>
              <a:pPr/>
              <a:t>‹#›</a:t>
            </a:fld>
            <a:endParaRPr lang="en-ZA"/>
          </a:p>
        </p:txBody>
      </p:sp>
    </p:spTree>
    <p:extLst>
      <p:ext uri="{BB962C8B-B14F-4D97-AF65-F5344CB8AC3E}">
        <p14:creationId xmlns:p14="http://schemas.microsoft.com/office/powerpoint/2010/main" xmlns="" val="376440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793FB6-1469-42EF-B45D-AA0F13303954}" type="datetimeFigureOut">
              <a:rPr lang="en-ZA" smtClean="0"/>
              <a:pPr/>
              <a:t>2017/11/01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FF9668E-DD03-42CA-89F3-6A5BD2E95FBC}" type="slidenum">
              <a:rPr lang="en-ZA" smtClean="0"/>
              <a:pPr/>
              <a:t>‹#›</a:t>
            </a:fld>
            <a:endParaRPr lang="en-ZA"/>
          </a:p>
        </p:txBody>
      </p:sp>
    </p:spTree>
    <p:extLst>
      <p:ext uri="{BB962C8B-B14F-4D97-AF65-F5344CB8AC3E}">
        <p14:creationId xmlns:p14="http://schemas.microsoft.com/office/powerpoint/2010/main" xmlns="" val="50447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1</a:t>
            </a:fld>
            <a:endParaRPr lang="en-ZA" dirty="0"/>
          </a:p>
        </p:txBody>
      </p:sp>
    </p:spTree>
    <p:extLst>
      <p:ext uri="{BB962C8B-B14F-4D97-AF65-F5344CB8AC3E}">
        <p14:creationId xmlns:p14="http://schemas.microsoft.com/office/powerpoint/2010/main" xmlns="" val="3709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BF0E8-C3F0-4570-9B50-96FD3E221E65}" type="slidenum">
              <a:rPr lang="en-US">
                <a:solidFill>
                  <a:prstClr val="black"/>
                </a:solidFill>
              </a:rPr>
              <a:pPr/>
              <a:t>47</a:t>
            </a:fld>
            <a:endParaRPr lang="en-US">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241714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20215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08921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3350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xmlns="" val="181204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userDrawn="1"/>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49012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0224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E71412C-9B9C-447F-B548-61EF3FD6F2EC}" type="slidenum">
              <a:rPr lang="en-ZA" smtClean="0"/>
              <a:pPr/>
              <a:t>‹#›</a:t>
            </a:fld>
            <a:endParaRPr lang="en-ZA"/>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18150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38293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162025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ZA">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71412C-9B9C-447F-B548-61EF3FD6F2EC}" type="slidenum">
              <a:rPr lang="en-ZA" smtClean="0">
                <a:solidFill>
                  <a:srgbClr val="434342"/>
                </a:solidFill>
              </a:rPr>
              <a:pPr/>
              <a:t>‹#›</a:t>
            </a:fld>
            <a:endParaRPr lang="en-ZA">
              <a:solidFill>
                <a:srgbClr val="434342"/>
              </a:solidFill>
            </a:endParaRPr>
          </a:p>
        </p:txBody>
      </p:sp>
    </p:spTree>
    <p:extLst>
      <p:ext uri="{BB962C8B-B14F-4D97-AF65-F5344CB8AC3E}">
        <p14:creationId xmlns:p14="http://schemas.microsoft.com/office/powerpoint/2010/main" xmlns="" val="34391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255135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Z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71412C-9B9C-447F-B548-61EF3FD6F2EC}" type="slidenum">
              <a:rPr lang="en-ZA" smtClean="0">
                <a:cs typeface="Arial" charset="0"/>
              </a:rPr>
              <a:pPr/>
              <a:t>‹#›</a:t>
            </a:fld>
            <a:endParaRPr lang="en-ZA" dirty="0">
              <a:cs typeface="Arial" charset="0"/>
            </a:endParaRPr>
          </a:p>
        </p:txBody>
      </p:sp>
    </p:spTree>
    <p:extLst>
      <p:ext uri="{BB962C8B-B14F-4D97-AF65-F5344CB8AC3E}">
        <p14:creationId xmlns:p14="http://schemas.microsoft.com/office/powerpoint/2010/main" xmlns="" val="279956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763284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effectLst>
                  <a:outerShdw blurRad="38100" dist="38100" dir="2700000" algn="tl">
                    <a:srgbClr val="000000">
                      <a:alpha val="43137"/>
                    </a:srgbClr>
                  </a:outerShdw>
                </a:effectLst>
              </a:rPr>
              <a:t>Presentation to the Portfolio Committee on Trade and Industry </a:t>
            </a: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the </a:t>
            </a:r>
            <a:r>
              <a:rPr lang="en-US" sz="2400" b="1" dirty="0" err="1" smtClean="0">
                <a:effectLst>
                  <a:outerShdw blurRad="38100" dist="38100" dir="2700000" algn="tl">
                    <a:srgbClr val="000000">
                      <a:alpha val="43137"/>
                    </a:srgbClr>
                  </a:outerShdw>
                </a:effectLst>
              </a:rPr>
              <a:t>dti</a:t>
            </a:r>
            <a:r>
              <a:rPr lang="en-US" sz="2400" b="1" dirty="0" smtClean="0">
                <a:effectLst>
                  <a:outerShdw blurRad="38100" dist="38100" dir="2700000" algn="tl">
                    <a:srgbClr val="000000">
                      <a:alpha val="43137"/>
                    </a:srgbClr>
                  </a:outerShdw>
                </a:effectLst>
              </a:rPr>
              <a:t> ’s 2</a:t>
            </a:r>
            <a:r>
              <a:rPr lang="en-US" sz="2400" b="1" baseline="30000" dirty="0" smtClean="0">
                <a:effectLst>
                  <a:outerShdw blurRad="38100" dist="38100" dir="2700000" algn="tl">
                    <a:srgbClr val="000000">
                      <a:alpha val="43137"/>
                    </a:srgbClr>
                  </a:outerShdw>
                </a:effectLst>
              </a:rPr>
              <a:t>nd</a:t>
            </a:r>
            <a:r>
              <a:rPr lang="en-US" sz="2400" b="1" dirty="0" smtClean="0">
                <a:effectLst>
                  <a:outerShdw blurRad="38100" dist="38100" dir="2700000" algn="tl">
                    <a:srgbClr val="000000">
                      <a:alpha val="43137"/>
                    </a:srgbClr>
                  </a:outerShdw>
                </a:effectLst>
              </a:rPr>
              <a:t> Quarter Performance Report </a:t>
            </a:r>
          </a:p>
          <a:p>
            <a:pPr algn="ctr"/>
            <a:endParaRPr lang="en-US" sz="2400" b="1" dirty="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31 October 2017</a:t>
            </a:r>
          </a:p>
          <a:p>
            <a:pPr algn="ctr"/>
            <a:r>
              <a:rPr lang="en-US" sz="2400" b="1" dirty="0" smtClean="0">
                <a:effectLst>
                  <a:outerShdw blurRad="38100" dist="38100" dir="2700000" algn="tl">
                    <a:srgbClr val="000000">
                      <a:alpha val="43137"/>
                    </a:srgbClr>
                  </a:outerShdw>
                </a:effectLst>
              </a:rPr>
              <a:t>Director-General </a:t>
            </a:r>
          </a:p>
          <a:p>
            <a:pPr algn="ctr"/>
            <a:r>
              <a:rPr lang="en-US" sz="2400" b="1" dirty="0" smtClean="0">
                <a:effectLst>
                  <a:outerShdw blurRad="38100" dist="38100" dir="2700000" algn="tl">
                    <a:srgbClr val="000000">
                      <a:alpha val="43137"/>
                    </a:srgbClr>
                  </a:outerShdw>
                </a:effectLst>
              </a:rPr>
              <a:t>Lionel October</a:t>
            </a:r>
            <a:endParaRPr lang="en-ZA" sz="24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1</a:t>
            </a:fld>
            <a:endParaRPr lang="en-ZA" dirty="0"/>
          </a:p>
        </p:txBody>
      </p:sp>
    </p:spTree>
    <p:extLst>
      <p:ext uri="{BB962C8B-B14F-4D97-AF65-F5344CB8AC3E}">
        <p14:creationId xmlns:p14="http://schemas.microsoft.com/office/powerpoint/2010/main" xmlns="" val="8441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33718"/>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lvl="0">
              <a:defRPr/>
            </a:pPr>
            <a:r>
              <a:rPr lang="en-ZA" sz="2400" b="1" cap="none" dirty="0">
                <a:solidFill>
                  <a:schemeClr val="bg1"/>
                </a:solidFill>
                <a:latin typeface="Arial" panose="020B0604020202020204" pitchFamily="34" charset="0"/>
                <a:cs typeface="Arial" panose="020B0604020202020204" pitchFamily="34" charset="0"/>
              </a:rPr>
              <a:t>SA Trade with the world</a:t>
            </a:r>
            <a:endParaRPr kumimoji="0" lang="en-US" sz="2400" b="1" i="0" u="none" strike="noStrike" kern="1200" cap="all" spc="0" normalizeH="0" baseline="0" noProof="0" dirty="0">
              <a:ln w="11430"/>
              <a:solidFill>
                <a:schemeClr val="bg1"/>
              </a:solidFill>
              <a:effectLst/>
              <a:uLnTx/>
              <a:uFillTx/>
              <a:latin typeface="Franklin Gothic Medium"/>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Content Placeholder 1"/>
          <p:cNvSpPr>
            <a:spLocks noGrp="1"/>
          </p:cNvSpPr>
          <p:nvPr>
            <p:ph idx="1"/>
          </p:nvPr>
        </p:nvSpPr>
        <p:spPr>
          <a:xfrm>
            <a:off x="0" y="629919"/>
            <a:ext cx="9144000" cy="5358123"/>
          </a:xfrm>
        </p:spPr>
        <p:txBody>
          <a:bodyPr numCol="2"/>
          <a:lstStyle/>
          <a:p>
            <a:pPr lvl="0" algn="just" defTabSz="457200">
              <a:spcBef>
                <a:spcPct val="20000"/>
              </a:spcBef>
              <a:buFont typeface="Wingdings" panose="05000000000000000000" pitchFamily="2" charset="2"/>
              <a:buChar char="q"/>
            </a:pPr>
            <a:r>
              <a:rPr lang="en-ZA" sz="1400" b="0" dirty="0">
                <a:solidFill>
                  <a:prstClr val="black"/>
                </a:solidFill>
                <a:latin typeface="Arial" panose="020B0604020202020204" pitchFamily="34" charset="0"/>
                <a:cs typeface="Arial" panose="020B0604020202020204" pitchFamily="34" charset="0"/>
              </a:rPr>
              <a:t>SA total exports to the world grew by almost 10% (R27 billion) from R269 billion in Q1 2017 to R296 billion in the Q2 2017. </a:t>
            </a:r>
            <a:endParaRPr lang="en-ZA" sz="1400" b="0" dirty="0" smtClean="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endParaRPr lang="en-ZA" sz="1400" b="0" dirty="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r>
              <a:rPr lang="en-ZA" sz="1400" b="0" dirty="0">
                <a:solidFill>
                  <a:prstClr val="black"/>
                </a:solidFill>
                <a:latin typeface="Arial" panose="020B0604020202020204" pitchFamily="34" charset="0"/>
                <a:cs typeface="Arial" panose="020B0604020202020204" pitchFamily="34" charset="0"/>
              </a:rPr>
              <a:t>This was mainly due to growth in demand for Agriculture, </a:t>
            </a:r>
            <a:r>
              <a:rPr lang="en-ZA" sz="1400" b="0" dirty="0" smtClean="0">
                <a:solidFill>
                  <a:prstClr val="black"/>
                </a:solidFill>
                <a:latin typeface="Arial" panose="020B0604020202020204" pitchFamily="34" charset="0"/>
                <a:cs typeface="Arial" panose="020B0604020202020204" pitchFamily="34" charset="0"/>
              </a:rPr>
              <a:t>Forestry </a:t>
            </a:r>
            <a:r>
              <a:rPr lang="en-ZA" sz="1400" b="0" dirty="0">
                <a:solidFill>
                  <a:prstClr val="black"/>
                </a:solidFill>
                <a:latin typeface="Arial" panose="020B0604020202020204" pitchFamily="34" charset="0"/>
                <a:cs typeface="Arial" panose="020B0604020202020204" pitchFamily="34" charset="0"/>
              </a:rPr>
              <a:t>and </a:t>
            </a:r>
            <a:r>
              <a:rPr lang="en-ZA" sz="1400" b="0" dirty="0" smtClean="0">
                <a:solidFill>
                  <a:prstClr val="black"/>
                </a:solidFill>
                <a:latin typeface="Arial" panose="020B0604020202020204" pitchFamily="34" charset="0"/>
                <a:cs typeface="Arial" panose="020B0604020202020204" pitchFamily="34" charset="0"/>
              </a:rPr>
              <a:t>Fishing </a:t>
            </a:r>
            <a:r>
              <a:rPr lang="en-ZA" sz="1400" b="0" dirty="0">
                <a:solidFill>
                  <a:prstClr val="black"/>
                </a:solidFill>
                <a:latin typeface="Arial" panose="020B0604020202020204" pitchFamily="34" charset="0"/>
                <a:cs typeface="Arial" panose="020B0604020202020204" pitchFamily="34" charset="0"/>
              </a:rPr>
              <a:t>sectors (18%); Manufacturing (14%); and Mining (5%). </a:t>
            </a:r>
            <a:endParaRPr lang="en-ZA" sz="1400" b="0" dirty="0" smtClean="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endParaRPr lang="en-ZA" sz="1400" b="0" dirty="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r>
              <a:rPr lang="en-ZA" sz="1400" b="0" dirty="0">
                <a:solidFill>
                  <a:prstClr val="black"/>
                </a:solidFill>
                <a:latin typeface="Arial" panose="020B0604020202020204" pitchFamily="34" charset="0"/>
                <a:cs typeface="Arial" panose="020B0604020202020204" pitchFamily="34" charset="0"/>
              </a:rPr>
              <a:t>Germany, China; the US; India and Japan were the top five export destinations in the second quarter of 2017</a:t>
            </a:r>
            <a:r>
              <a:rPr lang="en-ZA" sz="1400" b="0" dirty="0" smtClean="0">
                <a:solidFill>
                  <a:prstClr val="black"/>
                </a:solidFill>
                <a:latin typeface="Arial" panose="020B0604020202020204" pitchFamily="34" charset="0"/>
                <a:cs typeface="Arial" panose="020B0604020202020204" pitchFamily="34" charset="0"/>
              </a:rPr>
              <a:t>.</a:t>
            </a:r>
          </a:p>
          <a:p>
            <a:pPr lvl="0" algn="just" defTabSz="457200">
              <a:spcBef>
                <a:spcPct val="20000"/>
              </a:spcBef>
              <a:buFont typeface="Wingdings" panose="05000000000000000000" pitchFamily="2" charset="2"/>
              <a:buChar char="q"/>
            </a:pPr>
            <a:endParaRPr lang="en-ZA" sz="1400" b="0" dirty="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r>
              <a:rPr lang="en-ZA" sz="1400" b="0" dirty="0">
                <a:solidFill>
                  <a:prstClr val="black"/>
                </a:solidFill>
                <a:latin typeface="Arial" panose="020B0604020202020204" pitchFamily="34" charset="0"/>
                <a:cs typeface="Arial" panose="020B0604020202020204" pitchFamily="34" charset="0"/>
              </a:rPr>
              <a:t>SA imports from the world grew by almost 4% to reach R273 billion in the Q2 2017 from R264 billion in Q1 2017. The growth in imports was supported by high demand for manufactured goods (4 per cent) and mining products (14 per cent). </a:t>
            </a:r>
            <a:endParaRPr lang="en-ZA" sz="1400" b="0" dirty="0" smtClean="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endParaRPr lang="en-ZA" sz="1400" b="0" dirty="0">
              <a:solidFill>
                <a:prstClr val="black"/>
              </a:solidFill>
              <a:latin typeface="Arial" panose="020B0604020202020204" pitchFamily="34" charset="0"/>
              <a:cs typeface="Arial" panose="020B0604020202020204" pitchFamily="34" charset="0"/>
            </a:endParaRPr>
          </a:p>
          <a:p>
            <a:pPr lvl="0" algn="just" defTabSz="457200">
              <a:spcBef>
                <a:spcPct val="20000"/>
              </a:spcBef>
              <a:buFont typeface="Wingdings" panose="05000000000000000000" pitchFamily="2" charset="2"/>
              <a:buChar char="q"/>
            </a:pPr>
            <a:r>
              <a:rPr lang="en-ZA" sz="1400" b="0" dirty="0">
                <a:solidFill>
                  <a:prstClr val="black"/>
                </a:solidFill>
                <a:latin typeface="Arial" panose="020B0604020202020204" pitchFamily="34" charset="0"/>
                <a:cs typeface="Arial" panose="020B0604020202020204" pitchFamily="34" charset="0"/>
              </a:rPr>
              <a:t>The trade balance has been at the positive territory in the last three quarters (Q4 2016 to Q2 2017).  A trade surplus of R23 billion was reported in Q2 2017. </a:t>
            </a:r>
          </a:p>
          <a:p>
            <a:pPr marL="316531" lvl="0" indent="-316531" algn="just" defTabSz="422041">
              <a:spcBef>
                <a:spcPct val="20000"/>
              </a:spcBef>
              <a:buFont typeface="Wingdings" panose="05000000000000000000" pitchFamily="2" charset="2"/>
              <a:buChar char="q"/>
            </a:pPr>
            <a:endParaRPr lang="en-ZA" dirty="0"/>
          </a:p>
        </p:txBody>
      </p:sp>
      <p:graphicFrame>
        <p:nvGraphicFramePr>
          <p:cNvPr id="7" name="Chart 6"/>
          <p:cNvGraphicFramePr/>
          <p:nvPr>
            <p:extLst>
              <p:ext uri="{D42A27DB-BD31-4B8C-83A1-F6EECF244321}">
                <p14:modId xmlns:p14="http://schemas.microsoft.com/office/powerpoint/2010/main" xmlns="" val="4036307348"/>
              </p:ext>
            </p:extLst>
          </p:nvPr>
        </p:nvGraphicFramePr>
        <p:xfrm>
          <a:off x="4716016" y="778870"/>
          <a:ext cx="4219102" cy="3946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98325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33718"/>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lvl="0">
              <a:defRPr/>
            </a:pPr>
            <a:r>
              <a:rPr lang="en-ZA" sz="2400" b="1" cap="none" dirty="0">
                <a:solidFill>
                  <a:schemeClr val="bg1"/>
                </a:solidFill>
                <a:latin typeface="Arial" panose="020B0604020202020204" pitchFamily="34" charset="0"/>
                <a:cs typeface="Arial" panose="020B0604020202020204" pitchFamily="34" charset="0"/>
              </a:rPr>
              <a:t>Green shoots and Risks to South </a:t>
            </a:r>
            <a:r>
              <a:rPr lang="en-ZA" sz="2400" b="1" cap="none" dirty="0" smtClean="0">
                <a:solidFill>
                  <a:schemeClr val="bg1"/>
                </a:solidFill>
                <a:latin typeface="Arial" panose="020B0604020202020204" pitchFamily="34" charset="0"/>
                <a:cs typeface="Arial" panose="020B0604020202020204" pitchFamily="34" charset="0"/>
              </a:rPr>
              <a:t>Africa’s </a:t>
            </a:r>
            <a:r>
              <a:rPr lang="en-ZA" sz="2400" b="1" cap="none" dirty="0">
                <a:solidFill>
                  <a:schemeClr val="bg1"/>
                </a:solidFill>
                <a:latin typeface="Arial" panose="020B0604020202020204" pitchFamily="34" charset="0"/>
                <a:cs typeface="Arial" panose="020B0604020202020204" pitchFamily="34" charset="0"/>
              </a:rPr>
              <a:t>Economic Growth</a:t>
            </a:r>
            <a:endParaRPr kumimoji="0" lang="en-US" sz="2400" b="1" i="0" u="none" strike="noStrike" kern="1200" cap="all" spc="0" normalizeH="0" baseline="0" noProof="0" dirty="0">
              <a:ln w="11430"/>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Content Placeholder 1"/>
          <p:cNvSpPr>
            <a:spLocks noGrp="1"/>
          </p:cNvSpPr>
          <p:nvPr>
            <p:ph idx="1"/>
          </p:nvPr>
        </p:nvSpPr>
        <p:spPr>
          <a:xfrm>
            <a:off x="0" y="629919"/>
            <a:ext cx="9144000" cy="5358123"/>
          </a:xfrm>
        </p:spPr>
        <p:txBody>
          <a:bodyPr numCol="1">
            <a:noAutofit/>
          </a:bodyPr>
          <a:lstStyle/>
          <a:p>
            <a:pPr lvl="0" algn="just" defTabSz="457200">
              <a:lnSpc>
                <a:spcPct val="150000"/>
              </a:lnSpc>
              <a:spcBef>
                <a:spcPct val="20000"/>
              </a:spcBef>
              <a:buFont typeface="Wingdings" panose="05000000000000000000" pitchFamily="2" charset="2"/>
              <a:buChar char="q"/>
            </a:pPr>
            <a:r>
              <a:rPr lang="en-ZA" b="0" dirty="0">
                <a:solidFill>
                  <a:prstClr val="black"/>
                </a:solidFill>
                <a:latin typeface="Arial" panose="020B0604020202020204" pitchFamily="34" charset="0"/>
                <a:cs typeface="Arial" panose="020B0604020202020204" pitchFamily="34" charset="0"/>
              </a:rPr>
              <a:t>The global economic recovery bodes well for SA’s GDP growth</a:t>
            </a:r>
            <a:r>
              <a:rPr lang="en-ZA" b="0" dirty="0" smtClean="0">
                <a:solidFill>
                  <a:prstClr val="black"/>
                </a:solidFill>
                <a:latin typeface="Arial" panose="020B0604020202020204" pitchFamily="34" charset="0"/>
                <a:cs typeface="Arial" panose="020B0604020202020204" pitchFamily="34" charset="0"/>
              </a:rPr>
              <a:t>.</a:t>
            </a:r>
            <a:endParaRPr lang="en-ZA" b="0" dirty="0">
              <a:solidFill>
                <a:prstClr val="black"/>
              </a:solidFill>
              <a:latin typeface="Arial" panose="020B0604020202020204" pitchFamily="34" charset="0"/>
              <a:cs typeface="Arial" panose="020B0604020202020204" pitchFamily="34" charset="0"/>
            </a:endParaRPr>
          </a:p>
          <a:p>
            <a:pPr lvl="0" algn="just" defTabSz="457200">
              <a:lnSpc>
                <a:spcPct val="150000"/>
              </a:lnSpc>
              <a:spcBef>
                <a:spcPct val="20000"/>
              </a:spcBef>
              <a:buFont typeface="Wingdings" panose="05000000000000000000" pitchFamily="2" charset="2"/>
              <a:buChar char="q"/>
            </a:pPr>
            <a:r>
              <a:rPr lang="en-US" b="0" dirty="0">
                <a:solidFill>
                  <a:prstClr val="black"/>
                </a:solidFill>
                <a:latin typeface="Arial" panose="020B0604020202020204" pitchFamily="34" charset="0"/>
                <a:cs typeface="Arial" panose="020B0604020202020204" pitchFamily="34" charset="0"/>
              </a:rPr>
              <a:t>Low interest environment with minimal inflation risk has a potential to buoy the global economy including SA’s.</a:t>
            </a:r>
          </a:p>
          <a:p>
            <a:pPr lvl="0" algn="just" defTabSz="457200">
              <a:lnSpc>
                <a:spcPct val="150000"/>
              </a:lnSpc>
              <a:spcBef>
                <a:spcPct val="20000"/>
              </a:spcBef>
              <a:buFont typeface="Wingdings" panose="05000000000000000000" pitchFamily="2" charset="2"/>
              <a:buChar char="q"/>
            </a:pPr>
            <a:r>
              <a:rPr lang="en-US" b="0" dirty="0">
                <a:solidFill>
                  <a:prstClr val="black"/>
                </a:solidFill>
                <a:latin typeface="Arial" panose="020B0604020202020204" pitchFamily="34" charset="0"/>
                <a:cs typeface="Arial" panose="020B0604020202020204" pitchFamily="34" charset="0"/>
              </a:rPr>
              <a:t>Possible implementation of growth-supporting policies in Europe and the US is another green shoot.</a:t>
            </a:r>
          </a:p>
          <a:p>
            <a:pPr lvl="0" algn="just" defTabSz="457200">
              <a:lnSpc>
                <a:spcPct val="150000"/>
              </a:lnSpc>
              <a:spcBef>
                <a:spcPct val="20000"/>
              </a:spcBef>
              <a:buFont typeface="Wingdings" panose="05000000000000000000" pitchFamily="2" charset="2"/>
              <a:buChar char="q"/>
            </a:pPr>
            <a:r>
              <a:rPr lang="en-US" b="0" dirty="0">
                <a:solidFill>
                  <a:prstClr val="black"/>
                </a:solidFill>
                <a:latin typeface="Arial" panose="020B0604020202020204" pitchFamily="34" charset="0"/>
                <a:cs typeface="Arial" panose="020B0604020202020204" pitchFamily="34" charset="0"/>
              </a:rPr>
              <a:t>All these are possible drivers of growth in South Africa</a:t>
            </a:r>
            <a:endParaRPr lang="en-ZA" b="0" dirty="0">
              <a:solidFill>
                <a:prstClr val="black"/>
              </a:solidFill>
              <a:latin typeface="Arial" panose="020B0604020202020204" pitchFamily="34" charset="0"/>
              <a:cs typeface="Arial" panose="020B0604020202020204" pitchFamily="34" charset="0"/>
            </a:endParaRPr>
          </a:p>
          <a:p>
            <a:pPr lvl="0" algn="just" defTabSz="457200">
              <a:lnSpc>
                <a:spcPct val="150000"/>
              </a:lnSpc>
              <a:spcBef>
                <a:spcPct val="20000"/>
              </a:spcBef>
              <a:buFont typeface="Wingdings" panose="05000000000000000000" pitchFamily="2" charset="2"/>
              <a:buChar char="q"/>
            </a:pPr>
            <a:r>
              <a:rPr lang="en-ZA" b="0" dirty="0">
                <a:solidFill>
                  <a:prstClr val="black"/>
                </a:solidFill>
                <a:latin typeface="Arial" panose="020B0604020202020204" pitchFamily="34" charset="0"/>
                <a:cs typeface="Arial" panose="020B0604020202020204" pitchFamily="34" charset="0"/>
              </a:rPr>
              <a:t>Global risks range from the Geopolitical risks such as in North Korea; possible tightening  or normalisation of monetary policies; possible currency wars amongst others. </a:t>
            </a:r>
          </a:p>
          <a:p>
            <a:pPr lvl="0" algn="just" defTabSz="457200">
              <a:lnSpc>
                <a:spcPct val="150000"/>
              </a:lnSpc>
              <a:spcBef>
                <a:spcPct val="20000"/>
              </a:spcBef>
              <a:buFont typeface="Wingdings" panose="05000000000000000000" pitchFamily="2" charset="2"/>
              <a:buChar char="q"/>
            </a:pPr>
            <a:r>
              <a:rPr lang="en-ZA" b="0" dirty="0">
                <a:solidFill>
                  <a:prstClr val="black"/>
                </a:solidFill>
                <a:latin typeface="Arial" panose="020B0604020202020204" pitchFamily="34" charset="0"/>
                <a:cs typeface="Arial" panose="020B0604020202020204" pitchFamily="34" charset="0"/>
              </a:rPr>
              <a:t>The key downside risks on the domestic front is the deterioration in the fiscal strength, as well as the negative domestic political developments.</a:t>
            </a:r>
          </a:p>
          <a:p>
            <a:pPr lvl="0" algn="just" defTabSz="457200">
              <a:lnSpc>
                <a:spcPct val="150000"/>
              </a:lnSpc>
              <a:spcBef>
                <a:spcPct val="20000"/>
              </a:spcBef>
              <a:buFont typeface="Wingdings" panose="05000000000000000000" pitchFamily="2" charset="2"/>
              <a:buChar char="q"/>
            </a:pPr>
            <a:r>
              <a:rPr lang="en-ZA" b="0" dirty="0">
                <a:solidFill>
                  <a:prstClr val="black"/>
                </a:solidFill>
                <a:latin typeface="Arial" panose="020B0604020202020204" pitchFamily="34" charset="0"/>
                <a:cs typeface="Arial" panose="020B0604020202020204" pitchFamily="34" charset="0"/>
              </a:rPr>
              <a:t>The likelihood of a further credit rating downgrade which increases the risk of foreign investors selling off their holdings in SA government bonds and other financial instruments - sharp capital outflows.</a:t>
            </a:r>
          </a:p>
          <a:p>
            <a:pPr marL="316531" lvl="0" indent="-316531" algn="just" defTabSz="422041">
              <a:spcBef>
                <a:spcPct val="20000"/>
              </a:spcBef>
              <a:buFont typeface="Wingdings" panose="05000000000000000000" pitchFamily="2" charset="2"/>
              <a:buChar char="q"/>
            </a:pPr>
            <a:endParaRPr lang="en-ZA" dirty="0"/>
          </a:p>
        </p:txBody>
      </p:sp>
    </p:spTree>
    <p:extLst>
      <p:ext uri="{BB962C8B-B14F-4D97-AF65-F5344CB8AC3E}">
        <p14:creationId xmlns:p14="http://schemas.microsoft.com/office/powerpoint/2010/main" xmlns="" val="127381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33718"/>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lvl="0">
              <a:defRPr/>
            </a:pPr>
            <a:r>
              <a:rPr lang="en-ZA" sz="2400" b="1" cap="none" dirty="0">
                <a:solidFill>
                  <a:schemeClr val="bg1"/>
                </a:solidFill>
                <a:latin typeface="Arial" panose="020B0604020202020204" pitchFamily="34" charset="0"/>
                <a:cs typeface="Arial" panose="020B0604020202020204" pitchFamily="34" charset="0"/>
              </a:rPr>
              <a:t>Green shoots and Risks to South </a:t>
            </a:r>
            <a:r>
              <a:rPr lang="en-ZA" sz="2400" b="1" cap="none" dirty="0" smtClean="0">
                <a:solidFill>
                  <a:schemeClr val="bg1"/>
                </a:solidFill>
                <a:latin typeface="Arial" panose="020B0604020202020204" pitchFamily="34" charset="0"/>
                <a:cs typeface="Arial" panose="020B0604020202020204" pitchFamily="34" charset="0"/>
              </a:rPr>
              <a:t>Africa’s </a:t>
            </a:r>
            <a:r>
              <a:rPr lang="en-ZA" sz="2400" b="1" cap="none" dirty="0">
                <a:solidFill>
                  <a:schemeClr val="bg1"/>
                </a:solidFill>
                <a:latin typeface="Arial" panose="020B0604020202020204" pitchFamily="34" charset="0"/>
                <a:cs typeface="Arial" panose="020B0604020202020204" pitchFamily="34" charset="0"/>
              </a:rPr>
              <a:t>Economic Growth</a:t>
            </a:r>
            <a:endParaRPr kumimoji="0" lang="en-US" sz="2400" b="1" i="0" u="none" strike="noStrike" kern="1200" cap="all" spc="0" normalizeH="0" baseline="0" noProof="0" dirty="0">
              <a:ln w="11430"/>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Content Placeholder 1"/>
          <p:cNvSpPr>
            <a:spLocks noGrp="1"/>
          </p:cNvSpPr>
          <p:nvPr>
            <p:ph idx="1"/>
          </p:nvPr>
        </p:nvSpPr>
        <p:spPr>
          <a:xfrm>
            <a:off x="0" y="629919"/>
            <a:ext cx="9144000" cy="5358123"/>
          </a:xfrm>
        </p:spPr>
        <p:txBody>
          <a:bodyPr numCol="1">
            <a:noAutofit/>
          </a:bodyPr>
          <a:lstStyle/>
          <a:p>
            <a:pPr lvl="0" algn="just" defTabSz="457200">
              <a:lnSpc>
                <a:spcPct val="150000"/>
              </a:lnSpc>
              <a:spcBef>
                <a:spcPct val="20000"/>
              </a:spcBef>
              <a:buFont typeface="Wingdings" panose="05000000000000000000" pitchFamily="2" charset="2"/>
              <a:buChar char="q"/>
            </a:pPr>
            <a:r>
              <a:rPr lang="en-ZA" b="0" dirty="0" smtClean="0">
                <a:solidFill>
                  <a:prstClr val="black"/>
                </a:solidFill>
                <a:latin typeface="Arial" panose="020B0604020202020204" pitchFamily="34" charset="0"/>
                <a:cs typeface="Arial" panose="020B0604020202020204" pitchFamily="34" charset="0"/>
              </a:rPr>
              <a:t>Such an outcome would imply, a weaker rand; higher inflation; and possibly aggressive increase of interest rate.</a:t>
            </a:r>
          </a:p>
          <a:p>
            <a:pPr lvl="0" algn="just" defTabSz="457200">
              <a:lnSpc>
                <a:spcPct val="150000"/>
              </a:lnSpc>
              <a:spcBef>
                <a:spcPct val="20000"/>
              </a:spcBef>
              <a:buFont typeface="Wingdings" panose="05000000000000000000" pitchFamily="2" charset="2"/>
              <a:buChar char="q"/>
            </a:pPr>
            <a:r>
              <a:rPr lang="en-ZA" b="0" dirty="0" smtClean="0">
                <a:solidFill>
                  <a:prstClr val="black"/>
                </a:solidFill>
                <a:latin typeface="Arial" panose="020B0604020202020204" pitchFamily="34" charset="0"/>
                <a:cs typeface="Arial" panose="020B0604020202020204" pitchFamily="34" charset="0"/>
              </a:rPr>
              <a:t>All this would have an effect on consumer and business confidence, economic growth prospects and job creation</a:t>
            </a:r>
          </a:p>
          <a:p>
            <a:pPr marL="316531" lvl="0" indent="-316531" algn="just" defTabSz="422041">
              <a:spcBef>
                <a:spcPct val="20000"/>
              </a:spcBef>
              <a:buFont typeface="Wingdings" panose="05000000000000000000" pitchFamily="2" charset="2"/>
              <a:buChar char="q"/>
            </a:pPr>
            <a:endParaRPr lang="en-ZA" dirty="0"/>
          </a:p>
        </p:txBody>
      </p:sp>
    </p:spTree>
    <p:extLst>
      <p:ext uri="{BB962C8B-B14F-4D97-AF65-F5344CB8AC3E}">
        <p14:creationId xmlns:p14="http://schemas.microsoft.com/office/powerpoint/2010/main" xmlns="" val="252566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rot="19140000">
            <a:off x="530616" y="1206946"/>
            <a:ext cx="5650992" cy="1207509"/>
          </a:xfrm>
        </p:spPr>
        <p:txBody>
          <a:bodyPr/>
          <a:lstStyle/>
          <a:p>
            <a:pPr>
              <a:defRPr/>
            </a:pPr>
            <a:r>
              <a:rPr lang="en-US" b="1" dirty="0" smtClean="0">
                <a:solidFill>
                  <a:srgbClr val="FF3300"/>
                </a:solidFill>
                <a:effectLst>
                  <a:outerShdw blurRad="38100" dist="38100" dir="2700000" algn="tl">
                    <a:srgbClr val="C0C0C0"/>
                  </a:outerShdw>
                </a:effectLst>
                <a:latin typeface="Arial Black" pitchFamily="34" charset="0"/>
              </a:rPr>
              <a:t>Key Achievements</a:t>
            </a:r>
            <a:endParaRPr lang="en-US" sz="3600" b="1" dirty="0" smtClean="0">
              <a:effectLst>
                <a:outerShdw blurRad="38100" dist="38100" dir="2700000" algn="tl">
                  <a:srgbClr val="C0C0C0"/>
                </a:outerShdw>
              </a:effectLst>
              <a:latin typeface="Arial" pitchFamily="34" charset="0"/>
              <a:cs typeface="Arial" pitchFamily="34" charset="0"/>
            </a:endParaRPr>
          </a:p>
        </p:txBody>
      </p:sp>
      <p:sp>
        <p:nvSpPr>
          <p:cNvPr id="2" name="Text Placeholder 1"/>
          <p:cNvSpPr>
            <a:spLocks noGrp="1"/>
          </p:cNvSpPr>
          <p:nvPr>
            <p:ph type="body" idx="1"/>
          </p:nvPr>
        </p:nvSpPr>
        <p:spPr/>
        <p:txBody>
          <a:bodyPr>
            <a:normAutofit/>
          </a:bodyPr>
          <a:lstStyle/>
          <a:p>
            <a:r>
              <a:rPr lang="en-US" b="1" dirty="0">
                <a:effectLst>
                  <a:outerShdw blurRad="38100" dist="38100" dir="2700000" algn="tl">
                    <a:srgbClr val="C0C0C0"/>
                  </a:outerShdw>
                </a:effectLst>
                <a:latin typeface="Arial Black" pitchFamily="34" charset="0"/>
              </a:rPr>
              <a:t>1 </a:t>
            </a:r>
            <a:r>
              <a:rPr lang="en-US" b="1" dirty="0" smtClean="0">
                <a:effectLst>
                  <a:outerShdw blurRad="38100" dist="38100" dir="2700000" algn="tl">
                    <a:srgbClr val="C0C0C0"/>
                  </a:outerShdw>
                </a:effectLst>
                <a:latin typeface="Arial Black" pitchFamily="34" charset="0"/>
              </a:rPr>
              <a:t>JULY– 30 SEPTEMBER 2017</a:t>
            </a: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49694" y="3495451"/>
            <a:ext cx="4606280" cy="2794620"/>
          </a:xfrm>
          <a:prstGeom prst="rect">
            <a:avLst/>
          </a:prstGeom>
        </p:spPr>
      </p:pic>
      <p:sp>
        <p:nvSpPr>
          <p:cNvPr id="3" name="Slide Number Placeholder 2"/>
          <p:cNvSpPr>
            <a:spLocks noGrp="1"/>
          </p:cNvSpPr>
          <p:nvPr>
            <p:ph type="sldNum" sz="quarter" idx="12"/>
          </p:nvPr>
        </p:nvSpPr>
        <p:spPr/>
        <p:txBody>
          <a:bodyPr/>
          <a:lstStyle/>
          <a:p>
            <a:fld id="{DE71412C-9B9C-447F-B548-61EF3FD6F2EC}" type="slidenum">
              <a:rPr lang="en-ZA" smtClean="0"/>
              <a:pPr/>
              <a:t>13</a:t>
            </a:fld>
            <a:endParaRPr lang="en-ZA"/>
          </a:p>
        </p:txBody>
      </p:sp>
    </p:spTree>
    <p:extLst>
      <p:ext uri="{BB962C8B-B14F-4D97-AF65-F5344CB8AC3E}">
        <p14:creationId xmlns:p14="http://schemas.microsoft.com/office/powerpoint/2010/main" xmlns="" val="342366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20" y="2492896"/>
            <a:ext cx="7605118" cy="1368152"/>
          </a:xfrm>
        </p:spPr>
        <p:txBody>
          <a:bodyPr/>
          <a:lstStyle/>
          <a:p>
            <a:pPr algn="ctr"/>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14</a:t>
            </a:fld>
            <a:endParaRPr lang="en-ZA" dirty="0"/>
          </a:p>
        </p:txBody>
      </p:sp>
    </p:spTree>
    <p:extLst>
      <p:ext uri="{BB962C8B-B14F-4D97-AF65-F5344CB8AC3E}">
        <p14:creationId xmlns:p14="http://schemas.microsoft.com/office/powerpoint/2010/main" xmlns="" val="401760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15</a:t>
            </a:fld>
            <a:endParaRPr lang="en-ZA" dirty="0"/>
          </a:p>
        </p:txBody>
      </p:sp>
      <p:sp>
        <p:nvSpPr>
          <p:cNvPr id="6" name="Content Placeholder 2"/>
          <p:cNvSpPr txBox="1">
            <a:spLocks/>
          </p:cNvSpPr>
          <p:nvPr/>
        </p:nvSpPr>
        <p:spPr>
          <a:xfrm>
            <a:off x="188858" y="696836"/>
            <a:ext cx="8847638" cy="51804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914400" fontAlgn="base">
              <a:lnSpc>
                <a:spcPct val="150000"/>
              </a:lnSpc>
              <a:spcAft>
                <a:spcPct val="0"/>
              </a:spcAft>
              <a:buFont typeface="Arial"/>
              <a:buNone/>
              <a:defRPr/>
            </a:pPr>
            <a:r>
              <a:rPr lang="en-ZA" sz="1600" b="1" kern="0" dirty="0" smtClean="0">
                <a:solidFill>
                  <a:srgbClr val="000000"/>
                </a:solidFill>
                <a:latin typeface="Arial" panose="020B0604020202020204" pitchFamily="34" charset="0"/>
                <a:cs typeface="Arial" panose="020B0604020202020204" pitchFamily="34" charset="0"/>
              </a:rPr>
              <a:t>Agro-processing  </a:t>
            </a:r>
          </a:p>
          <a:p>
            <a:pPr algn="just" defTabSz="914400" fontAlgn="base">
              <a:lnSpc>
                <a:spcPct val="150000"/>
              </a:lnSpc>
              <a:spcAft>
                <a:spcPct val="0"/>
              </a:spcAft>
              <a:buFont typeface="Wingdings" panose="05000000000000000000" pitchFamily="2" charset="2"/>
              <a:buChar char="q"/>
              <a:defRPr/>
            </a:pPr>
            <a:r>
              <a:rPr lang="en-ZA" sz="1600" dirty="0">
                <a:latin typeface="Arial" panose="020B0604020202020204" pitchFamily="34" charset="0"/>
                <a:cs typeface="Arial" panose="020B0604020202020204" pitchFamily="34" charset="0"/>
              </a:rPr>
              <a:t>The latest statistics are showing good signs of recovery in the primary sector which has had a significant  contribution on the processing </a:t>
            </a:r>
            <a:r>
              <a:rPr lang="en-ZA" sz="1600" dirty="0" smtClean="0">
                <a:latin typeface="Arial" panose="020B0604020202020204" pitchFamily="34" charset="0"/>
                <a:cs typeface="Arial" panose="020B0604020202020204" pitchFamily="34" charset="0"/>
              </a:rPr>
              <a:t>sector. About </a:t>
            </a:r>
            <a:r>
              <a:rPr lang="en-ZA" sz="1600" dirty="0">
                <a:latin typeface="Arial" panose="020B0604020202020204" pitchFamily="34" charset="0"/>
                <a:cs typeface="Arial" panose="020B0604020202020204" pitchFamily="34" charset="0"/>
              </a:rPr>
              <a:t>1.5% of the total growth of the GDP emanated from the Agro-processing and Forestry Sector. The macroeconomic impact of this will translate to an improved core inflation </a:t>
            </a:r>
            <a:r>
              <a:rPr lang="en-ZA" sz="1600" dirty="0" smtClean="0">
                <a:latin typeface="Arial" panose="020B0604020202020204" pitchFamily="34" charset="0"/>
                <a:cs typeface="Arial" panose="020B0604020202020204" pitchFamily="34" charset="0"/>
              </a:rPr>
              <a:t>outlook; </a:t>
            </a:r>
          </a:p>
          <a:p>
            <a:pPr marL="358775" lvl="0" indent="-358775" algn="just" defTabSz="914400" fontAlgn="base">
              <a:lnSpc>
                <a:spcPct val="150000"/>
              </a:lnSpc>
              <a:spcBef>
                <a:spcPts val="0"/>
              </a:spcBef>
              <a:spcAft>
                <a:spcPct val="0"/>
              </a:spcAft>
              <a:buFont typeface="Wingdings" panose="05000000000000000000" pitchFamily="2" charset="2"/>
              <a:buChar char="q"/>
              <a:defRPr/>
            </a:pPr>
            <a:r>
              <a:rPr lang="en-ZA" sz="1600" b="1" dirty="0" smtClean="0">
                <a:solidFill>
                  <a:srgbClr val="000000"/>
                </a:solidFill>
                <a:latin typeface="Arial" panose="020B0604020202020204" pitchFamily="34" charset="0"/>
                <a:cs typeface="Arial" panose="020B0604020202020204" pitchFamily="34" charset="0"/>
              </a:rPr>
              <a:t>the </a:t>
            </a:r>
            <a:r>
              <a:rPr lang="en-ZA" sz="1600" b="1" dirty="0" err="1">
                <a:solidFill>
                  <a:srgbClr val="000000"/>
                </a:solidFill>
                <a:latin typeface="Arial" panose="020B0604020202020204" pitchFamily="34" charset="0"/>
                <a:cs typeface="Arial" panose="020B0604020202020204" pitchFamily="34" charset="0"/>
              </a:rPr>
              <a:t>dti</a:t>
            </a:r>
            <a:r>
              <a:rPr lang="en-ZA" sz="1600" dirty="0">
                <a:solidFill>
                  <a:srgbClr val="000000"/>
                </a:solidFill>
                <a:latin typeface="Arial" panose="020B0604020202020204" pitchFamily="34" charset="0"/>
                <a:cs typeface="Arial" panose="020B0604020202020204" pitchFamily="34" charset="0"/>
              </a:rPr>
              <a:t>, through the CIP is funding the extension of the </a:t>
            </a:r>
            <a:r>
              <a:rPr lang="en-ZA" sz="1600" dirty="0" err="1">
                <a:solidFill>
                  <a:srgbClr val="000000"/>
                </a:solidFill>
                <a:latin typeface="Arial" panose="020B0604020202020204" pitchFamily="34" charset="0"/>
                <a:cs typeface="Arial" panose="020B0604020202020204" pitchFamily="34" charset="0"/>
              </a:rPr>
              <a:t>Brandvlei</a:t>
            </a:r>
            <a:r>
              <a:rPr lang="en-ZA" sz="1600" dirty="0">
                <a:solidFill>
                  <a:srgbClr val="000000"/>
                </a:solidFill>
                <a:latin typeface="Arial" panose="020B0604020202020204" pitchFamily="34" charset="0"/>
                <a:cs typeface="Arial" panose="020B0604020202020204" pitchFamily="34" charset="0"/>
              </a:rPr>
              <a:t> dam wall.  The anticipated water harvest is 40 million cubic litres of water which is sufficient for 6 000 hectares of new vineyards of which 40% is designated for PDI’s.  About 15 000 new jobs  will be created and an additional R2.1 billion to the GDP will be </a:t>
            </a:r>
            <a:r>
              <a:rPr lang="en-ZA" sz="1600" dirty="0" smtClean="0">
                <a:solidFill>
                  <a:srgbClr val="000000"/>
                </a:solidFill>
                <a:latin typeface="Arial" panose="020B0604020202020204" pitchFamily="34" charset="0"/>
                <a:cs typeface="Arial" panose="020B0604020202020204" pitchFamily="34" charset="0"/>
              </a:rPr>
              <a:t>realised;</a:t>
            </a:r>
          </a:p>
          <a:p>
            <a:pPr marL="358775" indent="-358775" algn="just" defTabSz="914400" fontAlgn="base">
              <a:lnSpc>
                <a:spcPct val="150000"/>
              </a:lnSpc>
              <a:spcBef>
                <a:spcPts val="0"/>
              </a:spcBef>
              <a:spcAft>
                <a:spcPct val="0"/>
              </a:spcAft>
              <a:buFont typeface="Wingdings" panose="05000000000000000000" pitchFamily="2" charset="2"/>
              <a:buChar char="q"/>
              <a:defRPr/>
            </a:pPr>
            <a:r>
              <a:rPr lang="en-ZA" sz="1600" b="1" dirty="0">
                <a:solidFill>
                  <a:srgbClr val="000000"/>
                </a:solidFill>
                <a:latin typeface="Arial" panose="020B0604020202020204" pitchFamily="34" charset="0"/>
                <a:cs typeface="Arial" panose="020B0604020202020204" pitchFamily="34" charset="0"/>
              </a:rPr>
              <a:t>the </a:t>
            </a:r>
            <a:r>
              <a:rPr lang="en-ZA" sz="1600" b="1" dirty="0" err="1">
                <a:solidFill>
                  <a:srgbClr val="000000"/>
                </a:solidFill>
                <a:latin typeface="Arial" panose="020B0604020202020204" pitchFamily="34" charset="0"/>
                <a:cs typeface="Arial" panose="020B0604020202020204" pitchFamily="34" charset="0"/>
              </a:rPr>
              <a:t>dti</a:t>
            </a:r>
            <a:r>
              <a:rPr lang="en-ZA" sz="1600" b="1" dirty="0">
                <a:solidFill>
                  <a:srgbClr val="000000"/>
                </a:solidFill>
                <a:latin typeface="Arial" panose="020B0604020202020204" pitchFamily="34" charset="0"/>
                <a:cs typeface="Arial" panose="020B0604020202020204" pitchFamily="34" charset="0"/>
              </a:rPr>
              <a:t> </a:t>
            </a:r>
            <a:r>
              <a:rPr lang="en-ZA" sz="1600" dirty="0" smtClean="0">
                <a:solidFill>
                  <a:srgbClr val="000000"/>
                </a:solidFill>
                <a:latin typeface="Arial" panose="020B0604020202020204" pitchFamily="34" charset="0"/>
                <a:cs typeface="Arial" panose="020B0604020202020204" pitchFamily="34" charset="0"/>
              </a:rPr>
              <a:t>supports the </a:t>
            </a:r>
            <a:r>
              <a:rPr lang="en-ZA" sz="1600" dirty="0">
                <a:solidFill>
                  <a:srgbClr val="000000"/>
                </a:solidFill>
                <a:latin typeface="Arial" panose="020B0604020202020204" pitchFamily="34" charset="0"/>
                <a:cs typeface="Arial" panose="020B0604020202020204" pitchFamily="34" charset="0"/>
              </a:rPr>
              <a:t>Wine Industry Value Chain Round Table (WICVRT) wherein the key focus is on investments in irrigation infrastructure such as dams and cannels;  </a:t>
            </a:r>
          </a:p>
          <a:p>
            <a:pPr marL="358775" lvl="0" indent="-358775" algn="just" defTabSz="914400" fontAlgn="base">
              <a:lnSpc>
                <a:spcPct val="150000"/>
              </a:lnSpc>
              <a:spcBef>
                <a:spcPts val="0"/>
              </a:spcBef>
              <a:spcAft>
                <a:spcPct val="0"/>
              </a:spcAft>
              <a:buFont typeface="Wingdings" panose="05000000000000000000" pitchFamily="2" charset="2"/>
              <a:buChar char="q"/>
              <a:defRPr/>
            </a:pPr>
            <a:r>
              <a:rPr lang="en-US" altLang="en-U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Mpact </a:t>
            </a:r>
            <a:r>
              <a:rPr lang="en-US"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Paper recycling division launched a Liquid Packaging plant which is a first in Africa. The project is valued at </a:t>
            </a:r>
            <a:r>
              <a:rPr lang="en-US" altLang="en-U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R45m.</a:t>
            </a:r>
            <a:endParaRPr lang="en-ZA" sz="1600" dirty="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defRPr/>
            </a:pPr>
            <a:endParaRPr lang="en-ZA" sz="1200" kern="0" dirty="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defRPr/>
            </a:pPr>
            <a:endParaRPr lang="en-ZA" sz="120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defRPr/>
            </a:pPr>
            <a:endParaRPr lang="en-US" altLang="en-US" sz="1200" dirty="0">
              <a:latin typeface="Arial" panose="020B0604020202020204" pitchFamily="34" charset="0"/>
              <a:ea typeface="Times New Roman" panose="02020603050405020304" pitchFamily="18" charset="0"/>
              <a:cs typeface="Arial" panose="020B0604020202020204" pitchFamily="34" charset="0"/>
            </a:endParaRPr>
          </a:p>
          <a:p>
            <a:pPr marL="0" indent="0" algn="just" defTabSz="914400" fontAlgn="base">
              <a:lnSpc>
                <a:spcPct val="150000"/>
              </a:lnSpc>
              <a:spcAft>
                <a:spcPct val="0"/>
              </a:spcAft>
              <a:buNone/>
              <a:defRPr/>
            </a:pPr>
            <a:endParaRPr lang="en-ZA" sz="2000" dirty="0">
              <a:latin typeface="Arial" panose="020B0604020202020204" pitchFamily="34" charset="0"/>
              <a:cs typeface="Arial" panose="020B0604020202020204" pitchFamily="34" charset="0"/>
            </a:endParaRPr>
          </a:p>
          <a:p>
            <a:pPr marL="0" indent="0">
              <a:lnSpc>
                <a:spcPct val="150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4779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16</a:t>
            </a:fld>
            <a:endParaRPr lang="en-ZA" dirty="0"/>
          </a:p>
        </p:txBody>
      </p:sp>
      <p:sp>
        <p:nvSpPr>
          <p:cNvPr id="6" name="Content Placeholder 2"/>
          <p:cNvSpPr txBox="1">
            <a:spLocks/>
          </p:cNvSpPr>
          <p:nvPr/>
        </p:nvSpPr>
        <p:spPr>
          <a:xfrm>
            <a:off x="188858" y="696836"/>
            <a:ext cx="8775630" cy="5005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defTabSz="914400" fontAlgn="base">
              <a:lnSpc>
                <a:spcPct val="150000"/>
              </a:lnSpc>
              <a:spcBef>
                <a:spcPts val="0"/>
              </a:spcBef>
              <a:spcAft>
                <a:spcPct val="0"/>
              </a:spcAft>
              <a:buNone/>
              <a:defRPr/>
            </a:pPr>
            <a:r>
              <a:rPr lang="en-ZA" sz="1600" b="1" kern="0" dirty="0" smtClean="0">
                <a:solidFill>
                  <a:srgbClr val="000000"/>
                </a:solidFill>
                <a:latin typeface="Arial" panose="020B0604020202020204" pitchFamily="34" charset="0"/>
                <a:cs typeface="Arial" panose="020B0604020202020204" pitchFamily="34" charset="0"/>
              </a:rPr>
              <a:t>Aerospace and Defence</a:t>
            </a:r>
          </a:p>
          <a:p>
            <a:pPr marL="358775" lvl="0" indent="-358775" algn="just" defTabSz="914400" fontAlgn="base">
              <a:lnSpc>
                <a:spcPct val="150000"/>
              </a:lnSpc>
              <a:spcBef>
                <a:spcPts val="0"/>
              </a:spcBef>
              <a:spcAft>
                <a:spcPct val="0"/>
              </a:spcAft>
              <a:buFont typeface="Wingdings" panose="05000000000000000000" pitchFamily="2" charset="2"/>
              <a:buChar char="q"/>
              <a:defRPr/>
            </a:pPr>
            <a:r>
              <a:rPr lang="en-ZA" sz="1600" kern="0" dirty="0" smtClean="0">
                <a:solidFill>
                  <a:srgbClr val="000000"/>
                </a:solidFill>
                <a:latin typeface="Arial" panose="020B0604020202020204" pitchFamily="34" charset="0"/>
                <a:cs typeface="Arial" panose="020B0604020202020204" pitchFamily="34" charset="0"/>
              </a:rPr>
              <a:t> The Competition Commission recommended that State-owned defence and aerospace group Denel be allowed to buy local aero engine company </a:t>
            </a:r>
            <a:r>
              <a:rPr lang="en-ZA" sz="1600" kern="0" dirty="0" err="1" smtClean="0">
                <a:solidFill>
                  <a:srgbClr val="000000"/>
                </a:solidFill>
                <a:latin typeface="Arial" panose="020B0604020202020204" pitchFamily="34" charset="0"/>
                <a:cs typeface="Arial" panose="020B0604020202020204" pitchFamily="34" charset="0"/>
              </a:rPr>
              <a:t>Turbomeca</a:t>
            </a:r>
            <a:r>
              <a:rPr lang="en-ZA" sz="1600" kern="0" dirty="0" smtClean="0">
                <a:solidFill>
                  <a:srgbClr val="000000"/>
                </a:solidFill>
                <a:latin typeface="Arial" panose="020B0604020202020204" pitchFamily="34" charset="0"/>
                <a:cs typeface="Arial" panose="020B0604020202020204" pitchFamily="34" charset="0"/>
              </a:rPr>
              <a:t> Africa.</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7738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17</a:t>
            </a:fld>
            <a:endParaRPr lang="en-ZA" dirty="0"/>
          </a:p>
        </p:txBody>
      </p:sp>
      <p:sp>
        <p:nvSpPr>
          <p:cNvPr id="6" name="Content Placeholder 2"/>
          <p:cNvSpPr txBox="1">
            <a:spLocks/>
          </p:cNvSpPr>
          <p:nvPr/>
        </p:nvSpPr>
        <p:spPr>
          <a:xfrm>
            <a:off x="251520" y="692696"/>
            <a:ext cx="8784976" cy="48970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20000"/>
              </a:spcBef>
              <a:spcAft>
                <a:spcPct val="0"/>
              </a:spcAft>
              <a:buClrTx/>
              <a:buSzTx/>
              <a:buFont typeface="Arial"/>
              <a:buNone/>
              <a:tabLst/>
              <a:defRPr/>
            </a:pPr>
            <a:r>
              <a:rPr kumimoji="0" lang="en-ZA"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Localisation </a:t>
            </a:r>
          </a:p>
          <a:p>
            <a:pPr marL="342900" marR="0" lvl="0" indent="-342900" algn="just" defTabSz="9144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lang="en-ZA" sz="1600" kern="0" dirty="0">
                <a:solidFill>
                  <a:srgbClr val="000000"/>
                </a:solidFill>
                <a:latin typeface="Arial" panose="020B0604020202020204" pitchFamily="34" charset="0"/>
                <a:cs typeface="Arial" panose="020B0604020202020204" pitchFamily="34" charset="0"/>
              </a:rPr>
              <a:t>The</a:t>
            </a: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lang="en-ZA" sz="1600" kern="0" dirty="0">
                <a:solidFill>
                  <a:srgbClr val="000000"/>
                </a:solidFill>
                <a:latin typeface="Arial" panose="020B0604020202020204" pitchFamily="34" charset="0"/>
                <a:cs typeface="Arial" panose="020B0604020202020204" pitchFamily="34" charset="0"/>
              </a:rPr>
              <a:t>Standard for Implementation of Regulation 8.4 (localization of non-designated products) was finalized with the National Treasury and the circular is ready to be published for </a:t>
            </a:r>
            <a:r>
              <a:rPr lang="en-ZA" sz="1600" kern="0" dirty="0" smtClean="0">
                <a:solidFill>
                  <a:srgbClr val="000000"/>
                </a:solidFill>
                <a:latin typeface="Arial" panose="020B0604020202020204" pitchFamily="34" charset="0"/>
                <a:cs typeface="Arial" panose="020B0604020202020204" pitchFamily="34" charset="0"/>
              </a:rPr>
              <a:t>implementation by organs </a:t>
            </a:r>
            <a:r>
              <a:rPr lang="en-ZA" sz="1600" kern="0" dirty="0">
                <a:solidFill>
                  <a:srgbClr val="000000"/>
                </a:solidFill>
                <a:latin typeface="Arial" panose="020B0604020202020204" pitchFamily="34" charset="0"/>
                <a:cs typeface="Arial" panose="020B0604020202020204" pitchFamily="34" charset="0"/>
              </a:rPr>
              <a:t>of State</a:t>
            </a:r>
            <a:r>
              <a:rPr lang="en-ZA" sz="1600" kern="0" dirty="0" smtClean="0">
                <a:solidFill>
                  <a:srgbClr val="000000"/>
                </a:solidFill>
                <a:latin typeface="Arial" panose="020B0604020202020204" pitchFamily="34" charset="0"/>
                <a:cs typeface="Arial" panose="020B0604020202020204" pitchFamily="34" charset="0"/>
              </a:rPr>
              <a:t>;</a:t>
            </a:r>
          </a:p>
          <a:p>
            <a:pPr marL="342900" marR="0" lvl="0" indent="-342900" algn="just" defTabSz="9144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lang="en-ZA" sz="1600" kern="0" dirty="0" smtClean="0">
                <a:solidFill>
                  <a:srgbClr val="000000"/>
                </a:solidFill>
                <a:latin typeface="Arial" panose="020B0604020202020204" pitchFamily="34" charset="0"/>
                <a:cs typeface="Arial" panose="020B0604020202020204" pitchFamily="34" charset="0"/>
              </a:rPr>
              <a:t>Solar </a:t>
            </a:r>
            <a:r>
              <a:rPr lang="en-ZA" sz="1600" kern="0" dirty="0">
                <a:solidFill>
                  <a:srgbClr val="000000"/>
                </a:solidFill>
                <a:latin typeface="Arial" panose="020B0604020202020204" pitchFamily="34" charset="0"/>
                <a:cs typeface="Arial" panose="020B0604020202020204" pitchFamily="34" charset="0"/>
              </a:rPr>
              <a:t>Water Heaters tender for DoE: Local content verification by SABS was conducted with eleven companies out of twelve and, all eleven suppliers met the required local content. Certificates were issued to all the companies  except the one that is still not verified.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1686538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18</a:t>
            </a:fld>
            <a:endParaRPr lang="en-ZA" dirty="0"/>
          </a:p>
        </p:txBody>
      </p:sp>
      <p:sp>
        <p:nvSpPr>
          <p:cNvPr id="6" name="Content Placeholder 2"/>
          <p:cNvSpPr txBox="1">
            <a:spLocks/>
          </p:cNvSpPr>
          <p:nvPr/>
        </p:nvSpPr>
        <p:spPr>
          <a:xfrm>
            <a:off x="107504" y="620688"/>
            <a:ext cx="8928992" cy="48991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r>
              <a:rPr kumimoji="0" lang="en-US" altLang="en-US" sz="16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Pharmaceuticals and Medical Devices </a:t>
            </a:r>
            <a:endPar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altLang="en-US" sz="1600" kern="0" dirty="0">
                <a:solidFill>
                  <a:srgbClr val="000000"/>
                </a:solidFill>
                <a:latin typeface="Arial" panose="020B0604020202020204" pitchFamily="34" charset="0"/>
                <a:cs typeface="Arial" panose="020B0604020202020204" pitchFamily="34" charset="0"/>
              </a:rPr>
              <a:t>Roll-out of the Medical Device and IVD accreditation </a:t>
            </a:r>
            <a:r>
              <a:rPr lang="en-US" altLang="en-US" sz="1600" kern="0" dirty="0" err="1">
                <a:solidFill>
                  <a:srgbClr val="000000"/>
                </a:solidFill>
                <a:latin typeface="Arial" panose="020B0604020202020204" pitchFamily="34" charset="0"/>
                <a:cs typeface="Arial" panose="020B0604020202020204" pitchFamily="34" charset="0"/>
              </a:rPr>
              <a:t>programme</a:t>
            </a:r>
            <a:r>
              <a:rPr lang="en-US" altLang="en-US" sz="1600" kern="0" dirty="0">
                <a:solidFill>
                  <a:srgbClr val="000000"/>
                </a:solidFill>
                <a:latin typeface="Arial" panose="020B0604020202020204" pitchFamily="34" charset="0"/>
                <a:cs typeface="Arial" panose="020B0604020202020204" pitchFamily="34" charset="0"/>
              </a:rPr>
              <a:t> by SANAS, the MCC and </a:t>
            </a:r>
            <a:r>
              <a:rPr lang="en-US" altLang="en-US" sz="1600" b="1" kern="0" dirty="0" smtClean="0">
                <a:solidFill>
                  <a:srgbClr val="000000"/>
                </a:solidFill>
                <a:latin typeface="Arial" panose="020B0604020202020204" pitchFamily="34" charset="0"/>
                <a:cs typeface="Arial" panose="020B0604020202020204" pitchFamily="34" charset="0"/>
              </a:rPr>
              <a:t>the </a:t>
            </a:r>
            <a:r>
              <a:rPr lang="en-US" altLang="en-US" sz="1600" b="1" kern="0" dirty="0" err="1" smtClean="0">
                <a:solidFill>
                  <a:srgbClr val="000000"/>
                </a:solidFill>
                <a:latin typeface="Arial" panose="020B0604020202020204" pitchFamily="34" charset="0"/>
                <a:cs typeface="Arial" panose="020B0604020202020204" pitchFamily="34" charset="0"/>
              </a:rPr>
              <a:t>dti</a:t>
            </a:r>
            <a:r>
              <a:rPr lang="en-US" altLang="en-US" sz="1600" b="1" kern="0" dirty="0" smtClean="0">
                <a:solidFill>
                  <a:srgbClr val="000000"/>
                </a:solidFill>
                <a:latin typeface="Arial" panose="020B0604020202020204" pitchFamily="34" charset="0"/>
                <a:cs typeface="Arial" panose="020B0604020202020204" pitchFamily="34" charset="0"/>
              </a:rPr>
              <a:t>  </a:t>
            </a:r>
            <a:r>
              <a:rPr lang="en-US" altLang="en-US" sz="1600" kern="0" dirty="0">
                <a:solidFill>
                  <a:srgbClr val="000000"/>
                </a:solidFill>
                <a:latin typeface="Arial" panose="020B0604020202020204" pitchFamily="34" charset="0"/>
                <a:cs typeface="Arial" panose="020B0604020202020204" pitchFamily="34" charset="0"/>
              </a:rPr>
              <a:t>re ISO 13485</a:t>
            </a:r>
            <a:r>
              <a:rPr lang="en-US" altLang="en-US" sz="1600" kern="0" dirty="0" smtClean="0">
                <a:solidFill>
                  <a:srgbClr val="00000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altLang="en-US" sz="1600" kern="0" dirty="0" smtClean="0">
                <a:solidFill>
                  <a:srgbClr val="000000"/>
                </a:solidFill>
                <a:latin typeface="Arial" panose="020B0604020202020204" pitchFamily="34" charset="0"/>
                <a:cs typeface="Arial" panose="020B0604020202020204" pitchFamily="34" charset="0"/>
              </a:rPr>
              <a:t>Local </a:t>
            </a:r>
            <a:r>
              <a:rPr lang="en-US" altLang="en-US" sz="1600" kern="0" dirty="0">
                <a:solidFill>
                  <a:srgbClr val="000000"/>
                </a:solidFill>
                <a:latin typeface="Arial" panose="020B0604020202020204" pitchFamily="34" charset="0"/>
                <a:cs typeface="Arial" panose="020B0604020202020204" pitchFamily="34" charset="0"/>
              </a:rPr>
              <a:t>manufacturers were awarded majority share of certain medical device tenders e.g. sutures</a:t>
            </a:r>
            <a:r>
              <a:rPr lang="en-US" altLang="en-US" sz="1600" kern="0" dirty="0" smtClean="0">
                <a:solidFill>
                  <a:srgbClr val="00000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altLang="en-US" sz="1600" kern="0" dirty="0" smtClean="0">
                <a:solidFill>
                  <a:srgbClr val="000000"/>
                </a:solidFill>
                <a:latin typeface="Arial" panose="020B0604020202020204" pitchFamily="34" charset="0"/>
                <a:cs typeface="Arial" panose="020B0604020202020204" pitchFamily="34" charset="0"/>
              </a:rPr>
              <a:t>The </a:t>
            </a:r>
            <a:r>
              <a:rPr lang="en-US" altLang="en-US" sz="1600" kern="0" dirty="0" err="1">
                <a:solidFill>
                  <a:srgbClr val="000000"/>
                </a:solidFill>
                <a:latin typeface="Arial" panose="020B0604020202020204" pitchFamily="34" charset="0"/>
                <a:cs typeface="Arial" panose="020B0604020202020204" pitchFamily="34" charset="0"/>
              </a:rPr>
              <a:t>Inicio</a:t>
            </a:r>
            <a:r>
              <a:rPr lang="en-US" altLang="en-US" sz="1600" kern="0" dirty="0">
                <a:solidFill>
                  <a:srgbClr val="000000"/>
                </a:solidFill>
                <a:latin typeface="Arial" panose="020B0604020202020204" pitchFamily="34" charset="0"/>
                <a:cs typeface="Arial" panose="020B0604020202020204" pitchFamily="34" charset="0"/>
              </a:rPr>
              <a:t> API initiative is being endorsed through SADC as one of the critical industrialization projects</a:t>
            </a:r>
            <a:r>
              <a:rPr lang="en-US" altLang="en-US" sz="1600" kern="0" dirty="0" smtClean="0">
                <a:solidFill>
                  <a:srgbClr val="000000"/>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altLang="en-US" sz="1600" kern="0" dirty="0" smtClean="0">
                <a:solidFill>
                  <a:srgbClr val="000000"/>
                </a:solidFill>
                <a:latin typeface="Arial" panose="020B0604020202020204" pitchFamily="34" charset="0"/>
                <a:cs typeface="Arial" panose="020B0604020202020204" pitchFamily="34" charset="0"/>
              </a:rPr>
              <a:t>The </a:t>
            </a:r>
            <a:r>
              <a:rPr lang="en-US" altLang="en-US" sz="1600" kern="0" dirty="0">
                <a:solidFill>
                  <a:srgbClr val="000000"/>
                </a:solidFill>
                <a:latin typeface="Arial" panose="020B0604020202020204" pitchFamily="34" charset="0"/>
                <a:cs typeface="Arial" panose="020B0604020202020204" pitchFamily="34" charset="0"/>
              </a:rPr>
              <a:t>Bio Africa 2018 was successfully launched in September 2017 and endorsed by BIO International</a:t>
            </a:r>
            <a:r>
              <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defTabSz="914400" rtl="0" eaLnBrk="1" fontAlgn="base" latinLnBrk="0" hangingPunct="1">
              <a:lnSpc>
                <a:spcPct val="150000"/>
              </a:lnSpc>
              <a:spcBef>
                <a:spcPct val="20000"/>
              </a:spcBef>
              <a:spcAft>
                <a:spcPct val="0"/>
              </a:spcAft>
              <a:buClrTx/>
              <a:buSzTx/>
              <a:buFont typeface="Wingdings" panose="05000000000000000000" pitchFamily="2" charset="2"/>
              <a:buChar char="q"/>
              <a:tabLst/>
              <a:defRPr/>
            </a:pPr>
            <a:endPar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302084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19</a:t>
            </a:fld>
            <a:endParaRPr lang="en-ZA" dirty="0"/>
          </a:p>
        </p:txBody>
      </p:sp>
      <p:sp>
        <p:nvSpPr>
          <p:cNvPr id="6" name="Content Placeholder 2"/>
          <p:cNvSpPr txBox="1">
            <a:spLocks/>
          </p:cNvSpPr>
          <p:nvPr/>
        </p:nvSpPr>
        <p:spPr>
          <a:xfrm>
            <a:off x="107504" y="569900"/>
            <a:ext cx="8928992" cy="53073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20000"/>
              </a:spcBef>
              <a:spcAft>
                <a:spcPct val="0"/>
              </a:spcAft>
              <a:buClrTx/>
              <a:buSzTx/>
              <a:buFont typeface="Arial"/>
              <a:buNone/>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Times New Roman" panose="02020603050405020304" pitchFamily="18" charset="0"/>
              </a:rPr>
              <a:t>Metals Fabrication</a:t>
            </a:r>
          </a:p>
          <a:p>
            <a:pPr marL="0" marR="0" lvl="0" indent="0" algn="just" defTabSz="914400" rtl="0" eaLnBrk="1" fontAlgn="base" latinLnBrk="0" hangingPunct="1">
              <a:lnSpc>
                <a:spcPct val="150000"/>
              </a:lnSpc>
              <a:spcBef>
                <a:spcPct val="20000"/>
              </a:spcBef>
              <a:spcAft>
                <a:spcPct val="0"/>
              </a:spcAft>
              <a:buClrTx/>
              <a:buSzTx/>
              <a:buFont typeface="Arial"/>
              <a:buNone/>
              <a:tabLst/>
              <a:defRPr/>
            </a:pPr>
            <a:r>
              <a:rPr kumimoji="0" lang="en-US" altLang="en-US" sz="1600" b="1" i="0" u="sng" strike="noStrike" kern="0" cap="none" spc="0" normalizeH="0" baseline="0" noProof="0" dirty="0" smtClean="0">
                <a:ln>
                  <a:noFill/>
                </a:ln>
                <a:solidFill>
                  <a:srgbClr val="000000"/>
                </a:solidFill>
                <a:effectLst/>
                <a:uLnTx/>
                <a:uFillTx/>
                <a:latin typeface="Arial" charset="0"/>
                <a:ea typeface="Times New Roman" pitchFamily="18" charset="0"/>
                <a:cs typeface="Arial" charset="0"/>
              </a:rPr>
              <a:t>1064 locomotive </a:t>
            </a:r>
            <a:r>
              <a:rPr kumimoji="0" lang="en-US" altLang="en-US" sz="1600" b="1" i="0" u="sng" strike="noStrike" kern="0" cap="none" spc="0" normalizeH="0" baseline="0" noProof="0" dirty="0" err="1" smtClean="0">
                <a:ln>
                  <a:noFill/>
                </a:ln>
                <a:solidFill>
                  <a:srgbClr val="000000"/>
                </a:solidFill>
                <a:effectLst/>
                <a:uLnTx/>
                <a:uFillTx/>
                <a:latin typeface="Arial" charset="0"/>
                <a:ea typeface="Times New Roman" pitchFamily="18" charset="0"/>
                <a:cs typeface="Arial" charset="0"/>
              </a:rPr>
              <a:t>programme</a:t>
            </a:r>
            <a:r>
              <a:rPr kumimoji="0" lang="en-US" altLang="en-US" sz="1600" b="0" i="0" u="none" strike="noStrike" kern="0" cap="none" spc="0" normalizeH="0" baseline="0" noProof="0" dirty="0" smtClean="0">
                <a:ln>
                  <a:noFill/>
                </a:ln>
                <a:solidFill>
                  <a:srgbClr val="000000"/>
                </a:solidFill>
                <a:effectLst/>
                <a:uLnTx/>
                <a:uFillTx/>
                <a:latin typeface="Arial" charset="0"/>
                <a:ea typeface="Times New Roman" pitchFamily="18" charset="0"/>
                <a:cs typeface="Arial" charset="0"/>
              </a:rPr>
              <a:t>: </a:t>
            </a:r>
          </a:p>
          <a:p>
            <a:pPr marL="342900" marR="0" lvl="0" indent="-342900" algn="just" defTabSz="914400" rtl="0" eaLnBrk="1" fontAlgn="base" latinLnBrk="0" hangingPunct="1">
              <a:lnSpc>
                <a:spcPct val="150000"/>
              </a:lnSpc>
              <a:spcBef>
                <a:spcPct val="20000"/>
              </a:spcBef>
              <a:spcAft>
                <a:spcPct val="0"/>
              </a:spcAft>
              <a:buClrTx/>
              <a:buSzTx/>
              <a:buFont typeface="Wingdings" panose="05000000000000000000" pitchFamily="2" charset="2"/>
              <a:buChar char="q"/>
              <a:tabLst/>
              <a:defRPr/>
            </a:pPr>
            <a:r>
              <a:rPr lang="en-US" altLang="en-US" sz="1600" kern="0" dirty="0">
                <a:solidFill>
                  <a:srgbClr val="000000"/>
                </a:solidFill>
                <a:latin typeface="Arial" panose="020B0604020202020204" pitchFamily="34" charset="0"/>
                <a:cs typeface="Arial" panose="020B0604020202020204" pitchFamily="34" charset="0"/>
              </a:rPr>
              <a:t>Transnet Freight Rail accepted 116 locomotives from CRRC- E Locomotive Supply (CSR) of which 76 were assembled locally in </a:t>
            </a:r>
            <a:r>
              <a:rPr lang="en-US" altLang="en-US" sz="1600" kern="0" dirty="0" err="1">
                <a:solidFill>
                  <a:srgbClr val="000000"/>
                </a:solidFill>
                <a:latin typeface="Arial" panose="020B0604020202020204" pitchFamily="34" charset="0"/>
                <a:cs typeface="Arial" panose="020B0604020202020204" pitchFamily="34" charset="0"/>
              </a:rPr>
              <a:t>Koedoespoort</a:t>
            </a:r>
            <a:r>
              <a:rPr lang="en-US" altLang="en-US" sz="1600" kern="0" dirty="0">
                <a:solidFill>
                  <a:srgbClr val="000000"/>
                </a:solidFill>
                <a:latin typeface="Arial" panose="020B0604020202020204" pitchFamily="34" charset="0"/>
                <a:cs typeface="Arial" panose="020B0604020202020204" pitchFamily="34" charset="0"/>
              </a:rPr>
              <a:t>. Furthermore, 153 locomotives from General Electric South Africa Technologies (GE) of which 147 were also assembled in </a:t>
            </a:r>
            <a:r>
              <a:rPr lang="en-US" altLang="en-US" sz="1600" kern="0" dirty="0" err="1">
                <a:solidFill>
                  <a:srgbClr val="000000"/>
                </a:solidFill>
                <a:latin typeface="Arial" panose="020B0604020202020204" pitchFamily="34" charset="0"/>
                <a:cs typeface="Arial" panose="020B0604020202020204" pitchFamily="34" charset="0"/>
              </a:rPr>
              <a:t>Koedoespoort</a:t>
            </a:r>
            <a:r>
              <a:rPr lang="en-US" altLang="en-US" sz="1600" kern="0" dirty="0">
                <a:solidFill>
                  <a:srgbClr val="000000"/>
                </a:solidFill>
                <a:latin typeface="Arial" panose="020B0604020202020204" pitchFamily="34" charset="0"/>
                <a:cs typeface="Arial" panose="020B0604020202020204" pitchFamily="34" charset="0"/>
              </a:rPr>
              <a:t>; </a:t>
            </a:r>
          </a:p>
          <a:p>
            <a:pPr marL="358775" lvl="0" indent="-358775" algn="just" defTabSz="914400" fontAlgn="base">
              <a:lnSpc>
                <a:spcPct val="150000"/>
              </a:lnSpc>
              <a:spcAft>
                <a:spcPct val="0"/>
              </a:spcAft>
              <a:buFont typeface="Wingdings" panose="05000000000000000000" pitchFamily="2" charset="2"/>
              <a:buChar char="q"/>
              <a:defRPr/>
            </a:pPr>
            <a:r>
              <a:rPr lang="en-US" altLang="en-US" sz="1600" kern="0" dirty="0">
                <a:solidFill>
                  <a:srgbClr val="000000"/>
                </a:solidFill>
                <a:latin typeface="Arial" panose="020B0604020202020204" pitchFamily="34" charset="0"/>
                <a:cs typeface="Arial" panose="020B0604020202020204" pitchFamily="34" charset="0"/>
              </a:rPr>
              <a:t>The first locomotives by Bombardier Transportation South Africa (BT) and CRRC Dalian Locomotive &amp; Rolling Stock (CNR) are undergoing trials and additional test runs.  In September 2017, three of the Class 23E locomotives by BT pulled a train of 104 wagons loaded with manganese ore, over the Eagle’s Crag, the steepest track slot (12.5%) on the Manganese Line from Kimberley to Port Elizabeth. </a:t>
            </a:r>
            <a:endParaRPr lang="en-US" sz="1600" kern="0" dirty="0">
              <a:solidFill>
                <a:srgbClr val="000000"/>
              </a:solidFill>
              <a:latin typeface="Arial" panose="020B060402020202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Segoe UI" panose="020B0502040204020203"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2000" b="0" i="0" u="none" strike="noStrike" kern="1200" cap="none" spc="0" normalizeH="0" baseline="0" noProof="0" dirty="0" smtClean="0">
              <a:ln>
                <a:noFill/>
              </a:ln>
              <a:solidFill>
                <a:srgbClr val="000000"/>
              </a:solidFill>
              <a:effectLst/>
              <a:uLnTx/>
              <a:uFillTx/>
              <a:latin typeface="Arial" panose="020B0604020202020204" pitchFamily="34" charset="0"/>
              <a:ea typeface="Segoe UI" panose="020B0502040204020203"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3758791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0688"/>
            <a:ext cx="914400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2" name="Title 1"/>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Presentation Outline</a:t>
            </a:r>
            <a:endParaRPr lang="en-ZA"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80000"/>
              </a:lnSpc>
              <a:buClr>
                <a:srgbClr val="FF3300"/>
              </a:buClr>
              <a:buFont typeface="Wingdings" pitchFamily="2" charset="2"/>
              <a:buChar char="q"/>
            </a:pPr>
            <a:endParaRPr lang="en-US" sz="2400" dirty="0" smtClean="0">
              <a:latin typeface="Arial" charset="0"/>
            </a:endParaRPr>
          </a:p>
          <a:p>
            <a:pPr marL="0" indent="0">
              <a:lnSpc>
                <a:spcPct val="80000"/>
              </a:lnSpc>
              <a:buClr>
                <a:srgbClr val="FF3300"/>
              </a:buClr>
            </a:pPr>
            <a:r>
              <a:rPr lang="en-US" sz="2400" dirty="0" smtClean="0">
                <a:latin typeface="Arial" charset="0"/>
              </a:rPr>
              <a:t> </a:t>
            </a:r>
            <a:endParaRPr lang="en-US" sz="2000" dirty="0">
              <a:latin typeface="Arial" charset="0"/>
            </a:endParaRPr>
          </a:p>
          <a:p>
            <a:pPr>
              <a:lnSpc>
                <a:spcPct val="80000"/>
              </a:lnSpc>
              <a:buClr>
                <a:srgbClr val="FF3300"/>
              </a:buClr>
              <a:buFont typeface="Wingdings" pitchFamily="2" charset="2"/>
              <a:buChar char="q"/>
            </a:pPr>
            <a:r>
              <a:rPr lang="en-US" sz="2000" dirty="0">
                <a:latin typeface="Arial" charset="0"/>
              </a:rPr>
              <a:t>Strategic Goals and O</a:t>
            </a:r>
            <a:r>
              <a:rPr lang="en-US" sz="2000" dirty="0" smtClean="0">
                <a:latin typeface="Arial" charset="0"/>
              </a:rPr>
              <a:t>bjectives</a:t>
            </a:r>
          </a:p>
          <a:p>
            <a:pPr marL="0" indent="0">
              <a:lnSpc>
                <a:spcPct val="80000"/>
              </a:lnSpc>
              <a:buClr>
                <a:srgbClr val="FF3300"/>
              </a:buClr>
            </a:pPr>
            <a:endParaRPr lang="en-US" sz="2000" dirty="0" smtClean="0">
              <a:latin typeface="Arial" charset="0"/>
            </a:endParaRPr>
          </a:p>
          <a:p>
            <a:pPr>
              <a:lnSpc>
                <a:spcPct val="80000"/>
              </a:lnSpc>
              <a:buClr>
                <a:srgbClr val="FF3300"/>
              </a:buClr>
              <a:buFont typeface="Wingdings" pitchFamily="2" charset="2"/>
              <a:buChar char="q"/>
            </a:pPr>
            <a:r>
              <a:rPr lang="en-US" sz="2000" dirty="0" smtClean="0">
                <a:latin typeface="Arial" charset="0"/>
              </a:rPr>
              <a:t>Economic Overview /Outlook </a:t>
            </a:r>
            <a:endParaRPr lang="en-US" sz="2000" dirty="0">
              <a:latin typeface="Arial" charset="0"/>
            </a:endParaRPr>
          </a:p>
          <a:p>
            <a:pPr marL="361950" indent="-361950">
              <a:lnSpc>
                <a:spcPct val="80000"/>
              </a:lnSpc>
              <a:buClr>
                <a:srgbClr val="FF3300"/>
              </a:buClr>
              <a:buFont typeface="Wingdings" pitchFamily="2" charset="2"/>
              <a:buChar char="q"/>
            </a:pPr>
            <a:endParaRPr lang="en-US" sz="2000" dirty="0" smtClean="0">
              <a:latin typeface="Arial" charset="0"/>
            </a:endParaRPr>
          </a:p>
          <a:p>
            <a:pPr marL="361950" indent="-361950">
              <a:lnSpc>
                <a:spcPct val="80000"/>
              </a:lnSpc>
              <a:buClr>
                <a:srgbClr val="FF3300"/>
              </a:buClr>
              <a:buFont typeface="Wingdings" pitchFamily="2" charset="2"/>
              <a:buChar char="q"/>
            </a:pPr>
            <a:r>
              <a:rPr lang="en-US" sz="2000" dirty="0" smtClean="0">
                <a:latin typeface="Arial" charset="0"/>
              </a:rPr>
              <a:t>Key Achievements</a:t>
            </a:r>
          </a:p>
          <a:p>
            <a:pPr marL="0" indent="0">
              <a:lnSpc>
                <a:spcPct val="80000"/>
              </a:lnSpc>
              <a:buClr>
                <a:srgbClr val="FF3300"/>
              </a:buClr>
            </a:pPr>
            <a:endParaRPr lang="en-US" sz="2000" dirty="0" smtClean="0">
              <a:latin typeface="Arial" charset="0"/>
            </a:endParaRPr>
          </a:p>
          <a:p>
            <a:pPr marL="361950" indent="-361950">
              <a:lnSpc>
                <a:spcPct val="80000"/>
              </a:lnSpc>
              <a:buClr>
                <a:srgbClr val="FF3300"/>
              </a:buClr>
              <a:buFont typeface="Wingdings" pitchFamily="2" charset="2"/>
              <a:buChar char="q"/>
            </a:pPr>
            <a:r>
              <a:rPr lang="en-US" sz="2000" dirty="0" smtClean="0">
                <a:latin typeface="Arial" charset="0"/>
              </a:rPr>
              <a:t>Financial Performance</a:t>
            </a:r>
          </a:p>
          <a:p>
            <a:pPr marL="0" indent="0">
              <a:lnSpc>
                <a:spcPct val="80000"/>
              </a:lnSpc>
              <a:buClr>
                <a:srgbClr val="FF3300"/>
              </a:buClr>
            </a:pPr>
            <a:endParaRPr lang="en-US" sz="2000" dirty="0" smtClean="0">
              <a:latin typeface="Arial" charset="0"/>
            </a:endParaRPr>
          </a:p>
          <a:p>
            <a:pPr marL="361950" indent="-361950">
              <a:lnSpc>
                <a:spcPct val="80000"/>
              </a:lnSpc>
              <a:buClr>
                <a:srgbClr val="FF3300"/>
              </a:buClr>
              <a:buFont typeface="Wingdings" pitchFamily="2" charset="2"/>
              <a:buChar char="q"/>
            </a:pPr>
            <a:r>
              <a:rPr lang="en-US" sz="2000" dirty="0" smtClean="0">
                <a:latin typeface="Arial" charset="0"/>
              </a:rPr>
              <a:t>APP Performance Matrix </a:t>
            </a:r>
          </a:p>
          <a:p>
            <a:pPr marL="361950" indent="-361950">
              <a:lnSpc>
                <a:spcPct val="80000"/>
              </a:lnSpc>
              <a:buClr>
                <a:srgbClr val="FF3300"/>
              </a:buClr>
              <a:buFont typeface="Wingdings" pitchFamily="2" charset="2"/>
              <a:buChar char="q"/>
            </a:pPr>
            <a:endParaRPr lang="en-US" sz="2000" dirty="0">
              <a:latin typeface="Arial" charset="0"/>
            </a:endParaRPr>
          </a:p>
          <a:p>
            <a:pPr marL="0" indent="0">
              <a:lnSpc>
                <a:spcPct val="80000"/>
              </a:lnSpc>
              <a:buClr>
                <a:srgbClr val="FF3300"/>
              </a:buClr>
            </a:pPr>
            <a:endParaRPr lang="en-US" sz="2000" dirty="0" smtClean="0">
              <a:latin typeface="Arial"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2</a:t>
            </a:fld>
            <a:endParaRPr lang="en-ZA" dirty="0"/>
          </a:p>
        </p:txBody>
      </p:sp>
    </p:spTree>
    <p:extLst>
      <p:ext uri="{BB962C8B-B14F-4D97-AF65-F5344CB8AC3E}">
        <p14:creationId xmlns:p14="http://schemas.microsoft.com/office/powerpoint/2010/main" xmlns="" val="129772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20</a:t>
            </a:fld>
            <a:endParaRPr lang="en-ZA" dirty="0"/>
          </a:p>
        </p:txBody>
      </p:sp>
      <p:sp>
        <p:nvSpPr>
          <p:cNvPr id="6" name="Content Placeholder 2"/>
          <p:cNvSpPr txBox="1">
            <a:spLocks/>
          </p:cNvSpPr>
          <p:nvPr/>
        </p:nvSpPr>
        <p:spPr>
          <a:xfrm>
            <a:off x="113128" y="554071"/>
            <a:ext cx="8928992" cy="52565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defTabSz="914400" fontAlgn="base">
              <a:lnSpc>
                <a:spcPct val="150000"/>
              </a:lnSpc>
              <a:spcAft>
                <a:spcPct val="0"/>
              </a:spcAft>
              <a:buFont typeface="Arial"/>
              <a:buNone/>
              <a:defRPr/>
            </a:pPr>
            <a:r>
              <a:rPr lang="en-ZA" sz="1600" b="1" kern="0" dirty="0" smtClean="0">
                <a:solidFill>
                  <a:srgbClr val="000000"/>
                </a:solidFill>
                <a:latin typeface="Arial" panose="020B0604020202020204" pitchFamily="34" charset="0"/>
                <a:cs typeface="Arial" pitchFamily="34" charset="0"/>
              </a:rPr>
              <a:t>Primary Minerals Processing and Construction</a:t>
            </a:r>
          </a:p>
          <a:p>
            <a:pPr marL="358775" lvl="1" indent="-358775" algn="just" defTabSz="914400" fontAlgn="base">
              <a:lnSpc>
                <a:spcPct val="150000"/>
              </a:lnSpc>
              <a:spcAft>
                <a:spcPct val="0"/>
              </a:spcAft>
              <a:buFont typeface="Wingdings" pitchFamily="2" charset="2"/>
              <a:buChar char="q"/>
              <a:defRPr/>
            </a:pPr>
            <a:r>
              <a:rPr lang="en-ZA" sz="1600" kern="0" dirty="0" err="1">
                <a:solidFill>
                  <a:srgbClr val="000000"/>
                </a:solidFill>
                <a:latin typeface="Arial" panose="020B0604020202020204" pitchFamily="34" charset="0"/>
                <a:cs typeface="Arial" panose="020B0604020202020204" pitchFamily="34" charset="0"/>
              </a:rPr>
              <a:t>Sandvik</a:t>
            </a:r>
            <a:r>
              <a:rPr lang="en-ZA" sz="1600" kern="0" dirty="0">
                <a:solidFill>
                  <a:srgbClr val="000000"/>
                </a:solidFill>
                <a:latin typeface="Arial" panose="020B0604020202020204" pitchFamily="34" charset="0"/>
                <a:cs typeface="Arial" panose="020B0604020202020204" pitchFamily="34" charset="0"/>
              </a:rPr>
              <a:t> launched its new LH115L, a 5-tonne LHD in September 2017, this is a new product for the South African market and it is also the first product to be locally manufactured. This is a result of numerous consultations with the foreign OEM urging it to localise production</a:t>
            </a:r>
            <a:r>
              <a:rPr lang="en-ZA" sz="1600" kern="0" dirty="0" smtClean="0">
                <a:solidFill>
                  <a:srgbClr val="000000"/>
                </a:solidFill>
                <a:latin typeface="Arial" panose="020B0604020202020204" pitchFamily="34" charset="0"/>
                <a:cs typeface="Arial" panose="020B0604020202020204" pitchFamily="34" charset="0"/>
              </a:rPr>
              <a:t>;</a:t>
            </a:r>
            <a:endParaRPr lang="en-ZA" sz="1600" kern="0" dirty="0">
              <a:solidFill>
                <a:srgbClr val="000000"/>
              </a:solidFill>
              <a:latin typeface="Arial" panose="020B0604020202020204" pitchFamily="34" charset="0"/>
              <a:cs typeface="Arial" panose="020B0604020202020204" pitchFamily="34" charset="0"/>
            </a:endParaRPr>
          </a:p>
          <a:p>
            <a:pPr marL="358775" lvl="1" indent="-358775" algn="just" defTabSz="914400" fontAlgn="base">
              <a:lnSpc>
                <a:spcPct val="150000"/>
              </a:lnSpc>
              <a:spcAft>
                <a:spcPct val="0"/>
              </a:spcAft>
              <a:buFont typeface="Wingdings" pitchFamily="2" charset="2"/>
              <a:buChar char="q"/>
              <a:defRPr/>
            </a:pPr>
            <a:r>
              <a:rPr lang="en-ZA" sz="1600" kern="0" dirty="0" err="1">
                <a:solidFill>
                  <a:srgbClr val="000000"/>
                </a:solidFill>
                <a:latin typeface="Arial" panose="020B0604020202020204" pitchFamily="34" charset="0"/>
                <a:cs typeface="Arial" panose="020B0604020202020204" pitchFamily="34" charset="0"/>
              </a:rPr>
              <a:t>Thakadu</a:t>
            </a:r>
            <a:r>
              <a:rPr lang="en-ZA" sz="1600" kern="0" dirty="0">
                <a:solidFill>
                  <a:srgbClr val="000000"/>
                </a:solidFill>
                <a:latin typeface="Arial" panose="020B0604020202020204" pitchFamily="34" charset="0"/>
                <a:cs typeface="Arial" panose="020B0604020202020204" pitchFamily="34" charset="0"/>
              </a:rPr>
              <a:t> group have completed a Bankable Feasibility Study into the development of a high purity battery grade Nickel Sulphate (NISO4) from SA platinum producer, </a:t>
            </a:r>
            <a:r>
              <a:rPr lang="en-ZA" sz="1600" kern="0" dirty="0" err="1">
                <a:solidFill>
                  <a:srgbClr val="000000"/>
                </a:solidFill>
                <a:latin typeface="Arial" panose="020B0604020202020204" pitchFamily="34" charset="0"/>
                <a:cs typeface="Arial" panose="020B0604020202020204" pitchFamily="34" charset="0"/>
              </a:rPr>
              <a:t>Lonmin’s</a:t>
            </a:r>
            <a:r>
              <a:rPr lang="en-ZA" sz="1600" kern="0" dirty="0">
                <a:solidFill>
                  <a:srgbClr val="000000"/>
                </a:solidFill>
                <a:latin typeface="Arial" panose="020B0604020202020204" pitchFamily="34" charset="0"/>
                <a:cs typeface="Arial" panose="020B0604020202020204" pitchFamily="34" charset="0"/>
              </a:rPr>
              <a:t> crude Nickel Sulphate stream. The project has received approval for Black Industrialist Scheme for R50 million in September 2017</a:t>
            </a:r>
            <a:r>
              <a:rPr lang="en-ZA" sz="1600" kern="0" dirty="0" smtClean="0">
                <a:solidFill>
                  <a:srgbClr val="000000"/>
                </a:solidFill>
                <a:latin typeface="Arial" panose="020B0604020202020204" pitchFamily="34" charset="0"/>
                <a:cs typeface="Arial" panose="020B0604020202020204" pitchFamily="34" charset="0"/>
              </a:rPr>
              <a:t>;</a:t>
            </a:r>
          </a:p>
          <a:p>
            <a:pPr marL="358775" lvl="1" indent="-358775" algn="just" defTabSz="914400" fontAlgn="base">
              <a:lnSpc>
                <a:spcPct val="150000"/>
              </a:lnSpc>
              <a:spcBef>
                <a:spcPts val="0"/>
              </a:spcBef>
              <a:spcAft>
                <a:spcPct val="0"/>
              </a:spcAft>
              <a:buFont typeface="Wingdings" pitchFamily="2" charset="2"/>
              <a:buChar char="q"/>
              <a:defRPr/>
            </a:pPr>
            <a:r>
              <a:rPr lang="en-ZA" sz="1600" kern="0" dirty="0">
                <a:solidFill>
                  <a:srgbClr val="000000"/>
                </a:solidFill>
                <a:latin typeface="Arial" panose="020B0604020202020204" pitchFamily="34" charset="0"/>
                <a:cs typeface="Arial" panose="020B0604020202020204" pitchFamily="34" charset="0"/>
              </a:rPr>
              <a:t>The report on Energy Storage was completed by </a:t>
            </a:r>
            <a:r>
              <a:rPr lang="en-ZA" sz="1600" b="1" kern="0" dirty="0">
                <a:solidFill>
                  <a:srgbClr val="000000"/>
                </a:solidFill>
                <a:latin typeface="Arial" panose="020B0604020202020204" pitchFamily="34" charset="0"/>
                <a:cs typeface="Arial" panose="020B0604020202020204" pitchFamily="34" charset="0"/>
              </a:rPr>
              <a:t>the </a:t>
            </a:r>
            <a:r>
              <a:rPr lang="en-ZA" sz="1600" b="1" kern="0" dirty="0" err="1">
                <a:solidFill>
                  <a:srgbClr val="000000"/>
                </a:solidFill>
                <a:latin typeface="Arial" panose="020B0604020202020204" pitchFamily="34" charset="0"/>
                <a:cs typeface="Arial" panose="020B0604020202020204" pitchFamily="34" charset="0"/>
              </a:rPr>
              <a:t>dti</a:t>
            </a:r>
            <a:r>
              <a:rPr lang="en-ZA" sz="1600" b="1" kern="0" dirty="0">
                <a:solidFill>
                  <a:srgbClr val="000000"/>
                </a:solidFill>
                <a:latin typeface="Arial" panose="020B0604020202020204" pitchFamily="34" charset="0"/>
                <a:cs typeface="Arial" panose="020B0604020202020204" pitchFamily="34" charset="0"/>
              </a:rPr>
              <a:t> </a:t>
            </a:r>
            <a:r>
              <a:rPr lang="en-ZA" sz="1600" kern="0" dirty="0">
                <a:solidFill>
                  <a:srgbClr val="000000"/>
                </a:solidFill>
                <a:latin typeface="Arial" panose="020B0604020202020204" pitchFamily="34" charset="0"/>
                <a:cs typeface="Arial" panose="020B0604020202020204" pitchFamily="34" charset="0"/>
              </a:rPr>
              <a:t>/IDC in August 2017, identifying SA’s use cases for the product. </a:t>
            </a:r>
          </a:p>
          <a:p>
            <a:pPr marL="285750" lvl="1" indent="-342900" algn="just" defTabSz="914400" fontAlgn="base">
              <a:lnSpc>
                <a:spcPct val="150000"/>
              </a:lnSpc>
              <a:spcAft>
                <a:spcPct val="0"/>
              </a:spcAft>
              <a:buFont typeface="Wingdings" pitchFamily="2" charset="2"/>
              <a:buChar char="q"/>
              <a:defRPr/>
            </a:pPr>
            <a:endParaRPr lang="en-ZA" sz="20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94708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3" name="Slide Number Placeholder 2"/>
          <p:cNvSpPr>
            <a:spLocks noGrp="1"/>
          </p:cNvSpPr>
          <p:nvPr>
            <p:ph type="sldNum" sz="quarter" idx="12"/>
          </p:nvPr>
        </p:nvSpPr>
        <p:spPr/>
        <p:txBody>
          <a:bodyPr/>
          <a:lstStyle/>
          <a:p>
            <a:fld id="{DE71412C-9B9C-447F-B548-61EF3FD6F2EC}" type="slidenum">
              <a:rPr lang="en-ZA" smtClean="0"/>
              <a:pPr/>
              <a:t>21</a:t>
            </a:fld>
            <a:endParaRPr lang="en-ZA" dirty="0"/>
          </a:p>
        </p:txBody>
      </p:sp>
      <p:sp>
        <p:nvSpPr>
          <p:cNvPr id="6" name="Content Placeholder 2"/>
          <p:cNvSpPr txBox="1">
            <a:spLocks/>
          </p:cNvSpPr>
          <p:nvPr/>
        </p:nvSpPr>
        <p:spPr>
          <a:xfrm>
            <a:off x="107504" y="548680"/>
            <a:ext cx="8928992" cy="48991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defTabSz="914400" fontAlgn="base">
              <a:lnSpc>
                <a:spcPct val="150000"/>
              </a:lnSpc>
              <a:spcAft>
                <a:spcPct val="0"/>
              </a:spcAft>
              <a:buFont typeface="Arial"/>
              <a:buNone/>
              <a:defRPr/>
            </a:pPr>
            <a:r>
              <a:rPr lang="en-ZA" sz="1600" b="1" kern="0" dirty="0" smtClean="0">
                <a:solidFill>
                  <a:srgbClr val="000000"/>
                </a:solidFill>
                <a:latin typeface="Arial" panose="020B0604020202020204" pitchFamily="34" charset="0"/>
                <a:cs typeface="Arial" pitchFamily="34" charset="0"/>
              </a:rPr>
              <a:t>Textiles, Clothing, Leather and Footwear</a:t>
            </a:r>
          </a:p>
          <a:p>
            <a:pPr marL="358775" lvl="1" indent="-358775" algn="just" defTabSz="914400" fontAlgn="base">
              <a:lnSpc>
                <a:spcPct val="150000"/>
              </a:lnSpc>
              <a:spcAft>
                <a:spcPct val="0"/>
              </a:spcAft>
              <a:buFont typeface="Wingdings" pitchFamily="2" charset="2"/>
              <a:buChar char="q"/>
              <a:defRPr/>
            </a:pPr>
            <a:r>
              <a:rPr lang="en-ZA" sz="1600" kern="0" dirty="0">
                <a:solidFill>
                  <a:srgbClr val="000000"/>
                </a:solidFill>
                <a:latin typeface="Arial" panose="020B0604020202020204" pitchFamily="34" charset="0"/>
                <a:cs typeface="Arial" panose="020B0604020202020204" pitchFamily="34" charset="0"/>
              </a:rPr>
              <a:t>Mr Price is purchasing most of its footwear from </a:t>
            </a:r>
            <a:r>
              <a:rPr lang="en-ZA" sz="1600" kern="0" dirty="0" err="1">
                <a:solidFill>
                  <a:srgbClr val="000000"/>
                </a:solidFill>
                <a:latin typeface="Arial" panose="020B0604020202020204" pitchFamily="34" charset="0"/>
                <a:cs typeface="Arial" panose="020B0604020202020204" pitchFamily="34" charset="0"/>
              </a:rPr>
              <a:t>Labora</a:t>
            </a:r>
            <a:r>
              <a:rPr lang="en-ZA" sz="1600" kern="0" dirty="0">
                <a:solidFill>
                  <a:srgbClr val="000000"/>
                </a:solidFill>
                <a:latin typeface="Arial" panose="020B0604020202020204" pitchFamily="34" charset="0"/>
                <a:cs typeface="Arial" panose="020B0604020202020204" pitchFamily="34" charset="0"/>
              </a:rPr>
              <a:t> Shoe and </a:t>
            </a:r>
            <a:r>
              <a:rPr lang="en-ZA" sz="1600" kern="0" dirty="0" smtClean="0">
                <a:solidFill>
                  <a:srgbClr val="000000"/>
                </a:solidFill>
                <a:latin typeface="Arial" panose="020B0604020202020204" pitchFamily="34" charset="0"/>
                <a:cs typeface="Arial" panose="020B0604020202020204" pitchFamily="34" charset="0"/>
              </a:rPr>
              <a:t>exporting </a:t>
            </a:r>
            <a:r>
              <a:rPr lang="en-ZA" sz="1600" kern="0" dirty="0">
                <a:solidFill>
                  <a:srgbClr val="000000"/>
                </a:solidFill>
                <a:latin typeface="Arial" panose="020B0604020202020204" pitchFamily="34" charset="0"/>
                <a:cs typeface="Arial" panose="020B0604020202020204" pitchFamily="34" charset="0"/>
              </a:rPr>
              <a:t>to their Nigerian and Australian footwear </a:t>
            </a:r>
            <a:r>
              <a:rPr lang="en-ZA" sz="1600" kern="0" dirty="0" smtClean="0">
                <a:solidFill>
                  <a:srgbClr val="000000"/>
                </a:solidFill>
                <a:latin typeface="Arial" panose="020B0604020202020204" pitchFamily="34" charset="0"/>
                <a:cs typeface="Arial" panose="020B0604020202020204" pitchFamily="34" charset="0"/>
              </a:rPr>
              <a:t>shops </a:t>
            </a:r>
            <a:r>
              <a:rPr lang="en-ZA" sz="1600" kern="0" dirty="0">
                <a:solidFill>
                  <a:srgbClr val="000000"/>
                </a:solidFill>
                <a:latin typeface="Arial" panose="020B0604020202020204" pitchFamily="34" charset="0"/>
                <a:cs typeface="Arial" panose="020B0604020202020204" pitchFamily="34" charset="0"/>
              </a:rPr>
              <a:t>from the South African companies which include </a:t>
            </a:r>
            <a:r>
              <a:rPr lang="en-ZA" sz="1600" kern="0" dirty="0" err="1">
                <a:solidFill>
                  <a:srgbClr val="000000"/>
                </a:solidFill>
                <a:latin typeface="Arial" panose="020B0604020202020204" pitchFamily="34" charset="0"/>
                <a:cs typeface="Arial" panose="020B0604020202020204" pitchFamily="34" charset="0"/>
              </a:rPr>
              <a:t>Caprini</a:t>
            </a:r>
            <a:r>
              <a:rPr lang="en-ZA" sz="1600" kern="0" dirty="0">
                <a:solidFill>
                  <a:srgbClr val="000000"/>
                </a:solidFill>
                <a:latin typeface="Arial" panose="020B0604020202020204" pitchFamily="34" charset="0"/>
                <a:cs typeface="Arial" panose="020B0604020202020204" pitchFamily="34" charset="0"/>
              </a:rPr>
              <a:t> etc.;</a:t>
            </a:r>
          </a:p>
          <a:p>
            <a:pPr marL="358775" lvl="1" indent="-358775" algn="just" defTabSz="914400" fontAlgn="base">
              <a:lnSpc>
                <a:spcPct val="150000"/>
              </a:lnSpc>
              <a:spcAft>
                <a:spcPct val="0"/>
              </a:spcAft>
              <a:buFont typeface="Wingdings" pitchFamily="2" charset="2"/>
              <a:buChar char="q"/>
              <a:defRPr/>
            </a:pPr>
            <a:r>
              <a:rPr lang="en-ZA" sz="1600" kern="0" dirty="0">
                <a:solidFill>
                  <a:srgbClr val="000000"/>
                </a:solidFill>
                <a:latin typeface="Arial" panose="020B0604020202020204" pitchFamily="34" charset="0"/>
                <a:cs typeface="Arial" panose="020B0604020202020204" pitchFamily="34" charset="0"/>
              </a:rPr>
              <a:t>The National Bargaining Council for the Leather Industries (NBCLI) registered 15 new footwear companies which were previously non bargaining council compliant;</a:t>
            </a:r>
          </a:p>
          <a:p>
            <a:pPr marL="358775" lvl="1" indent="-358775" algn="just" defTabSz="914400" fontAlgn="base">
              <a:lnSpc>
                <a:spcPct val="150000"/>
              </a:lnSpc>
              <a:spcAft>
                <a:spcPct val="0"/>
              </a:spcAft>
              <a:buFont typeface="Wingdings" pitchFamily="2" charset="2"/>
              <a:buChar char="q"/>
              <a:defRPr/>
            </a:pPr>
            <a:r>
              <a:rPr lang="en-ZA" sz="1600" kern="0" dirty="0">
                <a:solidFill>
                  <a:srgbClr val="000000"/>
                </a:solidFill>
                <a:latin typeface="Arial" panose="020B0604020202020204" pitchFamily="34" charset="0"/>
                <a:cs typeface="Arial" panose="020B0604020202020204" pitchFamily="34" charset="0"/>
              </a:rPr>
              <a:t>The South African Technical Textiles Cluster members continue to export technical fabrics like airbags and parachutes and army regalia into the African continent and into the rest of the world </a:t>
            </a:r>
            <a:r>
              <a:rPr lang="en-ZA" sz="1600" kern="0" dirty="0" smtClean="0">
                <a:solidFill>
                  <a:srgbClr val="000000"/>
                </a:solidFill>
                <a:latin typeface="Arial" panose="020B0604020202020204" pitchFamily="34" charset="0"/>
                <a:cs typeface="Arial" panose="020B0604020202020204" pitchFamily="34" charset="0"/>
              </a:rPr>
              <a:t>successfully.</a:t>
            </a:r>
            <a:endParaRPr lang="en-ZA"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824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ea typeface="Segoe UI" panose="020B0502040204020203" pitchFamily="34" charset="0"/>
                <a:cs typeface="Arial" panose="020B0604020202020204" pitchFamily="34" charset="0"/>
              </a:rPr>
              <a:t>Industrial Development</a:t>
            </a:r>
            <a:endParaRPr lang="en-ZA" sz="2400" dirty="0">
              <a:latin typeface="Arial" panose="020B0604020202020204" pitchFamily="34" charset="0"/>
              <a:cs typeface="Arial" panose="020B0604020202020204" pitchFamily="34" charset="0"/>
            </a:endParaRPr>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707886"/>
          </a:xfrm>
          <a:prstGeom prst="rect">
            <a:avLst/>
          </a:prstGeom>
        </p:spPr>
        <p:txBody>
          <a:bodyPr wrap="square">
            <a:spAutoFit/>
          </a:bodyPr>
          <a:lstStyle/>
          <a:p>
            <a:pPr marL="285750" lvl="1" indent="-342900" algn="just" fontAlgn="base">
              <a:spcBef>
                <a:spcPct val="20000"/>
              </a:spcBef>
              <a:spcAft>
                <a:spcPct val="0"/>
              </a:spcAft>
              <a:buFont typeface="Wingdings" pitchFamily="2" charset="2"/>
              <a:buChar char="q"/>
              <a:defRPr/>
            </a:pPr>
            <a:endParaRPr lang="en-US"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22</a:t>
            </a:fld>
            <a:endParaRPr lang="en-ZA" dirty="0"/>
          </a:p>
        </p:txBody>
      </p:sp>
      <p:sp>
        <p:nvSpPr>
          <p:cNvPr id="6" name="Content Placeholder 2"/>
          <p:cNvSpPr txBox="1">
            <a:spLocks/>
          </p:cNvSpPr>
          <p:nvPr/>
        </p:nvSpPr>
        <p:spPr>
          <a:xfrm>
            <a:off x="188858" y="552820"/>
            <a:ext cx="8775630" cy="48991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defTabSz="914400" fontAlgn="base">
              <a:lnSpc>
                <a:spcPct val="150000"/>
              </a:lnSpc>
              <a:spcAft>
                <a:spcPct val="0"/>
              </a:spcAft>
              <a:buNone/>
              <a:defRPr/>
            </a:pPr>
            <a:r>
              <a:rPr lang="en-GB" sz="1600" b="1" kern="0" dirty="0" smtClean="0">
                <a:solidFill>
                  <a:srgbClr val="000000"/>
                </a:solidFill>
                <a:latin typeface="Arial" panose="020B0604020202020204" pitchFamily="34" charset="0"/>
                <a:cs typeface="Arial" panose="020B0604020202020204" pitchFamily="34" charset="0"/>
              </a:rPr>
              <a:t>Incentives Development and Administration</a:t>
            </a:r>
          </a:p>
          <a:p>
            <a:pPr marL="358775" lvl="1" indent="-358775" algn="just" defTabSz="914400" fontAlgn="base">
              <a:lnSpc>
                <a:spcPct val="150000"/>
              </a:lnSpc>
              <a:spcAft>
                <a:spcPct val="0"/>
              </a:spcAft>
              <a:buFont typeface="Wingdings" pitchFamily="2" charset="2"/>
              <a:buChar char="q"/>
              <a:tabLst>
                <a:tab pos="358775" algn="l"/>
              </a:tabLst>
              <a:defRPr/>
            </a:pPr>
            <a:r>
              <a:rPr lang="en-GB" sz="1600" kern="0" dirty="0" smtClean="0">
                <a:solidFill>
                  <a:srgbClr val="000000"/>
                </a:solidFill>
                <a:latin typeface="Arial" panose="020B0604020202020204" pitchFamily="34" charset="0"/>
                <a:cs typeface="Arial" panose="020B0604020202020204" pitchFamily="34" charset="0"/>
              </a:rPr>
              <a:t>Over </a:t>
            </a:r>
            <a:r>
              <a:rPr lang="en-GB" sz="1600" kern="0" dirty="0">
                <a:solidFill>
                  <a:srgbClr val="000000"/>
                </a:solidFill>
                <a:latin typeface="Arial" panose="020B0604020202020204" pitchFamily="34" charset="0"/>
                <a:cs typeface="Arial" panose="020B0604020202020204" pitchFamily="34" charset="0"/>
              </a:rPr>
              <a:t>R9 billion of private sector investment was leveraged </a:t>
            </a:r>
            <a:r>
              <a:rPr lang="en-US" sz="1600" kern="0" dirty="0">
                <a:solidFill>
                  <a:srgbClr val="000000"/>
                </a:solidFill>
                <a:latin typeface="Arial" panose="020B0604020202020204" pitchFamily="34" charset="0"/>
                <a:cs typeface="Arial" panose="020B0604020202020204" pitchFamily="34" charset="0"/>
              </a:rPr>
              <a:t>across all incentives; some of the approved projects that invested over a billion rand are VWSA, </a:t>
            </a:r>
            <a:r>
              <a:rPr lang="en-US" sz="1600" kern="0" dirty="0" err="1">
                <a:solidFill>
                  <a:srgbClr val="000000"/>
                </a:solidFill>
                <a:latin typeface="Arial" panose="020B0604020202020204" pitchFamily="34" charset="0"/>
                <a:cs typeface="Arial" panose="020B0604020202020204" pitchFamily="34" charset="0"/>
              </a:rPr>
              <a:t>ComIT</a:t>
            </a:r>
            <a:r>
              <a:rPr lang="en-US" sz="1600" kern="0" dirty="0">
                <a:solidFill>
                  <a:srgbClr val="000000"/>
                </a:solidFill>
                <a:latin typeface="Arial" panose="020B0604020202020204" pitchFamily="34" charset="0"/>
                <a:cs typeface="Arial" panose="020B0604020202020204" pitchFamily="34" charset="0"/>
              </a:rPr>
              <a:t> Technologies, and the critical infrastructure for a retail </a:t>
            </a:r>
            <a:r>
              <a:rPr lang="en-US" sz="1600" kern="0" dirty="0" err="1">
                <a:solidFill>
                  <a:srgbClr val="000000"/>
                </a:solidFill>
                <a:latin typeface="Arial" panose="020B0604020202020204" pitchFamily="34" charset="0"/>
                <a:cs typeface="Arial" panose="020B0604020202020204" pitchFamily="34" charset="0"/>
              </a:rPr>
              <a:t>centre</a:t>
            </a:r>
            <a:r>
              <a:rPr lang="en-US" sz="1600" kern="0" dirty="0">
                <a:solidFill>
                  <a:srgbClr val="000000"/>
                </a:solidFill>
                <a:latin typeface="Arial" panose="020B0604020202020204" pitchFamily="34" charset="0"/>
                <a:cs typeface="Arial" panose="020B0604020202020204" pitchFamily="34" charset="0"/>
              </a:rPr>
              <a:t> in KwaDukuza Local Municipality;  </a:t>
            </a:r>
          </a:p>
          <a:p>
            <a:pPr marL="358775" lvl="1" indent="-358775" algn="just" defTabSz="914400" fontAlgn="base">
              <a:lnSpc>
                <a:spcPct val="150000"/>
              </a:lnSpc>
              <a:spcAft>
                <a:spcPct val="0"/>
              </a:spcAft>
              <a:buFont typeface="Wingdings" pitchFamily="2" charset="2"/>
              <a:buChar char="q"/>
              <a:tabLst>
                <a:tab pos="358775" algn="l"/>
              </a:tabLst>
              <a:defRPr/>
            </a:pPr>
            <a:r>
              <a:rPr lang="en-US" altLang="en-US" sz="1600" kern="0" dirty="0">
                <a:solidFill>
                  <a:srgbClr val="000000"/>
                </a:solidFill>
                <a:latin typeface="Arial" panose="020B0604020202020204" pitchFamily="34" charset="0"/>
                <a:cs typeface="Arial" panose="020B0604020202020204" pitchFamily="34" charset="0"/>
              </a:rPr>
              <a:t>Over  7 500 jobs are projected to be retained and over 4 000 new jobs are projected to be created through these approvals;</a:t>
            </a:r>
          </a:p>
          <a:p>
            <a:pPr marL="358775" lvl="1" indent="-358775" algn="just" defTabSz="914400" fontAlgn="base">
              <a:lnSpc>
                <a:spcPct val="150000"/>
              </a:lnSpc>
              <a:spcAft>
                <a:spcPct val="0"/>
              </a:spcAft>
              <a:buFont typeface="Wingdings" pitchFamily="2" charset="2"/>
              <a:buChar char="q"/>
              <a:tabLst>
                <a:tab pos="358775" algn="l"/>
              </a:tabLst>
              <a:defRPr/>
            </a:pPr>
            <a:r>
              <a:rPr lang="en-US" altLang="en-US" sz="1600" kern="0" dirty="0">
                <a:solidFill>
                  <a:srgbClr val="000000"/>
                </a:solidFill>
                <a:latin typeface="Arial" panose="020B0604020202020204" pitchFamily="34" charset="0"/>
                <a:cs typeface="Arial" panose="020B0604020202020204" pitchFamily="34" charset="0"/>
              </a:rPr>
              <a:t>Participated at the Manufacturing Indaba in Gauteng Smart Procurement and signed an MOU on the implementation of the Strategic Partnership </a:t>
            </a:r>
            <a:r>
              <a:rPr lang="en-US" altLang="en-US" sz="1600" kern="0" dirty="0" err="1">
                <a:solidFill>
                  <a:srgbClr val="000000"/>
                </a:solidFill>
                <a:latin typeface="Arial" panose="020B0604020202020204" pitchFamily="34" charset="0"/>
                <a:cs typeface="Arial" panose="020B0604020202020204" pitchFamily="34" charset="0"/>
              </a:rPr>
              <a:t>Programme</a:t>
            </a:r>
            <a:r>
              <a:rPr lang="en-US" altLang="en-US" sz="1600" kern="0" dirty="0">
                <a:solidFill>
                  <a:srgbClr val="000000"/>
                </a:solidFill>
                <a:latin typeface="Arial" panose="020B0604020202020204" pitchFamily="34" charset="0"/>
                <a:cs typeface="Arial" panose="020B0604020202020204" pitchFamily="34" charset="0"/>
              </a:rPr>
              <a:t>; </a:t>
            </a:r>
            <a:endParaRPr lang="en-US" altLang="en-US" sz="1600" kern="0" dirty="0" smtClean="0">
              <a:solidFill>
                <a:srgbClr val="000000"/>
              </a:solidFill>
              <a:latin typeface="Arial" panose="020B0604020202020204" pitchFamily="34" charset="0"/>
              <a:cs typeface="Arial" panose="020B0604020202020204" pitchFamily="34" charset="0"/>
            </a:endParaRPr>
          </a:p>
          <a:p>
            <a:pPr marL="358775" lvl="1" indent="-358775" algn="just" defTabSz="914400" fontAlgn="base">
              <a:lnSpc>
                <a:spcPct val="150000"/>
              </a:lnSpc>
              <a:spcBef>
                <a:spcPts val="0"/>
              </a:spcBef>
              <a:spcAft>
                <a:spcPct val="0"/>
              </a:spcAft>
              <a:buFont typeface="Wingdings" pitchFamily="2" charset="2"/>
              <a:buChar char="q"/>
              <a:tabLst>
                <a:tab pos="358775" algn="l"/>
              </a:tabLst>
              <a:defRPr/>
            </a:pPr>
            <a:r>
              <a:rPr lang="en-US" altLang="en-US" sz="1600" kern="0" dirty="0" smtClean="0">
                <a:solidFill>
                  <a:srgbClr val="000000"/>
                </a:solidFill>
                <a:latin typeface="Arial" panose="020B0604020202020204" pitchFamily="34" charset="0"/>
                <a:cs typeface="Arial" panose="020B0604020202020204" pitchFamily="34" charset="0"/>
              </a:rPr>
              <a:t>Amendments </a:t>
            </a:r>
            <a:r>
              <a:rPr lang="en-US" altLang="en-US" sz="1600" kern="0" dirty="0">
                <a:solidFill>
                  <a:srgbClr val="000000"/>
                </a:solidFill>
                <a:latin typeface="Arial" panose="020B0604020202020204" pitchFamily="34" charset="0"/>
                <a:cs typeface="Arial" panose="020B0604020202020204" pitchFamily="34" charset="0"/>
              </a:rPr>
              <a:t>of AIS </a:t>
            </a:r>
            <a:r>
              <a:rPr lang="en-US" altLang="en-US" sz="1600" kern="0" dirty="0" smtClean="0">
                <a:solidFill>
                  <a:srgbClr val="000000"/>
                </a:solidFill>
                <a:latin typeface="Arial" panose="020B0604020202020204" pitchFamily="34" charset="0"/>
                <a:cs typeface="Arial" panose="020B0604020202020204" pitchFamily="34" charset="0"/>
              </a:rPr>
              <a:t>have </a:t>
            </a:r>
            <a:r>
              <a:rPr lang="en-US" altLang="en-US" sz="1600" kern="0" dirty="0">
                <a:solidFill>
                  <a:srgbClr val="000000"/>
                </a:solidFill>
                <a:latin typeface="Arial" panose="020B0604020202020204" pitchFamily="34" charset="0"/>
                <a:cs typeface="Arial" panose="020B0604020202020204" pitchFamily="34" charset="0"/>
              </a:rPr>
              <a:t>been approved by the Minister.</a:t>
            </a:r>
          </a:p>
          <a:p>
            <a:pPr marL="358775" lvl="1" indent="-358775" algn="just" defTabSz="914400" fontAlgn="base">
              <a:lnSpc>
                <a:spcPct val="150000"/>
              </a:lnSpc>
              <a:spcAft>
                <a:spcPct val="0"/>
              </a:spcAft>
              <a:buFont typeface="Wingdings" pitchFamily="2" charset="2"/>
              <a:buChar char="q"/>
              <a:tabLst>
                <a:tab pos="358775" algn="l"/>
              </a:tabLst>
              <a:defRPr/>
            </a:pPr>
            <a:endParaRPr lang="en-US" altLang="en-US" sz="12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3474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204864"/>
            <a:ext cx="7056784" cy="1080120"/>
          </a:xfrm>
        </p:spPr>
        <p:txBody>
          <a:bodyPr/>
          <a:lstStyle/>
          <a:p>
            <a:pPr algn="ctr"/>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US" dirty="0"/>
          </a:p>
        </p:txBody>
      </p:sp>
      <p:sp>
        <p:nvSpPr>
          <p:cNvPr id="3" name="Slide Number Placeholder 2"/>
          <p:cNvSpPr>
            <a:spLocks noGrp="1"/>
          </p:cNvSpPr>
          <p:nvPr>
            <p:ph type="sldNum" sz="quarter" idx="12"/>
          </p:nvPr>
        </p:nvSpPr>
        <p:spPr/>
        <p:txBody>
          <a:bodyPr/>
          <a:lstStyle/>
          <a:p>
            <a:fld id="{DE71412C-9B9C-447F-B548-61EF3FD6F2EC}" type="slidenum">
              <a:rPr lang="en-ZA" smtClean="0"/>
              <a:pPr/>
              <a:t>23</a:t>
            </a:fld>
            <a:endParaRPr lang="en-ZA" dirty="0"/>
          </a:p>
        </p:txBody>
      </p:sp>
    </p:spTree>
    <p:extLst>
      <p:ext uri="{BB962C8B-B14F-4D97-AF65-F5344CB8AC3E}">
        <p14:creationId xmlns:p14="http://schemas.microsoft.com/office/powerpoint/2010/main" xmlns="" val="428037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Trade, Investment &amp; Exports</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5921989"/>
            <a:ext cx="874846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24</a:t>
            </a:fld>
            <a:endParaRPr lang="en-ZA" dirty="0"/>
          </a:p>
        </p:txBody>
      </p:sp>
      <p:sp>
        <p:nvSpPr>
          <p:cNvPr id="7" name="Content Placeholder 2"/>
          <p:cNvSpPr txBox="1">
            <a:spLocks/>
          </p:cNvSpPr>
          <p:nvPr/>
        </p:nvSpPr>
        <p:spPr>
          <a:xfrm>
            <a:off x="108738" y="661349"/>
            <a:ext cx="8855750" cy="48991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0" indent="-358775" algn="just" defTabSz="914400" eaLnBrk="0" fontAlgn="base" hangingPunct="0">
              <a:lnSpc>
                <a:spcPct val="150000"/>
              </a:lnSpc>
              <a:spcBef>
                <a:spcPts val="0"/>
              </a:spcBef>
              <a:spcAft>
                <a:spcPct val="0"/>
              </a:spcAft>
              <a:buFont typeface="Wingdings" pitchFamily="2" charset="2"/>
              <a:buChar char="q"/>
              <a:defRPr/>
            </a:pPr>
            <a:r>
              <a:rPr lang="en-ZA" altLang="en-US" sz="1600" kern="0" dirty="0">
                <a:solidFill>
                  <a:srgbClr val="000000"/>
                </a:solidFill>
                <a:latin typeface="Arial" panose="020B0604020202020204" pitchFamily="34" charset="0"/>
                <a:cs typeface="Arial" panose="020B0604020202020204" pitchFamily="34" charset="0"/>
              </a:rPr>
              <a:t>SA proposed amendments to the text of the BRICS Business Council Joint Declaration on Regulatory Cooperation on Standards was accepted and incorporated;</a:t>
            </a:r>
          </a:p>
          <a:p>
            <a:pPr marL="358775" indent="-358775" algn="just" defTabSz="914400" eaLnBrk="0" fontAlgn="base" hangingPunct="0">
              <a:lnSpc>
                <a:spcPct val="150000"/>
              </a:lnSpc>
              <a:spcAft>
                <a:spcPct val="0"/>
              </a:spcAft>
              <a:buFont typeface="Wingdings" pitchFamily="2" charset="2"/>
              <a:buChar char="q"/>
              <a:defRPr/>
            </a:pPr>
            <a:r>
              <a:rPr lang="en-ZA" altLang="en-US" sz="1600" kern="0" dirty="0" smtClean="0">
                <a:solidFill>
                  <a:srgbClr val="000000"/>
                </a:solidFill>
                <a:latin typeface="Arial" panose="020B0604020202020204" pitchFamily="34" charset="0"/>
                <a:cs typeface="Arial" panose="020B0604020202020204" pitchFamily="34" charset="0"/>
              </a:rPr>
              <a:t>SA </a:t>
            </a:r>
            <a:r>
              <a:rPr lang="en-ZA" altLang="en-US" sz="1600" kern="0" dirty="0">
                <a:solidFill>
                  <a:srgbClr val="000000"/>
                </a:solidFill>
                <a:latin typeface="Arial" panose="020B0604020202020204" pitchFamily="34" charset="0"/>
                <a:cs typeface="Arial" panose="020B0604020202020204" pitchFamily="34" charset="0"/>
              </a:rPr>
              <a:t>proposed text for CFTA TBT and NTB annexes adopted by TWGs;</a:t>
            </a:r>
          </a:p>
          <a:p>
            <a:pPr marL="358775" indent="-358775" algn="just" defTabSz="914400" eaLnBrk="0" fontAlgn="base" hangingPunct="0">
              <a:lnSpc>
                <a:spcPct val="150000"/>
              </a:lnSpc>
              <a:spcAft>
                <a:spcPct val="0"/>
              </a:spcAft>
              <a:buFont typeface="Wingdings" pitchFamily="2" charset="2"/>
              <a:buChar char="q"/>
              <a:defRPr/>
            </a:pPr>
            <a:r>
              <a:rPr lang="en-ZA" altLang="en-US" sz="1600" kern="0" dirty="0">
                <a:solidFill>
                  <a:srgbClr val="000000"/>
                </a:solidFill>
                <a:latin typeface="Arial" panose="020B0604020202020204" pitchFamily="34" charset="0"/>
                <a:cs typeface="Arial" panose="020B0604020202020204" pitchFamily="34" charset="0"/>
              </a:rPr>
              <a:t>SA proposal for CFTA tariff negotiation modalities adopted</a:t>
            </a:r>
            <a:r>
              <a:rPr lang="en-ZA" altLang="en-US" sz="1600" kern="0" dirty="0" smtClean="0">
                <a:solidFill>
                  <a:srgbClr val="000000"/>
                </a:solidFill>
                <a:latin typeface="Arial" panose="020B0604020202020204" pitchFamily="34" charset="0"/>
                <a:cs typeface="Arial" panose="020B0604020202020204" pitchFamily="34" charset="0"/>
              </a:rPr>
              <a:t>;</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r>
              <a:rPr lang="en-ZA" altLang="en-US" sz="1600" kern="0" dirty="0">
                <a:solidFill>
                  <a:srgbClr val="000000"/>
                </a:solidFill>
                <a:latin typeface="Arial" panose="020B0604020202020204" pitchFamily="34" charset="0"/>
                <a:cs typeface="Arial" panose="020B0604020202020204" pitchFamily="34" charset="0"/>
              </a:rPr>
              <a:t>Export sales facilitated and recorded in the quarter amounted to the cumulative R3.753 billion to regions around the world due to concerted export promotion strategies; </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r>
              <a:rPr lang="en-ZA" altLang="en-US" sz="1600" kern="0" dirty="0">
                <a:solidFill>
                  <a:srgbClr val="000000"/>
                </a:solidFill>
                <a:latin typeface="Arial" panose="020B0604020202020204" pitchFamily="34" charset="0"/>
                <a:cs typeface="Arial" panose="020B0604020202020204" pitchFamily="34" charset="0"/>
              </a:rPr>
              <a:t>Engagement with BRICS Business Council created impetus on driving the Council’s future strategy and operational plans with an MOU on Standards signed and creation of an Aviation Working Group established during the Summit; </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kern="0" dirty="0">
                <a:solidFill>
                  <a:srgbClr val="000000"/>
                </a:solidFill>
                <a:latin typeface="Arial" panose="020B0604020202020204" pitchFamily="34" charset="0"/>
                <a:cs typeface="Arial" panose="020B0604020202020204" pitchFamily="34" charset="0"/>
              </a:rPr>
              <a:t>Engagement with Iranian counterparts supported momentum in Iran-SA relations especially in normalising banking relations; </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r>
              <a:rPr lang="en-ZA" altLang="en-US" sz="1600" kern="0" dirty="0">
                <a:solidFill>
                  <a:srgbClr val="000000"/>
                </a:solidFill>
                <a:latin typeface="Arial" panose="020B0604020202020204" pitchFamily="34" charset="0"/>
                <a:cs typeface="Arial" panose="020B0604020202020204" pitchFamily="34" charset="0"/>
              </a:rPr>
              <a:t>MOU between Chile and South Africa was signed by the South African Ambassador to Chile on mining and geology; </a:t>
            </a:r>
          </a:p>
          <a:p>
            <a:pPr marL="358775" indent="-358775" algn="just" defTabSz="914400" eaLnBrk="0" fontAlgn="base" hangingPunct="0">
              <a:lnSpc>
                <a:spcPct val="150000"/>
              </a:lnSpc>
              <a:spcAft>
                <a:spcPct val="0"/>
              </a:spcAft>
              <a:buFont typeface="Wingdings" pitchFamily="2" charset="2"/>
              <a:buChar char="q"/>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itchFamily="2" charset="2"/>
              <a:buChar char="q"/>
              <a:tabLst>
                <a:tab pos="355600" algn="l"/>
              </a:tabLst>
              <a:defRPr/>
            </a:pPr>
            <a:endParaRPr lang="en-ZA" altLang="en-US" sz="1600" kern="0" dirty="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itchFamily="2" charset="2"/>
              <a:buChar char="q"/>
              <a:tabLst>
                <a:tab pos="355600" algn="l"/>
              </a:tabLst>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endParaRPr lang="en-US" altLang="en-US" sz="1600" kern="0" dirty="0">
              <a:solidFill>
                <a:srgbClr val="000000"/>
              </a:solidFill>
              <a:latin typeface="Arial" panose="020B0604020202020204" pitchFamily="34" charset="0"/>
              <a:cs typeface="Arial" panose="020B0604020202020204" pitchFamily="34" charset="0"/>
            </a:endParaRPr>
          </a:p>
          <a:p>
            <a:pPr marL="0" lvl="0" indent="0" algn="just" defTabSz="914400" fontAlgn="base">
              <a:lnSpc>
                <a:spcPct val="150000"/>
              </a:lnSpc>
              <a:spcBef>
                <a:spcPts val="0"/>
              </a:spcBef>
              <a:spcAft>
                <a:spcPct val="0"/>
              </a:spcAft>
              <a:buNone/>
              <a:tabLst>
                <a:tab pos="355600" algn="l"/>
              </a:tabLst>
              <a:defRPr/>
            </a:pPr>
            <a:endParaRPr lang="en-ZA" altLang="en-US" sz="12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itchFamily="2" charset="2"/>
              <a:buChar char="q"/>
              <a:tabLst>
                <a:tab pos="355600" algn="l"/>
              </a:tabLst>
              <a:defRPr/>
            </a:pPr>
            <a:endParaRPr lang="en-ZA" altLang="en-US" sz="1200" kern="0" dirty="0">
              <a:solidFill>
                <a:srgbClr val="000000"/>
              </a:solidFill>
              <a:latin typeface="Arial" panose="020B0604020202020204" pitchFamily="34" charset="0"/>
              <a:cs typeface="Arial" panose="020B0604020202020204" pitchFamily="34" charset="0"/>
            </a:endParaRPr>
          </a:p>
          <a:p>
            <a:pPr marL="0" lvl="0" indent="0" algn="just" defTabSz="914400" fontAlgn="base">
              <a:lnSpc>
                <a:spcPct val="150000"/>
              </a:lnSpc>
              <a:spcBef>
                <a:spcPts val="0"/>
              </a:spcBef>
              <a:spcAft>
                <a:spcPct val="0"/>
              </a:spcAft>
              <a:buNone/>
              <a:tabLst>
                <a:tab pos="355600" algn="l"/>
              </a:tabLst>
              <a:defRPr/>
            </a:pPr>
            <a:endParaRPr lang="en-ZA" altLang="en-US" sz="2000" kern="0" dirty="0">
              <a:solidFill>
                <a:srgbClr val="000000"/>
              </a:solidFill>
              <a:latin typeface="Arial" charset="0"/>
              <a:ea typeface="Times New Roman" pitchFamily="18" charset="0"/>
              <a:cs typeface="Arial" charset="0"/>
            </a:endParaRPr>
          </a:p>
          <a:p>
            <a:pPr marL="0" lvl="0" indent="0" algn="just" defTabSz="914400" fontAlgn="base">
              <a:spcBef>
                <a:spcPts val="0"/>
              </a:spcBef>
              <a:spcAft>
                <a:spcPct val="0"/>
              </a:spcAft>
              <a:buFont typeface="Wingdings" panose="05000000000000000000" pitchFamily="2" charset="2"/>
              <a:buChar char="q"/>
              <a:tabLst>
                <a:tab pos="358775" algn="l"/>
              </a:tabLst>
              <a:defRPr/>
            </a:pPr>
            <a:endParaRPr lang="en-ZA" altLang="en-US" sz="1200" kern="0" dirty="0" smtClean="0">
              <a:solidFill>
                <a:srgbClr val="000000"/>
              </a:solidFill>
              <a:latin typeface="Arial" panose="020B0604020202020204" pitchFamily="34" charset="0"/>
              <a:cs typeface="Arial" panose="020B0604020202020204" pitchFamily="34" charset="0"/>
            </a:endParaRPr>
          </a:p>
          <a:p>
            <a:pPr marL="0" lvl="0" indent="0" algn="just" defTabSz="914400" fontAlgn="base">
              <a:lnSpc>
                <a:spcPct val="150000"/>
              </a:lnSpc>
              <a:spcBef>
                <a:spcPts val="0"/>
              </a:spcBef>
              <a:spcAft>
                <a:spcPct val="0"/>
              </a:spcAft>
              <a:buFont typeface="Wingdings" panose="05000000000000000000" pitchFamily="2" charset="2"/>
              <a:buChar char="q"/>
              <a:tabLst>
                <a:tab pos="355600" algn="l"/>
              </a:tabLst>
              <a:defRPr/>
            </a:pPr>
            <a:endParaRPr lang="en-ZA" altLang="en-US" sz="2000" kern="0" dirty="0">
              <a:solidFill>
                <a:srgbClr val="000000"/>
              </a:solidFill>
              <a:latin typeface="Arial" panose="020B0604020202020204" pitchFamily="34" charset="0"/>
              <a:cs typeface="Arial" panose="020B0604020202020204" pitchFamily="34" charset="0"/>
            </a:endParaRPr>
          </a:p>
          <a:p>
            <a:pPr marL="358775" indent="-358775" algn="just" defTabSz="914400" fontAlgn="base">
              <a:lnSpc>
                <a:spcPct val="150000"/>
              </a:lnSpc>
              <a:spcAft>
                <a:spcPct val="0"/>
              </a:spcAft>
              <a:buFont typeface="Wingdings" panose="05000000000000000000" pitchFamily="2" charset="2"/>
              <a:buChar char="q"/>
              <a:tabLst>
                <a:tab pos="355600" algn="l"/>
              </a:tabLst>
              <a:defRPr/>
            </a:pPr>
            <a:endParaRPr lang="en-ZA" altLang="en-US" sz="1200" kern="0" dirty="0">
              <a:solidFill>
                <a:srgbClr val="000000"/>
              </a:solidFill>
              <a:latin typeface="Arial" panose="020B0604020202020204" pitchFamily="34" charset="0"/>
              <a:cs typeface="Arial" panose="020B0604020202020204" pitchFamily="34" charset="0"/>
            </a:endParaRPr>
          </a:p>
          <a:p>
            <a:pPr marR="77470" algn="just" defTabSz="914400">
              <a:spcBef>
                <a:spcPts val="585"/>
              </a:spcBef>
              <a:buFont typeface="Wingdings" panose="05000000000000000000" pitchFamily="2" charset="2"/>
              <a:buChar char="q"/>
            </a:pPr>
            <a:endParaRPr lang="en-US" sz="2000" b="1" dirty="0" smtClean="0">
              <a:solidFill>
                <a:srgbClr val="000000"/>
              </a:solidFill>
              <a:latin typeface="Arial"/>
              <a:ea typeface="Arial"/>
              <a:cs typeface="Times New Roman"/>
            </a:endParaRPr>
          </a:p>
          <a:p>
            <a:pPr marL="0" indent="0" algn="just">
              <a:lnSpc>
                <a:spcPct val="80000"/>
              </a:lnSpc>
              <a:buFont typeface="Arial"/>
              <a:buNone/>
            </a:pPr>
            <a:endParaRPr lang="en-US" altLang="en-US" sz="2000" spc="5" dirty="0" smtClean="0">
              <a:latin typeface="Arial"/>
              <a:ea typeface="Arial"/>
              <a:cs typeface="Times New Roman"/>
            </a:endParaRPr>
          </a:p>
          <a:p>
            <a:pPr algn="just">
              <a:lnSpc>
                <a:spcPct val="80000"/>
              </a:lnSpc>
              <a:buFont typeface="Wingdings" panose="05000000000000000000" pitchFamily="2" charset="2"/>
              <a:buChar char="q"/>
            </a:pPr>
            <a:endParaRPr lang="en-US" altLang="en-US" sz="2000" spc="5" dirty="0" smtClean="0">
              <a:latin typeface="Arial"/>
              <a:ea typeface="Arial"/>
              <a:cs typeface="Times New Roman"/>
            </a:endParaRPr>
          </a:p>
          <a:p>
            <a:pPr algn="just">
              <a:lnSpc>
                <a:spcPct val="80000"/>
              </a:lnSpc>
              <a:buFont typeface="Wingdings" panose="05000000000000000000" pitchFamily="2" charset="2"/>
              <a:buChar char="q"/>
            </a:pPr>
            <a:endParaRPr lang="en-US" altLang="en-US" sz="2000" spc="5" dirty="0" smtClean="0">
              <a:latin typeface="Arial"/>
              <a:ea typeface="Arial"/>
              <a:cs typeface="Times New Roman"/>
            </a:endParaRPr>
          </a:p>
          <a:p>
            <a:pPr marR="77470" algn="just" defTabSz="914400">
              <a:spcBef>
                <a:spcPts val="585"/>
              </a:spcBef>
              <a:buFont typeface="Wingdings" panose="05000000000000000000" pitchFamily="2" charset="2"/>
              <a:buChar char="q"/>
            </a:pPr>
            <a:endParaRPr lang="en-US" sz="2000" b="1" dirty="0" smtClean="0">
              <a:solidFill>
                <a:srgbClr val="000000"/>
              </a:solidFill>
              <a:latin typeface="Arial"/>
              <a:ea typeface="Arial"/>
              <a:cs typeface="Times New Roman"/>
            </a:endParaRPr>
          </a:p>
          <a:p>
            <a:pPr marL="0" marR="77470" indent="0" algn="just" defTabSz="914400">
              <a:spcBef>
                <a:spcPts val="585"/>
              </a:spcBef>
              <a:buFont typeface="Arial"/>
              <a:buNone/>
            </a:pPr>
            <a:endParaRPr lang="en-US" sz="2000" dirty="0">
              <a:solidFill>
                <a:srgbClr val="000000"/>
              </a:solidFill>
              <a:latin typeface="Arial"/>
              <a:ea typeface="Arial"/>
              <a:cs typeface="Times New Roman"/>
            </a:endParaRPr>
          </a:p>
        </p:txBody>
      </p:sp>
    </p:spTree>
    <p:extLst>
      <p:ext uri="{BB962C8B-B14F-4D97-AF65-F5344CB8AC3E}">
        <p14:creationId xmlns:p14="http://schemas.microsoft.com/office/powerpoint/2010/main" xmlns="" val="398155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Trade, Investment &amp; Exports</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5921989"/>
            <a:ext cx="874846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25</a:t>
            </a:fld>
            <a:endParaRPr lang="en-ZA" dirty="0"/>
          </a:p>
        </p:txBody>
      </p:sp>
      <p:sp>
        <p:nvSpPr>
          <p:cNvPr id="7" name="Content Placeholder 2"/>
          <p:cNvSpPr txBox="1">
            <a:spLocks/>
          </p:cNvSpPr>
          <p:nvPr/>
        </p:nvSpPr>
        <p:spPr>
          <a:xfrm>
            <a:off x="108738" y="661349"/>
            <a:ext cx="8855750" cy="48991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kern="0" dirty="0" smtClean="0">
                <a:solidFill>
                  <a:srgbClr val="000000"/>
                </a:solidFill>
                <a:latin typeface="Arial" panose="020B0604020202020204" pitchFamily="34" charset="0"/>
                <a:cs typeface="Arial" panose="020B0604020202020204" pitchFamily="34" charset="0"/>
              </a:rPr>
              <a:t>Achieved </a:t>
            </a:r>
            <a:r>
              <a:rPr lang="en-ZA" altLang="en-US" sz="1600" kern="0" dirty="0">
                <a:solidFill>
                  <a:srgbClr val="000000"/>
                </a:solidFill>
                <a:latin typeface="Arial" panose="020B0604020202020204" pitchFamily="34" charset="0"/>
                <a:cs typeface="Arial" panose="020B0604020202020204" pitchFamily="34" charset="0"/>
              </a:rPr>
              <a:t>investment pipeline of R42.7 billion for the quarter;  </a:t>
            </a: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b="1" kern="0" dirty="0">
                <a:solidFill>
                  <a:srgbClr val="000000"/>
                </a:solidFill>
                <a:latin typeface="Arial" panose="020B0604020202020204" pitchFamily="34" charset="0"/>
                <a:cs typeface="Arial" panose="020B0604020202020204" pitchFamily="34" charset="0"/>
              </a:rPr>
              <a:t>the </a:t>
            </a:r>
            <a:r>
              <a:rPr lang="en-ZA" altLang="en-US" sz="1600" b="1" kern="0" dirty="0" err="1">
                <a:solidFill>
                  <a:srgbClr val="000000"/>
                </a:solidFill>
                <a:latin typeface="Arial" panose="020B0604020202020204" pitchFamily="34" charset="0"/>
                <a:cs typeface="Arial" panose="020B0604020202020204" pitchFamily="34" charset="0"/>
              </a:rPr>
              <a:t>dti</a:t>
            </a:r>
            <a:r>
              <a:rPr lang="en-ZA" altLang="en-US" sz="1600" b="1" kern="0" dirty="0">
                <a:solidFill>
                  <a:srgbClr val="000000"/>
                </a:solidFill>
                <a:latin typeface="Arial" panose="020B0604020202020204" pitchFamily="34" charset="0"/>
                <a:cs typeface="Arial" panose="020B0604020202020204" pitchFamily="34" charset="0"/>
              </a:rPr>
              <a:t> </a:t>
            </a:r>
            <a:r>
              <a:rPr lang="en-ZA" altLang="en-US" sz="1600" kern="0" dirty="0">
                <a:solidFill>
                  <a:srgbClr val="000000"/>
                </a:solidFill>
                <a:latin typeface="Arial" panose="020B0604020202020204" pitchFamily="34" charset="0"/>
                <a:cs typeface="Arial" panose="020B0604020202020204" pitchFamily="34" charset="0"/>
              </a:rPr>
              <a:t> co-chaired the 3rd South Africa- Indonesia Joint Trade Committee and inaugural Trade and Investment Committee Meetings with New Zealand and </a:t>
            </a:r>
            <a:r>
              <a:rPr lang="en-ZA" altLang="en-US" sz="1600" kern="0" dirty="0" smtClean="0">
                <a:solidFill>
                  <a:srgbClr val="000000"/>
                </a:solidFill>
                <a:latin typeface="Arial" panose="020B0604020202020204" pitchFamily="34" charset="0"/>
                <a:cs typeface="Arial" panose="020B0604020202020204" pitchFamily="34" charset="0"/>
              </a:rPr>
              <a:t>Australia;</a:t>
            </a:r>
            <a:endParaRPr lang="en-ZA" altLang="en-US" sz="1600" kern="0" dirty="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kern="0" dirty="0">
                <a:solidFill>
                  <a:srgbClr val="000000"/>
                </a:solidFill>
                <a:latin typeface="Arial" panose="020B0604020202020204" pitchFamily="34" charset="0"/>
                <a:cs typeface="Arial" panose="020B0604020202020204" pitchFamily="34" charset="0"/>
              </a:rPr>
              <a:t>Launch of the </a:t>
            </a:r>
            <a:r>
              <a:rPr lang="en-ZA" altLang="en-US" sz="1600" kern="0" dirty="0" smtClean="0">
                <a:solidFill>
                  <a:srgbClr val="000000"/>
                </a:solidFill>
                <a:latin typeface="Arial" panose="020B0604020202020204" pitchFamily="34" charset="0"/>
                <a:cs typeface="Arial" panose="020B0604020202020204" pitchFamily="34" charset="0"/>
              </a:rPr>
              <a:t>AB In Bev packaging </a:t>
            </a:r>
            <a:r>
              <a:rPr lang="en-ZA" altLang="en-US" sz="1600" kern="0" dirty="0">
                <a:solidFill>
                  <a:srgbClr val="000000"/>
                </a:solidFill>
                <a:latin typeface="Arial" panose="020B0604020202020204" pitchFamily="34" charset="0"/>
                <a:cs typeface="Arial" panose="020B0604020202020204" pitchFamily="34" charset="0"/>
              </a:rPr>
              <a:t>line in Alberton to the value of R1.3 billion and expansion of brewery in Rosslyn to the value of R1.5 billion in July 2017;</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kern="0" dirty="0" smtClean="0">
                <a:solidFill>
                  <a:srgbClr val="000000"/>
                </a:solidFill>
                <a:latin typeface="Arial" panose="020B0604020202020204" pitchFamily="34" charset="0"/>
                <a:cs typeface="Arial" panose="020B0604020202020204" pitchFamily="34" charset="0"/>
              </a:rPr>
              <a:t> Launch </a:t>
            </a:r>
            <a:r>
              <a:rPr lang="en-ZA" altLang="en-US" sz="1600" kern="0" dirty="0">
                <a:solidFill>
                  <a:srgbClr val="000000"/>
                </a:solidFill>
                <a:latin typeface="Arial" panose="020B0604020202020204" pitchFamily="34" charset="0"/>
                <a:cs typeface="Arial" panose="020B0604020202020204" pitchFamily="34" charset="0"/>
              </a:rPr>
              <a:t>of </a:t>
            </a:r>
            <a:r>
              <a:rPr lang="en-ZA" altLang="en-US" sz="1600" kern="0" dirty="0" err="1">
                <a:solidFill>
                  <a:srgbClr val="000000"/>
                </a:solidFill>
                <a:latin typeface="Arial" panose="020B0604020202020204" pitchFamily="34" charset="0"/>
                <a:cs typeface="Arial" panose="020B0604020202020204" pitchFamily="34" charset="0"/>
              </a:rPr>
              <a:t>Mpact</a:t>
            </a:r>
            <a:r>
              <a:rPr lang="en-ZA" altLang="en-US" sz="1600" kern="0" dirty="0">
                <a:solidFill>
                  <a:srgbClr val="000000"/>
                </a:solidFill>
                <a:latin typeface="Arial" panose="020B0604020202020204" pitchFamily="34" charset="0"/>
                <a:cs typeface="Arial" panose="020B0604020202020204" pitchFamily="34" charset="0"/>
              </a:rPr>
              <a:t> Recycling Plant in Boksburg in August 2017; </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kern="0" dirty="0" smtClean="0">
                <a:solidFill>
                  <a:srgbClr val="000000"/>
                </a:solidFill>
                <a:latin typeface="Arial" panose="020B0604020202020204" pitchFamily="34" charset="0"/>
                <a:cs typeface="Arial" panose="020B0604020202020204" pitchFamily="34" charset="0"/>
              </a:rPr>
              <a:t> Outward </a:t>
            </a:r>
            <a:r>
              <a:rPr lang="en-ZA" altLang="en-US" sz="1600" kern="0" dirty="0">
                <a:solidFill>
                  <a:srgbClr val="000000"/>
                </a:solidFill>
                <a:latin typeface="Arial" panose="020B0604020202020204" pitchFamily="34" charset="0"/>
                <a:cs typeface="Arial" panose="020B0604020202020204" pitchFamily="34" charset="0"/>
              </a:rPr>
              <a:t>Mission and Pavilion in CIFIT China  and China Mining in September 2017; </a:t>
            </a: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r>
              <a:rPr lang="en-ZA" altLang="en-US" sz="1600" kern="0" dirty="0" smtClean="0">
                <a:solidFill>
                  <a:srgbClr val="000000"/>
                </a:solidFill>
                <a:latin typeface="Arial" charset="0"/>
                <a:ea typeface="Times New Roman" pitchFamily="18" charset="0"/>
                <a:cs typeface="Arial" charset="0"/>
              </a:rPr>
              <a:t>A </a:t>
            </a:r>
            <a:r>
              <a:rPr lang="en-ZA" altLang="en-US" sz="1600" kern="0" dirty="0">
                <a:solidFill>
                  <a:srgbClr val="000000"/>
                </a:solidFill>
                <a:latin typeface="Arial" charset="0"/>
                <a:ea typeface="Times New Roman" pitchFamily="18" charset="0"/>
                <a:cs typeface="Arial" charset="0"/>
              </a:rPr>
              <a:t>formal relationship between the World Bank and </a:t>
            </a:r>
            <a:r>
              <a:rPr lang="en-ZA" altLang="en-US" sz="1600" b="1" kern="0" dirty="0">
                <a:solidFill>
                  <a:srgbClr val="000000"/>
                </a:solidFill>
                <a:latin typeface="Arial" charset="0"/>
                <a:ea typeface="Times New Roman" pitchFamily="18" charset="0"/>
                <a:cs typeface="Arial" charset="0"/>
              </a:rPr>
              <a:t>the </a:t>
            </a:r>
            <a:r>
              <a:rPr lang="en-ZA" altLang="en-US" sz="1600" b="1" kern="0" dirty="0" err="1">
                <a:solidFill>
                  <a:srgbClr val="000000"/>
                </a:solidFill>
                <a:latin typeface="Arial" charset="0"/>
                <a:ea typeface="Times New Roman" pitchFamily="18" charset="0"/>
                <a:cs typeface="Arial" charset="0"/>
              </a:rPr>
              <a:t>dti</a:t>
            </a:r>
            <a:r>
              <a:rPr lang="en-ZA" altLang="en-US" sz="1600" b="1" kern="0" dirty="0">
                <a:solidFill>
                  <a:srgbClr val="000000"/>
                </a:solidFill>
                <a:latin typeface="Arial" charset="0"/>
                <a:ea typeface="Times New Roman" pitchFamily="18" charset="0"/>
                <a:cs typeface="Arial" charset="0"/>
              </a:rPr>
              <a:t>  </a:t>
            </a:r>
            <a:r>
              <a:rPr lang="en-ZA" altLang="en-US" sz="1600" kern="0" dirty="0">
                <a:solidFill>
                  <a:srgbClr val="000000"/>
                </a:solidFill>
                <a:latin typeface="Arial" charset="0"/>
                <a:ea typeface="Times New Roman" pitchFamily="18" charset="0"/>
                <a:cs typeface="Arial" charset="0"/>
              </a:rPr>
              <a:t>was entered into to improve business processes that will lead to improved rankings in future; </a:t>
            </a:r>
            <a:endParaRPr lang="en-ZA" altLang="en-US" sz="1600" kern="0" dirty="0" smtClean="0">
              <a:solidFill>
                <a:srgbClr val="000000"/>
              </a:solidFill>
              <a:latin typeface="Arial" charset="0"/>
              <a:ea typeface="Times New Roman" pitchFamily="18" charset="0"/>
              <a:cs typeface="Arial"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r>
              <a:rPr lang="en-ZA" altLang="en-US" sz="1600" kern="0" dirty="0">
                <a:solidFill>
                  <a:srgbClr val="000000"/>
                </a:solidFill>
                <a:latin typeface="Arial" panose="020B0604020202020204" pitchFamily="34" charset="0"/>
                <a:cs typeface="Arial" panose="020B0604020202020204" pitchFamily="34" charset="0"/>
              </a:rPr>
              <a:t>Project planning for the implementation of One Stop Shops in Gauteng and KwaZulu-Natal are at an advanced stage; </a:t>
            </a: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endParaRPr lang="en-ZA" altLang="en-US" sz="1600" kern="0" dirty="0">
              <a:solidFill>
                <a:srgbClr val="000000"/>
              </a:solidFill>
              <a:latin typeface="Arial" charset="0"/>
              <a:ea typeface="Times New Roman" pitchFamily="18" charset="0"/>
              <a:cs typeface="Arial"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endParaRPr lang="en-ZA" altLang="en-US" sz="1600" kern="0" dirty="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5600" algn="l"/>
              </a:tabLst>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endParaRPr lang="en-ZA" altLang="en-US" sz="16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anose="05000000000000000000" pitchFamily="2" charset="2"/>
              <a:buChar char="q"/>
              <a:tabLst>
                <a:tab pos="358775" algn="l"/>
              </a:tabLst>
              <a:defRPr/>
            </a:pPr>
            <a:endParaRPr lang="en-US" altLang="en-US" sz="1600" kern="0" dirty="0">
              <a:solidFill>
                <a:srgbClr val="000000"/>
              </a:solidFill>
              <a:latin typeface="Arial" panose="020B0604020202020204" pitchFamily="34" charset="0"/>
              <a:cs typeface="Arial" panose="020B0604020202020204" pitchFamily="34" charset="0"/>
            </a:endParaRPr>
          </a:p>
          <a:p>
            <a:pPr marL="0" lvl="0" indent="0" algn="just" defTabSz="914400" fontAlgn="base">
              <a:lnSpc>
                <a:spcPct val="150000"/>
              </a:lnSpc>
              <a:spcBef>
                <a:spcPts val="0"/>
              </a:spcBef>
              <a:spcAft>
                <a:spcPct val="0"/>
              </a:spcAft>
              <a:buNone/>
              <a:tabLst>
                <a:tab pos="355600" algn="l"/>
              </a:tabLst>
              <a:defRPr/>
            </a:pPr>
            <a:endParaRPr lang="en-ZA" altLang="en-US" sz="1200" kern="0" dirty="0" smtClean="0">
              <a:solidFill>
                <a:srgbClr val="000000"/>
              </a:solidFill>
              <a:latin typeface="Arial" panose="020B0604020202020204" pitchFamily="34" charset="0"/>
              <a:cs typeface="Arial" panose="020B0604020202020204" pitchFamily="34" charset="0"/>
            </a:endParaRPr>
          </a:p>
          <a:p>
            <a:pPr marL="358775" lvl="0" indent="-358775" algn="just" defTabSz="914400" fontAlgn="base">
              <a:lnSpc>
                <a:spcPct val="150000"/>
              </a:lnSpc>
              <a:spcBef>
                <a:spcPts val="0"/>
              </a:spcBef>
              <a:spcAft>
                <a:spcPct val="0"/>
              </a:spcAft>
              <a:buFont typeface="Wingdings" pitchFamily="2" charset="2"/>
              <a:buChar char="q"/>
              <a:tabLst>
                <a:tab pos="355600" algn="l"/>
              </a:tabLst>
              <a:defRPr/>
            </a:pPr>
            <a:endParaRPr lang="en-ZA" altLang="en-US" sz="1200" kern="0" dirty="0">
              <a:solidFill>
                <a:srgbClr val="000000"/>
              </a:solidFill>
              <a:latin typeface="Arial" panose="020B0604020202020204" pitchFamily="34" charset="0"/>
              <a:cs typeface="Arial" panose="020B0604020202020204" pitchFamily="34" charset="0"/>
            </a:endParaRPr>
          </a:p>
          <a:p>
            <a:pPr marL="0" lvl="0" indent="0" algn="just" defTabSz="914400" fontAlgn="base">
              <a:lnSpc>
                <a:spcPct val="150000"/>
              </a:lnSpc>
              <a:spcBef>
                <a:spcPts val="0"/>
              </a:spcBef>
              <a:spcAft>
                <a:spcPct val="0"/>
              </a:spcAft>
              <a:buNone/>
              <a:tabLst>
                <a:tab pos="355600" algn="l"/>
              </a:tabLst>
              <a:defRPr/>
            </a:pPr>
            <a:endParaRPr lang="en-ZA" altLang="en-US" sz="2000" kern="0" dirty="0">
              <a:solidFill>
                <a:srgbClr val="000000"/>
              </a:solidFill>
              <a:latin typeface="Arial" charset="0"/>
              <a:ea typeface="Times New Roman" pitchFamily="18" charset="0"/>
              <a:cs typeface="Arial" charset="0"/>
            </a:endParaRPr>
          </a:p>
          <a:p>
            <a:pPr marL="0" lvl="0" indent="0" algn="just" defTabSz="914400" fontAlgn="base">
              <a:spcBef>
                <a:spcPts val="0"/>
              </a:spcBef>
              <a:spcAft>
                <a:spcPct val="0"/>
              </a:spcAft>
              <a:buFont typeface="Wingdings" panose="05000000000000000000" pitchFamily="2" charset="2"/>
              <a:buChar char="q"/>
              <a:tabLst>
                <a:tab pos="358775" algn="l"/>
              </a:tabLst>
              <a:defRPr/>
            </a:pPr>
            <a:endParaRPr lang="en-ZA" altLang="en-US" sz="1200" kern="0" dirty="0" smtClean="0">
              <a:solidFill>
                <a:srgbClr val="000000"/>
              </a:solidFill>
              <a:latin typeface="Arial" panose="020B0604020202020204" pitchFamily="34" charset="0"/>
              <a:cs typeface="Arial" panose="020B0604020202020204" pitchFamily="34" charset="0"/>
            </a:endParaRPr>
          </a:p>
          <a:p>
            <a:pPr marL="0" lvl="0" indent="0" algn="just" defTabSz="914400" fontAlgn="base">
              <a:lnSpc>
                <a:spcPct val="150000"/>
              </a:lnSpc>
              <a:spcBef>
                <a:spcPts val="0"/>
              </a:spcBef>
              <a:spcAft>
                <a:spcPct val="0"/>
              </a:spcAft>
              <a:buFont typeface="Wingdings" panose="05000000000000000000" pitchFamily="2" charset="2"/>
              <a:buChar char="q"/>
              <a:tabLst>
                <a:tab pos="355600" algn="l"/>
              </a:tabLst>
              <a:defRPr/>
            </a:pPr>
            <a:endParaRPr lang="en-ZA" altLang="en-US" sz="2000" kern="0" dirty="0">
              <a:solidFill>
                <a:srgbClr val="000000"/>
              </a:solidFill>
              <a:latin typeface="Arial" panose="020B0604020202020204" pitchFamily="34" charset="0"/>
              <a:cs typeface="Arial" panose="020B0604020202020204" pitchFamily="34" charset="0"/>
            </a:endParaRPr>
          </a:p>
          <a:p>
            <a:pPr marL="358775" indent="-358775" algn="just" defTabSz="914400" fontAlgn="base">
              <a:lnSpc>
                <a:spcPct val="150000"/>
              </a:lnSpc>
              <a:spcAft>
                <a:spcPct val="0"/>
              </a:spcAft>
              <a:buFont typeface="Wingdings" panose="05000000000000000000" pitchFamily="2" charset="2"/>
              <a:buChar char="q"/>
              <a:tabLst>
                <a:tab pos="355600" algn="l"/>
              </a:tabLst>
              <a:defRPr/>
            </a:pPr>
            <a:endParaRPr lang="en-ZA" altLang="en-US" sz="1200" kern="0" dirty="0">
              <a:solidFill>
                <a:srgbClr val="000000"/>
              </a:solidFill>
              <a:latin typeface="Arial" panose="020B0604020202020204" pitchFamily="34" charset="0"/>
              <a:cs typeface="Arial" panose="020B0604020202020204" pitchFamily="34" charset="0"/>
            </a:endParaRPr>
          </a:p>
          <a:p>
            <a:pPr marR="77470" algn="just" defTabSz="914400">
              <a:spcBef>
                <a:spcPts val="585"/>
              </a:spcBef>
              <a:buFont typeface="Wingdings" panose="05000000000000000000" pitchFamily="2" charset="2"/>
              <a:buChar char="q"/>
            </a:pPr>
            <a:endParaRPr lang="en-US" sz="2000" b="1" dirty="0" smtClean="0">
              <a:solidFill>
                <a:srgbClr val="000000"/>
              </a:solidFill>
              <a:latin typeface="Arial"/>
              <a:ea typeface="Arial"/>
              <a:cs typeface="Times New Roman"/>
            </a:endParaRPr>
          </a:p>
          <a:p>
            <a:pPr marL="0" indent="0" algn="just">
              <a:lnSpc>
                <a:spcPct val="80000"/>
              </a:lnSpc>
              <a:buFont typeface="Arial"/>
              <a:buNone/>
            </a:pPr>
            <a:endParaRPr lang="en-US" altLang="en-US" sz="2000" spc="5" dirty="0" smtClean="0">
              <a:latin typeface="Arial"/>
              <a:ea typeface="Arial"/>
              <a:cs typeface="Times New Roman"/>
            </a:endParaRPr>
          </a:p>
          <a:p>
            <a:pPr algn="just">
              <a:lnSpc>
                <a:spcPct val="80000"/>
              </a:lnSpc>
              <a:buFont typeface="Wingdings" panose="05000000000000000000" pitchFamily="2" charset="2"/>
              <a:buChar char="q"/>
            </a:pPr>
            <a:endParaRPr lang="en-US" altLang="en-US" sz="2000" spc="5" dirty="0" smtClean="0">
              <a:latin typeface="Arial"/>
              <a:ea typeface="Arial"/>
              <a:cs typeface="Times New Roman"/>
            </a:endParaRPr>
          </a:p>
          <a:p>
            <a:pPr algn="just">
              <a:lnSpc>
                <a:spcPct val="80000"/>
              </a:lnSpc>
              <a:buFont typeface="Wingdings" panose="05000000000000000000" pitchFamily="2" charset="2"/>
              <a:buChar char="q"/>
            </a:pPr>
            <a:endParaRPr lang="en-US" altLang="en-US" sz="2000" spc="5" dirty="0" smtClean="0">
              <a:latin typeface="Arial"/>
              <a:ea typeface="Arial"/>
              <a:cs typeface="Times New Roman"/>
            </a:endParaRPr>
          </a:p>
          <a:p>
            <a:pPr marR="77470" algn="just" defTabSz="914400">
              <a:spcBef>
                <a:spcPts val="585"/>
              </a:spcBef>
              <a:buFont typeface="Wingdings" panose="05000000000000000000" pitchFamily="2" charset="2"/>
              <a:buChar char="q"/>
            </a:pPr>
            <a:endParaRPr lang="en-US" sz="2000" b="1" dirty="0" smtClean="0">
              <a:solidFill>
                <a:srgbClr val="000000"/>
              </a:solidFill>
              <a:latin typeface="Arial"/>
              <a:ea typeface="Arial"/>
              <a:cs typeface="Times New Roman"/>
            </a:endParaRPr>
          </a:p>
          <a:p>
            <a:pPr marL="0" marR="77470" indent="0" algn="just" defTabSz="914400">
              <a:spcBef>
                <a:spcPts val="585"/>
              </a:spcBef>
              <a:buFont typeface="Arial"/>
              <a:buNone/>
            </a:pPr>
            <a:endParaRPr lang="en-US" sz="2000" dirty="0">
              <a:solidFill>
                <a:srgbClr val="000000"/>
              </a:solidFill>
              <a:latin typeface="Arial"/>
              <a:ea typeface="Arial"/>
              <a:cs typeface="Times New Roman"/>
            </a:endParaRPr>
          </a:p>
        </p:txBody>
      </p:sp>
    </p:spTree>
    <p:extLst>
      <p:ext uri="{BB962C8B-B14F-4D97-AF65-F5344CB8AC3E}">
        <p14:creationId xmlns:p14="http://schemas.microsoft.com/office/powerpoint/2010/main" xmlns="" val="336011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Trade, Investment &amp; Exports</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5921990"/>
            <a:ext cx="838842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26</a:t>
            </a:fld>
            <a:endParaRPr lang="en-ZA" dirty="0"/>
          </a:p>
        </p:txBody>
      </p:sp>
      <p:sp>
        <p:nvSpPr>
          <p:cNvPr id="4" name="Content Placeholder 3"/>
          <p:cNvSpPr>
            <a:spLocks noGrp="1"/>
          </p:cNvSpPr>
          <p:nvPr>
            <p:ph idx="1"/>
          </p:nvPr>
        </p:nvSpPr>
        <p:spPr>
          <a:xfrm>
            <a:off x="107504" y="557712"/>
            <a:ext cx="8796454" cy="5175544"/>
          </a:xfrm>
        </p:spPr>
        <p:txBody>
          <a:bodyPr/>
          <a:lstStyle/>
          <a:p>
            <a:pPr lvl="0" algn="just" fontAlgn="base">
              <a:lnSpc>
                <a:spcPct val="150000"/>
              </a:lnSpc>
              <a:spcBef>
                <a:spcPct val="20000"/>
              </a:spcBef>
              <a:spcAft>
                <a:spcPct val="0"/>
              </a:spcAft>
              <a:buFont typeface="Wingdings" panose="05000000000000000000" pitchFamily="2" charset="2"/>
              <a:buChar char="q"/>
              <a:tabLst>
                <a:tab pos="355600" algn="l"/>
              </a:tabLst>
              <a:defRPr/>
            </a:pPr>
            <a:r>
              <a:rPr lang="en-ZA" altLang="en-US" b="0" kern="0" dirty="0">
                <a:solidFill>
                  <a:srgbClr val="000000"/>
                </a:solidFill>
                <a:latin typeface="Arial" charset="0"/>
                <a:ea typeface="Times New Roman" pitchFamily="18" charset="0"/>
                <a:cs typeface="Arial" charset="0"/>
              </a:rPr>
              <a:t>The </a:t>
            </a:r>
            <a:r>
              <a:rPr lang="en-ZA" altLang="en-US" b="0" kern="0" dirty="0" err="1">
                <a:solidFill>
                  <a:srgbClr val="000000"/>
                </a:solidFill>
                <a:latin typeface="Arial" charset="0"/>
                <a:ea typeface="Times New Roman" pitchFamily="18" charset="0"/>
                <a:cs typeface="Arial" charset="0"/>
              </a:rPr>
              <a:t>InvestSA</a:t>
            </a:r>
            <a:r>
              <a:rPr lang="en-ZA" altLang="en-US" b="0" kern="0" dirty="0">
                <a:solidFill>
                  <a:srgbClr val="000000"/>
                </a:solidFill>
                <a:latin typeface="Arial" charset="0"/>
                <a:ea typeface="Times New Roman" pitchFamily="18" charset="0"/>
                <a:cs typeface="Arial" charset="0"/>
              </a:rPr>
              <a:t> Western Cape One Stop Shop was launched in September 2017 to enhance investor services and confidence; </a:t>
            </a:r>
          </a:p>
          <a:p>
            <a:pPr lvl="0" algn="just" fontAlgn="base">
              <a:lnSpc>
                <a:spcPct val="150000"/>
              </a:lnSpc>
              <a:spcBef>
                <a:spcPct val="20000"/>
              </a:spcBef>
              <a:spcAft>
                <a:spcPct val="0"/>
              </a:spcAft>
              <a:buFont typeface="Wingdings" panose="05000000000000000000" pitchFamily="2" charset="2"/>
              <a:buChar char="q"/>
              <a:tabLst>
                <a:tab pos="355600" algn="l"/>
              </a:tabLst>
              <a:defRPr/>
            </a:pPr>
            <a:r>
              <a:rPr lang="en-ZA" altLang="en-US" b="0" kern="0" dirty="0">
                <a:solidFill>
                  <a:srgbClr val="000000"/>
                </a:solidFill>
                <a:latin typeface="Arial" charset="0"/>
                <a:ea typeface="Times New Roman" pitchFamily="18" charset="0"/>
                <a:cs typeface="Arial" charset="0"/>
              </a:rPr>
              <a:t>The graph below illustrates the operational activities of the National One Stop Shop over the reporting period</a:t>
            </a:r>
            <a:r>
              <a:rPr lang="en-ZA" altLang="en-US" b="0" kern="0" dirty="0" smtClean="0">
                <a:solidFill>
                  <a:srgbClr val="000000"/>
                </a:solidFill>
                <a:latin typeface="Arial" charset="0"/>
                <a:ea typeface="Times New Roman" pitchFamily="18" charset="0"/>
                <a:cs typeface="Arial" charset="0"/>
              </a:rPr>
              <a:t>:</a:t>
            </a:r>
          </a:p>
          <a:p>
            <a:pPr lvl="0" algn="just" fontAlgn="base">
              <a:lnSpc>
                <a:spcPct val="150000"/>
              </a:lnSpc>
              <a:spcBef>
                <a:spcPct val="20000"/>
              </a:spcBef>
              <a:spcAft>
                <a:spcPct val="0"/>
              </a:spcAft>
              <a:buFont typeface="Wingdings" panose="05000000000000000000" pitchFamily="2" charset="2"/>
              <a:buChar char="q"/>
              <a:tabLst>
                <a:tab pos="355600" algn="l"/>
              </a:tabLst>
              <a:defRPr/>
            </a:pPr>
            <a:endParaRPr lang="en-ZA" altLang="en-US" sz="2000" b="0" kern="0" dirty="0">
              <a:solidFill>
                <a:srgbClr val="000000"/>
              </a:solidFill>
              <a:latin typeface="Arial" charset="0"/>
              <a:ea typeface="Times New Roman" pitchFamily="18" charset="0"/>
              <a:cs typeface="Arial" charset="0"/>
            </a:endParaRPr>
          </a:p>
          <a:p>
            <a:endParaRPr lang="en-ZA" dirty="0"/>
          </a:p>
        </p:txBody>
      </p:sp>
      <p:pic>
        <p:nvPicPr>
          <p:cNvPr id="8"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562" y="2364128"/>
            <a:ext cx="8424936" cy="3384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238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188152" cy="1368152"/>
          </a:xfrm>
        </p:spPr>
        <p:txBody>
          <a:bodyPr/>
          <a:lstStyle/>
          <a:p>
            <a:pPr algn="ctr"/>
            <a:r>
              <a:rPr lang="en-ZA"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Special Economic Zones and Economic Transformation</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620688"/>
            <a:ext cx="9144000" cy="5112568"/>
          </a:xfrm>
        </p:spPr>
        <p:txBody>
          <a:bodyPr>
            <a:noAutofit/>
          </a:bodyPr>
          <a:lstStyle/>
          <a:p>
            <a:pPr marL="0" lvl="0" indent="0" algn="just" fontAlgn="base">
              <a:lnSpc>
                <a:spcPct val="150000"/>
              </a:lnSpc>
              <a:spcBef>
                <a:spcPct val="20000"/>
              </a:spcBef>
              <a:spcAft>
                <a:spcPct val="0"/>
              </a:spcAft>
              <a:defRPr/>
            </a:pPr>
            <a:r>
              <a:rPr lang="en-ZA" altLang="en-US" sz="2000" b="0" kern="0" dirty="0" smtClean="0">
                <a:solidFill>
                  <a:srgbClr val="000000"/>
                </a:solidFill>
                <a:latin typeface="Arial" charset="0"/>
                <a:ea typeface="Times New Roman" pitchFamily="18" charset="0"/>
                <a:cs typeface="Arial" charset="0"/>
              </a:rPr>
              <a:t> </a:t>
            </a:r>
            <a:endParaRPr lang="en-ZA" altLang="en-US" sz="2000" b="0" kern="0" dirty="0">
              <a:solidFill>
                <a:srgbClr val="000000"/>
              </a:solidFill>
              <a:latin typeface="Arial" charset="0"/>
              <a:ea typeface="Times New Roman" pitchFamily="18" charset="0"/>
              <a:cs typeface="Arial" charset="0"/>
            </a:endParaRPr>
          </a:p>
          <a:p>
            <a:pPr>
              <a:lnSpc>
                <a:spcPct val="150000"/>
              </a:lnSpc>
              <a:buFont typeface="Wingdings" pitchFamily="2" charset="2"/>
              <a:buChar char="q"/>
            </a:pPr>
            <a:endParaRPr lang="en-US" sz="2000" dirty="0"/>
          </a:p>
        </p:txBody>
      </p:sp>
      <p:sp>
        <p:nvSpPr>
          <p:cNvPr id="12" name="Slide Number Placeholder 11"/>
          <p:cNvSpPr>
            <a:spLocks noGrp="1"/>
          </p:cNvSpPr>
          <p:nvPr>
            <p:ph type="sldNum" sz="quarter" idx="12"/>
          </p:nvPr>
        </p:nvSpPr>
        <p:spPr/>
        <p:txBody>
          <a:bodyPr/>
          <a:lstStyle/>
          <a:p>
            <a:fld id="{DE71412C-9B9C-447F-B548-61EF3FD6F2EC}" type="slidenum">
              <a:rPr lang="en-ZA" smtClean="0"/>
              <a:pPr/>
              <a:t>27</a:t>
            </a:fld>
            <a:endParaRPr lang="en-ZA" dirty="0"/>
          </a:p>
        </p:txBody>
      </p:sp>
    </p:spTree>
    <p:extLst>
      <p:ext uri="{BB962C8B-B14F-4D97-AF65-F5344CB8AC3E}">
        <p14:creationId xmlns:p14="http://schemas.microsoft.com/office/powerpoint/2010/main" xmlns="" val="72975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 y="0"/>
            <a:ext cx="9132749" cy="657006"/>
          </a:xfrm>
        </p:spPr>
        <p:txBody>
          <a:bodyPr/>
          <a:lstStyle/>
          <a:p>
            <a:r>
              <a:rPr lang="en-ZA"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Special Economic Zones and Economic Transformation</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rot="10800000" flipV="1">
            <a:off x="0" y="5949280"/>
            <a:ext cx="9144000" cy="646331"/>
          </a:xfrm>
          <a:prstGeom prst="rect">
            <a:avLst/>
          </a:prstGeom>
        </p:spPr>
        <p:txBody>
          <a:bodyPr wrap="square">
            <a:spAutoFit/>
          </a:bodyPr>
          <a:lstStyle/>
          <a:p>
            <a:pPr>
              <a:defRPr/>
            </a:pPr>
            <a:r>
              <a:rPr lang="en-ZA"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 3: Facilitate broad-based economic participation through targeted interventions to achieve more inclusive growth</a:t>
            </a:r>
          </a:p>
        </p:txBody>
      </p:sp>
      <p:sp>
        <p:nvSpPr>
          <p:cNvPr id="6" name="Slide Number Placeholder 5"/>
          <p:cNvSpPr>
            <a:spLocks noGrp="1"/>
          </p:cNvSpPr>
          <p:nvPr>
            <p:ph type="sldNum" sz="quarter" idx="12"/>
          </p:nvPr>
        </p:nvSpPr>
        <p:spPr/>
        <p:txBody>
          <a:bodyPr/>
          <a:lstStyle/>
          <a:p>
            <a:fld id="{DE71412C-9B9C-447F-B548-61EF3FD6F2EC}" type="slidenum">
              <a:rPr lang="en-ZA" smtClean="0"/>
              <a:pPr/>
              <a:t>28</a:t>
            </a:fld>
            <a:endParaRPr lang="en-ZA" dirty="0"/>
          </a:p>
        </p:txBody>
      </p:sp>
      <p:sp>
        <p:nvSpPr>
          <p:cNvPr id="7" name="Content Placeholder 2"/>
          <p:cNvSpPr txBox="1">
            <a:spLocks/>
          </p:cNvSpPr>
          <p:nvPr/>
        </p:nvSpPr>
        <p:spPr>
          <a:xfrm>
            <a:off x="107504" y="657006"/>
            <a:ext cx="8856984" cy="51815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marR="0" lvl="1" indent="-358775"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Operator Permit for the Energy and Metallurgical Zone in the </a:t>
            </a:r>
            <a:r>
              <a:rPr kumimoji="0" lang="en-ZA"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Musina-Makhado</a:t>
            </a: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SEZ issued in September 2017; </a:t>
            </a:r>
          </a:p>
          <a:p>
            <a:pPr marL="358775" marR="0" lvl="1" indent="-358775"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SEZ Investment Seminar held in China, September 2017; </a:t>
            </a:r>
          </a:p>
          <a:p>
            <a:pPr marL="358775" marR="0" lvl="1" indent="-358775"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Gazetted the Atlantis SEZ for public comments before designation; </a:t>
            </a:r>
          </a:p>
          <a:p>
            <a:pPr marL="358775" marR="0" lvl="1" indent="-358775"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GB"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issuing of </a:t>
            </a:r>
            <a:r>
              <a:rPr kumimoji="0" lang="en-GB"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CIPC B-BBEE Certificates </a:t>
            </a:r>
            <a:r>
              <a:rPr kumimoji="0" lang="en-GB"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is in place and being utilised by the Exempted Micro Enterprises (less than R10m turn over); </a:t>
            </a:r>
          </a:p>
          <a:p>
            <a:pPr marL="358775" marR="0" lvl="1" indent="-358775"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GB"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Minister signed and approved an EEIP certificate in September 2017 a</a:t>
            </a: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memorandum of agreement between</a:t>
            </a: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the </a:t>
            </a:r>
            <a:r>
              <a:rPr kumimoji="0" lang="en-US" sz="1600" b="1"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dti</a:t>
            </a: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&amp; Novus Africa </a:t>
            </a: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 the Agriculture sector; </a:t>
            </a:r>
          </a:p>
          <a:p>
            <a:pPr marL="358775" marR="0" lvl="1" indent="-358775"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Small Enterprise Finance Agency (SEFA) was granted the </a:t>
            </a: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BEE Facilitation Status</a:t>
            </a: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in September 2017 on a case by case basis.</a:t>
            </a:r>
          </a:p>
          <a:p>
            <a:pPr marL="285750" marR="0" lvl="1" indent="-285750" algn="just" defTabSz="914400" rtl="0" eaLnBrk="0" fontAlgn="base" latinLnBrk="0" hangingPunct="0">
              <a:lnSpc>
                <a:spcPct val="150000"/>
              </a:lnSpc>
              <a:spcBef>
                <a:spcPct val="20000"/>
              </a:spcBef>
              <a:spcAft>
                <a:spcPct val="0"/>
              </a:spcAft>
              <a:buClrTx/>
              <a:buSzTx/>
              <a:buFont typeface="Wingdings" pitchFamily="2" charset="2"/>
              <a:buChar char="q"/>
              <a:tabLst/>
              <a:defRPr/>
            </a:pPr>
            <a:endParaRPr kumimoji="0" lang="en-US"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01638" marR="77470" lvl="0" indent="-401638" algn="just" defTabSz="914400" rtl="0" eaLnBrk="1" fontAlgn="auto" latinLnBrk="0" hangingPunct="1">
              <a:lnSpc>
                <a:spcPct val="100000"/>
              </a:lnSpc>
              <a:spcBef>
                <a:spcPts val="585"/>
              </a:spcBef>
              <a:spcAft>
                <a:spcPts val="0"/>
              </a:spcAft>
              <a:buClrTx/>
              <a:buSzTx/>
              <a:buFont typeface="Wingdings" pitchFamily="2" charset="2"/>
              <a:buChar char="q"/>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xmlns="" val="405878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 y="0"/>
            <a:ext cx="9132749" cy="620688"/>
          </a:xfrm>
        </p:spPr>
        <p:txBody>
          <a:bodyPr/>
          <a:lstStyle/>
          <a:p>
            <a:r>
              <a:rPr lang="en-ZA"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Special Economic Zones and Economic Transformation</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0" y="5949280"/>
            <a:ext cx="9144000" cy="646331"/>
          </a:xfrm>
          <a:prstGeom prst="rect">
            <a:avLst/>
          </a:prstGeom>
        </p:spPr>
        <p:txBody>
          <a:bodyPr wrap="square">
            <a:spAutoFit/>
          </a:bodyPr>
          <a:lstStyle/>
          <a:p>
            <a:pPr>
              <a:defRPr/>
            </a:pPr>
            <a:r>
              <a:rPr lang="en-ZA"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 3: Facilitate broad-based economic participation through targeted interventions to achieve more inclusive growth</a:t>
            </a:r>
          </a:p>
        </p:txBody>
      </p:sp>
      <p:sp>
        <p:nvSpPr>
          <p:cNvPr id="6" name="Slide Number Placeholder 5"/>
          <p:cNvSpPr>
            <a:spLocks noGrp="1"/>
          </p:cNvSpPr>
          <p:nvPr>
            <p:ph type="sldNum" sz="quarter" idx="12"/>
          </p:nvPr>
        </p:nvSpPr>
        <p:spPr/>
        <p:txBody>
          <a:bodyPr/>
          <a:lstStyle/>
          <a:p>
            <a:fld id="{DE71412C-9B9C-447F-B548-61EF3FD6F2EC}" type="slidenum">
              <a:rPr lang="en-ZA" smtClean="0"/>
              <a:pPr/>
              <a:t>29</a:t>
            </a:fld>
            <a:endParaRPr lang="en-ZA" dirty="0"/>
          </a:p>
        </p:txBody>
      </p:sp>
      <p:sp>
        <p:nvSpPr>
          <p:cNvPr id="7" name="Content Placeholder 2"/>
          <p:cNvSpPr txBox="1">
            <a:spLocks/>
          </p:cNvSpPr>
          <p:nvPr/>
        </p:nvSpPr>
        <p:spPr>
          <a:xfrm>
            <a:off x="179512" y="770221"/>
            <a:ext cx="8784976" cy="51009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a:buNone/>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Black Industrialist (BI) </a:t>
            </a:r>
            <a:r>
              <a:rPr kumimoji="0" lang="en-US" altLang="en-US" sz="1600" b="1"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Programme</a:t>
            </a: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Seventeen (17) BIs approved for funding and 14 received </a:t>
            </a:r>
            <a:r>
              <a:rPr lang="en-US" altLang="en-US" sz="1600" kern="0" dirty="0" smtClean="0">
                <a:solidFill>
                  <a:srgbClr val="000000"/>
                </a:solidFill>
                <a:latin typeface="Arial" panose="020B0604020202020204" pitchFamily="34" charset="0"/>
                <a:cs typeface="Arial" panose="020B0604020202020204" pitchFamily="34" charset="0"/>
              </a:rPr>
              <a:t>non-financial support; </a:t>
            </a: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altLang="en-US"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Maneli</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Pets launched in September 2017.</a:t>
            </a:r>
          </a:p>
          <a:p>
            <a:pPr marL="0" marR="0" lvl="0" indent="0" algn="l" defTabSz="914400" rtl="0" eaLnBrk="0" fontAlgn="base" latinLnBrk="0" hangingPunct="0">
              <a:lnSpc>
                <a:spcPct val="100000"/>
              </a:lnSpc>
              <a:spcBef>
                <a:spcPct val="20000"/>
              </a:spcBef>
              <a:spcAft>
                <a:spcPct val="0"/>
              </a:spcAft>
              <a:buClrTx/>
              <a:buSzTx/>
              <a:buFont typeface="Arial"/>
              <a:buNone/>
              <a:tabLst/>
              <a:defRPr/>
            </a:pPr>
            <a:endPar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defRPr/>
            </a:pP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Provincial Black Industrialist Framework Development </a:t>
            </a:r>
          </a:p>
          <a:p>
            <a:pPr marL="342900" marR="0" lvl="0" indent="-342900" algn="just" defTabSz="914400" rtl="0" eaLnBrk="0" fontAlgn="base" latinLnBrk="0" hangingPunct="0">
              <a:lnSpc>
                <a:spcPct val="150000"/>
              </a:lnSpc>
              <a:spcBef>
                <a:spcPct val="20000"/>
              </a:spcBef>
              <a:spcAft>
                <a:spcPct val="0"/>
              </a:spcAft>
              <a:buClrTx/>
              <a:buSzTx/>
              <a:buFont typeface="Wingdings"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a:t>
            </a:r>
            <a:r>
              <a:rPr kumimoji="0" lang="en-US"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MoU</a:t>
            </a:r>
            <a:r>
              <a:rPr kumimoji="0" 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was signed between Free State Provincial Government and </a:t>
            </a: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a:t>
            </a:r>
            <a:r>
              <a:rPr kumimoji="0" lang="en-US" sz="1600" b="1"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dti</a:t>
            </a: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401638" marR="77470" lvl="0" indent="-401638" algn="just" defTabSz="914400" rtl="0" eaLnBrk="1" fontAlgn="auto" latinLnBrk="0" hangingPunct="1">
              <a:lnSpc>
                <a:spcPct val="100000"/>
              </a:lnSpc>
              <a:spcBef>
                <a:spcPts val="585"/>
              </a:spcBef>
              <a:spcAft>
                <a:spcPts val="0"/>
              </a:spcAft>
              <a:buClrTx/>
              <a:buSzTx/>
              <a:buFont typeface="Wingdings" pitchFamily="2" charset="2"/>
              <a:buChar char="q"/>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xmlns="" val="315676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 y="0"/>
            <a:ext cx="9132749" cy="548680"/>
          </a:xfrm>
        </p:spPr>
        <p:txBody>
          <a:bodyPr/>
          <a:lstStyle/>
          <a:p>
            <a:r>
              <a:rPr lang="en-ZA" sz="2400" b="1" dirty="0" smtClean="0">
                <a:latin typeface="Arial" panose="020B0604020202020204" pitchFamily="34" charset="0"/>
                <a:ea typeface="Segoe UI" panose="020B0502040204020203" pitchFamily="34" charset="0"/>
                <a:cs typeface="Arial" panose="020B0604020202020204" pitchFamily="34" charset="0"/>
              </a:rPr>
              <a:t>Strategic imperatives</a:t>
            </a:r>
            <a:endParaRPr lang="en-ZA" sz="2400" b="1" dirty="0">
              <a:latin typeface="Arial" panose="020B0604020202020204" pitchFamily="34" charset="0"/>
              <a:ea typeface="Segoe UI" panose="020B0502040204020203" pitchFamily="34" charset="0"/>
              <a:cs typeface="Arial" panose="020B0604020202020204" pitchFamily="34" charset="0"/>
            </a:endParaRPr>
          </a:p>
        </p:txBody>
      </p:sp>
      <p:sp>
        <p:nvSpPr>
          <p:cNvPr id="12" name="TextBox 3"/>
          <p:cNvSpPr txBox="1"/>
          <p:nvPr/>
        </p:nvSpPr>
        <p:spPr>
          <a:xfrm>
            <a:off x="2987825" y="1026242"/>
            <a:ext cx="3240360" cy="2610076"/>
          </a:xfrm>
          <a:prstGeom prst="rect">
            <a:avLst/>
          </a:prstGeom>
          <a:solidFill>
            <a:srgbClr val="1F497D">
              <a:lumMod val="20000"/>
              <a:lumOff val="80000"/>
            </a:srgbClr>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1. To facilitate transformation of the economy to promote industrial </a:t>
            </a:r>
            <a:r>
              <a:rPr kumimoji="0" lang="en-ZA" sz="12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development, investment</a:t>
            </a: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 competitiveness and employment creation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2. Build mutually beneficial regional and global relations to advance South Africa’s trade, industrial policy and economic development objectives;</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3.Facilitate </a:t>
            </a:r>
            <a:r>
              <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broad-based economic participation through targeted interventions to achieve more inclusive growth;</a:t>
            </a:r>
          </a:p>
        </p:txBody>
      </p:sp>
      <p:sp>
        <p:nvSpPr>
          <p:cNvPr id="13" name="TextBox 9"/>
          <p:cNvSpPr txBox="1"/>
          <p:nvPr/>
        </p:nvSpPr>
        <p:spPr>
          <a:xfrm>
            <a:off x="2987825" y="3682002"/>
            <a:ext cx="3240359" cy="1009650"/>
          </a:xfrm>
          <a:prstGeom prst="rect">
            <a:avLst/>
          </a:prstGeom>
          <a:solidFill>
            <a:srgbClr val="1F497D">
              <a:lumMod val="20000"/>
              <a:lumOff val="80000"/>
            </a:srgbClr>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4. Create a fair regulatory environment that enables investment, trade and enterprise development in an equitable and socially responsible manner;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0"/>
          <p:cNvSpPr txBox="1"/>
          <p:nvPr/>
        </p:nvSpPr>
        <p:spPr>
          <a:xfrm>
            <a:off x="2987826" y="4743974"/>
            <a:ext cx="3218132" cy="1000274"/>
          </a:xfrm>
          <a:prstGeom prst="rect">
            <a:avLst/>
          </a:prstGeom>
          <a:solidFill>
            <a:srgbClr val="1F497D">
              <a:lumMod val="20000"/>
              <a:lumOff val="80000"/>
            </a:srgb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5. Promote a professional, ethical, dynamic, competitive and customer-focused working environment that ensures effective and efficient service delivery</a:t>
            </a:r>
            <a:r>
              <a:rPr kumimoji="0" lang="en-ZA" sz="12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lang="en-ZA"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5"/>
          <p:cNvSpPr txBox="1"/>
          <p:nvPr/>
        </p:nvSpPr>
        <p:spPr>
          <a:xfrm>
            <a:off x="502579" y="1035767"/>
            <a:ext cx="2414852" cy="2600551"/>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Grow the manufacturing sector to promote industrial development, job creation, investment and exports</a:t>
            </a:r>
          </a:p>
        </p:txBody>
      </p:sp>
      <p:sp>
        <p:nvSpPr>
          <p:cNvPr id="16" name="TextBox 16"/>
          <p:cNvSpPr txBox="1"/>
          <p:nvPr/>
        </p:nvSpPr>
        <p:spPr>
          <a:xfrm>
            <a:off x="525934" y="3672477"/>
            <a:ext cx="2391497" cy="1019175"/>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Improved conditions for consumers, </a:t>
            </a:r>
            <a:r>
              <a:rPr kumimoji="0" lang="en-ZA" sz="12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artists </a:t>
            </a: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and opening up of markets for new patents players</a:t>
            </a:r>
          </a:p>
        </p:txBody>
      </p:sp>
      <p:sp>
        <p:nvSpPr>
          <p:cNvPr id="17" name="TextBox 17"/>
          <p:cNvSpPr txBox="1"/>
          <p:nvPr/>
        </p:nvSpPr>
        <p:spPr>
          <a:xfrm>
            <a:off x="544985" y="4743974"/>
            <a:ext cx="2372446" cy="1015663"/>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Strengthened </a:t>
            </a: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capacity to deliver on </a:t>
            </a:r>
            <a:r>
              <a:rPr kumimoji="0" lang="en-ZA" sz="12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the </a:t>
            </a:r>
            <a:r>
              <a:rPr kumimoji="0" lang="en-ZA" sz="1200" b="1" i="0" u="none" strike="noStrike" kern="0" cap="none" spc="0" normalizeH="0" baseline="0" noProof="0" dirty="0" err="1"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dti</a:t>
            </a:r>
            <a:r>
              <a:rPr kumimoji="0" lang="en-ZA" sz="12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  </a:t>
            </a:r>
            <a:r>
              <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Segoe UI" panose="020B0502040204020203" pitchFamily="34" charset="0"/>
                <a:cs typeface="Arial" panose="020B0604020202020204" pitchFamily="34" charset="0"/>
              </a:rPr>
              <a:t>mandate</a:t>
            </a:r>
          </a:p>
        </p:txBody>
      </p:sp>
      <p:sp>
        <p:nvSpPr>
          <p:cNvPr id="18" name="Rectangle 17"/>
          <p:cNvSpPr/>
          <p:nvPr/>
        </p:nvSpPr>
        <p:spPr>
          <a:xfrm rot="16200000">
            <a:off x="-792249" y="2711354"/>
            <a:ext cx="20040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Arial" panose="020B0604020202020204" pitchFamily="34" charset="0"/>
                <a:ea typeface="Segoe UI" panose="020B0502040204020203" pitchFamily="34" charset="0"/>
                <a:cs typeface="Arial" panose="020B0604020202020204" pitchFamily="34" charset="0"/>
              </a:rPr>
              <a:t>Objectives</a:t>
            </a:r>
            <a:endParaRPr kumimoji="0" lang="en-US" sz="2800" b="1" i="0" u="none" strike="noStrike" kern="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9" name="Rectangle 18"/>
          <p:cNvSpPr/>
          <p:nvPr/>
        </p:nvSpPr>
        <p:spPr>
          <a:xfrm>
            <a:off x="2044583" y="494468"/>
            <a:ext cx="4154238"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Arial" panose="020B0604020202020204" pitchFamily="34" charset="0"/>
                <a:ea typeface="Segoe UI" panose="020B0502040204020203" pitchFamily="34" charset="0"/>
                <a:cs typeface="Arial" panose="020B0604020202020204" pitchFamily="34" charset="0"/>
              </a:rPr>
              <a:t>Goals</a:t>
            </a:r>
            <a:endParaRPr kumimoji="0" lang="en-US" sz="2800" b="1" i="0" u="none" strike="noStrike" kern="0" cap="none" spc="0" normalizeH="0" baseline="0" noProof="0" dirty="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20" name="Rectangle 19"/>
          <p:cNvSpPr/>
          <p:nvPr/>
        </p:nvSpPr>
        <p:spPr>
          <a:xfrm>
            <a:off x="6311670" y="1050995"/>
            <a:ext cx="2592288" cy="4708981"/>
          </a:xfrm>
          <a:prstGeom prst="rect">
            <a:avLst/>
          </a:prstGeom>
          <a:solidFill>
            <a:schemeClr val="accent2"/>
          </a:solidFill>
        </p:spPr>
        <p:txBody>
          <a:bodyPr wrap="square">
            <a:spAutoFit/>
          </a:bodyPr>
          <a:lstStyle/>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endParaRPr lang="en-ZA"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ZA" sz="1200" dirty="0">
              <a:latin typeface="Arial" panose="020B0604020202020204" pitchFamily="34" charset="0"/>
              <a:ea typeface="Segoe UI" panose="020B0502040204020203" pitchFamily="34" charset="0"/>
              <a:cs typeface="Arial" panose="020B0604020202020204" pitchFamily="34" charset="0"/>
            </a:endParaRPr>
          </a:p>
          <a:p>
            <a:pPr algn="ctr"/>
            <a:endParaRPr lang="en-ZA"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ZA" sz="1200" dirty="0">
              <a:latin typeface="Arial" panose="020B0604020202020204" pitchFamily="34" charset="0"/>
              <a:ea typeface="Segoe UI" panose="020B0502040204020203" pitchFamily="34" charset="0"/>
              <a:cs typeface="Arial" panose="020B0604020202020204" pitchFamily="34" charset="0"/>
            </a:endParaRPr>
          </a:p>
          <a:p>
            <a:pPr algn="ctr"/>
            <a:endParaRPr lang="en-ZA" sz="1200" dirty="0" smtClean="0">
              <a:latin typeface="Arial" panose="020B0604020202020204" pitchFamily="34" charset="0"/>
              <a:ea typeface="Segoe UI" panose="020B0502040204020203" pitchFamily="34" charset="0"/>
              <a:cs typeface="Arial" panose="020B0604020202020204" pitchFamily="34" charset="0"/>
            </a:endParaRPr>
          </a:p>
          <a:p>
            <a:pPr algn="ctr"/>
            <a:r>
              <a:rPr lang="en-ZA" sz="1200" dirty="0" smtClean="0">
                <a:latin typeface="Arial" panose="020B0604020202020204" pitchFamily="34" charset="0"/>
                <a:ea typeface="Segoe UI" panose="020B0502040204020203" pitchFamily="34" charset="0"/>
                <a:cs typeface="Arial" panose="020B0604020202020204" pitchFamily="34" charset="0"/>
              </a:rPr>
              <a:t>A </a:t>
            </a:r>
            <a:r>
              <a:rPr lang="en-ZA" sz="1200" dirty="0">
                <a:latin typeface="Arial" panose="020B0604020202020204" pitchFamily="34" charset="0"/>
                <a:ea typeface="Segoe UI" panose="020B0502040204020203" pitchFamily="34" charset="0"/>
                <a:cs typeface="Arial" panose="020B0604020202020204" pitchFamily="34" charset="0"/>
              </a:rPr>
              <a:t>dynamic industrial, globally competitive South African economy, characterised by inclusive growth and development, decent employment and equity, built on the full potential of all citizens. </a:t>
            </a:r>
            <a:endParaRPr lang="en-ZA"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US" sz="1200" dirty="0">
              <a:latin typeface="Arial" panose="020B0604020202020204" pitchFamily="34" charset="0"/>
              <a:ea typeface="Segoe UI" panose="020B0502040204020203" pitchFamily="34" charset="0"/>
              <a:cs typeface="Arial" panose="020B0604020202020204" pitchFamily="34" charset="0"/>
            </a:endParaRPr>
          </a:p>
          <a:p>
            <a:pPr algn="ctr"/>
            <a:endParaRPr lang="en-US"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US"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US" sz="1200" dirty="0">
              <a:latin typeface="Arial" panose="020B0604020202020204" pitchFamily="34" charset="0"/>
              <a:ea typeface="Segoe UI" panose="020B0502040204020203" pitchFamily="34" charset="0"/>
              <a:cs typeface="Arial" panose="020B0604020202020204" pitchFamily="34" charset="0"/>
            </a:endParaRPr>
          </a:p>
          <a:p>
            <a:pPr algn="ctr"/>
            <a:endParaRPr lang="en-US"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US" sz="1200" dirty="0">
              <a:latin typeface="Arial" panose="020B0604020202020204" pitchFamily="34" charset="0"/>
              <a:ea typeface="Segoe UI" panose="020B0502040204020203" pitchFamily="34" charset="0"/>
              <a:cs typeface="Arial" panose="020B0604020202020204" pitchFamily="34" charset="0"/>
            </a:endParaRPr>
          </a:p>
          <a:p>
            <a:pPr algn="ctr"/>
            <a:endParaRPr lang="en-US" sz="1200" dirty="0" smtClean="0">
              <a:latin typeface="Arial" panose="020B0604020202020204" pitchFamily="34" charset="0"/>
              <a:ea typeface="Segoe UI" panose="020B0502040204020203" pitchFamily="34" charset="0"/>
              <a:cs typeface="Arial" panose="020B0604020202020204" pitchFamily="34" charset="0"/>
            </a:endParaRPr>
          </a:p>
          <a:p>
            <a:pPr algn="ctr"/>
            <a:endParaRPr lang="en-US" sz="1200" dirty="0">
              <a:latin typeface="Arial" panose="020B0604020202020204" pitchFamily="34" charset="0"/>
              <a:ea typeface="Segoe UI" panose="020B0502040204020203" pitchFamily="34" charset="0"/>
              <a:cs typeface="Arial" panose="020B0604020202020204" pitchFamily="34" charset="0"/>
            </a:endParaRPr>
          </a:p>
          <a:p>
            <a:pPr algn="ctr"/>
            <a:endParaRPr lang="en-US"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5402352" y="531130"/>
            <a:ext cx="453811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en-US" sz="2800" b="1" kern="0" dirty="0" smtClean="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panose="020B0604020202020204" pitchFamily="34" charset="0"/>
                <a:ea typeface="Segoe UI" panose="020B0502040204020203" pitchFamily="34" charset="0"/>
                <a:cs typeface="Arial" panose="020B0604020202020204" pitchFamily="34" charset="0"/>
              </a:rPr>
              <a:t>Vision</a:t>
            </a:r>
            <a:endParaRPr lang="en-US" sz="2800" b="1" kern="0" dirty="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panose="020B0604020202020204" pitchFamily="34" charset="0"/>
              <a:ea typeface="Segoe UI" panose="020B0502040204020203"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3</a:t>
            </a:fld>
            <a:endParaRPr lang="en-ZA" dirty="0"/>
          </a:p>
        </p:txBody>
      </p:sp>
    </p:spTree>
    <p:extLst>
      <p:ext uri="{BB962C8B-B14F-4D97-AF65-F5344CB8AC3E}">
        <p14:creationId xmlns:p14="http://schemas.microsoft.com/office/powerpoint/2010/main" xmlns="" val="1380837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276872"/>
            <a:ext cx="7286139" cy="1296144"/>
          </a:xfrm>
        </p:spPr>
        <p:txBody>
          <a:bodyPr/>
          <a:lstStyle/>
          <a:p>
            <a:pPr algn="ctr"/>
            <a:r>
              <a:rPr lang="en-US" sz="2400" b="1" dirty="0">
                <a:ln w="18000">
                  <a:noFill/>
                  <a:prstDash val="solid"/>
                  <a:miter lim="800000"/>
                </a:ln>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Legislation and Regulation</a:t>
            </a:r>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30</a:t>
            </a:fld>
            <a:endParaRPr lang="en-ZA" dirty="0"/>
          </a:p>
        </p:txBody>
      </p:sp>
    </p:spTree>
    <p:extLst>
      <p:ext uri="{BB962C8B-B14F-4D97-AF65-F5344CB8AC3E}">
        <p14:creationId xmlns:p14="http://schemas.microsoft.com/office/powerpoint/2010/main" xmlns="" val="2042721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Legislation and Regulation</a:t>
            </a:r>
            <a:endParaRPr lang="en-ZA" dirty="0">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xmlns="" val="3368550047"/>
              </p:ext>
            </p:extLst>
          </p:nvPr>
        </p:nvGraphicFramePr>
        <p:xfrm>
          <a:off x="683568" y="908720"/>
          <a:ext cx="8208912" cy="299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8856" y="6040145"/>
            <a:ext cx="8055551" cy="646331"/>
          </a:xfrm>
          <a:prstGeom prst="rect">
            <a:avLst/>
          </a:prstGeom>
        </p:spPr>
        <p:txBody>
          <a:bodyPr wrap="square">
            <a:spAutoFit/>
          </a:bodyPr>
          <a:lstStyle/>
          <a:p>
            <a:pPr>
              <a:defRPr/>
            </a:pPr>
            <a:r>
              <a:rPr lang="en-US"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4: C</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reate a fair regulatory environment that enables investment, trade and enterprise development in an equitable and socially responsible manner</a:t>
            </a:r>
            <a:endPar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31</a:t>
            </a:fld>
            <a:endParaRPr lang="en-ZA" dirty="0"/>
          </a:p>
        </p:txBody>
      </p:sp>
    </p:spTree>
    <p:extLst>
      <p:ext uri="{BB962C8B-B14F-4D97-AF65-F5344CB8AC3E}">
        <p14:creationId xmlns:p14="http://schemas.microsoft.com/office/powerpoint/2010/main" xmlns="" val="3591888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348880"/>
            <a:ext cx="7083711" cy="1296144"/>
          </a:xfrm>
        </p:spPr>
        <p:txBody>
          <a:bodyPr/>
          <a:lstStyle/>
          <a:p>
            <a:pPr algn="ctr"/>
            <a:r>
              <a:rPr lang="en-US" sz="2400" b="1" dirty="0">
                <a:ln w="18000">
                  <a:noFill/>
                  <a:prstDash val="solid"/>
                  <a:miter lim="800000"/>
                </a:ln>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Administration &amp; Co-ordination</a:t>
            </a:r>
            <a:endParaRPr lang="en-ZA" sz="2400" dirty="0">
              <a:latin typeface="Arial" panose="020B0604020202020204" pitchFamily="34" charset="0"/>
              <a:cs typeface="Arial" panose="020B0604020202020204" pitchFamily="34" charset="0"/>
            </a:endParaRPr>
          </a:p>
        </p:txBody>
      </p:sp>
      <p:sp>
        <p:nvSpPr>
          <p:cNvPr id="14" name="Slide Number Placeholder 5"/>
          <p:cNvSpPr txBox="1">
            <a:spLocks/>
          </p:cNvSpPr>
          <p:nvPr/>
        </p:nvSpPr>
        <p:spPr>
          <a:xfrm>
            <a:off x="8553438" y="6323222"/>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32</a:t>
            </a:fld>
            <a:endParaRPr lang="en-ZA" dirty="0"/>
          </a:p>
        </p:txBody>
      </p:sp>
    </p:spTree>
    <p:extLst>
      <p:ext uri="{BB962C8B-B14F-4D97-AF65-F5344CB8AC3E}">
        <p14:creationId xmlns:p14="http://schemas.microsoft.com/office/powerpoint/2010/main" xmlns="" val="347311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 y="20747"/>
            <a:ext cx="9132749" cy="548680"/>
          </a:xfrm>
        </p:spPr>
        <p:txBody>
          <a:bodyPr/>
          <a:lstStyle/>
          <a:p>
            <a:r>
              <a:rPr lang="en-US" sz="2400" b="1" dirty="0">
                <a:ln w="18000">
                  <a:noFill/>
                  <a:prstDash val="solid"/>
                  <a:miter lim="800000"/>
                </a:ln>
                <a:effectLst>
                  <a:outerShdw blurRad="25500" dist="23000" dir="7020000" algn="tl">
                    <a:srgbClr val="000000">
                      <a:alpha val="50000"/>
                    </a:srgbClr>
                  </a:outerShdw>
                </a:effectLst>
                <a:latin typeface="Arial" panose="020B0604020202020204" pitchFamily="34" charset="0"/>
                <a:ea typeface="Segoe UI" panose="020B0502040204020203" pitchFamily="34" charset="0"/>
                <a:cs typeface="Arial" panose="020B0604020202020204" pitchFamily="34" charset="0"/>
              </a:rPr>
              <a:t>Administration &amp; Co-ordination</a:t>
            </a:r>
            <a:endParaRPr lang="en-ZA" sz="2400" dirty="0">
              <a:latin typeface="Arial" panose="020B0604020202020204" pitchFamily="34" charset="0"/>
              <a:cs typeface="Arial" panose="020B0604020202020204" pitchFamily="34" charset="0"/>
            </a:endParaRPr>
          </a:p>
        </p:txBody>
      </p:sp>
      <p:sp>
        <p:nvSpPr>
          <p:cNvPr id="6" name="Rectangle 5"/>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5: Promote a professional, ethical, dynamic and competitive and customer–focused working environment that ensures effective and efficient  services delivery</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6869" y="1698205"/>
            <a:ext cx="2143125" cy="2143125"/>
          </a:xfrm>
          <a:prstGeom prst="rect">
            <a:avLst/>
          </a:prstGeom>
        </p:spPr>
      </p:pic>
      <p:sp>
        <p:nvSpPr>
          <p:cNvPr id="8" name="Rectangle 7"/>
          <p:cNvSpPr/>
          <p:nvPr/>
        </p:nvSpPr>
        <p:spPr>
          <a:xfrm>
            <a:off x="5508104" y="1813734"/>
            <a:ext cx="3086237" cy="584775"/>
          </a:xfrm>
          <a:prstGeom prst="rect">
            <a:avLst/>
          </a:prstGeom>
        </p:spPr>
        <p:txBody>
          <a:bodyPr wrap="square">
            <a:spAutoFit/>
          </a:bodyPr>
          <a:lstStyle/>
          <a:p>
            <a:r>
              <a:rPr lang="en-ZA" sz="1600" b="1" dirty="0" smtClean="0">
                <a:latin typeface="Arial" panose="020B0604020202020204" pitchFamily="34" charset="0"/>
                <a:ea typeface="Segoe UI" panose="020B0502040204020203" pitchFamily="34" charset="0"/>
                <a:cs typeface="Arial" panose="020B0604020202020204" pitchFamily="34" charset="0"/>
              </a:rPr>
              <a:t>50%</a:t>
            </a:r>
            <a:r>
              <a:rPr lang="en-US" sz="1600" b="1" dirty="0" smtClean="0">
                <a:latin typeface="Arial" panose="020B0604020202020204" pitchFamily="34" charset="0"/>
                <a:ea typeface="Segoe UI" panose="020B0502040204020203" pitchFamily="34" charset="0"/>
                <a:cs typeface="Arial" panose="020B0604020202020204" pitchFamily="34" charset="0"/>
              </a:rPr>
              <a:t> </a:t>
            </a:r>
            <a:r>
              <a:rPr lang="en-US" sz="1600" b="1" dirty="0">
                <a:latin typeface="Arial" panose="020B0604020202020204" pitchFamily="34" charset="0"/>
                <a:ea typeface="Segoe UI" panose="020B0502040204020203" pitchFamily="34" charset="0"/>
                <a:cs typeface="Arial" panose="020B0604020202020204" pitchFamily="34" charset="0"/>
              </a:rPr>
              <a:t>of women in </a:t>
            </a:r>
            <a:r>
              <a:rPr lang="en-US" sz="1600" b="1" dirty="0" smtClean="0">
                <a:latin typeface="Arial" panose="020B0604020202020204" pitchFamily="34" charset="0"/>
                <a:ea typeface="Segoe UI" panose="020B0502040204020203" pitchFamily="34" charset="0"/>
                <a:cs typeface="Arial" panose="020B0604020202020204" pitchFamily="34" charset="0"/>
              </a:rPr>
              <a:t>senior management</a:t>
            </a:r>
            <a:endParaRPr lang="en-ZA" sz="1600" b="1" dirty="0">
              <a:latin typeface="Arial" panose="020B0604020202020204" pitchFamily="34" charset="0"/>
              <a:ea typeface="Segoe UI" panose="020B0502040204020203" pitchFamily="34" charset="0"/>
              <a:cs typeface="Arial" panose="020B0604020202020204" pitchFamily="34" charset="0"/>
            </a:endParaRPr>
          </a:p>
        </p:txBody>
      </p:sp>
      <p:sp>
        <p:nvSpPr>
          <p:cNvPr id="9" name="Rectangle 8"/>
          <p:cNvSpPr/>
          <p:nvPr/>
        </p:nvSpPr>
        <p:spPr>
          <a:xfrm>
            <a:off x="4959994" y="3212976"/>
            <a:ext cx="2789546" cy="338554"/>
          </a:xfrm>
          <a:prstGeom prst="rect">
            <a:avLst/>
          </a:prstGeom>
        </p:spPr>
        <p:txBody>
          <a:bodyPr wrap="none">
            <a:spAutoFit/>
          </a:bodyPr>
          <a:lstStyle/>
          <a:p>
            <a:r>
              <a:rPr lang="en-ZA" sz="1600" b="1" dirty="0" smtClean="0">
                <a:latin typeface="Arial" panose="020B0604020202020204" pitchFamily="34" charset="0"/>
                <a:ea typeface="Segoe UI" panose="020B0502040204020203" pitchFamily="34" charset="0"/>
                <a:cs typeface="Arial" panose="020B0604020202020204" pitchFamily="34" charset="0"/>
              </a:rPr>
              <a:t>3.3%</a:t>
            </a:r>
            <a:r>
              <a:rPr lang="en-US" sz="1600" b="1" dirty="0" smtClean="0">
                <a:latin typeface="Arial" panose="020B0604020202020204" pitchFamily="34" charset="0"/>
                <a:ea typeface="Segoe UI" panose="020B0502040204020203" pitchFamily="34" charset="0"/>
                <a:cs typeface="Arial" panose="020B0604020202020204" pitchFamily="34" charset="0"/>
              </a:rPr>
              <a:t> people with disability</a:t>
            </a:r>
            <a:endParaRPr lang="en-ZA" sz="1600" b="1" dirty="0">
              <a:latin typeface="Arial" panose="020B0604020202020204" pitchFamily="34" charset="0"/>
              <a:ea typeface="Segoe UI" panose="020B0502040204020203" pitchFamily="34" charset="0"/>
              <a:cs typeface="Arial" panose="020B0604020202020204" pitchFamily="34" charset="0"/>
            </a:endParaRPr>
          </a:p>
        </p:txBody>
      </p:sp>
      <p:sp>
        <p:nvSpPr>
          <p:cNvPr id="11" name="Rectangle 10"/>
          <p:cNvSpPr/>
          <p:nvPr/>
        </p:nvSpPr>
        <p:spPr>
          <a:xfrm>
            <a:off x="359026" y="5623356"/>
            <a:ext cx="2202847" cy="253916"/>
          </a:xfrm>
          <a:prstGeom prst="rect">
            <a:avLst/>
          </a:prstGeom>
        </p:spPr>
        <p:txBody>
          <a:bodyPr wrap="none">
            <a:spAutoFit/>
          </a:bodyPr>
          <a:lstStyle/>
          <a:p>
            <a:r>
              <a:rPr lang="en-US" sz="105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(SMS) Senior </a:t>
            </a:r>
            <a:r>
              <a:rPr lang="en-US" sz="1050" i="1" dirty="0">
                <a:solidFill>
                  <a:prstClr val="black"/>
                </a:solidFill>
                <a:latin typeface="Segoe UI" panose="020B0502040204020203" pitchFamily="34" charset="0"/>
                <a:ea typeface="Segoe UI" panose="020B0502040204020203" pitchFamily="34" charset="0"/>
                <a:cs typeface="Segoe UI" panose="020B0502040204020203" pitchFamily="34" charset="0"/>
              </a:rPr>
              <a:t>Management Service </a:t>
            </a:r>
            <a:endParaRPr lang="en-ZA" sz="1050" i="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9" name="Elbow Connector 18"/>
          <p:cNvCxnSpPr>
            <a:stCxn id="7" idx="3"/>
            <a:endCxn id="8" idx="1"/>
          </p:cNvCxnSpPr>
          <p:nvPr/>
        </p:nvCxnSpPr>
        <p:spPr>
          <a:xfrm flipV="1">
            <a:off x="4959994" y="2106122"/>
            <a:ext cx="548110" cy="663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2"/>
            <a:endCxn id="9" idx="2"/>
          </p:cNvCxnSpPr>
          <p:nvPr/>
        </p:nvCxnSpPr>
        <p:spPr>
          <a:xfrm rot="5400000" flipH="1" flipV="1">
            <a:off x="4974696" y="2465266"/>
            <a:ext cx="289800" cy="2462328"/>
          </a:xfrm>
          <a:prstGeom prst="bentConnector3">
            <a:avLst>
              <a:gd name="adj1" fmla="val -7888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8553438" y="6323222"/>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33</a:t>
            </a:fld>
            <a:endParaRPr lang="en-ZA" dirty="0"/>
          </a:p>
        </p:txBody>
      </p:sp>
      <p:cxnSp>
        <p:nvCxnSpPr>
          <p:cNvPr id="4" name="Elbow Connector 3"/>
          <p:cNvCxnSpPr/>
          <p:nvPr/>
        </p:nvCxnSpPr>
        <p:spPr>
          <a:xfrm rot="10800000">
            <a:off x="2411760" y="3382254"/>
            <a:ext cx="648072" cy="16927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835" y="1661163"/>
            <a:ext cx="1908718" cy="3046988"/>
          </a:xfrm>
          <a:prstGeom prst="rect">
            <a:avLst/>
          </a:prstGeom>
        </p:spPr>
        <p:txBody>
          <a:bodyPr wrap="square">
            <a:spAutoFit/>
          </a:bodyPr>
          <a:lstStyle/>
          <a:p>
            <a:pPr marL="0" lvl="1">
              <a:defRPr/>
            </a:pPr>
            <a:r>
              <a:rPr lang="en-ZA" sz="1600" b="1" dirty="0">
                <a:solidFill>
                  <a:prstClr val="black"/>
                </a:solidFill>
                <a:latin typeface="Arial" panose="020B0604020202020204" pitchFamily="34" charset="0"/>
                <a:ea typeface="Segoe UI" panose="020B0502040204020203" pitchFamily="34" charset="0"/>
                <a:cs typeface="Arial" panose="020B0604020202020204" pitchFamily="34" charset="0"/>
              </a:rPr>
              <a:t>All eligible creditor payments processed well within 30 days, </a:t>
            </a:r>
            <a:r>
              <a:rPr lang="en-ZA" altLang="en-US" sz="1600" b="1" dirty="0">
                <a:solidFill>
                  <a:prstClr val="black"/>
                </a:solidFill>
                <a:latin typeface="Arial" panose="020B0604020202020204" pitchFamily="34" charset="0"/>
                <a:ea typeface="Segoe UI" panose="020B0502040204020203" pitchFamily="34" charset="0"/>
                <a:cs typeface="Arial" panose="020B0604020202020204" pitchFamily="34" charset="0"/>
              </a:rPr>
              <a:t>with </a:t>
            </a:r>
            <a:r>
              <a:rPr lang="en-GB" sz="1600" b="1" dirty="0" smtClean="0">
                <a:solidFill>
                  <a:prstClr val="black"/>
                </a:solidFill>
                <a:latin typeface="Arial" panose="020B0604020202020204" pitchFamily="34" charset="0"/>
                <a:ea typeface="Segoe UI" panose="020B0502040204020203" pitchFamily="34" charset="0"/>
                <a:cs typeface="Arial" panose="020B0604020202020204" pitchFamily="34" charset="0"/>
              </a:rPr>
              <a:t>40.4% </a:t>
            </a:r>
            <a:r>
              <a:rPr lang="en-GB" sz="1600" b="1" dirty="0">
                <a:solidFill>
                  <a:prstClr val="black"/>
                </a:solidFill>
                <a:latin typeface="Arial" panose="020B0604020202020204" pitchFamily="34" charset="0"/>
                <a:ea typeface="Segoe UI" panose="020B0502040204020203" pitchFamily="34" charset="0"/>
                <a:cs typeface="Arial" panose="020B0604020202020204" pitchFamily="34" charset="0"/>
              </a:rPr>
              <a:t>of </a:t>
            </a:r>
            <a:r>
              <a:rPr lang="en-GB" sz="1600" b="1" dirty="0" smtClean="0">
                <a:solidFill>
                  <a:prstClr val="black"/>
                </a:solidFill>
                <a:latin typeface="Arial" panose="020B0604020202020204" pitchFamily="34" charset="0"/>
                <a:ea typeface="Segoe UI" panose="020B0502040204020203" pitchFamily="34" charset="0"/>
                <a:cs typeface="Arial" panose="020B0604020202020204" pitchFamily="34" charset="0"/>
              </a:rPr>
              <a:t>5 079 </a:t>
            </a:r>
            <a:r>
              <a:rPr lang="en-GB" sz="1600" b="1" dirty="0">
                <a:solidFill>
                  <a:prstClr val="black"/>
                </a:solidFill>
                <a:latin typeface="Arial" panose="020B0604020202020204" pitchFamily="34" charset="0"/>
                <a:ea typeface="Segoe UI" panose="020B0502040204020203" pitchFamily="34" charset="0"/>
                <a:cs typeface="Arial" panose="020B0604020202020204" pitchFamily="34" charset="0"/>
              </a:rPr>
              <a:t>creditors payment processed within 15 days and  the remainder within 30 days.</a:t>
            </a:r>
            <a:endParaRPr lang="en-ZA" altLang="en-US" sz="1600" b="1" dirty="0">
              <a:solidFill>
                <a:prstClr val="black"/>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xmlns="" val="3837038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3300"/>
                </a:solidFill>
                <a:effectLst>
                  <a:outerShdw blurRad="38100" dist="38100" dir="2700000" algn="tl">
                    <a:srgbClr val="000000">
                      <a:alpha val="43137"/>
                    </a:srgbClr>
                  </a:outerShdw>
                </a:effectLst>
                <a:latin typeface="Arial" pitchFamily="34" charset="0"/>
                <a:cs typeface="Arial" pitchFamily="34" charset="0"/>
              </a:rPr>
              <a:t>Financial </a:t>
            </a:r>
            <a:r>
              <a:rPr lang="en-US"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Performance</a:t>
            </a:r>
            <a:endParaRPr lang="en-ZA" dirty="0"/>
          </a:p>
        </p:txBody>
      </p:sp>
      <p:sp>
        <p:nvSpPr>
          <p:cNvPr id="3" name="Text Placeholder 2"/>
          <p:cNvSpPr>
            <a:spLocks noGrp="1"/>
          </p:cNvSpPr>
          <p:nvPr>
            <p:ph type="body" idx="1"/>
          </p:nvPr>
        </p:nvSpPr>
        <p:spPr/>
        <p:txBody>
          <a:bodyPr/>
          <a:lstStyle/>
          <a:p>
            <a:r>
              <a:rPr lang="en-ZA" dirty="0" smtClean="0"/>
              <a:t>As at 3o SEPTEMBER 2017</a:t>
            </a:r>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34</a:t>
            </a:fld>
            <a:endParaRPr lang="en-ZA"/>
          </a:p>
        </p:txBody>
      </p:sp>
    </p:spTree>
    <p:extLst>
      <p:ext uri="{BB962C8B-B14F-4D97-AF65-F5344CB8AC3E}">
        <p14:creationId xmlns:p14="http://schemas.microsoft.com/office/powerpoint/2010/main" xmlns="" val="1497505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44" y="692696"/>
            <a:ext cx="8640960" cy="4248472"/>
          </a:xfrm>
        </p:spPr>
        <p:txBody>
          <a:bodyPr>
            <a:normAutofit/>
          </a:bodyPr>
          <a:lstStyle/>
          <a:p>
            <a:pPr>
              <a:buFont typeface="Wingdings" panose="05000000000000000000" pitchFamily="2" charset="2"/>
              <a:buChar char="q"/>
            </a:pPr>
            <a:r>
              <a:rPr lang="en-US" sz="1200" dirty="0" smtClean="0">
                <a:solidFill>
                  <a:srgbClr val="000000"/>
                </a:solidFill>
                <a:latin typeface="Arial" panose="020B0604020202020204" pitchFamily="34" charset="0"/>
                <a:ea typeface="Segoe UI" panose="020B0502040204020203" pitchFamily="34" charset="0"/>
                <a:cs typeface="Arial" panose="020B0604020202020204" pitchFamily="34" charset="0"/>
              </a:rPr>
              <a:t>Total DTI</a:t>
            </a:r>
          </a:p>
          <a:p>
            <a:pPr>
              <a:buFont typeface="Wingdings" panose="05000000000000000000" pitchFamily="2" charset="2"/>
              <a:buChar char="q"/>
            </a:pPr>
            <a:endPar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buFont typeface="Wingdings" panose="05000000000000000000" pitchFamily="2" charset="2"/>
              <a:buChar char="q"/>
            </a:pPr>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58850" y="35526"/>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sz="2400" b="1" dirty="0">
                <a:solidFill>
                  <a:srgbClr val="FFFFFF"/>
                </a:solidFill>
                <a:effectLst>
                  <a:outerShdw blurRad="38100" dist="38100" dir="2700000" algn="tl">
                    <a:srgbClr val="000000">
                      <a:alpha val="43137"/>
                    </a:srgbClr>
                  </a:outerShdw>
                </a:effectLst>
                <a:latin typeface="Arial" pitchFamily="34" charset="0"/>
                <a:cs typeface="Arial" pitchFamily="34" charset="0"/>
              </a:rPr>
              <a:t>Financial performance – 30 </a:t>
            </a:r>
            <a:r>
              <a:rPr lang="en-ZA"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SEPTEMBER 2017</a:t>
            </a:r>
            <a:endParaRPr lang="en-ZA"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lide Number Placeholder 5"/>
          <p:cNvSpPr txBox="1">
            <a:spLocks/>
          </p:cNvSpPr>
          <p:nvPr/>
        </p:nvSpPr>
        <p:spPr>
          <a:xfrm>
            <a:off x="8553438" y="6323222"/>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35</a:t>
            </a:fld>
            <a:endParaRPr lang="en-ZA" dirty="0"/>
          </a:p>
        </p:txBody>
      </p:sp>
      <p:sp>
        <p:nvSpPr>
          <p:cNvPr id="1027" name="Text Box 13"/>
          <p:cNvSpPr txBox="1">
            <a:spLocks noChangeArrowheads="1"/>
          </p:cNvSpPr>
          <p:nvPr/>
        </p:nvSpPr>
        <p:spPr bwMode="auto">
          <a:xfrm>
            <a:off x="219646" y="1158519"/>
            <a:ext cx="1695451" cy="698500"/>
          </a:xfrm>
          <a:prstGeom prst="rect">
            <a:avLst/>
          </a:prstGeom>
          <a:gradFill rotWithShape="1">
            <a:gsLst>
              <a:gs pos="0">
                <a:srgbClr val="AB8100"/>
              </a:gs>
              <a:gs pos="48000">
                <a:srgbClr val="FFC208"/>
              </a:gs>
              <a:gs pos="100000">
                <a:srgbClr val="FFD966"/>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2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R9.3 </a:t>
            </a:r>
            <a:r>
              <a:rPr lang="en-US" alt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billion allocated budget</a:t>
            </a:r>
            <a:endParaRPr lang="en-US" altLang="en-US" sz="1200" dirty="0">
              <a:solidFill>
                <a:prstClr val="black"/>
              </a:solidFill>
              <a:latin typeface="Arial" panose="020B0604020202020204" pitchFamily="34" charset="0"/>
            </a:endParaRPr>
          </a:p>
        </p:txBody>
      </p:sp>
      <p:sp>
        <p:nvSpPr>
          <p:cNvPr id="1028" name="Text Box 14"/>
          <p:cNvSpPr txBox="1">
            <a:spLocks noChangeArrowheads="1"/>
          </p:cNvSpPr>
          <p:nvPr/>
        </p:nvSpPr>
        <p:spPr bwMode="auto">
          <a:xfrm>
            <a:off x="2268667" y="1132836"/>
            <a:ext cx="1536700" cy="698500"/>
          </a:xfrm>
          <a:prstGeom prst="rect">
            <a:avLst/>
          </a:prstGeom>
          <a:gradFill rotWithShape="1">
            <a:gsLst>
              <a:gs pos="0">
                <a:srgbClr val="AB8100"/>
              </a:gs>
              <a:gs pos="48000">
                <a:srgbClr val="FFC208"/>
              </a:gs>
              <a:gs pos="100000">
                <a:srgbClr val="FFD966"/>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R5 billion YTD budget</a:t>
            </a:r>
            <a:endParaRPr lang="en-US" altLang="en-US" sz="1200" dirty="0">
              <a:solidFill>
                <a:prstClr val="black"/>
              </a:solidFill>
              <a:latin typeface="Arial" panose="020B0604020202020204" pitchFamily="34" charset="0"/>
            </a:endParaRPr>
          </a:p>
        </p:txBody>
      </p:sp>
      <p:sp>
        <p:nvSpPr>
          <p:cNvPr id="1029" name="Text Box 16"/>
          <p:cNvSpPr txBox="1">
            <a:spLocks noChangeArrowheads="1"/>
          </p:cNvSpPr>
          <p:nvPr/>
        </p:nvSpPr>
        <p:spPr bwMode="auto">
          <a:xfrm>
            <a:off x="7090348" y="1171219"/>
            <a:ext cx="1866900" cy="685800"/>
          </a:xfrm>
          <a:prstGeom prst="rect">
            <a:avLst/>
          </a:prstGeom>
          <a:gradFill rotWithShape="1">
            <a:gsLst>
              <a:gs pos="0">
                <a:srgbClr val="AB8100"/>
              </a:gs>
              <a:gs pos="48000">
                <a:srgbClr val="FFC208"/>
              </a:gs>
              <a:gs pos="100000">
                <a:srgbClr val="FFD966"/>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2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R5.4 </a:t>
            </a:r>
            <a:r>
              <a:rPr lang="en-US" alt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billion or </a:t>
            </a:r>
            <a:r>
              <a:rPr lang="en-US" altLang="en-US" sz="12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59% </a:t>
            </a:r>
            <a:r>
              <a:rPr lang="en-US" alt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available budget</a:t>
            </a:r>
            <a:endParaRPr lang="en-US" altLang="en-US" sz="1200" dirty="0">
              <a:solidFill>
                <a:prstClr val="black"/>
              </a:solidFill>
              <a:latin typeface="Arial" panose="020B0604020202020204" pitchFamily="34" charset="0"/>
            </a:endParaRPr>
          </a:p>
        </p:txBody>
      </p:sp>
      <p:sp>
        <p:nvSpPr>
          <p:cNvPr id="1030" name="Text Box 23"/>
          <p:cNvSpPr txBox="1">
            <a:spLocks noChangeArrowheads="1"/>
          </p:cNvSpPr>
          <p:nvPr/>
        </p:nvSpPr>
        <p:spPr bwMode="auto">
          <a:xfrm>
            <a:off x="7270982" y="2834941"/>
            <a:ext cx="1899099" cy="285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ZA"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Of the R3.8 billion spent by the department, transfers to incentives accounted for 39 per cent, followed by other transfers at 41 per cent. Compensation of employees as well as Goods and </a:t>
            </a:r>
            <a:r>
              <a:rPr lang="en-ZA" altLang="en-US"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Services </a:t>
            </a:r>
            <a:r>
              <a:rPr lang="en-ZA"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were at 13 and 7 per cent respectively.</a:t>
            </a:r>
            <a:endParaRPr lang="en-ZA" alt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ZA" altLang="en-US" sz="1400" dirty="0">
              <a:solidFill>
                <a:prstClr val="black"/>
              </a:solidFill>
              <a:latin typeface="Arial" panose="020B0604020202020204" pitchFamily="34" charset="0"/>
            </a:endParaRPr>
          </a:p>
        </p:txBody>
      </p:sp>
      <p:graphicFrame>
        <p:nvGraphicFramePr>
          <p:cNvPr id="1031" name="Chart 1030"/>
          <p:cNvGraphicFramePr/>
          <p:nvPr>
            <p:extLst>
              <p:ext uri="{D42A27DB-BD31-4B8C-83A1-F6EECF244321}">
                <p14:modId xmlns:p14="http://schemas.microsoft.com/office/powerpoint/2010/main" xmlns="" val="371949867"/>
              </p:ext>
            </p:extLst>
          </p:nvPr>
        </p:nvGraphicFramePr>
        <p:xfrm>
          <a:off x="3078271" y="2839940"/>
          <a:ext cx="3633078" cy="2716055"/>
        </p:xfrm>
        <a:graphic>
          <a:graphicData uri="http://schemas.openxmlformats.org/drawingml/2006/chart">
            <c:chart xmlns:c="http://schemas.openxmlformats.org/drawingml/2006/chart" xmlns:r="http://schemas.openxmlformats.org/officeDocument/2006/relationships" r:id="rId2"/>
          </a:graphicData>
        </a:graphic>
      </p:graphicFrame>
      <p:sp>
        <p:nvSpPr>
          <p:cNvPr id="1032" name="Text Box 20"/>
          <p:cNvSpPr txBox="1">
            <a:spLocks noChangeArrowheads="1"/>
          </p:cNvSpPr>
          <p:nvPr/>
        </p:nvSpPr>
        <p:spPr bwMode="auto">
          <a:xfrm>
            <a:off x="292707" y="2834941"/>
            <a:ext cx="1901108" cy="2852564"/>
          </a:xfrm>
          <a:prstGeom prst="rect">
            <a:avLst/>
          </a:prstGeom>
          <a:solidFill>
            <a:srgbClr val="FFD966"/>
          </a:solidFill>
          <a:ln w="6350">
            <a:solidFill>
              <a:srgbClr val="C55A11"/>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This includes amongst others, the Manufacturing Development Incentives, which </a:t>
            </a:r>
            <a:r>
              <a:rPr lang="en-US" altLang="en-US" sz="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contribute </a:t>
            </a:r>
            <a:r>
              <a:rPr lang="en-US" alt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to the development of manufacturing industries and the Special Economic Zones investment incentives which </a:t>
            </a:r>
            <a:r>
              <a:rPr lang="en-US" altLang="en-US" sz="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attract </a:t>
            </a:r>
            <a:r>
              <a:rPr lang="en-US" alt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investments to further the objectives of the Industrial Development Action Plan.</a:t>
            </a:r>
            <a:endParaRPr lang="en-US" alt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dirty="0">
              <a:solidFill>
                <a:prstClr val="black"/>
              </a:solidFill>
              <a:latin typeface="Arial" panose="020B0604020202020204" pitchFamily="34" charset="0"/>
              <a:cs typeface="Arial" panose="020B0604020202020204" pitchFamily="34" charset="0"/>
            </a:endParaRPr>
          </a:p>
        </p:txBody>
      </p:sp>
      <p:sp>
        <p:nvSpPr>
          <p:cNvPr id="1033" name="Text Box 205"/>
          <p:cNvSpPr txBox="1">
            <a:spLocks noChangeArrowheads="1"/>
          </p:cNvSpPr>
          <p:nvPr/>
        </p:nvSpPr>
        <p:spPr bwMode="auto">
          <a:xfrm>
            <a:off x="3005683" y="1831336"/>
            <a:ext cx="3676650" cy="401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Distribution of the spending per economic classification</a:t>
            </a:r>
            <a:endParaRPr lang="en-US" altLang="en-US" dirty="0">
              <a:solidFill>
                <a:prstClr val="black"/>
              </a:solidFill>
              <a:latin typeface="Arial" panose="020B0604020202020204" pitchFamily="34" charset="0"/>
            </a:endParaRPr>
          </a:p>
        </p:txBody>
      </p:sp>
      <p:sp>
        <p:nvSpPr>
          <p:cNvPr id="1034" name="Left Arrow 1033"/>
          <p:cNvSpPr/>
          <p:nvPr/>
        </p:nvSpPr>
        <p:spPr>
          <a:xfrm>
            <a:off x="2266403" y="3902158"/>
            <a:ext cx="739280" cy="427526"/>
          </a:xfrm>
          <a:prstGeom prst="leftArrow">
            <a:avLst/>
          </a:prstGeom>
          <a:solidFill>
            <a:srgbClr val="EEECE1">
              <a:lumMod val="90000"/>
            </a:srgbClr>
          </a:solidFill>
          <a:ln w="1270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035" name="Chevron 1034"/>
          <p:cNvSpPr/>
          <p:nvPr/>
        </p:nvSpPr>
        <p:spPr>
          <a:xfrm>
            <a:off x="6783937" y="3617446"/>
            <a:ext cx="487045" cy="996950"/>
          </a:xfrm>
          <a:prstGeom prst="chevron">
            <a:avLst/>
          </a:prstGeom>
          <a:solidFill>
            <a:srgbClr val="EEECE1">
              <a:lumMod val="90000"/>
            </a:srgbClr>
          </a:solidFill>
          <a:ln w="25400" cap="flat" cmpd="sng" algn="ctr">
            <a:solidFill>
              <a:sysClr val="windowText" lastClr="000000">
                <a:lumMod val="50000"/>
                <a:lumOff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36" name="Text Box 15"/>
          <p:cNvSpPr txBox="1">
            <a:spLocks noChangeArrowheads="1"/>
          </p:cNvSpPr>
          <p:nvPr/>
        </p:nvSpPr>
        <p:spPr bwMode="auto">
          <a:xfrm>
            <a:off x="4018903" y="1155463"/>
            <a:ext cx="2894013" cy="685800"/>
          </a:xfrm>
          <a:prstGeom prst="rect">
            <a:avLst/>
          </a:prstGeom>
          <a:gradFill rotWithShape="1">
            <a:gsLst>
              <a:gs pos="0">
                <a:srgbClr val="AB8100"/>
              </a:gs>
              <a:gs pos="48000">
                <a:srgbClr val="FFC208"/>
              </a:gs>
              <a:gs pos="100000">
                <a:srgbClr val="FFD966"/>
              </a:gs>
            </a:gsLst>
            <a:lin ang="162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R3.8 billion or 76% YTD spent against the YTD budget</a:t>
            </a:r>
            <a:endParaRPr lang="en-US" altLang="en-US" sz="1200" dirty="0">
              <a:solidFill>
                <a:prstClr val="black"/>
              </a:solidFill>
              <a:latin typeface="Arial" panose="020B0604020202020204" pitchFamily="34" charset="0"/>
            </a:endParaRPr>
          </a:p>
        </p:txBody>
      </p:sp>
      <p:sp>
        <p:nvSpPr>
          <p:cNvPr id="1037" name="Down Arrow 1036"/>
          <p:cNvSpPr/>
          <p:nvPr/>
        </p:nvSpPr>
        <p:spPr>
          <a:xfrm>
            <a:off x="4434749" y="2297159"/>
            <a:ext cx="425283" cy="537782"/>
          </a:xfrm>
          <a:prstGeom prst="downArrow">
            <a:avLst/>
          </a:prstGeom>
          <a:solidFill>
            <a:srgbClr val="EEECE1">
              <a:lumMod val="90000"/>
            </a:srgbClr>
          </a:solidFill>
          <a:ln w="25400" cap="flat" cmpd="sng" algn="ctr">
            <a:solidFill>
              <a:sysClr val="windowText" lastClr="000000">
                <a:lumMod val="50000"/>
                <a:lumOff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640881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Financial </a:t>
            </a:r>
            <a:r>
              <a:rPr lang="en-US" sz="2400" b="1" dirty="0">
                <a:latin typeface="Arial" panose="020B0604020202020204" pitchFamily="34" charset="0"/>
                <a:cs typeface="Arial" panose="020B0604020202020204" pitchFamily="34" charset="0"/>
              </a:rPr>
              <a:t>performance </a:t>
            </a:r>
            <a:r>
              <a:rPr lang="en-US" sz="2400" b="1" dirty="0" err="1" smtClean="0">
                <a:latin typeface="Arial" panose="020B0604020202020204" pitchFamily="34" charset="0"/>
                <a:cs typeface="Arial" panose="020B0604020202020204" pitchFamily="34" charset="0"/>
              </a:rPr>
              <a:t>cont</a:t>
            </a:r>
            <a:r>
              <a:rPr lang="en-US" sz="2400" b="1" dirty="0" smtClean="0">
                <a:latin typeface="Arial" panose="020B0604020202020204" pitchFamily="34" charset="0"/>
                <a:cs typeface="Arial" panose="020B0604020202020204" pitchFamily="34" charset="0"/>
              </a:rPr>
              <a:t>… </a:t>
            </a: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DE71412C-9B9C-447F-B548-61EF3FD6F2EC}" type="slidenum">
              <a:rPr lang="en-ZA" smtClean="0"/>
              <a:pPr/>
              <a:t>36</a:t>
            </a:fld>
            <a:endParaRPr lang="en-ZA" dirty="0"/>
          </a:p>
        </p:txBody>
      </p:sp>
      <p:graphicFrame>
        <p:nvGraphicFramePr>
          <p:cNvPr id="5" name="Table Placeholder 8"/>
          <p:cNvGraphicFramePr>
            <a:graphicFrameLocks/>
          </p:cNvGraphicFramePr>
          <p:nvPr>
            <p:extLst>
              <p:ext uri="{D42A27DB-BD31-4B8C-83A1-F6EECF244321}">
                <p14:modId xmlns:p14="http://schemas.microsoft.com/office/powerpoint/2010/main" xmlns="" val="3589791304"/>
              </p:ext>
            </p:extLst>
          </p:nvPr>
        </p:nvGraphicFramePr>
        <p:xfrm>
          <a:off x="395536" y="1248126"/>
          <a:ext cx="8508421" cy="4557137"/>
        </p:xfrm>
        <a:graphic>
          <a:graphicData uri="http://schemas.openxmlformats.org/drawingml/2006/table">
            <a:tbl>
              <a:tblPr/>
              <a:tblGrid>
                <a:gridCol w="2136005">
                  <a:extLst>
                    <a:ext uri="{9D8B030D-6E8A-4147-A177-3AD203B41FA5}">
                      <a16:colId xmlns:a16="http://schemas.microsoft.com/office/drawing/2014/main" xmlns="" val="20000"/>
                    </a:ext>
                  </a:extLst>
                </a:gridCol>
                <a:gridCol w="883864">
                  <a:extLst>
                    <a:ext uri="{9D8B030D-6E8A-4147-A177-3AD203B41FA5}">
                      <a16:colId xmlns:a16="http://schemas.microsoft.com/office/drawing/2014/main" xmlns="" val="20001"/>
                    </a:ext>
                  </a:extLst>
                </a:gridCol>
                <a:gridCol w="889597">
                  <a:extLst>
                    <a:ext uri="{9D8B030D-6E8A-4147-A177-3AD203B41FA5}">
                      <a16:colId xmlns:a16="http://schemas.microsoft.com/office/drawing/2014/main" xmlns="" val="20002"/>
                    </a:ext>
                  </a:extLst>
                </a:gridCol>
                <a:gridCol w="1031174">
                  <a:extLst>
                    <a:ext uri="{9D8B030D-6E8A-4147-A177-3AD203B41FA5}">
                      <a16:colId xmlns:a16="http://schemas.microsoft.com/office/drawing/2014/main" xmlns="" val="20003"/>
                    </a:ext>
                  </a:extLst>
                </a:gridCol>
                <a:gridCol w="951786">
                  <a:extLst>
                    <a:ext uri="{9D8B030D-6E8A-4147-A177-3AD203B41FA5}">
                      <a16:colId xmlns:a16="http://schemas.microsoft.com/office/drawing/2014/main" xmlns="" val="20004"/>
                    </a:ext>
                  </a:extLst>
                </a:gridCol>
                <a:gridCol w="957519">
                  <a:extLst>
                    <a:ext uri="{9D8B030D-6E8A-4147-A177-3AD203B41FA5}">
                      <a16:colId xmlns:a16="http://schemas.microsoft.com/office/drawing/2014/main" xmlns="" val="20005"/>
                    </a:ext>
                  </a:extLst>
                </a:gridCol>
                <a:gridCol w="810209">
                  <a:extLst>
                    <a:ext uri="{9D8B030D-6E8A-4147-A177-3AD203B41FA5}">
                      <a16:colId xmlns:a16="http://schemas.microsoft.com/office/drawing/2014/main" xmlns="" val="20006"/>
                    </a:ext>
                  </a:extLst>
                </a:gridCol>
                <a:gridCol w="848267">
                  <a:extLst>
                    <a:ext uri="{9D8B030D-6E8A-4147-A177-3AD203B41FA5}">
                      <a16:colId xmlns:a16="http://schemas.microsoft.com/office/drawing/2014/main" xmlns="" val="20007"/>
                    </a:ext>
                  </a:extLst>
                </a:gridCol>
              </a:tblGrid>
              <a:tr h="422331">
                <a:tc rowSpan="2">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nSpc>
                          <a:spcPct val="150000"/>
                        </a:lnSpc>
                        <a:spcBef>
                          <a:spcPts val="0"/>
                        </a:spcBef>
                        <a:spcAft>
                          <a:spcPts val="0"/>
                        </a:spcAft>
                        <a:tabLst>
                          <a:tab pos="2743200" algn="ctr"/>
                          <a:tab pos="5486400" algn="r"/>
                          <a:tab pos="457200" algn="l"/>
                        </a:tabLst>
                      </a:pPr>
                      <a:r>
                        <a:rPr lang="en-US" sz="900" b="1" dirty="0">
                          <a:effectLst/>
                          <a:latin typeface="Arial" pitchFamily="34" charset="0"/>
                          <a:ea typeface="Times New Roman"/>
                          <a:cs typeface="Arial" pitchFamily="34" charset="0"/>
                        </a:rPr>
                        <a:t>Programme</a:t>
                      </a:r>
                      <a:endParaRPr lang="en-ZA" sz="900" dirty="0">
                        <a:effectLst/>
                        <a:latin typeface="Arial" pitchFamily="34" charset="0"/>
                        <a:ea typeface="Times New Roman"/>
                        <a:cs typeface="Arial"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rowSpan="2">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smtClean="0">
                          <a:effectLst/>
                          <a:latin typeface="Arial" pitchFamily="34" charset="0"/>
                          <a:ea typeface="Times New Roman"/>
                          <a:cs typeface="Arial" pitchFamily="34" charset="0"/>
                        </a:rPr>
                        <a:t>Revised</a:t>
                      </a:r>
                      <a:endParaRPr lang="en-ZA" sz="900" dirty="0" smtClean="0">
                        <a:effectLst/>
                        <a:latin typeface="Arial" pitchFamily="34" charset="0"/>
                        <a:ea typeface="Times New Roman"/>
                        <a:cs typeface="Arial" pitchFamily="34" charset="0"/>
                      </a:endParaRPr>
                    </a:p>
                    <a:p>
                      <a:pPr marL="0" marR="0" algn="ctr">
                        <a:spcBef>
                          <a:spcPts val="0"/>
                        </a:spcBef>
                        <a:spcAft>
                          <a:spcPts val="0"/>
                        </a:spcAft>
                      </a:pPr>
                      <a:r>
                        <a:rPr lang="en-US" sz="900" b="1" dirty="0" smtClean="0">
                          <a:effectLst/>
                          <a:latin typeface="Arial" pitchFamily="34" charset="0"/>
                          <a:ea typeface="Times New Roman"/>
                          <a:cs typeface="Arial" pitchFamily="34" charset="0"/>
                        </a:rPr>
                        <a:t>Budget 2017/18</a:t>
                      </a:r>
                      <a:endParaRPr lang="en-ZA" sz="900" dirty="0">
                        <a:effectLst/>
                        <a:latin typeface="Arial" pitchFamily="34" charset="0"/>
                        <a:ea typeface="Times New Roman"/>
                        <a:cs typeface="Arial" pitchFamily="34" charset="0"/>
                      </a:endParaRPr>
                    </a:p>
                  </a:txBody>
                  <a:tcPr marL="63305" marR="63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gridSpan="4">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lnSpc>
                          <a:spcPct val="150000"/>
                        </a:lnSpc>
                        <a:spcBef>
                          <a:spcPts val="0"/>
                        </a:spcBef>
                        <a:spcAft>
                          <a:spcPts val="0"/>
                        </a:spcAft>
                        <a:tabLst>
                          <a:tab pos="2743200" algn="ctr"/>
                          <a:tab pos="5486400" algn="r"/>
                          <a:tab pos="457200" algn="l"/>
                        </a:tabLst>
                      </a:pPr>
                      <a:r>
                        <a:rPr lang="en-US" sz="900" b="1" dirty="0">
                          <a:effectLst/>
                          <a:latin typeface="Arial" pitchFamily="34" charset="0"/>
                          <a:ea typeface="Times New Roman"/>
                          <a:cs typeface="Arial" pitchFamily="34" charset="0"/>
                        </a:rPr>
                        <a:t>Year-to-date (YTD)</a:t>
                      </a:r>
                      <a:endParaRPr lang="en-ZA" sz="900" dirty="0">
                        <a:effectLst/>
                        <a:latin typeface="Arial" pitchFamily="34" charset="0"/>
                        <a:ea typeface="Times New Roman"/>
                        <a:cs typeface="Arial" pitchFamily="34" charset="0"/>
                      </a:endParaRPr>
                    </a:p>
                  </a:txBody>
                  <a:tcPr marL="63305" marR="63305"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lang="en-ZA"/>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lang="en-ZA"/>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rowSpan="2">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 </a:t>
                      </a:r>
                      <a:endParaRPr lang="en-ZA" sz="900" dirty="0">
                        <a:effectLst/>
                        <a:latin typeface="Arial" pitchFamily="34" charset="0"/>
                        <a:ea typeface="Times New Roman"/>
                        <a:cs typeface="Arial" pitchFamily="34" charset="0"/>
                      </a:endParaRPr>
                    </a:p>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 </a:t>
                      </a:r>
                      <a:endParaRPr lang="en-ZA" sz="900" dirty="0">
                        <a:effectLst/>
                        <a:latin typeface="Arial" pitchFamily="34" charset="0"/>
                        <a:ea typeface="Times New Roman"/>
                        <a:cs typeface="Arial" pitchFamily="34" charset="0"/>
                      </a:endParaRPr>
                    </a:p>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 </a:t>
                      </a:r>
                      <a:endParaRPr lang="en-ZA" sz="900" dirty="0">
                        <a:effectLst/>
                        <a:latin typeface="Arial" pitchFamily="34" charset="0"/>
                        <a:ea typeface="Times New Roman"/>
                        <a:cs typeface="Arial" pitchFamily="34" charset="0"/>
                      </a:endParaRPr>
                    </a:p>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 </a:t>
                      </a:r>
                      <a:endParaRPr lang="en-ZA" sz="900" dirty="0">
                        <a:effectLst/>
                        <a:latin typeface="Arial" pitchFamily="34" charset="0"/>
                        <a:ea typeface="Times New Roman"/>
                        <a:cs typeface="Arial" pitchFamily="34" charset="0"/>
                      </a:endParaRPr>
                    </a:p>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 </a:t>
                      </a:r>
                      <a:endParaRPr lang="en-ZA" sz="900" dirty="0">
                        <a:effectLst/>
                        <a:latin typeface="Arial" pitchFamily="34" charset="0"/>
                        <a:ea typeface="Times New Roman"/>
                        <a:cs typeface="Arial" pitchFamily="34" charset="0"/>
                      </a:endParaRPr>
                    </a:p>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Available budget</a:t>
                      </a:r>
                      <a:endParaRPr lang="en-ZA" sz="900" dirty="0">
                        <a:effectLst/>
                        <a:latin typeface="Arial" pitchFamily="34" charset="0"/>
                        <a:ea typeface="Times New Roman"/>
                        <a:cs typeface="Arial" pitchFamily="34" charset="0"/>
                      </a:endParaRP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rowSpan="2">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a:solidFill>
                            <a:srgbClr val="000000"/>
                          </a:solidFill>
                          <a:effectLst/>
                          <a:latin typeface="Arial" pitchFamily="34" charset="0"/>
                          <a:ea typeface="Arial Unicode MS"/>
                          <a:cs typeface="Arial" pitchFamily="34" charset="0"/>
                        </a:rPr>
                        <a:t> </a:t>
                      </a:r>
                      <a:endParaRPr lang="en-ZA" sz="900">
                        <a:effectLst/>
                        <a:latin typeface="Arial" pitchFamily="34" charset="0"/>
                        <a:ea typeface="Times New Roman"/>
                        <a:cs typeface="Arial" pitchFamily="34" charset="0"/>
                      </a:endParaRPr>
                    </a:p>
                    <a:p>
                      <a:pPr marL="0" marR="0" algn="ctr">
                        <a:spcBef>
                          <a:spcPts val="0"/>
                        </a:spcBef>
                        <a:spcAft>
                          <a:spcPts val="0"/>
                        </a:spcAft>
                      </a:pPr>
                      <a:r>
                        <a:rPr lang="en-US" sz="900" b="1">
                          <a:solidFill>
                            <a:srgbClr val="000000"/>
                          </a:solidFill>
                          <a:effectLst/>
                          <a:latin typeface="Arial" pitchFamily="34" charset="0"/>
                          <a:ea typeface="Arial Unicode MS"/>
                          <a:cs typeface="Arial" pitchFamily="34" charset="0"/>
                        </a:rPr>
                        <a:t> </a:t>
                      </a:r>
                      <a:endParaRPr lang="en-ZA" sz="900">
                        <a:effectLst/>
                        <a:latin typeface="Arial" pitchFamily="34" charset="0"/>
                        <a:ea typeface="Times New Roman"/>
                        <a:cs typeface="Arial" pitchFamily="34" charset="0"/>
                      </a:endParaRPr>
                    </a:p>
                    <a:p>
                      <a:pPr marL="0" marR="0" algn="ctr">
                        <a:spcBef>
                          <a:spcPts val="0"/>
                        </a:spcBef>
                        <a:spcAft>
                          <a:spcPts val="0"/>
                        </a:spcAft>
                      </a:pPr>
                      <a:r>
                        <a:rPr lang="en-US" sz="900" b="1">
                          <a:solidFill>
                            <a:srgbClr val="000000"/>
                          </a:solidFill>
                          <a:effectLst/>
                          <a:latin typeface="Arial" pitchFamily="34" charset="0"/>
                          <a:ea typeface="Arial Unicode MS"/>
                          <a:cs typeface="Arial" pitchFamily="34" charset="0"/>
                        </a:rPr>
                        <a:t> </a:t>
                      </a:r>
                      <a:endParaRPr lang="en-ZA" sz="900">
                        <a:effectLst/>
                        <a:latin typeface="Arial" pitchFamily="34" charset="0"/>
                        <a:ea typeface="Times New Roman"/>
                        <a:cs typeface="Arial" pitchFamily="34" charset="0"/>
                      </a:endParaRPr>
                    </a:p>
                    <a:p>
                      <a:pPr marL="0" marR="0" algn="ctr">
                        <a:spcBef>
                          <a:spcPts val="0"/>
                        </a:spcBef>
                        <a:spcAft>
                          <a:spcPts val="0"/>
                        </a:spcAft>
                      </a:pPr>
                      <a:r>
                        <a:rPr lang="en-US" sz="900" b="1">
                          <a:solidFill>
                            <a:srgbClr val="000000"/>
                          </a:solidFill>
                          <a:effectLst/>
                          <a:latin typeface="Arial" pitchFamily="34" charset="0"/>
                          <a:ea typeface="Arial Unicode MS"/>
                          <a:cs typeface="Arial" pitchFamily="34" charset="0"/>
                        </a:rPr>
                        <a:t> </a:t>
                      </a:r>
                      <a:endParaRPr lang="en-ZA" sz="900">
                        <a:effectLst/>
                        <a:latin typeface="Arial" pitchFamily="34" charset="0"/>
                        <a:ea typeface="Times New Roman"/>
                        <a:cs typeface="Arial" pitchFamily="34" charset="0"/>
                      </a:endParaRPr>
                    </a:p>
                    <a:p>
                      <a:pPr marL="0" marR="0" algn="ctr">
                        <a:spcBef>
                          <a:spcPts val="0"/>
                        </a:spcBef>
                        <a:spcAft>
                          <a:spcPts val="0"/>
                        </a:spcAft>
                      </a:pPr>
                      <a:r>
                        <a:rPr lang="en-US" sz="900" b="1">
                          <a:solidFill>
                            <a:srgbClr val="000000"/>
                          </a:solidFill>
                          <a:effectLst/>
                          <a:latin typeface="Arial" pitchFamily="34" charset="0"/>
                          <a:ea typeface="Arial Unicode MS"/>
                          <a:cs typeface="Arial" pitchFamily="34" charset="0"/>
                        </a:rPr>
                        <a:t> </a:t>
                      </a:r>
                      <a:endParaRPr lang="en-ZA" sz="900">
                        <a:effectLst/>
                        <a:latin typeface="Arial" pitchFamily="34" charset="0"/>
                        <a:ea typeface="Times New Roman"/>
                        <a:cs typeface="Arial" pitchFamily="34" charset="0"/>
                      </a:endParaRPr>
                    </a:p>
                    <a:p>
                      <a:pPr marL="0" marR="0" algn="ctr">
                        <a:spcBef>
                          <a:spcPts val="0"/>
                        </a:spcBef>
                        <a:spcAft>
                          <a:spcPts val="0"/>
                        </a:spcAft>
                      </a:pPr>
                      <a:r>
                        <a:rPr lang="en-US" sz="900" b="1">
                          <a:solidFill>
                            <a:srgbClr val="000000"/>
                          </a:solidFill>
                          <a:effectLst/>
                          <a:latin typeface="Arial" pitchFamily="34" charset="0"/>
                          <a:ea typeface="Arial Unicode MS"/>
                          <a:cs typeface="Arial" pitchFamily="34" charset="0"/>
                        </a:rPr>
                        <a:t>% budget available</a:t>
                      </a:r>
                      <a:endParaRPr lang="en-ZA" sz="900">
                        <a:effectLst/>
                        <a:latin typeface="Arial" pitchFamily="34" charset="0"/>
                        <a:ea typeface="Times New Roman"/>
                        <a:cs typeface="Arial" pitchFamily="34" charset="0"/>
                      </a:endParaRP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xmlns="" val="10000"/>
                  </a:ext>
                </a:extLst>
              </a:tr>
              <a:tr h="784286">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a:effectLst/>
                          <a:latin typeface="Arial" pitchFamily="34" charset="0"/>
                          <a:ea typeface="Times New Roman"/>
                          <a:cs typeface="Arial" pitchFamily="34" charset="0"/>
                        </a:rPr>
                        <a:t> </a:t>
                      </a:r>
                      <a:endParaRPr lang="en-ZA" sz="900" dirty="0">
                        <a:effectLst/>
                        <a:latin typeface="Arial" pitchFamily="34" charset="0"/>
                        <a:ea typeface="Times New Roman"/>
                        <a:cs typeface="Arial" pitchFamily="34" charset="0"/>
                      </a:endParaRPr>
                    </a:p>
                    <a:p>
                      <a:pPr marL="0" marR="0" algn="ctr">
                        <a:spcBef>
                          <a:spcPts val="0"/>
                        </a:spcBef>
                        <a:spcAft>
                          <a:spcPts val="0"/>
                        </a:spcAft>
                      </a:pPr>
                      <a:endParaRPr lang="en-US" sz="900" b="1" dirty="0" smtClean="0">
                        <a:effectLst/>
                        <a:latin typeface="Arial" pitchFamily="34" charset="0"/>
                        <a:ea typeface="Times New Roman"/>
                        <a:cs typeface="Arial" pitchFamily="34" charset="0"/>
                      </a:endParaRPr>
                    </a:p>
                    <a:p>
                      <a:pPr marL="0" marR="0" algn="ctr">
                        <a:spcBef>
                          <a:spcPts val="0"/>
                        </a:spcBef>
                        <a:spcAft>
                          <a:spcPts val="0"/>
                        </a:spcAft>
                      </a:pPr>
                      <a:r>
                        <a:rPr lang="en-US" sz="900" b="1" dirty="0" smtClean="0">
                          <a:effectLst/>
                          <a:latin typeface="Arial" pitchFamily="34" charset="0"/>
                          <a:ea typeface="Times New Roman"/>
                          <a:cs typeface="Arial" pitchFamily="34" charset="0"/>
                        </a:rPr>
                        <a:t>YTD</a:t>
                      </a:r>
                    </a:p>
                    <a:p>
                      <a:pPr marL="0" marR="0" algn="ctr">
                        <a:spcBef>
                          <a:spcPts val="0"/>
                        </a:spcBef>
                        <a:spcAft>
                          <a:spcPts val="0"/>
                        </a:spcAft>
                      </a:pPr>
                      <a:r>
                        <a:rPr lang="en-US" sz="900" b="1" dirty="0" smtClean="0">
                          <a:effectLst/>
                          <a:latin typeface="Arial" pitchFamily="34" charset="0"/>
                          <a:ea typeface="Times New Roman"/>
                          <a:cs typeface="Arial" pitchFamily="34" charset="0"/>
                        </a:rPr>
                        <a:t>Cash flow projections</a:t>
                      </a:r>
                    </a:p>
                  </a:txBody>
                  <a:tcPr marL="63305" marR="633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smtClean="0">
                          <a:effectLst/>
                          <a:latin typeface="Arial" pitchFamily="34" charset="0"/>
                          <a:ea typeface="Times New Roman"/>
                          <a:cs typeface="Arial" pitchFamily="34" charset="0"/>
                        </a:rPr>
                        <a:t>YTD Expenditure</a:t>
                      </a:r>
                      <a:endParaRPr lang="en-ZA" sz="900" dirty="0">
                        <a:effectLst/>
                        <a:latin typeface="Arial" pitchFamily="34" charset="0"/>
                        <a:ea typeface="Times New Roman"/>
                        <a:cs typeface="Arial" pitchFamily="34" charset="0"/>
                      </a:endParaRPr>
                    </a:p>
                  </a:txBody>
                  <a:tcPr marL="63305" marR="6330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a:solidFill>
                            <a:srgbClr val="000000"/>
                          </a:solidFill>
                          <a:effectLst/>
                          <a:latin typeface="Arial" pitchFamily="34" charset="0"/>
                          <a:ea typeface="Times New Roman"/>
                          <a:cs typeface="Arial" pitchFamily="34" charset="0"/>
                        </a:rPr>
                        <a:t>Variance (Budget less expenditure)</a:t>
                      </a:r>
                      <a:endParaRPr lang="en-ZA" sz="900" dirty="0">
                        <a:effectLst/>
                        <a:latin typeface="Arial" pitchFamily="34" charset="0"/>
                        <a:ea typeface="Times New Roman"/>
                        <a:cs typeface="Arial" pitchFamily="34" charset="0"/>
                      </a:endParaRPr>
                    </a:p>
                  </a:txBody>
                  <a:tcPr marL="63305" marR="6330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a:solidFill>
                            <a:srgbClr val="000000"/>
                          </a:solidFill>
                          <a:effectLst/>
                          <a:latin typeface="Arial" pitchFamily="34" charset="0"/>
                          <a:ea typeface="Arial Unicode MS"/>
                          <a:cs typeface="Arial" pitchFamily="34" charset="0"/>
                        </a:rPr>
                        <a:t>%</a:t>
                      </a:r>
                      <a:endParaRPr lang="en-ZA" sz="900" dirty="0">
                        <a:effectLst/>
                        <a:latin typeface="Arial" pitchFamily="34" charset="0"/>
                        <a:ea typeface="Times New Roman"/>
                        <a:cs typeface="Arial" pitchFamily="34" charset="0"/>
                      </a:endParaRPr>
                    </a:p>
                    <a:p>
                      <a:pPr marL="0" marR="0" algn="ctr">
                        <a:lnSpc>
                          <a:spcPct val="150000"/>
                        </a:lnSpc>
                        <a:spcBef>
                          <a:spcPts val="0"/>
                        </a:spcBef>
                        <a:spcAft>
                          <a:spcPts val="0"/>
                        </a:spcAft>
                        <a:tabLst>
                          <a:tab pos="2743200" algn="ctr"/>
                          <a:tab pos="5486400" algn="r"/>
                          <a:tab pos="457200" algn="l"/>
                        </a:tabLst>
                      </a:pPr>
                      <a:r>
                        <a:rPr lang="en-US" sz="900" b="1" dirty="0">
                          <a:solidFill>
                            <a:srgbClr val="000000"/>
                          </a:solidFill>
                          <a:effectLst/>
                          <a:latin typeface="Arial" pitchFamily="34" charset="0"/>
                          <a:ea typeface="Arial Unicode MS"/>
                          <a:cs typeface="Arial" pitchFamily="34" charset="0"/>
                        </a:rPr>
                        <a:t>variance</a:t>
                      </a:r>
                      <a:endParaRPr lang="en-ZA" sz="900" dirty="0">
                        <a:effectLst/>
                        <a:latin typeface="Arial" pitchFamily="34" charset="0"/>
                        <a:ea typeface="Times New Roman"/>
                        <a:cs typeface="Arial" pitchFamily="34" charset="0"/>
                      </a:endParaRPr>
                    </a:p>
                  </a:txBody>
                  <a:tcPr marL="63305" marR="63305"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vMerge="1">
                  <a:txBody>
                    <a:bodyPr/>
                    <a:lstStyle/>
                    <a:p>
                      <a:endParaRPr lang="en-ZA"/>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vMerge="1">
                  <a:txBody>
                    <a:bodyPr/>
                    <a:lstStyle/>
                    <a:p>
                      <a:endParaRPr lang="en-ZA"/>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xmlns="" val="10001"/>
                  </a:ext>
                </a:extLst>
              </a:tr>
              <a:tr h="31371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a:solidFill>
                            <a:schemeClr val="tx1"/>
                          </a:solidFill>
                          <a:effectLst/>
                          <a:latin typeface="Arial" pitchFamily="34" charset="0"/>
                          <a:ea typeface="Times New Roman"/>
                          <a:cs typeface="Arial" pitchFamily="34" charset="0"/>
                        </a:rPr>
                        <a:t> </a:t>
                      </a:r>
                      <a:endParaRPr lang="en-ZA" sz="900" b="1" dirty="0">
                        <a:solidFill>
                          <a:schemeClr val="tx1"/>
                        </a:solidFill>
                        <a:effectLst/>
                        <a:latin typeface="Arial" pitchFamily="34" charset="0"/>
                        <a:ea typeface="Times New Roman"/>
                        <a:cs typeface="Arial" pitchFamily="34" charset="0"/>
                      </a:endParaRPr>
                    </a:p>
                  </a:txBody>
                  <a:tcPr marL="63305" marR="6330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endParaRPr lang="en-US" sz="900" b="1" dirty="0" smtClean="0">
                        <a:solidFill>
                          <a:schemeClr val="tx1"/>
                        </a:solidFill>
                        <a:effectLst/>
                        <a:latin typeface="Arial" pitchFamily="34" charset="0"/>
                        <a:ea typeface="Times New Roman"/>
                        <a:cs typeface="Arial" pitchFamily="34" charset="0"/>
                      </a:endParaRPr>
                    </a:p>
                    <a:p>
                      <a:pPr marL="0" marR="0" algn="ctr">
                        <a:spcBef>
                          <a:spcPts val="0"/>
                        </a:spcBef>
                        <a:spcAft>
                          <a:spcPts val="0"/>
                        </a:spcAft>
                      </a:pPr>
                      <a:r>
                        <a:rPr lang="en-US" sz="900" b="1" dirty="0" smtClean="0">
                          <a:solidFill>
                            <a:schemeClr val="tx1"/>
                          </a:solidFill>
                          <a:effectLst/>
                          <a:latin typeface="Arial" pitchFamily="34" charset="0"/>
                          <a:ea typeface="Times New Roman"/>
                          <a:cs typeface="Arial" pitchFamily="34" charset="0"/>
                        </a:rPr>
                        <a:t>R’000</a:t>
                      </a:r>
                      <a:endParaRPr lang="en-ZA" sz="900" b="1" dirty="0">
                        <a:solidFill>
                          <a:schemeClr val="tx1"/>
                        </a:solidFill>
                        <a:effectLst/>
                        <a:latin typeface="Arial" pitchFamily="34" charset="0"/>
                        <a:ea typeface="Times New Roman"/>
                        <a:cs typeface="Arial" pitchFamily="34" charset="0"/>
                      </a:endParaRPr>
                    </a:p>
                  </a:txBody>
                  <a:tcPr marL="63305" marR="6330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r>
                        <a:rPr lang="en-US" sz="900" b="1" dirty="0">
                          <a:solidFill>
                            <a:schemeClr val="tx1"/>
                          </a:solidFill>
                          <a:effectLst/>
                          <a:latin typeface="Arial" pitchFamily="34" charset="0"/>
                          <a:ea typeface="Times New Roman"/>
                          <a:cs typeface="Arial" pitchFamily="34" charset="0"/>
                        </a:rPr>
                        <a:t>R’000</a:t>
                      </a:r>
                      <a:endParaRPr lang="en-ZA" sz="900" b="1" dirty="0">
                        <a:solidFill>
                          <a:schemeClr val="tx1"/>
                        </a:solidFill>
                        <a:effectLst/>
                        <a:latin typeface="Arial" pitchFamily="34" charset="0"/>
                        <a:ea typeface="Times New Roman"/>
                        <a:cs typeface="Arial" pitchFamily="34" charset="0"/>
                      </a:endParaRPr>
                    </a:p>
                  </a:txBody>
                  <a:tcPr marL="63305" marR="63305"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endParaRPr lang="en-US" sz="900" b="1" dirty="0" smtClean="0">
                        <a:solidFill>
                          <a:schemeClr val="tx1"/>
                        </a:solidFill>
                        <a:effectLst/>
                        <a:latin typeface="Arial" pitchFamily="34" charset="0"/>
                        <a:ea typeface="Times New Roman"/>
                        <a:cs typeface="Arial" pitchFamily="34" charset="0"/>
                      </a:endParaRPr>
                    </a:p>
                    <a:p>
                      <a:pPr marL="0" marR="0" algn="ctr">
                        <a:spcBef>
                          <a:spcPts val="0"/>
                        </a:spcBef>
                        <a:spcAft>
                          <a:spcPts val="0"/>
                        </a:spcAft>
                      </a:pPr>
                      <a:r>
                        <a:rPr lang="en-US" sz="900" b="1" dirty="0" smtClean="0">
                          <a:solidFill>
                            <a:schemeClr val="tx1"/>
                          </a:solidFill>
                          <a:effectLst/>
                          <a:latin typeface="Arial" pitchFamily="34" charset="0"/>
                          <a:ea typeface="Times New Roman"/>
                          <a:cs typeface="Arial" pitchFamily="34" charset="0"/>
                        </a:rPr>
                        <a:t>R’000</a:t>
                      </a:r>
                      <a:endParaRPr lang="en-ZA" sz="900" b="1" dirty="0">
                        <a:solidFill>
                          <a:schemeClr val="tx1"/>
                        </a:solidFill>
                        <a:effectLst/>
                        <a:latin typeface="Arial" pitchFamily="34" charset="0"/>
                        <a:ea typeface="Times New Roman"/>
                        <a:cs typeface="Arial" pitchFamily="34" charset="0"/>
                      </a:endParaRP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endParaRPr lang="en-US" sz="900" b="1" dirty="0" smtClean="0">
                        <a:solidFill>
                          <a:schemeClr val="tx1"/>
                        </a:solidFill>
                        <a:effectLst/>
                        <a:latin typeface="Arial" pitchFamily="34" charset="0"/>
                        <a:ea typeface="Times New Roman"/>
                        <a:cs typeface="Arial" pitchFamily="34" charset="0"/>
                      </a:endParaRPr>
                    </a:p>
                    <a:p>
                      <a:pPr marL="0" marR="0" algn="ctr">
                        <a:spcBef>
                          <a:spcPts val="0"/>
                        </a:spcBef>
                        <a:spcAft>
                          <a:spcPts val="0"/>
                        </a:spcAft>
                      </a:pPr>
                      <a:r>
                        <a:rPr lang="en-US" sz="900" b="1" dirty="0" smtClean="0">
                          <a:solidFill>
                            <a:schemeClr val="tx1"/>
                          </a:solidFill>
                          <a:effectLst/>
                          <a:latin typeface="Arial" pitchFamily="34" charset="0"/>
                          <a:ea typeface="Times New Roman"/>
                          <a:cs typeface="Arial" pitchFamily="34" charset="0"/>
                        </a:rPr>
                        <a:t>R’000</a:t>
                      </a:r>
                      <a:endParaRPr lang="en-ZA" sz="900" b="1" dirty="0">
                        <a:solidFill>
                          <a:schemeClr val="tx1"/>
                        </a:solidFill>
                        <a:effectLst/>
                        <a:latin typeface="Arial" pitchFamily="34" charset="0"/>
                        <a:ea typeface="Times New Roman"/>
                        <a:cs typeface="Arial" pitchFamily="34" charset="0"/>
                      </a:endParaRPr>
                    </a:p>
                  </a:txBody>
                  <a:tcPr marL="63305" marR="6330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endParaRPr lang="en-US" sz="900" b="1" dirty="0" smtClean="0">
                        <a:solidFill>
                          <a:schemeClr val="tx1"/>
                        </a:solidFill>
                        <a:effectLst/>
                        <a:latin typeface="Arial" pitchFamily="34" charset="0"/>
                        <a:ea typeface="Times New Roman"/>
                        <a:cs typeface="Arial" pitchFamily="34" charset="0"/>
                      </a:endParaRPr>
                    </a:p>
                    <a:p>
                      <a:pPr marL="0" marR="0" algn="ctr">
                        <a:spcBef>
                          <a:spcPts val="0"/>
                        </a:spcBef>
                        <a:spcAft>
                          <a:spcPts val="0"/>
                        </a:spcAft>
                      </a:pPr>
                      <a:r>
                        <a:rPr lang="en-US" sz="900" b="1" dirty="0" smtClean="0">
                          <a:solidFill>
                            <a:schemeClr val="tx1"/>
                          </a:solidFill>
                          <a:effectLst/>
                          <a:latin typeface="Arial" pitchFamily="34" charset="0"/>
                          <a:ea typeface="Times New Roman"/>
                          <a:cs typeface="Arial" pitchFamily="34" charset="0"/>
                        </a:rPr>
                        <a:t>%</a:t>
                      </a:r>
                      <a:r>
                        <a:rPr lang="en-US" sz="900" b="1" dirty="0">
                          <a:solidFill>
                            <a:schemeClr val="tx1"/>
                          </a:solidFill>
                          <a:effectLst/>
                          <a:latin typeface="Arial" pitchFamily="34" charset="0"/>
                          <a:ea typeface="Times New Roman"/>
                          <a:cs typeface="Arial" pitchFamily="34" charset="0"/>
                        </a:rPr>
                        <a:t> </a:t>
                      </a:r>
                      <a:endParaRPr lang="en-ZA" sz="900" b="1" dirty="0">
                        <a:solidFill>
                          <a:schemeClr val="tx1"/>
                        </a:solidFill>
                        <a:effectLst/>
                        <a:latin typeface="Arial" pitchFamily="34" charset="0"/>
                        <a:ea typeface="Times New Roman"/>
                        <a:cs typeface="Arial" pitchFamily="34" charset="0"/>
                      </a:endParaRPr>
                    </a:p>
                  </a:txBody>
                  <a:tcPr marL="63305" marR="6330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endParaRPr lang="en-US" sz="900" b="1" dirty="0" smtClean="0">
                        <a:solidFill>
                          <a:schemeClr val="tx1"/>
                        </a:solidFill>
                        <a:effectLst/>
                        <a:latin typeface="Arial" pitchFamily="34" charset="0"/>
                        <a:ea typeface="Times New Roman"/>
                        <a:cs typeface="Arial" pitchFamily="34" charset="0"/>
                      </a:endParaRPr>
                    </a:p>
                    <a:p>
                      <a:pPr marL="0" marR="0" algn="ctr">
                        <a:spcBef>
                          <a:spcPts val="0"/>
                        </a:spcBef>
                        <a:spcAft>
                          <a:spcPts val="0"/>
                        </a:spcAft>
                      </a:pPr>
                      <a:r>
                        <a:rPr lang="en-US" sz="900" b="1" dirty="0" smtClean="0">
                          <a:solidFill>
                            <a:schemeClr val="tx1"/>
                          </a:solidFill>
                          <a:effectLst/>
                          <a:latin typeface="Arial" pitchFamily="34" charset="0"/>
                          <a:ea typeface="Times New Roman"/>
                          <a:cs typeface="Arial" pitchFamily="34" charset="0"/>
                        </a:rPr>
                        <a:t>R’000</a:t>
                      </a:r>
                      <a:endParaRPr lang="en-ZA" sz="900" b="1"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ctr">
                        <a:spcBef>
                          <a:spcPts val="0"/>
                        </a:spcBef>
                        <a:spcAft>
                          <a:spcPts val="0"/>
                        </a:spcAft>
                      </a:pPr>
                      <a:endParaRPr lang="en-US" sz="900" b="1" dirty="0" smtClean="0">
                        <a:solidFill>
                          <a:schemeClr val="tx1"/>
                        </a:solidFill>
                        <a:effectLst/>
                        <a:latin typeface="Arial" pitchFamily="34" charset="0"/>
                        <a:ea typeface="Times New Roman"/>
                        <a:cs typeface="Arial" pitchFamily="34" charset="0"/>
                      </a:endParaRPr>
                    </a:p>
                    <a:p>
                      <a:pPr marL="0" marR="0" algn="ctr">
                        <a:spcBef>
                          <a:spcPts val="0"/>
                        </a:spcBef>
                        <a:spcAft>
                          <a:spcPts val="0"/>
                        </a:spcAft>
                      </a:pPr>
                      <a:r>
                        <a:rPr lang="en-US" sz="900" b="1" dirty="0" smtClean="0">
                          <a:solidFill>
                            <a:schemeClr val="tx1"/>
                          </a:solidFill>
                          <a:effectLst/>
                          <a:latin typeface="Arial" pitchFamily="34" charset="0"/>
                          <a:ea typeface="Times New Roman"/>
                          <a:cs typeface="Arial" pitchFamily="34" charset="0"/>
                        </a:rPr>
                        <a:t>%</a:t>
                      </a:r>
                      <a:endParaRPr lang="en-ZA" sz="900" b="1" dirty="0">
                        <a:solidFill>
                          <a:schemeClr val="tx1"/>
                        </a:solidFill>
                        <a:effectLst/>
                        <a:latin typeface="Arial" pitchFamily="34" charset="0"/>
                        <a:ea typeface="Times New Roman"/>
                        <a:cs typeface="Arial" pitchFamily="34" charset="0"/>
                      </a:endParaRPr>
                    </a:p>
                  </a:txBody>
                  <a:tcPr marL="63305" marR="6330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371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endParaRPr lang="en-US" sz="900" b="1" dirty="0" smtClean="0">
                        <a:effectLst/>
                        <a:latin typeface="Arial" pitchFamily="34" charset="0"/>
                        <a:ea typeface="Times New Roman"/>
                        <a:cs typeface="Arial" pitchFamily="34" charset="0"/>
                      </a:endParaRPr>
                    </a:p>
                    <a:p>
                      <a:pPr marL="0" marR="0">
                        <a:spcBef>
                          <a:spcPts val="0"/>
                        </a:spcBef>
                        <a:spcAft>
                          <a:spcPts val="0"/>
                        </a:spcAft>
                      </a:pPr>
                      <a:r>
                        <a:rPr lang="en-US" sz="900" b="1" dirty="0" smtClean="0">
                          <a:effectLst/>
                          <a:latin typeface="Arial" pitchFamily="34" charset="0"/>
                          <a:ea typeface="Times New Roman"/>
                          <a:cs typeface="Arial" pitchFamily="34" charset="0"/>
                        </a:rPr>
                        <a:t>Administration</a:t>
                      </a:r>
                      <a:endParaRPr lang="en-US" sz="900" b="1" dirty="0">
                        <a:effectLst/>
                        <a:latin typeface="Arial" pitchFamily="34" charset="0"/>
                        <a:ea typeface="Times New Roman"/>
                        <a:cs typeface="Arial" pitchFamily="34" charset="0"/>
                      </a:endParaRP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735,214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363,455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a:solidFill>
                            <a:srgbClr val="000000"/>
                          </a:solidFill>
                          <a:effectLst/>
                          <a:latin typeface="Arial" panose="020B0604020202020204" pitchFamily="34" charset="0"/>
                        </a:rPr>
                        <a:t>              378,222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(14,767)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(4.06%)</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356,992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48.56%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1371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a:effectLst/>
                          <a:latin typeface="Arial" pitchFamily="34" charset="0"/>
                          <a:ea typeface="Times New Roman"/>
                          <a:cs typeface="Arial" pitchFamily="34" charset="0"/>
                        </a:rPr>
                        <a:t>International Trade and Economic Development</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119,818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49,682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dirty="0">
                          <a:solidFill>
                            <a:srgbClr val="000000"/>
                          </a:solidFill>
                          <a:effectLst/>
                          <a:latin typeface="Arial" panose="020B0604020202020204" pitchFamily="34" charset="0"/>
                        </a:rPr>
                        <a:t>               50,398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(716)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(1.44%)</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69,420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57.94%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1371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a:effectLst/>
                          <a:latin typeface="Arial" pitchFamily="34" charset="0"/>
                          <a:ea typeface="Times New Roman"/>
                          <a:cs typeface="Arial" pitchFamily="34" charset="0"/>
                        </a:rPr>
                        <a:t>Special Economic Zones and Economic Transformation</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119,410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49,832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a:solidFill>
                            <a:srgbClr val="000000"/>
                          </a:solidFill>
                          <a:effectLst/>
                          <a:latin typeface="Arial" panose="020B0604020202020204" pitchFamily="34" charset="0"/>
                        </a:rPr>
                        <a:t>               49,046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786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1.58%</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70,364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58.93%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1371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a:effectLst/>
                          <a:latin typeface="Arial" pitchFamily="34" charset="0"/>
                          <a:ea typeface="Times New Roman"/>
                          <a:cs typeface="Arial" pitchFamily="34" charset="0"/>
                        </a:rPr>
                        <a:t>Industrial Development</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1,819,277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1,347,752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a:solidFill>
                            <a:srgbClr val="000000"/>
                          </a:solidFill>
                          <a:effectLst/>
                          <a:latin typeface="Arial" panose="020B0604020202020204" pitchFamily="34" charset="0"/>
                        </a:rPr>
                        <a:t>           1,341,767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5,985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0.44%</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477,510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26.25%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6166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a:effectLst/>
                          <a:latin typeface="Arial" pitchFamily="34" charset="0"/>
                          <a:ea typeface="Times New Roman"/>
                          <a:cs typeface="Arial" pitchFamily="34" charset="0"/>
                        </a:rPr>
                        <a:t>Consumer and Corporate Regulation</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298,629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199,763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a:solidFill>
                            <a:srgbClr val="000000"/>
                          </a:solidFill>
                          <a:effectLst/>
                          <a:latin typeface="Arial" panose="020B0604020202020204" pitchFamily="34" charset="0"/>
                        </a:rPr>
                        <a:t>              197,436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effectLst/>
                          <a:latin typeface="Arial" panose="020B0604020202020204" pitchFamily="34" charset="0"/>
                        </a:rPr>
                        <a:t>2,327 </a:t>
                      </a:r>
                      <a:endParaRPr lang="en-US" sz="900" b="0" i="0" u="none" strike="noStrike" dirty="0">
                        <a:effectLst/>
                        <a:latin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smtClean="0">
                          <a:effectLst/>
                          <a:latin typeface="Arial" panose="020B0604020202020204" pitchFamily="34" charset="0"/>
                        </a:rPr>
                        <a:t>1.16%</a:t>
                      </a:r>
                      <a:endParaRPr lang="en-US" sz="900" b="0" i="0" u="none" strike="noStrike" dirty="0">
                        <a:effectLst/>
                        <a:latin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101,193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33.89%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4671">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a:effectLst/>
                          <a:latin typeface="Arial" pitchFamily="34" charset="0"/>
                          <a:ea typeface="Times New Roman"/>
                          <a:cs typeface="Arial" pitchFamily="34" charset="0"/>
                        </a:rPr>
                        <a:t>Incentive Development Administration</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5,744,437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2,801,940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dirty="0">
                          <a:solidFill>
                            <a:srgbClr val="000000"/>
                          </a:solidFill>
                          <a:effectLst/>
                          <a:latin typeface="Arial" panose="020B0604020202020204" pitchFamily="34" charset="0"/>
                        </a:rPr>
                        <a:t>           1,543,168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1,258,772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44.93%</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4,201,269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73.14%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2558">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smtClean="0">
                          <a:effectLst/>
                          <a:latin typeface="Arial" pitchFamily="34" charset="0"/>
                          <a:ea typeface="Times New Roman"/>
                          <a:cs typeface="Arial" pitchFamily="34" charset="0"/>
                        </a:rPr>
                        <a:t>Trade and Investment South </a:t>
                      </a:r>
                      <a:r>
                        <a:rPr lang="en-US" sz="900" b="1" dirty="0">
                          <a:effectLst/>
                          <a:latin typeface="Arial" pitchFamily="34" charset="0"/>
                          <a:ea typeface="Times New Roman"/>
                          <a:cs typeface="Arial" pitchFamily="34" charset="0"/>
                        </a:rPr>
                        <a:t>Africa</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387,151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188,732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a:solidFill>
                            <a:srgbClr val="000000"/>
                          </a:solidFill>
                          <a:effectLst/>
                          <a:latin typeface="Arial" panose="020B0604020202020204" pitchFamily="34" charset="0"/>
                        </a:rPr>
                        <a:t>              212,586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effectLst/>
                          <a:latin typeface="Arial" panose="020B0604020202020204" pitchFamily="34" charset="0"/>
                        </a:rPr>
                        <a:t>(23,854)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(12.64%)</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174,565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45.09%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13715">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endParaRPr lang="en-US" sz="900" b="1" dirty="0" smtClean="0">
                        <a:effectLst/>
                        <a:latin typeface="Arial" pitchFamily="34" charset="0"/>
                        <a:ea typeface="Times New Roman"/>
                        <a:cs typeface="Arial" pitchFamily="34" charset="0"/>
                      </a:endParaRPr>
                    </a:p>
                    <a:p>
                      <a:pPr marL="0" marR="0">
                        <a:spcBef>
                          <a:spcPts val="0"/>
                        </a:spcBef>
                        <a:spcAft>
                          <a:spcPts val="0"/>
                        </a:spcAft>
                      </a:pPr>
                      <a:r>
                        <a:rPr lang="en-US" sz="900" b="1" dirty="0" smtClean="0">
                          <a:effectLst/>
                          <a:latin typeface="Arial" pitchFamily="34" charset="0"/>
                          <a:ea typeface="Times New Roman"/>
                          <a:cs typeface="Arial" pitchFamily="34" charset="0"/>
                        </a:rPr>
                        <a:t>Investment </a:t>
                      </a:r>
                      <a:r>
                        <a:rPr lang="en-US" sz="900" b="1" dirty="0">
                          <a:effectLst/>
                          <a:latin typeface="Arial" pitchFamily="34" charset="0"/>
                          <a:ea typeface="Times New Roman"/>
                          <a:cs typeface="Arial" pitchFamily="34" charset="0"/>
                        </a:rPr>
                        <a:t>South Africa</a:t>
                      </a:r>
                    </a:p>
                  </a:txBody>
                  <a:tcPr marL="63305" marR="6330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solidFill>
                            <a:srgbClr val="000000"/>
                          </a:solidFill>
                          <a:effectLst/>
                          <a:latin typeface="Arial" panose="020B0604020202020204" pitchFamily="34" charset="0"/>
                        </a:rPr>
                        <a:t>               50,859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dirty="0">
                          <a:effectLst/>
                          <a:latin typeface="Arial" panose="020B0604020202020204" pitchFamily="34" charset="0"/>
                        </a:rPr>
                        <a:t>25,847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0" i="0" u="none" strike="noStrike">
                          <a:solidFill>
                            <a:srgbClr val="000000"/>
                          </a:solidFill>
                          <a:effectLst/>
                          <a:latin typeface="Arial" panose="020B0604020202020204" pitchFamily="34" charset="0"/>
                        </a:rPr>
                        <a:t>               24,563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1,284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effectLst/>
                          <a:latin typeface="Arial" panose="020B0604020202020204" pitchFamily="34" charset="0"/>
                        </a:rPr>
                        <a:t>4.97%</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               26,296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0" i="0" u="none" strike="noStrike">
                          <a:solidFill>
                            <a:srgbClr val="000000"/>
                          </a:solidFill>
                          <a:effectLst/>
                          <a:latin typeface="Arial" panose="020B0604020202020204" pitchFamily="34" charset="0"/>
                        </a:rPr>
                        <a:t>51.70%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39336">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spcBef>
                          <a:spcPts val="0"/>
                        </a:spcBef>
                        <a:spcAft>
                          <a:spcPts val="0"/>
                        </a:spcAft>
                      </a:pPr>
                      <a:r>
                        <a:rPr lang="en-US" sz="900" b="1" dirty="0">
                          <a:solidFill>
                            <a:schemeClr val="tx1"/>
                          </a:solidFill>
                          <a:effectLst/>
                          <a:latin typeface="Arial" pitchFamily="34" charset="0"/>
                          <a:ea typeface="Times New Roman"/>
                          <a:cs typeface="Arial" pitchFamily="34" charset="0"/>
                        </a:rPr>
                        <a:t>Total</a:t>
                      </a:r>
                      <a:endParaRPr lang="en-ZA" sz="900" b="1" dirty="0">
                        <a:solidFill>
                          <a:schemeClr val="tx1"/>
                        </a:solidFill>
                        <a:effectLst/>
                        <a:latin typeface="Arial" pitchFamily="34" charset="0"/>
                        <a:ea typeface="Times New Roman"/>
                        <a:cs typeface="Arial" pitchFamily="34" charset="0"/>
                      </a:endParaRPr>
                    </a:p>
                  </a:txBody>
                  <a:tcPr marL="63305" marR="6330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Times"/>
                        </a:defRPr>
                      </a:lvl1pPr>
                      <a:lvl2pPr marL="457200" algn="l" defTabSz="914400" rtl="0" eaLnBrk="1" latinLnBrk="0" hangingPunct="1">
                        <a:defRPr sz="1800" kern="1200">
                          <a:solidFill>
                            <a:schemeClr val="tx1"/>
                          </a:solidFill>
                          <a:latin typeface="Times"/>
                        </a:defRPr>
                      </a:lvl2pPr>
                      <a:lvl3pPr marL="914400" algn="l" defTabSz="914400" rtl="0" eaLnBrk="1" latinLnBrk="0" hangingPunct="1">
                        <a:defRPr sz="1800" kern="1200">
                          <a:solidFill>
                            <a:schemeClr val="tx1"/>
                          </a:solidFill>
                          <a:latin typeface="Times"/>
                        </a:defRPr>
                      </a:lvl3pPr>
                      <a:lvl4pPr marL="1371600" algn="l" defTabSz="914400" rtl="0" eaLnBrk="1" latinLnBrk="0" hangingPunct="1">
                        <a:defRPr sz="1800" kern="1200">
                          <a:solidFill>
                            <a:schemeClr val="tx1"/>
                          </a:solidFill>
                          <a:latin typeface="Times"/>
                        </a:defRPr>
                      </a:lvl4pPr>
                      <a:lvl5pPr marL="1828800" algn="l" defTabSz="914400" rtl="0" eaLnBrk="1" latinLnBrk="0" hangingPunct="1">
                        <a:defRPr sz="1800" kern="1200">
                          <a:solidFill>
                            <a:schemeClr val="tx1"/>
                          </a:solidFill>
                          <a:latin typeface="Times"/>
                        </a:defRPr>
                      </a:lvl5pPr>
                      <a:lvl6pPr marL="2286000" algn="l" defTabSz="914400" rtl="0" eaLnBrk="1" latinLnBrk="0" hangingPunct="1">
                        <a:defRPr sz="1800" kern="1200">
                          <a:solidFill>
                            <a:schemeClr val="tx1"/>
                          </a:solidFill>
                          <a:latin typeface="Times"/>
                        </a:defRPr>
                      </a:lvl6pPr>
                      <a:lvl7pPr marL="2743200" algn="l" defTabSz="914400" rtl="0" eaLnBrk="1" latinLnBrk="0" hangingPunct="1">
                        <a:defRPr sz="1800" kern="1200">
                          <a:solidFill>
                            <a:schemeClr val="tx1"/>
                          </a:solidFill>
                          <a:latin typeface="Times"/>
                        </a:defRPr>
                      </a:lvl7pPr>
                      <a:lvl8pPr marL="3200400" algn="l" defTabSz="914400" rtl="0" eaLnBrk="1" latinLnBrk="0" hangingPunct="1">
                        <a:defRPr sz="1800" kern="1200">
                          <a:solidFill>
                            <a:schemeClr val="tx1"/>
                          </a:solidFill>
                          <a:latin typeface="Times"/>
                        </a:defRPr>
                      </a:lvl8pPr>
                      <a:lvl9pPr marL="3657600" algn="l" defTabSz="914400" rtl="0" eaLnBrk="1" latinLnBrk="0" hangingPunct="1">
                        <a:defRPr sz="1800" kern="1200">
                          <a:solidFill>
                            <a:schemeClr val="tx1"/>
                          </a:solidFill>
                          <a:latin typeface="Times"/>
                        </a:defRPr>
                      </a:lvl9pPr>
                    </a:lstStyle>
                    <a:p>
                      <a:pPr marL="0" marR="0" algn="r">
                        <a:spcBef>
                          <a:spcPts val="0"/>
                        </a:spcBef>
                        <a:spcAft>
                          <a:spcPts val="0"/>
                        </a:spcAft>
                      </a:pPr>
                      <a:r>
                        <a:rPr lang="en-US" sz="900" b="1" dirty="0" smtClean="0">
                          <a:solidFill>
                            <a:schemeClr val="tx1"/>
                          </a:solidFill>
                          <a:effectLst/>
                          <a:latin typeface="Arial"/>
                          <a:ea typeface="Times New Roman"/>
                        </a:rPr>
                        <a:t>9,274,795 </a:t>
                      </a:r>
                      <a:endParaRPr lang="en-US" sz="1100" dirty="0">
                        <a:solidFill>
                          <a:schemeClr val="tx1"/>
                        </a:solidFill>
                        <a:effectLst/>
                        <a:latin typeface="Times New Roman"/>
                        <a:ea typeface="Times New Roman"/>
                      </a:endParaRPr>
                    </a:p>
                  </a:txBody>
                  <a:tcPr marL="63305" marR="63305"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1" i="0" u="none" strike="noStrike" dirty="0">
                          <a:effectLst/>
                          <a:latin typeface="Arial" panose="020B0604020202020204" pitchFamily="34" charset="0"/>
                        </a:rPr>
                        <a:t>5,027,003 </a:t>
                      </a:r>
                    </a:p>
                  </a:txBody>
                  <a:tcPr marL="8792" marR="8792" marT="87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900" b="1" i="0" u="none" strike="noStrike" dirty="0">
                          <a:solidFill>
                            <a:srgbClr val="000000"/>
                          </a:solidFill>
                          <a:effectLst/>
                          <a:latin typeface="Arial" panose="020B0604020202020204" pitchFamily="34" charset="0"/>
                        </a:rPr>
                        <a:t>           3,797,186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1" i="0" u="none" strike="noStrike" dirty="0" smtClean="0">
                          <a:effectLst/>
                          <a:latin typeface="Arial" panose="020B0604020202020204" pitchFamily="34" charset="0"/>
                        </a:rPr>
                        <a:t>1,229,817 </a:t>
                      </a:r>
                      <a:endParaRPr lang="en-US" sz="900" b="1" i="0" u="none" strike="noStrike" dirty="0">
                        <a:effectLst/>
                        <a:latin typeface="Arial" panose="020B060402020202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1" i="0" u="none" strike="noStrike" dirty="0">
                          <a:effectLst/>
                          <a:latin typeface="Arial" panose="020B0604020202020204" pitchFamily="34" charset="0"/>
                        </a:rPr>
                        <a:t>24.46%</a:t>
                      </a:r>
                    </a:p>
                  </a:txBody>
                  <a:tcPr marL="8792" marR="8792" marT="87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1" i="0" u="none" strike="noStrike" dirty="0">
                          <a:solidFill>
                            <a:srgbClr val="000000"/>
                          </a:solidFill>
                          <a:effectLst/>
                          <a:latin typeface="Arial" panose="020B0604020202020204" pitchFamily="34" charset="0"/>
                        </a:rPr>
                        <a:t>           5,477,609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900" b="1" i="0" u="none" strike="noStrike" dirty="0">
                          <a:solidFill>
                            <a:srgbClr val="000000"/>
                          </a:solidFill>
                          <a:effectLst/>
                          <a:latin typeface="Arial" panose="020B0604020202020204" pitchFamily="34" charset="0"/>
                        </a:rPr>
                        <a:t>59.06%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xmlns="" val="10011"/>
                  </a:ext>
                </a:extLst>
              </a:tr>
            </a:tbl>
          </a:graphicData>
        </a:graphic>
      </p:graphicFrame>
      <p:sp>
        <p:nvSpPr>
          <p:cNvPr id="6" name="TextBox 5"/>
          <p:cNvSpPr txBox="1"/>
          <p:nvPr/>
        </p:nvSpPr>
        <p:spPr>
          <a:xfrm>
            <a:off x="395536" y="766989"/>
            <a:ext cx="6912768" cy="276999"/>
          </a:xfrm>
          <a:prstGeom prst="rect">
            <a:avLst/>
          </a:prstGeom>
          <a:noFill/>
        </p:spPr>
        <p:txBody>
          <a:bodyPr wrap="square" rtlCol="0">
            <a:spAutoFit/>
          </a:bodyPr>
          <a:lstStyle/>
          <a:p>
            <a:pPr defTabSz="844083"/>
            <a:r>
              <a:rPr lang="en-ZA" sz="1200" dirty="0">
                <a:solidFill>
                  <a:srgbClr val="000000"/>
                </a:solidFill>
                <a:latin typeface="Arial" panose="020B0604020202020204" pitchFamily="34" charset="0"/>
                <a:ea typeface="Segoe UI" panose="020B0502040204020203" pitchFamily="34" charset="0"/>
                <a:cs typeface="Arial" panose="020B0604020202020204" pitchFamily="34" charset="0"/>
              </a:rPr>
              <a:t>Table 1: Per programme</a:t>
            </a:r>
          </a:p>
        </p:txBody>
      </p:sp>
    </p:spTree>
    <p:extLst>
      <p:ext uri="{BB962C8B-B14F-4D97-AF65-F5344CB8AC3E}">
        <p14:creationId xmlns:p14="http://schemas.microsoft.com/office/powerpoint/2010/main" xmlns="" val="3189255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96" y="716630"/>
            <a:ext cx="8640960" cy="4248472"/>
          </a:xfrm>
        </p:spPr>
        <p:txBody>
          <a:bodyPr>
            <a:normAutofit fontScale="92500" lnSpcReduction="10000"/>
          </a:bodyPr>
          <a:lstStyle/>
          <a:p>
            <a:pPr marL="0" lvl="0" indent="0" algn="just" defTabSz="457200">
              <a:spcBef>
                <a:spcPct val="20000"/>
              </a:spcBef>
            </a:pPr>
            <a:r>
              <a:rPr lang="en-US" sz="1900" dirty="0">
                <a:solidFill>
                  <a:srgbClr val="000000"/>
                </a:solidFill>
                <a:latin typeface="Arial" panose="020B0604020202020204" pitchFamily="34" charset="0"/>
                <a:ea typeface="Segoe UI" panose="020B0502040204020203" pitchFamily="34" charset="0"/>
                <a:cs typeface="Arial" panose="020B0604020202020204" pitchFamily="34" charset="0"/>
              </a:rPr>
              <a:t>Compensation of </a:t>
            </a:r>
            <a:r>
              <a:rPr lang="en-US" sz="1900" dirty="0" smtClean="0">
                <a:solidFill>
                  <a:srgbClr val="000000"/>
                </a:solidFill>
                <a:latin typeface="Arial" panose="020B0604020202020204" pitchFamily="34" charset="0"/>
                <a:ea typeface="Segoe UI" panose="020B0502040204020203" pitchFamily="34" charset="0"/>
                <a:cs typeface="Arial" panose="020B0604020202020204" pitchFamily="34" charset="0"/>
              </a:rPr>
              <a:t>employees</a:t>
            </a:r>
          </a:p>
          <a:p>
            <a:pPr marL="0" lvl="0" indent="0" algn="just" defTabSz="457200">
              <a:spcBef>
                <a:spcPct val="20000"/>
              </a:spcBef>
            </a:pPr>
            <a:endParaRPr lang="en-US" sz="19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a:spcBef>
                <a:spcPct val="20000"/>
              </a:spcBef>
              <a:buFont typeface="Wingdings" panose="05000000000000000000" pitchFamily="2" charset="2"/>
              <a:buChar char="q"/>
            </a:pPr>
            <a:r>
              <a:rPr lang="en-US" sz="1900" b="0" dirty="0">
                <a:solidFill>
                  <a:srgbClr val="000000"/>
                </a:solidFill>
                <a:latin typeface="Arial" panose="020B0604020202020204" pitchFamily="34" charset="0"/>
                <a:ea typeface="Segoe UI" panose="020B0502040204020203" pitchFamily="34" charset="0"/>
                <a:cs typeface="Arial" panose="020B0604020202020204" pitchFamily="34" charset="0"/>
              </a:rPr>
              <a:t>As at 30 September 2017, the department’s expenditure on Compensation of Employees was R484 million or 109 percent of the YTD projections of R445 million.  However, it should be noted that although expenditure is more than the YTD projections, it is still within the allocated budget.</a:t>
            </a:r>
          </a:p>
          <a:p>
            <a:pPr marL="0" lvl="0" indent="0" algn="just" defTabSz="457200">
              <a:spcBef>
                <a:spcPct val="20000"/>
              </a:spcBef>
            </a:pPr>
            <a:endParaRPr lang="en-ZA" sz="19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0" lvl="0" indent="0" algn="just" defTabSz="457200">
              <a:spcBef>
                <a:spcPct val="20000"/>
              </a:spcBef>
            </a:pPr>
            <a:r>
              <a:rPr lang="en-ZA" sz="1900" dirty="0" smtClean="0">
                <a:solidFill>
                  <a:srgbClr val="000000"/>
                </a:solidFill>
                <a:latin typeface="Arial" panose="020B0604020202020204" pitchFamily="34" charset="0"/>
                <a:ea typeface="Segoe UI" panose="020B0502040204020203" pitchFamily="34" charset="0"/>
                <a:cs typeface="Arial" panose="020B0604020202020204" pitchFamily="34" charset="0"/>
              </a:rPr>
              <a:t>Goods </a:t>
            </a:r>
            <a:r>
              <a:rPr lang="en-ZA" sz="1900" dirty="0">
                <a:solidFill>
                  <a:srgbClr val="000000"/>
                </a:solidFill>
                <a:latin typeface="Arial" panose="020B0604020202020204" pitchFamily="34" charset="0"/>
                <a:ea typeface="Segoe UI" panose="020B0502040204020203" pitchFamily="34" charset="0"/>
                <a:cs typeface="Arial" panose="020B0604020202020204" pitchFamily="34" charset="0"/>
              </a:rPr>
              <a:t>and </a:t>
            </a:r>
            <a:r>
              <a:rPr lang="en-ZA" sz="1900" dirty="0" smtClean="0">
                <a:solidFill>
                  <a:srgbClr val="000000"/>
                </a:solidFill>
                <a:latin typeface="Arial" panose="020B0604020202020204" pitchFamily="34" charset="0"/>
                <a:ea typeface="Segoe UI" panose="020B0502040204020203" pitchFamily="34" charset="0"/>
                <a:cs typeface="Arial" panose="020B0604020202020204" pitchFamily="34" charset="0"/>
              </a:rPr>
              <a:t>services</a:t>
            </a:r>
          </a:p>
          <a:p>
            <a:pPr marL="0" lvl="0" indent="0" algn="just" defTabSz="457200">
              <a:spcBef>
                <a:spcPct val="20000"/>
              </a:spcBef>
            </a:pPr>
            <a:endParaRPr lang="en-ZA" sz="19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fontAlgn="base">
              <a:spcBef>
                <a:spcPct val="20000"/>
              </a:spcBef>
              <a:spcAft>
                <a:spcPct val="0"/>
              </a:spcAft>
              <a:buFont typeface="Wingdings" panose="05000000000000000000" pitchFamily="2" charset="2"/>
              <a:buChar char="q"/>
            </a:pPr>
            <a:r>
              <a:rPr lang="en-US" sz="1900" b="0" dirty="0">
                <a:solidFill>
                  <a:srgbClr val="000000"/>
                </a:solidFill>
                <a:latin typeface="Arial" panose="020B0604020202020204" pitchFamily="34" charset="0"/>
                <a:ea typeface="Segoe UI" panose="020B0502040204020203" pitchFamily="34" charset="0"/>
                <a:cs typeface="Arial" panose="020B0604020202020204" pitchFamily="34" charset="0"/>
              </a:rPr>
              <a:t>As at 30 September 2017, expenditure on Goods and Services, compared to the YTD projections was 94 percent or R285 million. A lag in the projections is mainly due to invoices for services rendered not yet received from the service providers. Stringent cost containment measures implemented by the department were also a contributing factor. </a:t>
            </a:r>
            <a:endParaRPr lang="en-ZA" sz="19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fontAlgn="base">
              <a:spcBef>
                <a:spcPct val="20000"/>
              </a:spcBef>
              <a:spcAft>
                <a:spcPct val="0"/>
              </a:spcAft>
              <a:buFont typeface="Wingdings" panose="05000000000000000000" pitchFamily="2" charset="2"/>
              <a:buChar char="q"/>
            </a:pPr>
            <a:endParaRPr lang="en-US" sz="26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endParaRPr lang="en-ZA" sz="29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fontAlgn="base">
              <a:spcBef>
                <a:spcPct val="20000"/>
              </a:spcBef>
              <a:spcAft>
                <a:spcPct val="0"/>
              </a:spcAft>
              <a:buFont typeface="Wingdings" panose="05000000000000000000" pitchFamily="2" charset="2"/>
              <a:buChar char="q"/>
            </a:pPr>
            <a:endParaRPr lang="en-ZA" sz="29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a:buFont typeface="Wingdings" panose="05000000000000000000" pitchFamily="2" charset="2"/>
              <a:buChar char="q"/>
            </a:pPr>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lvl="0" indent="0" algn="just"/>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11251" y="1832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sz="2400" b="1" dirty="0">
                <a:solidFill>
                  <a:srgbClr val="FFFFFF"/>
                </a:solidFill>
                <a:effectLst>
                  <a:outerShdw blurRad="38100" dist="38100" dir="2700000" algn="tl">
                    <a:srgbClr val="000000">
                      <a:alpha val="43137"/>
                    </a:srgbClr>
                  </a:outerShdw>
                </a:effectLst>
                <a:latin typeface="Arial" panose="020B0604020202020204" pitchFamily="34" charset="0"/>
                <a:cs typeface="Arial" pitchFamily="34" charset="0"/>
              </a:rPr>
              <a:t>Financial performance </a:t>
            </a:r>
            <a:r>
              <a:rPr lang="en-ZA" sz="2400" b="1"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cont</a:t>
            </a:r>
            <a:r>
              <a:rPr lang="en-ZA"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en-ZA"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a:xfrm>
            <a:off x="8401038" y="6204246"/>
            <a:ext cx="469497" cy="469495"/>
          </a:xfrm>
        </p:spPr>
        <p:txBody>
          <a:bodyPr/>
          <a:lstStyle/>
          <a:p>
            <a:fld id="{DE71412C-9B9C-447F-B548-61EF3FD6F2EC}" type="slidenum">
              <a:rPr lang="en-ZA" smtClean="0"/>
              <a:pPr/>
              <a:t>37</a:t>
            </a:fld>
            <a:endParaRPr lang="en-ZA" dirty="0"/>
          </a:p>
        </p:txBody>
      </p:sp>
    </p:spTree>
    <p:extLst>
      <p:ext uri="{BB962C8B-B14F-4D97-AF65-F5344CB8AC3E}">
        <p14:creationId xmlns:p14="http://schemas.microsoft.com/office/powerpoint/2010/main" xmlns="" val="208582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96" y="716630"/>
            <a:ext cx="8640960" cy="4248472"/>
          </a:xfrm>
        </p:spPr>
        <p:txBody>
          <a:bodyPr>
            <a:normAutofit/>
          </a:bodyPr>
          <a:lstStyle/>
          <a:p>
            <a:pPr marL="0" lvl="0" indent="0" algn="just" defTabSz="457200">
              <a:spcBef>
                <a:spcPct val="20000"/>
              </a:spcBef>
            </a:pPr>
            <a:r>
              <a:rPr lang="en-ZA" sz="1800" dirty="0" smtClean="0">
                <a:solidFill>
                  <a:srgbClr val="000000"/>
                </a:solidFill>
                <a:latin typeface="Arial" panose="020B0604020202020204" pitchFamily="34" charset="0"/>
                <a:ea typeface="Segoe UI" panose="020B0502040204020203" pitchFamily="34" charset="0"/>
                <a:cs typeface="Arial" panose="020B0604020202020204" pitchFamily="34" charset="0"/>
              </a:rPr>
              <a:t>Transfers </a:t>
            </a:r>
            <a:r>
              <a:rPr lang="en-ZA" sz="1800" dirty="0">
                <a:solidFill>
                  <a:srgbClr val="000000"/>
                </a:solidFill>
                <a:latin typeface="Arial" panose="020B0604020202020204" pitchFamily="34" charset="0"/>
                <a:ea typeface="Segoe UI" panose="020B0502040204020203" pitchFamily="34" charset="0"/>
                <a:cs typeface="Arial" panose="020B0604020202020204" pitchFamily="34" charset="0"/>
              </a:rPr>
              <a:t>and subsidies - Incentives </a:t>
            </a:r>
            <a:endParaRPr lang="en-ZA" sz="18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0" lvl="0" indent="0" algn="just" defTabSz="457200">
              <a:spcBef>
                <a:spcPct val="20000"/>
              </a:spcBef>
            </a:pPr>
            <a:endParaRPr lang="en-ZA" sz="18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285750" lvl="0" indent="-285750" algn="just" defTabSz="457200">
              <a:spcBef>
                <a:spcPct val="20000"/>
              </a:spcBef>
              <a:buFont typeface="Wingdings" panose="05000000000000000000" pitchFamily="2" charset="2"/>
              <a:buChar char="q"/>
            </a:pPr>
            <a:r>
              <a:rPr lang="en-US" sz="1800" b="0" dirty="0">
                <a:solidFill>
                  <a:srgbClr val="000000"/>
                </a:solidFill>
                <a:latin typeface="Arial" panose="020B0604020202020204" pitchFamily="34" charset="0"/>
                <a:ea typeface="Segoe UI" panose="020B0502040204020203" pitchFamily="34" charset="0"/>
                <a:cs typeface="Arial" panose="020B0604020202020204" pitchFamily="34" charset="0"/>
              </a:rPr>
              <a:t>In pursuit of the department’s mandate to facilitate the transformation of the economy to promote industrial development, investment, competitiveness and employment creation, an amount of R1.5 billion or 54% was disbursed to companies. </a:t>
            </a:r>
            <a:r>
              <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rPr>
              <a:t>The variance of 46% is mainly due to:</a:t>
            </a:r>
          </a:p>
          <a:p>
            <a:pPr marL="717550" lvl="0" indent="-358775" algn="just" defTabSz="457200">
              <a:spcBef>
                <a:spcPct val="20000"/>
              </a:spcBef>
              <a:buFont typeface="Wingdings" panose="05000000000000000000" pitchFamily="2" charset="2"/>
              <a:buChar char="q"/>
            </a:pPr>
            <a:r>
              <a:rPr lang="en-US"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Incentive claims are payable once all performance criteria agreed at application are met and verified. This results in a disjuncture between projections and actual expenditure which will be normalized by year end;</a:t>
            </a:r>
          </a:p>
          <a:p>
            <a:pPr marL="717550" lvl="0" indent="-358775" algn="just" defTabSz="457200">
              <a:spcBef>
                <a:spcPct val="20000"/>
              </a:spcBef>
              <a:buFont typeface="Wingdings" panose="05000000000000000000" pitchFamily="2" charset="2"/>
              <a:buChar char="q"/>
            </a:pPr>
            <a:r>
              <a:rPr lang="en-US"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Outstanding compliance documentation as outlined in the guidelines;</a:t>
            </a:r>
          </a:p>
          <a:p>
            <a:pPr marL="717550" lvl="0" indent="-358775" algn="just" defTabSz="457200">
              <a:spcBef>
                <a:spcPct val="20000"/>
              </a:spcBef>
              <a:buFont typeface="Wingdings" panose="05000000000000000000" pitchFamily="2" charset="2"/>
              <a:buChar char="q"/>
            </a:pPr>
            <a:r>
              <a:rPr lang="en-US"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Funding agreements being finalized on various infrastructure projects.</a:t>
            </a:r>
            <a:endPar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fontAlgn="base">
              <a:spcBef>
                <a:spcPct val="20000"/>
              </a:spcBef>
              <a:spcAft>
                <a:spcPct val="0"/>
              </a:spcAft>
              <a:buFont typeface="Wingdings" panose="05000000000000000000" pitchFamily="2" charset="2"/>
              <a:buChar char="q"/>
            </a:pPr>
            <a:endParaRPr lang="en-ZA" sz="23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a:buFont typeface="Wingdings" panose="05000000000000000000" pitchFamily="2" charset="2"/>
              <a:buChar char="q"/>
            </a:pPr>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lvl="0" indent="0" algn="just"/>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11251" y="1832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sz="2400" b="1" dirty="0">
                <a:solidFill>
                  <a:srgbClr val="FFFFFF"/>
                </a:solidFill>
                <a:effectLst>
                  <a:outerShdw blurRad="38100" dist="38100" dir="2700000" algn="tl">
                    <a:srgbClr val="000000">
                      <a:alpha val="43137"/>
                    </a:srgbClr>
                  </a:outerShdw>
                </a:effectLst>
                <a:latin typeface="Arial" panose="020B0604020202020204" pitchFamily="34" charset="0"/>
                <a:cs typeface="Arial" pitchFamily="34" charset="0"/>
              </a:rPr>
              <a:t>Financial performance </a:t>
            </a:r>
            <a:r>
              <a:rPr lang="en-ZA" sz="2400" b="1"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cont</a:t>
            </a:r>
            <a:r>
              <a:rPr lang="en-ZA"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en-ZA"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r>
              <a:rPr lang="en-US" dirty="0" smtClean="0"/>
              <a:t>38</a:t>
            </a:r>
            <a:endParaRPr lang="en-ZA" dirty="0"/>
          </a:p>
        </p:txBody>
      </p:sp>
    </p:spTree>
    <p:extLst>
      <p:ext uri="{BB962C8B-B14F-4D97-AF65-F5344CB8AC3E}">
        <p14:creationId xmlns:p14="http://schemas.microsoft.com/office/powerpoint/2010/main" xmlns="" val="287085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510" y="836712"/>
            <a:ext cx="8640960" cy="4248472"/>
          </a:xfrm>
        </p:spPr>
        <p:txBody>
          <a:bodyPr>
            <a:noAutofit/>
          </a:bodyPr>
          <a:lstStyle/>
          <a:p>
            <a:pPr marL="0" lvl="0" indent="0" algn="just" defTabSz="457200">
              <a:spcBef>
                <a:spcPct val="20000"/>
              </a:spcBef>
            </a:pPr>
            <a:r>
              <a:rPr lang="en-ZA" sz="1800" dirty="0">
                <a:solidFill>
                  <a:srgbClr val="000000"/>
                </a:solidFill>
                <a:latin typeface="Arial" panose="020B0604020202020204" pitchFamily="34" charset="0"/>
                <a:ea typeface="Segoe UI" panose="020B0502040204020203" pitchFamily="34" charset="0"/>
                <a:cs typeface="Arial" panose="020B0604020202020204" pitchFamily="34" charset="0"/>
              </a:rPr>
              <a:t>Transfers and subsidies – other transfers </a:t>
            </a:r>
            <a:endParaRPr lang="en-ZA" sz="1800" dirty="0" smtClean="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0" lvl="0" indent="0" algn="just" defTabSz="457200">
              <a:spcBef>
                <a:spcPct val="20000"/>
              </a:spcBef>
            </a:pPr>
            <a:endParaRPr lang="en-ZA" sz="18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a:spcBef>
                <a:spcPct val="20000"/>
              </a:spcBef>
              <a:buFont typeface="Wingdings" panose="05000000000000000000" pitchFamily="2" charset="2"/>
              <a:buChar char="q"/>
            </a:pPr>
            <a:r>
              <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rPr>
              <a:t>Included under other transfers are funds disbursed to public corporations, departmental agencies, non-profit organisations as well as foreign governments and international organisations. For the reporting period, an amount of </a:t>
            </a:r>
            <a:r>
              <a:rPr lang="en-US" sz="1800" b="0" dirty="0">
                <a:solidFill>
                  <a:srgbClr val="000000"/>
                </a:solidFill>
                <a:latin typeface="Arial" panose="020B0604020202020204" pitchFamily="34" charset="0"/>
                <a:ea typeface="Segoe UI" panose="020B0502040204020203" pitchFamily="34" charset="0"/>
                <a:cs typeface="Arial" panose="020B0604020202020204" pitchFamily="34" charset="0"/>
              </a:rPr>
              <a:t>R1.5 billion or 99% against the YTD projections of R1.6 billion</a:t>
            </a:r>
            <a:r>
              <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rPr>
              <a:t> was disbursed.</a:t>
            </a:r>
          </a:p>
          <a:p>
            <a:pPr marL="0" lvl="0" indent="0" algn="just" defTabSz="457200">
              <a:spcBef>
                <a:spcPct val="20000"/>
              </a:spcBef>
            </a:pPr>
            <a:endParaRPr lang="en-ZA" sz="1800" b="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marL="0" lvl="0" indent="0" algn="just" defTabSz="457200" fontAlgn="base">
              <a:spcBef>
                <a:spcPct val="20000"/>
              </a:spcBef>
              <a:spcAft>
                <a:spcPct val="0"/>
              </a:spcAft>
            </a:pPr>
            <a:r>
              <a:rPr lang="en-ZA" sz="1800" dirty="0">
                <a:solidFill>
                  <a:srgbClr val="000000"/>
                </a:solidFill>
                <a:latin typeface="Arial" panose="020B0604020202020204" pitchFamily="34" charset="0"/>
                <a:ea typeface="Segoe UI" panose="020B0502040204020203" pitchFamily="34" charset="0"/>
                <a:cs typeface="Arial" panose="020B0604020202020204" pitchFamily="34" charset="0"/>
              </a:rPr>
              <a:t>Payments for capital </a:t>
            </a:r>
            <a:r>
              <a:rPr lang="en-ZA" sz="1800" dirty="0" smtClean="0">
                <a:solidFill>
                  <a:srgbClr val="000000"/>
                </a:solidFill>
                <a:latin typeface="Arial" panose="020B0604020202020204" pitchFamily="34" charset="0"/>
                <a:ea typeface="Segoe UI" panose="020B0502040204020203" pitchFamily="34" charset="0"/>
                <a:cs typeface="Arial" panose="020B0604020202020204" pitchFamily="34" charset="0"/>
              </a:rPr>
              <a:t>assets</a:t>
            </a:r>
          </a:p>
          <a:p>
            <a:pPr marL="0" lvl="0" indent="0" algn="just" defTabSz="457200" fontAlgn="base">
              <a:spcBef>
                <a:spcPct val="20000"/>
              </a:spcBef>
              <a:spcAft>
                <a:spcPct val="0"/>
              </a:spcAft>
            </a:pPr>
            <a:endParaRPr lang="en-ZA" sz="1800" dirty="0">
              <a:solidFill>
                <a:srgbClr val="000000"/>
              </a:solidFill>
              <a:latin typeface="Arial" panose="020B0604020202020204" pitchFamily="34" charset="0"/>
              <a:ea typeface="Segoe UI" panose="020B0502040204020203" pitchFamily="34" charset="0"/>
              <a:cs typeface="Arial" panose="020B0604020202020204" pitchFamily="34" charset="0"/>
            </a:endParaRPr>
          </a:p>
          <a:p>
            <a:pPr lvl="0" algn="just" defTabSz="457200" fontAlgn="base">
              <a:spcBef>
                <a:spcPct val="20000"/>
              </a:spcBef>
              <a:spcAft>
                <a:spcPct val="0"/>
              </a:spcAft>
              <a:buFont typeface="Wingdings" panose="05000000000000000000" pitchFamily="2" charset="2"/>
              <a:buChar char="q"/>
            </a:pPr>
            <a:r>
              <a:rPr lang="en-US" sz="1800" b="0" dirty="0">
                <a:solidFill>
                  <a:srgbClr val="000000"/>
                </a:solidFill>
                <a:latin typeface="Arial" panose="020B0604020202020204" pitchFamily="34" charset="0"/>
                <a:ea typeface="Segoe UI" panose="020B0502040204020203" pitchFamily="34" charset="0"/>
                <a:cs typeface="Arial" panose="020B0604020202020204" pitchFamily="34" charset="0"/>
              </a:rPr>
              <a:t>As at 30 September 2017, the department’s spending on payments for capital assets was R16.7 million against the YTD </a:t>
            </a:r>
            <a:r>
              <a:rPr lang="en-US" sz="1800" b="0" dirty="0" smtClean="0">
                <a:solidFill>
                  <a:srgbClr val="000000"/>
                </a:solidFill>
                <a:latin typeface="Arial" panose="020B0604020202020204" pitchFamily="34" charset="0"/>
                <a:ea typeface="Segoe UI" panose="020B0502040204020203" pitchFamily="34" charset="0"/>
                <a:cs typeface="Arial" panose="020B0604020202020204" pitchFamily="34" charset="0"/>
              </a:rPr>
              <a:t>projection </a:t>
            </a:r>
            <a:r>
              <a:rPr lang="en-US" sz="1800" b="0" dirty="0">
                <a:solidFill>
                  <a:srgbClr val="000000"/>
                </a:solidFill>
                <a:latin typeface="Arial" panose="020B0604020202020204" pitchFamily="34" charset="0"/>
                <a:ea typeface="Segoe UI" panose="020B0502040204020203" pitchFamily="34" charset="0"/>
                <a:cs typeface="Arial" panose="020B0604020202020204" pitchFamily="34" charset="0"/>
              </a:rPr>
              <a:t>of R13 million. However, it should be noted that although expenditure is more than the YTD projections it is still within the allocated budget. This was as a result of payments made for the Turnkey backup solution, which commenced in the 2016/17 financial year but </a:t>
            </a:r>
            <a:r>
              <a:rPr lang="en-US" sz="1800" b="0" dirty="0" err="1">
                <a:solidFill>
                  <a:srgbClr val="000000"/>
                </a:solidFill>
                <a:latin typeface="Arial" panose="020B0604020202020204" pitchFamily="34" charset="0"/>
                <a:ea typeface="Segoe UI" panose="020B0502040204020203" pitchFamily="34" charset="0"/>
                <a:cs typeface="Arial" panose="020B0604020202020204" pitchFamily="34" charset="0"/>
              </a:rPr>
              <a:t>finalised</a:t>
            </a:r>
            <a:r>
              <a:rPr lang="en-US" sz="1800" b="0" dirty="0">
                <a:solidFill>
                  <a:srgbClr val="000000"/>
                </a:solidFill>
                <a:latin typeface="Arial" panose="020B0604020202020204" pitchFamily="34" charset="0"/>
                <a:ea typeface="Segoe UI" panose="020B0502040204020203" pitchFamily="34" charset="0"/>
                <a:cs typeface="Arial" panose="020B0604020202020204" pitchFamily="34" charset="0"/>
              </a:rPr>
              <a:t> in the 2017/18 financial year</a:t>
            </a: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2733"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sz="2400" b="1" dirty="0">
                <a:solidFill>
                  <a:srgbClr val="FFFFFF"/>
                </a:solidFill>
                <a:effectLst>
                  <a:outerShdw blurRad="38100" dist="38100" dir="2700000" algn="tl">
                    <a:srgbClr val="000000">
                      <a:alpha val="43137"/>
                    </a:srgbClr>
                  </a:outerShdw>
                </a:effectLst>
                <a:latin typeface="Arial" pitchFamily="34" charset="0"/>
                <a:cs typeface="Arial" pitchFamily="34" charset="0"/>
              </a:rPr>
              <a:t>Financial performance </a:t>
            </a:r>
            <a:r>
              <a:rPr lang="en-ZA" sz="2400" b="1"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cont</a:t>
            </a:r>
            <a:r>
              <a:rPr lang="en-ZA" sz="2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en-ZA"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39</a:t>
            </a:fld>
            <a:endParaRPr lang="en-ZA" dirty="0"/>
          </a:p>
        </p:txBody>
      </p:sp>
    </p:spTree>
    <p:extLst>
      <p:ext uri="{BB962C8B-B14F-4D97-AF65-F5344CB8AC3E}">
        <p14:creationId xmlns:p14="http://schemas.microsoft.com/office/powerpoint/2010/main" xmlns="" val="3268959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rot="19140000">
            <a:off x="890655" y="1462188"/>
            <a:ext cx="5650992" cy="1207509"/>
          </a:xfrm>
        </p:spPr>
        <p:txBody>
          <a:bodyPr/>
          <a:lstStyle/>
          <a:p>
            <a:pPr>
              <a:defRPr/>
            </a:pPr>
            <a:r>
              <a:rPr lang="en-US" b="1" dirty="0" smtClean="0">
                <a:solidFill>
                  <a:srgbClr val="FF3300"/>
                </a:solidFill>
                <a:effectLst>
                  <a:outerShdw blurRad="38100" dist="38100" dir="2700000" algn="tl">
                    <a:srgbClr val="C0C0C0"/>
                  </a:outerShdw>
                </a:effectLst>
                <a:latin typeface="Arial Black" pitchFamily="34" charset="0"/>
              </a:rPr>
              <a:t>Economic outlook</a:t>
            </a:r>
            <a:endParaRPr lang="en-US" sz="3600" b="1" dirty="0" smtClean="0">
              <a:effectLst>
                <a:outerShdw blurRad="38100" dist="38100" dir="2700000" algn="tl">
                  <a:srgbClr val="C0C0C0"/>
                </a:outerShdw>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406749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rot="19140000">
            <a:off x="230581" y="1290941"/>
            <a:ext cx="6591406" cy="1009178"/>
          </a:xfrm>
        </p:spPr>
        <p:txBody>
          <a:bodyPr/>
          <a:lstStyle/>
          <a:p>
            <a:pPr lvl="0" algn="ctr">
              <a:spcBef>
                <a:spcPts val="0"/>
              </a:spcBef>
            </a:pPr>
            <a:r>
              <a:rPr lang="en-ZA" b="1" cap="none" dirty="0" smtClean="0">
                <a:solidFill>
                  <a:srgbClr val="FF0000"/>
                </a:solidFill>
                <a:latin typeface="Arial" panose="020B0604020202020204" pitchFamily="34" charset="0"/>
                <a:ea typeface="+mn-ea"/>
                <a:cs typeface="Arial" panose="020B0604020202020204" pitchFamily="34" charset="0"/>
              </a:rPr>
              <a:t>APP</a:t>
            </a:r>
            <a:r>
              <a:rPr lang="en-ZA" b="1" cap="none" dirty="0">
                <a:solidFill>
                  <a:srgbClr val="FF0000"/>
                </a:solidFill>
                <a:latin typeface="Arial" panose="020B0604020202020204" pitchFamily="34" charset="0"/>
                <a:ea typeface="+mn-ea"/>
                <a:cs typeface="Arial" panose="020B0604020202020204" pitchFamily="34" charset="0"/>
              </a:rPr>
              <a:t/>
            </a:r>
            <a:br>
              <a:rPr lang="en-ZA" b="1" cap="none" dirty="0">
                <a:solidFill>
                  <a:srgbClr val="FF0000"/>
                </a:solidFill>
                <a:latin typeface="Arial" panose="020B0604020202020204" pitchFamily="34" charset="0"/>
                <a:ea typeface="+mn-ea"/>
                <a:cs typeface="Arial" panose="020B0604020202020204" pitchFamily="34" charset="0"/>
              </a:rPr>
            </a:br>
            <a:r>
              <a:rPr lang="en-US" b="1" dirty="0" smtClean="0">
                <a:solidFill>
                  <a:srgbClr val="FF0000"/>
                </a:solidFill>
                <a:effectLst>
                  <a:outerShdw blurRad="38100" dist="38100" dir="2700000" algn="tl">
                    <a:srgbClr val="C0C0C0"/>
                  </a:outerShdw>
                </a:effectLst>
                <a:latin typeface="Arial" pitchFamily="34" charset="0"/>
                <a:cs typeface="Arial" pitchFamily="34" charset="0"/>
              </a:rPr>
              <a:t>Performance MATRIX</a:t>
            </a:r>
            <a:endParaRPr lang="en-US" b="1" dirty="0">
              <a:solidFill>
                <a:srgbClr val="FF0000"/>
              </a:solidFill>
              <a:effectLst>
                <a:outerShdw blurRad="38100" dist="38100" dir="2700000" algn="tl">
                  <a:srgbClr val="C0C0C0"/>
                </a:outerShdw>
              </a:effectLst>
              <a:latin typeface="Arial" pitchFamily="34" charset="0"/>
              <a:cs typeface="Arial" pitchFamily="34" charset="0"/>
            </a:endParaRPr>
          </a:p>
        </p:txBody>
      </p:sp>
      <p:sp>
        <p:nvSpPr>
          <p:cNvPr id="2" name="Text Placeholder 1"/>
          <p:cNvSpPr>
            <a:spLocks noGrp="1"/>
          </p:cNvSpPr>
          <p:nvPr>
            <p:ph type="body" idx="1"/>
          </p:nvPr>
        </p:nvSpPr>
        <p:spPr/>
        <p:txBody>
          <a:bodyPr>
            <a:normAutofit/>
          </a:bodyPr>
          <a:lstStyle/>
          <a:p>
            <a:r>
              <a:rPr lang="en-US" b="1" dirty="0">
                <a:effectLst>
                  <a:outerShdw blurRad="38100" dist="38100" dir="2700000" algn="tl">
                    <a:srgbClr val="C0C0C0"/>
                  </a:outerShdw>
                </a:effectLst>
                <a:latin typeface="Arial Black" pitchFamily="34" charset="0"/>
              </a:rPr>
              <a:t>1 </a:t>
            </a:r>
            <a:r>
              <a:rPr lang="en-US" b="1" dirty="0" smtClean="0">
                <a:effectLst>
                  <a:outerShdw blurRad="38100" dist="38100" dir="2700000" algn="tl">
                    <a:srgbClr val="C0C0C0"/>
                  </a:outerShdw>
                </a:effectLst>
                <a:latin typeface="Arial Black" pitchFamily="34" charset="0"/>
              </a:rPr>
              <a:t>JULY– 30 SEPTEMBER 2017</a:t>
            </a: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3424237"/>
            <a:ext cx="4606280" cy="2794620"/>
          </a:xfrm>
          <a:prstGeom prst="rect">
            <a:avLst/>
          </a:prstGeom>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ZA" sz="165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xmlns="" val="3578360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250"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lvl="0" fontAlgn="base">
              <a:spcAft>
                <a:spcPct val="0"/>
              </a:spcAft>
              <a:defRPr/>
            </a:pPr>
            <a:r>
              <a:rPr lang="en-US" sz="2400" b="1" cap="none" dirty="0">
                <a:solidFill>
                  <a:schemeClr val="bg1"/>
                </a:solidFill>
                <a:effectLst>
                  <a:outerShdw blurRad="38100" dist="38100" dir="2700000" algn="tl">
                    <a:srgbClr val="000000">
                      <a:alpha val="43137"/>
                    </a:srgbClr>
                  </a:outerShdw>
                </a:effectLst>
                <a:latin typeface="Arial" charset="0"/>
                <a:ea typeface="+mn-ea"/>
                <a:cs typeface="Arial" charset="0"/>
              </a:rPr>
              <a:t>SUMMARY OF PROGRESS PER STRATEGIC GOAL </a:t>
            </a:r>
            <a:endParaRPr lang="en-ZA" sz="2400" cap="none" dirty="0">
              <a:solidFill>
                <a:schemeClr val="bg1"/>
              </a:solidFill>
              <a:effectLst>
                <a:outerShdw blurRad="38100" dist="38100" dir="2700000" algn="tl">
                  <a:srgbClr val="000000">
                    <a:alpha val="43137"/>
                  </a:srgbClr>
                </a:outerShdw>
              </a:effectLst>
              <a:latin typeface="Arial" charset="0"/>
              <a:ea typeface="+mn-ea"/>
              <a:cs typeface="Arial"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41</a:t>
            </a:fld>
            <a:endParaRPr lang="en-ZA" dirty="0"/>
          </a:p>
        </p:txBody>
      </p:sp>
      <p:pic>
        <p:nvPicPr>
          <p:cNvPr id="9" name="Content Placeholder 8"/>
          <p:cNvPicPr>
            <a:picLocks noGrp="1" noChangeAspect="1"/>
          </p:cNvPicPr>
          <p:nvPr>
            <p:ph idx="1"/>
          </p:nvPr>
        </p:nvPicPr>
        <p:blipFill>
          <a:blip r:embed="rId2" cstate="print"/>
          <a:stretch>
            <a:fillRect/>
          </a:stretch>
        </p:blipFill>
        <p:spPr>
          <a:xfrm>
            <a:off x="356250" y="1023586"/>
            <a:ext cx="8431499" cy="4450466"/>
          </a:xfrm>
          <a:prstGeom prst="rect">
            <a:avLst/>
          </a:prstGeom>
        </p:spPr>
      </p:pic>
    </p:spTree>
    <p:extLst>
      <p:ext uri="{BB962C8B-B14F-4D97-AF65-F5344CB8AC3E}">
        <p14:creationId xmlns:p14="http://schemas.microsoft.com/office/powerpoint/2010/main" xmlns="" val="3303108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APP PERFORMANCE MATRIX</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42</a:t>
            </a:fld>
            <a:endParaRPr lang="en-ZA" dirty="0"/>
          </a:p>
        </p:txBody>
      </p:sp>
      <p:graphicFrame>
        <p:nvGraphicFramePr>
          <p:cNvPr id="6" name="Content Placeholder 5"/>
          <p:cNvGraphicFramePr>
            <a:graphicFrameLocks/>
          </p:cNvGraphicFramePr>
          <p:nvPr>
            <p:extLst>
              <p:ext uri="{D42A27DB-BD31-4B8C-83A1-F6EECF244321}">
                <p14:modId xmlns:p14="http://schemas.microsoft.com/office/powerpoint/2010/main" xmlns="" val="61585502"/>
              </p:ext>
            </p:extLst>
          </p:nvPr>
        </p:nvGraphicFramePr>
        <p:xfrm>
          <a:off x="179511" y="625932"/>
          <a:ext cx="8719976" cy="4920118"/>
        </p:xfrm>
        <a:graphic>
          <a:graphicData uri="http://schemas.openxmlformats.org/drawingml/2006/table">
            <a:tbl>
              <a:tblPr/>
              <a:tblGrid>
                <a:gridCol w="1089997">
                  <a:extLst>
                    <a:ext uri="{9D8B030D-6E8A-4147-A177-3AD203B41FA5}">
                      <a16:colId xmlns:a16="http://schemas.microsoft.com/office/drawing/2014/main" xmlns="" val="1707577787"/>
                    </a:ext>
                  </a:extLst>
                </a:gridCol>
                <a:gridCol w="1089997">
                  <a:extLst>
                    <a:ext uri="{9D8B030D-6E8A-4147-A177-3AD203B41FA5}">
                      <a16:colId xmlns:a16="http://schemas.microsoft.com/office/drawing/2014/main" xmlns="" val="1895878777"/>
                    </a:ext>
                  </a:extLst>
                </a:gridCol>
                <a:gridCol w="1089997">
                  <a:extLst>
                    <a:ext uri="{9D8B030D-6E8A-4147-A177-3AD203B41FA5}">
                      <a16:colId xmlns:a16="http://schemas.microsoft.com/office/drawing/2014/main" xmlns="" val="2963549205"/>
                    </a:ext>
                  </a:extLst>
                </a:gridCol>
                <a:gridCol w="1089997">
                  <a:extLst>
                    <a:ext uri="{9D8B030D-6E8A-4147-A177-3AD203B41FA5}">
                      <a16:colId xmlns:a16="http://schemas.microsoft.com/office/drawing/2014/main" xmlns="" val="3612075795"/>
                    </a:ext>
                  </a:extLst>
                </a:gridCol>
                <a:gridCol w="1089997">
                  <a:extLst>
                    <a:ext uri="{9D8B030D-6E8A-4147-A177-3AD203B41FA5}">
                      <a16:colId xmlns:a16="http://schemas.microsoft.com/office/drawing/2014/main" xmlns="" val="2201477567"/>
                    </a:ext>
                  </a:extLst>
                </a:gridCol>
                <a:gridCol w="1089997">
                  <a:extLst>
                    <a:ext uri="{9D8B030D-6E8A-4147-A177-3AD203B41FA5}">
                      <a16:colId xmlns:a16="http://schemas.microsoft.com/office/drawing/2014/main" xmlns="" val="4104551105"/>
                    </a:ext>
                  </a:extLst>
                </a:gridCol>
                <a:gridCol w="1089997">
                  <a:extLst>
                    <a:ext uri="{9D8B030D-6E8A-4147-A177-3AD203B41FA5}">
                      <a16:colId xmlns:a16="http://schemas.microsoft.com/office/drawing/2014/main" xmlns="" val="1899084601"/>
                    </a:ext>
                  </a:extLst>
                </a:gridCol>
                <a:gridCol w="1089997">
                  <a:extLst>
                    <a:ext uri="{9D8B030D-6E8A-4147-A177-3AD203B41FA5}">
                      <a16:colId xmlns:a16="http://schemas.microsoft.com/office/drawing/2014/main" xmlns="" val="4216071514"/>
                    </a:ext>
                  </a:extLst>
                </a:gridCol>
              </a:tblGrid>
              <a:tr h="187385">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dirty="0">
                          <a:solidFill>
                            <a:srgbClr val="008000"/>
                          </a:solidFill>
                          <a:effectLst/>
                          <a:latin typeface="Arial" panose="020B0604020202020204" pitchFamily="34" charset="0"/>
                          <a:cs typeface="Arial" panose="020B0604020202020204" pitchFamily="34" charset="0"/>
                        </a:rPr>
                        <a:t>DEPARTMENT OF TRADE AND INDUSTRY</a:t>
                      </a:r>
                    </a:p>
                  </a:txBody>
                  <a:tcPr marL="1022" marR="1022" marT="1022"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37398684"/>
                  </a:ext>
                </a:extLst>
              </a:tr>
              <a:tr h="187385">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Programme / </a:t>
                      </a:r>
                      <a:br>
                        <a:rPr lang="en-ZA" sz="800" b="1" i="0" u="none" strike="noStrike" dirty="0">
                          <a:solidFill>
                            <a:srgbClr val="000000"/>
                          </a:solidFill>
                          <a:effectLst/>
                          <a:latin typeface="Arial" panose="020B0604020202020204" pitchFamily="34" charset="0"/>
                          <a:cs typeface="Arial" panose="020B0604020202020204" pitchFamily="34" charset="0"/>
                        </a:rPr>
                      </a:br>
                      <a:r>
                        <a:rPr lang="en-ZA" sz="800" b="1" i="0" u="none" strike="noStrike" dirty="0">
                          <a:solidFill>
                            <a:srgbClr val="000000"/>
                          </a:solidFill>
                          <a:effectLst/>
                          <a:latin typeface="Arial" panose="020B0604020202020204" pitchFamily="34" charset="0"/>
                          <a:cs typeface="Arial" panose="020B0604020202020204" pitchFamily="34" charset="0"/>
                        </a:rPr>
                        <a:t>Sub-Programme / Performance Indicators</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2017/18 Annual Target as per Annual Performance Plan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 Quarter 1 Target as per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Quarter 1 Output – Validated</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Quarter 2 Progress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ZA"/>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Comments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1977023452"/>
                  </a:ext>
                </a:extLst>
              </a:tr>
              <a:tr h="4807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Reason for Deviation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Corrective Action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6835326"/>
                  </a:ext>
                </a:extLst>
              </a:tr>
              <a:tr h="32313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 Quarter 2 Target as per APP</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Quarter 2 Output – Preliminary</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133409605"/>
                  </a:ext>
                </a:extLst>
              </a:tr>
              <a:tr h="187385">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67312460"/>
                  </a:ext>
                </a:extLst>
              </a:tr>
              <a:tr h="187385">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1" i="0" u="none" strike="noStrike" dirty="0">
                          <a:solidFill>
                            <a:srgbClr val="000000"/>
                          </a:solidFill>
                          <a:effectLst/>
                          <a:latin typeface="Arial" panose="020B0604020202020204" pitchFamily="34" charset="0"/>
                          <a:cs typeface="Arial" panose="020B0604020202020204" pitchFamily="34" charset="0"/>
                        </a:rPr>
                        <a:t>Programme 1: Administration</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2790347154"/>
                  </a:ext>
                </a:extLst>
              </a:tr>
              <a:tr h="6111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1.1</a:t>
                      </a:r>
                      <a:r>
                        <a:rPr lang="en-ZA" sz="8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800" b="0" i="0" u="none" strike="noStrike" dirty="0" smtClean="0">
                          <a:solidFill>
                            <a:srgbClr val="000000"/>
                          </a:solidFill>
                          <a:effectLst/>
                          <a:latin typeface="Arial" panose="020B0604020202020204" pitchFamily="34" charset="0"/>
                          <a:cs typeface="Arial" panose="020B0604020202020204" pitchFamily="34" charset="0"/>
                        </a:rPr>
                        <a:t> </a:t>
                      </a:r>
                      <a:r>
                        <a:rPr lang="en-ZA" sz="800" b="0" i="0" u="none" strike="noStrike" dirty="0">
                          <a:solidFill>
                            <a:srgbClr val="000000"/>
                          </a:solidFill>
                          <a:effectLst/>
                          <a:latin typeface="Arial" panose="020B0604020202020204" pitchFamily="34" charset="0"/>
                          <a:cs typeface="Arial" panose="020B0604020202020204" pitchFamily="34" charset="0"/>
                        </a:rPr>
                        <a:t>Percentage (%) of staff turnover (unexpected)</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6,80%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1,70%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1.5%</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1.7% (3.4% year to date)</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1.46</a:t>
                      </a:r>
                      <a:r>
                        <a:rPr lang="en-ZA" sz="800" b="0" i="0" u="none" strike="noStrike" dirty="0">
                          <a:solidFill>
                            <a:srgbClr val="000000"/>
                          </a:solidFill>
                          <a:effectLst/>
                          <a:latin typeface="Arial" panose="020B0604020202020204" pitchFamily="34" charset="0"/>
                          <a:cs typeface="Arial" panose="020B0604020202020204" pitchFamily="34" charset="0"/>
                        </a:rPr>
                        <a:t>%</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Turnover projected was less than actual terminations against the annualised target of 1.7%</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52809711"/>
                  </a:ext>
                </a:extLst>
              </a:tr>
              <a:tr h="372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1.2</a:t>
                      </a:r>
                      <a:r>
                        <a:rPr lang="en-ZA" sz="800" b="0" i="0" u="none" strike="noStrike" baseline="0" dirty="0">
                          <a:solidFill>
                            <a:srgbClr val="000000"/>
                          </a:solidFill>
                          <a:effectLst/>
                          <a:latin typeface="Arial" panose="020B0604020202020204" pitchFamily="34" charset="0"/>
                          <a:cs typeface="Arial" panose="020B0604020202020204" pitchFamily="34" charset="0"/>
                        </a:rPr>
                        <a:t> </a:t>
                      </a:r>
                      <a:r>
                        <a:rPr lang="en-ZA" sz="800" b="0" i="0" u="none" strike="noStrike" dirty="0" smtClean="0">
                          <a:solidFill>
                            <a:srgbClr val="000000"/>
                          </a:solidFill>
                          <a:effectLst/>
                          <a:latin typeface="Arial" panose="020B0604020202020204" pitchFamily="34" charset="0"/>
                          <a:cs typeface="Arial" panose="020B0604020202020204" pitchFamily="34" charset="0"/>
                        </a:rPr>
                        <a:t> </a:t>
                      </a:r>
                      <a:r>
                        <a:rPr lang="en-ZA" sz="800" b="0" i="0" u="none" strike="noStrike" dirty="0">
                          <a:solidFill>
                            <a:srgbClr val="000000"/>
                          </a:solidFill>
                          <a:effectLst/>
                          <a:latin typeface="Arial" panose="020B0604020202020204" pitchFamily="34" charset="0"/>
                          <a:cs typeface="Arial" panose="020B0604020202020204" pitchFamily="34" charset="0"/>
                        </a:rPr>
                        <a:t>Percentage (%) of people with disability employed</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3,50%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3,20%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3.34%</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3.0</a:t>
                      </a:r>
                      <a:r>
                        <a:rPr lang="en-ZA" sz="800" b="0" i="0" u="none" strike="noStrike" dirty="0">
                          <a:solidFill>
                            <a:srgbClr val="000000"/>
                          </a:solidFill>
                          <a:effectLst/>
                          <a:latin typeface="Arial" panose="020B0604020202020204" pitchFamily="34" charset="0"/>
                          <a:cs typeface="Arial" panose="020B0604020202020204" pitchFamily="34" charset="0"/>
                        </a:rPr>
                        <a:t>%</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3.3%</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16696560"/>
                  </a:ext>
                </a:extLst>
              </a:tr>
              <a:tr h="6111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a:t>
                      </a:r>
                      <a:r>
                        <a:rPr lang="en-ZA" sz="800" b="0" i="0" u="none" strike="noStrike" dirty="0" smtClean="0">
                          <a:solidFill>
                            <a:srgbClr val="000000"/>
                          </a:solidFill>
                          <a:effectLst/>
                          <a:latin typeface="Arial" panose="020B0604020202020204" pitchFamily="34" charset="0"/>
                          <a:cs typeface="Arial" panose="020B0604020202020204" pitchFamily="34" charset="0"/>
                        </a:rPr>
                        <a:t>.3 </a:t>
                      </a:r>
                      <a:r>
                        <a:rPr lang="en-ZA" sz="800" b="0" i="0" u="none" strike="noStrike" dirty="0">
                          <a:solidFill>
                            <a:srgbClr val="000000"/>
                          </a:solidFill>
                          <a:effectLst/>
                          <a:latin typeface="Arial" panose="020B0604020202020204" pitchFamily="34" charset="0"/>
                          <a:cs typeface="Arial" panose="020B0604020202020204" pitchFamily="34" charset="0"/>
                        </a:rPr>
                        <a:t>Percentage (%) of Women employed in senior management positions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50,00%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48,00%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50%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48.50</a:t>
                      </a:r>
                      <a:r>
                        <a:rPr lang="en-ZA" sz="800" b="0" i="0" u="none" strike="noStrike" dirty="0">
                          <a:solidFill>
                            <a:srgbClr val="000000"/>
                          </a:solidFill>
                          <a:effectLst/>
                          <a:latin typeface="Arial" panose="020B0604020202020204" pitchFamily="34" charset="0"/>
                          <a:cs typeface="Arial" panose="020B0604020202020204" pitchFamily="34" charset="0"/>
                        </a:rPr>
                        <a:t>%</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50</a:t>
                      </a:r>
                      <a:r>
                        <a:rPr lang="en-ZA" sz="8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800" b="0" i="0" u="none" strike="noStrike" dirty="0" smtClean="0">
                          <a:solidFill>
                            <a:srgbClr val="000000"/>
                          </a:solidFill>
                          <a:effectLst/>
                          <a:latin typeface="Arial" panose="020B0604020202020204" pitchFamily="34" charset="0"/>
                          <a:cs typeface="Arial" panose="020B0604020202020204" pitchFamily="34" charset="0"/>
                        </a:rPr>
                        <a:t>%</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ZA" sz="800" b="0" i="0" u="none" strike="noStrike" kern="1200" noProof="0" dirty="0" smtClean="0">
                          <a:solidFill>
                            <a:srgbClr val="000000"/>
                          </a:solidFill>
                          <a:effectLst/>
                          <a:latin typeface="Arial" panose="020B0604020202020204" pitchFamily="34" charset="0"/>
                          <a:ea typeface="+mn-ea"/>
                          <a:cs typeface="Arial" panose="020B0604020202020204" pitchFamily="34" charset="0"/>
                          <a:sym typeface="Arial"/>
                        </a:rPr>
                        <a:t>One male retired in Q2 and establishment status was not influenced </a:t>
                      </a:r>
                      <a:r>
                        <a:rPr lang="en-ZA" sz="800" b="0" i="0" u="none" strike="noStrike" kern="1200" noProof="0" dirty="0" err="1" smtClean="0">
                          <a:solidFill>
                            <a:srgbClr val="000000"/>
                          </a:solidFill>
                          <a:effectLst/>
                          <a:latin typeface="Arial" panose="020B0604020202020204" pitchFamily="34" charset="0"/>
                          <a:ea typeface="+mn-ea"/>
                          <a:cs typeface="Arial" panose="020B0604020202020204" pitchFamily="34" charset="0"/>
                          <a:sym typeface="Arial"/>
                        </a:rPr>
                        <a:t>wrt</a:t>
                      </a:r>
                      <a:r>
                        <a:rPr lang="en-ZA" sz="800" b="0" i="0" u="none" strike="noStrike" kern="1200" noProof="0" dirty="0" smtClean="0">
                          <a:solidFill>
                            <a:srgbClr val="000000"/>
                          </a:solidFill>
                          <a:effectLst/>
                          <a:latin typeface="Arial" panose="020B0604020202020204" pitchFamily="34" charset="0"/>
                          <a:ea typeface="+mn-ea"/>
                          <a:cs typeface="Arial" panose="020B0604020202020204" pitchFamily="34" charset="0"/>
                          <a:sym typeface="Arial"/>
                        </a:rPr>
                        <a:t> Women in SMS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62379861"/>
                  </a:ext>
                </a:extLst>
              </a:tr>
              <a:tr h="13832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a:t>
                      </a:r>
                      <a:r>
                        <a:rPr lang="en-ZA" sz="800" b="0" i="0" u="none" strike="noStrike" dirty="0" smtClean="0">
                          <a:solidFill>
                            <a:srgbClr val="000000"/>
                          </a:solidFill>
                          <a:effectLst/>
                          <a:latin typeface="Arial" panose="020B0604020202020204" pitchFamily="34" charset="0"/>
                          <a:cs typeface="Arial" panose="020B0604020202020204" pitchFamily="34" charset="0"/>
                        </a:rPr>
                        <a:t>.4 </a:t>
                      </a:r>
                      <a:r>
                        <a:rPr lang="en-ZA" sz="800" b="0" i="0" u="none" strike="noStrike" dirty="0">
                          <a:solidFill>
                            <a:srgbClr val="000000"/>
                          </a:solidFill>
                          <a:effectLst/>
                          <a:latin typeface="Arial" panose="020B0604020202020204" pitchFamily="34" charset="0"/>
                          <a:cs typeface="Arial" panose="020B0604020202020204" pitchFamily="34" charset="0"/>
                        </a:rPr>
                        <a:t>Eligible creditors’ payments processed within legal timeframes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All eligible creditors’ payments made within 30 days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All eligible creditors’ payments made within 30 days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All eligible creditors’ payments made within 30 days</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(43% of 4 144 creditors invoices were processed within 15 days and  the remainder within 30 days)</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
                      </a:r>
                      <a:br>
                        <a:rPr lang="en-ZA" sz="800" b="0" i="0" u="none" strike="noStrike" dirty="0">
                          <a:solidFill>
                            <a:srgbClr val="000000"/>
                          </a:solidFill>
                          <a:effectLst/>
                          <a:latin typeface="Arial" panose="020B0604020202020204" pitchFamily="34" charset="0"/>
                          <a:cs typeface="Arial" panose="020B0604020202020204" pitchFamily="34" charset="0"/>
                        </a:rPr>
                      </a:b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All eligible creditors’ payments made within 30 days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All eligible creditors’ payments made within 30 days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31895016"/>
                  </a:ext>
                </a:extLst>
              </a:tr>
              <a:tr h="372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1.5 </a:t>
                      </a:r>
                      <a:r>
                        <a:rPr lang="en-ZA" sz="800" b="0" i="0" u="none" strike="noStrike" dirty="0">
                          <a:solidFill>
                            <a:srgbClr val="000000"/>
                          </a:solidFill>
                          <a:effectLst/>
                          <a:latin typeface="Arial" panose="020B0604020202020204" pitchFamily="34" charset="0"/>
                          <a:cs typeface="Arial" panose="020B0604020202020204" pitchFamily="34" charset="0"/>
                        </a:rPr>
                        <a:t>Number of outreach engagements and exhibitions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65 outreach engagements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20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12</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20</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22</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More opportunities in the quarter </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66552581"/>
                  </a:ext>
                </a:extLst>
              </a:tr>
              <a:tr h="3670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1.6</a:t>
                      </a:r>
                      <a:r>
                        <a:rPr lang="en-ZA" sz="8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800" b="0" i="0" u="none" strike="noStrike" dirty="0" smtClean="0">
                          <a:solidFill>
                            <a:srgbClr val="000000"/>
                          </a:solidFill>
                          <a:effectLst/>
                          <a:latin typeface="Arial" panose="020B0604020202020204" pitchFamily="34" charset="0"/>
                          <a:cs typeface="Arial" panose="020B0604020202020204" pitchFamily="34" charset="0"/>
                        </a:rPr>
                        <a:t>Number </a:t>
                      </a:r>
                      <a:r>
                        <a:rPr lang="en-ZA" sz="800" b="0" i="0" u="none" strike="noStrike" dirty="0">
                          <a:solidFill>
                            <a:srgbClr val="000000"/>
                          </a:solidFill>
                          <a:effectLst/>
                          <a:latin typeface="Arial" panose="020B0604020202020204" pitchFamily="34" charset="0"/>
                          <a:cs typeface="Arial" panose="020B0604020202020204" pitchFamily="34" charset="0"/>
                        </a:rPr>
                        <a:t>of outreach engagements and exhibitions'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49 exhibitions</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12</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24</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17</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ZA" sz="800" b="0" i="0" u="none" strike="noStrike" dirty="0">
                          <a:solidFill>
                            <a:srgbClr val="000000"/>
                          </a:solidFill>
                          <a:effectLst/>
                          <a:latin typeface="Arial" panose="020B0604020202020204" pitchFamily="34" charset="0"/>
                          <a:cs typeface="Arial" panose="020B0604020202020204" pitchFamily="34" charset="0"/>
                        </a:rPr>
                        <a:t>8</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High demand on public participation to be expanded</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Targets to be revised</a:t>
                      </a:r>
                    </a:p>
                  </a:txBody>
                  <a:tcPr marL="1022" marR="1022" marT="1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5241133"/>
                  </a:ext>
                </a:extLst>
              </a:tr>
            </a:tbl>
          </a:graphicData>
        </a:graphic>
      </p:graphicFrame>
    </p:spTree>
    <p:extLst>
      <p:ext uri="{BB962C8B-B14F-4D97-AF65-F5344CB8AC3E}">
        <p14:creationId xmlns:p14="http://schemas.microsoft.com/office/powerpoint/2010/main" xmlns="" val="4048851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APP PERFORMANCE MATRIX</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43</a:t>
            </a:fld>
            <a:endParaRPr lang="en-ZA" dirty="0"/>
          </a:p>
        </p:txBody>
      </p:sp>
      <p:graphicFrame>
        <p:nvGraphicFramePr>
          <p:cNvPr id="5" name="Content Placeholder 5"/>
          <p:cNvGraphicFramePr>
            <a:graphicFrameLocks/>
          </p:cNvGraphicFramePr>
          <p:nvPr>
            <p:extLst>
              <p:ext uri="{D42A27DB-BD31-4B8C-83A1-F6EECF244321}">
                <p14:modId xmlns:p14="http://schemas.microsoft.com/office/powerpoint/2010/main" xmlns="" val="2316456336"/>
              </p:ext>
            </p:extLst>
          </p:nvPr>
        </p:nvGraphicFramePr>
        <p:xfrm>
          <a:off x="125645" y="548680"/>
          <a:ext cx="8478806" cy="5342436"/>
        </p:xfrm>
        <a:graphic>
          <a:graphicData uri="http://schemas.openxmlformats.org/drawingml/2006/table">
            <a:tbl>
              <a:tblPr/>
              <a:tblGrid>
                <a:gridCol w="1059851">
                  <a:extLst>
                    <a:ext uri="{9D8B030D-6E8A-4147-A177-3AD203B41FA5}">
                      <a16:colId xmlns:a16="http://schemas.microsoft.com/office/drawing/2014/main" xmlns="" val="1707577787"/>
                    </a:ext>
                  </a:extLst>
                </a:gridCol>
                <a:gridCol w="1059851">
                  <a:extLst>
                    <a:ext uri="{9D8B030D-6E8A-4147-A177-3AD203B41FA5}">
                      <a16:colId xmlns:a16="http://schemas.microsoft.com/office/drawing/2014/main" xmlns="" val="1895878777"/>
                    </a:ext>
                  </a:extLst>
                </a:gridCol>
                <a:gridCol w="1059851">
                  <a:extLst>
                    <a:ext uri="{9D8B030D-6E8A-4147-A177-3AD203B41FA5}">
                      <a16:colId xmlns:a16="http://schemas.microsoft.com/office/drawing/2014/main" xmlns="" val="2963549205"/>
                    </a:ext>
                  </a:extLst>
                </a:gridCol>
                <a:gridCol w="1059851">
                  <a:extLst>
                    <a:ext uri="{9D8B030D-6E8A-4147-A177-3AD203B41FA5}">
                      <a16:colId xmlns:a16="http://schemas.microsoft.com/office/drawing/2014/main" xmlns="" val="3612075795"/>
                    </a:ext>
                  </a:extLst>
                </a:gridCol>
                <a:gridCol w="1059851">
                  <a:extLst>
                    <a:ext uri="{9D8B030D-6E8A-4147-A177-3AD203B41FA5}">
                      <a16:colId xmlns:a16="http://schemas.microsoft.com/office/drawing/2014/main" xmlns="" val="2201477567"/>
                    </a:ext>
                  </a:extLst>
                </a:gridCol>
                <a:gridCol w="1379348">
                  <a:extLst>
                    <a:ext uri="{9D8B030D-6E8A-4147-A177-3AD203B41FA5}">
                      <a16:colId xmlns:a16="http://schemas.microsoft.com/office/drawing/2014/main" xmlns="" val="4104551105"/>
                    </a:ext>
                  </a:extLst>
                </a:gridCol>
                <a:gridCol w="1008112">
                  <a:extLst>
                    <a:ext uri="{9D8B030D-6E8A-4147-A177-3AD203B41FA5}">
                      <a16:colId xmlns:a16="http://schemas.microsoft.com/office/drawing/2014/main" xmlns="" val="2115490262"/>
                    </a:ext>
                  </a:extLst>
                </a:gridCol>
                <a:gridCol w="792091">
                  <a:extLst>
                    <a:ext uri="{9D8B030D-6E8A-4147-A177-3AD203B41FA5}">
                      <a16:colId xmlns:a16="http://schemas.microsoft.com/office/drawing/2014/main" xmlns="" val="1932868700"/>
                    </a:ext>
                  </a:extLst>
                </a:gridCol>
              </a:tblGrid>
              <a:tr h="144016">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dirty="0">
                          <a:solidFill>
                            <a:srgbClr val="008000"/>
                          </a:solidFill>
                          <a:effectLst/>
                          <a:latin typeface="Arial" panose="020B0604020202020204" pitchFamily="34" charset="0"/>
                        </a:rPr>
                        <a:t>DEPARTMENT OF TRADE AND INDUSTRY</a:t>
                      </a:r>
                    </a:p>
                  </a:txBody>
                  <a:tcPr marL="1022" marR="1022" marT="1022"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37398684"/>
                  </a:ext>
                </a:extLst>
              </a:tr>
              <a:tr h="32944">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Programme / </a:t>
                      </a:r>
                      <a:br>
                        <a:rPr lang="en-ZA" sz="800" b="1" i="0" u="none" strike="noStrike" dirty="0">
                          <a:solidFill>
                            <a:srgbClr val="000000"/>
                          </a:solidFill>
                          <a:effectLst/>
                          <a:latin typeface="Arial" panose="020B0604020202020204" pitchFamily="34" charset="0"/>
                          <a:cs typeface="Arial" panose="020B0604020202020204" pitchFamily="34" charset="0"/>
                        </a:rPr>
                      </a:br>
                      <a:r>
                        <a:rPr lang="en-ZA" sz="800" b="1" i="0" u="none" strike="noStrike" dirty="0">
                          <a:solidFill>
                            <a:srgbClr val="000000"/>
                          </a:solidFill>
                          <a:effectLst/>
                          <a:latin typeface="Arial" panose="020B0604020202020204" pitchFamily="34" charset="0"/>
                          <a:cs typeface="Arial" panose="020B0604020202020204" pitchFamily="34" charset="0"/>
                        </a:rPr>
                        <a:t>Sub-Programme / Performance Indicators</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2017/18 Annual Target as per Annual Performance Plan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a:solidFill>
                            <a:srgbClr val="000000"/>
                          </a:solidFill>
                          <a:effectLst/>
                          <a:latin typeface="Arial" panose="020B0604020202020204" pitchFamily="34" charset="0"/>
                          <a:cs typeface="Arial" panose="020B0604020202020204" pitchFamily="34" charset="0"/>
                        </a:rPr>
                        <a:t> Quarter 1 Target as per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a:solidFill>
                            <a:srgbClr val="000000"/>
                          </a:solidFill>
                          <a:effectLst/>
                          <a:latin typeface="Arial" panose="020B0604020202020204" pitchFamily="34" charset="0"/>
                          <a:cs typeface="Arial" panose="020B0604020202020204" pitchFamily="34" charset="0"/>
                        </a:rPr>
                        <a:t>Quarter 1 Output – Validated</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Quarter 2 Progress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ZA"/>
                    </a:p>
                  </a:txBody>
                  <a:tcPr/>
                </a:tc>
                <a:tc gridSpan="2">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Comments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1977023452"/>
                  </a:ext>
                </a:extLst>
              </a:tr>
              <a:tr h="276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Reason for Deviation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Corrective Action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6835326"/>
                  </a:ext>
                </a:extLst>
              </a:tr>
              <a:tr h="575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 Quarter 2 Target as per APP</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Quarter 2 Output – Preliminary</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133409605"/>
                  </a:ext>
                </a:extLst>
              </a:tr>
              <a:tr h="32944">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67312460"/>
                  </a:ext>
                </a:extLst>
              </a:tr>
              <a:tr h="225026">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Programme 2: International Trade and Economic Development</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3597467287"/>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3</a:t>
                      </a:r>
                      <a:r>
                        <a:rPr lang="en-ZA" sz="800" b="0" i="0" u="none" strike="noStrike" dirty="0" smtClean="0">
                          <a:solidFill>
                            <a:srgbClr val="000000"/>
                          </a:solidFill>
                          <a:effectLst/>
                          <a:latin typeface="Arial" panose="020B0604020202020204" pitchFamily="34" charset="0"/>
                          <a:cs typeface="Arial" panose="020B0604020202020204" pitchFamily="34" charset="0"/>
                        </a:rPr>
                        <a:t>.1 </a:t>
                      </a:r>
                      <a:r>
                        <a:rPr lang="en-ZA" sz="800" b="0" i="0" u="none" strike="noStrike" dirty="0">
                          <a:solidFill>
                            <a:srgbClr val="000000"/>
                          </a:solidFill>
                          <a:effectLst/>
                          <a:latin typeface="Arial" panose="020B0604020202020204" pitchFamily="34" charset="0"/>
                          <a:cs typeface="Arial" panose="020B0604020202020204" pitchFamily="34" charset="0"/>
                        </a:rPr>
                        <a:t>Number of status reports on regional economic integration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2 status reports produced on progress towards conclusion of T-FTA and CFTA trade negotiations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 status report produced on progress towards conclusion of trade negotiations (CFTA)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fontAlgn="t" latinLnBrk="0" hangingPunct="1"/>
                      <a:r>
                        <a:rPr lang="en-ZA" sz="800" b="0" i="0" u="none" strike="noStrike" kern="1200" dirty="0">
                          <a:solidFill>
                            <a:srgbClr val="000000"/>
                          </a:solidFill>
                          <a:effectLst/>
                          <a:latin typeface="Arial" panose="020B0604020202020204" pitchFamily="34" charset="0"/>
                          <a:ea typeface="+mn-ea"/>
                          <a:cs typeface="Arial" panose="020B0604020202020204" pitchFamily="34" charset="0"/>
                        </a:rPr>
                        <a:t>1 status report produced on progress towards conclusion of trade negotiations (CFTA)</a:t>
                      </a:r>
                    </a:p>
                  </a:txBody>
                  <a:tcPr marL="1022" marR="1022" marT="1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7270067"/>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2</a:t>
                      </a:r>
                      <a:r>
                        <a:rPr lang="en-ZA" sz="800" b="0" i="0" u="none" strike="noStrike" dirty="0" smtClean="0">
                          <a:solidFill>
                            <a:srgbClr val="000000"/>
                          </a:solidFill>
                          <a:effectLst/>
                          <a:latin typeface="Arial" panose="020B0604020202020204" pitchFamily="34" charset="0"/>
                          <a:cs typeface="Arial" panose="020B0604020202020204" pitchFamily="34" charset="0"/>
                        </a:rPr>
                        <a:t>.2 </a:t>
                      </a:r>
                      <a:r>
                        <a:rPr lang="en-ZA" sz="800" b="0" i="0" u="none" strike="noStrike" dirty="0">
                          <a:solidFill>
                            <a:srgbClr val="000000"/>
                          </a:solidFill>
                          <a:effectLst/>
                          <a:latin typeface="Arial" panose="020B0604020202020204" pitchFamily="34" charset="0"/>
                          <a:cs typeface="Arial" panose="020B0604020202020204" pitchFamily="34" charset="0"/>
                        </a:rPr>
                        <a:t>Number of reports on Implementation of SADC-EU Economic Partnership Agreement (EPA)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 status reports on implementation of the EPA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Status report on implementation of SADC-EU EPA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ZA" sz="800" b="0" i="0" u="none" strike="noStrike" dirty="0">
                          <a:solidFill>
                            <a:srgbClr val="000000"/>
                          </a:solidFill>
                          <a:effectLst/>
                          <a:latin typeface="Arial" panose="020B0604020202020204" pitchFamily="34" charset="0"/>
                          <a:cs typeface="Arial" panose="020B0604020202020204" pitchFamily="34" charset="0"/>
                        </a:rPr>
                        <a:t>Status report on implementation of SADC-EU EPA</a:t>
                      </a:r>
                    </a:p>
                  </a:txBody>
                  <a:tcPr marL="1022" marR="1022" marT="1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88374468"/>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2</a:t>
                      </a:r>
                      <a:r>
                        <a:rPr lang="en-ZA" sz="800" b="0" i="0" u="none" strike="noStrike" dirty="0" smtClean="0">
                          <a:solidFill>
                            <a:srgbClr val="000000"/>
                          </a:solidFill>
                          <a:effectLst/>
                          <a:latin typeface="Arial" panose="020B0604020202020204" pitchFamily="34" charset="0"/>
                          <a:cs typeface="Arial" panose="020B0604020202020204" pitchFamily="34" charset="0"/>
                        </a:rPr>
                        <a:t>.3 </a:t>
                      </a:r>
                      <a:r>
                        <a:rPr lang="en-ZA" sz="800" b="0" i="0" u="none" strike="noStrike" dirty="0">
                          <a:solidFill>
                            <a:srgbClr val="000000"/>
                          </a:solidFill>
                          <a:effectLst/>
                          <a:latin typeface="Arial" panose="020B0604020202020204" pitchFamily="34" charset="0"/>
                          <a:cs typeface="Arial" panose="020B0604020202020204" pitchFamily="34" charset="0"/>
                        </a:rPr>
                        <a:t>Number of status reports on Global fora (e.g. BRICS, G20, AGOA, UK </a:t>
                      </a:r>
                      <a:r>
                        <a:rPr lang="en-ZA" sz="800" b="0" i="0" u="none" strike="noStrike" dirty="0" err="1">
                          <a:solidFill>
                            <a:srgbClr val="000000"/>
                          </a:solidFill>
                          <a:effectLst/>
                          <a:latin typeface="Arial" panose="020B0604020202020204" pitchFamily="34" charset="0"/>
                          <a:cs typeface="Arial" panose="020B0604020202020204" pitchFamily="34" charset="0"/>
                        </a:rPr>
                        <a:t>Brexit</a:t>
                      </a:r>
                      <a:r>
                        <a:rPr lang="en-ZA" sz="800" b="0" i="0" u="none" strike="noStrike" dirty="0">
                          <a:solidFill>
                            <a:srgbClr val="000000"/>
                          </a:solidFill>
                          <a:effectLst/>
                          <a:latin typeface="Arial" panose="020B0604020202020204" pitchFamily="34" charset="0"/>
                          <a:cs typeface="Arial" panose="020B0604020202020204" pitchFamily="34" charset="0"/>
                        </a:rPr>
                        <a:t>)</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4 status reports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 status report produced on engagements in Global For 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 status report produced on G20, AGOA and UK Brexit</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 status report produced on engagements in Global For 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 Status report produced on G20,AGOA, BRICS and UK </a:t>
                      </a:r>
                      <a:r>
                        <a:rPr lang="en-ZA" sz="800" b="0" i="0" u="none" strike="noStrike" dirty="0" err="1">
                          <a:solidFill>
                            <a:srgbClr val="000000"/>
                          </a:solidFill>
                          <a:effectLst/>
                          <a:latin typeface="Arial" panose="020B0604020202020204" pitchFamily="34" charset="0"/>
                          <a:cs typeface="Arial" panose="020B0604020202020204" pitchFamily="34" charset="0"/>
                        </a:rPr>
                        <a:t>Brexit</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90550711"/>
                  </a:ext>
                </a:extLst>
              </a:tr>
              <a:tr h="198308">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Programme 3: Special Economic Zones and Economic Transformation</a:t>
                      </a:r>
                    </a:p>
                  </a:txBody>
                  <a:tcPr marL="1022" marR="1022" marT="1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8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1087169410"/>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3.1 </a:t>
                      </a:r>
                      <a:r>
                        <a:rPr lang="en-ZA" sz="800" b="0" i="0" u="none" strike="noStrike" dirty="0">
                          <a:solidFill>
                            <a:srgbClr val="000000"/>
                          </a:solidFill>
                          <a:effectLst/>
                          <a:latin typeface="Arial" panose="020B0604020202020204" pitchFamily="34" charset="0"/>
                          <a:cs typeface="Arial" panose="020B0604020202020204" pitchFamily="34" charset="0"/>
                        </a:rPr>
                        <a:t>Number of SEZs submitted to Minister for designation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7861644"/>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3.2 </a:t>
                      </a:r>
                      <a:r>
                        <a:rPr lang="en-ZA" sz="800" b="0" i="0" u="none" strike="noStrike" dirty="0">
                          <a:solidFill>
                            <a:srgbClr val="000000"/>
                          </a:solidFill>
                          <a:effectLst/>
                          <a:latin typeface="Arial" panose="020B0604020202020204" pitchFamily="34" charset="0"/>
                          <a:cs typeface="Arial" panose="020B0604020202020204" pitchFamily="34" charset="0"/>
                        </a:rPr>
                        <a:t>Number of implementation reports on the Industrial Parks submitted to Minister</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ZA" sz="800" b="0" i="0" u="none" strike="noStrike" dirty="0">
                          <a:solidFill>
                            <a:srgbClr val="000000"/>
                          </a:solidFill>
                          <a:effectLst/>
                          <a:latin typeface="Arial" panose="020B0604020202020204" pitchFamily="34" charset="0"/>
                          <a:cs typeface="Arial" panose="020B0604020202020204" pitchFamily="34" charset="0"/>
                        </a:rPr>
                        <a:t>One (1)  bi annual report submitted to the Minister on the Revitalization of Industrial Parks</a:t>
                      </a:r>
                    </a:p>
                  </a:txBody>
                  <a:tcPr marL="1022" marR="1022" marT="1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36292227"/>
                  </a:ext>
                </a:extLst>
              </a:tr>
              <a:tr h="1703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3.3 </a:t>
                      </a:r>
                      <a:r>
                        <a:rPr lang="en-ZA" sz="800" b="0" i="0" u="none" strike="noStrike" dirty="0">
                          <a:solidFill>
                            <a:srgbClr val="000000"/>
                          </a:solidFill>
                          <a:effectLst/>
                          <a:latin typeface="Arial" panose="020B0604020202020204" pitchFamily="34" charset="0"/>
                          <a:cs typeface="Arial" panose="020B0604020202020204" pitchFamily="34" charset="0"/>
                        </a:rPr>
                        <a:t>Number of reports on implementation of the B-BBEE Amendment Act and Regulations submitted to the Minister</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One (1) bi-annual report on implementation of the B-BBEE Amendment Act and Regulations submitted to the Minister and signed off on 26 September 2017.</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68022666"/>
                  </a:ext>
                </a:extLst>
              </a:tr>
              <a:tr h="8189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3.4 </a:t>
                      </a:r>
                      <a:r>
                        <a:rPr lang="en-ZA" sz="800" b="0" i="0" u="none" strike="noStrike" dirty="0">
                          <a:solidFill>
                            <a:srgbClr val="000000"/>
                          </a:solidFill>
                          <a:effectLst/>
                          <a:latin typeface="Arial" panose="020B0604020202020204" pitchFamily="34" charset="0"/>
                          <a:cs typeface="Arial" panose="020B0604020202020204" pitchFamily="34" charset="0"/>
                        </a:rPr>
                        <a:t>Number of new BIs supported in key sectors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70 new BIs supported in IPAP sectors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20 new BIs supported in IPAP sectors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22 Bis supported in IPAP Sectors (5 Financial and 17 Non-Financial)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20 new BIs supported in IPAP sectors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31</a:t>
                      </a:r>
                      <a:r>
                        <a:rPr lang="en-ZA" sz="8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800" b="0" i="0" u="none" strike="noStrike" dirty="0" smtClean="0">
                          <a:solidFill>
                            <a:srgbClr val="000000"/>
                          </a:solidFill>
                          <a:effectLst/>
                          <a:latin typeface="Arial" panose="020B0604020202020204" pitchFamily="34" charset="0"/>
                          <a:cs typeface="Arial" panose="020B0604020202020204" pitchFamily="34" charset="0"/>
                        </a:rPr>
                        <a:t>BIs </a:t>
                      </a:r>
                      <a:r>
                        <a:rPr lang="en-ZA" sz="800" b="0" i="0" u="none" strike="noStrike" dirty="0">
                          <a:solidFill>
                            <a:srgbClr val="000000"/>
                          </a:solidFill>
                          <a:effectLst/>
                          <a:latin typeface="Arial" panose="020B0604020202020204" pitchFamily="34" charset="0"/>
                          <a:cs typeface="Arial" panose="020B0604020202020204" pitchFamily="34" charset="0"/>
                        </a:rPr>
                        <a:t>supported in IPAP sectors (</a:t>
                      </a:r>
                      <a:r>
                        <a:rPr lang="en-ZA" sz="800" b="0" i="0" u="none" strike="noStrike" dirty="0" smtClean="0">
                          <a:solidFill>
                            <a:srgbClr val="000000"/>
                          </a:solidFill>
                          <a:effectLst/>
                          <a:latin typeface="Arial" panose="020B0604020202020204" pitchFamily="34" charset="0"/>
                          <a:cs typeface="Arial" panose="020B0604020202020204" pitchFamily="34" charset="0"/>
                        </a:rPr>
                        <a:t>17 </a:t>
                      </a:r>
                      <a:r>
                        <a:rPr lang="en-ZA" sz="800" b="0" i="0" u="none" strike="noStrike" dirty="0">
                          <a:solidFill>
                            <a:srgbClr val="000000"/>
                          </a:solidFill>
                          <a:effectLst/>
                          <a:latin typeface="Arial" panose="020B0604020202020204" pitchFamily="34" charset="0"/>
                          <a:cs typeface="Arial" panose="020B0604020202020204" pitchFamily="34" charset="0"/>
                        </a:rPr>
                        <a:t>Financial and 14 Non-Financial)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ZA" sz="800" b="0" i="0" u="none" strike="noStrike" dirty="0">
                          <a:solidFill>
                            <a:srgbClr val="000000"/>
                          </a:solidFill>
                          <a:effectLst/>
                          <a:latin typeface="Arial" panose="020B0604020202020204" pitchFamily="34" charset="0"/>
                          <a:cs typeface="Arial" panose="020B0604020202020204" pitchFamily="34" charset="0"/>
                        </a:rPr>
                        <a:t>Due to increased advocacy there is an increase in the number of applications from BIs</a:t>
                      </a:r>
                    </a:p>
                  </a:txBody>
                  <a:tcPr marL="1022" marR="1022" marT="1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36509753"/>
                  </a:ext>
                </a:extLst>
              </a:tr>
            </a:tbl>
          </a:graphicData>
        </a:graphic>
      </p:graphicFrame>
    </p:spTree>
    <p:extLst>
      <p:ext uri="{BB962C8B-B14F-4D97-AF65-F5344CB8AC3E}">
        <p14:creationId xmlns:p14="http://schemas.microsoft.com/office/powerpoint/2010/main" xmlns="" val="669495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APP PERFORMANCE MATRIX</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44</a:t>
            </a:fld>
            <a:endParaRPr lang="en-ZA" dirty="0"/>
          </a:p>
        </p:txBody>
      </p:sp>
      <p:graphicFrame>
        <p:nvGraphicFramePr>
          <p:cNvPr id="6" name="Content Placeholder 5"/>
          <p:cNvGraphicFramePr>
            <a:graphicFrameLocks/>
          </p:cNvGraphicFramePr>
          <p:nvPr>
            <p:extLst>
              <p:ext uri="{D42A27DB-BD31-4B8C-83A1-F6EECF244321}">
                <p14:modId xmlns:p14="http://schemas.microsoft.com/office/powerpoint/2010/main" xmlns="" val="553335120"/>
              </p:ext>
            </p:extLst>
          </p:nvPr>
        </p:nvGraphicFramePr>
        <p:xfrm>
          <a:off x="251522" y="556304"/>
          <a:ext cx="8652440" cy="4720146"/>
        </p:xfrm>
        <a:graphic>
          <a:graphicData uri="http://schemas.openxmlformats.org/drawingml/2006/table">
            <a:tbl>
              <a:tblPr/>
              <a:tblGrid>
                <a:gridCol w="1081555">
                  <a:extLst>
                    <a:ext uri="{9D8B030D-6E8A-4147-A177-3AD203B41FA5}">
                      <a16:colId xmlns:a16="http://schemas.microsoft.com/office/drawing/2014/main" xmlns="" val="1707577787"/>
                    </a:ext>
                  </a:extLst>
                </a:gridCol>
                <a:gridCol w="1081555">
                  <a:extLst>
                    <a:ext uri="{9D8B030D-6E8A-4147-A177-3AD203B41FA5}">
                      <a16:colId xmlns:a16="http://schemas.microsoft.com/office/drawing/2014/main" xmlns="" val="1895878777"/>
                    </a:ext>
                  </a:extLst>
                </a:gridCol>
                <a:gridCol w="1081555">
                  <a:extLst>
                    <a:ext uri="{9D8B030D-6E8A-4147-A177-3AD203B41FA5}">
                      <a16:colId xmlns:a16="http://schemas.microsoft.com/office/drawing/2014/main" xmlns="" val="2963549205"/>
                    </a:ext>
                  </a:extLst>
                </a:gridCol>
                <a:gridCol w="1081555">
                  <a:extLst>
                    <a:ext uri="{9D8B030D-6E8A-4147-A177-3AD203B41FA5}">
                      <a16:colId xmlns:a16="http://schemas.microsoft.com/office/drawing/2014/main" xmlns="" val="3612075795"/>
                    </a:ext>
                  </a:extLst>
                </a:gridCol>
                <a:gridCol w="1081555">
                  <a:extLst>
                    <a:ext uri="{9D8B030D-6E8A-4147-A177-3AD203B41FA5}">
                      <a16:colId xmlns:a16="http://schemas.microsoft.com/office/drawing/2014/main" xmlns="" val="2201477567"/>
                    </a:ext>
                  </a:extLst>
                </a:gridCol>
                <a:gridCol w="1081555">
                  <a:extLst>
                    <a:ext uri="{9D8B030D-6E8A-4147-A177-3AD203B41FA5}">
                      <a16:colId xmlns:a16="http://schemas.microsoft.com/office/drawing/2014/main" xmlns="" val="4104551105"/>
                    </a:ext>
                  </a:extLst>
                </a:gridCol>
                <a:gridCol w="1081555">
                  <a:extLst>
                    <a:ext uri="{9D8B030D-6E8A-4147-A177-3AD203B41FA5}">
                      <a16:colId xmlns:a16="http://schemas.microsoft.com/office/drawing/2014/main" xmlns="" val="1899084601"/>
                    </a:ext>
                  </a:extLst>
                </a:gridCol>
                <a:gridCol w="1081555">
                  <a:extLst>
                    <a:ext uri="{9D8B030D-6E8A-4147-A177-3AD203B41FA5}">
                      <a16:colId xmlns:a16="http://schemas.microsoft.com/office/drawing/2014/main" xmlns="" val="4216071514"/>
                    </a:ext>
                  </a:extLst>
                </a:gridCol>
              </a:tblGrid>
              <a:tr h="183482">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8000"/>
                          </a:solidFill>
                          <a:effectLst/>
                          <a:latin typeface="Arial" panose="020B0604020202020204" pitchFamily="34" charset="0"/>
                        </a:rPr>
                        <a:t>DEPARTMENT OF TRADE AND INDUSTRY</a:t>
                      </a:r>
                    </a:p>
                  </a:txBody>
                  <a:tcPr marL="1022" marR="1022" marT="1022"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37398684"/>
                  </a:ext>
                </a:extLst>
              </a:tr>
              <a:tr h="183482">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Programme / </a:t>
                      </a:r>
                      <a:br>
                        <a:rPr lang="en-ZA" sz="1000" b="1" i="0" u="none" strike="noStrike" dirty="0">
                          <a:solidFill>
                            <a:srgbClr val="000000"/>
                          </a:solidFill>
                          <a:effectLst/>
                          <a:latin typeface="Arial" panose="020B0604020202020204" pitchFamily="34" charset="0"/>
                          <a:cs typeface="Arial" panose="020B0604020202020204" pitchFamily="34" charset="0"/>
                        </a:rPr>
                      </a:br>
                      <a:r>
                        <a:rPr lang="en-ZA" sz="1000" b="1" i="0" u="none" strike="noStrike" dirty="0">
                          <a:solidFill>
                            <a:srgbClr val="000000"/>
                          </a:solidFill>
                          <a:effectLst/>
                          <a:latin typeface="Arial" panose="020B0604020202020204" pitchFamily="34" charset="0"/>
                          <a:cs typeface="Arial" panose="020B0604020202020204" pitchFamily="34" charset="0"/>
                        </a:rPr>
                        <a:t>Sub-Programme / Performance Indicators</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2017/18 Annual Target as per Annual Performance Plan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000" b="1" i="0" u="none" strike="noStrike">
                          <a:solidFill>
                            <a:srgbClr val="000000"/>
                          </a:solidFill>
                          <a:effectLst/>
                          <a:latin typeface="Arial" panose="020B0604020202020204" pitchFamily="34" charset="0"/>
                          <a:cs typeface="Arial" panose="020B0604020202020204" pitchFamily="34" charset="0"/>
                        </a:rPr>
                        <a:t> Quarter 1 Target as per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000" b="1" i="0" u="none" strike="noStrike">
                          <a:solidFill>
                            <a:srgbClr val="000000"/>
                          </a:solidFill>
                          <a:effectLst/>
                          <a:latin typeface="Arial" panose="020B0604020202020204" pitchFamily="34" charset="0"/>
                          <a:cs typeface="Arial" panose="020B0604020202020204" pitchFamily="34" charset="0"/>
                        </a:rPr>
                        <a:t>Quarter 1 Output – Validated</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Quarter 2 Progress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ZA"/>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Comments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1977023452"/>
                  </a:ext>
                </a:extLst>
              </a:tr>
              <a:tr h="3159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Reason for Deviation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Corrective Action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6835326"/>
                  </a:ext>
                </a:extLst>
              </a:tr>
              <a:tr h="51518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 Quarter 2 Target as per APP</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000" b="1" i="0" u="none" strike="noStrike">
                          <a:solidFill>
                            <a:srgbClr val="000000"/>
                          </a:solidFill>
                          <a:effectLst/>
                          <a:latin typeface="Arial" panose="020B0604020202020204" pitchFamily="34" charset="0"/>
                          <a:cs typeface="Arial" panose="020B0604020202020204" pitchFamily="34" charset="0"/>
                        </a:rPr>
                        <a:t>Quarter 2 Output – Preliminary</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133409605"/>
                  </a:ext>
                </a:extLst>
              </a:tr>
              <a:tr h="183482">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67312460"/>
                  </a:ext>
                </a:extLst>
              </a:tr>
              <a:tr h="18348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panose="020B0604020202020204" pitchFamily="34" charset="0"/>
                          <a:cs typeface="Arial" panose="020B0604020202020204" pitchFamily="34" charset="0"/>
                        </a:rPr>
                        <a:t>Programme 4: Industrial Development</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0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1629809622"/>
                  </a:ext>
                </a:extLst>
              </a:tr>
              <a:tr h="912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4.1 </a:t>
                      </a:r>
                      <a:r>
                        <a:rPr lang="en-ZA" sz="800" b="0" i="0" u="none" strike="noStrike" dirty="0">
                          <a:solidFill>
                            <a:srgbClr val="000000"/>
                          </a:solidFill>
                          <a:effectLst/>
                          <a:latin typeface="Arial" panose="020B0604020202020204" pitchFamily="34" charset="0"/>
                          <a:cs typeface="Arial" panose="020B0604020202020204" pitchFamily="34" charset="0"/>
                        </a:rPr>
                        <a:t>New iteration of IPAP submitted to Minister for tabling in Cabinet annually</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Annual Rolling IPAP 2018/19 submitted to Minister for tabling in Cabinet March 2018</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Launch the Annual Rolling IPAP 2017/18</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Launched the Annual Rolling IPAP 2017/18   </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on 08 May 2017.</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
                      </a:r>
                      <a:br>
                        <a:rPr lang="en-ZA" sz="800" b="0" i="0" u="none" strike="noStrike" dirty="0">
                          <a:solidFill>
                            <a:srgbClr val="000000"/>
                          </a:solidFill>
                          <a:effectLst/>
                          <a:latin typeface="Arial" panose="020B0604020202020204" pitchFamily="34" charset="0"/>
                          <a:cs typeface="Arial" panose="020B0604020202020204" pitchFamily="34" charset="0"/>
                        </a:rPr>
                      </a:b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2952800"/>
                  </a:ext>
                </a:extLst>
              </a:tr>
              <a:tr h="912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4.2 </a:t>
                      </a:r>
                      <a:r>
                        <a:rPr lang="en-ZA" sz="800" b="0" i="0" u="none" strike="noStrike" dirty="0">
                          <a:solidFill>
                            <a:srgbClr val="000000"/>
                          </a:solidFill>
                          <a:effectLst/>
                          <a:latin typeface="Arial" panose="020B0604020202020204" pitchFamily="34" charset="0"/>
                          <a:cs typeface="Arial" panose="020B0604020202020204" pitchFamily="34" charset="0"/>
                        </a:rPr>
                        <a:t>Number of implementation reports on IPAP tabled at Minister’s Review Meetings per year</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Four</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1</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 IPAP Q4 report prepared and presented to the Minister on 10 April 2017.</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 IPAP Q1 report prepared for the Ministers review meeting.</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2169523"/>
                  </a:ext>
                </a:extLst>
              </a:tr>
              <a:tr h="14592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4.3 </a:t>
                      </a:r>
                      <a:r>
                        <a:rPr lang="en-ZA" sz="800" b="0" i="0" u="none" strike="noStrike" dirty="0">
                          <a:solidFill>
                            <a:srgbClr val="000000"/>
                          </a:solidFill>
                          <a:effectLst/>
                          <a:latin typeface="Arial" panose="020B0604020202020204" pitchFamily="34" charset="0"/>
                          <a:cs typeface="Arial" panose="020B0604020202020204" pitchFamily="34" charset="0"/>
                        </a:rPr>
                        <a:t>Number of designation requests prepared for Minister per year</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Two</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Two (2) designation requests prepared for Minister i.e. </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Pumps and MV Motors; and</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Industrial Lead Acid Batteries.</a:t>
                      </a:r>
                      <a:br>
                        <a:rPr lang="en-ZA" sz="800" b="0" i="0" u="none" strike="noStrike" dirty="0">
                          <a:solidFill>
                            <a:srgbClr val="000000"/>
                          </a:solidFill>
                          <a:effectLst/>
                          <a:latin typeface="Arial" panose="020B0604020202020204" pitchFamily="34" charset="0"/>
                          <a:cs typeface="Arial" panose="020B0604020202020204" pitchFamily="34" charset="0"/>
                        </a:rPr>
                      </a:b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1</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altLang="en-US" sz="8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One (1) designation request prepared for Minister i.e. </a:t>
                      </a:r>
                    </a:p>
                    <a:p>
                      <a:pPr marL="0" marR="0" lvl="0" indent="0" algn="l" defTabSz="914400" rtl="0" eaLnBrk="1" fontAlgn="base" latinLnBrk="0" hangingPunct="1">
                        <a:lnSpc>
                          <a:spcPct val="100000"/>
                        </a:lnSpc>
                        <a:spcBef>
                          <a:spcPct val="0"/>
                        </a:spcBef>
                        <a:spcAft>
                          <a:spcPct val="0"/>
                        </a:spcAft>
                        <a:buClrTx/>
                        <a:buSzTx/>
                        <a:buFontTx/>
                        <a:buNone/>
                        <a:tabLst/>
                        <a:defRPr/>
                      </a:pPr>
                      <a:r>
                        <a:rPr lang="en-ZA" altLang="en-US" sz="8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1) Rail Permanent Way sector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800" b="0" i="0" u="none" strike="noStrike" kern="120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75329060"/>
                  </a:ext>
                </a:extLst>
              </a:tr>
            </a:tbl>
          </a:graphicData>
        </a:graphic>
      </p:graphicFrame>
    </p:spTree>
    <p:extLst>
      <p:ext uri="{BB962C8B-B14F-4D97-AF65-F5344CB8AC3E}">
        <p14:creationId xmlns:p14="http://schemas.microsoft.com/office/powerpoint/2010/main" xmlns="" val="656743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APP </a:t>
            </a:r>
            <a:r>
              <a:rPr lang="en-US" sz="2400" b="1" dirty="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PERFORMANCE </a:t>
            </a:r>
            <a:r>
              <a:rPr lang="en-US" sz="2400" b="1" dirty="0" smtClean="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MATRIX</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45</a:t>
            </a:fld>
            <a:endParaRPr lang="en-ZA" dirty="0"/>
          </a:p>
        </p:txBody>
      </p:sp>
      <p:graphicFrame>
        <p:nvGraphicFramePr>
          <p:cNvPr id="6" name="Content Placeholder 5"/>
          <p:cNvGraphicFramePr>
            <a:graphicFrameLocks/>
          </p:cNvGraphicFramePr>
          <p:nvPr>
            <p:extLst>
              <p:ext uri="{D42A27DB-BD31-4B8C-83A1-F6EECF244321}">
                <p14:modId xmlns:p14="http://schemas.microsoft.com/office/powerpoint/2010/main" xmlns="" val="787583886"/>
              </p:ext>
            </p:extLst>
          </p:nvPr>
        </p:nvGraphicFramePr>
        <p:xfrm>
          <a:off x="74915" y="540109"/>
          <a:ext cx="8994170" cy="5402114"/>
        </p:xfrm>
        <a:graphic>
          <a:graphicData uri="http://schemas.openxmlformats.org/drawingml/2006/table">
            <a:tbl>
              <a:tblPr/>
              <a:tblGrid>
                <a:gridCol w="1184717">
                  <a:extLst>
                    <a:ext uri="{9D8B030D-6E8A-4147-A177-3AD203B41FA5}">
                      <a16:colId xmlns:a16="http://schemas.microsoft.com/office/drawing/2014/main" xmlns="" val="1707577787"/>
                    </a:ext>
                  </a:extLst>
                </a:gridCol>
                <a:gridCol w="1080120">
                  <a:extLst>
                    <a:ext uri="{9D8B030D-6E8A-4147-A177-3AD203B41FA5}">
                      <a16:colId xmlns:a16="http://schemas.microsoft.com/office/drawing/2014/main" xmlns="" val="1345594329"/>
                    </a:ext>
                  </a:extLst>
                </a:gridCol>
                <a:gridCol w="592134">
                  <a:extLst>
                    <a:ext uri="{9D8B030D-6E8A-4147-A177-3AD203B41FA5}">
                      <a16:colId xmlns:a16="http://schemas.microsoft.com/office/drawing/2014/main" xmlns="" val="3201192895"/>
                    </a:ext>
                  </a:extLst>
                </a:gridCol>
                <a:gridCol w="1928146">
                  <a:extLst>
                    <a:ext uri="{9D8B030D-6E8A-4147-A177-3AD203B41FA5}">
                      <a16:colId xmlns:a16="http://schemas.microsoft.com/office/drawing/2014/main" xmlns="" val="1010225395"/>
                    </a:ext>
                  </a:extLst>
                </a:gridCol>
                <a:gridCol w="1080120">
                  <a:extLst>
                    <a:ext uri="{9D8B030D-6E8A-4147-A177-3AD203B41FA5}">
                      <a16:colId xmlns:a16="http://schemas.microsoft.com/office/drawing/2014/main" xmlns="" val="2515084247"/>
                    </a:ext>
                  </a:extLst>
                </a:gridCol>
                <a:gridCol w="1368152">
                  <a:extLst>
                    <a:ext uri="{9D8B030D-6E8A-4147-A177-3AD203B41FA5}">
                      <a16:colId xmlns:a16="http://schemas.microsoft.com/office/drawing/2014/main" xmlns="" val="3293614340"/>
                    </a:ext>
                  </a:extLst>
                </a:gridCol>
                <a:gridCol w="923890">
                  <a:extLst>
                    <a:ext uri="{9D8B030D-6E8A-4147-A177-3AD203B41FA5}">
                      <a16:colId xmlns:a16="http://schemas.microsoft.com/office/drawing/2014/main" xmlns="" val="658006348"/>
                    </a:ext>
                  </a:extLst>
                </a:gridCol>
                <a:gridCol w="836891">
                  <a:extLst>
                    <a:ext uri="{9D8B030D-6E8A-4147-A177-3AD203B41FA5}">
                      <a16:colId xmlns:a16="http://schemas.microsoft.com/office/drawing/2014/main" xmlns="" val="1878526302"/>
                    </a:ext>
                  </a:extLst>
                </a:gridCol>
              </a:tblGrid>
              <a:tr h="119825">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800" b="1" i="0" u="none" strike="noStrike" dirty="0">
                          <a:solidFill>
                            <a:srgbClr val="008000"/>
                          </a:solidFill>
                          <a:effectLst/>
                          <a:latin typeface="Arial" panose="020B0604020202020204" pitchFamily="34" charset="0"/>
                        </a:rPr>
                        <a:t>DEPARTMENT OF TRADE AND INDUSTRY</a:t>
                      </a:r>
                    </a:p>
                  </a:txBody>
                  <a:tcPr marL="1022" marR="1022" marT="1022"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37398684"/>
                  </a:ext>
                </a:extLst>
              </a:tr>
              <a:tr h="11982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Programme / </a:t>
                      </a:r>
                      <a:br>
                        <a:rPr lang="en-ZA" sz="800" b="1" i="0" u="none" strike="noStrike" dirty="0">
                          <a:solidFill>
                            <a:srgbClr val="000000"/>
                          </a:solidFill>
                          <a:effectLst/>
                          <a:latin typeface="Arial" panose="020B0604020202020204" pitchFamily="34" charset="0"/>
                          <a:cs typeface="Arial" panose="020B0604020202020204" pitchFamily="34" charset="0"/>
                        </a:rPr>
                      </a:br>
                      <a:r>
                        <a:rPr lang="en-ZA" sz="800" b="1" i="0" u="none" strike="noStrike" dirty="0">
                          <a:solidFill>
                            <a:srgbClr val="000000"/>
                          </a:solidFill>
                          <a:effectLst/>
                          <a:latin typeface="Arial" panose="020B0604020202020204" pitchFamily="34" charset="0"/>
                          <a:cs typeface="Arial" panose="020B0604020202020204" pitchFamily="34" charset="0"/>
                        </a:rPr>
                        <a:t>Sub-Programme / Performance Indicators</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2017/18 Annual Target as per Annual Performance Plan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 Quarter 1 Target as per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Quarter 1 Output – Validated</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Quarter 2 Progress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gridSpan="2">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Comments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1977023452"/>
                  </a:ext>
                </a:extLst>
              </a:tr>
              <a:tr h="33073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b"/>
                      <a:r>
                        <a:rPr lang="en-ZA" sz="800" b="1" i="0" u="none" strike="noStrike">
                          <a:solidFill>
                            <a:srgbClr val="000000"/>
                          </a:solidFill>
                          <a:effectLst/>
                          <a:latin typeface="Arial" panose="020B0604020202020204" pitchFamily="34" charset="0"/>
                          <a:cs typeface="Arial" panose="020B0604020202020204" pitchFamily="34" charset="0"/>
                        </a:rPr>
                        <a:t> Quarter 2 Target as per APP</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Quarter 2 Output – Preliminary</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800" b="1" i="0" u="none" strike="noStrike" dirty="0">
                          <a:solidFill>
                            <a:srgbClr val="000000"/>
                          </a:solidFill>
                          <a:effectLst/>
                          <a:latin typeface="Arial" panose="020B0604020202020204" pitchFamily="34" charset="0"/>
                          <a:cs typeface="Arial" panose="020B0604020202020204" pitchFamily="34" charset="0"/>
                        </a:rPr>
                        <a:t>Corrective Action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33409605"/>
                  </a:ext>
                </a:extLst>
              </a:tr>
              <a:tr h="119825">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67312460"/>
                  </a:ext>
                </a:extLst>
              </a:tr>
              <a:tr h="26836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Programme 5: Consumer and Corporate Regulation</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a:txBody>
                    <a:body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gridSpan="2">
                  <a:txBody>
                    <a:bodyPr/>
                    <a:lstStyle/>
                    <a:p>
                      <a:endParaRPr lang="en-ZA" dirty="0"/>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8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3286459985"/>
                  </a:ext>
                </a:extLst>
              </a:tr>
              <a:tr h="10148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5.1 </a:t>
                      </a:r>
                      <a:r>
                        <a:rPr lang="en-ZA" sz="800" b="0" i="0" u="none" strike="noStrike" dirty="0">
                          <a:solidFill>
                            <a:srgbClr val="000000"/>
                          </a:solidFill>
                          <a:effectLst/>
                          <a:latin typeface="Arial" panose="020B0604020202020204" pitchFamily="34" charset="0"/>
                          <a:cs typeface="Arial" panose="020B0604020202020204" pitchFamily="34" charset="0"/>
                        </a:rPr>
                        <a:t>Number of Socio-Economic Impact Assessment System (SEIAS) reports (previously RIA reports) developed for Minister’s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Four SEIAS reports on Companies, Gambling, Liquor and Credit Amendment Acts developed for Minister’s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Certified SEIAS reports for the Liquor and Copyright Amendment Bills.</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Draft SEIAS reports on the debt relief policy, Gambling and Companies Amendment Bills developed</a:t>
                      </a:r>
                      <a:br>
                        <a:rPr lang="en-ZA" sz="800" b="0" i="0" u="none" strike="noStrike" dirty="0">
                          <a:solidFill>
                            <a:srgbClr val="000000"/>
                          </a:solidFill>
                          <a:effectLst/>
                          <a:latin typeface="Arial" panose="020B0604020202020204" pitchFamily="34" charset="0"/>
                          <a:cs typeface="Arial" panose="020B0604020202020204" pitchFamily="34" charset="0"/>
                        </a:rPr>
                      </a:b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4 (First Draft) SEIAS reports on Companies, Gambling, Liquor and Credit Amendment Acts developed</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800" b="0" i="0" u="none" strike="noStrike" dirty="0" smtClean="0">
                          <a:solidFill>
                            <a:srgbClr val="000000"/>
                          </a:solidFill>
                          <a:effectLst/>
                          <a:latin typeface="Arial" panose="020B0604020202020204" pitchFamily="34" charset="0"/>
                          <a:cs typeface="Arial" panose="020B0604020202020204" pitchFamily="34" charset="0"/>
                        </a:rPr>
                        <a:t>2 </a:t>
                      </a:r>
                      <a:r>
                        <a:rPr lang="en-ZA" sz="800" b="0" i="0" u="none" strike="noStrike" dirty="0">
                          <a:solidFill>
                            <a:srgbClr val="000000"/>
                          </a:solidFill>
                          <a:effectLst/>
                          <a:latin typeface="Arial" panose="020B0604020202020204" pitchFamily="34" charset="0"/>
                          <a:cs typeface="Arial" panose="020B0604020202020204" pitchFamily="34" charset="0"/>
                        </a:rPr>
                        <a:t>SEIAS </a:t>
                      </a:r>
                      <a:r>
                        <a:rPr lang="en-ZA" sz="800" b="0" i="0" u="none" strike="noStrike" dirty="0" smtClean="0">
                          <a:solidFill>
                            <a:srgbClr val="000000"/>
                          </a:solidFill>
                          <a:effectLst/>
                          <a:latin typeface="Arial" panose="020B0604020202020204" pitchFamily="34" charset="0"/>
                          <a:cs typeface="Arial" panose="020B0604020202020204" pitchFamily="34" charset="0"/>
                        </a:rPr>
                        <a:t>reports on</a:t>
                      </a:r>
                      <a:r>
                        <a:rPr kumimoji="0" lang="en-ZA" sz="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Companies and Gambling Amendment Bills certified by DPME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ZA" sz="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SEIAS reports on Liquor Amendment Bill presented to the NEDLAC Task Team</a:t>
                      </a:r>
                      <a:r>
                        <a:rPr lang="en-ZA" sz="800" b="0" i="0" u="none" strike="noStrike" dirty="0">
                          <a:solidFill>
                            <a:srgbClr val="000000"/>
                          </a:solidFill>
                          <a:effectLst/>
                          <a:latin typeface="Arial" panose="020B0604020202020204" pitchFamily="34" charset="0"/>
                          <a:cs typeface="Arial" panose="020B0604020202020204" pitchFamily="34" charset="0"/>
                        </a:rPr>
                        <a:t/>
                      </a:r>
                      <a:br>
                        <a:rPr lang="en-ZA" sz="800" b="0" i="0" u="none" strike="noStrike" dirty="0">
                          <a:solidFill>
                            <a:srgbClr val="000000"/>
                          </a:solidFill>
                          <a:effectLst/>
                          <a:latin typeface="Arial" panose="020B0604020202020204" pitchFamily="34" charset="0"/>
                          <a:cs typeface="Arial" panose="020B0604020202020204" pitchFamily="34" charset="0"/>
                        </a:rPr>
                      </a:b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smtClean="0">
                          <a:solidFill>
                            <a:srgbClr val="000000"/>
                          </a:solidFill>
                          <a:effectLst/>
                          <a:latin typeface="Arial" panose="020B0604020202020204" pitchFamily="34" charset="0"/>
                          <a:cs typeface="Arial" panose="020B0604020202020204" pitchFamily="34" charset="0"/>
                        </a:rPr>
                        <a:t>SEIAS report on Credit Amendment Bill will only be developed once the request has been received from the Portfolio Committee for the</a:t>
                      </a:r>
                      <a:r>
                        <a:rPr lang="en-ZA" sz="800" b="0" i="0" u="none" strike="noStrike" baseline="0" dirty="0" smtClean="0">
                          <a:solidFill>
                            <a:srgbClr val="000000"/>
                          </a:solidFill>
                          <a:effectLst/>
                          <a:latin typeface="Arial" panose="020B0604020202020204" pitchFamily="34" charset="0"/>
                          <a:cs typeface="Arial" panose="020B0604020202020204" pitchFamily="34" charset="0"/>
                        </a:rPr>
                        <a:t> report to be developed.</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US" sz="800" b="0" i="0" u="none" strike="noStrike" dirty="0" smtClean="0">
                          <a:solidFill>
                            <a:srgbClr val="000000"/>
                          </a:solidFill>
                          <a:effectLst/>
                          <a:latin typeface="Arial" panose="020B0604020202020204" pitchFamily="34" charset="0"/>
                          <a:cs typeface="Arial" panose="020B0604020202020204" pitchFamily="34" charset="0"/>
                        </a:rPr>
                        <a:t>Once the request is received for the Portfolio Committee the SEIAS report will be developed.</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8063535"/>
                  </a:ext>
                </a:extLst>
              </a:tr>
              <a:tr h="20489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5</a:t>
                      </a:r>
                      <a:r>
                        <a:rPr lang="en-ZA" sz="800" b="0" i="0" u="none" strike="noStrike" dirty="0" smtClean="0">
                          <a:solidFill>
                            <a:srgbClr val="000000"/>
                          </a:solidFill>
                          <a:effectLst/>
                          <a:latin typeface="Arial" panose="020B0604020202020204" pitchFamily="34" charset="0"/>
                          <a:cs typeface="Arial" panose="020B0604020202020204" pitchFamily="34" charset="0"/>
                        </a:rPr>
                        <a:t>.2 </a:t>
                      </a:r>
                      <a:r>
                        <a:rPr lang="en-ZA" sz="800" b="0" i="0" u="none" strike="noStrike" dirty="0">
                          <a:solidFill>
                            <a:srgbClr val="000000"/>
                          </a:solidFill>
                          <a:effectLst/>
                          <a:latin typeface="Arial" panose="020B0604020202020204" pitchFamily="34" charset="0"/>
                          <a:cs typeface="Arial" panose="020B0604020202020204" pitchFamily="34" charset="0"/>
                        </a:rPr>
                        <a:t>Number of Bills developed for Minister's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6 Bills on Companies, Gambling, Liquor, Credit, Copyright and Performers Protections Amendment Acts developed for Minister’s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Nil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Copyright Amendment Bill and Performers Protection Amendment Bills:                                                             Presented the Bills before the PC of Arts and Culture.</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Companies Preparation is being done for the Bill to be presented to ESEID Cluster.</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Credit: National Credit Policy Review on Debt Relief drafted and approved by the DG and the Minister for tabling in Parliament.</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Amendment Bill was presented at the ESEID DG’s cluster requesting approval to table before Cabinet. </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Gambling Amendment Bill was presented at the ESEID.</a:t>
                      </a:r>
                      <a:br>
                        <a:rPr lang="en-ZA" sz="800" b="0" i="0" u="none" strike="noStrike" dirty="0">
                          <a:solidFill>
                            <a:srgbClr val="000000"/>
                          </a:solidFill>
                          <a:effectLst/>
                          <a:latin typeface="Arial" panose="020B0604020202020204" pitchFamily="34" charset="0"/>
                          <a:cs typeface="Arial" panose="020B0604020202020204" pitchFamily="34" charset="0"/>
                        </a:rPr>
                      </a:br>
                      <a:r>
                        <a:rPr lang="en-ZA" sz="800" b="0" i="0" u="none" strike="noStrike" dirty="0">
                          <a:solidFill>
                            <a:srgbClr val="000000"/>
                          </a:solidFill>
                          <a:effectLst/>
                          <a:latin typeface="Arial" panose="020B0604020202020204" pitchFamily="34" charset="0"/>
                          <a:cs typeface="Arial" panose="020B0604020202020204" pitchFamily="34" charset="0"/>
                        </a:rPr>
                        <a:t>The Liquor Amendment Bill was presented at the ESEID DG’s cluster requesting approval to table before </a:t>
                      </a:r>
                      <a:r>
                        <a:rPr lang="en-ZA" sz="800" b="0" i="0" u="none" strike="noStrike" dirty="0" smtClean="0">
                          <a:solidFill>
                            <a:srgbClr val="000000"/>
                          </a:solidFill>
                          <a:effectLst/>
                          <a:latin typeface="Arial" panose="020B0604020202020204" pitchFamily="34" charset="0"/>
                          <a:cs typeface="Arial" panose="020B0604020202020204" pitchFamily="34" charset="0"/>
                        </a:rPr>
                        <a:t>Cabinet</a:t>
                      </a:r>
                      <a:endParaRPr lang="en-ZA" sz="8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6 (First Draft) Bills on Companies, Gambling, Liquor, Credit, Copyright and Performers Protections Amendment Acts developed for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800" b="0" i="0" u="none" strike="noStrike" dirty="0" smtClean="0">
                          <a:solidFill>
                            <a:srgbClr val="000000"/>
                          </a:solidFill>
                          <a:effectLst/>
                          <a:latin typeface="Arial" panose="020B0604020202020204" pitchFamily="34" charset="0"/>
                          <a:cs typeface="Arial" panose="020B0604020202020204" pitchFamily="34" charset="0"/>
                        </a:rPr>
                        <a:t>Public</a:t>
                      </a:r>
                      <a:r>
                        <a:rPr lang="en-ZA" sz="800" b="0" i="0" u="none" strike="noStrike" baseline="0" dirty="0" smtClean="0">
                          <a:solidFill>
                            <a:srgbClr val="000000"/>
                          </a:solidFill>
                          <a:effectLst/>
                          <a:latin typeface="Arial" panose="020B0604020202020204" pitchFamily="34" charset="0"/>
                          <a:cs typeface="Arial" panose="020B0604020202020204" pitchFamily="34" charset="0"/>
                        </a:rPr>
                        <a:t> hearing and deliberations on Copyright Amendment Bill held in Parliament</a:t>
                      </a: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800" b="0" i="0" u="none" strike="noStrike" baseline="0" dirty="0" smtClean="0">
                          <a:solidFill>
                            <a:srgbClr val="000000"/>
                          </a:solidFill>
                          <a:effectLst/>
                          <a:latin typeface="Arial" panose="020B0604020202020204" pitchFamily="34" charset="0"/>
                          <a:cs typeface="Arial" panose="020B0604020202020204" pitchFamily="34" charset="0"/>
                        </a:rPr>
                        <a:t>Draft Companies Amendment Bill developed for tabling in ESEID (Cluster)</a:t>
                      </a: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800" b="0" i="0" u="none" strike="noStrike" baseline="0" dirty="0" smtClean="0">
                          <a:solidFill>
                            <a:srgbClr val="000000"/>
                          </a:solidFill>
                          <a:effectLst/>
                          <a:latin typeface="Arial" panose="020B0604020202020204" pitchFamily="34" charset="0"/>
                          <a:cs typeface="Arial" panose="020B0604020202020204" pitchFamily="34" charset="0"/>
                        </a:rPr>
                        <a:t>Draft Credit Amendment Bill has been developed </a:t>
                      </a: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800" b="0" i="0" u="none" strike="noStrike" baseline="0" dirty="0" smtClean="0">
                          <a:solidFill>
                            <a:srgbClr val="000000"/>
                          </a:solidFill>
                          <a:effectLst/>
                          <a:latin typeface="Arial" panose="020B0604020202020204" pitchFamily="34" charset="0"/>
                          <a:cs typeface="Arial" panose="020B0604020202020204" pitchFamily="34" charset="0"/>
                        </a:rPr>
                        <a:t>Final Draft Gambling Amendment submitted to State Law Advisors</a:t>
                      </a: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800" b="0" i="0" u="none" strike="noStrike" baseline="0" dirty="0" smtClean="0">
                          <a:solidFill>
                            <a:srgbClr val="000000"/>
                          </a:solidFill>
                          <a:effectLst/>
                          <a:latin typeface="Arial" panose="020B0604020202020204" pitchFamily="34" charset="0"/>
                          <a:cs typeface="Arial" panose="020B0604020202020204" pitchFamily="34" charset="0"/>
                        </a:rPr>
                        <a:t>A briefing on the final draft Liquor Amendment Bill held   </a:t>
                      </a:r>
                      <a:endParaRPr lang="en-US"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800" b="0" i="0" u="none" strike="noStrike" dirty="0" smtClean="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Portfolio Committee decided to focus on Copyright Amendment Bill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chemeClr val="tx1"/>
                          </a:solidFill>
                          <a:effectLst/>
                          <a:latin typeface="Arial" panose="020B0604020202020204" pitchFamily="34" charset="0"/>
                          <a:cs typeface="Arial" panose="020B0604020202020204" pitchFamily="34" charset="0"/>
                        </a:rPr>
                        <a:t>Once a directive is received from parliament the Performers Bill will be fast tracked</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2944951"/>
                  </a:ext>
                </a:extLst>
              </a:tr>
              <a:tr h="7139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5</a:t>
                      </a:r>
                      <a:r>
                        <a:rPr lang="en-ZA" sz="800" b="0" i="0" u="none" strike="noStrike" dirty="0" smtClean="0">
                          <a:solidFill>
                            <a:srgbClr val="000000"/>
                          </a:solidFill>
                          <a:effectLst/>
                          <a:latin typeface="Arial" panose="020B0604020202020204" pitchFamily="34" charset="0"/>
                          <a:cs typeface="Arial" panose="020B0604020202020204" pitchFamily="34" charset="0"/>
                        </a:rPr>
                        <a:t>.3 </a:t>
                      </a:r>
                      <a:r>
                        <a:rPr lang="en-ZA" sz="800" b="0" i="0" u="none" strike="noStrike" dirty="0">
                          <a:solidFill>
                            <a:srgbClr val="000000"/>
                          </a:solidFill>
                          <a:effectLst/>
                          <a:latin typeface="Arial" panose="020B0604020202020204" pitchFamily="34" charset="0"/>
                          <a:cs typeface="Arial" panose="020B0604020202020204" pitchFamily="34" charset="0"/>
                        </a:rPr>
                        <a:t>Number of education and awareness workshops on policies and legislation conducted and report produced for Ministers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24 education and awareness workshops on policies and legislation conducted and report produced for Ministers approval</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6</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a:solidFill>
                            <a:srgbClr val="000000"/>
                          </a:solidFill>
                          <a:effectLst/>
                          <a:latin typeface="Arial" panose="020B0604020202020204" pitchFamily="34" charset="0"/>
                          <a:cs typeface="Arial" panose="020B0604020202020204" pitchFamily="34" charset="0"/>
                        </a:rPr>
                        <a:t>7</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6</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9</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Municipalities requested additional areas to be visited</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8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07366718"/>
                  </a:ext>
                </a:extLst>
              </a:tr>
            </a:tbl>
          </a:graphicData>
        </a:graphic>
      </p:graphicFrame>
    </p:spTree>
    <p:extLst>
      <p:ext uri="{BB962C8B-B14F-4D97-AF65-F5344CB8AC3E}">
        <p14:creationId xmlns:p14="http://schemas.microsoft.com/office/powerpoint/2010/main" xmlns="" val="2235308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n w="18000">
                  <a:noFill/>
                  <a:prstDash val="solid"/>
                  <a:miter lim="800000"/>
                </a:ln>
                <a:solidFill>
                  <a:srgbClr val="FFFFFF"/>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APP PERFORMANCE MATRIX</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46</a:t>
            </a:fld>
            <a:endParaRPr lang="en-ZA" dirty="0"/>
          </a:p>
        </p:txBody>
      </p:sp>
      <p:graphicFrame>
        <p:nvGraphicFramePr>
          <p:cNvPr id="6" name="Content Placeholder 5"/>
          <p:cNvGraphicFramePr>
            <a:graphicFrameLocks/>
          </p:cNvGraphicFramePr>
          <p:nvPr>
            <p:extLst>
              <p:ext uri="{D42A27DB-BD31-4B8C-83A1-F6EECF244321}">
                <p14:modId xmlns:p14="http://schemas.microsoft.com/office/powerpoint/2010/main" xmlns="" val="1214398985"/>
              </p:ext>
            </p:extLst>
          </p:nvPr>
        </p:nvGraphicFramePr>
        <p:xfrm>
          <a:off x="107504" y="548680"/>
          <a:ext cx="8640960" cy="5243210"/>
        </p:xfrm>
        <a:graphic>
          <a:graphicData uri="http://schemas.openxmlformats.org/drawingml/2006/table">
            <a:tbl>
              <a:tblPr/>
              <a:tblGrid>
                <a:gridCol w="1080120">
                  <a:extLst>
                    <a:ext uri="{9D8B030D-6E8A-4147-A177-3AD203B41FA5}">
                      <a16:colId xmlns:a16="http://schemas.microsoft.com/office/drawing/2014/main" xmlns="" val="1707577787"/>
                    </a:ext>
                  </a:extLst>
                </a:gridCol>
                <a:gridCol w="1080120">
                  <a:extLst>
                    <a:ext uri="{9D8B030D-6E8A-4147-A177-3AD203B41FA5}">
                      <a16:colId xmlns:a16="http://schemas.microsoft.com/office/drawing/2014/main" xmlns="" val="1895878777"/>
                    </a:ext>
                  </a:extLst>
                </a:gridCol>
                <a:gridCol w="1080120">
                  <a:extLst>
                    <a:ext uri="{9D8B030D-6E8A-4147-A177-3AD203B41FA5}">
                      <a16:colId xmlns:a16="http://schemas.microsoft.com/office/drawing/2014/main" xmlns="" val="2963549205"/>
                    </a:ext>
                  </a:extLst>
                </a:gridCol>
                <a:gridCol w="936104">
                  <a:extLst>
                    <a:ext uri="{9D8B030D-6E8A-4147-A177-3AD203B41FA5}">
                      <a16:colId xmlns:a16="http://schemas.microsoft.com/office/drawing/2014/main" xmlns="" val="3612075795"/>
                    </a:ext>
                  </a:extLst>
                </a:gridCol>
                <a:gridCol w="864096">
                  <a:extLst>
                    <a:ext uri="{9D8B030D-6E8A-4147-A177-3AD203B41FA5}">
                      <a16:colId xmlns:a16="http://schemas.microsoft.com/office/drawing/2014/main" xmlns="" val="884343707"/>
                    </a:ext>
                  </a:extLst>
                </a:gridCol>
                <a:gridCol w="936104">
                  <a:extLst>
                    <a:ext uri="{9D8B030D-6E8A-4147-A177-3AD203B41FA5}">
                      <a16:colId xmlns:a16="http://schemas.microsoft.com/office/drawing/2014/main" xmlns="" val="2431636263"/>
                    </a:ext>
                  </a:extLst>
                </a:gridCol>
                <a:gridCol w="1728192">
                  <a:extLst>
                    <a:ext uri="{9D8B030D-6E8A-4147-A177-3AD203B41FA5}">
                      <a16:colId xmlns:a16="http://schemas.microsoft.com/office/drawing/2014/main" xmlns="" val="4043243852"/>
                    </a:ext>
                  </a:extLst>
                </a:gridCol>
                <a:gridCol w="936104">
                  <a:extLst>
                    <a:ext uri="{9D8B030D-6E8A-4147-A177-3AD203B41FA5}">
                      <a16:colId xmlns:a16="http://schemas.microsoft.com/office/drawing/2014/main" xmlns="" val="1192157399"/>
                    </a:ext>
                  </a:extLst>
                </a:gridCol>
              </a:tblGrid>
              <a:tr h="32944">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900" b="1" i="0" u="none" strike="noStrike" dirty="0">
                          <a:solidFill>
                            <a:srgbClr val="008000"/>
                          </a:solidFill>
                          <a:effectLst/>
                          <a:latin typeface="Arial" panose="020B0604020202020204" pitchFamily="34" charset="0"/>
                          <a:cs typeface="Arial" panose="020B0604020202020204" pitchFamily="34" charset="0"/>
                        </a:rPr>
                        <a:t>DEPARTMENT OF TRADE AND INDUSTRY</a:t>
                      </a:r>
                    </a:p>
                  </a:txBody>
                  <a:tcPr marL="1022" marR="1022" marT="1022"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37398684"/>
                  </a:ext>
                </a:extLst>
              </a:tr>
              <a:tr h="6057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Programme / </a:t>
                      </a:r>
                      <a:br>
                        <a:rPr lang="en-ZA" sz="900" b="1" i="0" u="none" strike="noStrike" dirty="0">
                          <a:solidFill>
                            <a:srgbClr val="000000"/>
                          </a:solidFill>
                          <a:effectLst/>
                          <a:latin typeface="Arial" panose="020B0604020202020204" pitchFamily="34" charset="0"/>
                          <a:cs typeface="Arial" panose="020B0604020202020204" pitchFamily="34" charset="0"/>
                        </a:rPr>
                      </a:br>
                      <a:r>
                        <a:rPr lang="en-ZA" sz="900" b="1" i="0" u="none" strike="noStrike" dirty="0">
                          <a:solidFill>
                            <a:srgbClr val="000000"/>
                          </a:solidFill>
                          <a:effectLst/>
                          <a:latin typeface="Arial" panose="020B0604020202020204" pitchFamily="34" charset="0"/>
                          <a:cs typeface="Arial" panose="020B0604020202020204" pitchFamily="34" charset="0"/>
                        </a:rPr>
                        <a:t>Sub-Programme / Performance Indicators</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2017/18 Annual Target as per Annual Performance Plan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 Quarter 1 Target as per APP</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Quarter 1 Output – Validated</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Quarter 2 Progress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gridSpan="2">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Comments</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1977023452"/>
                  </a:ext>
                </a:extLst>
              </a:tr>
              <a:tr h="575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 Quarter 2 Target as per APP</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Quarter 2 Output – Preliminary</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900" b="1" i="0" u="none" strike="noStrike">
                          <a:solidFill>
                            <a:srgbClr val="000000"/>
                          </a:solidFill>
                          <a:effectLst/>
                          <a:latin typeface="Arial" panose="020B0604020202020204" pitchFamily="34" charset="0"/>
                          <a:cs typeface="Arial" panose="020B0604020202020204" pitchFamily="34" charset="0"/>
                        </a:rPr>
                        <a:t>Reason for Deviation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Corrective Action</a:t>
                      </a:r>
                    </a:p>
                  </a:txBody>
                  <a:tcPr marL="1022" marR="1022" marT="1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33409605"/>
                  </a:ext>
                </a:extLst>
              </a:tr>
              <a:tr h="32944">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67312460"/>
                  </a:ext>
                </a:extLst>
              </a:tr>
              <a:tr h="33133">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Programme 6: Incentive Development and Administration</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2636219515"/>
                  </a:ext>
                </a:extLst>
              </a:tr>
              <a:tr h="8428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6.1 </a:t>
                      </a:r>
                      <a:r>
                        <a:rPr lang="en-ZA" sz="900" b="0" i="0" u="none" strike="noStrike" dirty="0">
                          <a:solidFill>
                            <a:srgbClr val="000000"/>
                          </a:solidFill>
                          <a:effectLst/>
                          <a:latin typeface="Arial" panose="020B0604020202020204" pitchFamily="34" charset="0"/>
                          <a:cs typeface="Arial" panose="020B0604020202020204" pitchFamily="34" charset="0"/>
                        </a:rPr>
                        <a:t>Value (Rand) of projected investments to be leveraged from projects/enterprises approved</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R15bn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R2bn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R3.9bn</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R4bn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R9.2 </a:t>
                      </a:r>
                      <a:r>
                        <a:rPr lang="en-ZA" sz="900" b="0" i="0" u="none" strike="noStrike" dirty="0" err="1">
                          <a:solidFill>
                            <a:srgbClr val="000000"/>
                          </a:solidFill>
                          <a:effectLst/>
                          <a:latin typeface="Arial" panose="020B0604020202020204" pitchFamily="34" charset="0"/>
                          <a:cs typeface="Arial" panose="020B0604020202020204" pitchFamily="34" charset="0"/>
                        </a:rPr>
                        <a:t>bn</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The high value of projected investments to be created </a:t>
                      </a:r>
                      <a:r>
                        <a:rPr lang="en-ZA" sz="900" b="0" i="0" u="none" strike="noStrike" dirty="0" smtClean="0">
                          <a:solidFill>
                            <a:srgbClr val="000000"/>
                          </a:solidFill>
                          <a:effectLst/>
                          <a:latin typeface="Arial" panose="020B0604020202020204" pitchFamily="34" charset="0"/>
                          <a:cs typeface="Arial" panose="020B0604020202020204" pitchFamily="34" charset="0"/>
                        </a:rPr>
                        <a:t>were </a:t>
                      </a:r>
                      <a:r>
                        <a:rPr lang="en-ZA" sz="900" b="0" i="0" u="none" strike="noStrike" dirty="0">
                          <a:solidFill>
                            <a:srgbClr val="000000"/>
                          </a:solidFill>
                          <a:effectLst/>
                          <a:latin typeface="Arial" panose="020B0604020202020204" pitchFamily="34" charset="0"/>
                          <a:cs typeface="Arial" panose="020B0604020202020204" pitchFamily="34" charset="0"/>
                        </a:rPr>
                        <a:t>from  AIS, BPS, and CIP approved projects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596774080"/>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6.2 </a:t>
                      </a:r>
                      <a:r>
                        <a:rPr lang="en-ZA" sz="900" b="0" i="0" u="none" strike="noStrike" dirty="0">
                          <a:solidFill>
                            <a:srgbClr val="000000"/>
                          </a:solidFill>
                          <a:effectLst/>
                          <a:latin typeface="Arial" panose="020B0604020202020204" pitchFamily="34" charset="0"/>
                          <a:cs typeface="Arial" panose="020B0604020202020204" pitchFamily="34" charset="0"/>
                        </a:rPr>
                        <a:t>Projected number of new jobs supported from enterprises approved</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3000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600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1 </a:t>
                      </a:r>
                      <a:r>
                        <a:rPr lang="en-ZA" sz="900" b="0" i="0" u="none" strike="noStrike" dirty="0" smtClean="0">
                          <a:solidFill>
                            <a:srgbClr val="000000"/>
                          </a:solidFill>
                          <a:effectLst/>
                          <a:latin typeface="Arial" panose="020B0604020202020204" pitchFamily="34" charset="0"/>
                          <a:cs typeface="Arial" panose="020B0604020202020204" pitchFamily="34" charset="0"/>
                        </a:rPr>
                        <a:t>923</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1200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4554</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Approved  AIS, BPS and CIP  projects were both capital and labour intensive</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474903237"/>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6.3 </a:t>
                      </a:r>
                      <a:r>
                        <a:rPr lang="en-ZA" sz="900" b="0" i="0" u="none" strike="noStrike" dirty="0">
                          <a:solidFill>
                            <a:srgbClr val="000000"/>
                          </a:solidFill>
                          <a:effectLst/>
                          <a:latin typeface="Arial" panose="020B0604020202020204" pitchFamily="34" charset="0"/>
                          <a:cs typeface="Arial" panose="020B0604020202020204" pitchFamily="34" charset="0"/>
                        </a:rPr>
                        <a:t>Projected number of jobs to be retained from approved enterprises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3000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600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2 494</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1200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7782</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Approved AIS  projects are sustaining high number of jobs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48012822"/>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6.4 </a:t>
                      </a:r>
                      <a:r>
                        <a:rPr lang="en-ZA" sz="900" b="0" i="0" u="none" strike="noStrike" dirty="0">
                          <a:solidFill>
                            <a:srgbClr val="000000"/>
                          </a:solidFill>
                          <a:effectLst/>
                          <a:latin typeface="Arial" panose="020B0604020202020204" pitchFamily="34" charset="0"/>
                          <a:cs typeface="Arial" panose="020B0604020202020204" pitchFamily="34" charset="0"/>
                        </a:rPr>
                        <a:t>Number of enterprises/projects approved for financial support across all incentives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800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150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151</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200</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238</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Approved  EMIA projects contributed to more than half of approved projects </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486265284"/>
                  </a:ext>
                </a:extLst>
              </a:tr>
              <a:tr h="3313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Programme 7: Trade and Investment South Africa</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2169264840"/>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6.5 </a:t>
                      </a:r>
                      <a:r>
                        <a:rPr lang="en-ZA" sz="900" b="0" i="0" u="none" strike="noStrike" dirty="0">
                          <a:solidFill>
                            <a:srgbClr val="000000"/>
                          </a:solidFill>
                          <a:effectLst/>
                          <a:latin typeface="Arial" panose="020B0604020202020204" pitchFamily="34" charset="0"/>
                          <a:cs typeface="Arial" panose="020B0604020202020204" pitchFamily="34" charset="0"/>
                        </a:rPr>
                        <a:t>Number of companies assisted under EMIA in supporting value added exports</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784</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228</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163 companies benefited financially from EMIA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197</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150 companies benefited financially from EMIA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ITI DRC deferred to </a:t>
                      </a:r>
                      <a:r>
                        <a:rPr lang="en-ZA" sz="900" b="0" i="0" u="none" strike="noStrike" dirty="0" smtClean="0">
                          <a:solidFill>
                            <a:srgbClr val="000000"/>
                          </a:solidFill>
                          <a:effectLst/>
                          <a:latin typeface="Arial" panose="020B0604020202020204" pitchFamily="34" charset="0"/>
                          <a:cs typeface="Arial" panose="020B0604020202020204" pitchFamily="34" charset="0"/>
                        </a:rPr>
                        <a:t>Q3 following</a:t>
                      </a:r>
                      <a:r>
                        <a:rPr lang="en-ZA" sz="900" b="0" i="0" u="none" strike="noStrike" baseline="0" dirty="0" smtClean="0">
                          <a:solidFill>
                            <a:srgbClr val="000000"/>
                          </a:solidFill>
                          <a:effectLst/>
                          <a:latin typeface="Arial" panose="020B0604020202020204" pitchFamily="34" charset="0"/>
                          <a:cs typeface="Arial" panose="020B0604020202020204" pitchFamily="34" charset="0"/>
                        </a:rPr>
                        <a:t> the advice from the Ambassador. The DRC government was in the process of improving their business environment policies</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75055028"/>
                  </a:ext>
                </a:extLst>
              </a:tr>
              <a:tr h="3313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Programme 8: Investment South Africa</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 </a:t>
                      </a:r>
                    </a:p>
                  </a:txBody>
                  <a:tcPr marL="1022" marR="1022" marT="1022"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4"/>
                    </a:solidFill>
                  </a:tcPr>
                </a:tc>
                <a:extLst>
                  <a:ext uri="{0D108BD9-81ED-4DB2-BD59-A6C34878D82A}">
                    <a16:rowId xmlns:a16="http://schemas.microsoft.com/office/drawing/2014/main" xmlns="" val="2813352383"/>
                  </a:ext>
                </a:extLst>
              </a:tr>
              <a:tr h="128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smtClean="0">
                          <a:solidFill>
                            <a:srgbClr val="000000"/>
                          </a:solidFill>
                          <a:effectLst/>
                          <a:latin typeface="Arial" panose="020B0604020202020204" pitchFamily="34" charset="0"/>
                          <a:cs typeface="Arial" panose="020B0604020202020204" pitchFamily="34" charset="0"/>
                        </a:rPr>
                        <a:t>.16 </a:t>
                      </a:r>
                      <a:r>
                        <a:rPr lang="en-ZA" sz="900" b="0" i="0" u="none" strike="noStrike" dirty="0">
                          <a:solidFill>
                            <a:srgbClr val="000000"/>
                          </a:solidFill>
                          <a:effectLst/>
                          <a:latin typeface="Arial" panose="020B0604020202020204" pitchFamily="34" charset="0"/>
                          <a:cs typeface="Arial" panose="020B0604020202020204" pitchFamily="34" charset="0"/>
                        </a:rPr>
                        <a:t>Value (Rand) of investment projects facilitated in pipeline</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R45bn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R10bn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R14.38bn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R11bn</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R42.7 </a:t>
                      </a:r>
                      <a:r>
                        <a:rPr lang="en-ZA" sz="900" b="0" i="0" u="none" strike="noStrike" dirty="0" err="1">
                          <a:solidFill>
                            <a:srgbClr val="000000"/>
                          </a:solidFill>
                          <a:effectLst/>
                          <a:latin typeface="Arial" panose="020B0604020202020204" pitchFamily="34" charset="0"/>
                          <a:cs typeface="Arial" panose="020B0604020202020204" pitchFamily="34" charset="0"/>
                        </a:rPr>
                        <a:t>bn</a:t>
                      </a:r>
                      <a:endParaRPr lang="en-ZA" sz="900" b="0" i="0" u="none" strike="noStrike" dirty="0">
                        <a:solidFill>
                          <a:srgbClr val="000000"/>
                        </a:solidFill>
                        <a:effectLst/>
                        <a:latin typeface="Arial" panose="020B0604020202020204" pitchFamily="34" charset="0"/>
                        <a:cs typeface="Arial" panose="020B0604020202020204" pitchFamily="34" charset="0"/>
                      </a:endParaRP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Two large scale infrastructure  projects in investment pipeline</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ZA" sz="900" b="0" i="0" u="none" strike="noStrike" dirty="0">
                          <a:solidFill>
                            <a:srgbClr val="000000"/>
                          </a:solidFill>
                          <a:effectLst/>
                          <a:latin typeface="Arial" panose="020B0604020202020204" pitchFamily="34" charset="0"/>
                          <a:cs typeface="Arial" panose="020B0604020202020204" pitchFamily="34" charset="0"/>
                        </a:rPr>
                        <a:t>N/A</a:t>
                      </a:r>
                    </a:p>
                  </a:txBody>
                  <a:tcPr marL="1022" marR="1022" marT="10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25774383"/>
                  </a:ext>
                </a:extLst>
              </a:tr>
            </a:tbl>
          </a:graphicData>
        </a:graphic>
      </p:graphicFrame>
    </p:spTree>
    <p:extLst>
      <p:ext uri="{BB962C8B-B14F-4D97-AF65-F5344CB8AC3E}">
        <p14:creationId xmlns:p14="http://schemas.microsoft.com/office/powerpoint/2010/main" xmlns="" val="7348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1520" y="260648"/>
            <a:ext cx="8568952" cy="5402135"/>
          </a:xfrm>
        </p:spPr>
        <p:txBody>
          <a:bodyPr>
            <a:normAutofit/>
          </a:bodyPr>
          <a:lstStyle/>
          <a:p>
            <a:pPr algn="l"/>
            <a:r>
              <a:rPr lang="en-US" sz="2800" dirty="0" smtClean="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ya leboga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Ke </a:t>
            </a:r>
            <a:r>
              <a:rPr lang="en-US" sz="2400" i="1" dirty="0">
                <a:solidFill>
                  <a:schemeClr val="tx1"/>
                </a:solidFill>
                <a:effectLst/>
                <a:latin typeface="Arial" charset="0"/>
              </a:rPr>
              <a:t>a </a:t>
            </a:r>
            <a:r>
              <a:rPr lang="en-US" sz="2400" i="1" dirty="0" err="1">
                <a:solidFill>
                  <a:schemeClr val="tx1"/>
                </a:solidFill>
                <a:effectLst/>
                <a:latin typeface="Arial" charset="0"/>
              </a:rPr>
              <a:t>leboha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a </a:t>
            </a:r>
            <a:r>
              <a:rPr lang="en-US" sz="2400" i="1" dirty="0" err="1">
                <a:solidFill>
                  <a:schemeClr val="tx1"/>
                </a:solidFill>
                <a:effectLst/>
                <a:latin typeface="Arial" charset="0"/>
              </a:rPr>
              <a:t>leboga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a:t>
            </a:r>
            <a:r>
              <a:rPr lang="en-US" sz="2400" i="1" dirty="0" err="1" smtClean="0">
                <a:solidFill>
                  <a:schemeClr val="tx1"/>
                </a:solidFill>
                <a:effectLst/>
                <a:latin typeface="Arial" charset="0"/>
              </a:rPr>
              <a:t>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a:t>
            </a:r>
            <a:r>
              <a:rPr lang="en-US" sz="2400" i="1" dirty="0" err="1" smtClean="0">
                <a:solidFill>
                  <a:schemeClr val="tx1"/>
                </a:solidFill>
                <a:effectLst/>
                <a:latin typeface="Arial" charset="0"/>
              </a:rPr>
              <a:t>Ndiyabulela</a:t>
            </a:r>
            <a:r>
              <a:rPr lang="en-US" sz="2400" i="1" dirty="0" smtClean="0">
                <a:solidFill>
                  <a:schemeClr val="tx1"/>
                </a:solidFill>
                <a:effectLst/>
                <a:latin typeface="Arial" charset="0"/>
              </a:rPr>
              <a:t>   </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err="1" smtClean="0">
                <a:solidFill>
                  <a:schemeClr val="tx1"/>
                </a:solidFill>
                <a:effectLst/>
                <a:latin typeface="Arial" charset="0"/>
              </a:rPr>
              <a:t>Ngiyathokoza</a:t>
            </a:r>
            <a:r>
              <a:rPr lang="en-US" sz="2400" i="1" dirty="0" smtClean="0">
                <a:solidFill>
                  <a:schemeClr val="tx1"/>
                </a:solidFill>
                <a:effectLst/>
                <a:latin typeface="Arial" charset="0"/>
              </a:rPr>
              <a:t/>
            </a:r>
            <a:br>
              <a:rPr lang="en-US" sz="2400" i="1" dirty="0" smtClean="0">
                <a:solidFill>
                  <a:schemeClr val="tx1"/>
                </a:solidFill>
                <a:effectLst/>
                <a:latin typeface="Arial" charset="0"/>
              </a:rPr>
            </a:br>
            <a:r>
              <a:rPr lang="en-US" sz="2400" i="1" dirty="0">
                <a:solidFill>
                  <a:schemeClr val="tx1"/>
                </a:solidFill>
                <a:effectLst/>
                <a:latin typeface="Arial" charset="0"/>
              </a:rPr>
              <a:t>	</a:t>
            </a:r>
            <a:r>
              <a:rPr lang="en-US" sz="2400" i="1" dirty="0" err="1">
                <a:solidFill>
                  <a:schemeClr val="tx1"/>
                </a:solidFill>
                <a:effectLst/>
                <a:latin typeface="Arial" charset="0"/>
              </a:rPr>
              <a:t>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a:t>
            </a:r>
            <a:r>
              <a:rPr lang="en-US" sz="2400" i="1" dirty="0" err="1" smtClean="0">
                <a:solidFill>
                  <a:schemeClr val="tx1"/>
                </a:solidFill>
                <a:effectLst/>
                <a:latin typeface="Arial" charset="0"/>
              </a:rPr>
              <a:t>Inkomu</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a:t>
            </a:r>
            <a:r>
              <a:rPr lang="en-US" sz="2400" i="1" dirty="0" err="1" smtClean="0">
                <a:solidFill>
                  <a:schemeClr val="tx1"/>
                </a:solidFill>
                <a:effectLst/>
                <a:latin typeface="Arial" charset="0"/>
              </a:rPr>
              <a:t>Ndi</a:t>
            </a:r>
            <a:r>
              <a:rPr lang="en-US" sz="2400" i="1" dirty="0" smtClean="0">
                <a:solidFill>
                  <a:schemeClr val="tx1"/>
                </a:solidFill>
                <a:effectLst/>
                <a:latin typeface="Arial" charset="0"/>
              </a:rPr>
              <a:t> </a:t>
            </a:r>
            <a:r>
              <a:rPr lang="en-US" sz="2400" i="1" dirty="0" err="1">
                <a:solidFill>
                  <a:schemeClr val="tx1"/>
                </a:solidFill>
                <a:effectLst/>
                <a:latin typeface="Arial" charset="0"/>
              </a:rPr>
              <a:t>khou</a:t>
            </a:r>
            <a:r>
              <a:rPr lang="en-US" sz="2400" i="1" dirty="0">
                <a:solidFill>
                  <a:schemeClr val="tx1"/>
                </a:solidFill>
                <a:effectLst/>
                <a:latin typeface="Arial" charset="0"/>
              </a:rPr>
              <a:t> </a:t>
            </a:r>
            <a:r>
              <a:rPr lang="en-US" sz="2400" i="1" dirty="0" err="1">
                <a:solidFill>
                  <a:schemeClr val="tx1"/>
                </a:solidFill>
                <a:effectLst/>
                <a:latin typeface="Arial" charset="0"/>
              </a:rPr>
              <a:t>livhuha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Dankie</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Thank you</a:t>
            </a:r>
          </a:p>
        </p:txBody>
      </p:sp>
      <p:grpSp>
        <p:nvGrpSpPr>
          <p:cNvPr id="6" name="Group 5"/>
          <p:cNvGrpSpPr/>
          <p:nvPr/>
        </p:nvGrpSpPr>
        <p:grpSpPr>
          <a:xfrm>
            <a:off x="251520" y="332658"/>
            <a:ext cx="8568952" cy="5326002"/>
            <a:chOff x="539552" y="260648"/>
            <a:chExt cx="8208912" cy="6408713"/>
          </a:xfrm>
        </p:grpSpPr>
        <p:sp>
          <p:nvSpPr>
            <p:cNvPr id="137220" name="Rectangle 4"/>
            <p:cNvSpPr>
              <a:spLocks noChangeArrowheads="1"/>
            </p:cNvSpPr>
            <p:nvPr/>
          </p:nvSpPr>
          <p:spPr bwMode="auto">
            <a:xfrm>
              <a:off x="683568" y="476672"/>
              <a:ext cx="7920880" cy="5952724"/>
            </a:xfrm>
            <a:prstGeom prst="rect">
              <a:avLst/>
            </a:prstGeom>
            <a:noFill/>
            <a:ln w="76200">
              <a:solidFill>
                <a:schemeClr val="accent3"/>
              </a:solidFill>
              <a:miter lim="800000"/>
              <a:headEnd/>
              <a:tailEnd/>
            </a:ln>
            <a:effectLst/>
          </p:spPr>
          <p:txBody>
            <a:bodyPr anchor="ctr"/>
            <a:lstStyle/>
            <a:p>
              <a:r>
                <a:rPr lang="en-ZA" sz="4800">
                  <a:solidFill>
                    <a:srgbClr val="531A17"/>
                  </a:solidFill>
                  <a:latin typeface="Arial Unicode MS" pitchFamily="34" charset="-128"/>
                </a:rPr>
                <a:t/>
              </a:r>
              <a:br>
                <a:rPr lang="en-ZA" sz="4800">
                  <a:solidFill>
                    <a:srgbClr val="531A17"/>
                  </a:solidFill>
                  <a:latin typeface="Arial Unicode MS" pitchFamily="34" charset="-128"/>
                </a:rPr>
              </a:br>
              <a:r>
                <a:rPr lang="en-ZA" sz="4800">
                  <a:solidFill>
                    <a:srgbClr val="531A17"/>
                  </a:solidFill>
                  <a:latin typeface="Arial Unicode MS" pitchFamily="34" charset="-128"/>
                </a:rPr>
                <a:t/>
              </a:r>
              <a:br>
                <a:rPr lang="en-ZA" sz="4800">
                  <a:solidFill>
                    <a:srgbClr val="531A17"/>
                  </a:solidFill>
                  <a:latin typeface="Arial Unicode MS" pitchFamily="34" charset="-128"/>
                </a:rPr>
              </a:br>
              <a:r>
                <a:rPr lang="en-ZA" sz="4800">
                  <a:solidFill>
                    <a:srgbClr val="531A17"/>
                  </a:solidFill>
                  <a:latin typeface="Arial Unicode MS" pitchFamily="34" charset="-128"/>
                </a:rPr>
                <a:t/>
              </a:r>
              <a:br>
                <a:rPr lang="en-ZA" sz="4800">
                  <a:solidFill>
                    <a:srgbClr val="531A17"/>
                  </a:solidFill>
                  <a:latin typeface="Arial Unicode MS" pitchFamily="34" charset="-128"/>
                </a:rPr>
              </a:br>
              <a:endParaRPr lang="en-US" sz="4800">
                <a:solidFill>
                  <a:srgbClr val="531A17"/>
                </a:solidFill>
                <a:latin typeface="Arial Unicode MS" pitchFamily="34" charset="-128"/>
              </a:endParaRPr>
            </a:p>
          </p:txBody>
        </p:sp>
        <p:sp>
          <p:nvSpPr>
            <p:cNvPr id="137222" name="Rectangle 6"/>
            <p:cNvSpPr>
              <a:spLocks noChangeArrowheads="1"/>
            </p:cNvSpPr>
            <p:nvPr/>
          </p:nvSpPr>
          <p:spPr bwMode="auto">
            <a:xfrm>
              <a:off x="539552" y="260648"/>
              <a:ext cx="8208912" cy="6408713"/>
            </a:xfrm>
            <a:prstGeom prst="rect">
              <a:avLst/>
            </a:prstGeom>
            <a:noFill/>
            <a:ln w="76200">
              <a:solidFill>
                <a:schemeClr val="accent1"/>
              </a:solidFill>
              <a:miter lim="800000"/>
              <a:headEnd/>
              <a:tailEnd/>
            </a:ln>
            <a:effectLst/>
          </p:spPr>
          <p:txBody>
            <a:bodyPr anchor="ctr"/>
            <a:lstStyle/>
            <a:p>
              <a:endParaRPr lang="en-GB" sz="4200">
                <a:solidFill>
                  <a:srgbClr val="531A17"/>
                </a:solidFill>
                <a:latin typeface="Arial Unicode MS" pitchFamily="34" charset="-128"/>
              </a:endParaRPr>
            </a:p>
          </p:txBody>
        </p:sp>
      </p:grpSp>
      <p:sp>
        <p:nvSpPr>
          <p:cNvPr id="3" name="Slide Number Placeholder 2"/>
          <p:cNvSpPr>
            <a:spLocks noGrp="1"/>
          </p:cNvSpPr>
          <p:nvPr>
            <p:ph type="sldNum" sz="quarter" idx="12"/>
          </p:nvPr>
        </p:nvSpPr>
        <p:spPr/>
        <p:txBody>
          <a:bodyPr/>
          <a:lstStyle/>
          <a:p>
            <a:fld id="{DE71412C-9B9C-447F-B548-61EF3FD6F2EC}" type="slidenum">
              <a:rPr lang="en-ZA" smtClean="0"/>
              <a:pPr/>
              <a:t>47</a:t>
            </a:fld>
            <a:endParaRPr lang="en-ZA" dirty="0"/>
          </a:p>
        </p:txBody>
      </p:sp>
    </p:spTree>
    <p:extLst>
      <p:ext uri="{BB962C8B-B14F-4D97-AF65-F5344CB8AC3E}">
        <p14:creationId xmlns:p14="http://schemas.microsoft.com/office/powerpoint/2010/main" xmlns="" val="29264199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251" y="33996"/>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lvl="0">
              <a:defRPr/>
            </a:pPr>
            <a:r>
              <a:rPr lang="en-ZA" sz="2400" b="1" cap="none" dirty="0">
                <a:solidFill>
                  <a:schemeClr val="bg1"/>
                </a:solidFill>
                <a:latin typeface="Arial" panose="020B0604020202020204" pitchFamily="34" charset="0"/>
                <a:cs typeface="Arial" panose="020B0604020202020204" pitchFamily="34" charset="0"/>
              </a:rPr>
              <a:t>Global Economic Growth</a:t>
            </a:r>
            <a:endParaRPr kumimoji="0" lang="en-US" sz="2400" b="1" i="0" u="none" strike="noStrike" kern="1200" cap="all" spc="0" normalizeH="0" baseline="0" noProof="0" dirty="0">
              <a:ln w="11430"/>
              <a:solidFill>
                <a:schemeClr val="bg1"/>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E71412C-9B9C-447F-B548-61EF3FD6F2EC}" type="slidenum">
              <a:rPr kumimoji="0" lang="en-ZA"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ZA" sz="16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Content Placeholder 1"/>
          <p:cNvSpPr>
            <a:spLocks noGrp="1"/>
          </p:cNvSpPr>
          <p:nvPr>
            <p:ph idx="1"/>
          </p:nvPr>
        </p:nvSpPr>
        <p:spPr>
          <a:xfrm>
            <a:off x="0" y="629919"/>
            <a:ext cx="9144000" cy="5358123"/>
          </a:xfrm>
        </p:spPr>
        <p:txBody>
          <a:bodyPr numCol="2"/>
          <a:lstStyle/>
          <a:p>
            <a:pPr marL="0" lvl="0" indent="0" algn="just">
              <a:spcBef>
                <a:spcPts val="0"/>
              </a:spcBef>
              <a:buFont typeface="Wingdings" panose="05000000000000000000" pitchFamily="2" charset="2"/>
              <a:buChar char="q"/>
            </a:pPr>
            <a:r>
              <a:rPr lang="en-ZA" sz="1662" b="0" dirty="0" smtClean="0">
                <a:solidFill>
                  <a:srgbClr val="000000"/>
                </a:solidFill>
                <a:latin typeface="Arial" panose="020B0604020202020204" pitchFamily="34" charset="0"/>
                <a:cs typeface="Arial" panose="020B0604020202020204" pitchFamily="34" charset="0"/>
              </a:rPr>
              <a:t> </a:t>
            </a:r>
            <a:r>
              <a:rPr lang="en-ZA" sz="1400" b="0" dirty="0" smtClean="0">
                <a:solidFill>
                  <a:srgbClr val="000000"/>
                </a:solidFill>
                <a:latin typeface="Arial" panose="020B0604020202020204" pitchFamily="34" charset="0"/>
                <a:cs typeface="Arial" panose="020B0604020202020204" pitchFamily="34" charset="0"/>
              </a:rPr>
              <a:t>The </a:t>
            </a:r>
            <a:r>
              <a:rPr lang="en-ZA" sz="1400" b="0" dirty="0">
                <a:solidFill>
                  <a:srgbClr val="000000"/>
                </a:solidFill>
                <a:latin typeface="Arial" panose="020B0604020202020204" pitchFamily="34" charset="0"/>
                <a:cs typeface="Arial" panose="020B0604020202020204" pitchFamily="34" charset="0"/>
              </a:rPr>
              <a:t>October 2017 World Economic Outlook revised the global output upwards by 0.1 percentage point for 2017 and </a:t>
            </a:r>
            <a:r>
              <a:rPr lang="en-ZA" sz="1400" b="0" dirty="0" smtClean="0">
                <a:solidFill>
                  <a:srgbClr val="000000"/>
                </a:solidFill>
                <a:latin typeface="Arial" panose="020B0604020202020204" pitchFamily="34" charset="0"/>
                <a:cs typeface="Arial" panose="020B0604020202020204" pitchFamily="34" charset="0"/>
              </a:rPr>
              <a:t>2018.</a:t>
            </a:r>
          </a:p>
          <a:p>
            <a:pPr marL="0" lvl="0" indent="0" algn="just">
              <a:spcBef>
                <a:spcPts val="0"/>
              </a:spcBef>
            </a:pPr>
            <a:r>
              <a:rPr lang="en-ZA" sz="1400" b="0" dirty="0" smtClean="0">
                <a:solidFill>
                  <a:srgbClr val="000000"/>
                </a:solidFill>
                <a:latin typeface="Arial" panose="020B0604020202020204" pitchFamily="34" charset="0"/>
                <a:cs typeface="Arial" panose="020B0604020202020204" pitchFamily="34" charset="0"/>
              </a:rPr>
              <a:t>    </a:t>
            </a:r>
            <a:endParaRPr lang="en-ZA" sz="1400" b="0" dirty="0">
              <a:solidFill>
                <a:srgbClr val="000000"/>
              </a:solidFill>
              <a:latin typeface="Arial" panose="020B0604020202020204" pitchFamily="34" charset="0"/>
              <a:cs typeface="Arial" panose="020B0604020202020204" pitchFamily="34" charset="0"/>
            </a:endParaRPr>
          </a:p>
          <a:p>
            <a:pPr marL="0" lvl="0" indent="0" algn="just">
              <a:spcBef>
                <a:spcPts val="0"/>
              </a:spcBef>
              <a:buFont typeface="Wingdings" panose="05000000000000000000" pitchFamily="2" charset="2"/>
              <a:buChar char="q"/>
            </a:pPr>
            <a:r>
              <a:rPr lang="en-ZA" sz="1400" b="0" dirty="0">
                <a:solidFill>
                  <a:srgbClr val="000000"/>
                </a:solidFill>
                <a:latin typeface="Arial" panose="020B0604020202020204" pitchFamily="34" charset="0"/>
                <a:cs typeface="Arial" panose="020B0604020202020204" pitchFamily="34" charset="0"/>
              </a:rPr>
              <a:t>With growth outcomes in the first half of 2017 generally stronger than expected, upward revisions to growth are broad based, including for the Euro Area, Japan, China, emerging Europe, and </a:t>
            </a:r>
            <a:r>
              <a:rPr lang="en-ZA" sz="1400" b="0" dirty="0" smtClean="0">
                <a:solidFill>
                  <a:srgbClr val="000000"/>
                </a:solidFill>
                <a:latin typeface="Arial" panose="020B0604020202020204" pitchFamily="34" charset="0"/>
                <a:cs typeface="Arial" panose="020B0604020202020204" pitchFamily="34" charset="0"/>
              </a:rPr>
              <a:t>Russia.</a:t>
            </a:r>
          </a:p>
          <a:p>
            <a:pPr marL="0" lvl="0" indent="0" algn="just">
              <a:spcBef>
                <a:spcPts val="0"/>
              </a:spcBef>
            </a:pPr>
            <a:endParaRPr lang="en-ZA" sz="1400" b="0" dirty="0" smtClean="0">
              <a:solidFill>
                <a:srgbClr val="000000"/>
              </a:solidFill>
              <a:latin typeface="Arial" panose="020B0604020202020204" pitchFamily="34" charset="0"/>
              <a:cs typeface="Arial" panose="020B0604020202020204" pitchFamily="34" charset="0"/>
            </a:endParaRPr>
          </a:p>
          <a:p>
            <a:pPr marL="0" lvl="0" indent="0" algn="just">
              <a:spcBef>
                <a:spcPts val="0"/>
              </a:spcBef>
              <a:buFont typeface="Wingdings" panose="05000000000000000000" pitchFamily="2" charset="2"/>
              <a:buChar char="q"/>
            </a:pPr>
            <a:r>
              <a:rPr lang="en-ZA" sz="1400" b="0" dirty="0">
                <a:solidFill>
                  <a:srgbClr val="000000"/>
                </a:solidFill>
                <a:latin typeface="Arial" panose="020B0604020202020204" pitchFamily="34" charset="0"/>
                <a:cs typeface="Arial" panose="020B0604020202020204" pitchFamily="34" charset="0"/>
              </a:rPr>
              <a:t>Global output is projected to grow by 3.6 % in 2017 &amp; 3.7 % in 2018 </a:t>
            </a:r>
            <a:r>
              <a:rPr lang="en-ZA" sz="1400" b="0" dirty="0" smtClean="0">
                <a:solidFill>
                  <a:srgbClr val="000000"/>
                </a:solidFill>
                <a:latin typeface="Arial" panose="020B0604020202020204" pitchFamily="34" charset="0"/>
                <a:cs typeface="Arial" panose="020B0604020202020204" pitchFamily="34" charset="0"/>
              </a:rPr>
              <a:t>respectively.</a:t>
            </a:r>
          </a:p>
          <a:p>
            <a:pPr marL="0" lvl="0" indent="0" algn="just">
              <a:spcBef>
                <a:spcPts val="0"/>
              </a:spcBef>
            </a:pPr>
            <a:endParaRPr lang="en-ZA" sz="1400" b="0" dirty="0">
              <a:solidFill>
                <a:srgbClr val="000000"/>
              </a:solidFill>
              <a:latin typeface="Arial" panose="020B0604020202020204" pitchFamily="34" charset="0"/>
              <a:cs typeface="Arial" panose="020B0604020202020204" pitchFamily="34" charset="0"/>
            </a:endParaRPr>
          </a:p>
          <a:p>
            <a:pPr marL="0" lvl="0" indent="0" algn="just">
              <a:spcBef>
                <a:spcPts val="0"/>
              </a:spcBef>
              <a:buFont typeface="Wingdings" panose="05000000000000000000" pitchFamily="2" charset="2"/>
              <a:buChar char="q"/>
            </a:pPr>
            <a:r>
              <a:rPr lang="en-ZA" sz="1400" b="0" dirty="0">
                <a:solidFill>
                  <a:srgbClr val="000000"/>
                </a:solidFill>
                <a:latin typeface="Arial" panose="020B0604020202020204" pitchFamily="34" charset="0"/>
                <a:cs typeface="Arial" panose="020B0604020202020204" pitchFamily="34" charset="0"/>
              </a:rPr>
              <a:t>The projected growth in global output  to be supported  by the pickups in investment, trade, and industrial production, coupled with strengthening business and consumer </a:t>
            </a:r>
            <a:r>
              <a:rPr lang="en-ZA" sz="1400" b="0" dirty="0" smtClean="0">
                <a:solidFill>
                  <a:srgbClr val="000000"/>
                </a:solidFill>
                <a:latin typeface="Arial" panose="020B0604020202020204" pitchFamily="34" charset="0"/>
                <a:cs typeface="Arial" panose="020B0604020202020204" pitchFamily="34" charset="0"/>
              </a:rPr>
              <a:t>confidence.</a:t>
            </a:r>
          </a:p>
          <a:p>
            <a:pPr marL="0" lvl="0" indent="0" algn="just">
              <a:spcBef>
                <a:spcPts val="0"/>
              </a:spcBef>
            </a:pPr>
            <a:endParaRPr lang="en-ZA" sz="1400" b="0" dirty="0" smtClean="0">
              <a:solidFill>
                <a:srgbClr val="000000"/>
              </a:solidFill>
              <a:latin typeface="Arial" panose="020B0604020202020204" pitchFamily="34" charset="0"/>
              <a:cs typeface="Arial" panose="020B0604020202020204" pitchFamily="34" charset="0"/>
            </a:endParaRPr>
          </a:p>
          <a:p>
            <a:pPr marL="0" lvl="0" indent="0" algn="just">
              <a:spcBef>
                <a:spcPts val="0"/>
              </a:spcBef>
              <a:buFont typeface="Wingdings" panose="05000000000000000000" pitchFamily="2" charset="2"/>
              <a:buChar char="q"/>
            </a:pPr>
            <a:r>
              <a:rPr lang="en-ZA" sz="1400" b="0" dirty="0">
                <a:solidFill>
                  <a:srgbClr val="000000"/>
                </a:solidFill>
                <a:latin typeface="Arial" panose="020B0604020202020204" pitchFamily="34" charset="0"/>
                <a:cs typeface="Arial" panose="020B0604020202020204" pitchFamily="34" charset="0"/>
              </a:rPr>
              <a:t>SA projection for 2017 has </a:t>
            </a:r>
            <a:r>
              <a:rPr lang="en-ZA" sz="1400" b="0" dirty="0" smtClean="0">
                <a:solidFill>
                  <a:srgbClr val="000000"/>
                </a:solidFill>
                <a:latin typeface="Arial" panose="020B0604020202020204" pitchFamily="34" charset="0"/>
                <a:cs typeface="Arial" panose="020B0604020202020204" pitchFamily="34" charset="0"/>
              </a:rPr>
              <a:t>been </a:t>
            </a:r>
            <a:r>
              <a:rPr lang="en-ZA" sz="1400" b="0" dirty="0">
                <a:solidFill>
                  <a:srgbClr val="000000"/>
                </a:solidFill>
                <a:latin typeface="Arial" panose="020B0604020202020204" pitchFamily="34" charset="0"/>
                <a:cs typeface="Arial" panose="020B0604020202020204" pitchFamily="34" charset="0"/>
              </a:rPr>
              <a:t>revised downward to 0.7. National Treasury also revised the projections to 0.7 for 2017 (MTBPS, 2017</a:t>
            </a:r>
            <a:r>
              <a:rPr lang="en-ZA" sz="1400" b="0" dirty="0" smtClean="0">
                <a:solidFill>
                  <a:srgbClr val="000000"/>
                </a:solidFill>
                <a:latin typeface="Arial" panose="020B0604020202020204" pitchFamily="34" charset="0"/>
                <a:cs typeface="Arial" panose="020B0604020202020204" pitchFamily="34" charset="0"/>
              </a:rPr>
              <a:t>). </a:t>
            </a:r>
          </a:p>
          <a:p>
            <a:pPr marL="0" lvl="0" indent="0" algn="just">
              <a:spcBef>
                <a:spcPts val="0"/>
              </a:spcBef>
            </a:pPr>
            <a:endParaRPr lang="en-ZA" sz="1400" b="0" dirty="0" smtClean="0">
              <a:solidFill>
                <a:srgbClr val="000000"/>
              </a:solidFill>
              <a:latin typeface="Arial" panose="020B0604020202020204" pitchFamily="34" charset="0"/>
              <a:cs typeface="Arial" panose="020B0604020202020204" pitchFamily="34" charset="0"/>
            </a:endParaRPr>
          </a:p>
          <a:p>
            <a:pPr marL="0" lvl="0" indent="0" algn="just">
              <a:spcBef>
                <a:spcPts val="0"/>
              </a:spcBef>
              <a:buFont typeface="Wingdings" panose="05000000000000000000" pitchFamily="2" charset="2"/>
              <a:buChar char="q"/>
            </a:pPr>
            <a:r>
              <a:rPr lang="en-ZA" sz="1400" b="0" dirty="0" smtClean="0">
                <a:solidFill>
                  <a:prstClr val="black"/>
                </a:solidFill>
                <a:latin typeface="Arial" panose="020B0604020202020204" pitchFamily="34" charset="0"/>
                <a:cs typeface="Arial" panose="020B0604020202020204" pitchFamily="34" charset="0"/>
              </a:rPr>
              <a:t>The </a:t>
            </a:r>
            <a:r>
              <a:rPr lang="en-ZA" sz="1400" b="0" dirty="0">
                <a:solidFill>
                  <a:prstClr val="black"/>
                </a:solidFill>
                <a:latin typeface="Arial" panose="020B0604020202020204" pitchFamily="34" charset="0"/>
                <a:cs typeface="Arial" panose="020B0604020202020204" pitchFamily="34" charset="0"/>
              </a:rPr>
              <a:t>WEO October 2017 projections:</a:t>
            </a:r>
          </a:p>
          <a:p>
            <a:pPr marL="0" lvl="0" indent="0" algn="just">
              <a:spcBef>
                <a:spcPts val="0"/>
              </a:spcBef>
            </a:pPr>
            <a:endParaRPr lang="en-ZA" sz="1400" b="0" dirty="0" smtClean="0">
              <a:solidFill>
                <a:srgbClr val="000000"/>
              </a:solidFill>
              <a:latin typeface="Arial" panose="020B0604020202020204" pitchFamily="34" charset="0"/>
              <a:cs typeface="Arial" panose="020B0604020202020204" pitchFamily="34" charset="0"/>
            </a:endParaRPr>
          </a:p>
          <a:p>
            <a:pPr marL="0" lvl="0" indent="0" algn="just">
              <a:spcBef>
                <a:spcPts val="0"/>
              </a:spcBef>
              <a:buFont typeface="Wingdings" panose="05000000000000000000" pitchFamily="2" charset="2"/>
              <a:buChar char="q"/>
            </a:pPr>
            <a:endParaRPr lang="en-ZA" sz="1400" b="0"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en-ZA"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3020" y="629919"/>
            <a:ext cx="3928696" cy="4821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4943020" y="5517286"/>
            <a:ext cx="4320480" cy="234360"/>
          </a:xfrm>
          <a:prstGeom prst="rect">
            <a:avLst/>
          </a:prstGeom>
          <a:noFill/>
        </p:spPr>
        <p:txBody>
          <a:bodyPr wrap="square" rtlCol="0">
            <a:spAutoFit/>
          </a:bodyPr>
          <a:lstStyle/>
          <a:p>
            <a:pPr defTabSz="422041"/>
            <a:r>
              <a:rPr lang="en-ZA" sz="923" b="1" i="1" dirty="0">
                <a:solidFill>
                  <a:srgbClr val="000000"/>
                </a:solidFill>
                <a:latin typeface="Calibri" panose="020F0502020204030204" pitchFamily="34" charset="0"/>
              </a:rPr>
              <a:t>Source: IMF, World Economic Outlook (October 2017)</a:t>
            </a:r>
          </a:p>
        </p:txBody>
      </p:sp>
    </p:spTree>
    <p:extLst>
      <p:ext uri="{BB962C8B-B14F-4D97-AF65-F5344CB8AC3E}">
        <p14:creationId xmlns:p14="http://schemas.microsoft.com/office/powerpoint/2010/main" xmlns="" val="422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6460</TotalTime>
  <Words>4728</Words>
  <Application>Microsoft Office PowerPoint</Application>
  <PresentationFormat>On-screen Show (4:3)</PresentationFormat>
  <Paragraphs>766</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Angles</vt:lpstr>
      <vt:lpstr>Slide 1</vt:lpstr>
      <vt:lpstr>Presentation Outline</vt:lpstr>
      <vt:lpstr>Strategic imperatives</vt:lpstr>
      <vt:lpstr>Economic outlook</vt:lpstr>
      <vt:lpstr>Slide 5</vt:lpstr>
      <vt:lpstr>Slide 6</vt:lpstr>
      <vt:lpstr>Slide 7</vt:lpstr>
      <vt:lpstr>Slide 8</vt:lpstr>
      <vt:lpstr>Slide 9</vt:lpstr>
      <vt:lpstr>Slide 10</vt:lpstr>
      <vt:lpstr>Slide 11</vt:lpstr>
      <vt:lpstr>Slide 12</vt:lpstr>
      <vt:lpstr>Key Achievements</vt:lpstr>
      <vt:lpstr>Industrial Development</vt:lpstr>
      <vt:lpstr>Industrial Development</vt:lpstr>
      <vt:lpstr>Industrial Development</vt:lpstr>
      <vt:lpstr>Industrial Development</vt:lpstr>
      <vt:lpstr>Industrial Development</vt:lpstr>
      <vt:lpstr>Industrial Development</vt:lpstr>
      <vt:lpstr>Industrial Development</vt:lpstr>
      <vt:lpstr>Industrial Development</vt:lpstr>
      <vt:lpstr>Industrial Development</vt:lpstr>
      <vt:lpstr>Trade, Investment &amp; Exports</vt:lpstr>
      <vt:lpstr>Trade, Investment &amp; Exports</vt:lpstr>
      <vt:lpstr>Trade, Investment &amp; Exports</vt:lpstr>
      <vt:lpstr>Trade, Investment &amp; Exports</vt:lpstr>
      <vt:lpstr>Special Economic Zones and Economic Transformation</vt:lpstr>
      <vt:lpstr>Special Economic Zones and Economic Transformation</vt:lpstr>
      <vt:lpstr>Special Economic Zones and Economic Transformation</vt:lpstr>
      <vt:lpstr>Legislation and Regulation</vt:lpstr>
      <vt:lpstr>Legislation and Regulation</vt:lpstr>
      <vt:lpstr>Administration &amp; Co-ordination</vt:lpstr>
      <vt:lpstr>Administration &amp; Co-ordination</vt:lpstr>
      <vt:lpstr>Financial Performance</vt:lpstr>
      <vt:lpstr>Slide 35</vt:lpstr>
      <vt:lpstr>  Financial performance cont…   </vt:lpstr>
      <vt:lpstr>Slide 37</vt:lpstr>
      <vt:lpstr>Slide 38</vt:lpstr>
      <vt:lpstr>Slide 39</vt:lpstr>
      <vt:lpstr>APP Performance MATRIX</vt:lpstr>
      <vt:lpstr>Slide 41</vt:lpstr>
      <vt:lpstr>APP PERFORMANCE MATRIX</vt:lpstr>
      <vt:lpstr>APP PERFORMANCE MATRIX</vt:lpstr>
      <vt:lpstr>APP PERFORMANCE MATRIX</vt:lpstr>
      <vt:lpstr>APP PERFORMANCE MATRIX</vt:lpstr>
      <vt:lpstr>APP PERFORMANCE MATRIX</vt:lpstr>
      <vt:lpstr> Ke ya leboga      Ke a leboha   Ke a leboga       Ngiyabonga  Ndiyabulela         Ngiyathokoza  Ngiyabonga      Inkomu  Ndi khou livhuha       Dankie    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Development</dc:title>
  <dc:creator>Reshme Pillay</dc:creator>
  <cp:lastModifiedBy>PUMZA</cp:lastModifiedBy>
  <cp:revision>267</cp:revision>
  <cp:lastPrinted>2017-10-30T10:04:31Z</cp:lastPrinted>
  <dcterms:created xsi:type="dcterms:W3CDTF">2016-09-05T12:21:08Z</dcterms:created>
  <dcterms:modified xsi:type="dcterms:W3CDTF">2017-11-01T11:30:41Z</dcterms:modified>
</cp:coreProperties>
</file>